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32" r:id="rId4"/>
    <p:sldId id="258" r:id="rId5"/>
    <p:sldId id="331" r:id="rId6"/>
    <p:sldId id="325" r:id="rId7"/>
    <p:sldId id="268" r:id="rId8"/>
    <p:sldId id="261" r:id="rId9"/>
    <p:sldId id="269" r:id="rId10"/>
    <p:sldId id="329" r:id="rId11"/>
    <p:sldId id="273" r:id="rId12"/>
    <p:sldId id="274" r:id="rId13"/>
    <p:sldId id="275" r:id="rId14"/>
    <p:sldId id="327" r:id="rId15"/>
    <p:sldId id="278" r:id="rId16"/>
    <p:sldId id="263" r:id="rId17"/>
    <p:sldId id="276" r:id="rId18"/>
    <p:sldId id="277" r:id="rId19"/>
    <p:sldId id="285" r:id="rId20"/>
    <p:sldId id="286" r:id="rId21"/>
    <p:sldId id="287" r:id="rId22"/>
    <p:sldId id="290" r:id="rId23"/>
    <p:sldId id="291" r:id="rId24"/>
    <p:sldId id="292" r:id="rId25"/>
    <p:sldId id="339" r:id="rId26"/>
    <p:sldId id="299" r:id="rId27"/>
    <p:sldId id="300" r:id="rId28"/>
    <p:sldId id="340" r:id="rId29"/>
    <p:sldId id="295" r:id="rId30"/>
    <p:sldId id="303" r:id="rId31"/>
    <p:sldId id="301" r:id="rId32"/>
    <p:sldId id="305" r:id="rId33"/>
    <p:sldId id="308" r:id="rId34"/>
    <p:sldId id="309" r:id="rId35"/>
    <p:sldId id="310" r:id="rId36"/>
    <p:sldId id="313" r:id="rId37"/>
    <p:sldId id="314" r:id="rId38"/>
    <p:sldId id="315" r:id="rId39"/>
    <p:sldId id="321" r:id="rId40"/>
    <p:sldId id="322" r:id="rId41"/>
    <p:sldId id="318" r:id="rId42"/>
    <p:sldId id="333" r:id="rId43"/>
    <p:sldId id="334" r:id="rId44"/>
    <p:sldId id="335" r:id="rId45"/>
    <p:sldId id="336" r:id="rId46"/>
    <p:sldId id="337" r:id="rId47"/>
    <p:sldId id="338" r:id="rId48"/>
    <p:sldId id="32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6E"/>
    <a:srgbClr val="698E26"/>
    <a:srgbClr val="30450F"/>
    <a:srgbClr val="1F2C0A"/>
    <a:srgbClr val="0F1505"/>
    <a:srgbClr val="4E6A1C"/>
    <a:srgbClr val="15039B"/>
    <a:srgbClr val="CD4FA9"/>
    <a:srgbClr val="B3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7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8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7F2219-C952-466A-8028-98101BD0877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B489926-EF14-4203-9F7D-D8181C1AF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/10.1056/NEJMdo005273/ful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433193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50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GLOBIN SYNTHESIS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7067" y="3685461"/>
            <a:ext cx="11600257" cy="2615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Majalla UI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3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Osamah T. Khojah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MBBS, Ms. Med, Ms. Sc, KSUF, IFCAP, CPHQ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&amp; Consultant</a:t>
            </a:r>
          </a:p>
          <a:p>
            <a:pPr lvl="0"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Director of Clinical Pathology</a:t>
            </a:r>
          </a:p>
          <a:p>
            <a:pPr lvl="0"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– Hematology Unit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asd@ksu.edu.sa, 0555485892</a:t>
            </a:r>
          </a:p>
        </p:txBody>
      </p:sp>
    </p:spTree>
    <p:extLst>
      <p:ext uri="{BB962C8B-B14F-4D97-AF65-F5344CB8AC3E}">
        <p14:creationId xmlns:p14="http://schemas.microsoft.com/office/powerpoint/2010/main" val="258882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530169"/>
            <a:ext cx="10894422" cy="4517934"/>
          </a:xfrm>
        </p:spPr>
        <p:txBody>
          <a:bodyPr>
            <a:normAutofit/>
          </a:bodyPr>
          <a:lstStyle/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 of one or two genes causes an asymptomatic condition with minor hematological features; deletion of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of the four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 causes a more severe imbalance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and results in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four beta globins, disease; and loss of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four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causes </a:t>
            </a:r>
            <a:r>
              <a:rPr lang="en-US" sz="2800" b="1" u="sng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four gamma globins, (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hydrops fetalis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syndrome).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0.4% of deliveries are stillbirths due to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 hydrops fetalis syndrome.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94274"/>
            <a:ext cx="9875520" cy="626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306131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4921"/>
            <a:ext cx="9875520" cy="14778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6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67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trait </a:t>
            </a:r>
            <a:b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(deletion of one </a:t>
            </a:r>
            <a:r>
              <a:rPr lang="el-GR" sz="46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6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globin gene)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2387414"/>
            <a:ext cx="10985863" cy="3248274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seen when an individual inherits the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allele from one parent and a normal chromosome 16 from the other parent (i.e. heterozygotes for the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determinant). </a:t>
            </a:r>
          </a:p>
          <a:p>
            <a:pPr algn="just">
              <a:spcBef>
                <a:spcPts val="400"/>
              </a:spcBef>
            </a:pPr>
            <a:endParaRPr lang="en-US" sz="32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individuals are asymptomatic, although they have minor hematological changes such as </a:t>
            </a: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 reductions 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mean cell volume (MCV) and mean cell hemoglobin (MCH).</a:t>
            </a:r>
          </a:p>
        </p:txBody>
      </p:sp>
    </p:spTree>
    <p:extLst>
      <p:ext uri="{BB962C8B-B14F-4D97-AF65-F5344CB8AC3E}">
        <p14:creationId xmlns:p14="http://schemas.microsoft.com/office/powerpoint/2010/main" val="224649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19" y="580477"/>
            <a:ext cx="10469880" cy="21309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-Thalassaemia trait </a:t>
            </a:r>
            <a:b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(deletion of both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 in same allele on </a:t>
            </a:r>
            <a:r>
              <a:rPr lang="en-US" sz="4800" b="1" dirty="0" err="1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019" y="2965918"/>
            <a:ext cx="10469880" cy="2781739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400"/>
              </a:spcBef>
              <a:buNone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either normal or slightly reduced and the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MCV and MCH are low. However, RBC count is elevated and RDW is not affected (</a:t>
            </a:r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Thalassemic picture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frequently form target cells (why?).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4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1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003"/>
            <a:ext cx="9875520" cy="12725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H disease </a:t>
            </a:r>
            <a:b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(deletion of three </a:t>
            </a:r>
            <a:r>
              <a:rPr lang="el-GR" sz="42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2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2059462"/>
            <a:ext cx="11181806" cy="4143633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chronic hemolytic anemia results from the inheritance of both the 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-thalassaemia alleles, leaving one functioning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 per cell.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are produced at very low rates, leaving a considerable excess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-chains, which combine to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tetramers (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tetramer is known as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unstable and precipitates as the erythrocytes age, forming rigid membrane-bound inclusions that are removed during the passage of affected red cells through the spleen. 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damage to the membrane brought about by this removal results in a shortened red cell lifespan.</a:t>
            </a:r>
          </a:p>
        </p:txBody>
      </p:sp>
    </p:spTree>
    <p:extLst>
      <p:ext uri="{BB962C8B-B14F-4D97-AF65-F5344CB8AC3E}">
        <p14:creationId xmlns:p14="http://schemas.microsoft.com/office/powerpoint/2010/main" val="81409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1" y="1464265"/>
            <a:ext cx="10959737" cy="4152763"/>
          </a:xfrm>
        </p:spPr>
        <p:txBody>
          <a:bodyPr>
            <a:normAutofit/>
          </a:bodyPr>
          <a:lstStyle/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are moderately affected, with a mild anemia of 7-11g/dl and markedly hypochromic, microcytic indices.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Supravital staining of the blood film demonstrates cells with many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inclusions, giving a characteristic ‘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golf-ball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appearance.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will be transfusion independent.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Splenomegaly is seen in most patients.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77798"/>
            <a:ext cx="9875520" cy="626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113681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3" y="274319"/>
            <a:ext cx="10136777" cy="62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0" y="308620"/>
            <a:ext cx="4516600" cy="6309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6617" y="3082834"/>
            <a:ext cx="2730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Cis or trans,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which is worse to have?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1841863" y="3670663"/>
            <a:ext cx="2756263" cy="14499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7555" y="3411049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Cis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11160"/>
            <a:ext cx="9875520" cy="17542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 hydrops fetalis syndrome (deletion of all four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586969"/>
            <a:ext cx="9784080" cy="3252127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400"/>
              </a:spcBef>
              <a:buNone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-chains can be formed, and the fetal 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chain </a:t>
            </a:r>
            <a:r>
              <a:rPr lang="el-GR" sz="32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forms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tetramers known as </a:t>
            </a:r>
            <a:r>
              <a:rPr lang="en-US" sz="3200" b="1" u="sng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Bart’s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hemoglobin is not useful for oxygen transport and, despite the persistence of the embryonic hemoglobin </a:t>
            </a:r>
            <a:r>
              <a:rPr lang="en-US" sz="3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Portland (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32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there is intrauterine or neonatal death due to hydrops.</a:t>
            </a:r>
          </a:p>
        </p:txBody>
      </p:sp>
    </p:spTree>
    <p:extLst>
      <p:ext uri="{BB962C8B-B14F-4D97-AF65-F5344CB8AC3E}">
        <p14:creationId xmlns:p14="http://schemas.microsoft.com/office/powerpoint/2010/main" val="201356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1397"/>
            <a:ext cx="9875520" cy="14103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54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2110271"/>
            <a:ext cx="11299372" cy="441410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estimates that 1.5% of the world’s population are carriers of </a:t>
            </a: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-thalassemia. The prevalence of the </a:t>
            </a: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trait is particularly high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southern Europe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(10-30%) and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south-east Asia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(5%), common in Africa, the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East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India, Pakistan and southern China.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thalassaemia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typically arises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gene deletions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thalassaemia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results from a multiplicity of different single nucleotide substitutions, insertions or small deletions affecting the </a:t>
            </a:r>
            <a:r>
              <a:rPr lang="el-GR" sz="3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-gene itself or occasionally in promoting regions (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75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11160"/>
            <a:ext cx="9875520" cy="17542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</a:t>
            </a:r>
            <a:b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(Beta-thalassemia trait)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2533558"/>
            <a:ext cx="11194868" cy="3816220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affected subjects with beta thalassemia trait are asymptomatic. 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is either normal or slightly reduced, hypochromic and microcytic red cell indices are seen.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peripheral blood film may show red cell abnormalities such as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cells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poikilocytes.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HbA2 levels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 the normal range to 3.5-7.0%. Sometimes, a slightly increased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levels, in the range of 1-5%.</a:t>
            </a:r>
          </a:p>
        </p:txBody>
      </p:sp>
    </p:spTree>
    <p:extLst>
      <p:ext uri="{BB962C8B-B14F-4D97-AF65-F5344CB8AC3E}">
        <p14:creationId xmlns:p14="http://schemas.microsoft.com/office/powerpoint/2010/main" val="357670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2462"/>
            <a:ext cx="9875520" cy="10132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6" y="1575067"/>
            <a:ext cx="10882488" cy="4817491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review the normal structure and function of hemoglobin.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mechanisms by which the thalassemias arise.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clinical presentations and complications of thalassemia.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contribution of hemolysis and ineffective erythropoiesis to the pathophysiology of thalassemia.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pathophysiology of sickle cell anemia and complications of sickle cell anemia.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role of hemoglobin electrophoresis in the investigation of globin disorders.</a:t>
            </a:r>
          </a:p>
          <a:p>
            <a:pPr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appreciate the many other hemoglobin variants associated with disease.</a:t>
            </a:r>
          </a:p>
        </p:txBody>
      </p:sp>
    </p:spTree>
    <p:extLst>
      <p:ext uri="{BB962C8B-B14F-4D97-AF65-F5344CB8AC3E}">
        <p14:creationId xmlns:p14="http://schemas.microsoft.com/office/powerpoint/2010/main" val="3814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02922"/>
            <a:ext cx="9875520" cy="17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Homozygous </a:t>
            </a:r>
            <a:r>
              <a:rPr lang="el-GR" sz="54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630004"/>
            <a:ext cx="9784080" cy="3365847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Defects of </a:t>
            </a:r>
            <a:r>
              <a:rPr lang="el-GR" sz="40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on both copies of chromosome 11.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anemia.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dependent.</a:t>
            </a:r>
          </a:p>
          <a:p>
            <a:pPr algn="just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2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60725"/>
            <a:ext cx="9875520" cy="159049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classification of the thalassemias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2399136"/>
            <a:ext cx="11247120" cy="3570590"/>
          </a:xfrm>
        </p:spPr>
        <p:txBody>
          <a:bodyPr>
            <a:noAutofit/>
          </a:bodyPr>
          <a:lstStyle/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8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minima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presence of a thalassemia mutation that is without clinical consequences.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28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minor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patients with microcytosis and hypochromic red cells secondary to thalassemia mutations, but with only mild anemia or a normal hemoglobin. Patients who inherit a single affected allele are usually in this category.</a:t>
            </a:r>
          </a:p>
        </p:txBody>
      </p:sp>
    </p:spTree>
    <p:extLst>
      <p:ext uri="{BB962C8B-B14F-4D97-AF65-F5344CB8AC3E}">
        <p14:creationId xmlns:p14="http://schemas.microsoft.com/office/powerpoint/2010/main" val="289696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705730"/>
            <a:ext cx="11103428" cy="4612692"/>
          </a:xfrm>
        </p:spPr>
        <p:txBody>
          <a:bodyPr>
            <a:noAutofit/>
          </a:bodyPr>
          <a:lstStyle/>
          <a:p>
            <a:pPr marL="502920" lvl="0" indent="-457200" algn="just">
              <a:spcBef>
                <a:spcPts val="400"/>
              </a:spcBef>
              <a:buClr>
                <a:srgbClr val="A6B727"/>
              </a:buClr>
              <a:buFont typeface="+mj-lt"/>
              <a:buAutoNum type="arabicParenR" startAt="3"/>
            </a:pPr>
            <a:r>
              <a:rPr lang="en-US" sz="24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intermedia</a:t>
            </a:r>
            <a:r>
              <a:rPr lang="en-US" sz="24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will also have a microcytic hypochromic anemia, increased erythroid drive to maintain their hemoglobin, packed bone marrow with a decreased myeloid to erythroid ratio, and extramedullary hematopoiesis, giving splenomegaly. Transfusion may be required to maintain the hemoglobin at times of additional physiological stress.</a:t>
            </a:r>
          </a:p>
          <a:p>
            <a:pPr marL="502920" lvl="0" indent="-457200" algn="just">
              <a:spcBef>
                <a:spcPts val="400"/>
              </a:spcBef>
              <a:buClr>
                <a:srgbClr val="A6B727"/>
              </a:buClr>
              <a:buFont typeface="+mj-lt"/>
              <a:buAutoNum type="arabicParenR" startAt="3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 startAt="4"/>
            </a:pPr>
            <a:r>
              <a:rPr lang="en-US" sz="2800" b="1" i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major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severe anemia and are transfusion dependent. Their increased erythroid drive leads to a packed erythroid marrow and splenomegaly, development of bony abnormalities secondary to unchecked marrow expansion. Patients in this category are those with complete loss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expression from both copies of Ch11.</a:t>
            </a: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endParaRPr lang="en-US" sz="2800" i="1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7199" y="476533"/>
            <a:ext cx="9875520" cy="91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289696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61733"/>
            <a:ext cx="9875520" cy="16553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course and complications </a:t>
            </a:r>
            <a:b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thalassemia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2294655"/>
            <a:ext cx="11416937" cy="4114380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400"/>
              </a:spcBef>
              <a:buNone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 - is the principal feature of thalassemia major, the massive expansion of erythroid activity results in several complications: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Splenomegaly.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Bony deformities.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retardation.</a:t>
            </a:r>
          </a:p>
          <a:p>
            <a:pPr marL="560070" indent="-514350" algn="just">
              <a:spcBef>
                <a:spcPts val="400"/>
              </a:spcBef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absorption from the gut is increased.</a:t>
            </a:r>
          </a:p>
          <a:p>
            <a:pPr marL="560070" indent="-514350" algn="just">
              <a:spcBef>
                <a:spcPts val="4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iron overload.</a:t>
            </a:r>
          </a:p>
          <a:p>
            <a:pPr marL="45720" indent="0" algn="just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deposition due to overload occurs in the myocardium, resulting in congestive cardiac failure and potentially fatal arrhythmias; in the liver, leading to cirrhosis; in the pancreas, causing diabetes mellitus; and in other endocrine organs, leading to delayed puberty.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1470" lvl="7" indent="-514350" algn="just">
              <a:spcBef>
                <a:spcPts val="400"/>
              </a:spcBef>
              <a:spcAft>
                <a:spcPts val="0"/>
              </a:spcAft>
              <a:buFont typeface="+mj-lt"/>
              <a:buAutoNum type="alphaLcParenR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3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93678"/>
            <a:ext cx="9875520" cy="14998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</a:t>
            </a:r>
            <a:r>
              <a:rPr lang="el-GR" sz="48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2307430"/>
            <a:ext cx="11116492" cy="3910490"/>
          </a:xfrm>
        </p:spPr>
        <p:txBody>
          <a:bodyPr>
            <a:noAutofit/>
          </a:bodyPr>
          <a:lstStyle/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are planned to maintain the pre-transfusion </a:t>
            </a:r>
            <a:r>
              <a:rPr lang="en-US" sz="3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at 9-10g/</a:t>
            </a:r>
            <a:r>
              <a:rPr lang="en-US" sz="3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above.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Splenectomy can be performed.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chelator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required subcutaneous infusion treatment over several hours on five days of the week.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Hematopoietic stem cell transplantation (HSCT) is curative.</a:t>
            </a:r>
          </a:p>
          <a:p>
            <a:pPr marL="502920" indent="-457200" algn="just">
              <a:spcBef>
                <a:spcPts val="400"/>
              </a:spcBef>
              <a:buFont typeface="+mj-lt"/>
              <a:buAutoNum type="arabicParenR"/>
            </a:pPr>
            <a:r>
              <a:rPr lang="en-US" sz="32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therapy 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the NEJM quick tack, 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https://www.nejm.org/do/10.1056/NEJMdo005273/full/</a:t>
            </a:r>
            <a:r>
              <a:rPr lang="en-US" sz="3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04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DCFFA1-3920-45D1-8179-B972E4FD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entiGlobin Gene Therapy for β-Thalassemia - NEJM">
            <a:hlinkClick r:id="" action="ppaction://media"/>
            <a:extLst>
              <a:ext uri="{FF2B5EF4-FFF2-40B4-BE49-F238E27FC236}">
                <a16:creationId xmlns:a16="http://schemas.microsoft.com/office/drawing/2014/main" id="{3890E17E-987C-4BEA-BF60-D154B33203D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488" y="237067"/>
            <a:ext cx="11729155" cy="6401043"/>
          </a:xfrm>
        </p:spPr>
      </p:pic>
    </p:spTree>
    <p:extLst>
      <p:ext uri="{BB962C8B-B14F-4D97-AF65-F5344CB8AC3E}">
        <p14:creationId xmlns:p14="http://schemas.microsoft.com/office/powerpoint/2010/main" val="28805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445257"/>
            <a:ext cx="9875520" cy="15794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counselling and antenatal </a:t>
            </a:r>
            <a:b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l-GR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0" y="2250410"/>
            <a:ext cx="11416937" cy="3745441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Antenatal diagnosis can be made early during pregnancy from an analysis of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chorionic villous DNA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9-12 weeks) or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amniocyte DNA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 13-16 weeks), or later using DNA from blood obtained from an 18-20-week-old fetus.</a:t>
            </a:r>
          </a:p>
          <a:p>
            <a:pPr algn="just">
              <a:spcBef>
                <a:spcPts val="400"/>
              </a:spcBef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Newer techniques focus on the non-invasive analysis of </a:t>
            </a:r>
            <a:r>
              <a:rPr lang="en-US" sz="30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DNA 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maternal circulation.</a:t>
            </a:r>
          </a:p>
          <a:p>
            <a:pPr algn="just">
              <a:spcBef>
                <a:spcPts val="400"/>
              </a:spcBef>
            </a:pPr>
            <a:endParaRPr lang="en-US" sz="3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pre-marital screening, national program, is one of the major intervention leading to reduced incidence of beta </a:t>
            </a:r>
            <a:r>
              <a:rPr lang="en-US" sz="30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</a:t>
            </a:r>
            <a:r>
              <a:rPr lang="en-US" sz="3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major.</a:t>
            </a:r>
          </a:p>
          <a:p>
            <a:pPr marL="2531470" lvl="7" indent="-514350" algn="just">
              <a:spcBef>
                <a:spcPts val="400"/>
              </a:spcBef>
              <a:spcAft>
                <a:spcPts val="0"/>
              </a:spcAft>
              <a:buFont typeface="+mj-lt"/>
              <a:buAutoNum type="alphaLcParenR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7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961" y="474262"/>
            <a:ext cx="9875520" cy="13215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Hemoglobin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1919576"/>
            <a:ext cx="11431613" cy="462126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1000 abnormal hemoglobin variants 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reported. The majority of structural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variants are the consequence of a single-point mutation with a single amino acid substitution in the affected globin chain (e.g.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HbD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substitution 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 an overall change in the charge of the hemoglobin molecule, its migration in a voltage gradient is altered and this can be demonstrated by standard electrophoretic techniques. The speed of migration is characteristic for each abnormal hemoglobin.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hemoglobin variants are now usually detected by </a:t>
            </a: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liquid chromatography (HPLC). 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structural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 is hemoglobin S (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1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803D425-D748-4154-8112-773437204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9" y="399648"/>
            <a:ext cx="8026400" cy="6058704"/>
          </a:xfrm>
        </p:spPr>
      </p:pic>
    </p:spTree>
    <p:extLst>
      <p:ext uri="{BB962C8B-B14F-4D97-AF65-F5344CB8AC3E}">
        <p14:creationId xmlns:p14="http://schemas.microsoft.com/office/powerpoint/2010/main" val="61618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2" y="738303"/>
            <a:ext cx="10828758" cy="5120640"/>
          </a:xfrm>
        </p:spPr>
      </p:pic>
    </p:spTree>
    <p:extLst>
      <p:ext uri="{BB962C8B-B14F-4D97-AF65-F5344CB8AC3E}">
        <p14:creationId xmlns:p14="http://schemas.microsoft.com/office/powerpoint/2010/main" val="183057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17" y="365760"/>
            <a:ext cx="7707086" cy="59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10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74" y="455122"/>
            <a:ext cx="4433287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12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39660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2024322"/>
            <a:ext cx="11152455" cy="39234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mutation in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 results in the charged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glutamic acid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residue in position 6 of the normal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 being replaced  by an uncharged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valine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molecule.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sickle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with normal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chains forms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deoxygenated,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much less soluble than deoxygenated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molecules polymerize, eventually forming long fibers. These result in the deformation of the cell into the well-recognized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shape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56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23" y="600469"/>
            <a:ext cx="627197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0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547898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Cell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796937"/>
            <a:ext cx="11103428" cy="439859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Heterozygotes (one gene for normal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and one for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30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described as having sickle cell trait. Their red cells contain between 20% and 45%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rest being mainly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sickle cell trait are usually asymptomatic. However,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hematuria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occur occasionally due to microvascular infarctions in the renal medulla. Renal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papillary necrosis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rarely occur. The red cells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sickle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O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saturation falls below 40%.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20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351956"/>
            <a:ext cx="9875520" cy="980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06268"/>
            <a:ext cx="11338560" cy="45852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descriptive name when patient have at least a copy of beta globin being S and another beta harbor any mutations (beta that/S, S/S, S/D,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Homozygotes for sickle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are described as having sickle-cell anemia. Their red cells contain almost exclusively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NO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there is a small but variable percentage of fetal hemoglobin.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Sickled red cells then occlude the microvasculature, with poor downstream perfusion and oxygenation. They may be lysed directly in the circulation, where the resulting free hemoglobin scavenges nitric oxide.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less deformable than normal red cells and this results in a chronic, extravascular, hemolytic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varies between 6 and 9 g/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spcBef>
                <a:spcPts val="400"/>
              </a:spcBef>
              <a:buNone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0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389271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91657"/>
            <a:ext cx="11286309" cy="497709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Sickled cells are invariably present on the blood films of patients with </a:t>
            </a:r>
            <a:r>
              <a:rPr lang="en-US" sz="24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HbSS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HbSS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made by finding;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positive result with a screening test for </a:t>
            </a:r>
            <a:r>
              <a:rPr lang="en-US" sz="22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 solubility test</a:t>
            </a:r>
            <a:r>
              <a:rPr lang="en-US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a peak at an appropriate position on an </a:t>
            </a:r>
            <a:r>
              <a:rPr lang="en-US" sz="22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HPLC trace</a:t>
            </a:r>
            <a:r>
              <a:rPr lang="en-US" sz="22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confirmed by isoelectric focusing or hemoglobin electrophoresis.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young children, a classic acute painful presentation is with dactylitis, or the </a:t>
            </a:r>
            <a:r>
              <a:rPr lang="en-US" sz="24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‘hand-foot syndrome’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which there is occlusion of the nutrient arteries to the metacarpals and metatarsals (Figure 4.8) and painful swelling of the hands and feet.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central nervous system, cerebral infarction occurs in approximately 10% of patients under the age of 20, and is a cause of significant morbidity in sickle cell patients. It has been found that children with an </a:t>
            </a:r>
            <a:r>
              <a:rPr lang="en-US" sz="24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velocity of blood flow </a:t>
            </a:r>
            <a:r>
              <a:rPr lang="en-US" sz="24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major cerebral vessels are at particular risk of stroke. 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and Molecular testing.</a:t>
            </a:r>
          </a:p>
        </p:txBody>
      </p:sp>
    </p:spTree>
    <p:extLst>
      <p:ext uri="{BB962C8B-B14F-4D97-AF65-F5344CB8AC3E}">
        <p14:creationId xmlns:p14="http://schemas.microsoft.com/office/powerpoint/2010/main" val="174783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45" y="371100"/>
            <a:ext cx="452516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86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88" y="481208"/>
            <a:ext cx="63105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36" y="503812"/>
            <a:ext cx="680555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25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389271"/>
            <a:ext cx="9875520" cy="11875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" y="1610319"/>
            <a:ext cx="11273245" cy="4921110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principles of the management of sickle cell anemia include: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the increased infection risk by immunization.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folic acid daily to prevent secondary folate deficiency.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factors precipitating painful crises such as dehydration, hypoxia, circulatory stasis.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painful crises with oral or intravenous fluids and analgesics, including opiates when necessary.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of the acute chest syndrome (blood gas measurements and chest X-ray). Exchange transfusions are often needed to lower the patient’s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 and limit ongoing sickling.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 when necessary.</a:t>
            </a:r>
          </a:p>
          <a:p>
            <a:pPr marL="502920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SCT and gene therapy.</a:t>
            </a:r>
          </a:p>
        </p:txBody>
      </p:sp>
    </p:spTree>
    <p:extLst>
      <p:ext uri="{BB962C8B-B14F-4D97-AF65-F5344CB8AC3E}">
        <p14:creationId xmlns:p14="http://schemas.microsoft.com/office/powerpoint/2010/main" val="359276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397414"/>
            <a:ext cx="10352314" cy="11944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Structure and function of Hemoglobin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2" y="1837859"/>
            <a:ext cx="11171411" cy="4298505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is critical to the normal function of the red cell, the fundamental role of which is the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of oxygen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lungs to the tissues.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normal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tetramer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hemoglobin molecule comprises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‘alpha-like’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globin polypeptide chains and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‘beta-like’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globin chains; each globin molecule is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a hem group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comprises a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porphyrin ring with iron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its ferrous form at the center.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chains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encoded on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 16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like globins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encoded on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 11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41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99" y="398602"/>
            <a:ext cx="9875520" cy="10663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E and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1489016"/>
            <a:ext cx="11312435" cy="5089065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the commonest are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both of which result from single amino acid substitutions in the </a:t>
            </a:r>
            <a:r>
              <a:rPr lang="el-GR" sz="26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-chains.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very common in south-east Asia (being found in about 50% of the population in some parts of Thailand). It gives thalassemic picture of CBC.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consequence of a glutamine to lysine substitution in the </a:t>
            </a:r>
            <a:r>
              <a:rPr lang="el-GR" sz="26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chain.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also seen in homozygosity; here the hemoglobin does not polymerize as with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HbSS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6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crystallize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a resulting reduction in the flexibility of the red cell and a reduction in its survival.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Homozygotes have a mild anemia, low MCV, splenomegaly and many target cells in their blood film. </a:t>
            </a:r>
            <a:r>
              <a:rPr lang="en-US" sz="26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HbC</a:t>
            </a: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found in patients of West African origin.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one allele being S and other being C or E, it is an example of a sickle cell disease (the most benign form is S/E).</a:t>
            </a:r>
          </a:p>
        </p:txBody>
      </p:sp>
    </p:spTree>
    <p:extLst>
      <p:ext uri="{BB962C8B-B14F-4D97-AF65-F5344CB8AC3E}">
        <p14:creationId xmlns:p14="http://schemas.microsoft.com/office/powerpoint/2010/main" val="142692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67" y="626313"/>
            <a:ext cx="7206183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6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Q1)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statements is TRUE about sickle cell anemia?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A) The oxygen dissociation curve is shifted to the left.</a:t>
            </a:r>
          </a:p>
          <a:p>
            <a:pPr algn="l" rtl="0"/>
            <a:r>
              <a:rPr lang="en-US" sz="2800" dirty="0"/>
              <a:t>B) It may cause ankle ulcers.</a:t>
            </a:r>
          </a:p>
          <a:p>
            <a:pPr algn="l" rtl="0"/>
            <a:r>
              <a:rPr lang="en-US" sz="2800" dirty="0"/>
              <a:t>C) It is NOT associated with stroke.</a:t>
            </a:r>
          </a:p>
          <a:p>
            <a:pPr algn="l" rtl="0"/>
            <a:r>
              <a:rPr lang="en-US" sz="2800" dirty="0"/>
              <a:t>D) It is NOT associated with atrophy of the spleen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08589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Q2)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25521" y="1874520"/>
            <a:ext cx="10310477" cy="4038600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statements is TRUE about β-thalassemia trait?</a:t>
            </a:r>
          </a:p>
          <a:p>
            <a:pPr algn="l" rtl="0"/>
            <a:r>
              <a:rPr lang="en-US" sz="2800" dirty="0"/>
              <a:t>A) It is associated with a raised hemoglobin A</a:t>
            </a:r>
            <a:r>
              <a:rPr lang="en-US" sz="2800" baseline="-25000" dirty="0"/>
              <a:t>2</a:t>
            </a:r>
            <a:r>
              <a:rPr lang="en-US" sz="2800" dirty="0"/>
              <a:t> level with normal CBC indices.</a:t>
            </a:r>
          </a:p>
          <a:p>
            <a:pPr algn="l" rtl="0"/>
            <a:r>
              <a:rPr lang="en-US" sz="2800" dirty="0"/>
              <a:t>B) It is associated with iron overload.</a:t>
            </a:r>
          </a:p>
          <a:p>
            <a:pPr algn="l" rtl="0"/>
            <a:r>
              <a:rPr lang="en-US" sz="2800" dirty="0"/>
              <a:t>C) It is associated with a normal reticulocyte index.</a:t>
            </a:r>
          </a:p>
          <a:p>
            <a:pPr algn="l" rtl="0"/>
            <a:r>
              <a:rPr lang="en-US" sz="2800" dirty="0"/>
              <a:t>D) It is associated with splenomegaly. </a:t>
            </a:r>
          </a:p>
        </p:txBody>
      </p:sp>
    </p:spTree>
    <p:extLst>
      <p:ext uri="{BB962C8B-B14F-4D97-AF65-F5344CB8AC3E}">
        <p14:creationId xmlns:p14="http://schemas.microsoft.com/office/powerpoint/2010/main" val="4030724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Q3)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statements is TRUE about beta-thalassemia?</a:t>
            </a:r>
          </a:p>
          <a:p>
            <a:pPr algn="l" rtl="0"/>
            <a:r>
              <a:rPr lang="en-US" sz="2800" dirty="0"/>
              <a:t>A) It may cause hemoglobin H disease.</a:t>
            </a:r>
          </a:p>
          <a:p>
            <a:pPr algn="l" rtl="0"/>
            <a:r>
              <a:rPr lang="en-US" sz="2800" dirty="0"/>
              <a:t>B) It causes a microcytic hypochromic blood picture.</a:t>
            </a:r>
          </a:p>
          <a:p>
            <a:pPr algn="l" rtl="0"/>
            <a:r>
              <a:rPr lang="en-US" sz="2800" dirty="0"/>
              <a:t>C) It is frequently cause a hydrops fetalis.</a:t>
            </a:r>
          </a:p>
          <a:p>
            <a:pPr algn="l" rtl="0"/>
            <a:r>
              <a:rPr lang="en-US" sz="2800" dirty="0"/>
              <a:t>D) It is very common in the Far East.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14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Q4)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these statements is TRUE about β-thalassemia major?</a:t>
            </a:r>
          </a:p>
          <a:p>
            <a:pPr algn="l" rtl="0"/>
            <a:r>
              <a:rPr lang="en-US" sz="2800" dirty="0"/>
              <a:t>A) It presents at birth.</a:t>
            </a:r>
          </a:p>
          <a:p>
            <a:pPr algn="l" rtl="0"/>
            <a:r>
              <a:rPr lang="en-US" sz="2800" dirty="0"/>
              <a:t>B) It is usually caused by deletion of β globin genes.</a:t>
            </a:r>
          </a:p>
          <a:p>
            <a:pPr algn="l" rtl="0"/>
            <a:r>
              <a:rPr lang="en-US" sz="2800" dirty="0"/>
              <a:t>C) It is associated with an increased risk of bone infarction.</a:t>
            </a:r>
          </a:p>
          <a:p>
            <a:pPr algn="l" rtl="0"/>
            <a:r>
              <a:rPr lang="en-US" sz="2800" dirty="0"/>
              <a:t>D) It is associated with stunted growth.</a:t>
            </a:r>
          </a:p>
          <a:p>
            <a:pPr marL="0" indent="0" algn="l" rtl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Q5)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6389" y="1828800"/>
            <a:ext cx="11129553" cy="4267200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 following is a feature of thalassemia intermedia?</a:t>
            </a:r>
          </a:p>
          <a:p>
            <a:r>
              <a:rPr lang="en-US" sz="2800" dirty="0"/>
              <a:t>A) It may be due to homozygous βo thalassemia without coinheritance  alpha thalassemia.</a:t>
            </a:r>
          </a:p>
          <a:p>
            <a:pPr algn="l" rtl="0"/>
            <a:r>
              <a:rPr lang="en-US" sz="2800" dirty="0"/>
              <a:t>B) It does NOT associated with extramedullary hemopoiesis.</a:t>
            </a:r>
          </a:p>
          <a:p>
            <a:pPr algn="l" rtl="0"/>
            <a:r>
              <a:rPr lang="en-US" sz="2800" dirty="0"/>
              <a:t>C) It is usually associated with splenomegaly.</a:t>
            </a:r>
          </a:p>
          <a:p>
            <a:pPr algn="l" rtl="0"/>
            <a:r>
              <a:rPr lang="en-US" sz="2800" dirty="0"/>
              <a:t>D) It can NOT cause iron overload.</a:t>
            </a:r>
          </a:p>
          <a:p>
            <a:pPr marL="4572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43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Q6)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6389" y="1828800"/>
            <a:ext cx="11129553" cy="38143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Which ONE of these statements is TRUE concerning sickle cell trait? </a:t>
            </a:r>
          </a:p>
          <a:p>
            <a:pPr marL="45720" indent="0">
              <a:buNone/>
            </a:pPr>
            <a:r>
              <a:rPr lang="en-US" sz="2800" dirty="0"/>
              <a:t>A) It is a cause of anemia </a:t>
            </a:r>
          </a:p>
          <a:p>
            <a:pPr marL="45720" indent="0">
              <a:buNone/>
            </a:pPr>
            <a:r>
              <a:rPr lang="en-US" sz="2800" dirty="0"/>
              <a:t>B) It protects against malaria.</a:t>
            </a:r>
          </a:p>
          <a:p>
            <a:pPr marL="45720" indent="0">
              <a:buNone/>
            </a:pPr>
            <a:r>
              <a:rPr lang="en-US" sz="2800" dirty="0"/>
              <a:t>C) It is usually associated with splenomegaly.</a:t>
            </a:r>
          </a:p>
          <a:p>
            <a:pPr marL="45720" indent="0" algn="l" rtl="0">
              <a:buNone/>
            </a:pPr>
            <a:r>
              <a:rPr lang="en-US" sz="2800" dirty="0"/>
              <a:t>D) It is a cause of frequent sickle cells in the peripheral blood</a:t>
            </a:r>
          </a:p>
          <a:p>
            <a:pPr marL="4572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38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269" y="2766915"/>
            <a:ext cx="109728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6480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287383"/>
            <a:ext cx="10202091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31314"/>
            <a:ext cx="11074400" cy="4672924"/>
          </a:xfr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hemoglobin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 adult hemoglobin is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 a much smaller contribution from HbA2 (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aseline="-250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usually 1.5-3.5% of adult hemoglobins). 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fetal hemoglobin 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higher oxygen affinity than the adult hemoglobins, facilitating transfer of oxygen from the maternal to the fetal circulation.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Normally, the synthesis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and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 chains is balanced.</a:t>
            </a: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imbalance between the production of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chains is the pathophysiological basis of the thalassemias (a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issue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44846"/>
            <a:ext cx="9875520" cy="626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cont’d…</a:t>
            </a:r>
          </a:p>
        </p:txBody>
      </p:sp>
    </p:spTree>
    <p:extLst>
      <p:ext uri="{BB962C8B-B14F-4D97-AF65-F5344CB8AC3E}">
        <p14:creationId xmlns:p14="http://schemas.microsoft.com/office/powerpoint/2010/main" val="308827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1658"/>
            <a:ext cx="9875520" cy="10673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711235"/>
            <a:ext cx="11155680" cy="4611188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thalassemias are divided into two main groups,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-thalassemias and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-thalassemias, depending on whether the defect lies in the synthesis.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chains which are present in excess will precipitate in the precursor red cells, leading to their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death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release from the bone marrow (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ineffective erythropoiesis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resulting to an increased erythroid drive and further expansion of the marrow into bones not typically used for hemopoiesis, and into the </a:t>
            </a:r>
            <a:r>
              <a:rPr lang="en-US" sz="2800" b="1" u="sng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spleen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00"/>
              </a:spcBef>
              <a:buClr>
                <a:srgbClr val="A6B72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consequences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thalassemia therefore include splenomegaly, bony deformities and iron overload due to transfusion and infective erythropoiesis as well as chronic anemia.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49" y="556748"/>
            <a:ext cx="691684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1740"/>
            <a:ext cx="9875520" cy="10486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5000" b="1" i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5000" b="1" dirty="0">
                <a:solidFill>
                  <a:srgbClr val="15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8" y="1865660"/>
            <a:ext cx="10907485" cy="4143254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 is seen with the greatest frequency in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south-east Asia 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(Thailand, the Malay Peninsula and Indonesia) and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 Africa but also in the Middle East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chromosome 16 has an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locus consisting of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l-GR" sz="2800" b="1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genes) genes plus the regulatory sequences essential for their normal expression.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patients with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-thalassemia, there is a </a:t>
            </a:r>
            <a:r>
              <a:rPr lang="en-US" sz="2800" b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one or more of the </a:t>
            </a:r>
            <a:r>
              <a:rPr lang="el-GR" sz="2800" i="1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-globin genes; there are occasional cases that are the consequence of non-</a:t>
            </a:r>
            <a:r>
              <a:rPr lang="en-US" sz="2800" dirty="0" err="1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deletional</a:t>
            </a:r>
            <a:r>
              <a:rPr lang="en-US" sz="2800" dirty="0">
                <a:solidFill>
                  <a:srgbClr val="3045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defects.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3045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045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1880</TotalTime>
  <Words>2875</Words>
  <Application>Microsoft Office PowerPoint</Application>
  <PresentationFormat>شاشة عريضة</PresentationFormat>
  <Paragraphs>190</Paragraphs>
  <Slides>48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5" baseType="lpstr">
      <vt:lpstr>Arial</vt:lpstr>
      <vt:lpstr>Corbel</vt:lpstr>
      <vt:lpstr>Courier New</vt:lpstr>
      <vt:lpstr>Times New Roman</vt:lpstr>
      <vt:lpstr>Wingdings</vt:lpstr>
      <vt:lpstr>Wingdings 2</vt:lpstr>
      <vt:lpstr>Basis</vt:lpstr>
      <vt:lpstr>DISORDERS OF GLOBIN SYNTHESIS</vt:lpstr>
      <vt:lpstr>LEARNING OBJECTIVES</vt:lpstr>
      <vt:lpstr>عرض تقديمي في PowerPoint</vt:lpstr>
      <vt:lpstr>Normal Structure and function of Hemoglobin</vt:lpstr>
      <vt:lpstr>عرض تقديمي في PowerPoint</vt:lpstr>
      <vt:lpstr>cont’d…</vt:lpstr>
      <vt:lpstr>Thalassemia</vt:lpstr>
      <vt:lpstr>عرض تقديمي في PowerPoint</vt:lpstr>
      <vt:lpstr>α-Thalassemia</vt:lpstr>
      <vt:lpstr>cont’d…</vt:lpstr>
      <vt:lpstr>α+-Thalassemia trait  (deletion of one α globin gene)</vt:lpstr>
      <vt:lpstr>α0-Thalassaemia trait  (deletion of both α-globin genes in same allele on ch 16)</vt:lpstr>
      <vt:lpstr>Hemoglobin H disease  (deletion of three α-globin genes)</vt:lpstr>
      <vt:lpstr>cont’d…</vt:lpstr>
      <vt:lpstr>عرض تقديمي في PowerPoint</vt:lpstr>
      <vt:lpstr>عرض تقديمي في PowerPoint</vt:lpstr>
      <vt:lpstr>Hb Bart’s hydrops fetalis syndrome (deletion of all four α-globin genes)</vt:lpstr>
      <vt:lpstr>β-Thalassemia</vt:lpstr>
      <vt:lpstr>Heterozygous β-thalassemia  (Beta-thalassemia trait)</vt:lpstr>
      <vt:lpstr>Homozygous β-Thalassemia</vt:lpstr>
      <vt:lpstr>Clinical classification of the thalassemias</vt:lpstr>
      <vt:lpstr>عرض تقديمي في PowerPoint</vt:lpstr>
      <vt:lpstr>The clinical course and complications  of thalassemia major</vt:lpstr>
      <vt:lpstr>Treatment of β-thalassemia major</vt:lpstr>
      <vt:lpstr>عرض تقديمي في PowerPoint</vt:lpstr>
      <vt:lpstr>Genetic counselling and antenatal  diagnosis of β-thalassemia major</vt:lpstr>
      <vt:lpstr>Structural Hemoglobin Variants</vt:lpstr>
      <vt:lpstr>عرض تقديمي في PowerPoint</vt:lpstr>
      <vt:lpstr>عرض تقديمي في PowerPoint</vt:lpstr>
      <vt:lpstr>عرض تقديمي في PowerPoint</vt:lpstr>
      <vt:lpstr>Hemoglobin S</vt:lpstr>
      <vt:lpstr>عرض تقديمي في PowerPoint</vt:lpstr>
      <vt:lpstr>Sickle Cell Trait</vt:lpstr>
      <vt:lpstr>Sickle Cell Anemia</vt:lpstr>
      <vt:lpstr>Diagnosis</vt:lpstr>
      <vt:lpstr>عرض تقديمي في PowerPoint</vt:lpstr>
      <vt:lpstr>عرض تقديمي في PowerPoint</vt:lpstr>
      <vt:lpstr>عرض تقديمي في PowerPoint</vt:lpstr>
      <vt:lpstr>Treatment</vt:lpstr>
      <vt:lpstr>Hemoglobin E and C</vt:lpstr>
      <vt:lpstr>عرض تقديمي في PowerPoint</vt:lpstr>
      <vt:lpstr>Q1)</vt:lpstr>
      <vt:lpstr>Q2)</vt:lpstr>
      <vt:lpstr>Q3)</vt:lpstr>
      <vt:lpstr>Q4)</vt:lpstr>
      <vt:lpstr>Q5)</vt:lpstr>
      <vt:lpstr>Q6)</vt:lpstr>
      <vt:lpstr>Thank You!!!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GLOBIN SYNTHESIS</dc:title>
  <dc:creator>Chieny O. Genuino</dc:creator>
  <cp:lastModifiedBy>OSAMAH T. KHOJAH</cp:lastModifiedBy>
  <cp:revision>84</cp:revision>
  <dcterms:created xsi:type="dcterms:W3CDTF">2016-05-03T07:24:38Z</dcterms:created>
  <dcterms:modified xsi:type="dcterms:W3CDTF">2019-12-02T21:29:38Z</dcterms:modified>
</cp:coreProperties>
</file>