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344" r:id="rId14"/>
    <p:sldId id="345" r:id="rId15"/>
    <p:sldId id="346" r:id="rId16"/>
    <p:sldId id="347" r:id="rId17"/>
    <p:sldId id="348" r:id="rId18"/>
    <p:sldId id="349" r:id="rId19"/>
    <p:sldId id="272" r:id="rId20"/>
    <p:sldId id="350" r:id="rId21"/>
    <p:sldId id="273" r:id="rId22"/>
    <p:sldId id="274" r:id="rId23"/>
    <p:sldId id="359" r:id="rId24"/>
    <p:sldId id="276" r:id="rId25"/>
    <p:sldId id="366" r:id="rId26"/>
    <p:sldId id="361" r:id="rId27"/>
    <p:sldId id="362" r:id="rId28"/>
    <p:sldId id="364" r:id="rId29"/>
    <p:sldId id="365"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38588-341B-4575-9994-63833579146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3A8EDC0-5FF7-4CC9-9CFD-9FB5830D2D46}">
      <dgm:prSet/>
      <dgm:spPr/>
      <dgm:t>
        <a:bodyPr/>
        <a:lstStyle/>
        <a:p>
          <a:r>
            <a:rPr lang="en-US"/>
            <a:t>Bleeding disorders result from:</a:t>
          </a:r>
        </a:p>
      </dgm:t>
    </dgm:pt>
    <dgm:pt modelId="{A3CC6CAB-CADB-4FEC-84F7-942D703F92CC}" type="parTrans" cxnId="{9F3F6A3C-7EE1-4CC1-B4E7-80AA65238DF7}">
      <dgm:prSet/>
      <dgm:spPr/>
      <dgm:t>
        <a:bodyPr/>
        <a:lstStyle/>
        <a:p>
          <a:endParaRPr lang="en-US"/>
        </a:p>
      </dgm:t>
    </dgm:pt>
    <dgm:pt modelId="{D775993F-21FB-4E4E-BF75-25E3E204C9DC}" type="sibTrans" cxnId="{9F3F6A3C-7EE1-4CC1-B4E7-80AA65238DF7}">
      <dgm:prSet/>
      <dgm:spPr/>
      <dgm:t>
        <a:bodyPr/>
        <a:lstStyle/>
        <a:p>
          <a:endParaRPr lang="en-US"/>
        </a:p>
      </dgm:t>
    </dgm:pt>
    <dgm:pt modelId="{3C53E6C0-5F50-495D-B1EE-9BC3B6364D27}">
      <dgm:prSet/>
      <dgm:spPr/>
      <dgm:t>
        <a:bodyPr/>
        <a:lstStyle/>
        <a:p>
          <a:r>
            <a:rPr lang="en-US"/>
            <a:t>1 Vascular disorders.</a:t>
          </a:r>
        </a:p>
      </dgm:t>
    </dgm:pt>
    <dgm:pt modelId="{449CDE3F-C795-4D03-8159-0129A2F16BF4}" type="parTrans" cxnId="{9EB85F3D-F0D6-4944-95AB-142633CF3BFB}">
      <dgm:prSet/>
      <dgm:spPr/>
      <dgm:t>
        <a:bodyPr/>
        <a:lstStyle/>
        <a:p>
          <a:endParaRPr lang="en-US"/>
        </a:p>
      </dgm:t>
    </dgm:pt>
    <dgm:pt modelId="{BD9B1834-0D78-47E4-A62D-9643C4748E9A}" type="sibTrans" cxnId="{9EB85F3D-F0D6-4944-95AB-142633CF3BFB}">
      <dgm:prSet/>
      <dgm:spPr/>
      <dgm:t>
        <a:bodyPr/>
        <a:lstStyle/>
        <a:p>
          <a:endParaRPr lang="en-US"/>
        </a:p>
      </dgm:t>
    </dgm:pt>
    <dgm:pt modelId="{E9137A92-3AA6-4DF4-A229-4B3502873396}">
      <dgm:prSet/>
      <dgm:spPr/>
      <dgm:t>
        <a:bodyPr/>
        <a:lstStyle/>
        <a:p>
          <a:r>
            <a:rPr lang="en-US"/>
            <a:t>2 Thrombocytopenia.</a:t>
          </a:r>
        </a:p>
      </dgm:t>
    </dgm:pt>
    <dgm:pt modelId="{9052F40D-9108-4DFB-824D-642EE13B118D}" type="parTrans" cxnId="{8B925853-A88D-40DB-A2EA-5C69BC62A0F6}">
      <dgm:prSet/>
      <dgm:spPr/>
      <dgm:t>
        <a:bodyPr/>
        <a:lstStyle/>
        <a:p>
          <a:endParaRPr lang="en-US"/>
        </a:p>
      </dgm:t>
    </dgm:pt>
    <dgm:pt modelId="{8001C5B3-B9FE-4660-99FA-AC94A506CB3B}" type="sibTrans" cxnId="{8B925853-A88D-40DB-A2EA-5C69BC62A0F6}">
      <dgm:prSet/>
      <dgm:spPr/>
      <dgm:t>
        <a:bodyPr/>
        <a:lstStyle/>
        <a:p>
          <a:endParaRPr lang="en-US"/>
        </a:p>
      </dgm:t>
    </dgm:pt>
    <dgm:pt modelId="{B9559ACA-B54E-4D7A-BF40-03AA5EC104C2}">
      <dgm:prSet/>
      <dgm:spPr/>
      <dgm:t>
        <a:bodyPr/>
        <a:lstStyle/>
        <a:p>
          <a:r>
            <a:rPr lang="en-US"/>
            <a:t>3 Defective platelet function.</a:t>
          </a:r>
        </a:p>
      </dgm:t>
    </dgm:pt>
    <dgm:pt modelId="{1D84EA88-2C19-40B0-A64D-D852487AAE77}" type="parTrans" cxnId="{E7D8EE11-9AA7-431C-BE8D-B46DBE956D92}">
      <dgm:prSet/>
      <dgm:spPr/>
      <dgm:t>
        <a:bodyPr/>
        <a:lstStyle/>
        <a:p>
          <a:endParaRPr lang="en-US"/>
        </a:p>
      </dgm:t>
    </dgm:pt>
    <dgm:pt modelId="{085C7044-67D6-4F35-AB4B-7BE450C1E6BB}" type="sibTrans" cxnId="{E7D8EE11-9AA7-431C-BE8D-B46DBE956D92}">
      <dgm:prSet/>
      <dgm:spPr/>
      <dgm:t>
        <a:bodyPr/>
        <a:lstStyle/>
        <a:p>
          <a:endParaRPr lang="en-US"/>
        </a:p>
      </dgm:t>
    </dgm:pt>
    <dgm:pt modelId="{19D3B563-4825-4678-BED1-CD7570D2B9D2}">
      <dgm:prSet/>
      <dgm:spPr/>
      <dgm:t>
        <a:bodyPr/>
        <a:lstStyle/>
        <a:p>
          <a:r>
            <a:rPr lang="en-US"/>
            <a:t>4 Defective coagulation.</a:t>
          </a:r>
        </a:p>
      </dgm:t>
    </dgm:pt>
    <dgm:pt modelId="{96A229E2-9DCD-48E1-BF1A-84C8B8AE119A}" type="parTrans" cxnId="{89F693BB-7D08-441A-88FF-77CDACFDB459}">
      <dgm:prSet/>
      <dgm:spPr/>
      <dgm:t>
        <a:bodyPr/>
        <a:lstStyle/>
        <a:p>
          <a:endParaRPr lang="en-US"/>
        </a:p>
      </dgm:t>
    </dgm:pt>
    <dgm:pt modelId="{EEB5C137-B0A2-4234-AB0D-B37652FB9E52}" type="sibTrans" cxnId="{89F693BB-7D08-441A-88FF-77CDACFDB459}">
      <dgm:prSet/>
      <dgm:spPr/>
      <dgm:t>
        <a:bodyPr/>
        <a:lstStyle/>
        <a:p>
          <a:endParaRPr lang="en-US"/>
        </a:p>
      </dgm:t>
    </dgm:pt>
    <dgm:pt modelId="{8EF22DA3-2837-4811-B0A8-C1EAFD7DDCD6}" type="pres">
      <dgm:prSet presAssocID="{D8538588-341B-4575-9994-638335791466}" presName="vert0" presStyleCnt="0">
        <dgm:presLayoutVars>
          <dgm:dir/>
          <dgm:animOne val="branch"/>
          <dgm:animLvl val="lvl"/>
        </dgm:presLayoutVars>
      </dgm:prSet>
      <dgm:spPr/>
    </dgm:pt>
    <dgm:pt modelId="{FD00F6C4-9D8B-4867-9E25-2FE08A47DDBA}" type="pres">
      <dgm:prSet presAssocID="{73A8EDC0-5FF7-4CC9-9CFD-9FB5830D2D46}" presName="thickLine" presStyleLbl="alignNode1" presStyleIdx="0" presStyleCnt="5"/>
      <dgm:spPr/>
    </dgm:pt>
    <dgm:pt modelId="{2F2CC5AB-4301-465D-80E6-EE9557D41923}" type="pres">
      <dgm:prSet presAssocID="{73A8EDC0-5FF7-4CC9-9CFD-9FB5830D2D46}" presName="horz1" presStyleCnt="0"/>
      <dgm:spPr/>
    </dgm:pt>
    <dgm:pt modelId="{E5384D81-62C5-4375-8798-9E94A0B4745C}" type="pres">
      <dgm:prSet presAssocID="{73A8EDC0-5FF7-4CC9-9CFD-9FB5830D2D46}" presName="tx1" presStyleLbl="revTx" presStyleIdx="0" presStyleCnt="5"/>
      <dgm:spPr/>
    </dgm:pt>
    <dgm:pt modelId="{5DED1F81-F9E7-45F2-97EC-7E770FE4DE7E}" type="pres">
      <dgm:prSet presAssocID="{73A8EDC0-5FF7-4CC9-9CFD-9FB5830D2D46}" presName="vert1" presStyleCnt="0"/>
      <dgm:spPr/>
    </dgm:pt>
    <dgm:pt modelId="{8892DB6F-D313-48B2-8432-05C9EBD9B394}" type="pres">
      <dgm:prSet presAssocID="{3C53E6C0-5F50-495D-B1EE-9BC3B6364D27}" presName="thickLine" presStyleLbl="alignNode1" presStyleIdx="1" presStyleCnt="5"/>
      <dgm:spPr/>
    </dgm:pt>
    <dgm:pt modelId="{D3B6054D-9E8C-4854-A384-6ACC6DB01A1E}" type="pres">
      <dgm:prSet presAssocID="{3C53E6C0-5F50-495D-B1EE-9BC3B6364D27}" presName="horz1" presStyleCnt="0"/>
      <dgm:spPr/>
    </dgm:pt>
    <dgm:pt modelId="{174236E0-D7CE-443F-BB74-5C12268B696B}" type="pres">
      <dgm:prSet presAssocID="{3C53E6C0-5F50-495D-B1EE-9BC3B6364D27}" presName="tx1" presStyleLbl="revTx" presStyleIdx="1" presStyleCnt="5"/>
      <dgm:spPr/>
    </dgm:pt>
    <dgm:pt modelId="{47DF8A87-8033-4FEA-85DD-3C5F2C5BD53F}" type="pres">
      <dgm:prSet presAssocID="{3C53E6C0-5F50-495D-B1EE-9BC3B6364D27}" presName="vert1" presStyleCnt="0"/>
      <dgm:spPr/>
    </dgm:pt>
    <dgm:pt modelId="{8E228252-15A5-44F8-BCA8-28E36156B159}" type="pres">
      <dgm:prSet presAssocID="{E9137A92-3AA6-4DF4-A229-4B3502873396}" presName="thickLine" presStyleLbl="alignNode1" presStyleIdx="2" presStyleCnt="5"/>
      <dgm:spPr/>
    </dgm:pt>
    <dgm:pt modelId="{CFC9D5EE-437E-4CD9-B2AE-528A207D286E}" type="pres">
      <dgm:prSet presAssocID="{E9137A92-3AA6-4DF4-A229-4B3502873396}" presName="horz1" presStyleCnt="0"/>
      <dgm:spPr/>
    </dgm:pt>
    <dgm:pt modelId="{48485373-845C-4DC6-8E45-2A5401723AC9}" type="pres">
      <dgm:prSet presAssocID="{E9137A92-3AA6-4DF4-A229-4B3502873396}" presName="tx1" presStyleLbl="revTx" presStyleIdx="2" presStyleCnt="5"/>
      <dgm:spPr/>
    </dgm:pt>
    <dgm:pt modelId="{D45F395D-E1E8-4B78-AC82-8A12CA36C0EF}" type="pres">
      <dgm:prSet presAssocID="{E9137A92-3AA6-4DF4-A229-4B3502873396}" presName="vert1" presStyleCnt="0"/>
      <dgm:spPr/>
    </dgm:pt>
    <dgm:pt modelId="{AAFD6500-B4D1-47AB-9F04-25B2FE1C86DF}" type="pres">
      <dgm:prSet presAssocID="{B9559ACA-B54E-4D7A-BF40-03AA5EC104C2}" presName="thickLine" presStyleLbl="alignNode1" presStyleIdx="3" presStyleCnt="5"/>
      <dgm:spPr/>
    </dgm:pt>
    <dgm:pt modelId="{57023230-8C00-4753-9F24-75708A437EE0}" type="pres">
      <dgm:prSet presAssocID="{B9559ACA-B54E-4D7A-BF40-03AA5EC104C2}" presName="horz1" presStyleCnt="0"/>
      <dgm:spPr/>
    </dgm:pt>
    <dgm:pt modelId="{D1F3200E-A1A3-4227-86F6-B1D464DB627E}" type="pres">
      <dgm:prSet presAssocID="{B9559ACA-B54E-4D7A-BF40-03AA5EC104C2}" presName="tx1" presStyleLbl="revTx" presStyleIdx="3" presStyleCnt="5"/>
      <dgm:spPr/>
    </dgm:pt>
    <dgm:pt modelId="{858A80A5-7607-429D-AC1F-68B340E27D23}" type="pres">
      <dgm:prSet presAssocID="{B9559ACA-B54E-4D7A-BF40-03AA5EC104C2}" presName="vert1" presStyleCnt="0"/>
      <dgm:spPr/>
    </dgm:pt>
    <dgm:pt modelId="{370F4F74-69D8-4A93-902F-2511D8A6C848}" type="pres">
      <dgm:prSet presAssocID="{19D3B563-4825-4678-BED1-CD7570D2B9D2}" presName="thickLine" presStyleLbl="alignNode1" presStyleIdx="4" presStyleCnt="5"/>
      <dgm:spPr/>
    </dgm:pt>
    <dgm:pt modelId="{547997D3-5294-45CD-AEB4-84D82D8501D0}" type="pres">
      <dgm:prSet presAssocID="{19D3B563-4825-4678-BED1-CD7570D2B9D2}" presName="horz1" presStyleCnt="0"/>
      <dgm:spPr/>
    </dgm:pt>
    <dgm:pt modelId="{B846FAEE-E32D-4F6A-991D-871A9E57694B}" type="pres">
      <dgm:prSet presAssocID="{19D3B563-4825-4678-BED1-CD7570D2B9D2}" presName="tx1" presStyleLbl="revTx" presStyleIdx="4" presStyleCnt="5"/>
      <dgm:spPr/>
    </dgm:pt>
    <dgm:pt modelId="{0644C9FA-BA76-4F77-A42B-773A3CC4D5C8}" type="pres">
      <dgm:prSet presAssocID="{19D3B563-4825-4678-BED1-CD7570D2B9D2}" presName="vert1" presStyleCnt="0"/>
      <dgm:spPr/>
    </dgm:pt>
  </dgm:ptLst>
  <dgm:cxnLst>
    <dgm:cxn modelId="{DDBF330A-5957-4D48-B8EC-1580DC63DA2E}" type="presOf" srcId="{3C53E6C0-5F50-495D-B1EE-9BC3B6364D27}" destId="{174236E0-D7CE-443F-BB74-5C12268B696B}" srcOrd="0" destOrd="0" presId="urn:microsoft.com/office/officeart/2008/layout/LinedList"/>
    <dgm:cxn modelId="{E7D8EE11-9AA7-431C-BE8D-B46DBE956D92}" srcId="{D8538588-341B-4575-9994-638335791466}" destId="{B9559ACA-B54E-4D7A-BF40-03AA5EC104C2}" srcOrd="3" destOrd="0" parTransId="{1D84EA88-2C19-40B0-A64D-D852487AAE77}" sibTransId="{085C7044-67D6-4F35-AB4B-7BE450C1E6BB}"/>
    <dgm:cxn modelId="{9F3F6A3C-7EE1-4CC1-B4E7-80AA65238DF7}" srcId="{D8538588-341B-4575-9994-638335791466}" destId="{73A8EDC0-5FF7-4CC9-9CFD-9FB5830D2D46}" srcOrd="0" destOrd="0" parTransId="{A3CC6CAB-CADB-4FEC-84F7-942D703F92CC}" sibTransId="{D775993F-21FB-4E4E-BF75-25E3E204C9DC}"/>
    <dgm:cxn modelId="{9EB85F3D-F0D6-4944-95AB-142633CF3BFB}" srcId="{D8538588-341B-4575-9994-638335791466}" destId="{3C53E6C0-5F50-495D-B1EE-9BC3B6364D27}" srcOrd="1" destOrd="0" parTransId="{449CDE3F-C795-4D03-8159-0129A2F16BF4}" sibTransId="{BD9B1834-0D78-47E4-A62D-9643C4748E9A}"/>
    <dgm:cxn modelId="{A25B1D4C-1849-4271-BD27-1971E79B7465}" type="presOf" srcId="{19D3B563-4825-4678-BED1-CD7570D2B9D2}" destId="{B846FAEE-E32D-4F6A-991D-871A9E57694B}" srcOrd="0" destOrd="0" presId="urn:microsoft.com/office/officeart/2008/layout/LinedList"/>
    <dgm:cxn modelId="{8B925853-A88D-40DB-A2EA-5C69BC62A0F6}" srcId="{D8538588-341B-4575-9994-638335791466}" destId="{E9137A92-3AA6-4DF4-A229-4B3502873396}" srcOrd="2" destOrd="0" parTransId="{9052F40D-9108-4DFB-824D-642EE13B118D}" sibTransId="{8001C5B3-B9FE-4660-99FA-AC94A506CB3B}"/>
    <dgm:cxn modelId="{DB26A276-CA3E-4B5C-9A2A-384A0ADBDE0A}" type="presOf" srcId="{B9559ACA-B54E-4D7A-BF40-03AA5EC104C2}" destId="{D1F3200E-A1A3-4227-86F6-B1D464DB627E}" srcOrd="0" destOrd="0" presId="urn:microsoft.com/office/officeart/2008/layout/LinedList"/>
    <dgm:cxn modelId="{D55F06BB-21F9-44C9-B551-59C1815BCAAA}" type="presOf" srcId="{D8538588-341B-4575-9994-638335791466}" destId="{8EF22DA3-2837-4811-B0A8-C1EAFD7DDCD6}" srcOrd="0" destOrd="0" presId="urn:microsoft.com/office/officeart/2008/layout/LinedList"/>
    <dgm:cxn modelId="{89F693BB-7D08-441A-88FF-77CDACFDB459}" srcId="{D8538588-341B-4575-9994-638335791466}" destId="{19D3B563-4825-4678-BED1-CD7570D2B9D2}" srcOrd="4" destOrd="0" parTransId="{96A229E2-9DCD-48E1-BF1A-84C8B8AE119A}" sibTransId="{EEB5C137-B0A2-4234-AB0D-B37652FB9E52}"/>
    <dgm:cxn modelId="{E2A5E3CC-FA1F-4873-B7B1-BAFDB85644C3}" type="presOf" srcId="{E9137A92-3AA6-4DF4-A229-4B3502873396}" destId="{48485373-845C-4DC6-8E45-2A5401723AC9}" srcOrd="0" destOrd="0" presId="urn:microsoft.com/office/officeart/2008/layout/LinedList"/>
    <dgm:cxn modelId="{9D0AC2D0-14B7-41ED-8535-705B02920ECF}" type="presOf" srcId="{73A8EDC0-5FF7-4CC9-9CFD-9FB5830D2D46}" destId="{E5384D81-62C5-4375-8798-9E94A0B4745C}" srcOrd="0" destOrd="0" presId="urn:microsoft.com/office/officeart/2008/layout/LinedList"/>
    <dgm:cxn modelId="{2B62EE65-0F76-45B4-9E28-AAEB914051CA}" type="presParOf" srcId="{8EF22DA3-2837-4811-B0A8-C1EAFD7DDCD6}" destId="{FD00F6C4-9D8B-4867-9E25-2FE08A47DDBA}" srcOrd="0" destOrd="0" presId="urn:microsoft.com/office/officeart/2008/layout/LinedList"/>
    <dgm:cxn modelId="{434943B5-16C6-4EFA-9DE2-891DCC7F6346}" type="presParOf" srcId="{8EF22DA3-2837-4811-B0A8-C1EAFD7DDCD6}" destId="{2F2CC5AB-4301-465D-80E6-EE9557D41923}" srcOrd="1" destOrd="0" presId="urn:microsoft.com/office/officeart/2008/layout/LinedList"/>
    <dgm:cxn modelId="{B3DBF26A-15BB-41AB-B23D-8EE74971390A}" type="presParOf" srcId="{2F2CC5AB-4301-465D-80E6-EE9557D41923}" destId="{E5384D81-62C5-4375-8798-9E94A0B4745C}" srcOrd="0" destOrd="0" presId="urn:microsoft.com/office/officeart/2008/layout/LinedList"/>
    <dgm:cxn modelId="{A3E4E348-BCF6-49C7-8E5D-A2227A0C0666}" type="presParOf" srcId="{2F2CC5AB-4301-465D-80E6-EE9557D41923}" destId="{5DED1F81-F9E7-45F2-97EC-7E770FE4DE7E}" srcOrd="1" destOrd="0" presId="urn:microsoft.com/office/officeart/2008/layout/LinedList"/>
    <dgm:cxn modelId="{2201562E-8F6C-4903-9BCB-BFF8ED123AB7}" type="presParOf" srcId="{8EF22DA3-2837-4811-B0A8-C1EAFD7DDCD6}" destId="{8892DB6F-D313-48B2-8432-05C9EBD9B394}" srcOrd="2" destOrd="0" presId="urn:microsoft.com/office/officeart/2008/layout/LinedList"/>
    <dgm:cxn modelId="{8EA3BAF0-D146-43C8-B57F-D74A2D26281D}" type="presParOf" srcId="{8EF22DA3-2837-4811-B0A8-C1EAFD7DDCD6}" destId="{D3B6054D-9E8C-4854-A384-6ACC6DB01A1E}" srcOrd="3" destOrd="0" presId="urn:microsoft.com/office/officeart/2008/layout/LinedList"/>
    <dgm:cxn modelId="{E57C9DC3-F6D3-45A9-936E-829FFA8E33E9}" type="presParOf" srcId="{D3B6054D-9E8C-4854-A384-6ACC6DB01A1E}" destId="{174236E0-D7CE-443F-BB74-5C12268B696B}" srcOrd="0" destOrd="0" presId="urn:microsoft.com/office/officeart/2008/layout/LinedList"/>
    <dgm:cxn modelId="{3991FB13-3284-4B3E-9BCF-0FB753331C30}" type="presParOf" srcId="{D3B6054D-9E8C-4854-A384-6ACC6DB01A1E}" destId="{47DF8A87-8033-4FEA-85DD-3C5F2C5BD53F}" srcOrd="1" destOrd="0" presId="urn:microsoft.com/office/officeart/2008/layout/LinedList"/>
    <dgm:cxn modelId="{E3AACBAF-182B-4243-A1F0-959A2BBA8C50}" type="presParOf" srcId="{8EF22DA3-2837-4811-B0A8-C1EAFD7DDCD6}" destId="{8E228252-15A5-44F8-BCA8-28E36156B159}" srcOrd="4" destOrd="0" presId="urn:microsoft.com/office/officeart/2008/layout/LinedList"/>
    <dgm:cxn modelId="{77800E78-3AAC-49AA-B68F-4753247BBCD5}" type="presParOf" srcId="{8EF22DA3-2837-4811-B0A8-C1EAFD7DDCD6}" destId="{CFC9D5EE-437E-4CD9-B2AE-528A207D286E}" srcOrd="5" destOrd="0" presId="urn:microsoft.com/office/officeart/2008/layout/LinedList"/>
    <dgm:cxn modelId="{BF141423-0EA5-461B-8C2A-BE343939B39D}" type="presParOf" srcId="{CFC9D5EE-437E-4CD9-B2AE-528A207D286E}" destId="{48485373-845C-4DC6-8E45-2A5401723AC9}" srcOrd="0" destOrd="0" presId="urn:microsoft.com/office/officeart/2008/layout/LinedList"/>
    <dgm:cxn modelId="{FE0C4A0E-31CE-4389-944E-AEB46E385AC8}" type="presParOf" srcId="{CFC9D5EE-437E-4CD9-B2AE-528A207D286E}" destId="{D45F395D-E1E8-4B78-AC82-8A12CA36C0EF}" srcOrd="1" destOrd="0" presId="urn:microsoft.com/office/officeart/2008/layout/LinedList"/>
    <dgm:cxn modelId="{D230E710-B34F-4ABB-95EB-2B65BD678276}" type="presParOf" srcId="{8EF22DA3-2837-4811-B0A8-C1EAFD7DDCD6}" destId="{AAFD6500-B4D1-47AB-9F04-25B2FE1C86DF}" srcOrd="6" destOrd="0" presId="urn:microsoft.com/office/officeart/2008/layout/LinedList"/>
    <dgm:cxn modelId="{5083508D-38D3-4C12-8B07-4AB4E85F09BA}" type="presParOf" srcId="{8EF22DA3-2837-4811-B0A8-C1EAFD7DDCD6}" destId="{57023230-8C00-4753-9F24-75708A437EE0}" srcOrd="7" destOrd="0" presId="urn:microsoft.com/office/officeart/2008/layout/LinedList"/>
    <dgm:cxn modelId="{5E097338-AC7B-4354-B0E1-7B2D6BCE21B0}" type="presParOf" srcId="{57023230-8C00-4753-9F24-75708A437EE0}" destId="{D1F3200E-A1A3-4227-86F6-B1D464DB627E}" srcOrd="0" destOrd="0" presId="urn:microsoft.com/office/officeart/2008/layout/LinedList"/>
    <dgm:cxn modelId="{1E46225A-F5A3-421D-A588-09A8E4454DA0}" type="presParOf" srcId="{57023230-8C00-4753-9F24-75708A437EE0}" destId="{858A80A5-7607-429D-AC1F-68B340E27D23}" srcOrd="1" destOrd="0" presId="urn:microsoft.com/office/officeart/2008/layout/LinedList"/>
    <dgm:cxn modelId="{F474EA79-5B76-468B-B97A-75174ECD65AB}" type="presParOf" srcId="{8EF22DA3-2837-4811-B0A8-C1EAFD7DDCD6}" destId="{370F4F74-69D8-4A93-902F-2511D8A6C848}" srcOrd="8" destOrd="0" presId="urn:microsoft.com/office/officeart/2008/layout/LinedList"/>
    <dgm:cxn modelId="{10897D19-6565-400D-ABE1-4A594F3EBCC8}" type="presParOf" srcId="{8EF22DA3-2837-4811-B0A8-C1EAFD7DDCD6}" destId="{547997D3-5294-45CD-AEB4-84D82D8501D0}" srcOrd="9" destOrd="0" presId="urn:microsoft.com/office/officeart/2008/layout/LinedList"/>
    <dgm:cxn modelId="{DACCAA1E-0E68-487B-A974-8EFB2FCFF7DA}" type="presParOf" srcId="{547997D3-5294-45CD-AEB4-84D82D8501D0}" destId="{B846FAEE-E32D-4F6A-991D-871A9E57694B}" srcOrd="0" destOrd="0" presId="urn:microsoft.com/office/officeart/2008/layout/LinedList"/>
    <dgm:cxn modelId="{159A2ECF-6CBB-4E90-8D1A-4F0EBC2BD78D}" type="presParOf" srcId="{547997D3-5294-45CD-AEB4-84D82D8501D0}" destId="{0644C9FA-BA76-4F77-A42B-773A3CC4D5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04F4E-2CA3-4E56-B99C-9225EB0A4F7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4FFA606-F3CD-4896-9E4F-E08242BDA2A9}">
      <dgm:prSet/>
      <dgm:spPr/>
      <dgm:t>
        <a:bodyPr/>
        <a:lstStyle/>
        <a:p>
          <a:r>
            <a:rPr lang="en-US" dirty="0"/>
            <a:t>Simple easy bruising is a common benign disorder which occurs in otherwise healthy women, especially those of child‐bearing age.</a:t>
          </a:r>
        </a:p>
      </dgm:t>
    </dgm:pt>
    <dgm:pt modelId="{90777B5C-2B17-46B8-9431-FD8F14086C9C}" type="parTrans" cxnId="{32FBC56B-28A2-4CE1-B1B9-2D0C1F5997F3}">
      <dgm:prSet/>
      <dgm:spPr/>
      <dgm:t>
        <a:bodyPr/>
        <a:lstStyle/>
        <a:p>
          <a:endParaRPr lang="en-US"/>
        </a:p>
      </dgm:t>
    </dgm:pt>
    <dgm:pt modelId="{7696ADC8-D21C-4826-ABA5-6553B90817F3}" type="sibTrans" cxnId="{32FBC56B-28A2-4CE1-B1B9-2D0C1F5997F3}">
      <dgm:prSet/>
      <dgm:spPr/>
      <dgm:t>
        <a:bodyPr/>
        <a:lstStyle/>
        <a:p>
          <a:endParaRPr lang="en-US"/>
        </a:p>
      </dgm:t>
    </dgm:pt>
    <dgm:pt modelId="{2695B1BF-5686-45E3-B63E-5423A7148D32}">
      <dgm:prSet/>
      <dgm:spPr/>
      <dgm:t>
        <a:bodyPr/>
        <a:lstStyle/>
        <a:p>
          <a:r>
            <a:rPr lang="en-US" dirty="0"/>
            <a:t>Senile purpura caused by atrophy of the supporting tissues of cutaneous blood vessels</a:t>
          </a:r>
        </a:p>
      </dgm:t>
    </dgm:pt>
    <dgm:pt modelId="{B038C07E-8E82-4F73-8EA0-E09343275069}" type="parTrans" cxnId="{6BF0E652-39C3-4F56-97EF-BBDA58648CBA}">
      <dgm:prSet/>
      <dgm:spPr/>
      <dgm:t>
        <a:bodyPr/>
        <a:lstStyle/>
        <a:p>
          <a:endParaRPr lang="en-US"/>
        </a:p>
      </dgm:t>
    </dgm:pt>
    <dgm:pt modelId="{2F427F22-7B94-4CA8-BED9-634DB4B6CD46}" type="sibTrans" cxnId="{6BF0E652-39C3-4F56-97EF-BBDA58648CBA}">
      <dgm:prSet/>
      <dgm:spPr/>
      <dgm:t>
        <a:bodyPr/>
        <a:lstStyle/>
        <a:p>
          <a:endParaRPr lang="en-US"/>
        </a:p>
      </dgm:t>
    </dgm:pt>
    <dgm:pt modelId="{9B36CEB1-6521-4DE7-8637-51111C6BBF96}">
      <dgm:prSet/>
      <dgm:spPr/>
      <dgm:t>
        <a:bodyPr/>
        <a:lstStyle/>
        <a:p>
          <a:r>
            <a:rPr lang="en-US" dirty="0"/>
            <a:t>The Henoch–</a:t>
          </a:r>
          <a:r>
            <a:rPr lang="en-US" dirty="0" err="1"/>
            <a:t>Schönlein</a:t>
          </a:r>
          <a:r>
            <a:rPr lang="en-US" dirty="0"/>
            <a:t> syndrome is usually seen in children and often follows an acute upper respiratory tract infection</a:t>
          </a:r>
        </a:p>
      </dgm:t>
    </dgm:pt>
    <dgm:pt modelId="{7DB985C8-C9B2-454F-AB32-7DDBC306BAB3}" type="parTrans" cxnId="{47CF9936-A98E-4D56-BE8D-DC00BCE14541}">
      <dgm:prSet/>
      <dgm:spPr/>
      <dgm:t>
        <a:bodyPr/>
        <a:lstStyle/>
        <a:p>
          <a:endParaRPr lang="en-US"/>
        </a:p>
      </dgm:t>
    </dgm:pt>
    <dgm:pt modelId="{FAC7F5B2-B4A0-49D6-8CAA-409E5963DD46}" type="sibTrans" cxnId="{47CF9936-A98E-4D56-BE8D-DC00BCE14541}">
      <dgm:prSet/>
      <dgm:spPr/>
      <dgm:t>
        <a:bodyPr/>
        <a:lstStyle/>
        <a:p>
          <a:endParaRPr lang="en-US"/>
        </a:p>
      </dgm:t>
    </dgm:pt>
    <dgm:pt modelId="{1B331DD5-9A88-4D95-8D5D-5A6A46CFD2FD}" type="pres">
      <dgm:prSet presAssocID="{80204F4E-2CA3-4E56-B99C-9225EB0A4F7C}" presName="linear" presStyleCnt="0">
        <dgm:presLayoutVars>
          <dgm:animLvl val="lvl"/>
          <dgm:resizeHandles val="exact"/>
        </dgm:presLayoutVars>
      </dgm:prSet>
      <dgm:spPr/>
    </dgm:pt>
    <dgm:pt modelId="{6B285684-93EB-4C65-90EE-F9C1E9E5AFC5}" type="pres">
      <dgm:prSet presAssocID="{54FFA606-F3CD-4896-9E4F-E08242BDA2A9}" presName="parentText" presStyleLbl="node1" presStyleIdx="0" presStyleCnt="3">
        <dgm:presLayoutVars>
          <dgm:chMax val="0"/>
          <dgm:bulletEnabled val="1"/>
        </dgm:presLayoutVars>
      </dgm:prSet>
      <dgm:spPr/>
    </dgm:pt>
    <dgm:pt modelId="{82EB25F7-DDCA-4246-AB08-B172BF25476F}" type="pres">
      <dgm:prSet presAssocID="{7696ADC8-D21C-4826-ABA5-6553B90817F3}" presName="spacer" presStyleCnt="0"/>
      <dgm:spPr/>
    </dgm:pt>
    <dgm:pt modelId="{B55E698F-E197-455D-A7C9-EC89C132A988}" type="pres">
      <dgm:prSet presAssocID="{2695B1BF-5686-45E3-B63E-5423A7148D32}" presName="parentText" presStyleLbl="node1" presStyleIdx="1" presStyleCnt="3" custAng="0">
        <dgm:presLayoutVars>
          <dgm:chMax val="0"/>
          <dgm:bulletEnabled val="1"/>
        </dgm:presLayoutVars>
      </dgm:prSet>
      <dgm:spPr/>
    </dgm:pt>
    <dgm:pt modelId="{8DBFB51A-8C4A-4018-98FA-279A5D1CC843}" type="pres">
      <dgm:prSet presAssocID="{2F427F22-7B94-4CA8-BED9-634DB4B6CD46}" presName="spacer" presStyleCnt="0"/>
      <dgm:spPr/>
    </dgm:pt>
    <dgm:pt modelId="{C035226B-5853-468A-A725-BB8FF954C740}" type="pres">
      <dgm:prSet presAssocID="{9B36CEB1-6521-4DE7-8637-51111C6BBF96}" presName="parentText" presStyleLbl="node1" presStyleIdx="2" presStyleCnt="3">
        <dgm:presLayoutVars>
          <dgm:chMax val="0"/>
          <dgm:bulletEnabled val="1"/>
        </dgm:presLayoutVars>
      </dgm:prSet>
      <dgm:spPr/>
    </dgm:pt>
  </dgm:ptLst>
  <dgm:cxnLst>
    <dgm:cxn modelId="{24761607-81DC-4823-BDAA-DDC3CEBFA051}" type="presOf" srcId="{9B36CEB1-6521-4DE7-8637-51111C6BBF96}" destId="{C035226B-5853-468A-A725-BB8FF954C740}" srcOrd="0" destOrd="0" presId="urn:microsoft.com/office/officeart/2005/8/layout/vList2"/>
    <dgm:cxn modelId="{FEBE8B27-6E3C-4D80-932D-A3F05B392245}" type="presOf" srcId="{2695B1BF-5686-45E3-B63E-5423A7148D32}" destId="{B55E698F-E197-455D-A7C9-EC89C132A988}" srcOrd="0" destOrd="0" presId="urn:microsoft.com/office/officeart/2005/8/layout/vList2"/>
    <dgm:cxn modelId="{47CF9936-A98E-4D56-BE8D-DC00BCE14541}" srcId="{80204F4E-2CA3-4E56-B99C-9225EB0A4F7C}" destId="{9B36CEB1-6521-4DE7-8637-51111C6BBF96}" srcOrd="2" destOrd="0" parTransId="{7DB985C8-C9B2-454F-AB32-7DDBC306BAB3}" sibTransId="{FAC7F5B2-B4A0-49D6-8CAA-409E5963DD46}"/>
    <dgm:cxn modelId="{32FBC56B-28A2-4CE1-B1B9-2D0C1F5997F3}" srcId="{80204F4E-2CA3-4E56-B99C-9225EB0A4F7C}" destId="{54FFA606-F3CD-4896-9E4F-E08242BDA2A9}" srcOrd="0" destOrd="0" parTransId="{90777B5C-2B17-46B8-9431-FD8F14086C9C}" sibTransId="{7696ADC8-D21C-4826-ABA5-6553B90817F3}"/>
    <dgm:cxn modelId="{6BF0E652-39C3-4F56-97EF-BBDA58648CBA}" srcId="{80204F4E-2CA3-4E56-B99C-9225EB0A4F7C}" destId="{2695B1BF-5686-45E3-B63E-5423A7148D32}" srcOrd="1" destOrd="0" parTransId="{B038C07E-8E82-4F73-8EA0-E09343275069}" sibTransId="{2F427F22-7B94-4CA8-BED9-634DB4B6CD46}"/>
    <dgm:cxn modelId="{A40BD08C-25AF-41EE-8016-018287E754E0}" type="presOf" srcId="{54FFA606-F3CD-4896-9E4F-E08242BDA2A9}" destId="{6B285684-93EB-4C65-90EE-F9C1E9E5AFC5}" srcOrd="0" destOrd="0" presId="urn:microsoft.com/office/officeart/2005/8/layout/vList2"/>
    <dgm:cxn modelId="{075B7FBA-B1A3-48FD-A37E-310618A28355}" type="presOf" srcId="{80204F4E-2CA3-4E56-B99C-9225EB0A4F7C}" destId="{1B331DD5-9A88-4D95-8D5D-5A6A46CFD2FD}" srcOrd="0" destOrd="0" presId="urn:microsoft.com/office/officeart/2005/8/layout/vList2"/>
    <dgm:cxn modelId="{4DA8201F-3539-4714-A406-AADE1FD71154}" type="presParOf" srcId="{1B331DD5-9A88-4D95-8D5D-5A6A46CFD2FD}" destId="{6B285684-93EB-4C65-90EE-F9C1E9E5AFC5}" srcOrd="0" destOrd="0" presId="urn:microsoft.com/office/officeart/2005/8/layout/vList2"/>
    <dgm:cxn modelId="{173900ED-B8E5-4E87-9AF2-624E3EC75483}" type="presParOf" srcId="{1B331DD5-9A88-4D95-8D5D-5A6A46CFD2FD}" destId="{82EB25F7-DDCA-4246-AB08-B172BF25476F}" srcOrd="1" destOrd="0" presId="urn:microsoft.com/office/officeart/2005/8/layout/vList2"/>
    <dgm:cxn modelId="{A6951E38-5C1F-4019-8474-06F92A4B00A2}" type="presParOf" srcId="{1B331DD5-9A88-4D95-8D5D-5A6A46CFD2FD}" destId="{B55E698F-E197-455D-A7C9-EC89C132A988}" srcOrd="2" destOrd="0" presId="urn:microsoft.com/office/officeart/2005/8/layout/vList2"/>
    <dgm:cxn modelId="{BAE5C465-9680-4C7E-A845-31E8723D496C}" type="presParOf" srcId="{1B331DD5-9A88-4D95-8D5D-5A6A46CFD2FD}" destId="{8DBFB51A-8C4A-4018-98FA-279A5D1CC843}" srcOrd="3" destOrd="0" presId="urn:microsoft.com/office/officeart/2005/8/layout/vList2"/>
    <dgm:cxn modelId="{0F987A8F-4199-42B5-A097-71CDE2F0871D}" type="presParOf" srcId="{1B331DD5-9A88-4D95-8D5D-5A6A46CFD2FD}" destId="{C035226B-5853-468A-A725-BB8FF954C7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8EDAE-42AA-4C57-82F3-64D9961352DE}"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79355E8C-D20D-4887-9B85-5ECB83358B7E}">
      <dgm:prSet/>
      <dgm:spPr/>
      <dgm:t>
        <a:bodyPr/>
        <a:lstStyle/>
        <a:p>
          <a:r>
            <a:rPr lang="en-US"/>
            <a:t>Single deficiencies of factors other than VIII and IX are rare.</a:t>
          </a:r>
        </a:p>
      </dgm:t>
    </dgm:pt>
    <dgm:pt modelId="{300B8F45-111A-40EA-999D-C31D7B95EDDB}" type="parTrans" cxnId="{E079E679-D5B1-4EBC-8F42-F82E9D99A2EB}">
      <dgm:prSet/>
      <dgm:spPr/>
      <dgm:t>
        <a:bodyPr/>
        <a:lstStyle/>
        <a:p>
          <a:endParaRPr lang="en-US"/>
        </a:p>
      </dgm:t>
    </dgm:pt>
    <dgm:pt modelId="{DEF79A2A-1494-4F20-93B9-2D3B634DBA4D}" type="sibTrans" cxnId="{E079E679-D5B1-4EBC-8F42-F82E9D99A2EB}">
      <dgm:prSet/>
      <dgm:spPr/>
      <dgm:t>
        <a:bodyPr/>
        <a:lstStyle/>
        <a:p>
          <a:endParaRPr lang="en-US"/>
        </a:p>
      </dgm:t>
    </dgm:pt>
    <dgm:pt modelId="{1C96B3F2-0E05-4171-9C69-C2DFCB4D391E}">
      <dgm:prSet/>
      <dgm:spPr/>
      <dgm:t>
        <a:bodyPr/>
        <a:lstStyle/>
        <a:p>
          <a:r>
            <a:rPr lang="en-US" dirty="0"/>
            <a:t>All factors deficiency except contact factor (e.g. factor XII) give rise to bleeding disorders of varying degrees of severity.</a:t>
          </a:r>
        </a:p>
      </dgm:t>
    </dgm:pt>
    <dgm:pt modelId="{2AECB730-B724-4F42-A147-72B11848C562}" type="parTrans" cxnId="{B670E264-F106-4940-896E-9794687C02FF}">
      <dgm:prSet/>
      <dgm:spPr/>
      <dgm:t>
        <a:bodyPr/>
        <a:lstStyle/>
        <a:p>
          <a:endParaRPr lang="en-US"/>
        </a:p>
      </dgm:t>
    </dgm:pt>
    <dgm:pt modelId="{EB22C056-49C4-4BA8-A867-0CF5A36FD56D}" type="sibTrans" cxnId="{B670E264-F106-4940-896E-9794687C02FF}">
      <dgm:prSet/>
      <dgm:spPr/>
      <dgm:t>
        <a:bodyPr/>
        <a:lstStyle/>
        <a:p>
          <a:endParaRPr lang="en-US"/>
        </a:p>
      </dgm:t>
    </dgm:pt>
    <dgm:pt modelId="{AEBC3F6D-ADC7-459B-8D93-AD2CE8B936C7}" type="pres">
      <dgm:prSet presAssocID="{83E8EDAE-42AA-4C57-82F3-64D9961352DE}" presName="hierChild1" presStyleCnt="0">
        <dgm:presLayoutVars>
          <dgm:orgChart val="1"/>
          <dgm:chPref val="1"/>
          <dgm:dir/>
          <dgm:animOne val="branch"/>
          <dgm:animLvl val="lvl"/>
          <dgm:resizeHandles/>
        </dgm:presLayoutVars>
      </dgm:prSet>
      <dgm:spPr/>
    </dgm:pt>
    <dgm:pt modelId="{68DB067F-7F03-445B-BD6D-B5C9D2901BB1}" type="pres">
      <dgm:prSet presAssocID="{79355E8C-D20D-4887-9B85-5ECB83358B7E}" presName="hierRoot1" presStyleCnt="0">
        <dgm:presLayoutVars>
          <dgm:hierBranch val="init"/>
        </dgm:presLayoutVars>
      </dgm:prSet>
      <dgm:spPr/>
    </dgm:pt>
    <dgm:pt modelId="{383C322F-A008-4283-8EED-B85FC3FCB865}" type="pres">
      <dgm:prSet presAssocID="{79355E8C-D20D-4887-9B85-5ECB83358B7E}" presName="rootComposite1" presStyleCnt="0"/>
      <dgm:spPr/>
    </dgm:pt>
    <dgm:pt modelId="{CEEE127E-0532-47C7-AD6C-BDF82A7A2A2E}" type="pres">
      <dgm:prSet presAssocID="{79355E8C-D20D-4887-9B85-5ECB83358B7E}" presName="rootText1" presStyleLbl="node0" presStyleIdx="0" presStyleCnt="2">
        <dgm:presLayoutVars>
          <dgm:chPref val="3"/>
        </dgm:presLayoutVars>
      </dgm:prSet>
      <dgm:spPr/>
    </dgm:pt>
    <dgm:pt modelId="{ABDEE396-87CB-4DEA-9624-2EC25964E8AC}" type="pres">
      <dgm:prSet presAssocID="{79355E8C-D20D-4887-9B85-5ECB83358B7E}" presName="rootConnector1" presStyleLbl="node1" presStyleIdx="0" presStyleCnt="0"/>
      <dgm:spPr/>
    </dgm:pt>
    <dgm:pt modelId="{94EB7B31-FF9A-481D-AA1C-69B5E26EC772}" type="pres">
      <dgm:prSet presAssocID="{79355E8C-D20D-4887-9B85-5ECB83358B7E}" presName="hierChild2" presStyleCnt="0"/>
      <dgm:spPr/>
    </dgm:pt>
    <dgm:pt modelId="{77E34444-2C6C-493B-A768-4604C9AE93B5}" type="pres">
      <dgm:prSet presAssocID="{79355E8C-D20D-4887-9B85-5ECB83358B7E}" presName="hierChild3" presStyleCnt="0"/>
      <dgm:spPr/>
    </dgm:pt>
    <dgm:pt modelId="{EDA2AA25-9FB0-4CFF-82F3-858BB270CC11}" type="pres">
      <dgm:prSet presAssocID="{1C96B3F2-0E05-4171-9C69-C2DFCB4D391E}" presName="hierRoot1" presStyleCnt="0">
        <dgm:presLayoutVars>
          <dgm:hierBranch val="init"/>
        </dgm:presLayoutVars>
      </dgm:prSet>
      <dgm:spPr/>
    </dgm:pt>
    <dgm:pt modelId="{2C88D183-2DF9-4504-97C1-A517563E3543}" type="pres">
      <dgm:prSet presAssocID="{1C96B3F2-0E05-4171-9C69-C2DFCB4D391E}" presName="rootComposite1" presStyleCnt="0"/>
      <dgm:spPr/>
    </dgm:pt>
    <dgm:pt modelId="{9A4590F5-0D65-463F-A347-4BF651F84E10}" type="pres">
      <dgm:prSet presAssocID="{1C96B3F2-0E05-4171-9C69-C2DFCB4D391E}" presName="rootText1" presStyleLbl="node0" presStyleIdx="1" presStyleCnt="2">
        <dgm:presLayoutVars>
          <dgm:chPref val="3"/>
        </dgm:presLayoutVars>
      </dgm:prSet>
      <dgm:spPr/>
    </dgm:pt>
    <dgm:pt modelId="{F1853EE7-1023-422B-A1FA-2228A232C41A}" type="pres">
      <dgm:prSet presAssocID="{1C96B3F2-0E05-4171-9C69-C2DFCB4D391E}" presName="rootConnector1" presStyleLbl="node1" presStyleIdx="0" presStyleCnt="0"/>
      <dgm:spPr/>
    </dgm:pt>
    <dgm:pt modelId="{B48AA1EB-4E22-4FA2-9C87-E8085D8B02F2}" type="pres">
      <dgm:prSet presAssocID="{1C96B3F2-0E05-4171-9C69-C2DFCB4D391E}" presName="hierChild2" presStyleCnt="0"/>
      <dgm:spPr/>
    </dgm:pt>
    <dgm:pt modelId="{243079CF-00A0-4C97-8587-3DA309FED0E1}" type="pres">
      <dgm:prSet presAssocID="{1C96B3F2-0E05-4171-9C69-C2DFCB4D391E}" presName="hierChild3" presStyleCnt="0"/>
      <dgm:spPr/>
    </dgm:pt>
  </dgm:ptLst>
  <dgm:cxnLst>
    <dgm:cxn modelId="{8795F03D-A25E-4621-B8DE-6618CE8573F1}" type="presOf" srcId="{79355E8C-D20D-4887-9B85-5ECB83358B7E}" destId="{CEEE127E-0532-47C7-AD6C-BDF82A7A2A2E}" srcOrd="0" destOrd="0" presId="urn:microsoft.com/office/officeart/2009/3/layout/HorizontalOrganizationChart"/>
    <dgm:cxn modelId="{B670E264-F106-4940-896E-9794687C02FF}" srcId="{83E8EDAE-42AA-4C57-82F3-64D9961352DE}" destId="{1C96B3F2-0E05-4171-9C69-C2DFCB4D391E}" srcOrd="1" destOrd="0" parTransId="{2AECB730-B724-4F42-A147-72B11848C562}" sibTransId="{EB22C056-49C4-4BA8-A867-0CF5A36FD56D}"/>
    <dgm:cxn modelId="{05A6AE6B-62B6-4827-8D57-446A80DA346F}" type="presOf" srcId="{1C96B3F2-0E05-4171-9C69-C2DFCB4D391E}" destId="{9A4590F5-0D65-463F-A347-4BF651F84E10}" srcOrd="0" destOrd="0" presId="urn:microsoft.com/office/officeart/2009/3/layout/HorizontalOrganizationChart"/>
    <dgm:cxn modelId="{97C3AE50-4F42-4831-9493-46CFA405704F}" type="presOf" srcId="{79355E8C-D20D-4887-9B85-5ECB83358B7E}" destId="{ABDEE396-87CB-4DEA-9624-2EC25964E8AC}" srcOrd="1" destOrd="0" presId="urn:microsoft.com/office/officeart/2009/3/layout/HorizontalOrganizationChart"/>
    <dgm:cxn modelId="{E079E679-D5B1-4EBC-8F42-F82E9D99A2EB}" srcId="{83E8EDAE-42AA-4C57-82F3-64D9961352DE}" destId="{79355E8C-D20D-4887-9B85-5ECB83358B7E}" srcOrd="0" destOrd="0" parTransId="{300B8F45-111A-40EA-999D-C31D7B95EDDB}" sibTransId="{DEF79A2A-1494-4F20-93B9-2D3B634DBA4D}"/>
    <dgm:cxn modelId="{7D0453EF-1307-47FA-BAE9-39E80D1441DE}" type="presOf" srcId="{1C96B3F2-0E05-4171-9C69-C2DFCB4D391E}" destId="{F1853EE7-1023-422B-A1FA-2228A232C41A}" srcOrd="1" destOrd="0" presId="urn:microsoft.com/office/officeart/2009/3/layout/HorizontalOrganizationChart"/>
    <dgm:cxn modelId="{C1311BF3-B111-4C5A-BC33-C72CD67FB219}" type="presOf" srcId="{83E8EDAE-42AA-4C57-82F3-64D9961352DE}" destId="{AEBC3F6D-ADC7-459B-8D93-AD2CE8B936C7}" srcOrd="0" destOrd="0" presId="urn:microsoft.com/office/officeart/2009/3/layout/HorizontalOrganizationChart"/>
    <dgm:cxn modelId="{260BACDC-E2C1-4DA3-9215-16D3121EF1DE}" type="presParOf" srcId="{AEBC3F6D-ADC7-459B-8D93-AD2CE8B936C7}" destId="{68DB067F-7F03-445B-BD6D-B5C9D2901BB1}" srcOrd="0" destOrd="0" presId="urn:microsoft.com/office/officeart/2009/3/layout/HorizontalOrganizationChart"/>
    <dgm:cxn modelId="{768C9A0B-2BF1-4CEF-BE39-C2136C6E2373}" type="presParOf" srcId="{68DB067F-7F03-445B-BD6D-B5C9D2901BB1}" destId="{383C322F-A008-4283-8EED-B85FC3FCB865}" srcOrd="0" destOrd="0" presId="urn:microsoft.com/office/officeart/2009/3/layout/HorizontalOrganizationChart"/>
    <dgm:cxn modelId="{57C0061B-6313-4A57-899E-F6D91CA060D6}" type="presParOf" srcId="{383C322F-A008-4283-8EED-B85FC3FCB865}" destId="{CEEE127E-0532-47C7-AD6C-BDF82A7A2A2E}" srcOrd="0" destOrd="0" presId="urn:microsoft.com/office/officeart/2009/3/layout/HorizontalOrganizationChart"/>
    <dgm:cxn modelId="{204447F4-EB67-4D39-9F37-A964CCA22BBC}" type="presParOf" srcId="{383C322F-A008-4283-8EED-B85FC3FCB865}" destId="{ABDEE396-87CB-4DEA-9624-2EC25964E8AC}" srcOrd="1" destOrd="0" presId="urn:microsoft.com/office/officeart/2009/3/layout/HorizontalOrganizationChart"/>
    <dgm:cxn modelId="{18C7E1BA-C2C4-4F42-ADE4-26B3D6D362C0}" type="presParOf" srcId="{68DB067F-7F03-445B-BD6D-B5C9D2901BB1}" destId="{94EB7B31-FF9A-481D-AA1C-69B5E26EC772}" srcOrd="1" destOrd="0" presId="urn:microsoft.com/office/officeart/2009/3/layout/HorizontalOrganizationChart"/>
    <dgm:cxn modelId="{40EA181D-FED6-42DA-9D54-677D56762906}" type="presParOf" srcId="{68DB067F-7F03-445B-BD6D-B5C9D2901BB1}" destId="{77E34444-2C6C-493B-A768-4604C9AE93B5}" srcOrd="2" destOrd="0" presId="urn:microsoft.com/office/officeart/2009/3/layout/HorizontalOrganizationChart"/>
    <dgm:cxn modelId="{045EA9D2-B553-4342-A5D6-9485FE7F5FCD}" type="presParOf" srcId="{AEBC3F6D-ADC7-459B-8D93-AD2CE8B936C7}" destId="{EDA2AA25-9FB0-4CFF-82F3-858BB270CC11}" srcOrd="1" destOrd="0" presId="urn:microsoft.com/office/officeart/2009/3/layout/HorizontalOrganizationChart"/>
    <dgm:cxn modelId="{85DF4B46-165F-446D-A47B-0DB75DDF7758}" type="presParOf" srcId="{EDA2AA25-9FB0-4CFF-82F3-858BB270CC11}" destId="{2C88D183-2DF9-4504-97C1-A517563E3543}" srcOrd="0" destOrd="0" presId="urn:microsoft.com/office/officeart/2009/3/layout/HorizontalOrganizationChart"/>
    <dgm:cxn modelId="{D9B5E395-2C71-4116-A157-1052E2370451}" type="presParOf" srcId="{2C88D183-2DF9-4504-97C1-A517563E3543}" destId="{9A4590F5-0D65-463F-A347-4BF651F84E10}" srcOrd="0" destOrd="0" presId="urn:microsoft.com/office/officeart/2009/3/layout/HorizontalOrganizationChart"/>
    <dgm:cxn modelId="{35483A35-64D4-48B2-8896-23EBAC2E04A8}" type="presParOf" srcId="{2C88D183-2DF9-4504-97C1-A517563E3543}" destId="{F1853EE7-1023-422B-A1FA-2228A232C41A}" srcOrd="1" destOrd="0" presId="urn:microsoft.com/office/officeart/2009/3/layout/HorizontalOrganizationChart"/>
    <dgm:cxn modelId="{025A0A83-E6D5-4995-9B74-B7D869B13E6C}" type="presParOf" srcId="{EDA2AA25-9FB0-4CFF-82F3-858BB270CC11}" destId="{B48AA1EB-4E22-4FA2-9C87-E8085D8B02F2}" srcOrd="1" destOrd="0" presId="urn:microsoft.com/office/officeart/2009/3/layout/HorizontalOrganizationChart"/>
    <dgm:cxn modelId="{845C53B1-C0CA-42DB-A5D6-BEEA01C76FA3}" type="presParOf" srcId="{EDA2AA25-9FB0-4CFF-82F3-858BB270CC11}" destId="{243079CF-00A0-4C97-8587-3DA309FED0E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0F6C4-9D8B-4867-9E25-2FE08A47DDBA}">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84D81-62C5-4375-8798-9E94A0B4745C}">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Bleeding disorders result from:</a:t>
          </a:r>
        </a:p>
      </dsp:txBody>
      <dsp:txXfrm>
        <a:off x="0" y="623"/>
        <a:ext cx="6492875" cy="1020830"/>
      </dsp:txXfrm>
    </dsp:sp>
    <dsp:sp modelId="{8892DB6F-D313-48B2-8432-05C9EBD9B394}">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236E0-D7CE-443F-BB74-5C12268B696B}">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1 Vascular disorders.</a:t>
          </a:r>
        </a:p>
      </dsp:txBody>
      <dsp:txXfrm>
        <a:off x="0" y="1021453"/>
        <a:ext cx="6492875" cy="1020830"/>
      </dsp:txXfrm>
    </dsp:sp>
    <dsp:sp modelId="{8E228252-15A5-44F8-BCA8-28E36156B15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85373-845C-4DC6-8E45-2A5401723AC9}">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2 Thrombocytopenia.</a:t>
          </a:r>
        </a:p>
      </dsp:txBody>
      <dsp:txXfrm>
        <a:off x="0" y="2042284"/>
        <a:ext cx="6492875" cy="1020830"/>
      </dsp:txXfrm>
    </dsp:sp>
    <dsp:sp modelId="{AAFD6500-B4D1-47AB-9F04-25B2FE1C86DF}">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3200E-A1A3-4227-86F6-B1D464DB627E}">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3 Defective platelet function.</a:t>
          </a:r>
        </a:p>
      </dsp:txBody>
      <dsp:txXfrm>
        <a:off x="0" y="3063115"/>
        <a:ext cx="6492875" cy="1020830"/>
      </dsp:txXfrm>
    </dsp:sp>
    <dsp:sp modelId="{370F4F74-69D8-4A93-902F-2511D8A6C848}">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6FAEE-E32D-4F6A-991D-871A9E57694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4 Defective coagulation.</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5684-93EB-4C65-90EE-F9C1E9E5AFC5}">
      <dsp:nvSpPr>
        <dsp:cNvPr id="0" name=""/>
        <dsp:cNvSpPr/>
      </dsp:nvSpPr>
      <dsp:spPr>
        <a:xfrm>
          <a:off x="0" y="723222"/>
          <a:ext cx="6513603" cy="14297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Simple easy bruising is a common benign disorder which occurs in otherwise healthy women, especially those of child‐bearing age.</a:t>
          </a:r>
        </a:p>
      </dsp:txBody>
      <dsp:txXfrm>
        <a:off x="69794" y="793016"/>
        <a:ext cx="6374015" cy="1290152"/>
      </dsp:txXfrm>
    </dsp:sp>
    <dsp:sp modelId="{B55E698F-E197-455D-A7C9-EC89C132A988}">
      <dsp:nvSpPr>
        <dsp:cNvPr id="0" name=""/>
        <dsp:cNvSpPr/>
      </dsp:nvSpPr>
      <dsp:spPr>
        <a:xfrm>
          <a:off x="0" y="2227843"/>
          <a:ext cx="6513603" cy="14297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Senile purpura caused by atrophy of the supporting tissues of cutaneous blood vessels</a:t>
          </a:r>
        </a:p>
      </dsp:txBody>
      <dsp:txXfrm>
        <a:off x="69794" y="2297637"/>
        <a:ext cx="6374015" cy="1290152"/>
      </dsp:txXfrm>
    </dsp:sp>
    <dsp:sp modelId="{C035226B-5853-468A-A725-BB8FF954C740}">
      <dsp:nvSpPr>
        <dsp:cNvPr id="0" name=""/>
        <dsp:cNvSpPr/>
      </dsp:nvSpPr>
      <dsp:spPr>
        <a:xfrm>
          <a:off x="0" y="3732463"/>
          <a:ext cx="6513603" cy="14297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Henoch–</a:t>
          </a:r>
          <a:r>
            <a:rPr lang="en-US" sz="2600" kern="1200" dirty="0" err="1"/>
            <a:t>Schönlein</a:t>
          </a:r>
          <a:r>
            <a:rPr lang="en-US" sz="2600" kern="1200" dirty="0"/>
            <a:t> syndrome is usually seen in children and often follows an acute upper respiratory tract infection</a:t>
          </a:r>
        </a:p>
      </dsp:txBody>
      <dsp:txXfrm>
        <a:off x="69794" y="3802257"/>
        <a:ext cx="6374015"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E127E-0532-47C7-AD6C-BDF82A7A2A2E}">
      <dsp:nvSpPr>
        <dsp:cNvPr id="0" name=""/>
        <dsp:cNvSpPr/>
      </dsp:nvSpPr>
      <dsp:spPr>
        <a:xfrm>
          <a:off x="795" y="549547"/>
          <a:ext cx="6512013" cy="1986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Single deficiencies of factors other than VIII and IX are rare.</a:t>
          </a:r>
        </a:p>
      </dsp:txBody>
      <dsp:txXfrm>
        <a:off x="795" y="549547"/>
        <a:ext cx="6512013" cy="1986164"/>
      </dsp:txXfrm>
    </dsp:sp>
    <dsp:sp modelId="{9A4590F5-0D65-463F-A347-4BF651F84E10}">
      <dsp:nvSpPr>
        <dsp:cNvPr id="0" name=""/>
        <dsp:cNvSpPr/>
      </dsp:nvSpPr>
      <dsp:spPr>
        <a:xfrm>
          <a:off x="795" y="3349713"/>
          <a:ext cx="6512013" cy="1986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All factors deficiency except contact factor (e.g. factor XII) give rise to bleeding disorders of varying degrees of severity.</a:t>
          </a:r>
        </a:p>
      </dsp:txBody>
      <dsp:txXfrm>
        <a:off x="795" y="3349713"/>
        <a:ext cx="6512013" cy="1986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D06C1-0B32-427F-A478-5E04E71D7C4A}" type="datetimeFigureOut">
              <a:rPr lang="en-US" smtClean="0"/>
              <a:t>12/15/2018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F05AF-4E44-4209-8C7C-77A25DACF0AA}" type="slidenum">
              <a:rPr lang="en-US" smtClean="0"/>
              <a:t>‹#›</a:t>
            </a:fld>
            <a:endParaRPr lang="en-US"/>
          </a:p>
        </p:txBody>
      </p:sp>
    </p:spTree>
    <p:extLst>
      <p:ext uri="{BB962C8B-B14F-4D97-AF65-F5344CB8AC3E}">
        <p14:creationId xmlns:p14="http://schemas.microsoft.com/office/powerpoint/2010/main" val="138455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AB3A-413C-4080-8C1D-931FA0191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6CBE9-D04F-4A6E-9DDB-68274FBA0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F6593-7461-43FF-9846-86E6E0451BC9}"/>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738218EE-1444-4B1D-A256-7A9A0F557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E966A-629C-4D26-BB86-233C2B8E860B}"/>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1596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4CE4-4AEB-411A-B01F-5070532ED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CFA3FD-0AAC-40BC-AD78-068A8B30B8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66B6B-4BA9-4820-9578-8DA73FB2EC47}"/>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CBA392AB-D8BF-48B5-A7FA-BE15A650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AD75-5ABB-405D-9D63-4ACD07C28CCD}"/>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5249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D09BE-7AF3-4727-AACD-CC71204C92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73B70-3DFC-4EDB-8DFF-904486D896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DE529-868F-4B55-95DF-C76B713EF916}"/>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D985435D-178B-4169-A6D0-1DE16C2C5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F68A8-B1CB-4197-9736-34ECF8549A5F}"/>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62204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BF97-A68C-4EE1-B272-8D7460410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4FFAD-90E2-48C9-81D6-5B6880B5AC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1C677-E3C1-44A1-8CB4-F63612F13B48}"/>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609D9995-F6B1-4961-B904-23475EDD7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53674-3503-4E38-B900-E29EECCEB3D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120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5773-A524-411E-9288-92E6285E1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AE215-ED26-4549-81B8-902510768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E6F901-C7C9-455B-8C64-96BC99747D5F}"/>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EE7490E8-905C-466C-B4FE-7F264C17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E8B4A-DDA9-485B-ADD9-6C40A15EB666}"/>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59144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A975-E9D6-4EC4-9AE4-8D75A5175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26C79-836E-4B38-B971-25E6A14BC4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E2253-8738-4EC4-A7C1-F4C0369063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193EC-A8F6-41DD-8F12-55D79DFB4EC0}"/>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6" name="Footer Placeholder 5">
            <a:extLst>
              <a:ext uri="{FF2B5EF4-FFF2-40B4-BE49-F238E27FC236}">
                <a16:creationId xmlns:a16="http://schemas.microsoft.com/office/drawing/2014/main" id="{165A2E8A-4A23-404C-B185-2FC7F6F11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6B0DC-97C4-466C-AC0F-220307008E7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404294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1F21-94E7-454D-99FF-84B83D532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399B-8950-485C-9728-78C456DC1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659A84-C2F6-462B-B014-04AACB2A0A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C6986-C63D-4429-AD62-F5C6B29478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F0D55D-478C-45FF-AE9C-7B674681EF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AC118-1842-4707-AF41-CD9CAC16CE61}"/>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8" name="Footer Placeholder 7">
            <a:extLst>
              <a:ext uri="{FF2B5EF4-FFF2-40B4-BE49-F238E27FC236}">
                <a16:creationId xmlns:a16="http://schemas.microsoft.com/office/drawing/2014/main" id="{1B503BED-F9FF-457F-9B4B-628B55683C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04DEF-459A-4EB4-B39B-3FAC38262EEE}"/>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53655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01CD-242B-4240-89CE-054410343D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F78482-9C63-4CF9-89F3-DAA63B36E20B}"/>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4" name="Footer Placeholder 3">
            <a:extLst>
              <a:ext uri="{FF2B5EF4-FFF2-40B4-BE49-F238E27FC236}">
                <a16:creationId xmlns:a16="http://schemas.microsoft.com/office/drawing/2014/main" id="{30787D80-28EB-418F-B625-99A286C0B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BE4D3A-CF09-4663-90B5-AF49BCC9D679}"/>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14121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60883-2319-471C-9B14-1BBD1CC88D1B}"/>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3" name="Footer Placeholder 2">
            <a:extLst>
              <a:ext uri="{FF2B5EF4-FFF2-40B4-BE49-F238E27FC236}">
                <a16:creationId xmlns:a16="http://schemas.microsoft.com/office/drawing/2014/main" id="{4D78CAC2-1D5D-428D-B4C4-4C3E221E0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444B98-FA09-482D-BD95-7AAECD3F42EE}"/>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203144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D69F-5A17-43AD-9C26-42ABADD73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E9BA5-D34D-448B-9A27-48CB73E4E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4996D5-91CF-45EA-8977-10E5108EE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71EC3B-F5E5-4037-B31F-AF9F29172973}"/>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6" name="Footer Placeholder 5">
            <a:extLst>
              <a:ext uri="{FF2B5EF4-FFF2-40B4-BE49-F238E27FC236}">
                <a16:creationId xmlns:a16="http://schemas.microsoft.com/office/drawing/2014/main" id="{B5480B15-2AA8-493A-B541-4A8ABA4D0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11D90-DA9D-4C18-A09B-5279F225C6BC}"/>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1905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B139-EB10-4048-A482-BC3A37664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20D244-83EF-4419-A8DC-DF35C3409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23D63-DDE4-45CB-8A2F-1F5A4665D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1C2CCE-C4B5-4B50-A89D-9833DA1B4E95}"/>
              </a:ext>
            </a:extLst>
          </p:cNvPr>
          <p:cNvSpPr>
            <a:spLocks noGrp="1"/>
          </p:cNvSpPr>
          <p:nvPr>
            <p:ph type="dt" sz="half" idx="10"/>
          </p:nvPr>
        </p:nvSpPr>
        <p:spPr/>
        <p:txBody>
          <a:bodyPr/>
          <a:lstStyle/>
          <a:p>
            <a:fld id="{B3DE10A7-54E9-4A63-922E-ABD93720B8FB}" type="datetimeFigureOut">
              <a:rPr lang="en-US" smtClean="0"/>
              <a:t>12/5/2018</a:t>
            </a:fld>
            <a:endParaRPr lang="en-US"/>
          </a:p>
        </p:txBody>
      </p:sp>
      <p:sp>
        <p:nvSpPr>
          <p:cNvPr id="6" name="Footer Placeholder 5">
            <a:extLst>
              <a:ext uri="{FF2B5EF4-FFF2-40B4-BE49-F238E27FC236}">
                <a16:creationId xmlns:a16="http://schemas.microsoft.com/office/drawing/2014/main" id="{D681E20E-8491-4F05-9282-9CEEE8BD1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04644-E62C-445A-9435-CE7E67A77253}"/>
              </a:ext>
            </a:extLst>
          </p:cNvPr>
          <p:cNvSpPr>
            <a:spLocks noGrp="1"/>
          </p:cNvSpPr>
          <p:nvPr>
            <p:ph type="sldNum" sz="quarter" idx="12"/>
          </p:nvPr>
        </p:nvSpPr>
        <p:spPr/>
        <p:txBody>
          <a:bodyPr/>
          <a:lstStyle/>
          <a:p>
            <a:fld id="{B2D59D4B-A019-4D48-B329-3A8493422E2E}" type="slidenum">
              <a:rPr lang="en-US" smtClean="0"/>
              <a:t>‹#›</a:t>
            </a:fld>
            <a:endParaRPr lang="en-US"/>
          </a:p>
        </p:txBody>
      </p:sp>
    </p:spTree>
    <p:extLst>
      <p:ext uri="{BB962C8B-B14F-4D97-AF65-F5344CB8AC3E}">
        <p14:creationId xmlns:p14="http://schemas.microsoft.com/office/powerpoint/2010/main" val="362074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4D2601-1711-44AA-AEA4-6EC30701D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C4543-F7F5-4C4C-9AE4-A7B244B74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B47B9-BCC3-4C52-B356-E752BF471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E10A7-54E9-4A63-922E-ABD93720B8FB}" type="datetimeFigureOut">
              <a:rPr lang="en-US" smtClean="0"/>
              <a:t>12/5/2018</a:t>
            </a:fld>
            <a:endParaRPr lang="en-US"/>
          </a:p>
        </p:txBody>
      </p:sp>
      <p:sp>
        <p:nvSpPr>
          <p:cNvPr id="5" name="Footer Placeholder 4">
            <a:extLst>
              <a:ext uri="{FF2B5EF4-FFF2-40B4-BE49-F238E27FC236}">
                <a16:creationId xmlns:a16="http://schemas.microsoft.com/office/drawing/2014/main" id="{E0B2C1DD-5083-4BE4-8C62-BE0B27BE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EEBA7A-71D8-4C8E-8738-56B9EC329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59D4B-A019-4D48-B329-3A8493422E2E}" type="slidenum">
              <a:rPr lang="en-US" smtClean="0"/>
              <a:t>‹#›</a:t>
            </a:fld>
            <a:endParaRPr lang="en-US"/>
          </a:p>
        </p:txBody>
      </p:sp>
    </p:spTree>
    <p:extLst>
      <p:ext uri="{BB962C8B-B14F-4D97-AF65-F5344CB8AC3E}">
        <p14:creationId xmlns:p14="http://schemas.microsoft.com/office/powerpoint/2010/main" val="385354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high confidence">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12D97B-9A81-4F81-A016-FC7EAB0BE453}"/>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Bleeding Disorders</a:t>
            </a:r>
          </a:p>
        </p:txBody>
      </p:sp>
      <p:sp>
        <p:nvSpPr>
          <p:cNvPr id="3" name="Subtitle 2">
            <a:extLst>
              <a:ext uri="{FF2B5EF4-FFF2-40B4-BE49-F238E27FC236}">
                <a16:creationId xmlns:a16="http://schemas.microsoft.com/office/drawing/2014/main" id="{6347C9FD-8E6E-4258-A864-A7791D62942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algn="l"/>
            <a:r>
              <a:rPr lang="en-US" dirty="0">
                <a:solidFill>
                  <a:srgbClr val="000000"/>
                </a:solidFill>
              </a:rPr>
              <a:t>DR. OMAR ALMUGREN</a:t>
            </a:r>
            <a:br>
              <a:rPr lang="en-US" dirty="0">
                <a:solidFill>
                  <a:srgbClr val="000000"/>
                </a:solidFill>
              </a:rPr>
            </a:br>
            <a:br>
              <a:rPr lang="en-US" dirty="0">
                <a:solidFill>
                  <a:srgbClr val="000000"/>
                </a:solidFill>
              </a:rPr>
            </a:br>
            <a:r>
              <a:rPr lang="en-US" dirty="0">
                <a:solidFill>
                  <a:srgbClr val="000000"/>
                </a:solidFill>
              </a:rPr>
              <a:t>CONSULTANT HAEMATOLOGIST </a:t>
            </a:r>
            <a:br>
              <a:rPr lang="en-US" dirty="0">
                <a:solidFill>
                  <a:srgbClr val="000000"/>
                </a:solidFill>
              </a:rPr>
            </a:br>
            <a:r>
              <a:rPr lang="en-US" dirty="0">
                <a:solidFill>
                  <a:srgbClr val="000000"/>
                </a:solidFill>
              </a:rPr>
              <a:t>DEPARTMENT OF HEMATOPATHOLOGY</a:t>
            </a:r>
          </a:p>
        </p:txBody>
      </p:sp>
    </p:spTree>
    <p:extLst>
      <p:ext uri="{BB962C8B-B14F-4D97-AF65-F5344CB8AC3E}">
        <p14:creationId xmlns:p14="http://schemas.microsoft.com/office/powerpoint/2010/main" val="42247327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6B237C-A36E-4543-807E-E239ECB6DE32}"/>
              </a:ext>
            </a:extLst>
          </p:cNvPr>
          <p:cNvPicPr>
            <a:picLocks noGrp="1" noChangeAspect="1"/>
          </p:cNvPicPr>
          <p:nvPr>
            <p:ph idx="1"/>
          </p:nvPr>
        </p:nvPicPr>
        <p:blipFill rotWithShape="1">
          <a:blip r:embed="rId2"/>
          <a:srcRect t="8163"/>
          <a:stretch/>
        </p:blipFill>
        <p:spPr>
          <a:xfrm>
            <a:off x="20" y="10"/>
            <a:ext cx="12191980" cy="6857990"/>
          </a:xfrm>
          <a:prstGeom prst="rect">
            <a:avLst/>
          </a:prstGeom>
        </p:spPr>
      </p:pic>
    </p:spTree>
    <p:extLst>
      <p:ext uri="{BB962C8B-B14F-4D97-AF65-F5344CB8AC3E}">
        <p14:creationId xmlns:p14="http://schemas.microsoft.com/office/powerpoint/2010/main" val="247166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8687D1-0470-42A3-984B-6DE42EDDBC27}"/>
              </a:ext>
            </a:extLst>
          </p:cNvPr>
          <p:cNvSpPr>
            <a:spLocks noGrp="1"/>
          </p:cNvSpPr>
          <p:nvPr>
            <p:ph type="title"/>
          </p:nvPr>
        </p:nvSpPr>
        <p:spPr>
          <a:xfrm>
            <a:off x="640079" y="2053641"/>
            <a:ext cx="3669161" cy="2760098"/>
          </a:xfrm>
        </p:spPr>
        <p:txBody>
          <a:bodyPr>
            <a:normAutofit/>
          </a:bodyPr>
          <a:lstStyle/>
          <a:p>
            <a:r>
              <a:rPr lang="en-US">
                <a:solidFill>
                  <a:srgbClr val="FFFFFF"/>
                </a:solidFill>
              </a:rPr>
              <a:t>Diagnosis</a:t>
            </a:r>
          </a:p>
        </p:txBody>
      </p:sp>
      <p:sp>
        <p:nvSpPr>
          <p:cNvPr id="3" name="Content Placeholder 2">
            <a:extLst>
              <a:ext uri="{FF2B5EF4-FFF2-40B4-BE49-F238E27FC236}">
                <a16:creationId xmlns:a16="http://schemas.microsoft.com/office/drawing/2014/main" id="{FD1BBCB5-521B-4EBF-A3C6-738B94476EEA}"/>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latin typeface="Times New Roman" panose="02020603050405020304" pitchFamily="18" charset="0"/>
                <a:cs typeface="Times New Roman" panose="02020603050405020304" pitchFamily="18" charset="0"/>
              </a:rPr>
              <a:t>The possibility of haemophilia is suggested by the finding of a normal PT and a prolonged APTT. </a:t>
            </a:r>
          </a:p>
          <a:p>
            <a:r>
              <a:rPr lang="en-US" sz="2400">
                <a:solidFill>
                  <a:srgbClr val="000000"/>
                </a:solidFill>
                <a:latin typeface="Times New Roman" panose="02020603050405020304" pitchFamily="18" charset="0"/>
                <a:cs typeface="Times New Roman" panose="02020603050405020304" pitchFamily="18" charset="0"/>
              </a:rPr>
              <a:t>Confirmation is by a specific assay of factor VIII coagulant activity with normal VWF.</a:t>
            </a:r>
            <a:endParaRPr lang="en-US" sz="2400">
              <a:solidFill>
                <a:srgbClr val="000000"/>
              </a:solidFill>
            </a:endParaRPr>
          </a:p>
        </p:txBody>
      </p:sp>
    </p:spTree>
    <p:extLst>
      <p:ext uri="{BB962C8B-B14F-4D97-AF65-F5344CB8AC3E}">
        <p14:creationId xmlns:p14="http://schemas.microsoft.com/office/powerpoint/2010/main" val="265419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21D16F-59A2-44EE-BC1A-8FE8B84233F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1800">
                <a:solidFill>
                  <a:srgbClr val="FFFFFF"/>
                </a:solidFill>
              </a:rPr>
              <a:t>Correlation of coagulation factor activity and</a:t>
            </a:r>
            <a:br>
              <a:rPr lang="en-US" sz="1800">
                <a:solidFill>
                  <a:srgbClr val="FFFFFF"/>
                </a:solidFill>
              </a:rPr>
            </a:br>
            <a:r>
              <a:rPr lang="en-US" sz="1800">
                <a:solidFill>
                  <a:srgbClr val="FFFFFF"/>
                </a:solidFill>
              </a:rPr>
              <a:t>disease severity in haemophilia A or B.</a:t>
            </a:r>
          </a:p>
        </p:txBody>
      </p:sp>
      <p:graphicFrame>
        <p:nvGraphicFramePr>
          <p:cNvPr id="6" name="Content Placeholder 5">
            <a:extLst>
              <a:ext uri="{FF2B5EF4-FFF2-40B4-BE49-F238E27FC236}">
                <a16:creationId xmlns:a16="http://schemas.microsoft.com/office/drawing/2014/main" id="{70ADB2C8-D66B-4488-8A45-5A088F46C491}"/>
              </a:ext>
            </a:extLst>
          </p:cNvPr>
          <p:cNvGraphicFramePr>
            <a:graphicFrameLocks noGrp="1"/>
          </p:cNvGraphicFramePr>
          <p:nvPr>
            <p:ph idx="1"/>
            <p:extLst>
              <p:ext uri="{D42A27DB-BD31-4B8C-83A1-F6EECF244321}">
                <p14:modId xmlns:p14="http://schemas.microsoft.com/office/powerpoint/2010/main" val="1228464285"/>
              </p:ext>
            </p:extLst>
          </p:nvPr>
        </p:nvGraphicFramePr>
        <p:xfrm>
          <a:off x="4038600" y="1366390"/>
          <a:ext cx="7315201" cy="4125224"/>
        </p:xfrm>
        <a:graphic>
          <a:graphicData uri="http://schemas.openxmlformats.org/drawingml/2006/table">
            <a:tbl>
              <a:tblPr firstRow="1" bandRow="1">
                <a:tableStyleId>{5C22544A-7EE6-4342-B048-85BDC9FD1C3A}</a:tableStyleId>
              </a:tblPr>
              <a:tblGrid>
                <a:gridCol w="3124383">
                  <a:extLst>
                    <a:ext uri="{9D8B030D-6E8A-4147-A177-3AD203B41FA5}">
                      <a16:colId xmlns:a16="http://schemas.microsoft.com/office/drawing/2014/main" val="2338290920"/>
                    </a:ext>
                  </a:extLst>
                </a:gridCol>
                <a:gridCol w="4190818">
                  <a:extLst>
                    <a:ext uri="{9D8B030D-6E8A-4147-A177-3AD203B41FA5}">
                      <a16:colId xmlns:a16="http://schemas.microsoft.com/office/drawing/2014/main" val="326840227"/>
                    </a:ext>
                  </a:extLst>
                </a:gridCol>
              </a:tblGrid>
              <a:tr h="757992">
                <a:tc>
                  <a:txBody>
                    <a:bodyPr/>
                    <a:lstStyle/>
                    <a:p>
                      <a:r>
                        <a:rPr lang="en-US" sz="1400"/>
                        <a:t>Coagulation factor</a:t>
                      </a:r>
                    </a:p>
                    <a:p>
                      <a:r>
                        <a:rPr lang="en-US" sz="1400"/>
                        <a:t>activity (percentage of</a:t>
                      </a:r>
                    </a:p>
                    <a:p>
                      <a:r>
                        <a:rPr lang="en-US" sz="1400"/>
                        <a:t>normal)</a:t>
                      </a:r>
                    </a:p>
                  </a:txBody>
                  <a:tcPr marL="72884" marR="72884" marT="36442" marB="36442"/>
                </a:tc>
                <a:tc>
                  <a:txBody>
                    <a:bodyPr/>
                    <a:lstStyle/>
                    <a:p>
                      <a:r>
                        <a:rPr lang="en-US" sz="1400"/>
                        <a:t>Clinical manifestations</a:t>
                      </a:r>
                    </a:p>
                  </a:txBody>
                  <a:tcPr marL="72884" marR="72884" marT="36442" marB="36442"/>
                </a:tc>
                <a:extLst>
                  <a:ext uri="{0D108BD9-81ED-4DB2-BD59-A6C34878D82A}">
                    <a16:rowId xmlns:a16="http://schemas.microsoft.com/office/drawing/2014/main" val="1515010033"/>
                  </a:ext>
                </a:extLst>
              </a:tr>
              <a:tr h="1632597">
                <a:tc>
                  <a:txBody>
                    <a:bodyPr/>
                    <a:lstStyle/>
                    <a:p>
                      <a:r>
                        <a:rPr lang="en-US" sz="1400"/>
                        <a:t>&lt;1</a:t>
                      </a:r>
                    </a:p>
                  </a:txBody>
                  <a:tcPr marL="72884" marR="72884" marT="36442" marB="36442"/>
                </a:tc>
                <a:tc>
                  <a:txBody>
                    <a:bodyPr/>
                    <a:lstStyle/>
                    <a:p>
                      <a:r>
                        <a:rPr lang="en-US" sz="1400"/>
                        <a:t>Severe disease</a:t>
                      </a:r>
                    </a:p>
                    <a:p>
                      <a:r>
                        <a:rPr lang="en-US" sz="1400"/>
                        <a:t>Frequent spontaneous bleeding</a:t>
                      </a:r>
                    </a:p>
                    <a:p>
                      <a:r>
                        <a:rPr lang="en-US" sz="1400"/>
                        <a:t>into joints, muscles, internal</a:t>
                      </a:r>
                    </a:p>
                    <a:p>
                      <a:r>
                        <a:rPr lang="en-US" sz="1400"/>
                        <a:t>organs from early life</a:t>
                      </a:r>
                    </a:p>
                    <a:p>
                      <a:r>
                        <a:rPr lang="en-US" sz="1400"/>
                        <a:t>Joint deformity and crippling</a:t>
                      </a:r>
                    </a:p>
                    <a:p>
                      <a:r>
                        <a:rPr lang="en-US" sz="1400"/>
                        <a:t>if not adequately prevented or</a:t>
                      </a:r>
                    </a:p>
                    <a:p>
                      <a:r>
                        <a:rPr lang="en-US" sz="1400"/>
                        <a:t>treated</a:t>
                      </a:r>
                    </a:p>
                  </a:txBody>
                  <a:tcPr marL="72884" marR="72884" marT="36442" marB="36442"/>
                </a:tc>
                <a:extLst>
                  <a:ext uri="{0D108BD9-81ED-4DB2-BD59-A6C34878D82A}">
                    <a16:rowId xmlns:a16="http://schemas.microsoft.com/office/drawing/2014/main" val="660161636"/>
                  </a:ext>
                </a:extLst>
              </a:tr>
              <a:tr h="976643">
                <a:tc>
                  <a:txBody>
                    <a:bodyPr/>
                    <a:lstStyle/>
                    <a:p>
                      <a:r>
                        <a:rPr lang="en-US" sz="1400"/>
                        <a:t>1–5</a:t>
                      </a:r>
                    </a:p>
                  </a:txBody>
                  <a:tcPr marL="72884" marR="72884" marT="36442" marB="36442"/>
                </a:tc>
                <a:tc>
                  <a:txBody>
                    <a:bodyPr/>
                    <a:lstStyle/>
                    <a:p>
                      <a:r>
                        <a:rPr lang="en-US" sz="1400"/>
                        <a:t>Moderate disease</a:t>
                      </a:r>
                    </a:p>
                    <a:p>
                      <a:r>
                        <a:rPr lang="en-US" sz="1400"/>
                        <a:t>Bleeding after minor trauma</a:t>
                      </a:r>
                    </a:p>
                    <a:p>
                      <a:r>
                        <a:rPr lang="en-US" sz="1400"/>
                        <a:t>Occasional spontaneous</a:t>
                      </a:r>
                    </a:p>
                    <a:p>
                      <a:r>
                        <a:rPr lang="en-US" sz="1400"/>
                        <a:t>episodes</a:t>
                      </a:r>
                    </a:p>
                  </a:txBody>
                  <a:tcPr marL="72884" marR="72884" marT="36442" marB="36442"/>
                </a:tc>
                <a:extLst>
                  <a:ext uri="{0D108BD9-81ED-4DB2-BD59-A6C34878D82A}">
                    <a16:rowId xmlns:a16="http://schemas.microsoft.com/office/drawing/2014/main" val="2373281092"/>
                  </a:ext>
                </a:extLst>
              </a:tr>
              <a:tr h="757992">
                <a:tc>
                  <a:txBody>
                    <a:bodyPr/>
                    <a:lstStyle/>
                    <a:p>
                      <a:r>
                        <a:rPr lang="en-US" sz="1400"/>
                        <a:t>&gt;5</a:t>
                      </a:r>
                    </a:p>
                  </a:txBody>
                  <a:tcPr marL="72884" marR="72884" marT="36442" marB="36442"/>
                </a:tc>
                <a:tc>
                  <a:txBody>
                    <a:bodyPr/>
                    <a:lstStyle/>
                    <a:p>
                      <a:r>
                        <a:rPr lang="en-US" sz="1400"/>
                        <a:t>Mild disease</a:t>
                      </a:r>
                    </a:p>
                    <a:p>
                      <a:r>
                        <a:rPr lang="en-US" sz="1400"/>
                        <a:t>Bleeding only after significant</a:t>
                      </a:r>
                    </a:p>
                    <a:p>
                      <a:r>
                        <a:rPr lang="en-US" sz="1400"/>
                        <a:t>trauma, surgery</a:t>
                      </a:r>
                    </a:p>
                  </a:txBody>
                  <a:tcPr marL="72884" marR="72884" marT="36442" marB="36442"/>
                </a:tc>
                <a:extLst>
                  <a:ext uri="{0D108BD9-81ED-4DB2-BD59-A6C34878D82A}">
                    <a16:rowId xmlns:a16="http://schemas.microsoft.com/office/drawing/2014/main" val="811789490"/>
                  </a:ext>
                </a:extLst>
              </a:tr>
            </a:tbl>
          </a:graphicData>
        </a:graphic>
      </p:graphicFrame>
    </p:spTree>
    <p:extLst>
      <p:ext uri="{BB962C8B-B14F-4D97-AF65-F5344CB8AC3E}">
        <p14:creationId xmlns:p14="http://schemas.microsoft.com/office/powerpoint/2010/main" val="380380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a:latin typeface="Times New Roman" panose="02020603050405020304" pitchFamily="18" charset="0"/>
                <a:cs typeface="Times New Roman" panose="02020603050405020304" pitchFamily="18" charset="0"/>
              </a:rPr>
              <a:t>Treatment</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3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Treatment should be given at the earliest sign of spontaneous or post-traumatic bleeding.</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Treatment consists of intravenous injections of factor VIII concentrate.</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Guidelines exist for the plasma level to be achieved for different types of haemorrhage.</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A controlled trial has proven that regular prophylaxis is far superior to on‐demand treatment.</a:t>
            </a:r>
          </a:p>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Approximately 25% of patients with haemophilia, usually after treatment with factor VIII on 10-20 occasions, develop antibodies that inhibit its functional activity.</a:t>
            </a:r>
          </a:p>
        </p:txBody>
      </p:sp>
    </p:spTree>
    <p:extLst>
      <p:ext uri="{BB962C8B-B14F-4D97-AF65-F5344CB8AC3E}">
        <p14:creationId xmlns:p14="http://schemas.microsoft.com/office/powerpoint/2010/main" val="292144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latin typeface="Times New Roman" panose="02020603050405020304" pitchFamily="18" charset="0"/>
                <a:cs typeface="Times New Roman" panose="02020603050405020304" pitchFamily="18" charset="0"/>
              </a:rPr>
              <a:t>Treatment</a:t>
            </a:r>
          </a:p>
        </p:txBody>
      </p:sp>
      <p:sp>
        <p:nvSpPr>
          <p:cNvPr id="4" name="Content Placeholder 2"/>
          <p:cNvSpPr>
            <a:spLocks noGrp="1"/>
          </p:cNvSpPr>
          <p:nvPr>
            <p:ph idx="1"/>
          </p:nvPr>
        </p:nvSpPr>
        <p:spPr>
          <a:xfrm>
            <a:off x="838200" y="2057400"/>
            <a:ext cx="10515600" cy="3871762"/>
          </a:xfrm>
        </p:spPr>
        <p:txBody>
          <a:bodyPr>
            <a:normAutofit/>
          </a:bodyPr>
          <a:lstStyle/>
          <a:p>
            <a:pPr>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Haemorrhage in patients with high-titre inhibitors may require treatment with ‘bypassing agents’ such as recombinant factor VIIa or FEIBA (factor eight inhibitor bypassing activity; that is, a plasma-derived activated prothrombin complex concentrate), which activate the coagulation cascade below the level of factor VIII.</a:t>
            </a:r>
          </a:p>
          <a:p>
            <a:pPr>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The administration of factor VIII may be avoided in mild to moderate haemophilia by using the vasopressin analogue desmopressin (DDAVP), which causes a temporary increase in factor VIII and VWF by provoking the release of these factors from endothelial cells. DDAVP is used intravenously, subcutaneously or intranasally.</a:t>
            </a:r>
          </a:p>
          <a:p>
            <a:pPr>
              <a:buFont typeface="Wingdings" panose="05000000000000000000" pitchFamily="2" charset="2"/>
              <a:buChar char="v"/>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1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Haemophilia</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(Factor IX </a:t>
            </a:r>
            <a:b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deficiency, Christmas disease)</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The clinical features and inheritance of factor IX deficiency are identical to those in factor VIII deficiency.</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Factor IX deficiency affects about 1 in every 50 000 males.</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The factor IX gene is located on the long arm of the X-chromosome.</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The APTT is prolonged and the PT normal. The diagnosis can be made by assay of the factor IX level.</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Plasma-derived factor IX concentrate or recombinant factor IX is available and should be administered intravenously as soon as spontaneous or post-traumatic bleeding starts.</a:t>
            </a:r>
          </a:p>
          <a:p>
            <a:pPr>
              <a:spcBef>
                <a:spcPts val="0"/>
              </a:spcBef>
              <a:spcAft>
                <a:spcPts val="600"/>
              </a:spcAft>
              <a:buFont typeface="Wingdings" panose="05000000000000000000" pitchFamily="2" charset="2"/>
              <a:buChar char="Ø"/>
            </a:pPr>
            <a:r>
              <a:rPr lang="en-US" sz="2200">
                <a:latin typeface="Times New Roman" panose="02020603050405020304" pitchFamily="18" charset="0"/>
                <a:cs typeface="Times New Roman" panose="02020603050405020304" pitchFamily="18" charset="0"/>
              </a:rPr>
              <a:t> Factor IX has a longer half-life in the plasma (18-24 hours) than factor VIII and hence can be given at less frequent intervals.</a:t>
            </a:r>
          </a:p>
        </p:txBody>
      </p:sp>
    </p:spTree>
    <p:extLst>
      <p:ext uri="{BB962C8B-B14F-4D97-AF65-F5344CB8AC3E}">
        <p14:creationId xmlns:p14="http://schemas.microsoft.com/office/powerpoint/2010/main" val="150500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Von </a:t>
            </a:r>
            <a:r>
              <a:rPr lang="en-US"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Willebrand</a:t>
            </a: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disease</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It is an autosomal disorder characterized by mild, moderate or severe bleeding.</a:t>
            </a:r>
          </a:p>
          <a:p>
            <a:pPr>
              <a:spcBef>
                <a:spcPts val="0"/>
              </a:spcBef>
              <a:spcAft>
                <a:spcPts val="600"/>
              </a:spcAft>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VWF has two function: </a:t>
            </a:r>
          </a:p>
          <a:p>
            <a:pPr lvl="1">
              <a:spcBef>
                <a:spcPts val="0"/>
              </a:spcBef>
              <a:spcAft>
                <a:spcPts val="600"/>
              </a:spcAft>
              <a:buFont typeface="Courier New" panose="02070309020205020404" pitchFamily="49" charset="0"/>
              <a:buChar char="o"/>
            </a:pPr>
            <a:r>
              <a:rPr lang="en-US" sz="2200">
                <a:latin typeface="Times New Roman" panose="02020603050405020304" pitchFamily="18" charset="0"/>
                <a:cs typeface="Times New Roman" panose="02020603050405020304" pitchFamily="18" charset="0"/>
              </a:rPr>
              <a:t>binds platelets to subendothelial tissues.</a:t>
            </a:r>
          </a:p>
          <a:p>
            <a:pPr lvl="1">
              <a:spcBef>
                <a:spcPts val="0"/>
              </a:spcBef>
              <a:spcAft>
                <a:spcPts val="600"/>
              </a:spcAft>
              <a:buFont typeface="Courier New" panose="02070309020205020404" pitchFamily="49" charset="0"/>
              <a:buChar char="o"/>
            </a:pPr>
            <a:r>
              <a:rPr lang="en-US" sz="2200">
                <a:latin typeface="Times New Roman" panose="02020603050405020304" pitchFamily="18" charset="0"/>
                <a:cs typeface="Times New Roman" panose="02020603050405020304" pitchFamily="18" charset="0"/>
              </a:rPr>
              <a:t> It acts as a carrier for factor VIII.</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The most common inherited bleeding disorder withprevalence of up to 1%</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Most mild cases are undiagnosed.</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The bleeding results from either a qualitative abnormality or a quantitative deficiency of VWF.</a:t>
            </a:r>
          </a:p>
          <a:p>
            <a:pPr>
              <a:spcBef>
                <a:spcPts val="0"/>
              </a:spcBef>
              <a:spcAft>
                <a:spcPts val="600"/>
              </a:spcAft>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 The reduction in VWF results in a reduction in factor VIII concentration (can be misdiagnosed as hemophilia A).</a:t>
            </a:r>
          </a:p>
        </p:txBody>
      </p:sp>
    </p:spTree>
    <p:extLst>
      <p:ext uri="{BB962C8B-B14F-4D97-AF65-F5344CB8AC3E}">
        <p14:creationId xmlns:p14="http://schemas.microsoft.com/office/powerpoint/2010/main" val="4849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b="1" dirty="0">
                <a:latin typeface="Times New Roman" panose="02020603050405020304" pitchFamily="18" charset="0"/>
                <a:cs typeface="Times New Roman" panose="02020603050405020304" pitchFamily="18" charset="0"/>
              </a:rPr>
              <a:t>VWD</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VWD has been divided into three types: </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Types 1 (most frequent) partial reduction, AD</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 3 there is nearly complete absence of VWF molecules, AR</a:t>
            </a: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Type 2 there are qualitative abnormalities, AD or AR</a:t>
            </a:r>
          </a:p>
          <a:p>
            <a:pPr>
              <a:spcBef>
                <a:spcPts val="0"/>
              </a:spcBef>
              <a:spcAft>
                <a:spcPts val="600"/>
              </a:spcAft>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Spontaneous bleeding is usually confined to mucous membranes and skin most commonly </a:t>
            </a:r>
            <a:r>
              <a:rPr lang="en-US" sz="2400" dirty="0" err="1">
                <a:latin typeface="Times New Roman" panose="02020603050405020304" pitchFamily="18" charset="0"/>
                <a:cs typeface="Times New Roman" panose="02020603050405020304" pitchFamily="18" charset="0"/>
              </a:rPr>
              <a:t>epistaxes</a:t>
            </a:r>
            <a:r>
              <a:rPr lang="en-US" sz="2400" dirty="0">
                <a:latin typeface="Times New Roman" panose="02020603050405020304" pitchFamily="18" charset="0"/>
                <a:cs typeface="Times New Roman" panose="02020603050405020304" pitchFamily="18" charset="0"/>
              </a:rPr>
              <a:t> and ecchymoses.</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Bleeding into joints and muscles is rare except in type 3 disease.</a:t>
            </a:r>
          </a:p>
        </p:txBody>
      </p:sp>
    </p:spTree>
    <p:extLst>
      <p:ext uri="{BB962C8B-B14F-4D97-AF65-F5344CB8AC3E}">
        <p14:creationId xmlns:p14="http://schemas.microsoft.com/office/powerpoint/2010/main" val="41085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Times New Roman" panose="02020603050405020304" pitchFamily="18" charset="0"/>
                <a:cs typeface="Times New Roman" panose="02020603050405020304" pitchFamily="18" charset="0"/>
              </a:rPr>
              <a:t>Diagnosis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The laboratory findings include:</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Prolonged PFA closure time.</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Usually a prolonged APTT. </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Reduced factor VIII clotting activity</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Reduced levels of VWF antigen or activity.</a:t>
            </a:r>
          </a:p>
          <a:p>
            <a:pPr lvl="1">
              <a:spcBef>
                <a:spcPts val="0"/>
              </a:spcBef>
              <a:spcAft>
                <a:spcPts val="600"/>
              </a:spcAft>
              <a:buFont typeface="Wingdings" panose="05000000000000000000" pitchFamily="2" charset="2"/>
              <a:buChar char="§"/>
            </a:pPr>
            <a:r>
              <a:rPr lang="en-US">
                <a:latin typeface="Times New Roman" panose="02020603050405020304" pitchFamily="18" charset="0"/>
                <a:cs typeface="Times New Roman" panose="02020603050405020304" pitchFamily="18" charset="0"/>
              </a:rPr>
              <a:t> Impaired ristocetin-induced platelet aggregation.</a:t>
            </a:r>
          </a:p>
        </p:txBody>
      </p:sp>
    </p:spTree>
    <p:extLst>
      <p:ext uri="{BB962C8B-B14F-4D97-AF65-F5344CB8AC3E}">
        <p14:creationId xmlns:p14="http://schemas.microsoft.com/office/powerpoint/2010/main" val="208550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65E35-6F0D-400B-AAF5-B88CB45910A0}"/>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Treatment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56C81E-60DB-4CDB-A88C-E5EB5561C745}"/>
              </a:ext>
            </a:extLst>
          </p:cNvPr>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For type 1 disease, desmopressin (DDAVP) is the first line treatment.</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DDAVP increases plasma levels of both VWF and factor VIII.</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Very high purity VWF concentrate may be used.</a:t>
            </a:r>
          </a:p>
          <a:p>
            <a:pPr>
              <a:spcBef>
                <a:spcPts val="0"/>
              </a:spcBef>
              <a:spcAft>
                <a:spcPts val="600"/>
              </a:spcAft>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The antifibrinolytic drug (tranexamic acid) may be used for treating epistaxis or menorrhagia.</a:t>
            </a:r>
          </a:p>
          <a:p>
            <a:endParaRPr lang="en-US" sz="2400"/>
          </a:p>
        </p:txBody>
      </p:sp>
    </p:spTree>
    <p:extLst>
      <p:ext uri="{BB962C8B-B14F-4D97-AF65-F5344CB8AC3E}">
        <p14:creationId xmlns:p14="http://schemas.microsoft.com/office/powerpoint/2010/main" val="361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99C04C2-CBC7-4D61-A254-F4729D1995EB}"/>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Bleeding Disorders</a:t>
            </a:r>
          </a:p>
        </p:txBody>
      </p:sp>
      <p:graphicFrame>
        <p:nvGraphicFramePr>
          <p:cNvPr id="5" name="Content Placeholder 2">
            <a:extLst>
              <a:ext uri="{FF2B5EF4-FFF2-40B4-BE49-F238E27FC236}">
                <a16:creationId xmlns:a16="http://schemas.microsoft.com/office/drawing/2014/main" id="{CBE81FE2-D621-4D92-AD55-019D2CF5F355}"/>
              </a:ext>
            </a:extLst>
          </p:cNvPr>
          <p:cNvGraphicFramePr>
            <a:graphicFrameLocks noGrp="1"/>
          </p:cNvGraphicFramePr>
          <p:nvPr>
            <p:ph idx="1"/>
            <p:extLst>
              <p:ext uri="{D42A27DB-BD31-4B8C-83A1-F6EECF244321}">
                <p14:modId xmlns:p14="http://schemas.microsoft.com/office/powerpoint/2010/main" val="240299672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7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pPr>
              <a:spcAft>
                <a:spcPts val="600"/>
              </a:spcAft>
            </a:pPr>
            <a:r>
              <a:rPr lang="en-US" b="1">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Deficiency of other clotting factors</a:t>
            </a:r>
          </a:p>
        </p:txBody>
      </p:sp>
      <p:graphicFrame>
        <p:nvGraphicFramePr>
          <p:cNvPr id="6" name="Content Placeholder 2">
            <a:extLst>
              <a:ext uri="{FF2B5EF4-FFF2-40B4-BE49-F238E27FC236}">
                <a16:creationId xmlns:a16="http://schemas.microsoft.com/office/drawing/2014/main" id="{5F391BEA-8048-4FD2-8981-4837C09D9541}"/>
              </a:ext>
            </a:extLst>
          </p:cNvPr>
          <p:cNvGraphicFramePr>
            <a:graphicFrameLocks noGrp="1"/>
          </p:cNvGraphicFramePr>
          <p:nvPr>
            <p:ph idx="1"/>
            <p:extLst>
              <p:ext uri="{D42A27DB-BD31-4B8C-83A1-F6EECF244321}">
                <p14:modId xmlns:p14="http://schemas.microsoft.com/office/powerpoint/2010/main" val="2406917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75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B868E7-6F92-42B3-9D7F-8307D1ECD665}"/>
              </a:ext>
            </a:extLst>
          </p:cNvPr>
          <p:cNvSpPr>
            <a:spLocks noGrp="1"/>
          </p:cNvSpPr>
          <p:nvPr>
            <p:ph type="title"/>
          </p:nvPr>
        </p:nvSpPr>
        <p:spPr>
          <a:xfrm>
            <a:off x="640079" y="2053641"/>
            <a:ext cx="3669161" cy="2760098"/>
          </a:xfrm>
        </p:spPr>
        <p:txBody>
          <a:bodyPr>
            <a:normAutofit/>
          </a:bodyPr>
          <a:lstStyle/>
          <a:p>
            <a:r>
              <a:rPr lang="en-US">
                <a:solidFill>
                  <a:srgbClr val="FFFFFF"/>
                </a:solidFill>
              </a:rPr>
              <a:t>Acquired bleeding disorders</a:t>
            </a:r>
          </a:p>
        </p:txBody>
      </p:sp>
      <p:sp>
        <p:nvSpPr>
          <p:cNvPr id="3" name="Content Placeholder 2">
            <a:extLst>
              <a:ext uri="{FF2B5EF4-FFF2-40B4-BE49-F238E27FC236}">
                <a16:creationId xmlns:a16="http://schemas.microsoft.com/office/drawing/2014/main" id="{12450EAE-8AD0-4C20-AD3A-8F9E47CFBA8D}"/>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Liver disease.</a:t>
            </a:r>
          </a:p>
          <a:p>
            <a:r>
              <a:rPr lang="en-US" sz="2400">
                <a:solidFill>
                  <a:srgbClr val="000000"/>
                </a:solidFill>
              </a:rPr>
              <a:t>Vitamin K deficiency</a:t>
            </a:r>
          </a:p>
          <a:p>
            <a:r>
              <a:rPr lang="en-US" sz="2400">
                <a:solidFill>
                  <a:srgbClr val="000000"/>
                </a:solidFill>
              </a:rPr>
              <a:t>DIC</a:t>
            </a:r>
          </a:p>
          <a:p>
            <a:r>
              <a:rPr lang="en-US" sz="2400">
                <a:solidFill>
                  <a:srgbClr val="000000"/>
                </a:solidFill>
              </a:rPr>
              <a:t>Acquired hemophilia.</a:t>
            </a:r>
          </a:p>
          <a:p>
            <a:r>
              <a:rPr lang="en-US" sz="2400">
                <a:solidFill>
                  <a:srgbClr val="000000"/>
                </a:solidFill>
              </a:rPr>
              <a:t>Drugs (heparin, warfarin, tPA, rivaroxaban, dabigatran)</a:t>
            </a:r>
          </a:p>
        </p:txBody>
      </p:sp>
    </p:spTree>
    <p:extLst>
      <p:ext uri="{BB962C8B-B14F-4D97-AF65-F5344CB8AC3E}">
        <p14:creationId xmlns:p14="http://schemas.microsoft.com/office/powerpoint/2010/main" val="298019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0278E-067B-4E3F-B10A-A01871848434}"/>
              </a:ext>
            </a:extLst>
          </p:cNvPr>
          <p:cNvSpPr>
            <a:spLocks noGrp="1"/>
          </p:cNvSpPr>
          <p:nvPr>
            <p:ph type="title"/>
          </p:nvPr>
        </p:nvSpPr>
        <p:spPr>
          <a:xfrm>
            <a:off x="838200" y="631825"/>
            <a:ext cx="10515600" cy="1325563"/>
          </a:xfrm>
        </p:spPr>
        <p:txBody>
          <a:bodyPr>
            <a:normAutofit/>
          </a:bodyPr>
          <a:lstStyle/>
          <a:p>
            <a:r>
              <a:rPr lang="en-US" dirty="0"/>
              <a:t>Vitamin K deficiency </a:t>
            </a:r>
          </a:p>
        </p:txBody>
      </p:sp>
      <p:sp>
        <p:nvSpPr>
          <p:cNvPr id="3" name="Content Placeholder 2">
            <a:extLst>
              <a:ext uri="{FF2B5EF4-FFF2-40B4-BE49-F238E27FC236}">
                <a16:creationId xmlns:a16="http://schemas.microsoft.com/office/drawing/2014/main" id="{58463E5C-B24C-4C78-9E96-EDC109C7F3CD}"/>
              </a:ext>
            </a:extLst>
          </p:cNvPr>
          <p:cNvSpPr>
            <a:spLocks noGrp="1"/>
          </p:cNvSpPr>
          <p:nvPr>
            <p:ph idx="1"/>
          </p:nvPr>
        </p:nvSpPr>
        <p:spPr>
          <a:xfrm>
            <a:off x="838200" y="2057400"/>
            <a:ext cx="10515600" cy="3871762"/>
          </a:xfrm>
        </p:spPr>
        <p:txBody>
          <a:bodyPr>
            <a:normAutofit/>
          </a:bodyPr>
          <a:lstStyle/>
          <a:p>
            <a:r>
              <a:rPr lang="en-US" sz="2400" dirty="0"/>
              <a:t>Fat‐soluble obtained from green vegetables and bacterial synthesis in the gut.</a:t>
            </a:r>
          </a:p>
          <a:p>
            <a:r>
              <a:rPr lang="en-US" sz="2400" dirty="0"/>
              <a:t>Hemorrhagic disease of the newborn:</a:t>
            </a:r>
          </a:p>
          <a:p>
            <a:pPr lvl="1">
              <a:buFont typeface="Courier New" panose="02070309020205020404" pitchFamily="49" charset="0"/>
              <a:buChar char="o"/>
            </a:pPr>
            <a:r>
              <a:rPr lang="en-US" dirty="0"/>
              <a:t>Caused by liver cell immaturity, lack of gut bacterial synthesis of the vitamin and low quantities in breast milk.</a:t>
            </a:r>
          </a:p>
          <a:p>
            <a:pPr lvl="1">
              <a:buFont typeface="Courier New" panose="02070309020205020404" pitchFamily="49" charset="0"/>
              <a:buChar char="o"/>
            </a:pPr>
            <a:r>
              <a:rPr lang="en-US" dirty="0"/>
              <a:t>usually on the second to fourth day of life, but occasionally during the first 2 months.</a:t>
            </a:r>
          </a:p>
          <a:p>
            <a:pPr lvl="1">
              <a:buFont typeface="Courier New" panose="02070309020205020404" pitchFamily="49" charset="0"/>
              <a:buChar char="o"/>
            </a:pPr>
            <a:r>
              <a:rPr lang="en-US" dirty="0"/>
              <a:t>PT and APTT are both prolonged.</a:t>
            </a:r>
          </a:p>
        </p:txBody>
      </p:sp>
    </p:spTree>
    <p:extLst>
      <p:ext uri="{BB962C8B-B14F-4D97-AF65-F5344CB8AC3E}">
        <p14:creationId xmlns:p14="http://schemas.microsoft.com/office/powerpoint/2010/main" val="36339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Disseminated intravascular </a:t>
            </a:r>
            <a:b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coagulation (DIC)</a:t>
            </a: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a:latin typeface="Times New Roman" panose="02020603050405020304" pitchFamily="18" charset="0"/>
                <a:cs typeface="Times New Roman" panose="02020603050405020304" pitchFamily="18" charset="0"/>
              </a:rPr>
              <a:t>Generalized activation of the clotting system followed by marked activation of the fibrinolytic system. </a:t>
            </a:r>
          </a:p>
          <a:p>
            <a:pPr>
              <a:spcBef>
                <a:spcPts val="0"/>
              </a:spcBef>
              <a:spcAft>
                <a:spcPts val="600"/>
              </a:spcAft>
            </a:pPr>
            <a:r>
              <a:rPr lang="en-US" sz="2400">
                <a:latin typeface="Times New Roman" panose="02020603050405020304" pitchFamily="18" charset="0"/>
                <a:cs typeface="Times New Roman" panose="02020603050405020304" pitchFamily="18" charset="0"/>
              </a:rPr>
              <a:t>Acute DIC may be associated many serious/lifethreatening diseases.</a:t>
            </a:r>
          </a:p>
          <a:p>
            <a:pPr>
              <a:spcBef>
                <a:spcPts val="0"/>
              </a:spcBef>
              <a:spcAft>
                <a:spcPts val="600"/>
              </a:spcAft>
            </a:pPr>
            <a:r>
              <a:rPr lang="en-US" sz="2400">
                <a:latin typeface="Times New Roman" panose="02020603050405020304" pitchFamily="18" charset="0"/>
                <a:cs typeface="Times New Roman" panose="02020603050405020304" pitchFamily="18" charset="0"/>
              </a:rPr>
              <a:t>Clotting cascade is activated in various ways( tissue damage, collagen exposure, release of TF and other procoagulants)</a:t>
            </a:r>
          </a:p>
          <a:p>
            <a:pPr>
              <a:spcBef>
                <a:spcPts val="0"/>
              </a:spcBef>
              <a:spcAft>
                <a:spcPts val="600"/>
              </a:spcAft>
            </a:pPr>
            <a:r>
              <a:rPr lang="en-US" sz="2400">
                <a:latin typeface="Times New Roman" panose="02020603050405020304" pitchFamily="18" charset="0"/>
                <a:cs typeface="Times New Roman" panose="02020603050405020304" pitchFamily="18" charset="0"/>
              </a:rPr>
              <a:t>Activation of the cascade leads to the generation and dissemination of large amounts of thrombin in the circulation, the activation of platelets and the formation of intravascular microthrombi.</a:t>
            </a:r>
          </a:p>
          <a:p>
            <a:pPr>
              <a:spcBef>
                <a:spcPts val="0"/>
              </a:spcBef>
              <a:spcAft>
                <a:spcPts val="600"/>
              </a:spcAft>
            </a:pPr>
            <a:r>
              <a:rPr lang="en-US" sz="2400">
                <a:latin typeface="Times New Roman" panose="02020603050405020304" pitchFamily="18" charset="0"/>
                <a:cs typeface="Times New Roman" panose="02020603050405020304" pitchFamily="18" charset="0"/>
              </a:rPr>
              <a:t>As a consequence of the fibrin formation, the fibrinolytic mechanism is activated, resulting in high concentrations of FDPs, including D-dimers. </a:t>
            </a:r>
          </a:p>
          <a:p>
            <a:pPr>
              <a:spcBef>
                <a:spcPts val="0"/>
              </a:spcBef>
              <a:spcAft>
                <a:spcPts val="600"/>
              </a:spcAft>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24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0067E-7F2F-4243-8733-08BD2195251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DIC</a:t>
            </a:r>
          </a:p>
        </p:txBody>
      </p:sp>
      <p:pic>
        <p:nvPicPr>
          <p:cNvPr id="5" name="Content Placeholder 4" descr="A picture containing text, map&#10;&#10;Description generated with very high confidence">
            <a:extLst>
              <a:ext uri="{FF2B5EF4-FFF2-40B4-BE49-F238E27FC236}">
                <a16:creationId xmlns:a16="http://schemas.microsoft.com/office/drawing/2014/main" id="{67EAA7FA-6B4C-4957-BB95-F60D76B88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532" y="1675227"/>
            <a:ext cx="9710935" cy="4394199"/>
          </a:xfrm>
          <a:prstGeom prst="rect">
            <a:avLst/>
          </a:prstGeom>
        </p:spPr>
      </p:pic>
    </p:spTree>
    <p:extLst>
      <p:ext uri="{BB962C8B-B14F-4D97-AF65-F5344CB8AC3E}">
        <p14:creationId xmlns:p14="http://schemas.microsoft.com/office/powerpoint/2010/main" val="241554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A6B609-BDD5-44A5-88F4-2C8786F5BB98}"/>
              </a:ext>
            </a:extLst>
          </p:cNvPr>
          <p:cNvSpPr>
            <a:spLocks noGrp="1"/>
          </p:cNvSpPr>
          <p:nvPr>
            <p:ph type="title"/>
          </p:nvPr>
        </p:nvSpPr>
        <p:spPr>
          <a:xfrm>
            <a:off x="216031"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Causes of DIC</a:t>
            </a:r>
          </a:p>
        </p:txBody>
      </p:sp>
      <p:graphicFrame>
        <p:nvGraphicFramePr>
          <p:cNvPr id="4" name="Content Placeholder 3">
            <a:extLst>
              <a:ext uri="{FF2B5EF4-FFF2-40B4-BE49-F238E27FC236}">
                <a16:creationId xmlns:a16="http://schemas.microsoft.com/office/drawing/2014/main" id="{A7EEFC63-DD2A-4F13-A420-46ECE4F38228}"/>
              </a:ext>
            </a:extLst>
          </p:cNvPr>
          <p:cNvGraphicFramePr>
            <a:graphicFrameLocks noGrp="1"/>
          </p:cNvGraphicFramePr>
          <p:nvPr>
            <p:ph idx="1"/>
            <p:extLst>
              <p:ext uri="{D42A27DB-BD31-4B8C-83A1-F6EECF244321}">
                <p14:modId xmlns:p14="http://schemas.microsoft.com/office/powerpoint/2010/main" val="2680737480"/>
              </p:ext>
            </p:extLst>
          </p:nvPr>
        </p:nvGraphicFramePr>
        <p:xfrm>
          <a:off x="3175262" y="348792"/>
          <a:ext cx="8691617" cy="6117997"/>
        </p:xfrm>
        <a:graphic>
          <a:graphicData uri="http://schemas.openxmlformats.org/drawingml/2006/table">
            <a:tbl>
              <a:tblPr firstRow="1" bandRow="1">
                <a:tableStyleId>{073A0DAA-6AF3-43AB-8588-CEC1D06C72B9}</a:tableStyleId>
              </a:tblPr>
              <a:tblGrid>
                <a:gridCol w="3511667">
                  <a:extLst>
                    <a:ext uri="{9D8B030D-6E8A-4147-A177-3AD203B41FA5}">
                      <a16:colId xmlns:a16="http://schemas.microsoft.com/office/drawing/2014/main" val="186241699"/>
                    </a:ext>
                  </a:extLst>
                </a:gridCol>
                <a:gridCol w="2589975">
                  <a:extLst>
                    <a:ext uri="{9D8B030D-6E8A-4147-A177-3AD203B41FA5}">
                      <a16:colId xmlns:a16="http://schemas.microsoft.com/office/drawing/2014/main" val="3917843959"/>
                    </a:ext>
                  </a:extLst>
                </a:gridCol>
                <a:gridCol w="2589975">
                  <a:extLst>
                    <a:ext uri="{9D8B030D-6E8A-4147-A177-3AD203B41FA5}">
                      <a16:colId xmlns:a16="http://schemas.microsoft.com/office/drawing/2014/main" val="2304013884"/>
                    </a:ext>
                  </a:extLst>
                </a:gridCol>
              </a:tblGrid>
              <a:tr h="2046175">
                <a:tc>
                  <a:txBody>
                    <a:bodyPr/>
                    <a:lstStyle/>
                    <a:p>
                      <a:r>
                        <a:rPr lang="en-US" sz="1600" dirty="0">
                          <a:solidFill>
                            <a:schemeClr val="tx1"/>
                          </a:solidFill>
                        </a:rPr>
                        <a:t>Infections</a:t>
                      </a:r>
                    </a:p>
                    <a:p>
                      <a:r>
                        <a:rPr lang="en-US" sz="1600" dirty="0">
                          <a:solidFill>
                            <a:schemeClr val="tx1"/>
                          </a:solidFill>
                        </a:rPr>
                        <a:t>Gram‐negative and meningococcal </a:t>
                      </a:r>
                      <a:r>
                        <a:rPr lang="en-US" sz="1600" dirty="0" err="1">
                          <a:solidFill>
                            <a:schemeClr val="tx1"/>
                          </a:solidFill>
                        </a:rPr>
                        <a:t>septicaemia</a:t>
                      </a:r>
                      <a:endParaRPr lang="en-US" sz="1600" dirty="0">
                        <a:solidFill>
                          <a:schemeClr val="tx1"/>
                        </a:solidFill>
                      </a:endParaRPr>
                    </a:p>
                    <a:p>
                      <a:r>
                        <a:rPr lang="en-US" sz="1600" dirty="0">
                          <a:solidFill>
                            <a:schemeClr val="tx1"/>
                          </a:solidFill>
                        </a:rPr>
                        <a:t>Clostridium </a:t>
                      </a:r>
                      <a:r>
                        <a:rPr lang="en-US" sz="1600" dirty="0" err="1">
                          <a:solidFill>
                            <a:schemeClr val="tx1"/>
                          </a:solidFill>
                        </a:rPr>
                        <a:t>welchii</a:t>
                      </a:r>
                      <a:r>
                        <a:rPr lang="en-US" sz="1600" dirty="0">
                          <a:solidFill>
                            <a:schemeClr val="tx1"/>
                          </a:solidFill>
                        </a:rPr>
                        <a:t> </a:t>
                      </a:r>
                      <a:r>
                        <a:rPr lang="en-US" sz="1600" dirty="0" err="1">
                          <a:solidFill>
                            <a:schemeClr val="tx1"/>
                          </a:solidFill>
                        </a:rPr>
                        <a:t>septicaemia</a:t>
                      </a:r>
                      <a:endParaRPr lang="en-US" sz="1600" dirty="0">
                        <a:solidFill>
                          <a:schemeClr val="tx1"/>
                        </a:solidFill>
                      </a:endParaRPr>
                    </a:p>
                    <a:p>
                      <a:r>
                        <a:rPr lang="en-US" sz="1600" dirty="0">
                          <a:solidFill>
                            <a:schemeClr val="tx1"/>
                          </a:solidFill>
                        </a:rPr>
                        <a:t>Severe falciparum malaria</a:t>
                      </a:r>
                    </a:p>
                    <a:p>
                      <a:r>
                        <a:rPr lang="en-US" sz="1600" dirty="0">
                          <a:solidFill>
                            <a:schemeClr val="tx1"/>
                          </a:solidFill>
                        </a:rPr>
                        <a:t>Viral infection – varicella, HIV, hepatitis, cytomegalovirus</a:t>
                      </a:r>
                    </a:p>
                  </a:txBody>
                  <a:tcPr marL="56865" marR="56865" marT="28432" marB="28432">
                    <a:solidFill>
                      <a:schemeClr val="tx1">
                        <a:lumMod val="50000"/>
                        <a:lumOff val="50000"/>
                      </a:schemeClr>
                    </a:solidFill>
                  </a:tcPr>
                </a:tc>
                <a:tc>
                  <a:txBody>
                    <a:bodyPr/>
                    <a:lstStyle/>
                    <a:p>
                      <a:r>
                        <a:rPr lang="en-US" sz="1600" dirty="0">
                          <a:solidFill>
                            <a:schemeClr val="tx1"/>
                          </a:solidFill>
                        </a:rPr>
                        <a:t>Malignancy</a:t>
                      </a:r>
                    </a:p>
                    <a:p>
                      <a:r>
                        <a:rPr lang="en-US" sz="1600" dirty="0">
                          <a:solidFill>
                            <a:schemeClr val="tx1"/>
                          </a:solidFill>
                        </a:rPr>
                        <a:t>Widespread mucin‐secreting adenocarcinoma</a:t>
                      </a:r>
                    </a:p>
                    <a:p>
                      <a:r>
                        <a:rPr lang="en-US" sz="1600" dirty="0">
                          <a:solidFill>
                            <a:schemeClr val="tx1"/>
                          </a:solidFill>
                        </a:rPr>
                        <a:t>Acute promyelocytic </a:t>
                      </a:r>
                      <a:r>
                        <a:rPr lang="en-US" sz="1600" dirty="0" err="1">
                          <a:solidFill>
                            <a:schemeClr val="tx1"/>
                          </a:solidFill>
                        </a:rPr>
                        <a:t>leukaemia</a:t>
                      </a:r>
                      <a:endParaRPr lang="en-US" sz="1600" dirty="0">
                        <a:solidFill>
                          <a:schemeClr val="tx1"/>
                        </a:solidFill>
                      </a:endParaRPr>
                    </a:p>
                  </a:txBody>
                  <a:tcPr marL="56865" marR="56865" marT="28432" marB="28432">
                    <a:solidFill>
                      <a:schemeClr val="tx1">
                        <a:lumMod val="50000"/>
                        <a:lumOff val="50000"/>
                      </a:schemeClr>
                    </a:solidFill>
                  </a:tcPr>
                </a:tc>
                <a:tc>
                  <a:txBody>
                    <a:bodyPr/>
                    <a:lstStyle/>
                    <a:p>
                      <a:r>
                        <a:rPr lang="en-US" sz="1600" dirty="0">
                          <a:solidFill>
                            <a:schemeClr val="tx1"/>
                          </a:solidFill>
                        </a:rPr>
                        <a:t>Obstetric complications</a:t>
                      </a:r>
                    </a:p>
                    <a:p>
                      <a:r>
                        <a:rPr lang="en-US" sz="1600" dirty="0">
                          <a:solidFill>
                            <a:schemeClr val="tx1"/>
                          </a:solidFill>
                        </a:rPr>
                        <a:t>Amniotic fluid embolism</a:t>
                      </a:r>
                    </a:p>
                    <a:p>
                      <a:r>
                        <a:rPr lang="en-US" sz="1600" dirty="0">
                          <a:solidFill>
                            <a:schemeClr val="tx1"/>
                          </a:solidFill>
                        </a:rPr>
                        <a:t>Premature separation of placenta</a:t>
                      </a:r>
                    </a:p>
                    <a:p>
                      <a:r>
                        <a:rPr lang="en-US" sz="1600" dirty="0">
                          <a:solidFill>
                            <a:schemeClr val="tx1"/>
                          </a:solidFill>
                        </a:rPr>
                        <a:t>Eclampsia; retained placenta</a:t>
                      </a:r>
                    </a:p>
                    <a:p>
                      <a:r>
                        <a:rPr lang="en-US" sz="1600" dirty="0">
                          <a:solidFill>
                            <a:schemeClr val="tx1"/>
                          </a:solidFill>
                        </a:rPr>
                        <a:t>Septic abortion</a:t>
                      </a:r>
                    </a:p>
                  </a:txBody>
                  <a:tcPr marL="56865" marR="56865" marT="28432" marB="28432">
                    <a:solidFill>
                      <a:schemeClr val="tx1">
                        <a:lumMod val="50000"/>
                        <a:lumOff val="50000"/>
                      </a:schemeClr>
                    </a:solidFill>
                  </a:tcPr>
                </a:tc>
                <a:extLst>
                  <a:ext uri="{0D108BD9-81ED-4DB2-BD59-A6C34878D82A}">
                    <a16:rowId xmlns:a16="http://schemas.microsoft.com/office/drawing/2014/main" val="2514727627"/>
                  </a:ext>
                </a:extLst>
              </a:tr>
              <a:tr h="1746149">
                <a:tc>
                  <a:txBody>
                    <a:bodyPr/>
                    <a:lstStyle/>
                    <a:p>
                      <a:r>
                        <a:rPr lang="en-US" sz="1600" dirty="0"/>
                        <a:t>Hypersensitivity reactions</a:t>
                      </a:r>
                    </a:p>
                    <a:p>
                      <a:r>
                        <a:rPr lang="en-US" sz="1600" dirty="0"/>
                        <a:t>Anaphylaxis</a:t>
                      </a:r>
                    </a:p>
                    <a:p>
                      <a:r>
                        <a:rPr lang="en-US" sz="1600" dirty="0"/>
                        <a:t>Incompatible blood transfusion</a:t>
                      </a:r>
                    </a:p>
                  </a:txBody>
                  <a:tcPr marL="56865" marR="56865" marT="28432" marB="28432"/>
                </a:tc>
                <a:tc>
                  <a:txBody>
                    <a:bodyPr/>
                    <a:lstStyle/>
                    <a:p>
                      <a:r>
                        <a:rPr lang="en-US" sz="1600" dirty="0"/>
                        <a:t>Widespread tissue damage</a:t>
                      </a:r>
                    </a:p>
                    <a:p>
                      <a:r>
                        <a:rPr lang="en-US" sz="1600" dirty="0"/>
                        <a:t>Following surgery or trauma.</a:t>
                      </a:r>
                    </a:p>
                    <a:p>
                      <a:r>
                        <a:rPr lang="en-US" sz="1600" dirty="0"/>
                        <a:t>After severe burns</a:t>
                      </a:r>
                    </a:p>
                  </a:txBody>
                  <a:tcPr marL="56865" marR="56865" marT="28432" marB="28432"/>
                </a:tc>
                <a:tc>
                  <a:txBody>
                    <a:bodyPr/>
                    <a:lstStyle/>
                    <a:p>
                      <a:r>
                        <a:rPr lang="en-US" sz="1600" dirty="0"/>
                        <a:t>Vascular abnormalities</a:t>
                      </a:r>
                    </a:p>
                    <a:p>
                      <a:r>
                        <a:rPr lang="en-US" sz="1600" dirty="0" err="1"/>
                        <a:t>Kasabach</a:t>
                      </a:r>
                      <a:r>
                        <a:rPr lang="en-US" sz="1600" dirty="0"/>
                        <a:t>–Merritt syndrome</a:t>
                      </a:r>
                    </a:p>
                    <a:p>
                      <a:r>
                        <a:rPr lang="en-US" sz="1600" dirty="0"/>
                        <a:t>Leaking prosthetic valves</a:t>
                      </a:r>
                    </a:p>
                    <a:p>
                      <a:r>
                        <a:rPr lang="en-US" sz="1600" dirty="0"/>
                        <a:t>Cardiac bypass surgery</a:t>
                      </a:r>
                    </a:p>
                    <a:p>
                      <a:r>
                        <a:rPr lang="en-US" sz="1600" dirty="0"/>
                        <a:t>Vascular aneurysms</a:t>
                      </a:r>
                    </a:p>
                    <a:p>
                      <a:endParaRPr lang="en-US" sz="1100" dirty="0"/>
                    </a:p>
                  </a:txBody>
                  <a:tcPr marL="56865" marR="56865" marT="28432" marB="28432"/>
                </a:tc>
                <a:extLst>
                  <a:ext uri="{0D108BD9-81ED-4DB2-BD59-A6C34878D82A}">
                    <a16:rowId xmlns:a16="http://schemas.microsoft.com/office/drawing/2014/main" val="934400309"/>
                  </a:ext>
                </a:extLst>
              </a:tr>
              <a:tr h="2325673">
                <a:tc gridSpan="3">
                  <a:txBody>
                    <a:bodyPr/>
                    <a:lstStyle/>
                    <a:p>
                      <a:r>
                        <a:rPr lang="en-US" sz="1600" dirty="0"/>
                        <a:t>Miscellaneous</a:t>
                      </a:r>
                    </a:p>
                    <a:p>
                      <a:r>
                        <a:rPr lang="en-US" sz="1600" dirty="0"/>
                        <a:t>Liver failure</a:t>
                      </a:r>
                    </a:p>
                    <a:p>
                      <a:r>
                        <a:rPr lang="en-US" sz="1600" dirty="0"/>
                        <a:t>Pancreatitis</a:t>
                      </a:r>
                    </a:p>
                    <a:p>
                      <a:r>
                        <a:rPr lang="en-US" sz="1600" dirty="0"/>
                        <a:t>Snake and invertebrate venoms</a:t>
                      </a:r>
                    </a:p>
                    <a:p>
                      <a:r>
                        <a:rPr lang="en-US" sz="1600" dirty="0"/>
                        <a:t>Hypothermia</a:t>
                      </a:r>
                    </a:p>
                    <a:p>
                      <a:r>
                        <a:rPr lang="en-US" sz="1600" dirty="0"/>
                        <a:t>Heat stroke</a:t>
                      </a:r>
                    </a:p>
                    <a:p>
                      <a:r>
                        <a:rPr lang="en-US" sz="1600" dirty="0"/>
                        <a:t>Acute hypoxia</a:t>
                      </a:r>
                    </a:p>
                    <a:p>
                      <a:r>
                        <a:rPr lang="en-US" sz="1600" dirty="0"/>
                        <a:t>Massive blood loss</a:t>
                      </a:r>
                    </a:p>
                  </a:txBody>
                  <a:tcPr marL="56865" marR="56865" marT="28432" marB="2843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6546675"/>
                  </a:ext>
                </a:extLst>
              </a:tr>
            </a:tbl>
          </a:graphicData>
        </a:graphic>
      </p:graphicFrame>
    </p:spTree>
    <p:extLst>
      <p:ext uri="{BB962C8B-B14F-4D97-AF65-F5344CB8AC3E}">
        <p14:creationId xmlns:p14="http://schemas.microsoft.com/office/powerpoint/2010/main" val="14243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DIC</a:t>
            </a:r>
          </a:p>
        </p:txBody>
      </p:sp>
      <p:sp>
        <p:nvSpPr>
          <p:cNvPr id="4" name="Content Placeholder 2"/>
          <p:cNvSpPr>
            <a:spLocks noGrp="1"/>
          </p:cNvSpPr>
          <p:nvPr>
            <p:ph idx="1"/>
          </p:nvPr>
        </p:nvSpPr>
        <p:spPr>
          <a:xfrm>
            <a:off x="5571241" y="801866"/>
            <a:ext cx="5825417" cy="5230634"/>
          </a:xfrm>
        </p:spPr>
        <p:txBody>
          <a:bodyPr anchor="ctr">
            <a:normAutofit/>
          </a:bodyPr>
          <a:lstStyle/>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a:t>
            </a:r>
            <a:r>
              <a:rPr lang="en-US" sz="2400" dirty="0" err="1">
                <a:solidFill>
                  <a:srgbClr val="000000"/>
                </a:solidFill>
                <a:latin typeface="Times New Roman" panose="02020603050405020304" pitchFamily="18" charset="0"/>
                <a:cs typeface="Times New Roman" panose="02020603050405020304" pitchFamily="18" charset="0"/>
              </a:rPr>
              <a:t>haemorrhagic</a:t>
            </a:r>
            <a:r>
              <a:rPr lang="en-US" sz="2400" dirty="0">
                <a:solidFill>
                  <a:srgbClr val="000000"/>
                </a:solidFill>
                <a:latin typeface="Times New Roman" panose="02020603050405020304" pitchFamily="18" charset="0"/>
                <a:cs typeface="Times New Roman" panose="02020603050405020304" pitchFamily="18" charset="0"/>
              </a:rPr>
              <a:t> manifestations may be so severe in acute DIC as to lead to death</a:t>
            </a:r>
          </a:p>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chronic DIC, the </a:t>
            </a:r>
            <a:r>
              <a:rPr lang="en-US" sz="2400" dirty="0" err="1">
                <a:solidFill>
                  <a:srgbClr val="000000"/>
                </a:solidFill>
                <a:latin typeface="Times New Roman" panose="02020603050405020304" pitchFamily="18" charset="0"/>
                <a:cs typeface="Times New Roman" panose="02020603050405020304" pitchFamily="18" charset="0"/>
              </a:rPr>
              <a:t>haemorrhagic</a:t>
            </a:r>
            <a:r>
              <a:rPr lang="en-US" sz="2400" dirty="0">
                <a:solidFill>
                  <a:srgbClr val="000000"/>
                </a:solidFill>
                <a:latin typeface="Times New Roman" panose="02020603050405020304" pitchFamily="18" charset="0"/>
                <a:cs typeface="Times New Roman" panose="02020603050405020304" pitchFamily="18" charset="0"/>
              </a:rPr>
              <a:t> tendency may be mild or moderate.</a:t>
            </a:r>
          </a:p>
          <a:p>
            <a:pPr>
              <a:spcBef>
                <a:spcPts val="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Some patients with chronic DIC are asymptomatic because the activation of the clotting and fibrinolytic systems is finely balanced and the production of clotting factors and platelets is sufficiently increased to compensate for their increased consumption.</a:t>
            </a:r>
          </a:p>
        </p:txBody>
      </p:sp>
    </p:spTree>
    <p:extLst>
      <p:ext uri="{BB962C8B-B14F-4D97-AF65-F5344CB8AC3E}">
        <p14:creationId xmlns:p14="http://schemas.microsoft.com/office/powerpoint/2010/main" val="326714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spcAft>
                <a:spcPts val="600"/>
              </a:spcAft>
            </a:pPr>
            <a:r>
              <a:rPr lang="en-US" b="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Diagnosis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1 The platelet count is low.</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2 Fibrinogen concentration is low.</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3 High levels of fibrin degradation products (D‐dimers).</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4 The PT and APTT are prolonged.</a:t>
            </a: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5 RBCs fragments in blood smear.</a:t>
            </a:r>
          </a:p>
          <a:p>
            <a:pPr marL="0" indent="0">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2400" dirty="0">
                <a:latin typeface="Times New Roman" panose="02020603050405020304" pitchFamily="18" charset="0"/>
                <a:cs typeface="Times New Roman" panose="02020603050405020304" pitchFamily="18" charset="0"/>
              </a:rPr>
              <a:t>Compensation by the liver may render some of the coagulation tests normal.</a:t>
            </a:r>
          </a:p>
          <a:p>
            <a:pPr>
              <a:spcBef>
                <a:spcPts val="0"/>
              </a:spcBef>
              <a:spcAft>
                <a:spcPts val="600"/>
              </a:spcAft>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15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spcAft>
                <a:spcPts val="600"/>
              </a:spcAft>
            </a:pPr>
            <a:r>
              <a:rPr lang="en-US" b="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a:spcBef>
                <a:spcPts val="0"/>
              </a:spcBef>
              <a:spcAft>
                <a:spcPts val="600"/>
              </a:spcAft>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Treatment is aimed at preventing further coagulation by removal of the initiating cause.</a:t>
            </a:r>
          </a:p>
          <a:p>
            <a:pPr>
              <a:spcBef>
                <a:spcPts val="0"/>
              </a:spcBef>
              <a:spcAft>
                <a:spcPts val="600"/>
              </a:spcAft>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Supported with transfusions of blood, fresh-frozen plasma and platelet concentrates in order to restore blood volume and replace clotting factors and platelets.</a:t>
            </a:r>
          </a:p>
          <a:p>
            <a:pPr>
              <a:spcBef>
                <a:spcPts val="0"/>
              </a:spcBef>
              <a:spcAft>
                <a:spcPts val="600"/>
              </a:spcAft>
            </a:pP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38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spcAft>
                <a:spcPts val="600"/>
              </a:spcAft>
            </a:pPr>
            <a:r>
              <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Acquired </a:t>
            </a:r>
            <a:r>
              <a:rPr lang="en-US"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haemophilia</a:t>
            </a:r>
            <a:endPar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dirty="0">
                <a:latin typeface="Baskerville Old Face" panose="02020602080505020303" pitchFamily="18" charset="0"/>
              </a:rPr>
              <a:t>Acquired hemophilia is a rare but life-threatening condition</a:t>
            </a:r>
          </a:p>
          <a:p>
            <a:pPr>
              <a:spcBef>
                <a:spcPts val="0"/>
              </a:spcBef>
              <a:spcAft>
                <a:spcPts val="600"/>
              </a:spcAft>
            </a:pPr>
            <a:r>
              <a:rPr lang="en-US" sz="2400" dirty="0">
                <a:latin typeface="Baskerville Old Face" panose="02020602080505020303" pitchFamily="18" charset="0"/>
              </a:rPr>
              <a:t>Caused by the development of autoantibodies (inhibitors) directed against plasma coagulation factors, most frequently factor VIII (FVIII).</a:t>
            </a:r>
          </a:p>
          <a:p>
            <a:pPr>
              <a:spcBef>
                <a:spcPts val="0"/>
              </a:spcBef>
              <a:spcAft>
                <a:spcPts val="600"/>
              </a:spcAft>
            </a:pPr>
            <a:r>
              <a:rPr lang="en-US" sz="2400" dirty="0">
                <a:latin typeface="Baskerville Old Face" panose="02020602080505020303" pitchFamily="18" charset="0"/>
                <a:cs typeface="Times New Roman" panose="02020603050405020304" pitchFamily="18" charset="0"/>
              </a:rPr>
              <a:t>Could be idiopathic or secondary to underlying condition (autoimmune disease, infection, malignancy,…)</a:t>
            </a:r>
          </a:p>
          <a:p>
            <a:pPr>
              <a:spcBef>
                <a:spcPts val="0"/>
              </a:spcBef>
              <a:spcAft>
                <a:spcPts val="600"/>
              </a:spcAft>
            </a:pPr>
            <a:r>
              <a:rPr lang="en-US" sz="2400" dirty="0">
                <a:latin typeface="Baskerville Old Face" panose="02020602080505020303" pitchFamily="18" charset="0"/>
                <a:cs typeface="Times New Roman" panose="02020603050405020304" pitchFamily="18" charset="0"/>
              </a:rPr>
              <a:t>More common in the elderly</a:t>
            </a:r>
          </a:p>
          <a:p>
            <a:pPr>
              <a:spcBef>
                <a:spcPts val="0"/>
              </a:spcBef>
              <a:spcAft>
                <a:spcPts val="600"/>
              </a:spcAft>
            </a:pPr>
            <a:r>
              <a:rPr lang="en-US" sz="2400" dirty="0">
                <a:latin typeface="Baskerville Old Face" panose="02020602080505020303" pitchFamily="18" charset="0"/>
                <a:cs typeface="Times New Roman" panose="02020603050405020304" pitchFamily="18" charset="0"/>
              </a:rPr>
              <a:t>Treated with ‘bypassing agents’ such as recombinant factor </a:t>
            </a:r>
            <a:r>
              <a:rPr lang="en-US" sz="2400" dirty="0" err="1">
                <a:latin typeface="Baskerville Old Face" panose="02020602080505020303" pitchFamily="18" charset="0"/>
                <a:cs typeface="Times New Roman" panose="02020603050405020304" pitchFamily="18" charset="0"/>
              </a:rPr>
              <a:t>VIIa</a:t>
            </a:r>
            <a:r>
              <a:rPr lang="en-US" sz="2400" dirty="0">
                <a:latin typeface="Baskerville Old Face" panose="02020602080505020303" pitchFamily="18" charset="0"/>
                <a:cs typeface="Times New Roman" panose="02020603050405020304" pitchFamily="18" charset="0"/>
              </a:rPr>
              <a:t> or</a:t>
            </a:r>
          </a:p>
          <a:p>
            <a:pPr marL="0" indent="0">
              <a:spcBef>
                <a:spcPts val="0"/>
              </a:spcBef>
              <a:spcAft>
                <a:spcPts val="600"/>
              </a:spcAft>
              <a:buNone/>
            </a:pPr>
            <a:r>
              <a:rPr lang="en-US" sz="2400" dirty="0">
                <a:latin typeface="Baskerville Old Face" panose="02020602080505020303" pitchFamily="18" charset="0"/>
                <a:cs typeface="Times New Roman" panose="02020603050405020304" pitchFamily="18" charset="0"/>
              </a:rPr>
              <a:t>FEIBA and immune suppression.</a:t>
            </a:r>
          </a:p>
        </p:txBody>
      </p:sp>
    </p:spTree>
    <p:extLst>
      <p:ext uri="{BB962C8B-B14F-4D97-AF65-F5344CB8AC3E}">
        <p14:creationId xmlns:p14="http://schemas.microsoft.com/office/powerpoint/2010/main" val="317122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1BB90-AFC4-4F71-917A-73DF0182D13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Vascular bleeding disorders</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F96ED7-DFBC-47C5-B445-A35079C68CE5}"/>
              </a:ext>
            </a:extLst>
          </p:cNvPr>
          <p:cNvSpPr>
            <a:spLocks noGrp="1"/>
          </p:cNvSpPr>
          <p:nvPr>
            <p:ph idx="1"/>
          </p:nvPr>
        </p:nvSpPr>
        <p:spPr>
          <a:xfrm>
            <a:off x="4976031" y="963877"/>
            <a:ext cx="6377769" cy="4930246"/>
          </a:xfrm>
        </p:spPr>
        <p:txBody>
          <a:bodyPr anchor="ctr">
            <a:normAutofit/>
          </a:bodyPr>
          <a:lstStyle/>
          <a:p>
            <a:r>
              <a:rPr lang="en-US" sz="2400"/>
              <a:t>Heterogeneous group of conditions characterized by easy bruising and spontaneous bleeding from the small vessels.</a:t>
            </a:r>
          </a:p>
          <a:p>
            <a:r>
              <a:rPr lang="en-US" sz="2400"/>
              <a:t>The underlying abnormality is either in the vessels themselves or in the perivascular connective tissues.</a:t>
            </a:r>
          </a:p>
          <a:p>
            <a:r>
              <a:rPr lang="en-US" sz="2400"/>
              <a:t>Coagulation tests are normal.</a:t>
            </a:r>
          </a:p>
        </p:txBody>
      </p:sp>
    </p:spTree>
    <p:extLst>
      <p:ext uri="{BB962C8B-B14F-4D97-AF65-F5344CB8AC3E}">
        <p14:creationId xmlns:p14="http://schemas.microsoft.com/office/powerpoint/2010/main" val="330887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A7068-28E1-4005-BB2B-466EEA6ABDD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Massive transfusion syndrome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DB91FE-1E98-4F94-8FF0-0373498D9FB1}"/>
              </a:ext>
            </a:extLst>
          </p:cNvPr>
          <p:cNvSpPr>
            <a:spLocks noGrp="1"/>
          </p:cNvSpPr>
          <p:nvPr>
            <p:ph idx="1"/>
          </p:nvPr>
        </p:nvSpPr>
        <p:spPr>
          <a:xfrm>
            <a:off x="4976031" y="963877"/>
            <a:ext cx="6377769" cy="4930246"/>
          </a:xfrm>
        </p:spPr>
        <p:txBody>
          <a:bodyPr anchor="ctr">
            <a:normAutofit/>
          </a:bodyPr>
          <a:lstStyle/>
          <a:p>
            <a:r>
              <a:rPr lang="en-US" sz="2400" dirty="0"/>
              <a:t>Blood loss results in reduced levels of platelets, coagulation factors and inhibitors. </a:t>
            </a:r>
          </a:p>
          <a:p>
            <a:r>
              <a:rPr lang="en-US" sz="2400" dirty="0"/>
              <a:t>Further dilution of these factors occurs during replacement with red cells.</a:t>
            </a:r>
          </a:p>
          <a:p>
            <a:r>
              <a:rPr lang="en-US" sz="2400" dirty="0"/>
              <a:t>Some protocols include 1 : 1 : 1 for red cells, platelet packs and FFP</a:t>
            </a:r>
          </a:p>
        </p:txBody>
      </p:sp>
    </p:spTree>
    <p:extLst>
      <p:ext uri="{BB962C8B-B14F-4D97-AF65-F5344CB8AC3E}">
        <p14:creationId xmlns:p14="http://schemas.microsoft.com/office/powerpoint/2010/main" val="125190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1E3E-735E-4839-9154-195FBEA66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28EB7C-2740-4441-BD85-3474716CE8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6459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400B-6DB4-4311-BDA7-01E319CEFE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2EFA2-3077-4863-9759-8876E620FD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53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888D-07FF-4002-B802-43487AAAF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29D90E-A974-4714-AA24-4F66833D58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9321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13A4-8156-4EBE-AFDF-A689AF008B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6CF35D-0442-4F50-9404-F7F6EA54B8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3615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48EC-4CF3-46CD-A693-9B5BDA9A27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E85286-226F-410C-B021-CE421AAA4D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137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084B-9A7D-49E1-B33C-02F8C352A0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C6497B-F0FF-4664-9277-BE06064AB4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6184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76C6-1F07-4814-98FD-B8CE5C75D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82609D-CF99-4D44-A53D-AD26887F73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15982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41A3-35F2-4DEF-A410-B88E8E9949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78EF19-50D6-488B-AA6B-294575CDD8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212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3069-0BF3-494B-A927-3FB20D320D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EABE80-38DC-40DA-8264-0CE971A591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610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9F2997-8AEB-48F2-B6F7-D8513E6C017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Inherited vascular disorders</a:t>
            </a:r>
          </a:p>
        </p:txBody>
      </p:sp>
      <p:sp>
        <p:nvSpPr>
          <p:cNvPr id="3" name="Content Placeholder 2">
            <a:extLst>
              <a:ext uri="{FF2B5EF4-FFF2-40B4-BE49-F238E27FC236}">
                <a16:creationId xmlns:a16="http://schemas.microsoft.com/office/drawing/2014/main" id="{B8890A35-B894-407E-B476-F0B9E6D4ECF8}"/>
              </a:ext>
            </a:extLst>
          </p:cNvPr>
          <p:cNvSpPr>
            <a:spLocks noGrp="1"/>
          </p:cNvSpPr>
          <p:nvPr>
            <p:ph idx="1"/>
          </p:nvPr>
        </p:nvSpPr>
        <p:spPr>
          <a:xfrm>
            <a:off x="1179226" y="3092970"/>
            <a:ext cx="9833548" cy="2693976"/>
          </a:xfrm>
        </p:spPr>
        <p:txBody>
          <a:bodyPr>
            <a:normAutofit/>
          </a:bodyPr>
          <a:lstStyle/>
          <a:p>
            <a:r>
              <a:rPr lang="en-US" sz="2000" b="1" dirty="0">
                <a:solidFill>
                  <a:srgbClr val="000000"/>
                </a:solidFill>
              </a:rPr>
              <a:t>Hereditary </a:t>
            </a:r>
            <a:r>
              <a:rPr lang="en-US" sz="2000" b="1" dirty="0" err="1">
                <a:solidFill>
                  <a:srgbClr val="000000"/>
                </a:solidFill>
              </a:rPr>
              <a:t>haemorrhagic</a:t>
            </a:r>
            <a:r>
              <a:rPr lang="en-US" sz="2000" b="1" dirty="0">
                <a:solidFill>
                  <a:srgbClr val="000000"/>
                </a:solidFill>
              </a:rPr>
              <a:t> telangiectasia</a:t>
            </a:r>
          </a:p>
          <a:p>
            <a:pPr marL="0" indent="0">
              <a:buNone/>
            </a:pPr>
            <a:r>
              <a:rPr lang="en-US" sz="2000" dirty="0">
                <a:solidFill>
                  <a:srgbClr val="000000"/>
                </a:solidFill>
              </a:rPr>
              <a:t>AD, Rare.</a:t>
            </a:r>
          </a:p>
          <a:p>
            <a:r>
              <a:rPr lang="en-US" sz="2000" b="1" dirty="0">
                <a:solidFill>
                  <a:srgbClr val="000000"/>
                </a:solidFill>
              </a:rPr>
              <a:t>Connective tissue disorders</a:t>
            </a:r>
          </a:p>
          <a:p>
            <a:pPr marL="0" indent="0">
              <a:buNone/>
            </a:pPr>
            <a:r>
              <a:rPr lang="en-US" sz="2000" dirty="0">
                <a:solidFill>
                  <a:srgbClr val="000000"/>
                </a:solidFill>
              </a:rPr>
              <a:t>In the Ehlers–Danlos syndromes there are hereditary</a:t>
            </a:r>
          </a:p>
          <a:p>
            <a:pPr marL="0" indent="0">
              <a:buNone/>
            </a:pPr>
            <a:r>
              <a:rPr lang="en-US" sz="2000" dirty="0">
                <a:solidFill>
                  <a:srgbClr val="000000"/>
                </a:solidFill>
              </a:rPr>
              <a:t>collagen abnormalities with purpura resulting from defective</a:t>
            </a:r>
          </a:p>
          <a:p>
            <a:pPr marL="0" indent="0">
              <a:buNone/>
            </a:pPr>
            <a:r>
              <a:rPr lang="en-US" sz="2000" dirty="0">
                <a:solidFill>
                  <a:srgbClr val="000000"/>
                </a:solidFill>
              </a:rPr>
              <a:t>platelet adhesion.</a:t>
            </a:r>
          </a:p>
        </p:txBody>
      </p:sp>
    </p:spTree>
    <p:extLst>
      <p:ext uri="{BB962C8B-B14F-4D97-AF65-F5344CB8AC3E}">
        <p14:creationId xmlns:p14="http://schemas.microsoft.com/office/powerpoint/2010/main" val="43497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1F05-4684-4C7A-84A1-DFEB08D830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30BE1F-638A-48A7-92BB-D25A8CD28B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1786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A869-A25F-4040-A52E-28C5ECBB7E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7DC53-195E-4DCF-87B4-FEF171FDF9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1056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485-5DD7-4B0C-A4B9-AB892AE5BB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3FECA5-D577-48DC-87C8-AC40626A9F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7585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13F5-022B-44E3-AC0E-506822D112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52D7A4-B2DA-408A-B392-13CFB502C6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0885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753F-0C11-4C5C-91B3-61ACBE33AD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70FEE5-E133-4320-9AF8-505EFAFC59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828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4F3B1B-5DBB-4813-B6A6-A0EB08CBDD5D}"/>
              </a:ext>
            </a:extLst>
          </p:cNvPr>
          <p:cNvSpPr>
            <a:spLocks noGrp="1"/>
          </p:cNvSpPr>
          <p:nvPr>
            <p:ph type="title"/>
          </p:nvPr>
        </p:nvSpPr>
        <p:spPr>
          <a:xfrm>
            <a:off x="863029" y="1012004"/>
            <a:ext cx="3416158" cy="4795408"/>
          </a:xfrm>
        </p:spPr>
        <p:txBody>
          <a:bodyPr>
            <a:normAutofit/>
          </a:bodyPr>
          <a:lstStyle/>
          <a:p>
            <a:r>
              <a:rPr lang="en-US">
                <a:solidFill>
                  <a:srgbClr val="FFFFFF"/>
                </a:solidFill>
              </a:rPr>
              <a:t>Acquired vascular defects</a:t>
            </a:r>
          </a:p>
        </p:txBody>
      </p:sp>
      <p:graphicFrame>
        <p:nvGraphicFramePr>
          <p:cNvPr id="5" name="Content Placeholder 2">
            <a:extLst>
              <a:ext uri="{FF2B5EF4-FFF2-40B4-BE49-F238E27FC236}">
                <a16:creationId xmlns:a16="http://schemas.microsoft.com/office/drawing/2014/main" id="{6199C639-6DEC-4CF0-ADC8-5A636EEAB889}"/>
              </a:ext>
            </a:extLst>
          </p:cNvPr>
          <p:cNvGraphicFramePr>
            <a:graphicFrameLocks noGrp="1"/>
          </p:cNvGraphicFramePr>
          <p:nvPr>
            <p:ph idx="1"/>
            <p:extLst>
              <p:ext uri="{D42A27DB-BD31-4B8C-83A1-F6EECF244321}">
                <p14:modId xmlns:p14="http://schemas.microsoft.com/office/powerpoint/2010/main" val="331179362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68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583DB5-3F17-44E2-8D73-48DC0DA46FF4}"/>
              </a:ext>
            </a:extLst>
          </p:cNvPr>
          <p:cNvSpPr>
            <a:spLocks noGrp="1"/>
          </p:cNvSpPr>
          <p:nvPr>
            <p:ph type="title"/>
          </p:nvPr>
        </p:nvSpPr>
        <p:spPr>
          <a:xfrm>
            <a:off x="6094105" y="802955"/>
            <a:ext cx="4977976" cy="1454051"/>
          </a:xfrm>
        </p:spPr>
        <p:txBody>
          <a:bodyPr>
            <a:normAutofit/>
          </a:bodyPr>
          <a:lstStyle/>
          <a:p>
            <a:r>
              <a:rPr lang="en-US" sz="4100" dirty="0">
                <a:solidFill>
                  <a:srgbClr val="000000"/>
                </a:solidFill>
              </a:rPr>
              <a:t>Congenital Coagulation Disorders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CF51263-E210-4BED-9EAE-1C91428C8653}"/>
              </a:ext>
            </a:extLst>
          </p:cNvPr>
          <p:cNvSpPr>
            <a:spLocks noGrp="1"/>
          </p:cNvSpPr>
          <p:nvPr>
            <p:ph idx="1"/>
          </p:nvPr>
        </p:nvSpPr>
        <p:spPr>
          <a:xfrm>
            <a:off x="6090574" y="2421682"/>
            <a:ext cx="4977578" cy="3639289"/>
          </a:xfrm>
        </p:spPr>
        <p:txBody>
          <a:bodyPr anchor="ctr">
            <a:normAutofit/>
          </a:bodyPr>
          <a:lstStyle/>
          <a:p>
            <a:pPr marL="857250" lvl="1" indent="-457200">
              <a:spcBef>
                <a:spcPts val="0"/>
              </a:spcBef>
              <a:spcAft>
                <a:spcPts val="600"/>
              </a:spcAft>
              <a:buFont typeface="+mj-lt"/>
              <a:buAutoNum type="arabicParenR"/>
            </a:pPr>
            <a:r>
              <a:rPr lang="en-US" sz="2800" dirty="0" err="1">
                <a:solidFill>
                  <a:srgbClr val="000000"/>
                </a:solidFill>
                <a:latin typeface="Times New Roman" panose="02020603050405020304" pitchFamily="18" charset="0"/>
                <a:cs typeface="Times New Roman" panose="02020603050405020304" pitchFamily="18" charset="0"/>
              </a:rPr>
              <a:t>haemophilia</a:t>
            </a:r>
            <a:r>
              <a:rPr lang="en-US" sz="2800" dirty="0">
                <a:solidFill>
                  <a:srgbClr val="000000"/>
                </a:solidFill>
                <a:latin typeface="Times New Roman" panose="02020603050405020304" pitchFamily="18" charset="0"/>
                <a:cs typeface="Times New Roman" panose="02020603050405020304" pitchFamily="18" charset="0"/>
              </a:rPr>
              <a:t> A (factor VIII)</a:t>
            </a:r>
          </a:p>
          <a:p>
            <a:pPr marL="857250" lvl="1" indent="-457200">
              <a:spcBef>
                <a:spcPts val="0"/>
              </a:spcBef>
              <a:spcAft>
                <a:spcPts val="600"/>
              </a:spcAft>
              <a:buFont typeface="+mj-lt"/>
              <a:buAutoNum type="arabicParenR"/>
            </a:pPr>
            <a:r>
              <a:rPr lang="en-US" sz="2800" dirty="0" err="1">
                <a:solidFill>
                  <a:srgbClr val="000000"/>
                </a:solidFill>
                <a:latin typeface="Times New Roman" panose="02020603050405020304" pitchFamily="18" charset="0"/>
                <a:cs typeface="Times New Roman" panose="02020603050405020304" pitchFamily="18" charset="0"/>
              </a:rPr>
              <a:t>haemophilia</a:t>
            </a:r>
            <a:r>
              <a:rPr lang="en-US" sz="2800" dirty="0">
                <a:solidFill>
                  <a:srgbClr val="000000"/>
                </a:solidFill>
                <a:latin typeface="Times New Roman" panose="02020603050405020304" pitchFamily="18" charset="0"/>
                <a:cs typeface="Times New Roman" panose="02020603050405020304" pitchFamily="18" charset="0"/>
              </a:rPr>
              <a:t> B (factor IX)</a:t>
            </a:r>
          </a:p>
          <a:p>
            <a:pPr marL="857250" lvl="1" indent="-457200">
              <a:spcBef>
                <a:spcPts val="0"/>
              </a:spcBef>
              <a:spcAft>
                <a:spcPts val="600"/>
              </a:spcAft>
              <a:buFont typeface="+mj-lt"/>
              <a:buAutoNum type="arabicParenR"/>
            </a:pPr>
            <a:r>
              <a:rPr lang="en-US" sz="2800" dirty="0">
                <a:solidFill>
                  <a:srgbClr val="000000"/>
                </a:solidFill>
                <a:latin typeface="Times New Roman" panose="02020603050405020304" pitchFamily="18" charset="0"/>
                <a:cs typeface="Times New Roman" panose="02020603050405020304" pitchFamily="18" charset="0"/>
              </a:rPr>
              <a:t>VWD</a:t>
            </a:r>
          </a:p>
          <a:p>
            <a:endParaRPr lang="en-US" sz="2000" dirty="0">
              <a:solidFill>
                <a:srgbClr val="000000"/>
              </a:solidFill>
            </a:endParaRPr>
          </a:p>
        </p:txBody>
      </p:sp>
    </p:spTree>
    <p:extLst>
      <p:ext uri="{BB962C8B-B14F-4D97-AF65-F5344CB8AC3E}">
        <p14:creationId xmlns:p14="http://schemas.microsoft.com/office/powerpoint/2010/main" val="50052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7FD75-F7CF-46AA-9997-B1977D48DD65}"/>
              </a:ext>
            </a:extLst>
          </p:cNvPr>
          <p:cNvSpPr>
            <a:spLocks noGrp="1"/>
          </p:cNvSpPr>
          <p:nvPr>
            <p:ph type="title"/>
          </p:nvPr>
        </p:nvSpPr>
        <p:spPr>
          <a:xfrm>
            <a:off x="838200" y="631825"/>
            <a:ext cx="10515600" cy="1325563"/>
          </a:xfrm>
        </p:spPr>
        <p:txBody>
          <a:bodyPr>
            <a:normAutofit/>
          </a:bodyPr>
          <a:lstStyle/>
          <a:p>
            <a:r>
              <a:rPr lang="en-US" dirty="0"/>
              <a:t>Hemophilia A</a:t>
            </a:r>
          </a:p>
        </p:txBody>
      </p:sp>
      <p:sp>
        <p:nvSpPr>
          <p:cNvPr id="3" name="Content Placeholder 2">
            <a:extLst>
              <a:ext uri="{FF2B5EF4-FFF2-40B4-BE49-F238E27FC236}">
                <a16:creationId xmlns:a16="http://schemas.microsoft.com/office/drawing/2014/main" id="{FA46D909-0C66-46F4-8D7B-7EE8AFFB22DD}"/>
              </a:ext>
            </a:extLst>
          </p:cNvPr>
          <p:cNvSpPr>
            <a:spLocks noGrp="1"/>
          </p:cNvSpPr>
          <p:nvPr>
            <p:ph idx="1"/>
          </p:nvPr>
        </p:nvSpPr>
        <p:spPr>
          <a:xfrm>
            <a:off x="838200" y="2057400"/>
            <a:ext cx="10515600" cy="3871762"/>
          </a:xfrm>
        </p:spPr>
        <p:txBody>
          <a:bodyPr>
            <a:normAutofit/>
          </a:bodyPr>
          <a:lstStyle/>
          <a:p>
            <a:pPr>
              <a:spcBef>
                <a:spcPts val="0"/>
              </a:spcBef>
              <a:spcAft>
                <a:spcPts val="600"/>
              </a:spcAft>
            </a:pPr>
            <a:r>
              <a:rPr lang="en-US" sz="2400">
                <a:latin typeface="Times New Roman" panose="02020603050405020304" pitchFamily="18" charset="0"/>
                <a:cs typeface="Times New Roman" panose="02020603050405020304" pitchFamily="18" charset="0"/>
              </a:rPr>
              <a:t>Deficiency of factor VIII results from an abnormality in the factor VIII gene, which lies at the the long arm of the X-chromosome.</a:t>
            </a:r>
          </a:p>
          <a:p>
            <a:pPr>
              <a:spcBef>
                <a:spcPts val="0"/>
              </a:spcBef>
              <a:spcAft>
                <a:spcPts val="600"/>
              </a:spcAft>
            </a:pPr>
            <a:r>
              <a:rPr lang="en-US" sz="2400">
                <a:latin typeface="Times New Roman" panose="02020603050405020304" pitchFamily="18" charset="0"/>
                <a:cs typeface="Times New Roman" panose="02020603050405020304" pitchFamily="18" charset="0"/>
              </a:rPr>
              <a:t>Ranging form single-point mutations to large deletions.</a:t>
            </a:r>
          </a:p>
          <a:p>
            <a:pPr>
              <a:spcBef>
                <a:spcPts val="0"/>
              </a:spcBef>
              <a:spcAft>
                <a:spcPts val="600"/>
              </a:spcAft>
            </a:pPr>
            <a:r>
              <a:rPr lang="en-US" sz="2400">
                <a:latin typeface="Times New Roman" panose="02020603050405020304" pitchFamily="18" charset="0"/>
                <a:cs typeface="Times New Roman" panose="02020603050405020304" pitchFamily="18" charset="0"/>
              </a:rPr>
              <a:t>The prevalence of this disorder is about one per 10 000 males.</a:t>
            </a:r>
          </a:p>
          <a:p>
            <a:pPr>
              <a:spcBef>
                <a:spcPts val="0"/>
              </a:spcBef>
              <a:spcAft>
                <a:spcPts val="600"/>
              </a:spcAft>
            </a:pPr>
            <a:r>
              <a:rPr lang="en-US" sz="2400">
                <a:latin typeface="Times New Roman" panose="02020603050405020304" pitchFamily="18" charset="0"/>
                <a:cs typeface="Times New Roman" panose="02020603050405020304" pitchFamily="18" charset="0"/>
              </a:rPr>
              <a:t>Females with haemophilia have been observed extremely rarely and these are either homozygotes for the abnormal gene or are heterozygotes in whom the normal X-chromosome has not produced sufficient quantities of factor VIII due to lyonization.</a:t>
            </a:r>
          </a:p>
          <a:p>
            <a:pPr>
              <a:spcBef>
                <a:spcPts val="0"/>
              </a:spcBef>
              <a:spcAft>
                <a:spcPts val="600"/>
              </a:spcAft>
            </a:pPr>
            <a:r>
              <a:rPr lang="en-US" sz="2400">
                <a:latin typeface="Times New Roman" panose="02020603050405020304" pitchFamily="18" charset="0"/>
                <a:cs typeface="Times New Roman" panose="02020603050405020304" pitchFamily="18" charset="0"/>
              </a:rPr>
              <a:t>In the plasma, factor VIII is only found complexed with VWF, which acts as a carrier and prolongs its plasma half-life.</a:t>
            </a:r>
          </a:p>
          <a:p>
            <a:endParaRPr lang="en-US" sz="2400"/>
          </a:p>
        </p:txBody>
      </p:sp>
    </p:spTree>
    <p:extLst>
      <p:ext uri="{BB962C8B-B14F-4D97-AF65-F5344CB8AC3E}">
        <p14:creationId xmlns:p14="http://schemas.microsoft.com/office/powerpoint/2010/main" val="249048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AE529-8B8D-4349-A634-FEE6ABD02927}"/>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Hemophilia 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61AA58-AF8E-4958-966D-5D0A488173A8}"/>
              </a:ext>
            </a:extLst>
          </p:cNvPr>
          <p:cNvSpPr>
            <a:spLocks noGrp="1"/>
          </p:cNvSpPr>
          <p:nvPr>
            <p:ph idx="1"/>
          </p:nvPr>
        </p:nvSpPr>
        <p:spPr>
          <a:xfrm>
            <a:off x="4976031" y="963877"/>
            <a:ext cx="6377769" cy="4930246"/>
          </a:xfrm>
        </p:spPr>
        <p:txBody>
          <a:bodyPr anchor="ctr">
            <a:normAutofit/>
          </a:bodyPr>
          <a:lstStyle/>
          <a:p>
            <a:r>
              <a:rPr lang="en-US" sz="2400">
                <a:latin typeface="Times New Roman" panose="02020603050405020304" pitchFamily="18" charset="0"/>
                <a:cs typeface="Times New Roman" panose="02020603050405020304" pitchFamily="18" charset="0"/>
              </a:rPr>
              <a:t>Prenatal diagnosis of haemophilia can be made by analysis of fetal DNA, which can be obtained either by chorionic villus sampling between 11 ½ and 14 weeks of gestation or by amniocentesis after 16 weeks.</a:t>
            </a:r>
          </a:p>
          <a:p>
            <a:r>
              <a:rPr lang="en-US" sz="2400">
                <a:latin typeface="Times New Roman" panose="02020603050405020304" pitchFamily="18" charset="0"/>
                <a:cs typeface="Times New Roman" panose="02020603050405020304" pitchFamily="18" charset="0"/>
              </a:rPr>
              <a:t>Genetic mutational analysis allows carriers to be identified with accuracy and is the method of choice.</a:t>
            </a:r>
          </a:p>
          <a:p>
            <a:pPr marL="0" indent="0">
              <a:buNone/>
            </a:pPr>
            <a:endParaRPr lang="en-US" sz="2400"/>
          </a:p>
        </p:txBody>
      </p:sp>
    </p:spTree>
    <p:extLst>
      <p:ext uri="{BB962C8B-B14F-4D97-AF65-F5344CB8AC3E}">
        <p14:creationId xmlns:p14="http://schemas.microsoft.com/office/powerpoint/2010/main" val="317176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9B86A-9CC2-4678-98D5-26D99EB9F885}"/>
              </a:ext>
            </a:extLst>
          </p:cNvPr>
          <p:cNvSpPr>
            <a:spLocks noGrp="1"/>
          </p:cNvSpPr>
          <p:nvPr>
            <p:ph type="title"/>
          </p:nvPr>
        </p:nvSpPr>
        <p:spPr>
          <a:xfrm>
            <a:off x="838200" y="631825"/>
            <a:ext cx="10515600" cy="1325563"/>
          </a:xfrm>
        </p:spPr>
        <p:txBody>
          <a:bodyPr>
            <a:normAutofit/>
          </a:bodyPr>
          <a:lstStyle/>
          <a:p>
            <a:r>
              <a:rPr lang="en-US"/>
              <a:t>Clinical features</a:t>
            </a:r>
            <a:endParaRPr lang="en-US" dirty="0"/>
          </a:p>
        </p:txBody>
      </p:sp>
      <p:sp>
        <p:nvSpPr>
          <p:cNvPr id="3" name="Content Placeholder 2">
            <a:extLst>
              <a:ext uri="{FF2B5EF4-FFF2-40B4-BE49-F238E27FC236}">
                <a16:creationId xmlns:a16="http://schemas.microsoft.com/office/drawing/2014/main" id="{010D4108-88E0-43F7-B82C-A3852B53BDE8}"/>
              </a:ext>
            </a:extLst>
          </p:cNvPr>
          <p:cNvSpPr>
            <a:spLocks noGrp="1"/>
          </p:cNvSpPr>
          <p:nvPr>
            <p:ph idx="1"/>
          </p:nvPr>
        </p:nvSpPr>
        <p:spPr>
          <a:xfrm>
            <a:off x="838200" y="2057400"/>
            <a:ext cx="10515600" cy="3871762"/>
          </a:xfrm>
        </p:spPr>
        <p:txBody>
          <a:bodyPr>
            <a:normAutofit/>
          </a:bodyPr>
          <a:lstStyle/>
          <a:p>
            <a:r>
              <a:rPr lang="en-US" sz="2400"/>
              <a:t>Infants may develop profuse post‐circumcision haemorrhage or joint and soft tissue bleeds and excessive bruising.</a:t>
            </a:r>
          </a:p>
          <a:p>
            <a:r>
              <a:rPr lang="en-US" sz="2400"/>
              <a:t>Recurrent painful haemarthroses and muscle haematomas dominate the clinical course of severely affected patients </a:t>
            </a:r>
          </a:p>
          <a:p>
            <a:r>
              <a:rPr lang="en-US" sz="2400"/>
              <a:t>If inadequately treated, lead to progressive joint deformity and disability.</a:t>
            </a:r>
          </a:p>
          <a:p>
            <a:r>
              <a:rPr lang="en-US" sz="2400">
                <a:latin typeface="Times New Roman" panose="02020603050405020304" pitchFamily="18" charset="0"/>
                <a:cs typeface="Times New Roman" panose="02020603050405020304" pitchFamily="18" charset="0"/>
              </a:rPr>
              <a:t>Intracranial bleeding is the most common cause of death from the disease itself.</a:t>
            </a:r>
          </a:p>
        </p:txBody>
      </p:sp>
    </p:spTree>
    <p:extLst>
      <p:ext uri="{BB962C8B-B14F-4D97-AF65-F5344CB8AC3E}">
        <p14:creationId xmlns:p14="http://schemas.microsoft.com/office/powerpoint/2010/main" val="483125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25934</TotalTime>
  <Words>1671</Words>
  <Application>Microsoft Office PowerPoint</Application>
  <PresentationFormat>Widescreen</PresentationFormat>
  <Paragraphs>193</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Baskerville Old Face</vt:lpstr>
      <vt:lpstr>Calibri</vt:lpstr>
      <vt:lpstr>Calibri Light</vt:lpstr>
      <vt:lpstr>Courier New</vt:lpstr>
      <vt:lpstr>Times New Roman</vt:lpstr>
      <vt:lpstr>Wingdings</vt:lpstr>
      <vt:lpstr>Office Theme</vt:lpstr>
      <vt:lpstr>Bleeding Disorders</vt:lpstr>
      <vt:lpstr>Bleeding Disorders</vt:lpstr>
      <vt:lpstr>Vascular bleeding disorders</vt:lpstr>
      <vt:lpstr>Inherited vascular disorders</vt:lpstr>
      <vt:lpstr>Acquired vascular defects</vt:lpstr>
      <vt:lpstr>Congenital Coagulation Disorders</vt:lpstr>
      <vt:lpstr>Hemophilia A</vt:lpstr>
      <vt:lpstr>Hemophilia A</vt:lpstr>
      <vt:lpstr>Clinical features</vt:lpstr>
      <vt:lpstr>PowerPoint Presentation</vt:lpstr>
      <vt:lpstr>Diagnosis</vt:lpstr>
      <vt:lpstr>Correlation of coagulation factor activity and disease severity in haemophilia A or B.</vt:lpstr>
      <vt:lpstr>Treatment</vt:lpstr>
      <vt:lpstr>Treatment</vt:lpstr>
      <vt:lpstr>Haemophilia B (Factor IX  deficiency, Christmas disease)</vt:lpstr>
      <vt:lpstr>Von Willebrand disease</vt:lpstr>
      <vt:lpstr>VWD</vt:lpstr>
      <vt:lpstr>Diagnosis</vt:lpstr>
      <vt:lpstr>Treatment</vt:lpstr>
      <vt:lpstr>Deficiency of other clotting factors</vt:lpstr>
      <vt:lpstr>Acquired bleeding disorders</vt:lpstr>
      <vt:lpstr>Vitamin K deficiency </vt:lpstr>
      <vt:lpstr>Disseminated intravascular  coagulation (DIC)</vt:lpstr>
      <vt:lpstr>DIC</vt:lpstr>
      <vt:lpstr>Causes of DIC</vt:lpstr>
      <vt:lpstr>DIC</vt:lpstr>
      <vt:lpstr>Diagnosis</vt:lpstr>
      <vt:lpstr>Treatment</vt:lpstr>
      <vt:lpstr>Acquired haemophilia</vt:lpstr>
      <vt:lpstr>Massive transfusion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dc:creator>
  <cp:lastModifiedBy>omar</cp:lastModifiedBy>
  <cp:revision>34</cp:revision>
  <dcterms:created xsi:type="dcterms:W3CDTF">2018-12-05T00:45:00Z</dcterms:created>
  <dcterms:modified xsi:type="dcterms:W3CDTF">2018-12-23T00:59:51Z</dcterms:modified>
</cp:coreProperties>
</file>