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1" r:id="rId4"/>
    <p:sldId id="273" r:id="rId5"/>
    <p:sldId id="300" r:id="rId6"/>
    <p:sldId id="304" r:id="rId7"/>
    <p:sldId id="303" r:id="rId8"/>
    <p:sldId id="276" r:id="rId9"/>
    <p:sldId id="272" r:id="rId10"/>
    <p:sldId id="278" r:id="rId11"/>
    <p:sldId id="279" r:id="rId12"/>
    <p:sldId id="280" r:id="rId13"/>
    <p:sldId id="285" r:id="rId14"/>
    <p:sldId id="287" r:id="rId15"/>
    <p:sldId id="288" r:id="rId16"/>
    <p:sldId id="289" r:id="rId17"/>
    <p:sldId id="286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D9D9"/>
    <a:srgbClr val="006600"/>
    <a:srgbClr val="33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>
        <p:scale>
          <a:sx n="78" d="100"/>
          <a:sy n="78" d="100"/>
        </p:scale>
        <p:origin x="-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23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25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en.wikipedia.org/wiki/File:Burkitt_lymphoma,_touch_prep,_Wright_stain.jpg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latin typeface="Algerian" pitchFamily="82" charset="0"/>
                <a:cs typeface="Aharoni" pitchFamily="2" charset="-79"/>
              </a:rPr>
              <a:t>Lymphoproliferative  disorders</a:t>
            </a:r>
            <a:endParaRPr lang="en-US" sz="4800" b="1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Dr. Mansour  </a:t>
            </a:r>
            <a:r>
              <a:rPr lang="en-US" dirty="0" err="1" smtClean="0">
                <a:solidFill>
                  <a:srgbClr val="003300"/>
                </a:solidFill>
              </a:rPr>
              <a:t>Aljabry</a:t>
            </a:r>
            <a:endParaRPr lang="en-US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CD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 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 err="1" smtClean="0">
                <a:latin typeface="+mj-lt"/>
              </a:rPr>
              <a:t>IgM</a:t>
            </a:r>
            <a:r>
              <a:rPr lang="en-US" sz="1400" dirty="0" smtClean="0">
                <a:latin typeface="+mj-lt"/>
              </a:rPr>
              <a:t> or </a:t>
            </a:r>
            <a:r>
              <a:rPr lang="en-US" sz="1400" dirty="0" err="1" smtClean="0">
                <a:latin typeface="+mj-lt"/>
              </a:rPr>
              <a:t>IgD</a:t>
            </a:r>
            <a:endParaRPr lang="en-US" sz="1400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or 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Cyklin</a:t>
            </a:r>
            <a:r>
              <a:rPr lang="en-US" sz="1400" b="1" dirty="0" smtClean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C-</a:t>
            </a:r>
            <a:r>
              <a:rPr lang="en-US" sz="1400" b="1" dirty="0" err="1" smtClean="0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Burkitt</a:t>
            </a:r>
            <a:r>
              <a:rPr lang="en-US" sz="1400" b="1" dirty="0" smtClean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(14;18)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6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" grpId="0" animBg="1"/>
      <p:bldP spid="20" grpId="0" animBg="1"/>
      <p:bldP spid="105" grpId="0" animBg="1"/>
      <p:bldP spid="115" grpId="0" animBg="1"/>
      <p:bldP spid="119" grpId="0" animBg="1"/>
      <p:bldP spid="121" grpId="0" animBg="1"/>
      <p:bldP spid="122" grpId="0" animBg="1"/>
      <p:bldP spid="124" grpId="0" animBg="1"/>
      <p:bldP spid="126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Chronic </a:t>
            </a:r>
            <a:r>
              <a:rPr lang="en-US" sz="2800" b="1" smtClean="0">
                <a:solidFill>
                  <a:srgbClr val="003300"/>
                </a:solidFill>
              </a:rPr>
              <a:t>Lymphocytic Leukemia 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alignant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characterized by an increased number of small, </a:t>
            </a:r>
            <a:r>
              <a:rPr lang="en-US" sz="2400" b="1" dirty="0" smtClean="0">
                <a:solidFill>
                  <a:schemeClr val="tx1"/>
                </a:solidFill>
              </a:rPr>
              <a:t>mature lymphocytes </a:t>
            </a:r>
            <a:r>
              <a:rPr lang="en-US" sz="2400" b="1" dirty="0">
                <a:solidFill>
                  <a:schemeClr val="tx1"/>
                </a:solidFill>
              </a:rPr>
              <a:t>in the blood (&gt;</a:t>
            </a:r>
            <a:r>
              <a:rPr lang="en-US" sz="2400" b="1" dirty="0" smtClean="0">
                <a:solidFill>
                  <a:schemeClr val="tx1"/>
                </a:solidFill>
              </a:rPr>
              <a:t>5,000 ) and bone </a:t>
            </a:r>
            <a:r>
              <a:rPr lang="en-US" sz="2400" b="1" dirty="0">
                <a:solidFill>
                  <a:schemeClr val="tx1"/>
                </a:solidFill>
              </a:rPr>
              <a:t>marrow </a:t>
            </a:r>
            <a:r>
              <a:rPr lang="en-US" sz="2400" b="1" dirty="0" smtClean="0">
                <a:solidFill>
                  <a:schemeClr val="tx1"/>
                </a:solidFill>
              </a:rPr>
              <a:t>(± spleen and lymph node)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most common adult </a:t>
            </a:r>
            <a:r>
              <a:rPr lang="en-US" sz="2400" b="1" dirty="0" smtClean="0">
                <a:solidFill>
                  <a:schemeClr val="tx1"/>
                </a:solidFill>
              </a:rPr>
              <a:t>leukemia (~25% </a:t>
            </a:r>
            <a:r>
              <a:rPr lang="en-US" sz="2400" b="1" dirty="0">
                <a:solidFill>
                  <a:schemeClr val="tx1"/>
                </a:solidFill>
              </a:rPr>
              <a:t>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he </a:t>
            </a:r>
            <a:r>
              <a:rPr lang="en-US" sz="2400" b="1" dirty="0">
                <a:solidFill>
                  <a:schemeClr val="tx1"/>
                </a:solidFill>
              </a:rPr>
              <a:t>median </a:t>
            </a:r>
            <a:r>
              <a:rPr lang="en-US" sz="2400" b="1" dirty="0" smtClean="0">
                <a:solidFill>
                  <a:schemeClr val="tx1"/>
                </a:solidFill>
              </a:rPr>
              <a:t>age  </a:t>
            </a:r>
            <a:r>
              <a:rPr lang="en-US" sz="2400" b="1" dirty="0">
                <a:solidFill>
                  <a:schemeClr val="tx1"/>
                </a:solidFill>
              </a:rPr>
              <a:t>is ~55 to 65 </a:t>
            </a:r>
            <a:r>
              <a:rPr lang="en-US" sz="2400" b="1" dirty="0" smtClean="0">
                <a:solidFill>
                  <a:schemeClr val="tx1"/>
                </a:solidFill>
              </a:rPr>
              <a:t>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1.5 </a:t>
            </a:r>
            <a:r>
              <a:rPr lang="en-US" sz="2400" b="1" dirty="0">
                <a:solidFill>
                  <a:schemeClr val="tx1"/>
                </a:solidFill>
              </a:rPr>
              <a:t>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 40</a:t>
            </a:r>
            <a:r>
              <a:rPr lang="en-US" sz="2400" dirty="0">
                <a:solidFill>
                  <a:srgbClr val="003300"/>
                </a:solidFill>
              </a:rPr>
              <a:t>% of patients are asymptomatic at </a:t>
            </a:r>
            <a:r>
              <a:rPr lang="en-US" sz="2400" dirty="0" smtClean="0">
                <a:solidFill>
                  <a:srgbClr val="003300"/>
                </a:solidFill>
              </a:rPr>
              <a:t>diagnosis.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Moderate </a:t>
            </a:r>
            <a:r>
              <a:rPr lang="en-US" sz="2400" dirty="0">
                <a:solidFill>
                  <a:srgbClr val="003300"/>
                </a:solidFill>
              </a:rPr>
              <a:t>lymphadenopathy and splenomegaly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Lymphocytosis </a:t>
            </a:r>
            <a:r>
              <a:rPr lang="en-US" sz="2400" dirty="0">
                <a:solidFill>
                  <a:srgbClr val="003300"/>
                </a:solidFill>
              </a:rPr>
              <a:t>(&gt;</a:t>
            </a:r>
            <a:r>
              <a:rPr lang="en-US" sz="2400" dirty="0" smtClean="0">
                <a:solidFill>
                  <a:srgbClr val="003300"/>
                </a:solidFill>
              </a:rPr>
              <a:t>5,000</a:t>
            </a:r>
            <a:r>
              <a:rPr lang="en-US" sz="2400" dirty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3300"/>
                </a:solidFill>
              </a:rPr>
              <a:t>:</a:t>
            </a:r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• </a:t>
            </a:r>
            <a:r>
              <a:rPr lang="en-US" sz="2000" b="1" dirty="0">
                <a:solidFill>
                  <a:srgbClr val="003300"/>
                </a:solidFill>
              </a:rPr>
              <a:t>Small mature-appearing lymphocytes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Condensed (“soccer ball”) nuclear chromatin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Numerous “smudge cells</a:t>
            </a:r>
            <a:r>
              <a:rPr lang="en-US" sz="2000" b="1" dirty="0" smtClean="0">
                <a:solidFill>
                  <a:srgbClr val="003300"/>
                </a:solidFill>
              </a:rPr>
              <a:t>”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Predisposition to infection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Autoimmune </a:t>
            </a:r>
            <a:r>
              <a:rPr lang="en-US" sz="2400" dirty="0" smtClean="0">
                <a:solidFill>
                  <a:srgbClr val="003300"/>
                </a:solidFill>
              </a:rPr>
              <a:t>phenomena (autoimmune </a:t>
            </a:r>
            <a:r>
              <a:rPr lang="en-US" sz="2400" dirty="0">
                <a:solidFill>
                  <a:srgbClr val="003300"/>
                </a:solidFill>
              </a:rPr>
              <a:t>hemolytic </a:t>
            </a:r>
            <a:r>
              <a:rPr lang="en-US" sz="2400" dirty="0" smtClean="0">
                <a:solidFill>
                  <a:srgbClr val="003300"/>
                </a:solidFill>
              </a:rPr>
              <a:t>anemia)</a:t>
            </a:r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Transformation to large cell lymphoma (Richter’s syndrome)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640" r="20267" b="9840"/>
          <a:stretch/>
        </p:blipFill>
        <p:spPr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pathpedia.com/education/eatlas/histopathology/blood_cells/chronic_lymphocytic_leukemia_(cll)_b-cell/chronic-lymphocytic-leukemia-%5b3-bl021-3%5d.jpeg?Width=600&amp;Height=450&amp;Format=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053" r="20384" b="6805"/>
          <a:stretch/>
        </p:blipFill>
        <p:spPr bwMode="auto">
          <a:xfrm rot="10800000">
            <a:off x="6352032" y="1694688"/>
            <a:ext cx="2197921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</a:rPr>
              <a:t>Rai</a:t>
            </a:r>
            <a:r>
              <a:rPr lang="en-US" sz="2400" b="1" dirty="0" smtClean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Watch &amp;wait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3300"/>
                </a:solidFill>
              </a:rPr>
              <a:t>± </a:t>
            </a:r>
            <a:r>
              <a:rPr lang="en-US" sz="2000" b="1" dirty="0" smtClean="0">
                <a:solidFill>
                  <a:srgbClr val="003300"/>
                </a:solidFill>
              </a:rPr>
              <a:t>chemo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FCR</a:t>
            </a:r>
            <a:endParaRPr lang="ar-SA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igh-grade non-Hodgkin's B-cell </a:t>
            </a:r>
            <a:r>
              <a:rPr lang="en-US" sz="2400" dirty="0">
                <a:solidFill>
                  <a:schemeClr val="tx1"/>
                </a:solidFill>
              </a:rPr>
              <a:t>lymphoma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>
                <a:solidFill>
                  <a:schemeClr val="tx1"/>
                </a:solidFill>
              </a:rPr>
              <a:t>is rapidly growing </a:t>
            </a:r>
            <a:r>
              <a:rPr lang="en-US" sz="2400" dirty="0" smtClean="0">
                <a:solidFill>
                  <a:schemeClr val="tx1"/>
                </a:solidFill>
              </a:rPr>
              <a:t>and highly aggressive with </a:t>
            </a:r>
            <a:r>
              <a:rPr lang="en-US" sz="2400" dirty="0">
                <a:solidFill>
                  <a:schemeClr val="tx1"/>
                </a:solidFill>
              </a:rPr>
              <a:t>extremely short doubling </a:t>
            </a:r>
            <a:r>
              <a:rPr lang="en-US" sz="2400" dirty="0" smtClean="0">
                <a:solidFill>
                  <a:schemeClr val="tx1"/>
                </a:solidFill>
              </a:rPr>
              <a:t>time (24 hrs)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Types </a:t>
            </a:r>
            <a:r>
              <a:rPr lang="en-US" sz="2400" b="1" u="sng" dirty="0">
                <a:solidFill>
                  <a:schemeClr val="tx1"/>
                </a:solidFill>
              </a:rPr>
              <a:t>of Burkitt's </a:t>
            </a:r>
            <a:r>
              <a:rPr lang="en-US" sz="2400" b="1" u="sng" dirty="0" smtClean="0">
                <a:solidFill>
                  <a:schemeClr val="tx1"/>
                </a:solidFill>
              </a:rPr>
              <a:t>lymphoma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chronic malaria and </a:t>
            </a:r>
            <a:r>
              <a:rPr lang="en-US" sz="2400" dirty="0" smtClean="0">
                <a:solidFill>
                  <a:schemeClr val="tx1"/>
                </a:solidFill>
              </a:rPr>
              <a:t>EBV </a:t>
            </a:r>
            <a:r>
              <a:rPr lang="en-US" sz="2400" dirty="0">
                <a:solidFill>
                  <a:schemeClr val="tx1"/>
                </a:solidFill>
              </a:rPr>
              <a:t>In equatorial Africa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It particularly affects the jaw, other facial </a:t>
            </a:r>
            <a:r>
              <a:rPr lang="en-US" sz="2400" dirty="0" smtClean="0">
                <a:solidFill>
                  <a:schemeClr val="tx1"/>
                </a:solidFill>
              </a:rPr>
              <a:t>bone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breast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occurs throughout the </a:t>
            </a:r>
            <a:r>
              <a:rPr lang="en-US" sz="2400" dirty="0">
                <a:solidFill>
                  <a:schemeClr val="tx1"/>
                </a:solidFill>
              </a:rPr>
              <a:t>world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 smtClean="0">
                <a:solidFill>
                  <a:schemeClr val="tx1"/>
                </a:solidFill>
              </a:rPr>
              <a:t>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HIV </a:t>
            </a:r>
            <a:r>
              <a:rPr lang="en-US" sz="2400" dirty="0" smtClean="0">
                <a:solidFill>
                  <a:schemeClr val="tx1"/>
                </a:solidFill>
              </a:rPr>
              <a:t>infection </a:t>
            </a:r>
            <a:r>
              <a:rPr lang="en-US" sz="2400" dirty="0">
                <a:solidFill>
                  <a:schemeClr val="tx1"/>
                </a:solidFill>
              </a:rPr>
              <a:t>or the use of immunosuppressive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6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thpedia.com/education/eatlas/histopathology/lymph_node/burkitt_lymphoma/burkitt-lymphoma-%5b1-ln071-1%5d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0" t="26540" r="34975" b="10494"/>
          <a:stretch/>
        </p:blipFill>
        <p:spPr bwMode="auto">
          <a:xfrm>
            <a:off x="4431453" y="1143000"/>
            <a:ext cx="463634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urkitt lymphoma, touch prep, Wright stai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(Macrophages engulfing the apoptotic cells)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associated </a:t>
            </a:r>
            <a:r>
              <a:rPr lang="en-US" sz="2400" dirty="0" smtClean="0">
                <a:solidFill>
                  <a:schemeClr val="tx1"/>
                </a:solidFill>
              </a:rPr>
              <a:t>with t(8;14):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ranslocation </a:t>
            </a:r>
            <a:r>
              <a:rPr lang="en-US" sz="2000" b="1" dirty="0">
                <a:solidFill>
                  <a:schemeClr val="tx1"/>
                </a:solidFill>
              </a:rPr>
              <a:t>of the c-MYC </a:t>
            </a:r>
            <a:r>
              <a:rPr lang="en-US" sz="2000" b="1" dirty="0" smtClean="0">
                <a:solidFill>
                  <a:schemeClr val="tx1"/>
                </a:solidFill>
              </a:rPr>
              <a:t>proto-oncogene at chromosome  8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to immunoglobulin gene at chromosome 14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c-MYC </a:t>
            </a:r>
            <a:r>
              <a:rPr lang="en-US" sz="2400" dirty="0" smtClean="0">
                <a:solidFill>
                  <a:schemeClr val="tx1"/>
                </a:solidFill>
              </a:rPr>
              <a:t> is nuclear transcription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Burkitt’s lymphoma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 smtClean="0">
                <a:solidFill>
                  <a:schemeClr val="tx1"/>
                </a:solidFill>
              </a:rPr>
              <a:t>in humans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Genetics of BL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Clinical Presentation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70%  at advance disease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000" b="1" dirty="0" err="1">
                <a:solidFill>
                  <a:schemeClr val="tx1"/>
                </a:solidFill>
              </a:rPr>
              <a:t>centrocyte</a:t>
            </a:r>
            <a:r>
              <a:rPr lang="en-US" sz="2000" b="1" dirty="0">
                <a:solidFill>
                  <a:schemeClr val="tx1"/>
                </a:solidFill>
              </a:rPr>
              <a:t> which has at least a partially follicular </a:t>
            </a:r>
            <a:r>
              <a:rPr lang="en-US" sz="2000" b="1" dirty="0" smtClean="0">
                <a:solidFill>
                  <a:schemeClr val="tx1"/>
                </a:solidFill>
              </a:rPr>
              <a:t>pattern.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ue </a:t>
            </a:r>
            <a:r>
              <a:rPr lang="en-US" sz="2000" b="1" dirty="0">
                <a:solidFill>
                  <a:schemeClr val="tx1"/>
                </a:solidFill>
              </a:rPr>
              <a:t>to overexpression o f Bcl2 caused by t(14;18) 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/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Most </a:t>
            </a:r>
            <a:r>
              <a:rPr lang="en-US" sz="2000" b="1" dirty="0">
                <a:solidFill>
                  <a:schemeClr val="tx1"/>
                </a:solidFill>
              </a:rPr>
              <a:t>common type of “indolent” </a:t>
            </a:r>
            <a:r>
              <a:rPr lang="en-US" sz="2000" b="1" dirty="0" smtClean="0">
                <a:solidFill>
                  <a:schemeClr val="tx1"/>
                </a:solidFill>
              </a:rPr>
              <a:t>lymphoma (25% 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Presented </a:t>
            </a:r>
            <a:r>
              <a:rPr lang="en-US" sz="2000" b="1" dirty="0" smtClean="0">
                <a:solidFill>
                  <a:schemeClr val="tx1"/>
                </a:solidFill>
              </a:rPr>
              <a:t>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Lymphadenopathy (</a:t>
            </a:r>
            <a:r>
              <a:rPr lang="en-US" sz="2000" dirty="0">
                <a:solidFill>
                  <a:schemeClr val="tx1"/>
                </a:solidFill>
              </a:rPr>
              <a:t>100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splenomegaly </a:t>
            </a:r>
            <a:r>
              <a:rPr lang="en-US" sz="2000" dirty="0">
                <a:solidFill>
                  <a:schemeClr val="tx1"/>
                </a:solidFill>
              </a:rPr>
              <a:t>(80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BM </a:t>
            </a:r>
            <a:r>
              <a:rPr lang="en-US" sz="2000" dirty="0">
                <a:solidFill>
                  <a:schemeClr val="tx1"/>
                </a:solidFill>
              </a:rPr>
              <a:t>involvement (60</a:t>
            </a:r>
            <a:r>
              <a:rPr lang="en-US" sz="2000" dirty="0" smtClean="0">
                <a:solidFill>
                  <a:schemeClr val="tx1"/>
                </a:solidFill>
              </a:rPr>
              <a:t>%)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blood involvement (40</a:t>
            </a:r>
            <a:r>
              <a:rPr lang="en-US" sz="2000" dirty="0" smtClean="0">
                <a:solidFill>
                  <a:schemeClr val="tx1"/>
                </a:solidFill>
              </a:rPr>
              <a:t>%).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Indolent but  </a:t>
            </a:r>
            <a:r>
              <a:rPr lang="en-US" sz="2000" b="1" dirty="0" smtClean="0">
                <a:solidFill>
                  <a:schemeClr val="tx1"/>
                </a:solidFill>
              </a:rPr>
              <a:t>incurable </a:t>
            </a:r>
            <a:r>
              <a:rPr lang="en-US" sz="2000" b="1" dirty="0">
                <a:solidFill>
                  <a:schemeClr val="tx1"/>
                </a:solidFill>
              </a:rPr>
              <a:t>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Immunophenotyping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BCL2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Lymphoma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: skin ,GIT ,CNS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Lymphoid leukemia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 : lymph nods ,spleen , skin ,GIT ,CNS …)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Definition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Aggressive Chemotherapy(</a:t>
            </a:r>
            <a:r>
              <a:rPr lang="en-US" dirty="0">
                <a:solidFill>
                  <a:schemeClr val="tx1"/>
                </a:solidFill>
              </a:rPr>
              <a:t>± </a:t>
            </a:r>
            <a:r>
              <a:rPr lang="en-US" dirty="0" smtClean="0">
                <a:solidFill>
                  <a:schemeClr val="tx1"/>
                </a:solidFill>
              </a:rPr>
              <a:t>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</a:t>
            </a:r>
            <a:r>
              <a:rPr lang="en-US" sz="2000" b="1" dirty="0" smtClean="0">
                <a:solidFill>
                  <a:schemeClr val="tx1"/>
                </a:solidFill>
              </a:rPr>
              <a:t> B  neoplasm </a:t>
            </a:r>
            <a:r>
              <a:rPr lang="en-US" sz="2000" b="1" dirty="0">
                <a:solidFill>
                  <a:schemeClr val="tx1"/>
                </a:solidFill>
              </a:rPr>
              <a:t>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•Lytic  </a:t>
            </a:r>
            <a:r>
              <a:rPr lang="en-US" sz="2000" b="1" dirty="0">
                <a:solidFill>
                  <a:schemeClr val="tx1"/>
                </a:solidFill>
              </a:rPr>
              <a:t>Bone </a:t>
            </a:r>
            <a:r>
              <a:rPr lang="en-US" sz="2000" b="1" dirty="0" smtClean="0">
                <a:solidFill>
                  <a:schemeClr val="tx1"/>
                </a:solidFill>
              </a:rPr>
              <a:t>lesions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Multiple Myeloma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Pathogenesis of MM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:p14="http://schemas.microsoft.com/office/powerpoint/2010/main" val="210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Indolent malignant lymphoma  characterized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1- presence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few large </a:t>
            </a:r>
            <a:r>
              <a:rPr lang="en-US" sz="2000" b="1" dirty="0" err="1" smtClean="0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(Reed-Sternberg ) surrounded by reactive cells (lymphocytes, plasma cells ,</a:t>
            </a:r>
            <a:r>
              <a:rPr lang="en-US" sz="2000" b="1" dirty="0" err="1" smtClean="0">
                <a:solidFill>
                  <a:schemeClr val="tx1"/>
                </a:solidFill>
              </a:rPr>
              <a:t>eosinophils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9144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Lymphoproliferative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Autoimmune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Infection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Malignant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000" b="1" dirty="0">
                <a:solidFill>
                  <a:schemeClr val="tx1"/>
                </a:solidFill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</a:t>
            </a:r>
            <a:r>
              <a:rPr lang="en-US" sz="2000" b="1" dirty="0" smtClean="0">
                <a:solidFill>
                  <a:schemeClr val="tx1"/>
                </a:solidFill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-Immune : SLE ,</a:t>
            </a:r>
            <a:r>
              <a:rPr lang="en-US" sz="2000" b="1" dirty="0">
                <a:solidFill>
                  <a:schemeClr val="tx1"/>
                </a:solidFill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Other conditions</a:t>
            </a:r>
            <a:r>
              <a:rPr lang="en-US" sz="2000" b="1" dirty="0" smtClean="0">
                <a:solidFill>
                  <a:schemeClr val="tx1"/>
                </a:solidFill>
              </a:rPr>
              <a:t>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dermatitis </a:t>
            </a:r>
            <a:r>
              <a:rPr lang="en-US" sz="2000" b="1" dirty="0">
                <a:solidFill>
                  <a:schemeClr val="tx1"/>
                </a:solidFill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-Other </a:t>
            </a:r>
            <a:r>
              <a:rPr lang="en-US" sz="2000" b="1" dirty="0">
                <a:solidFill>
                  <a:schemeClr val="tx1"/>
                </a:solidFill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acute, infectious </a:t>
            </a:r>
            <a:r>
              <a:rPr lang="en-US" sz="2400" dirty="0" smtClean="0">
                <a:solidFill>
                  <a:schemeClr val="tx1"/>
                </a:solidFill>
              </a:rPr>
              <a:t>disease, </a:t>
            </a:r>
            <a:r>
              <a:rPr lang="en-US" sz="2400" dirty="0">
                <a:solidFill>
                  <a:schemeClr val="tx1"/>
                </a:solidFill>
              </a:rPr>
              <a:t>caused by Epstein-Barr virus and characterized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swollen </a:t>
            </a:r>
            <a:r>
              <a:rPr lang="en-US" sz="2400" dirty="0">
                <a:solidFill>
                  <a:schemeClr val="tx1"/>
                </a:solidFill>
              </a:rPr>
              <a:t>lymph </a:t>
            </a:r>
            <a:r>
              <a:rPr lang="en-US" sz="2400" dirty="0" smtClean="0">
                <a:solidFill>
                  <a:schemeClr val="tx1"/>
                </a:solidFill>
              </a:rPr>
              <a:t>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ore </a:t>
            </a:r>
            <a:r>
              <a:rPr lang="en-US" sz="2400" dirty="0">
                <a:solidFill>
                  <a:schemeClr val="tx1"/>
                </a:solidFill>
              </a:rPr>
              <a:t>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Malignant </a:t>
            </a:r>
            <a:r>
              <a:rPr lang="en-US" sz="4000" b="1" dirty="0" err="1" smtClean="0">
                <a:solidFill>
                  <a:schemeClr val="bg1"/>
                </a:solidFill>
              </a:rPr>
              <a:t>Lymphoproliferative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isorders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Malignant </a:t>
            </a:r>
            <a:r>
              <a:rPr lang="en-US" sz="2800" b="1" dirty="0" err="1" smtClean="0">
                <a:solidFill>
                  <a:schemeClr val="tx1"/>
                </a:solidFill>
              </a:rPr>
              <a:t>Lymphoproliferative</a:t>
            </a:r>
            <a:r>
              <a:rPr lang="en-US" sz="2800" b="1" dirty="0" smtClean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Immature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leukemia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 smtClean="0">
                <a:solidFill>
                  <a:srgbClr val="003300"/>
                </a:solidFill>
              </a:rPr>
              <a:t>Sezary</a:t>
            </a:r>
            <a:r>
              <a:rPr lang="en-US" dirty="0" smtClean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 smtClean="0">
                <a:solidFill>
                  <a:srgbClr val="003300"/>
                </a:solidFill>
              </a:rPr>
              <a:t>Burkitt</a:t>
            </a:r>
            <a:r>
              <a:rPr lang="en-US" dirty="0" smtClean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Multiple myeloma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Mature naïve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cs typeface="+mj-cs"/>
              </a:rPr>
              <a:t>CD5,CD23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pitchFamily="34" charset="0"/>
                <a:cs typeface="+mj-cs"/>
              </a:rPr>
              <a:t>IgM</a:t>
            </a:r>
            <a:r>
              <a:rPr lang="en-US" sz="1600" dirty="0" smtClean="0">
                <a:latin typeface="Arial" pitchFamily="34" charset="0"/>
                <a:cs typeface="+mj-cs"/>
              </a:rPr>
              <a:t> or </a:t>
            </a:r>
            <a:r>
              <a:rPr lang="en-US" sz="1600" dirty="0" err="1" smtClean="0">
                <a:latin typeface="Arial" pitchFamily="34" charset="0"/>
                <a:cs typeface="+mj-cs"/>
              </a:rPr>
              <a:t>IgD</a:t>
            </a:r>
            <a:endParaRPr lang="en-US" sz="1600" dirty="0" smtClean="0">
              <a:latin typeface="Arial" pitchFamily="34" charset="0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Mantle zone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7046</TotalTime>
  <Words>920</Words>
  <Application>Microsoft Office PowerPoint</Application>
  <PresentationFormat>On-screen Show (4:3)</PresentationFormat>
  <Paragraphs>250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Lymphoproliferative 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user</cp:lastModifiedBy>
  <cp:revision>406</cp:revision>
  <dcterms:created xsi:type="dcterms:W3CDTF">2014-12-16T08:12:30Z</dcterms:created>
  <dcterms:modified xsi:type="dcterms:W3CDTF">2019-12-30T19:13:10Z</dcterms:modified>
</cp:coreProperties>
</file>