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907" r:id="rId2"/>
    <p:sldId id="967" r:id="rId3"/>
    <p:sldId id="972" r:id="rId4"/>
    <p:sldId id="971" r:id="rId5"/>
    <p:sldId id="968" r:id="rId6"/>
    <p:sldId id="970" r:id="rId7"/>
    <p:sldId id="974" r:id="rId8"/>
    <p:sldId id="802" r:id="rId9"/>
    <p:sldId id="803" r:id="rId10"/>
    <p:sldId id="805" r:id="rId11"/>
    <p:sldId id="806" r:id="rId12"/>
    <p:sldId id="809" r:id="rId13"/>
    <p:sldId id="807" r:id="rId14"/>
    <p:sldId id="810" r:id="rId15"/>
    <p:sldId id="811" r:id="rId16"/>
    <p:sldId id="891" r:id="rId17"/>
    <p:sldId id="899" r:id="rId18"/>
    <p:sldId id="975" r:id="rId19"/>
    <p:sldId id="976" r:id="rId20"/>
    <p:sldId id="973" r:id="rId21"/>
    <p:sldId id="884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r" defTabSz="914400" rtl="1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r" defTabSz="914400" rtl="1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r" defTabSz="914400" rtl="1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r" defTabSz="914400" rtl="1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FFF99"/>
    <a:srgbClr val="FF0066"/>
    <a:srgbClr val="660066"/>
    <a:srgbClr val="6666FF"/>
    <a:srgbClr val="66CCFF"/>
    <a:srgbClr val="6699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8" autoAdjust="0"/>
    <p:restoredTop sz="94670" autoAdjust="0"/>
  </p:normalViewPr>
  <p:slideViewPr>
    <p:cSldViewPr>
      <p:cViewPr varScale="1">
        <p:scale>
          <a:sx n="68" d="100"/>
          <a:sy n="68" d="100"/>
        </p:scale>
        <p:origin x="1560" y="78"/>
      </p:cViewPr>
      <p:guideLst>
        <p:guide orient="horz" pos="2160"/>
        <p:guide pos="2880"/>
      </p:guideLst>
    </p:cSldViewPr>
  </p:slideViewPr>
  <p:outlineViewPr>
    <p:cViewPr>
      <p:scale>
        <a:sx n="23" d="100"/>
        <a:sy n="2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11B4AA0-6980-4453-8E0A-A1C0BDCE519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83D0FE2-B0EB-4EF1-89C5-FD2ED42B296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6786040C-934B-4024-A69A-9D5C3F85332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2CDB9E3F-C648-4AA7-85F4-94A8FEE2AC8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0DDF166-76B6-4481-A6F0-0951CECCE4B6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80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>
            <a:extLst>
              <a:ext uri="{FF2B5EF4-FFF2-40B4-BE49-F238E27FC236}">
                <a16:creationId xmlns:a16="http://schemas.microsoft.com/office/drawing/2014/main" id="{E683781E-2BB7-4438-AEA0-73CB4E8EAE9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1347" name="Rectangle 3">
            <a:extLst>
              <a:ext uri="{FF2B5EF4-FFF2-40B4-BE49-F238E27FC236}">
                <a16:creationId xmlns:a16="http://schemas.microsoft.com/office/drawing/2014/main" id="{B87859AB-D0DA-4B79-913D-B77061DFE11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786BF9B-18A0-4254-ABD6-DF4EEEA3B55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1349" name="Rectangle 5">
            <a:extLst>
              <a:ext uri="{FF2B5EF4-FFF2-40B4-BE49-F238E27FC236}">
                <a16:creationId xmlns:a16="http://schemas.microsoft.com/office/drawing/2014/main" id="{BE5E71E3-F47C-4D24-BC90-5CCF4C943D6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41350" name="Rectangle 6">
            <a:extLst>
              <a:ext uri="{FF2B5EF4-FFF2-40B4-BE49-F238E27FC236}">
                <a16:creationId xmlns:a16="http://schemas.microsoft.com/office/drawing/2014/main" id="{8478E78C-4EE4-4AB7-9454-C7D62930C3F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1351" name="Rectangle 7">
            <a:extLst>
              <a:ext uri="{FF2B5EF4-FFF2-40B4-BE49-F238E27FC236}">
                <a16:creationId xmlns:a16="http://schemas.microsoft.com/office/drawing/2014/main" id="{CD903485-62B1-45BB-B78C-5B84B75CCC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fld id="{1B9BEAD5-F5D6-48E6-AAD3-D5056AD04EBC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49795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F4C83980-B37E-4EEF-AF55-741C5A1B7F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12D8D0F-9B3E-4214-9978-B4ADC863CCE0}" type="slidenum">
              <a:rPr lang="ar-SA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D56416D6-ACF2-41FB-9F09-1F66D68C0C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B9D18AE4-BE00-42C4-AE32-8A262A6708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849853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D6C393-49F0-41CD-93E1-322CB2646C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379976-E570-44D3-9C2D-98F280AB87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6B1FC5-898F-4503-B0A2-EB481DBDC9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252C2-C4D5-4F6F-931A-BA99E481B6C8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91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223393-BD43-4D20-B8B3-9287632219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F16052-6013-450E-B9B0-786E27D083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657E6F-9A58-4AE9-849A-641700EC82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132B8-FD2A-4E69-8CDD-E98025CB0692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2988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823B42-17E1-4679-879C-5200BD4FAB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B05764-920E-4D15-9E3D-13C441E897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75673F-2A9F-45B3-92AE-25D6F3E5FA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77093-003E-480B-8DFB-8968A776DEB3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516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4BAF52-AAE5-41CE-97F7-3DADEEDF4A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F19A31-48EC-4F2E-A31A-817EBB23C5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238DC2-900F-432D-82A4-B245AA965D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06073-DF86-4DD8-8E46-F4EBFC5828C7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6324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608213-7A38-4842-85DA-2CCD57D8EE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5A5C39-5143-446D-8C5F-1F336EE209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BDC938-4D53-440F-BFED-2E74722C32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58811-60D6-4AC5-8C38-90025A85DD08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825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DBB24A-A470-4E58-8DC5-79103DBCEF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AB0F88-6BB1-4EC0-A3FD-90CA843160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436E5D-EDDC-47B3-B0E4-F83C9B02F9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B1D1C-91F3-4906-A9F3-19BB9718F238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5709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26BB40C-A45C-4C93-8591-197F8B5419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9EDA065-889E-4760-B24A-BCBE169E79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E517B86-6317-465F-8616-EA27D302D8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E8FC2-40BD-4EA5-989F-65F700B2A929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707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4251639-D18A-4536-BD7E-9668392969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818EAA4-69A0-4ADA-813A-583BBCA654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2F40810-1132-4D0A-AC30-F6CCD7AF46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F1BC3-0535-4735-BC3A-F49C92B95FFF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3457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AEBC03A-8A36-495B-9D32-497C8E5F9B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F5A9182-739B-4BB8-A0E3-7365131D34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B647B27-3031-4DD9-AA27-563AF56DEC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C754E-3F9A-43B8-89C8-3338F4835878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734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6DD887-3372-430F-8A6D-D37D5E60FB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925238-3C0B-427A-B480-1FAB925C20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7901FE-544C-4DFE-B6FB-A57ECD750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E493B-101C-4DC6-B237-D2CA543AC440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89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257001-85B5-48B8-ACFE-AF64D582F8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E8922D-2C7A-4E63-B34B-645D01F7CB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0C9C3A-5F3D-4481-A2E1-2227CD5D87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0ED18-8AE1-4720-8841-2A211DEADDB8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166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233DB6E-3B06-49A3-A627-FB3E95C29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A97DB21-E123-4245-BD78-CB1A903FE6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DB177FD-DE32-44A9-96A4-F5EA8950FD8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EFDB262-A2F9-49CD-A37F-706CA3FD600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64B9703-468A-4EBE-971D-4997C9B478B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8D85E5D-E01E-4319-8A1F-D6A9FBA586EB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asd@ksu.edu.sa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6CF1861F-6D9B-48C0-89B4-4FDA26CF2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41492"/>
            <a:ext cx="7993062" cy="5905500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en-US" altLang="en-US" sz="4400" b="1" dirty="0">
                <a:ln>
                  <a:solidFill>
                    <a:srgbClr val="FF0000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</a:rPr>
              <a:t>PRACTICAL HAEMOGLOBINOPATHIES</a:t>
            </a:r>
          </a:p>
          <a:p>
            <a:pPr algn="ctr">
              <a:buFontTx/>
              <a:buNone/>
              <a:defRPr/>
            </a:pP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99FF413-B2AF-4740-8A84-31BFCC8C7A42}"/>
              </a:ext>
            </a:extLst>
          </p:cNvPr>
          <p:cNvSpPr txBox="1">
            <a:spLocks/>
          </p:cNvSpPr>
          <p:nvPr/>
        </p:nvSpPr>
        <p:spPr bwMode="auto">
          <a:xfrm>
            <a:off x="304800" y="2636912"/>
            <a:ext cx="8534400" cy="3313112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0" algn="ctr">
              <a:buNone/>
            </a:pPr>
            <a:r>
              <a:rPr lang="en-US" altLang="en-US" sz="3600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Osamah T. Khojah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MBBS, Ms. Med, Ms. </a:t>
            </a:r>
            <a:r>
              <a:rPr lang="en-US" altLang="en-US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</a:t>
            </a:r>
            <a:r>
              <a:rPr lang="en-US" alt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KSUF, IFCAP, CPHQ</a:t>
            </a:r>
            <a:endParaRPr lang="en-US" altLang="en-US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Assistant Professor </a:t>
            </a:r>
            <a:r>
              <a:rPr lang="en-US" altLang="en-US" sz="2800" b="1" dirty="0">
                <a:solidFill>
                  <a:srgbClr val="FF0000"/>
                </a:solidFill>
              </a:rPr>
              <a:t>&amp; Consultant</a:t>
            </a:r>
          </a:p>
          <a:p>
            <a:pPr lvl="0" algn="ctr"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Program Director of Clinical Pathology</a:t>
            </a:r>
          </a:p>
          <a:p>
            <a:pPr lvl="0" algn="ctr"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Department of Pathology – Hematology Unit</a:t>
            </a:r>
          </a:p>
          <a:p>
            <a:pPr lvl="0" algn="ctr">
              <a:buNone/>
            </a:pPr>
            <a:r>
              <a:rPr lang="en-US" altLang="en-US" sz="2800" b="1" dirty="0">
                <a:solidFill>
                  <a:srgbClr val="FF0000"/>
                </a:solidFill>
                <a:hlinkClick r:id="rId2"/>
              </a:rPr>
              <a:t>asd@ksu.edu.sa</a:t>
            </a:r>
            <a:r>
              <a:rPr lang="en-US" altLang="en-US" sz="2800" b="1" dirty="0">
                <a:solidFill>
                  <a:srgbClr val="FF0000"/>
                </a:solidFill>
              </a:rPr>
              <a:t>, 0555485892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>
            <a:extLst>
              <a:ext uri="{FF2B5EF4-FFF2-40B4-BE49-F238E27FC236}">
                <a16:creationId xmlns:a16="http://schemas.microsoft.com/office/drawing/2014/main" id="{1B09861A-9A21-4460-B816-23401585B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640"/>
            <a:ext cx="8569325" cy="6524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A90A5FE-4DE1-47EC-8725-59356738368B}"/>
              </a:ext>
            </a:extLst>
          </p:cNvPr>
          <p:cNvSpPr/>
          <p:nvPr/>
        </p:nvSpPr>
        <p:spPr>
          <a:xfrm>
            <a:off x="755576" y="1844824"/>
            <a:ext cx="2232248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Beta thalassemia major (B0/B0).</a:t>
            </a:r>
          </a:p>
          <a:p>
            <a:endParaRPr lang="en-US" sz="2000" dirty="0"/>
          </a:p>
          <a:p>
            <a:r>
              <a:rPr lang="en-US" sz="2000" dirty="0"/>
              <a:t>There is NO </a:t>
            </a:r>
            <a:r>
              <a:rPr lang="en-US" sz="2000" dirty="0" err="1"/>
              <a:t>Hb</a:t>
            </a:r>
            <a:r>
              <a:rPr lang="en-US" sz="2000" dirty="0"/>
              <a:t> A.</a:t>
            </a:r>
          </a:p>
          <a:p>
            <a:pPr algn="ctr"/>
            <a:endParaRPr lang="en-US" sz="2000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0D7FA557-F02D-42C7-8A6C-EBFEA45901D1}"/>
              </a:ext>
            </a:extLst>
          </p:cNvPr>
          <p:cNvSpPr/>
          <p:nvPr/>
        </p:nvSpPr>
        <p:spPr>
          <a:xfrm>
            <a:off x="2339752" y="5589240"/>
            <a:ext cx="2736304" cy="11242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>
            <a:extLst>
              <a:ext uri="{FF2B5EF4-FFF2-40B4-BE49-F238E27FC236}">
                <a16:creationId xmlns:a16="http://schemas.microsoft.com/office/drawing/2014/main" id="{223CE777-9011-4B14-BD9A-4AFBE31D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642350" cy="6337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1A53F73F-510C-4A94-851D-49D6958224B9}"/>
              </a:ext>
            </a:extLst>
          </p:cNvPr>
          <p:cNvSpPr/>
          <p:nvPr/>
        </p:nvSpPr>
        <p:spPr>
          <a:xfrm>
            <a:off x="539552" y="2276872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2.8 (L).</a:t>
            </a:r>
          </a:p>
          <a:p>
            <a:r>
              <a:rPr lang="en-US" sz="2000" dirty="0"/>
              <a:t>Hb= 7.2 (L).</a:t>
            </a:r>
          </a:p>
          <a:p>
            <a:r>
              <a:rPr lang="en-US" sz="2000" dirty="0"/>
              <a:t>MCV= 72 (L).</a:t>
            </a:r>
          </a:p>
          <a:p>
            <a:r>
              <a:rPr lang="en-US" sz="2000" dirty="0"/>
              <a:t>MCH= 22 (L).</a:t>
            </a:r>
          </a:p>
          <a:p>
            <a:r>
              <a:rPr lang="en-US" sz="2000" dirty="0"/>
              <a:t>RDW= 16 (H).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340 (N).</a:t>
            </a:r>
          </a:p>
          <a:p>
            <a:pPr algn="ctr"/>
            <a:endParaRPr lang="en-US" sz="2000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D678D42-E7F7-4D7B-B31F-670C65FD88E5}"/>
              </a:ext>
            </a:extLst>
          </p:cNvPr>
          <p:cNvSpPr/>
          <p:nvPr/>
        </p:nvSpPr>
        <p:spPr>
          <a:xfrm>
            <a:off x="2916511" y="2276872"/>
            <a:ext cx="2231553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Sickle cell disease, likely (S/beta0) + HPFH.</a:t>
            </a:r>
          </a:p>
          <a:p>
            <a:endParaRPr lang="en-US" sz="2000" dirty="0"/>
          </a:p>
          <a:p>
            <a:r>
              <a:rPr lang="en-US" sz="2000" dirty="0"/>
              <a:t>PBF might show target &amp; NRBCs. 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>
            <a:extLst>
              <a:ext uri="{FF2B5EF4-FFF2-40B4-BE49-F238E27FC236}">
                <a16:creationId xmlns:a16="http://schemas.microsoft.com/office/drawing/2014/main" id="{D79E89F8-FB30-4517-AC53-15208F610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640762" cy="6480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C651346-8B0C-4981-92D6-2552626EA985}"/>
              </a:ext>
            </a:extLst>
          </p:cNvPr>
          <p:cNvSpPr/>
          <p:nvPr/>
        </p:nvSpPr>
        <p:spPr>
          <a:xfrm>
            <a:off x="611560" y="2348372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2.8 (L).</a:t>
            </a:r>
          </a:p>
          <a:p>
            <a:r>
              <a:rPr lang="en-US" sz="2000" dirty="0"/>
              <a:t>Hb= 7.2 (L).</a:t>
            </a:r>
          </a:p>
          <a:p>
            <a:r>
              <a:rPr lang="en-US" sz="2000" dirty="0"/>
              <a:t>MCV= 83 (N).</a:t>
            </a:r>
          </a:p>
          <a:p>
            <a:r>
              <a:rPr lang="en-US" sz="2000" dirty="0"/>
              <a:t>MCH= 29 (N).</a:t>
            </a:r>
          </a:p>
          <a:p>
            <a:r>
              <a:rPr lang="en-US" sz="2000" dirty="0"/>
              <a:t>RDW= 16 (H).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340 (N).</a:t>
            </a:r>
          </a:p>
          <a:p>
            <a:pPr algn="ctr"/>
            <a:endParaRPr lang="en-US" sz="2000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D44243E-61E6-41F4-8E04-47638DBB1C32}"/>
              </a:ext>
            </a:extLst>
          </p:cNvPr>
          <p:cNvSpPr/>
          <p:nvPr/>
        </p:nvSpPr>
        <p:spPr>
          <a:xfrm>
            <a:off x="3131964" y="2348372"/>
            <a:ext cx="2448148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Sickle cell disease, likely (S/S). </a:t>
            </a:r>
            <a:r>
              <a:rPr lang="en-US" sz="2000" dirty="0"/>
              <a:t>Pt likely on Hydroxyurea (HU, elevated Hb F).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id="{8A740B2D-E322-477F-ADCC-CE8F201FA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480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334DF6D-300F-43E1-94C8-15F145A194C9}"/>
              </a:ext>
            </a:extLst>
          </p:cNvPr>
          <p:cNvSpPr/>
          <p:nvPr/>
        </p:nvSpPr>
        <p:spPr>
          <a:xfrm>
            <a:off x="539552" y="1916832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2.8 (L).</a:t>
            </a:r>
          </a:p>
          <a:p>
            <a:r>
              <a:rPr lang="en-US" sz="2000" dirty="0"/>
              <a:t>Hb= 7.2 (L).</a:t>
            </a:r>
          </a:p>
          <a:p>
            <a:r>
              <a:rPr lang="en-US" sz="2000" dirty="0"/>
              <a:t>MCV= 72 (L).</a:t>
            </a:r>
          </a:p>
          <a:p>
            <a:r>
              <a:rPr lang="en-US" sz="2000" dirty="0"/>
              <a:t>MCH= 22 (L).</a:t>
            </a:r>
          </a:p>
          <a:p>
            <a:r>
              <a:rPr lang="en-US" sz="2000" dirty="0"/>
              <a:t>RDW= 16 (H).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340 (N).</a:t>
            </a:r>
          </a:p>
          <a:p>
            <a:pPr algn="ctr"/>
            <a:endParaRPr lang="en-US" sz="200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667775D-7963-4F3D-84E9-0B29D8D82673}"/>
              </a:ext>
            </a:extLst>
          </p:cNvPr>
          <p:cNvSpPr/>
          <p:nvPr/>
        </p:nvSpPr>
        <p:spPr>
          <a:xfrm>
            <a:off x="2989400" y="1896580"/>
            <a:ext cx="2376264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Sickle cell disease, likely (S/beta </a:t>
            </a:r>
            <a:r>
              <a:rPr lang="en-US" sz="2000" dirty="0" err="1">
                <a:solidFill>
                  <a:srgbClr val="FF0000"/>
                </a:solidFill>
              </a:rPr>
              <a:t>thal</a:t>
            </a:r>
            <a:r>
              <a:rPr lang="en-US" sz="2000" dirty="0">
                <a:solidFill>
                  <a:srgbClr val="FF0000"/>
                </a:solidFill>
              </a:rPr>
              <a:t>).</a:t>
            </a:r>
          </a:p>
          <a:p>
            <a:r>
              <a:rPr lang="en-US" sz="2000" dirty="0"/>
              <a:t>Pt has blood Tx + HU and PBF might show target &amp; NRBCs. 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>
            <a:extLst>
              <a:ext uri="{FF2B5EF4-FFF2-40B4-BE49-F238E27FC236}">
                <a16:creationId xmlns:a16="http://schemas.microsoft.com/office/drawing/2014/main" id="{CADBAAE3-7040-45D8-8DCB-AFDB5FA75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24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2651BEFC-F412-4D71-8610-43FF96C506BB}"/>
              </a:ext>
            </a:extLst>
          </p:cNvPr>
          <p:cNvSpPr/>
          <p:nvPr/>
        </p:nvSpPr>
        <p:spPr>
          <a:xfrm>
            <a:off x="539552" y="2384884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2.8 (L).</a:t>
            </a:r>
          </a:p>
          <a:p>
            <a:r>
              <a:rPr lang="en-US" sz="2000" dirty="0"/>
              <a:t>Hb= 7.2 (L).</a:t>
            </a:r>
          </a:p>
          <a:p>
            <a:r>
              <a:rPr lang="en-US" sz="2000" dirty="0"/>
              <a:t>MCV= 72 (L).</a:t>
            </a:r>
          </a:p>
          <a:p>
            <a:r>
              <a:rPr lang="en-US" sz="2000" dirty="0"/>
              <a:t>MCH= 22 (L).</a:t>
            </a:r>
          </a:p>
          <a:p>
            <a:r>
              <a:rPr lang="en-US" sz="2000" dirty="0"/>
              <a:t>RDW= 16 (H).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340 (N).</a:t>
            </a:r>
          </a:p>
          <a:p>
            <a:pPr algn="ctr"/>
            <a:endParaRPr lang="en-US" sz="2000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10F405B-ABCC-4CA7-AF00-2BD8202279A5}"/>
              </a:ext>
            </a:extLst>
          </p:cNvPr>
          <p:cNvSpPr/>
          <p:nvPr/>
        </p:nvSpPr>
        <p:spPr>
          <a:xfrm>
            <a:off x="2987948" y="1916832"/>
            <a:ext cx="2448148" cy="2556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Sickle cell disease, (S/S) + HPFH &amp; alpha thalassemia </a:t>
            </a:r>
            <a:r>
              <a:rPr lang="en-US" sz="2000" dirty="0"/>
              <a:t>(low MCV, MCH &amp; Hb A2). High Hb F might protect from crisis. Confirm by family &amp; molecular . 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>
            <a:extLst>
              <a:ext uri="{FF2B5EF4-FFF2-40B4-BE49-F238E27FC236}">
                <a16:creationId xmlns:a16="http://schemas.microsoft.com/office/drawing/2014/main" id="{8FBBAC05-BF2B-4D75-AD8E-F96F00548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3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81D759F-3883-4C52-A8C1-9053E643644D}"/>
              </a:ext>
            </a:extLst>
          </p:cNvPr>
          <p:cNvSpPr/>
          <p:nvPr/>
        </p:nvSpPr>
        <p:spPr>
          <a:xfrm>
            <a:off x="755576" y="2348880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4.8 (N).</a:t>
            </a:r>
          </a:p>
          <a:p>
            <a:r>
              <a:rPr lang="en-US" sz="2000" dirty="0"/>
              <a:t>Hb= 14 (N).</a:t>
            </a:r>
          </a:p>
          <a:p>
            <a:r>
              <a:rPr lang="en-US" sz="2000" dirty="0"/>
              <a:t>MCV= 67 (L).</a:t>
            </a:r>
          </a:p>
          <a:p>
            <a:r>
              <a:rPr lang="en-US" sz="2000" dirty="0"/>
              <a:t>MCH= 23 (L).</a:t>
            </a:r>
          </a:p>
          <a:p>
            <a:r>
              <a:rPr lang="en-US" sz="2000" dirty="0"/>
              <a:t>RDW= 13 (N).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230 (N).</a:t>
            </a:r>
          </a:p>
          <a:p>
            <a:pPr algn="ctr"/>
            <a:endParaRPr lang="en-US" sz="2000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206906B-8F5C-4A32-943B-8D01820A3BE8}"/>
              </a:ext>
            </a:extLst>
          </p:cNvPr>
          <p:cNvSpPr/>
          <p:nvPr/>
        </p:nvSpPr>
        <p:spPr>
          <a:xfrm>
            <a:off x="5868144" y="2384884"/>
            <a:ext cx="2304256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Normal Hemoglobin pattern but likely alpha thalassemia trait.</a:t>
            </a:r>
          </a:p>
          <a:p>
            <a:r>
              <a:rPr lang="en-US" sz="2000" dirty="0"/>
              <a:t>Family and molecular studies to confirm.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3" name="Picture 2">
            <a:extLst>
              <a:ext uri="{FF2B5EF4-FFF2-40B4-BE49-F238E27FC236}">
                <a16:creationId xmlns:a16="http://schemas.microsoft.com/office/drawing/2014/main" id="{4F2E9CDE-E5CD-4DAD-8469-56CE3FF14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713788" cy="6337300"/>
          </a:xfrm>
          <a:prstGeom prst="rect">
            <a:avLst/>
          </a:prstGeom>
          <a:ln w="38100" cap="sq">
            <a:solidFill>
              <a:srgbClr val="FFFF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45406CA-31F9-4A0A-83BD-7425F96829B0}"/>
              </a:ext>
            </a:extLst>
          </p:cNvPr>
          <p:cNvSpPr/>
          <p:nvPr/>
        </p:nvSpPr>
        <p:spPr>
          <a:xfrm>
            <a:off x="827584" y="332656"/>
            <a:ext cx="3240360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Frequent sickle cells seen with few target cells. 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If Hb A2 is normal with low MCV &amp; MCH, this SCD maybe (S/S) with likely an alpha thalassemia trait</a:t>
            </a:r>
            <a:r>
              <a:rPr lang="en-US" sz="2000" dirty="0"/>
              <a:t>.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8F8C273F-034C-4B4D-BC6C-EA69D4A49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2"/>
          <a:stretch>
            <a:fillRect/>
          </a:stretch>
        </p:blipFill>
        <p:spPr bwMode="auto">
          <a:xfrm>
            <a:off x="198438" y="136525"/>
            <a:ext cx="8747125" cy="654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37E9254-FB2E-455E-A305-B2054874AF26}"/>
              </a:ext>
            </a:extLst>
          </p:cNvPr>
          <p:cNvSpPr/>
          <p:nvPr/>
        </p:nvSpPr>
        <p:spPr>
          <a:xfrm>
            <a:off x="395536" y="908720"/>
            <a:ext cx="2880320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Microcytic RBCs.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Hypochromic RBCs. 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Many target cells.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Frequent NRBCs.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WBCs (2 lymphocytes and eosinophil).  </a:t>
            </a:r>
          </a:p>
          <a:p>
            <a:pPr algn="ctr"/>
            <a:endParaRPr lang="en-US" sz="2000" dirty="0"/>
          </a:p>
        </p:txBody>
      </p:sp>
      <p:sp>
        <p:nvSpPr>
          <p:cNvPr id="4" name="مستطيل 2">
            <a:extLst>
              <a:ext uri="{FF2B5EF4-FFF2-40B4-BE49-F238E27FC236}">
                <a16:creationId xmlns:a16="http://schemas.microsoft.com/office/drawing/2014/main" id="{537E9254-FB2E-455E-A305-B2054874AF26}"/>
              </a:ext>
            </a:extLst>
          </p:cNvPr>
          <p:cNvSpPr/>
          <p:nvPr/>
        </p:nvSpPr>
        <p:spPr>
          <a:xfrm>
            <a:off x="6012160" y="929815"/>
            <a:ext cx="2736304" cy="2067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0000"/>
                </a:solidFill>
              </a:rPr>
              <a:t>IF </a:t>
            </a:r>
            <a:r>
              <a:rPr lang="en-US" sz="2000" dirty="0" err="1">
                <a:solidFill>
                  <a:srgbClr val="FF0000"/>
                </a:solidFill>
              </a:rPr>
              <a:t>Hb</a:t>
            </a:r>
            <a:r>
              <a:rPr lang="en-US" sz="2000" dirty="0">
                <a:solidFill>
                  <a:srgbClr val="FF0000"/>
                </a:solidFill>
              </a:rPr>
              <a:t> F is ~ 95%, this is beta thalassemia major. If NO Hb A, then, (B0/B0).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8640"/>
            <a:ext cx="7056784" cy="6462464"/>
          </a:xfrm>
        </p:spPr>
      </p:pic>
      <p:sp>
        <p:nvSpPr>
          <p:cNvPr id="7" name="مستطيل 2">
            <a:extLst>
              <a:ext uri="{FF2B5EF4-FFF2-40B4-BE49-F238E27FC236}">
                <a16:creationId xmlns:a16="http://schemas.microsoft.com/office/drawing/2014/main" id="{D81D759F-3883-4C52-A8C1-9053E643644D}"/>
              </a:ext>
            </a:extLst>
          </p:cNvPr>
          <p:cNvSpPr/>
          <p:nvPr/>
        </p:nvSpPr>
        <p:spPr>
          <a:xfrm>
            <a:off x="1043608" y="836712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4.8 (N).</a:t>
            </a:r>
          </a:p>
          <a:p>
            <a:r>
              <a:rPr lang="en-US" sz="2000" dirty="0"/>
              <a:t>Hb= 14 (N).</a:t>
            </a:r>
          </a:p>
          <a:p>
            <a:r>
              <a:rPr lang="en-US" sz="2000" dirty="0"/>
              <a:t>MCV= 67 (L).</a:t>
            </a:r>
          </a:p>
          <a:p>
            <a:r>
              <a:rPr lang="en-US" sz="2000" dirty="0"/>
              <a:t>MCH= 23 (L).</a:t>
            </a:r>
          </a:p>
          <a:p>
            <a:r>
              <a:rPr lang="en-US" sz="2000" dirty="0"/>
              <a:t>RDW= 13 (N).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230 (N).</a:t>
            </a:r>
          </a:p>
          <a:p>
            <a:pPr algn="ctr"/>
            <a:endParaRPr lang="en-US" sz="2000" dirty="0"/>
          </a:p>
        </p:txBody>
      </p:sp>
      <p:sp>
        <p:nvSpPr>
          <p:cNvPr id="8" name="مستطيل 3">
            <a:extLst>
              <a:ext uri="{FF2B5EF4-FFF2-40B4-BE49-F238E27FC236}">
                <a16:creationId xmlns:a16="http://schemas.microsoft.com/office/drawing/2014/main" id="{D206906B-8F5C-4A32-943B-8D01820A3BE8}"/>
              </a:ext>
            </a:extLst>
          </p:cNvPr>
          <p:cNvSpPr/>
          <p:nvPr/>
        </p:nvSpPr>
        <p:spPr>
          <a:xfrm>
            <a:off x="4211960" y="3284984"/>
            <a:ext cx="2001281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Sickle cell trait with likely alpha thalassemia.</a:t>
            </a:r>
          </a:p>
          <a:p>
            <a:r>
              <a:rPr lang="en-US" sz="2000" dirty="0"/>
              <a:t>Family and molecular studies to confirm.</a:t>
            </a: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4856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93" y="260648"/>
            <a:ext cx="7198568" cy="6435082"/>
          </a:xfrm>
        </p:spPr>
      </p:pic>
      <p:sp>
        <p:nvSpPr>
          <p:cNvPr id="5" name="مستطيل 2">
            <a:extLst>
              <a:ext uri="{FF2B5EF4-FFF2-40B4-BE49-F238E27FC236}">
                <a16:creationId xmlns:a16="http://schemas.microsoft.com/office/drawing/2014/main" id="{2651BEFC-F412-4D71-8610-43FF96C506BB}"/>
              </a:ext>
            </a:extLst>
          </p:cNvPr>
          <p:cNvSpPr/>
          <p:nvPr/>
        </p:nvSpPr>
        <p:spPr>
          <a:xfrm>
            <a:off x="1547664" y="980728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2.8 (L).</a:t>
            </a:r>
          </a:p>
          <a:p>
            <a:r>
              <a:rPr lang="en-US" sz="2000" dirty="0"/>
              <a:t>Hb= 7.2 (L).</a:t>
            </a:r>
          </a:p>
          <a:p>
            <a:r>
              <a:rPr lang="en-US" sz="2000" dirty="0"/>
              <a:t>MCV= 82 (N).</a:t>
            </a:r>
          </a:p>
          <a:p>
            <a:r>
              <a:rPr lang="en-US" sz="2000" dirty="0"/>
              <a:t>MCH= 27 (N).</a:t>
            </a:r>
          </a:p>
          <a:p>
            <a:r>
              <a:rPr lang="en-US" sz="2000" dirty="0"/>
              <a:t>RDW= 16 (H).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340 (N).</a:t>
            </a:r>
          </a:p>
          <a:p>
            <a:pPr algn="ctr"/>
            <a:endParaRPr lang="en-US" sz="2000" dirty="0"/>
          </a:p>
        </p:txBody>
      </p:sp>
      <p:sp>
        <p:nvSpPr>
          <p:cNvPr id="6" name="مستطيل 3">
            <a:extLst>
              <a:ext uri="{FF2B5EF4-FFF2-40B4-BE49-F238E27FC236}">
                <a16:creationId xmlns:a16="http://schemas.microsoft.com/office/drawing/2014/main" id="{810F405B-ABCC-4CA7-AF00-2BD8202279A5}"/>
              </a:ext>
            </a:extLst>
          </p:cNvPr>
          <p:cNvSpPr/>
          <p:nvPr/>
        </p:nvSpPr>
        <p:spPr>
          <a:xfrm>
            <a:off x="4860032" y="3534724"/>
            <a:ext cx="2592288" cy="2556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- Sickle cell disease, (S/S) + HPFH.</a:t>
            </a:r>
          </a:p>
          <a:p>
            <a:r>
              <a:rPr lang="en-US" sz="2000" dirty="0"/>
              <a:t>- (normal MCV, MCH &amp; Hb A2). High Hb F might protect from crisis. </a:t>
            </a:r>
          </a:p>
          <a:p>
            <a:r>
              <a:rPr lang="en-US" sz="2000" dirty="0"/>
              <a:t>- Confirm by family &amp; molecular . </a:t>
            </a: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4242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72091F25-4131-486B-B029-77AA66C85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288" y="188913"/>
            <a:ext cx="7989887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FFC000"/>
                </a:solidFill>
              </a:rPr>
              <a:t>Golden Rules to Evaluate Hemoglobin Electrophoresis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230DD-DB2C-4DE7-9176-E3CE1EB7A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49" y="1690464"/>
            <a:ext cx="8640763" cy="41148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accent3"/>
                </a:solidFill>
                <a:highlight>
                  <a:srgbClr val="FF0000"/>
                </a:highlight>
              </a:rPr>
              <a:t>1) You must know the CBC results (RBC count, </a:t>
            </a:r>
            <a:r>
              <a:rPr lang="en-US" sz="2800" dirty="0" err="1">
                <a:solidFill>
                  <a:schemeClr val="accent3"/>
                </a:solidFill>
                <a:highlight>
                  <a:srgbClr val="FF0000"/>
                </a:highlight>
              </a:rPr>
              <a:t>Hb</a:t>
            </a:r>
            <a:r>
              <a:rPr lang="en-US" sz="2800" dirty="0">
                <a:solidFill>
                  <a:schemeClr val="accent3"/>
                </a:solidFill>
                <a:highlight>
                  <a:srgbClr val="FF0000"/>
                </a:highlight>
              </a:rPr>
              <a:t>, MCV, MCH, RDW &amp; </a:t>
            </a:r>
            <a:r>
              <a:rPr lang="en-US" sz="2800" dirty="0" err="1">
                <a:solidFill>
                  <a:schemeClr val="accent3"/>
                </a:solidFill>
                <a:highlight>
                  <a:srgbClr val="FF0000"/>
                </a:highlight>
              </a:rPr>
              <a:t>Plt</a:t>
            </a:r>
            <a:r>
              <a:rPr lang="en-US" sz="2800" dirty="0">
                <a:solidFill>
                  <a:schemeClr val="accent3"/>
                </a:solidFill>
                <a:highlight>
                  <a:srgbClr val="FF0000"/>
                </a:highlight>
              </a:rPr>
              <a:t>).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2) Peripheral blood film might be useful (target, sickle, pencil, rhomboidal, golf).</a:t>
            </a:r>
          </a:p>
          <a:p>
            <a:pPr>
              <a:defRPr/>
            </a:pPr>
            <a:r>
              <a:rPr lang="en-US" sz="2800" dirty="0">
                <a:solidFill>
                  <a:schemeClr val="accent3"/>
                </a:solidFill>
              </a:rPr>
              <a:t>3) different methods has its own issues (gel: alkaline or acid, HPLC &amp; capillary electrophoresis)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highlight>
                  <a:srgbClr val="FF0000"/>
                </a:highlight>
              </a:rPr>
              <a:t>4) Family history and molecular tests are critical in difficult cases and to confirm the diagnosis.</a:t>
            </a:r>
          </a:p>
          <a:p>
            <a:pPr>
              <a:defRPr/>
            </a:pPr>
            <a:r>
              <a:rPr lang="en-US" sz="2800" dirty="0">
                <a:solidFill>
                  <a:schemeClr val="accent3"/>
                </a:solidFill>
              </a:rPr>
              <a:t>5) As a physician, do not under estimate the </a:t>
            </a:r>
            <a:r>
              <a:rPr lang="en-US" sz="2800" b="1" u="sng" dirty="0">
                <a:solidFill>
                  <a:schemeClr val="accent3"/>
                </a:solidFill>
              </a:rPr>
              <a:t>medical history (blood transfusion) </a:t>
            </a:r>
            <a:r>
              <a:rPr lang="en-US" sz="2800" dirty="0">
                <a:solidFill>
                  <a:schemeClr val="accent3"/>
                </a:solidFill>
              </a:rPr>
              <a:t>and clinical examination.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عنوان 1">
            <a:extLst>
              <a:ext uri="{FF2B5EF4-FFF2-40B4-BE49-F238E27FC236}">
                <a16:creationId xmlns:a16="http://schemas.microsoft.com/office/drawing/2014/main" id="{D4A0ACA3-F8C4-4C2C-86CE-1F0D428548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3795" name="عنصر نائب للمحتوى 4">
            <a:extLst>
              <a:ext uri="{FF2B5EF4-FFF2-40B4-BE49-F238E27FC236}">
                <a16:creationId xmlns:a16="http://schemas.microsoft.com/office/drawing/2014/main" id="{832D754D-6C78-489D-B6E0-8C94DF3771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15888"/>
            <a:ext cx="6337300" cy="6626225"/>
          </a:xfr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EF8464E-69CE-4550-BA6E-5491A61B3C31}"/>
              </a:ext>
            </a:extLst>
          </p:cNvPr>
          <p:cNvSpPr/>
          <p:nvPr/>
        </p:nvSpPr>
        <p:spPr>
          <a:xfrm>
            <a:off x="2915816" y="4365104"/>
            <a:ext cx="244827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Normal results even with slight elevated Hb A2 </a:t>
            </a:r>
            <a:r>
              <a:rPr lang="en-US" sz="2000" dirty="0"/>
              <a:t>(NOT beta thalassemia trait).</a:t>
            </a:r>
          </a:p>
          <a:p>
            <a:r>
              <a:rPr lang="en-US" sz="2000" dirty="0"/>
              <a:t>Family and molecular studies to confirm.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Picture2">
            <a:extLst>
              <a:ext uri="{FF2B5EF4-FFF2-40B4-BE49-F238E27FC236}">
                <a16:creationId xmlns:a16="http://schemas.microsoft.com/office/drawing/2014/main" id="{2245BF22-5631-4DFB-91CA-735180EA9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FFFF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4819" name="WordArt 4">
            <a:extLst>
              <a:ext uri="{FF2B5EF4-FFF2-40B4-BE49-F238E27FC236}">
                <a16:creationId xmlns:a16="http://schemas.microsoft.com/office/drawing/2014/main" id="{579E72C2-C719-445A-9290-CF82E6F941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00338" y="4914900"/>
            <a:ext cx="4176712" cy="19431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Script MT Bold" panose="03040602040607080904" pitchFamily="66" charset="0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عنوان 1">
            <a:extLst>
              <a:ext uri="{FF2B5EF4-FFF2-40B4-BE49-F238E27FC236}">
                <a16:creationId xmlns:a16="http://schemas.microsoft.com/office/drawing/2014/main" id="{743DE084-C92C-4A88-A188-6EBE94979C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71" name="عنصر نائب للمحتوى 4">
            <a:extLst>
              <a:ext uri="{FF2B5EF4-FFF2-40B4-BE49-F238E27FC236}">
                <a16:creationId xmlns:a16="http://schemas.microsoft.com/office/drawing/2014/main" id="{5153226A-AFA7-4C60-A703-7C589FCC07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1663" y="255588"/>
            <a:ext cx="5400675" cy="634682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عنوان 1">
            <a:extLst>
              <a:ext uri="{FF2B5EF4-FFF2-40B4-BE49-F238E27FC236}">
                <a16:creationId xmlns:a16="http://schemas.microsoft.com/office/drawing/2014/main" id="{E1029FDF-8013-44AE-8C7B-7C85AAD4DD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95" name="عنصر نائب للمحتوى 4">
            <a:extLst>
              <a:ext uri="{FF2B5EF4-FFF2-40B4-BE49-F238E27FC236}">
                <a16:creationId xmlns:a16="http://schemas.microsoft.com/office/drawing/2014/main" id="{BF909DB7-DE57-498A-AA50-0036153FAC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404813"/>
            <a:ext cx="7772400" cy="612775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عنوان 1">
            <a:extLst>
              <a:ext uri="{FF2B5EF4-FFF2-40B4-BE49-F238E27FC236}">
                <a16:creationId xmlns:a16="http://schemas.microsoft.com/office/drawing/2014/main" id="{F6212E82-0D47-45D5-8A06-7B8BB8A223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219" name="عنصر نائب للمحتوى 4">
            <a:extLst>
              <a:ext uri="{FF2B5EF4-FFF2-40B4-BE49-F238E27FC236}">
                <a16:creationId xmlns:a16="http://schemas.microsoft.com/office/drawing/2014/main" id="{D36A81A1-E61A-4177-AC3A-30DE406638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163" y="174625"/>
            <a:ext cx="7772400" cy="6415088"/>
          </a:xfrm>
        </p:spPr>
      </p:pic>
      <p:sp>
        <p:nvSpPr>
          <p:cNvPr id="9220" name="مربع نص 5">
            <a:extLst>
              <a:ext uri="{FF2B5EF4-FFF2-40B4-BE49-F238E27FC236}">
                <a16:creationId xmlns:a16="http://schemas.microsoft.com/office/drawing/2014/main" id="{8F80BFF4-A0DF-4543-843E-78E8E5F59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3141663"/>
            <a:ext cx="11525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1400"/>
              <a:t>Pencil cell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عنوان 1">
            <a:extLst>
              <a:ext uri="{FF2B5EF4-FFF2-40B4-BE49-F238E27FC236}">
                <a16:creationId xmlns:a16="http://schemas.microsoft.com/office/drawing/2014/main" id="{03949EB5-0CE0-4F29-93CC-CB32780B16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243" name="عنصر نائب للمحتوى 4">
            <a:extLst>
              <a:ext uri="{FF2B5EF4-FFF2-40B4-BE49-F238E27FC236}">
                <a16:creationId xmlns:a16="http://schemas.microsoft.com/office/drawing/2014/main" id="{7EB5A1D6-4390-4A66-94D3-ABA817D4A7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" y="1916113"/>
            <a:ext cx="8890000" cy="367347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72091F25-4131-486B-B029-77AA66C85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288" y="188913"/>
            <a:ext cx="7989887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FFC000"/>
                </a:solidFill>
              </a:rPr>
              <a:t>Golden Rules to Evaluate Hemoglobin Electrophoresis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230DD-DB2C-4DE7-9176-E3CE1EB7A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700213"/>
            <a:ext cx="8640763" cy="41148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accent3"/>
                </a:solidFill>
              </a:rPr>
              <a:t>6) Are all normal hemoglobin variants present? And if present, are they in normal amount? 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7) Beta thalassemia trait has a higher </a:t>
            </a:r>
            <a:r>
              <a:rPr lang="en-US" sz="2800" dirty="0" err="1">
                <a:solidFill>
                  <a:srgbClr val="FFFF00"/>
                </a:solidFill>
              </a:rPr>
              <a:t>Hb</a:t>
            </a:r>
            <a:r>
              <a:rPr lang="en-US" sz="2800" dirty="0">
                <a:solidFill>
                  <a:srgbClr val="FFFF00"/>
                </a:solidFill>
              </a:rPr>
              <a:t> A2 (&gt;3.6) &amp; beta thalassemia major has a very high </a:t>
            </a:r>
            <a:r>
              <a:rPr lang="en-US" sz="2800" dirty="0" err="1">
                <a:solidFill>
                  <a:srgbClr val="FFFF00"/>
                </a:solidFill>
              </a:rPr>
              <a:t>Hb</a:t>
            </a:r>
            <a:r>
              <a:rPr lang="en-US" sz="2800" dirty="0">
                <a:solidFill>
                  <a:srgbClr val="FFFF00"/>
                </a:solidFill>
              </a:rPr>
              <a:t> F (&gt;80%).</a:t>
            </a:r>
          </a:p>
          <a:p>
            <a:pPr>
              <a:defRPr/>
            </a:pPr>
            <a:r>
              <a:rPr lang="en-US" sz="2800" dirty="0">
                <a:solidFill>
                  <a:schemeClr val="accent3"/>
                </a:solidFill>
              </a:rPr>
              <a:t>8) Is there any abnormal </a:t>
            </a:r>
            <a:r>
              <a:rPr lang="en-US" sz="2800" dirty="0" err="1">
                <a:solidFill>
                  <a:schemeClr val="accent3"/>
                </a:solidFill>
              </a:rPr>
              <a:t>Hb</a:t>
            </a:r>
            <a:r>
              <a:rPr lang="en-US" sz="2800" dirty="0">
                <a:solidFill>
                  <a:schemeClr val="accent3"/>
                </a:solidFill>
              </a:rPr>
              <a:t>? What is the percentage?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9) Sickle cell trait has 35% - 45% </a:t>
            </a:r>
            <a:r>
              <a:rPr lang="en-US" sz="2800" dirty="0" err="1">
                <a:solidFill>
                  <a:srgbClr val="FFFF00"/>
                </a:solidFill>
              </a:rPr>
              <a:t>Hb</a:t>
            </a:r>
            <a:r>
              <a:rPr lang="en-US" sz="2800" dirty="0">
                <a:solidFill>
                  <a:srgbClr val="FFFF00"/>
                </a:solidFill>
              </a:rPr>
              <a:t> S. If it is &gt;45%, it is a sickle cell disease (when high </a:t>
            </a:r>
            <a:r>
              <a:rPr lang="en-US" sz="2800" dirty="0" err="1">
                <a:solidFill>
                  <a:srgbClr val="FFFF00"/>
                </a:solidFill>
              </a:rPr>
              <a:t>Hb</a:t>
            </a:r>
            <a:r>
              <a:rPr lang="en-US" sz="2800" dirty="0">
                <a:solidFill>
                  <a:srgbClr val="FFFF00"/>
                </a:solidFill>
              </a:rPr>
              <a:t> A2 then likely S/beta </a:t>
            </a:r>
            <a:r>
              <a:rPr lang="en-US" sz="2800" dirty="0" err="1">
                <a:solidFill>
                  <a:srgbClr val="FFFF00"/>
                </a:solidFill>
              </a:rPr>
              <a:t>thal</a:t>
            </a:r>
            <a:r>
              <a:rPr lang="en-US" sz="2800" dirty="0">
                <a:solidFill>
                  <a:srgbClr val="FFFF00"/>
                </a:solidFill>
              </a:rPr>
              <a:t>).</a:t>
            </a:r>
          </a:p>
          <a:p>
            <a:pPr>
              <a:defRPr/>
            </a:pPr>
            <a:r>
              <a:rPr lang="en-US" sz="2800" dirty="0">
                <a:solidFill>
                  <a:schemeClr val="accent3"/>
                </a:solidFill>
              </a:rPr>
              <a:t>10) Alpha thalassemia reduced other abnormal </a:t>
            </a:r>
            <a:r>
              <a:rPr lang="en-US" sz="2800" dirty="0" err="1">
                <a:solidFill>
                  <a:schemeClr val="accent3"/>
                </a:solidFill>
              </a:rPr>
              <a:t>Hb</a:t>
            </a:r>
            <a:r>
              <a:rPr lang="en-US" sz="2800" dirty="0">
                <a:solidFill>
                  <a:schemeClr val="accent3"/>
                </a:solidFill>
              </a:rPr>
              <a:t> level.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136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>
            <a:extLst>
              <a:ext uri="{FF2B5EF4-FFF2-40B4-BE49-F238E27FC236}">
                <a16:creationId xmlns:a16="http://schemas.microsoft.com/office/drawing/2014/main" id="{9BF011B3-7377-48A5-93FD-02E046796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8569325" cy="6408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E54EBA8-4DE7-4EF0-9520-3339221894DF}"/>
              </a:ext>
            </a:extLst>
          </p:cNvPr>
          <p:cNvSpPr/>
          <p:nvPr/>
        </p:nvSpPr>
        <p:spPr>
          <a:xfrm>
            <a:off x="755576" y="2348880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a QC to ensure accurate results of Hb Electrophoresis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>
              <a:ext uri="{FF2B5EF4-FFF2-40B4-BE49-F238E27FC236}">
                <a16:creationId xmlns:a16="http://schemas.microsoft.com/office/drawing/2014/main" id="{92AD5435-677E-4E8F-BCE0-E83704BB4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642350" cy="6408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A5B0067-A5CC-48A1-ACF4-94F66B9E9E01}"/>
              </a:ext>
            </a:extLst>
          </p:cNvPr>
          <p:cNvSpPr/>
          <p:nvPr/>
        </p:nvSpPr>
        <p:spPr>
          <a:xfrm>
            <a:off x="755576" y="2348880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4.8 (N).</a:t>
            </a:r>
          </a:p>
          <a:p>
            <a:r>
              <a:rPr lang="en-US" sz="2000" dirty="0"/>
              <a:t>Hb= 14 (N).</a:t>
            </a:r>
          </a:p>
          <a:p>
            <a:r>
              <a:rPr lang="en-US" sz="2000" dirty="0"/>
              <a:t>MCV= 83 (N).</a:t>
            </a:r>
          </a:p>
          <a:p>
            <a:r>
              <a:rPr lang="en-US" sz="2000" dirty="0"/>
              <a:t>MCH= 29 (N).</a:t>
            </a:r>
          </a:p>
          <a:p>
            <a:r>
              <a:rPr lang="en-US" sz="2000" dirty="0"/>
              <a:t>RDW= 14 (N).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230 (N).</a:t>
            </a:r>
          </a:p>
          <a:p>
            <a:pPr algn="ctr"/>
            <a:endParaRPr lang="en-US" sz="2000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0D26343-05E7-4343-8614-59A469DA1472}"/>
              </a:ext>
            </a:extLst>
          </p:cNvPr>
          <p:cNvSpPr/>
          <p:nvPr/>
        </p:nvSpPr>
        <p:spPr>
          <a:xfrm>
            <a:off x="6271719" y="2348880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This is a normal Hb pattern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9692</TotalTime>
  <Words>863</Words>
  <Application>Microsoft Office PowerPoint</Application>
  <PresentationFormat>عرض على الشاشة (4:3)</PresentationFormat>
  <Paragraphs>118</Paragraphs>
  <Slides>21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4" baseType="lpstr">
      <vt:lpstr>Script MT Bold</vt:lpstr>
      <vt:lpstr>Times New Roman</vt:lpstr>
      <vt:lpstr>Default Design</vt:lpstr>
      <vt:lpstr>عرض تقديمي في PowerPoint</vt:lpstr>
      <vt:lpstr>Golden Rules to Evaluate Hemoglobin Electrophoresis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Golden Rules to Evaluate Hemoglobin Electrophoresis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kkuh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Obstructive Biliary Tract Diseases</dc:title>
  <dc:creator>mA200</dc:creator>
  <cp:lastModifiedBy>OSAMAH T. KHOJAH</cp:lastModifiedBy>
  <cp:revision>520</cp:revision>
  <dcterms:created xsi:type="dcterms:W3CDTF">2004-01-06T09:00:22Z</dcterms:created>
  <dcterms:modified xsi:type="dcterms:W3CDTF">2019-12-03T21:27:17Z</dcterms:modified>
</cp:coreProperties>
</file>