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14" r:id="rId1"/>
  </p:sldMasterIdLst>
  <p:notesMasterIdLst>
    <p:notesMasterId r:id="rId28"/>
  </p:notesMasterIdLst>
  <p:sldIdLst>
    <p:sldId id="453" r:id="rId2"/>
    <p:sldId id="419" r:id="rId3"/>
    <p:sldId id="506" r:id="rId4"/>
    <p:sldId id="513" r:id="rId5"/>
    <p:sldId id="516" r:id="rId6"/>
    <p:sldId id="496" r:id="rId7"/>
    <p:sldId id="517" r:id="rId8"/>
    <p:sldId id="519" r:id="rId9"/>
    <p:sldId id="520" r:id="rId10"/>
    <p:sldId id="505" r:id="rId11"/>
    <p:sldId id="514" r:id="rId12"/>
    <p:sldId id="502" r:id="rId13"/>
    <p:sldId id="499" r:id="rId14"/>
    <p:sldId id="486" r:id="rId15"/>
    <p:sldId id="487" r:id="rId16"/>
    <p:sldId id="488" r:id="rId17"/>
    <p:sldId id="507" r:id="rId18"/>
    <p:sldId id="498" r:id="rId19"/>
    <p:sldId id="510" r:id="rId20"/>
    <p:sldId id="508" r:id="rId21"/>
    <p:sldId id="509" r:id="rId22"/>
    <p:sldId id="320" r:id="rId23"/>
    <p:sldId id="501" r:id="rId24"/>
    <p:sldId id="515" r:id="rId25"/>
    <p:sldId id="504" r:id="rId26"/>
    <p:sldId id="469" r:id="rId27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66"/>
    <a:srgbClr val="FFFFCC"/>
    <a:srgbClr val="86817C"/>
    <a:srgbClr val="FF99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5733" autoAdjust="0"/>
  </p:normalViewPr>
  <p:slideViewPr>
    <p:cSldViewPr>
      <p:cViewPr varScale="1">
        <p:scale>
          <a:sx n="99" d="100"/>
          <a:sy n="99" d="100"/>
        </p:scale>
        <p:origin x="19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1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8DABD867-9A16-4988-ADD7-1499C75423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2C392924-FC73-4708-9EDB-548E9E517E5D}" type="slidenum">
              <a:rPr lang="en-US" altLang="en-US" smtClean="0">
                <a:latin typeface="Calibri" panose="020F0502020204030204" pitchFamily="34" charset="0"/>
              </a:rPr>
              <a:pPr algn="l">
                <a:spcBef>
                  <a:spcPct val="0"/>
                </a:spcBef>
              </a:pPr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CE5584-FA38-4E91-A6F7-F778FD7DBC90}" type="slidenum">
              <a:rPr lang="ar-SA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C8C4-71CE-4E4F-A1D1-CBA6DC3F41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6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6E069-0DD3-40CE-8941-31FE3BC730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8254-E215-48B6-B3DF-B87583254A0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3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BFED-A54A-4228-9A67-3A98F40312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7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C5F9-D54B-4E94-9F3D-4A47B75E39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E9552-4D42-44BE-9ED1-0E52C5B6F6D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8FCC-8C02-4B33-9F73-2EA6131603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5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ED70-C415-4DB1-AB5F-087D5137E5D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9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F8D20-CEC2-4CD8-9632-A737267933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B66469-F596-4F9D-BB9D-12F90ED47C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1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E4F1-F895-45E8-A0B2-763F2F5A1A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1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46006D-0CEB-4BC5-B3F6-060774B046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49" r:id="rId2"/>
    <p:sldLayoutId id="2147483955" r:id="rId3"/>
    <p:sldLayoutId id="2147483950" r:id="rId4"/>
    <p:sldLayoutId id="2147483951" r:id="rId5"/>
    <p:sldLayoutId id="2147483952" r:id="rId6"/>
    <p:sldLayoutId id="2147483956" r:id="rId7"/>
    <p:sldLayoutId id="2147483957" r:id="rId8"/>
    <p:sldLayoutId id="2147483958" r:id="rId9"/>
    <p:sldLayoutId id="2147483953" r:id="rId10"/>
    <p:sldLayoutId id="2147483959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85800" y="2895079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Pathophysiology of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scites in Cirrhosis</a:t>
            </a: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endParaRPr lang="en-US" alt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900113" y="4413250"/>
            <a:ext cx="7113587" cy="1752600"/>
          </a:xfrm>
          <a:extLst/>
        </p:spPr>
        <p:txBody>
          <a:bodyPr rtlCol="0"/>
          <a:lstStyle/>
          <a:p>
            <a:pPr eaLnBrk="1" fontAlgn="auto" hangingPunct="1">
              <a:buClr>
                <a:schemeClr val="accent3"/>
              </a:buClr>
              <a:defRPr/>
            </a:pPr>
            <a:r>
              <a:rPr lang="en-US" alt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Khalid </a:t>
            </a:r>
            <a:r>
              <a:rPr lang="en-US" altLang="en-US" sz="20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Alswat</a:t>
            </a:r>
            <a:r>
              <a:rPr lang="en-US" alt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MD, MRCP, FACP</a:t>
            </a:r>
          </a:p>
          <a:p>
            <a:pPr eaLnBrk="1" fontAlgn="auto" hangingPunct="1">
              <a:buClr>
                <a:schemeClr val="accent3"/>
              </a:buClr>
              <a:defRPr/>
            </a:pPr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Professor, Consultant Gastroenterologist/</a:t>
            </a:r>
            <a:r>
              <a:rPr lang="en-US" altLang="en-US" sz="16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hepatologist</a:t>
            </a:r>
            <a:endParaRPr lang="en-US" altLang="en-US" sz="1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buClr>
                <a:schemeClr val="accent3"/>
              </a:buClr>
              <a:defRPr/>
            </a:pPr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Medicine, King Saud University</a:t>
            </a:r>
            <a:endParaRPr lang="ar-SA" altLang="en-US" sz="1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AutoShape 6" descr="نتيجة بحث الصور عن ‪king saud university new logo‬‏"/>
          <p:cNvSpPr>
            <a:spLocks noChangeAspect="1" noChangeArrowheads="1"/>
          </p:cNvSpPr>
          <p:nvPr/>
        </p:nvSpPr>
        <p:spPr bwMode="auto">
          <a:xfrm>
            <a:off x="304800" y="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0" y="1879600"/>
            <a:ext cx="9144000" cy="109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r" rtl="1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3" name="Picture 2" descr="نتيجة بحث الصور عن ‪portal hypertension‬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475" y="1846263"/>
            <a:ext cx="6667500" cy="4022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Pathophysiology of ascites in cirrhosis</a:t>
            </a:r>
            <a:endParaRPr lang="en-GB" dirty="0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932363" y="6092825"/>
            <a:ext cx="45354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Sherlock′s Diseases of the Liver and Biliary System </a:t>
            </a:r>
          </a:p>
        </p:txBody>
      </p:sp>
      <p:pic>
        <p:nvPicPr>
          <p:cNvPr id="1843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1100" y="2060575"/>
            <a:ext cx="3181350" cy="3384550"/>
          </a:xfrm>
        </p:spPr>
      </p:pic>
      <p:sp>
        <p:nvSpPr>
          <p:cNvPr id="18437" name="Content Placeholder 8"/>
          <p:cNvSpPr>
            <a:spLocks noGrp="1"/>
          </p:cNvSpPr>
          <p:nvPr>
            <p:ph sz="half" idx="1"/>
          </p:nvPr>
        </p:nvSpPr>
        <p:spPr>
          <a:xfrm>
            <a:off x="822325" y="3356992"/>
            <a:ext cx="3703638" cy="2511996"/>
          </a:xfrm>
        </p:spPr>
        <p:txBody>
          <a:bodyPr/>
          <a:lstStyle/>
          <a:p>
            <a:pPr eaLnBrk="1" hangingPunct="1"/>
            <a:r>
              <a:rPr lang="en-US" altLang="en-US" sz="2900" dirty="0" smtClean="0">
                <a:solidFill>
                  <a:srgbClr val="FF0000"/>
                </a:solidFill>
                <a:cs typeface="Arial" panose="020B0604020202020204" pitchFamily="34" charset="0"/>
              </a:rPr>
              <a:t>How ascites develop?</a:t>
            </a:r>
            <a:endParaRPr lang="en-GB" altLang="en-US" sz="2900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Image"/>
          <p:cNvSpPr>
            <a:spLocks noChangeAspect="1" noChangeArrowheads="1"/>
          </p:cNvSpPr>
          <p:nvPr/>
        </p:nvSpPr>
        <p:spPr bwMode="auto">
          <a:xfrm>
            <a:off x="115888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945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41425"/>
            <a:ext cx="5837238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 rot="10800000" flipV="1">
            <a:off x="265113" y="476250"/>
            <a:ext cx="8194675" cy="641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Pathogenic mechanisms responsible for the activation of vasoactive systems and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hyperdynamic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circulation in cirrhosis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1622425" y="1241425"/>
            <a:ext cx="5834063" cy="3582988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cxnSp>
        <p:nvCxnSpPr>
          <p:cNvPr id="19462" name="Straight Arrow Connector 2"/>
          <p:cNvCxnSpPr>
            <a:cxnSpLocks noChangeShapeType="1"/>
          </p:cNvCxnSpPr>
          <p:nvPr/>
        </p:nvCxnSpPr>
        <p:spPr bwMode="auto">
          <a:xfrm>
            <a:off x="755650" y="3357563"/>
            <a:ext cx="2303463" cy="0"/>
          </a:xfrm>
          <a:prstGeom prst="straightConnector1">
            <a:avLst/>
          </a:prstGeom>
          <a:noFill/>
          <a:ln w="79375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7600950" y="6092825"/>
            <a:ext cx="1363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/>
              <a:t>Uptodate®</a:t>
            </a:r>
          </a:p>
          <a:p>
            <a:endParaRPr lang="en-GB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</a:rPr>
              <a:t>Vasodilation(VD)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530725"/>
          </a:xfrm>
        </p:spPr>
        <p:txBody>
          <a:bodyPr rtlCol="0">
            <a:noAutofit/>
          </a:bodyPr>
          <a:lstStyle/>
          <a:p>
            <a:pPr marL="91440" indent="-91440" eaLnBrk="1" fontAlgn="auto" hangingPunct="1">
              <a:buClr>
                <a:schemeClr val="accent3"/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Portal hypertension leads to VD (How?)</a:t>
            </a: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VD initially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splanchnic circulation, later in systemic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systemic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circulation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(arterial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underfilling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 eaLnBrk="1" fontAlgn="auto" hangingPunct="1"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vasodilation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</a:t>
            </a:r>
          </a:p>
          <a:p>
            <a:pPr marL="383540" lvl="1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production of nitric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oxide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(NO), which is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primary mediator of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VD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cirrhosis (for splanchnic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peripheral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vasodilation).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3540" lvl="1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levels of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circulating VDs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(Glucagon , vasoactive intestinal peptide(VIP),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prostacyclin.  (Why?)</a:t>
            </a:r>
          </a:p>
          <a:p>
            <a:pPr marL="383540" lvl="1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 of these VDs may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stimulated by 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endotoxins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other bacterial 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products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</a:rPr>
              <a:t>C</a:t>
            </a:r>
            <a:r>
              <a:rPr lang="en-US" b="1" dirty="0" smtClean="0">
                <a:solidFill>
                  <a:srgbClr val="FFC000"/>
                </a:solidFill>
              </a:rPr>
              <a:t>onsequences of vasodilation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514350" indent="-514350" eaLnBrk="1" fontAlgn="auto" hangingPunct="1">
              <a:buFont typeface="+mj-lt"/>
              <a:buAutoNum type="arabicPeriod"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Activation of endogenous vasoconstrictors.(compensatory)</a:t>
            </a:r>
          </a:p>
          <a:p>
            <a:pPr marL="514350" indent="-514350" eaLnBrk="1" fontAlgn="auto" hangingPunct="1">
              <a:buFont typeface="+mj-lt"/>
              <a:buAutoNum type="arabicPeriod"/>
              <a:defRPr/>
            </a:pPr>
            <a:endParaRPr lang="en-US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514350" indent="-514350" eaLnBrk="1" fontAlgn="auto" hangingPunct="1">
              <a:buFont typeface="+mj-lt"/>
              <a:buAutoNum type="arabicPeriod"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Sodium 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and water retention.</a:t>
            </a:r>
          </a:p>
          <a:p>
            <a:pPr marL="514350" indent="-514350" eaLnBrk="1" fontAlgn="auto" hangingPunct="1">
              <a:buFont typeface="+mj-lt"/>
              <a:buAutoNum type="arabicPeriod"/>
              <a:defRPr/>
            </a:pPr>
            <a:endParaRPr lang="en-US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514350" indent="-514350" eaLnBrk="1" fontAlgn="auto" hangingPunct="1">
              <a:buFont typeface="+mj-lt"/>
              <a:buAutoNum type="arabicPeriod"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Increase 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renal vasoconstriction.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endParaRPr lang="en-US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</a:rPr>
              <a:t>1-Activation </a:t>
            </a:r>
            <a:r>
              <a:rPr lang="en-US" b="1" dirty="0">
                <a:solidFill>
                  <a:srgbClr val="FFC000"/>
                </a:solidFill>
              </a:rPr>
              <a:t>of endogenous vasoconstrictor agents</a:t>
            </a:r>
            <a:r>
              <a:rPr lang="en-US" dirty="0">
                <a:solidFill>
                  <a:srgbClr val="FFC000"/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buClr>
                <a:schemeClr val="accent3"/>
              </a:buClr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VD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reduction in pressure (or stretch) at the carotid and renal baroreceptors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activation of the sodium-retaining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neurohumoral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mechanisms (in an attempt to restore perfusion pressure to normal 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eaLnBrk="1" fontAlgn="auto" hangingPunct="1">
              <a:buClr>
                <a:schemeClr val="accent3"/>
              </a:buClr>
              <a:defRPr/>
            </a:pPr>
            <a:r>
              <a:rPr lang="en-US" sz="2600" i="1" dirty="0" smtClean="0">
                <a:solidFill>
                  <a:srgbClr val="FFC000"/>
                </a:solidFill>
              </a:rPr>
              <a:t>renin-angiotensin-aldosterone </a:t>
            </a:r>
            <a:r>
              <a:rPr lang="en-US" sz="2600" i="1" dirty="0">
                <a:solidFill>
                  <a:srgbClr val="FFC000"/>
                </a:solidFill>
              </a:rPr>
              <a:t>system</a:t>
            </a:r>
          </a:p>
          <a:p>
            <a:pPr marL="384048" lvl="1" indent="-182880" eaLnBrk="1" fontAlgn="auto" hangingPunct="1">
              <a:buClr>
                <a:schemeClr val="accent3"/>
              </a:buClr>
              <a:defRPr/>
            </a:pPr>
            <a:r>
              <a:rPr lang="en-US" sz="2600" i="1" dirty="0">
                <a:solidFill>
                  <a:srgbClr val="FFC000"/>
                </a:solidFill>
              </a:rPr>
              <a:t>sympathetic nervous system</a:t>
            </a:r>
          </a:p>
          <a:p>
            <a:pPr marL="384048" lvl="1" indent="-182880" eaLnBrk="1" fontAlgn="auto" hangingPunct="1">
              <a:buClr>
                <a:schemeClr val="accent3"/>
              </a:buClr>
              <a:defRPr/>
            </a:pPr>
            <a:r>
              <a:rPr lang="en-US" sz="2600" i="1" dirty="0">
                <a:solidFill>
                  <a:srgbClr val="FFC000"/>
                </a:solidFill>
              </a:rPr>
              <a:t>antidiuretic hormone (vasopressin). </a:t>
            </a:r>
          </a:p>
          <a:p>
            <a:pPr marL="457200" lvl="1" indent="0" eaLnBrk="1" fontAlgn="auto" hangingPunct="1">
              <a:buClr>
                <a:schemeClr val="accent3"/>
              </a:buClr>
              <a:buFontTx/>
              <a:buNone/>
              <a:defRPr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Clr>
                <a:schemeClr val="accent3"/>
              </a:buClr>
              <a:defRPr/>
            </a:pP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net effect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avid sodium and water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retention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</a:rPr>
              <a:t>2-Sodium </a:t>
            </a:r>
            <a:r>
              <a:rPr lang="en-US" b="1" dirty="0">
                <a:solidFill>
                  <a:srgbClr val="FFC000"/>
                </a:solidFill>
              </a:rPr>
              <a:t>and water retention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9850"/>
            <a:ext cx="7886700" cy="54737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patients with cirrhosis and ascites, the normal </a:t>
            </a:r>
            <a:r>
              <a:rPr lang="en-GB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regulation of 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sodium balance is </a:t>
            </a:r>
            <a:r>
              <a:rPr lang="en-GB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lost.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(Impaired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sodium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excretion)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Initially water excretion is normal in patients with cirrhosis before the development of ascites and then becomes increasingly impaired as the liver disease progresses. (Increase ADH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Thus, patients with cirrhosis and ascites usually demonstrate urinary sodium retention, increased total body sodium, and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dilutional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hyponatremia. 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Clr>
                <a:schemeClr val="accent3"/>
              </a:buClr>
              <a:defRPr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Clr>
                <a:schemeClr val="accent3"/>
              </a:buClr>
              <a:defRPr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</a:rPr>
              <a:t>3-Renal vasoconstriction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846263"/>
            <a:ext cx="7970837" cy="4022725"/>
          </a:xfrm>
        </p:spPr>
        <p:txBody>
          <a:bodyPr rtlCol="0">
            <a:noAutofit/>
          </a:bodyPr>
          <a:lstStyle/>
          <a:p>
            <a:pPr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VC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renal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hypoperfusion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GFR (Glomerular filtration rate)</a:t>
            </a:r>
          </a:p>
          <a:p>
            <a:pPr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Renal perfusion may initially be maintained due to vasodilators such as prostaglandins and perhaps nitric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oxide (local )</a:t>
            </a:r>
          </a:p>
          <a:p>
            <a:pPr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However,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progression renal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hypoperfusion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lead to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gradual decline in the glomerular filtration rate, and, in some patients, the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hepatorenal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syndrome</a:t>
            </a:r>
          </a:p>
          <a:p>
            <a:pPr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Finally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16113"/>
            <a:ext cx="4762871" cy="4214812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buClr>
                <a:schemeClr val="accent3"/>
              </a:buClr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excess retained blood volume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leaks-out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(filtered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)(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extravasate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directly from both the liver surface, and the mesenteric vessels.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Clr>
                <a:schemeClr val="accent3"/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to:</a:t>
            </a:r>
          </a:p>
          <a:p>
            <a:pPr marL="658368" lvl="1" indent="-457200" eaLnBrk="1" fontAlgn="auto" hangingPunct="1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hydrostatics pressure</a:t>
            </a:r>
          </a:p>
          <a:p>
            <a:pPr marL="658368" lvl="1" indent="-457200" eaLnBrk="1" fontAlgn="auto" hangingPunct="1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vascular wall permeability</a:t>
            </a:r>
          </a:p>
          <a:p>
            <a:pPr marL="658368" lvl="1" indent="-457200" eaLnBrk="1" fontAlgn="auto" hangingPunct="1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Concurrently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decreased oncotic (osmotic) pressure (hypoalbuminemia)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312131"/>
            <a:ext cx="3270003" cy="2790577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06" y="287338"/>
            <a:ext cx="2555951" cy="3024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Image"/>
          <p:cNvSpPr>
            <a:spLocks noChangeAspect="1" noChangeArrowheads="1"/>
          </p:cNvSpPr>
          <p:nvPr/>
        </p:nvSpPr>
        <p:spPr bwMode="auto">
          <a:xfrm>
            <a:off x="115888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66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41425"/>
            <a:ext cx="5837238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 rot="10800000" flipV="1">
            <a:off x="265113" y="476250"/>
            <a:ext cx="8194675" cy="641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Pathogenic mechanisms responsible for the activation of vasoactive systems and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hyperdynamic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circulation in cirrhosis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29" name="Rectangle 1"/>
          <p:cNvSpPr>
            <a:spLocks noChangeArrowheads="1"/>
          </p:cNvSpPr>
          <p:nvPr/>
        </p:nvSpPr>
        <p:spPr bwMode="auto">
          <a:xfrm>
            <a:off x="1622425" y="1241425"/>
            <a:ext cx="5834063" cy="5500688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cxnSp>
        <p:nvCxnSpPr>
          <p:cNvPr id="26630" name="Straight Arrow Connector 2"/>
          <p:cNvCxnSpPr>
            <a:cxnSpLocks noChangeShapeType="1"/>
          </p:cNvCxnSpPr>
          <p:nvPr/>
        </p:nvCxnSpPr>
        <p:spPr bwMode="auto">
          <a:xfrm>
            <a:off x="755650" y="3357563"/>
            <a:ext cx="2303463" cy="0"/>
          </a:xfrm>
          <a:prstGeom prst="straightConnector1">
            <a:avLst/>
          </a:prstGeom>
          <a:noFill/>
          <a:ln w="79375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</a:rPr>
              <a:t>Objectives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understand basic pathophysiologic steps in the development of ascites secondary to cirrhosis.</a:t>
            </a: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correlate the anatomic and pathophysiologic changes with clinical manifestations.</a:t>
            </a: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understand the basic steps in evaluation of patients with ascites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Evaluation of patient with ascites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History: symptoms of chronic liver disease, abdominal distention</a:t>
            </a: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Examination: Flank fullness, shifting dullness or fluid thrill</a:t>
            </a: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Imaging : Ultrasound</a:t>
            </a: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Ascitic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fluid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his computed tomography scan demonstrates free 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188" y="2868613"/>
            <a:ext cx="3619500" cy="2714625"/>
          </a:xfr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611560" y="4245882"/>
            <a:ext cx="1160462" cy="83185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557815" y="4557674"/>
            <a:ext cx="930275" cy="38576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Picture 5" descr="ascit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1273175"/>
            <a:ext cx="27146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JAMA_Medical_Tests_Abdominal_J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00213"/>
            <a:ext cx="47244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Any new ascites should be tapped and analyzed!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</a:rPr>
              <a:t>Summary -1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736725"/>
            <a:ext cx="7632700" cy="4500563"/>
          </a:xfrm>
        </p:spPr>
        <p:txBody>
          <a:bodyPr rtlCol="0">
            <a:noAutofit/>
          </a:bodyPr>
          <a:lstStyle/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Ascites is the most common liver cirrhosis complication.</a:t>
            </a: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of ascites indicates advanced stage of liver disease and poorer prognosis.</a:t>
            </a:r>
          </a:p>
          <a:p>
            <a:pPr marL="0" indent="0" eaLnBrk="1" fontAlgn="auto" hangingPunct="1">
              <a:buClr>
                <a:schemeClr val="accent3"/>
              </a:buClr>
              <a:buFont typeface="Calibri" panose="020F0502020204030204" pitchFamily="34" charset="0"/>
              <a:buNone/>
              <a:defRPr/>
            </a:pP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of ascites is complex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dirty="0" smtClean="0"/>
              <a:t>Pathophysiology </a:t>
            </a:r>
            <a:r>
              <a:rPr lang="en-GB" sz="2400" dirty="0"/>
              <a:t>is mostly explained by </a:t>
            </a:r>
            <a:r>
              <a:rPr lang="en-GB" sz="2400" u="sng" dirty="0" smtClean="0"/>
              <a:t>portal</a:t>
            </a:r>
            <a:endParaRPr lang="en-GB" sz="2400" u="sng" dirty="0"/>
          </a:p>
          <a:p>
            <a:pPr eaLnBrk="1" hangingPunct="1">
              <a:defRPr/>
            </a:pPr>
            <a:r>
              <a:rPr lang="en-GB" sz="2400" u="sng" dirty="0"/>
              <a:t>(sinusoidal) hypertension</a:t>
            </a:r>
            <a:r>
              <a:rPr lang="en-GB" sz="2400" dirty="0"/>
              <a:t> and </a:t>
            </a:r>
            <a:r>
              <a:rPr lang="en-GB" sz="2400" u="sng" dirty="0"/>
              <a:t>sodium retention </a:t>
            </a:r>
            <a:r>
              <a:rPr lang="en-GB" sz="2400" dirty="0"/>
              <a:t>due</a:t>
            </a:r>
          </a:p>
          <a:p>
            <a:pPr eaLnBrk="1" hangingPunct="1">
              <a:defRPr/>
            </a:pPr>
            <a:r>
              <a:rPr lang="en-GB" sz="2400" dirty="0"/>
              <a:t>to vasodilation and consequent activation of </a:t>
            </a:r>
            <a:r>
              <a:rPr lang="en-GB" sz="2400" dirty="0" smtClean="0"/>
              <a:t>sodium retaining</a:t>
            </a:r>
            <a:r>
              <a:rPr lang="en-GB" sz="2400" dirty="0"/>
              <a:t> </a:t>
            </a:r>
            <a:r>
              <a:rPr lang="en-GB" sz="2400" dirty="0" smtClean="0"/>
              <a:t>systems.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Explained: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Portal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hypertension is first step in ascites development in patient with cirrhosis. </a:t>
            </a:r>
          </a:p>
          <a:p>
            <a:pPr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Possible bacterial toxin trigger VDs.</a:t>
            </a:r>
          </a:p>
          <a:p>
            <a:pPr eaLnBrk="1" hangingPunct="1">
              <a:defRPr/>
            </a:pPr>
            <a:endParaRPr lang="en-GB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</a:rPr>
              <a:t>Summary -2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</a:rPr>
              <a:t>Summary </a:t>
            </a:r>
            <a:r>
              <a:rPr lang="en-US" b="1" dirty="0" smtClean="0">
                <a:solidFill>
                  <a:srgbClr val="FFC000"/>
                </a:solidFill>
              </a:rPr>
              <a:t>-3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7538"/>
            <a:ext cx="8229600" cy="4710112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Clr>
                <a:schemeClr val="accent3"/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VD with activation of secondary mechanisms; </a:t>
            </a:r>
          </a:p>
          <a:p>
            <a:pPr marL="384048" lvl="1" indent="-182880" eaLnBrk="1" fontAlgn="auto" hangingPunct="1">
              <a:buClr>
                <a:schemeClr val="accent3"/>
              </a:buClr>
              <a:defRPr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renin-angiotensin-aldosterone system</a:t>
            </a:r>
          </a:p>
          <a:p>
            <a:pPr marL="384048" lvl="1" indent="-182880" eaLnBrk="1" fontAlgn="auto" hangingPunct="1">
              <a:buClr>
                <a:schemeClr val="accent3"/>
              </a:buClr>
              <a:defRPr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sympathetic nervous system</a:t>
            </a:r>
          </a:p>
          <a:p>
            <a:pPr marL="384048" lvl="1" indent="-182880" eaLnBrk="1" fontAlgn="auto" hangingPunct="1">
              <a:buClr>
                <a:schemeClr val="accent3"/>
              </a:buClr>
              <a:defRPr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antidiuretic hormone (vasopressin). </a:t>
            </a: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eaLnBrk="1" fontAlgn="auto" hangingPunct="1">
              <a:buClr>
                <a:schemeClr val="accent3"/>
              </a:buClr>
              <a:buFontTx/>
              <a:buNone/>
              <a:defRPr/>
            </a:pP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eaLnBrk="1" fontAlgn="auto" hangingPunct="1">
              <a:buClr>
                <a:schemeClr val="accent3"/>
              </a:buClr>
              <a:buFontTx/>
              <a:buNone/>
              <a:defRPr/>
            </a:pP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LEADS TO </a:t>
            </a:r>
            <a:r>
              <a:rPr lang="en-US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SALT AND WATER RESTENTION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Increase plasma volume</a:t>
            </a:r>
          </a:p>
          <a:p>
            <a:pPr marL="457200" lvl="1" indent="0" eaLnBrk="1" fontAlgn="auto" hangingPunct="1">
              <a:buClr>
                <a:schemeClr val="accent3"/>
              </a:buClr>
              <a:buFontTx/>
              <a:buNone/>
              <a:defRPr/>
            </a:pP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eaLnBrk="1" fontAlgn="auto" hangingPunct="1">
              <a:buClr>
                <a:schemeClr val="accent3"/>
              </a:buClr>
              <a:buFontTx/>
              <a:buNone/>
              <a:defRPr/>
            </a:pP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these with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hypoalbuminemia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increase vascular permeability lead to fluid extravasation.</a:t>
            </a:r>
          </a:p>
          <a:p>
            <a:pPr marL="457200" lvl="1" indent="0" eaLnBrk="1" fontAlgn="auto" hangingPunct="1">
              <a:buClr>
                <a:schemeClr val="accent3"/>
              </a:buClr>
              <a:buFontTx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5400"/>
            <a:ext cx="8229600" cy="1368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600" dirty="0" smtClean="0">
                <a:solidFill>
                  <a:srgbClr val="FFC000"/>
                </a:solidFill>
              </a:rPr>
              <a:t>Thank you</a:t>
            </a:r>
            <a:endParaRPr lang="en-US" sz="5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-100013"/>
            <a:ext cx="7543800" cy="14509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Definition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1" name="Picture 2" descr="Image result for asci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636838"/>
            <a:ext cx="4572000" cy="3429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79388" y="1784350"/>
            <a:ext cx="40338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1"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pathologic accumulation of fluid in the peritoneal cavity </a:t>
            </a:r>
          </a:p>
          <a:p>
            <a:pPr marL="342900" lvl="1">
              <a:defRPr/>
            </a:pPr>
            <a:endParaRPr lang="en-US" sz="2400" dirty="0"/>
          </a:p>
          <a:p>
            <a:pPr marL="685800" lvl="1" indent="-342900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It is the most common complication of cirrhosis</a:t>
            </a:r>
          </a:p>
          <a:p>
            <a:pPr marL="685800" lvl="1" indent="-342900"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342900" lvl="1">
              <a:defRPr/>
            </a:pPr>
            <a:r>
              <a:rPr lang="en-US" sz="2400" dirty="0"/>
              <a:t>Ascites:</a:t>
            </a:r>
          </a:p>
          <a:p>
            <a:pPr marL="685800" lvl="1" indent="-342900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Cirrhosis 85%</a:t>
            </a:r>
          </a:p>
          <a:p>
            <a:pPr marL="685800" lvl="1" indent="-342900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Other causes 15 %</a:t>
            </a:r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Causes of ascites</a:t>
            </a:r>
            <a:endParaRPr lang="en-GB" dirty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276475"/>
            <a:ext cx="4464050" cy="2986088"/>
          </a:xfrm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987675" y="6021388"/>
            <a:ext cx="4537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Sherlock′s Diseases of the Liver and Biliary System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52769"/>
          </a:xfrm>
        </p:spPr>
        <p:txBody>
          <a:bodyPr/>
          <a:lstStyle/>
          <a:p>
            <a:r>
              <a:rPr lang="en-US" dirty="0" smtClean="0"/>
              <a:t>Anatomy of portal system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544" y="1737361"/>
            <a:ext cx="3925823" cy="376213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29150" y="1846052"/>
            <a:ext cx="4263330" cy="3285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93367" y="5638256"/>
            <a:ext cx="43456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https://www.hopkinsmedicine.org/gastroenterology_hepatology/_pdfs/liver/alcoholic_liver_disease.pdf</a:t>
            </a:r>
          </a:p>
        </p:txBody>
      </p:sp>
    </p:spTree>
    <p:extLst>
      <p:ext uri="{BB962C8B-B14F-4D97-AF65-F5344CB8AC3E}">
        <p14:creationId xmlns:p14="http://schemas.microsoft.com/office/powerpoint/2010/main" val="1275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060575"/>
            <a:ext cx="3538538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33600"/>
            <a:ext cx="352901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8"/>
          <p:cNvSpPr>
            <a:spLocks/>
          </p:cNvSpPr>
          <p:nvPr/>
        </p:nvSpPr>
        <p:spPr bwMode="auto">
          <a:xfrm>
            <a:off x="457200" y="5876925"/>
            <a:ext cx="3822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>
                <a:sym typeface="Arial" panose="020B0604020202020204" pitchFamily="34" charset="0"/>
              </a:rPr>
              <a:t>NORMAL LIVER</a:t>
            </a:r>
          </a:p>
        </p:txBody>
      </p:sp>
      <p:sp>
        <p:nvSpPr>
          <p:cNvPr id="14341" name="Rectangle 9"/>
          <p:cNvSpPr>
            <a:spLocks/>
          </p:cNvSpPr>
          <p:nvPr/>
        </p:nvSpPr>
        <p:spPr bwMode="auto">
          <a:xfrm>
            <a:off x="4997450" y="5805488"/>
            <a:ext cx="382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>
                <a:sym typeface="Arial" panose="020B0604020202020204" pitchFamily="34" charset="0"/>
              </a:rPr>
              <a:t>CIRRHOTIC LIVER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413"/>
            <a:ext cx="8229600" cy="774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Cirrhosis: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stage of chronic liver inflammation and fibrosis, in which liver parenchyma is distorted and replaced by fibrous tissue and regenerating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nodules.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43" name="Picture 4" descr="Slide5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3860800"/>
            <a:ext cx="29495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Slide50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3860800"/>
            <a:ext cx="28781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1095"/>
            <a:ext cx="7886700" cy="4755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Liver microcirculation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sinusoid in cirrho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5" y="1628180"/>
            <a:ext cx="2939151" cy="27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rs.els-cdn.com/content/image/1-s2.0-S016882781000632X-gr2_lr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74" y="1628180"/>
            <a:ext cx="3367943" cy="27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5125" y="4580163"/>
            <a:ext cx="716650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b="1" u="sng" dirty="0"/>
              <a:t>In normal physiologic conditions</a:t>
            </a:r>
            <a:r>
              <a:rPr lang="en-US" sz="1650" dirty="0"/>
              <a:t>, HSC contractility and coverage of sinusoids is sparse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b="1" u="sng" dirty="0"/>
              <a:t>In cirrhosis</a:t>
            </a:r>
            <a:r>
              <a:rPr lang="en-US" sz="1650" dirty="0"/>
              <a:t>, increased numbers of HSC with increased cellular projections, wrap more effectively around sinusoids thereby contributing to a high-resistance, constricted sinusoidal vessel.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8835" y="5755821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https://www.sciencedirect.com/science/article/pii/S016882781000632X#f0010</a:t>
            </a:r>
          </a:p>
        </p:txBody>
      </p:sp>
    </p:spTree>
    <p:extLst>
      <p:ext uri="{BB962C8B-B14F-4D97-AF65-F5344CB8AC3E}">
        <p14:creationId xmlns:p14="http://schemas.microsoft.com/office/powerpoint/2010/main" val="25368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</a:rPr>
              <a:t>PORTAL HYPERTENSION</a:t>
            </a:r>
            <a:r>
              <a:rPr lang="en-US" dirty="0">
                <a:solidFill>
                  <a:srgbClr val="FFC000"/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6113"/>
            <a:ext cx="7886700" cy="3457575"/>
          </a:xfrm>
        </p:spPr>
        <p:txBody>
          <a:bodyPr rtlCol="0">
            <a:noAutofit/>
          </a:bodyPr>
          <a:lstStyle/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of portal hypertension (PHT) is the first step toward fluid retention in the setting of cirrhosis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eaLnBrk="1" fontAlgn="auto" hangingPunct="1">
              <a:buClr>
                <a:schemeClr val="accent3"/>
              </a:buClr>
              <a:buFont typeface="Calibri" panose="020F0502020204030204" pitchFamily="34" charset="0"/>
              <a:buNone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Patients with cirrhosis but without PHT do not develop ascites or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edema </a:t>
            </a: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portal pressure &gt;12 mmHg appears to be required for fluid retention 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</a:rPr>
              <a:t>PORTAL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HYPERTENSION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46263"/>
            <a:ext cx="7826375" cy="40227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portal hypertension develop?</a:t>
            </a:r>
          </a:p>
          <a:p>
            <a:pPr marL="0" indent="0" eaLnBrk="1" fontAlgn="auto" hangingPunct="1"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mechanisms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involved in portal hypertension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 eaLnBrk="1" fontAlgn="auto" hangingPunct="1"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(due to structural changes in the liver with fibrosis and regenerative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nodules)</a:t>
            </a:r>
          </a:p>
          <a:p>
            <a:pPr marL="514350" indent="-514350" eaLnBrk="1" fontAlgn="auto" hangingPunct="1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Hemodynamic changes (circulatory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vascular, functional, and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biochemical)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1780</TotalTime>
  <Words>666</Words>
  <Application>Microsoft Office PowerPoint</Application>
  <PresentationFormat>On-screen Show (4:3)</PresentationFormat>
  <Paragraphs>121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Retrospect</vt:lpstr>
      <vt:lpstr>Pathophysiology of Ascites in Cirrhosis </vt:lpstr>
      <vt:lpstr>Objectives</vt:lpstr>
      <vt:lpstr>Definition</vt:lpstr>
      <vt:lpstr>Causes of ascites</vt:lpstr>
      <vt:lpstr>Anatomy of portal system</vt:lpstr>
      <vt:lpstr>Cirrhosis: Late stage of chronic liver inflammation and fibrosis, in which liver parenchyma is distorted and replaced by fibrous tissue and regenerating nodules. </vt:lpstr>
      <vt:lpstr>Liver microcirculation </vt:lpstr>
      <vt:lpstr>PORTAL HYPERTENSION </vt:lpstr>
      <vt:lpstr>PORTAL HYPERTENSION </vt:lpstr>
      <vt:lpstr>PowerPoint Presentation</vt:lpstr>
      <vt:lpstr>Pathophysiology of ascites in cirrhosis</vt:lpstr>
      <vt:lpstr>Pathogenic mechanisms responsible for the activation of vasoactive systems and hyperdynamic circulation in cirrhosis</vt:lpstr>
      <vt:lpstr>Vasodilation(VD)</vt:lpstr>
      <vt:lpstr>Consequences of vasodilation</vt:lpstr>
      <vt:lpstr>1-Activation of endogenous vasoconstrictor agents </vt:lpstr>
      <vt:lpstr>2-Sodium and water retention</vt:lpstr>
      <vt:lpstr>3-Renal vasoconstriction</vt:lpstr>
      <vt:lpstr>Finally </vt:lpstr>
      <vt:lpstr>Pathogenic mechanisms responsible for the activation of vasoactive systems and hyperdynamic circulation in cirrhosis</vt:lpstr>
      <vt:lpstr>Evaluation of patient with ascites</vt:lpstr>
      <vt:lpstr>PowerPoint Presentation</vt:lpstr>
      <vt:lpstr>Any new ascites should be tapped and analyzed!</vt:lpstr>
      <vt:lpstr>Summary -1</vt:lpstr>
      <vt:lpstr>Summary -2</vt:lpstr>
      <vt:lpstr>Summary -3</vt:lpstr>
      <vt:lpstr>Thank you</vt:lpstr>
    </vt:vector>
  </TitlesOfParts>
  <Company>Arab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 update</dc:title>
  <dc:creator>Zyzoom</dc:creator>
  <cp:lastModifiedBy>Khalid Alswat</cp:lastModifiedBy>
  <cp:revision>244</cp:revision>
  <dcterms:created xsi:type="dcterms:W3CDTF">2008-07-17T22:08:13Z</dcterms:created>
  <dcterms:modified xsi:type="dcterms:W3CDTF">2020-01-20T06:50:30Z</dcterms:modified>
</cp:coreProperties>
</file>