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2" r:id="rId2"/>
    <p:sldId id="453" r:id="rId3"/>
    <p:sldId id="447" r:id="rId4"/>
    <p:sldId id="464" r:id="rId5"/>
    <p:sldId id="448" r:id="rId6"/>
    <p:sldId id="466" r:id="rId7"/>
    <p:sldId id="364" r:id="rId8"/>
    <p:sldId id="365" r:id="rId9"/>
    <p:sldId id="461" r:id="rId10"/>
    <p:sldId id="446" r:id="rId11"/>
    <p:sldId id="368" r:id="rId12"/>
    <p:sldId id="430" r:id="rId13"/>
    <p:sldId id="432" r:id="rId14"/>
    <p:sldId id="420" r:id="rId15"/>
    <p:sldId id="445" r:id="rId16"/>
    <p:sldId id="460" r:id="rId17"/>
    <p:sldId id="424" r:id="rId18"/>
    <p:sldId id="425" r:id="rId19"/>
    <p:sldId id="421" r:id="rId20"/>
    <p:sldId id="426" r:id="rId21"/>
    <p:sldId id="462" r:id="rId22"/>
    <p:sldId id="465" r:id="rId23"/>
    <p:sldId id="463" r:id="rId24"/>
    <p:sldId id="378" r:id="rId25"/>
    <p:sldId id="443" r:id="rId26"/>
    <p:sldId id="450" r:id="rId27"/>
    <p:sldId id="451" r:id="rId28"/>
    <p:sldId id="370" r:id="rId2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9900"/>
    <a:srgbClr val="0066FF"/>
    <a:srgbClr val="00CC00"/>
    <a:srgbClr val="FFFFFF"/>
    <a:srgbClr val="FFCC00"/>
    <a:srgbClr val="FF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00" y="388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cs typeface="Times New Roman" pitchFamily="18" charset="0"/>
              </a:defRPr>
            </a:lvl1pPr>
          </a:lstStyle>
          <a:p>
            <a:pPr>
              <a:defRPr/>
            </a:pPr>
            <a:fld id="{D2B0BC49-A900-4B89-AABF-A31C3D27C4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71600" y="883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A .Adeel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AAdeel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9CD742BD-734C-4BE4-991F-98614C39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4271963" y="3133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43672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1524000" y="1219200"/>
            <a:ext cx="586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0" b="1" u="none" dirty="0">
                <a:solidFill>
                  <a:srgbClr val="CC3300"/>
                </a:solidFill>
                <a:latin typeface="Arial" charset="0"/>
              </a:rPr>
              <a:t>Malaria</a:t>
            </a:r>
            <a:r>
              <a:rPr lang="en-US" sz="8000" b="1" dirty="0">
                <a:latin typeface="Arial" charset="0"/>
              </a:rPr>
              <a:t> </a:t>
            </a:r>
          </a:p>
        </p:txBody>
      </p:sp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152400" y="35052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u="none" dirty="0">
                <a:solidFill>
                  <a:schemeClr val="accent2"/>
                </a:solidFill>
                <a:latin typeface="Arial" charset="0"/>
              </a:rPr>
              <a:t>An </a:t>
            </a:r>
            <a:r>
              <a:rPr lang="en-US" b="1" u="none" dirty="0" smtClean="0">
                <a:solidFill>
                  <a:schemeClr val="accent2"/>
                </a:solidFill>
                <a:latin typeface="Arial" charset="0"/>
              </a:rPr>
              <a:t>Overview of </a:t>
            </a:r>
            <a:endParaRPr lang="en-US" b="1" u="none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u="none" dirty="0">
                <a:solidFill>
                  <a:schemeClr val="accent2"/>
                </a:solidFill>
                <a:latin typeface="Arial" charset="0"/>
              </a:rPr>
              <a:t>Life-cycle, </a:t>
            </a:r>
            <a:r>
              <a:rPr lang="en-US" b="1" u="none" dirty="0" smtClean="0">
                <a:solidFill>
                  <a:schemeClr val="accent2"/>
                </a:solidFill>
                <a:latin typeface="Arial" charset="0"/>
              </a:rPr>
              <a:t>Morphology and </a:t>
            </a:r>
            <a:endParaRPr lang="en-US" b="1" u="none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u="none" dirty="0">
                <a:solidFill>
                  <a:schemeClr val="accent2"/>
                </a:solidFill>
                <a:latin typeface="Arial" charset="0"/>
              </a:rPr>
              <a:t>Clinical Picture</a:t>
            </a:r>
            <a:r>
              <a:rPr lang="en-US" b="1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2133600" cy="138499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 dirty="0"/>
              <a:t>Plasmodium </a:t>
            </a:r>
            <a:r>
              <a:rPr lang="en-US" b="1" i="1" dirty="0" err="1"/>
              <a:t>falciparum</a:t>
            </a:r>
            <a:r>
              <a:rPr lang="en-US" dirty="0" smtClean="0"/>
              <a:t>:</a:t>
            </a:r>
            <a:endParaRPr lang="en-US" dirty="0"/>
          </a:p>
          <a:p>
            <a:pPr algn="ctr"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57200" y="2743200"/>
            <a:ext cx="2133600" cy="17351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/>
              <a:t>Plasmodium vivax,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i="1"/>
              <a:t>Plasmodium ovale</a:t>
            </a:r>
            <a:endParaRPr lang="en-US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57200" y="4953000"/>
            <a:ext cx="2133600" cy="13843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/>
              <a:t>Plasmodium malariae</a:t>
            </a:r>
            <a:r>
              <a:rPr lang="en-US"/>
              <a:t>:</a:t>
            </a:r>
          </a:p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36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 rot="5502661">
            <a:off x="5486400" y="1752600"/>
            <a:ext cx="3657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8 h 21600"/>
              <a:gd name="T14" fmla="*/ 19978 w 21600"/>
              <a:gd name="T15" fmla="*/ 7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44" y="0"/>
                </a:lnTo>
                <a:lnTo>
                  <a:pt x="13844" y="4808"/>
                </a:lnTo>
                <a:lnTo>
                  <a:pt x="12427" y="4808"/>
                </a:lnTo>
                <a:cubicBezTo>
                  <a:pt x="5564" y="4808"/>
                  <a:pt x="0" y="8099"/>
                  <a:pt x="0" y="12158"/>
                </a:cubicBezTo>
                <a:lnTo>
                  <a:pt x="0" y="21600"/>
                </a:lnTo>
                <a:lnTo>
                  <a:pt x="2598" y="21600"/>
                </a:lnTo>
                <a:lnTo>
                  <a:pt x="2598" y="12158"/>
                </a:lnTo>
                <a:cubicBezTo>
                  <a:pt x="2598" y="9503"/>
                  <a:pt x="6999" y="7350"/>
                  <a:pt x="12427" y="7350"/>
                </a:cubicBezTo>
                <a:lnTo>
                  <a:pt x="13844" y="7350"/>
                </a:lnTo>
                <a:lnTo>
                  <a:pt x="1384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 w="18923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 rot="16097339" flipH="1">
            <a:off x="3200400" y="1752600"/>
            <a:ext cx="3657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8 h 21600"/>
              <a:gd name="T14" fmla="*/ 19978 w 21600"/>
              <a:gd name="T15" fmla="*/ 7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44" y="0"/>
                </a:lnTo>
                <a:lnTo>
                  <a:pt x="13844" y="4808"/>
                </a:lnTo>
                <a:lnTo>
                  <a:pt x="12427" y="4808"/>
                </a:lnTo>
                <a:cubicBezTo>
                  <a:pt x="5564" y="4808"/>
                  <a:pt x="0" y="8099"/>
                  <a:pt x="0" y="12158"/>
                </a:cubicBezTo>
                <a:lnTo>
                  <a:pt x="0" y="21600"/>
                </a:lnTo>
                <a:lnTo>
                  <a:pt x="2598" y="21600"/>
                </a:lnTo>
                <a:lnTo>
                  <a:pt x="2598" y="12158"/>
                </a:lnTo>
                <a:cubicBezTo>
                  <a:pt x="2598" y="9503"/>
                  <a:pt x="6999" y="7350"/>
                  <a:pt x="12427" y="7350"/>
                </a:cubicBezTo>
                <a:lnTo>
                  <a:pt x="13844" y="7350"/>
                </a:lnTo>
                <a:lnTo>
                  <a:pt x="1384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 w="18923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876800" y="1143000"/>
            <a:ext cx="2620963" cy="457200"/>
          </a:xfrm>
          <a:prstGeom prst="rect">
            <a:avLst/>
          </a:prstGeom>
          <a:solidFill>
            <a:srgbClr val="FFCCCC">
              <a:alpha val="50195"/>
            </a:srgbClr>
          </a:solidFill>
          <a:ln w="18923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Chronic Disease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405188" y="1874838"/>
            <a:ext cx="2376487" cy="1187450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Chronic 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Asymptomatic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Infection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757988" y="3200400"/>
            <a:ext cx="1597025" cy="822325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Placental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Malaria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749675" y="3581400"/>
            <a:ext cx="1333500" cy="457200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Anemia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656388" y="1752600"/>
            <a:ext cx="1798637" cy="1187450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Infection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During 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Pregnancy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303588" y="4495800"/>
            <a:ext cx="2582862" cy="1552575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Developmental 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Disorders; 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Transfusions;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Death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511925" y="4267200"/>
            <a:ext cx="2087563" cy="822325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Low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Birth weight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699250" y="5334000"/>
            <a:ext cx="1712913" cy="1187450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Increased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Infant</a:t>
            </a:r>
          </a:p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Mortality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066800" y="1219200"/>
            <a:ext cx="2133600" cy="4343400"/>
          </a:xfrm>
          <a:prstGeom prst="downArrowCallout">
            <a:avLst>
              <a:gd name="adj1" fmla="val 10713"/>
              <a:gd name="adj2" fmla="val 16963"/>
              <a:gd name="adj3" fmla="val 34824"/>
              <a:gd name="adj4" fmla="val 10565"/>
            </a:avLst>
          </a:prstGeom>
          <a:solidFill>
            <a:srgbClr val="FFCCCC">
              <a:alpha val="50195"/>
            </a:srgbClr>
          </a:solidFill>
          <a:ln w="18923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SA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009650" y="1219200"/>
            <a:ext cx="2325688" cy="457200"/>
          </a:xfrm>
          <a:prstGeom prst="rect">
            <a:avLst/>
          </a:prstGeom>
          <a:solidFill>
            <a:srgbClr val="FFCCCC">
              <a:alpha val="50000"/>
            </a:srgbClr>
          </a:solidFill>
          <a:ln w="18923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Acute Disease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887413" y="1874838"/>
            <a:ext cx="2281237" cy="1187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u="none" dirty="0">
                <a:solidFill>
                  <a:srgbClr val="000099"/>
                </a:solidFill>
              </a:rPr>
              <a:t>Non-severe</a:t>
            </a:r>
          </a:p>
          <a:p>
            <a:pPr algn="ctr">
              <a:defRPr/>
            </a:pPr>
            <a:r>
              <a:rPr lang="en-US" b="1" u="none" dirty="0">
                <a:solidFill>
                  <a:srgbClr val="000099"/>
                </a:solidFill>
              </a:rPr>
              <a:t>Acute Febrile </a:t>
            </a:r>
          </a:p>
          <a:p>
            <a:pPr algn="ctr">
              <a:defRPr/>
            </a:pPr>
            <a:r>
              <a:rPr lang="en-US" b="1" u="none" dirty="0">
                <a:solidFill>
                  <a:srgbClr val="000099"/>
                </a:solidFill>
              </a:rPr>
              <a:t>disease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1295400" y="3200400"/>
            <a:ext cx="1479550" cy="1477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b="1" u="none" dirty="0">
                <a:solidFill>
                  <a:srgbClr val="000099"/>
                </a:solidFill>
              </a:rPr>
              <a:t>Severe malaria e.g.</a:t>
            </a:r>
          </a:p>
          <a:p>
            <a:pPr algn="ctr">
              <a:defRPr/>
            </a:pPr>
            <a:r>
              <a:rPr lang="en-US" sz="1800" b="1" u="none" dirty="0">
                <a:solidFill>
                  <a:srgbClr val="000099"/>
                </a:solidFill>
              </a:rPr>
              <a:t>Cerebral</a:t>
            </a:r>
          </a:p>
          <a:p>
            <a:pPr algn="ctr">
              <a:defRPr/>
            </a:pPr>
            <a:r>
              <a:rPr lang="en-US" sz="1800" b="1" u="none" dirty="0">
                <a:solidFill>
                  <a:srgbClr val="000099"/>
                </a:solidFill>
              </a:rPr>
              <a:t>Malaria</a:t>
            </a: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1477963" y="5562600"/>
            <a:ext cx="1100137" cy="457200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none">
                <a:solidFill>
                  <a:srgbClr val="000099"/>
                </a:solidFill>
                <a:latin typeface="Tahoma" pitchFamily="34" charset="0"/>
              </a:rPr>
              <a:t>Death</a:t>
            </a: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063750" y="304800"/>
            <a:ext cx="4166525" cy="584775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CLINICAL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15" grpId="0" autoUpdateAnimBg="0"/>
      <p:bldP spid="145416" grpId="0" autoUpdateAnimBg="0"/>
      <p:bldP spid="145417" grpId="0" autoUpdateAnimBg="0"/>
      <p:bldP spid="145418" grpId="0" autoUpdateAnimBg="0"/>
      <p:bldP spid="145419" grpId="0" autoUpdateAnimBg="0"/>
      <p:bldP spid="145422" grpId="0" animBg="1" autoUpdateAnimBg="0"/>
      <p:bldP spid="145423" grpId="0" animBg="1" autoUpdateAnimBg="0"/>
      <p:bldP spid="1454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fr-FR" sz="4000" b="1" i="1" u="sng" dirty="0" err="1" smtClean="0"/>
              <a:t>Definition</a:t>
            </a:r>
            <a:endParaRPr lang="en-GB" sz="4000" b="1" i="1" u="sng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1336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Severe malaria is defined as symptomatic malaria in a patient with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P. </a:t>
            </a:r>
            <a:r>
              <a:rPr lang="en-US" b="1" i="1" dirty="0" err="1" smtClean="0">
                <a:solidFill>
                  <a:srgbClr val="FF0000"/>
                </a:solidFill>
              </a:rPr>
              <a:t>falciparum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</a:rPr>
              <a:t>with one or more of the following complications: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Cerebral malaria (</a:t>
            </a:r>
            <a:r>
              <a:rPr lang="en-US" sz="1600" b="1" dirty="0" err="1" smtClean="0">
                <a:solidFill>
                  <a:srgbClr val="000066"/>
                </a:solidFill>
              </a:rPr>
              <a:t>unrousable</a:t>
            </a:r>
            <a:r>
              <a:rPr lang="en-US" sz="1600" b="1" dirty="0" smtClean="0">
                <a:solidFill>
                  <a:srgbClr val="000066"/>
                </a:solidFill>
              </a:rPr>
              <a:t> coma not attributable to other causes).</a:t>
            </a:r>
            <a:r>
              <a:rPr lang="en-GB" sz="1600" b="1" dirty="0" smtClean="0">
                <a:solidFill>
                  <a:srgbClr val="000066"/>
                </a:solidFill>
              </a:rPr>
              <a:t> 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Generalized convulsions (</a:t>
            </a:r>
            <a:r>
              <a:rPr lang="en-US" sz="1600" b="1" dirty="0" smtClean="0">
                <a:solidFill>
                  <a:srgbClr val="000066"/>
                </a:solidFill>
              </a:rPr>
              <a:t>&gt; 2 episodes within 24 hours)</a:t>
            </a:r>
            <a:r>
              <a:rPr lang="en-GB" sz="1600" b="1" dirty="0" smtClean="0">
                <a:solidFill>
                  <a:srgbClr val="000066"/>
                </a:solidFill>
              </a:rPr>
              <a:t> 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Severe </a:t>
            </a:r>
            <a:r>
              <a:rPr lang="en-US" sz="1800" b="1" dirty="0" err="1" smtClean="0">
                <a:solidFill>
                  <a:srgbClr val="000066"/>
                </a:solidFill>
              </a:rPr>
              <a:t>normocytic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err="1" smtClean="0">
                <a:solidFill>
                  <a:srgbClr val="000066"/>
                </a:solidFill>
              </a:rPr>
              <a:t>anaemia</a:t>
            </a:r>
            <a:r>
              <a:rPr lang="en-US" sz="1800" b="1" dirty="0" smtClean="0">
                <a:solidFill>
                  <a:srgbClr val="000066"/>
                </a:solidFill>
              </a:rPr>
              <a:t> (</a:t>
            </a:r>
            <a:r>
              <a:rPr lang="en-US" sz="1600" b="1" dirty="0" smtClean="0">
                <a:solidFill>
                  <a:srgbClr val="000066"/>
                </a:solidFill>
              </a:rPr>
              <a:t>Ht&lt;15% or </a:t>
            </a:r>
            <a:r>
              <a:rPr lang="en-US" sz="1600" b="1" dirty="0" err="1" smtClean="0">
                <a:solidFill>
                  <a:srgbClr val="000066"/>
                </a:solidFill>
              </a:rPr>
              <a:t>Hb</a:t>
            </a:r>
            <a:r>
              <a:rPr lang="en-US" sz="1600" b="1" dirty="0" smtClean="0">
                <a:solidFill>
                  <a:srgbClr val="000066"/>
                </a:solidFill>
              </a:rPr>
              <a:t> &lt; 5 g/dl</a:t>
            </a:r>
            <a:r>
              <a:rPr lang="en-GB" sz="1600" b="1" dirty="0" smtClean="0">
                <a:solidFill>
                  <a:srgbClr val="000066"/>
                </a:solidFill>
              </a:rPr>
              <a:t>)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Hypoglycemia (b</a:t>
            </a:r>
            <a:r>
              <a:rPr lang="en-US" sz="1600" b="1" dirty="0" smtClean="0">
                <a:solidFill>
                  <a:srgbClr val="000066"/>
                </a:solidFill>
              </a:rPr>
              <a:t>lood glucose &lt; 2.2 </a:t>
            </a:r>
            <a:r>
              <a:rPr lang="en-US" sz="1600" b="1" dirty="0" err="1" smtClean="0">
                <a:solidFill>
                  <a:srgbClr val="000066"/>
                </a:solidFill>
              </a:rPr>
              <a:t>mmol</a:t>
            </a:r>
            <a:r>
              <a:rPr lang="en-US" sz="1600" b="1" dirty="0" smtClean="0">
                <a:solidFill>
                  <a:srgbClr val="000066"/>
                </a:solidFill>
              </a:rPr>
              <a:t>/l or 40 mg/dl</a:t>
            </a:r>
            <a:r>
              <a:rPr lang="en-GB" sz="1600" b="1" dirty="0" smtClean="0">
                <a:solidFill>
                  <a:srgbClr val="000066"/>
                </a:solidFill>
              </a:rPr>
              <a:t> )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Metabolic acidosis with respiratory distress (a</a:t>
            </a:r>
            <a:r>
              <a:rPr lang="en-US" sz="1600" b="1" dirty="0" smtClean="0">
                <a:solidFill>
                  <a:srgbClr val="000066"/>
                </a:solidFill>
              </a:rPr>
              <a:t>rterial pH &lt; 7.35 or bicarbonate &lt; 15 </a:t>
            </a:r>
            <a:r>
              <a:rPr lang="en-US" sz="1600" b="1" dirty="0" err="1" smtClean="0">
                <a:solidFill>
                  <a:srgbClr val="000066"/>
                </a:solidFill>
              </a:rPr>
              <a:t>mmol</a:t>
            </a:r>
            <a:r>
              <a:rPr lang="en-US" sz="1600" b="1" dirty="0" smtClean="0">
                <a:solidFill>
                  <a:srgbClr val="000066"/>
                </a:solidFill>
              </a:rPr>
              <a:t>/l)</a:t>
            </a:r>
            <a:r>
              <a:rPr lang="en-GB" sz="1600" b="1" dirty="0" smtClean="0">
                <a:solidFill>
                  <a:srgbClr val="000066"/>
                </a:solidFill>
              </a:rPr>
              <a:t> 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Fluid and electrolyte disturbances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renal failure (</a:t>
            </a:r>
            <a:r>
              <a:rPr lang="en-US" sz="1600" b="1" dirty="0" smtClean="0">
                <a:solidFill>
                  <a:srgbClr val="000066"/>
                </a:solidFill>
              </a:rPr>
              <a:t>urine &lt;400 ml/24 h in adults; 12 ml/kg/24 h in children)</a:t>
            </a:r>
            <a:r>
              <a:rPr lang="en-GB" sz="1600" b="1" dirty="0" smtClean="0">
                <a:solidFill>
                  <a:srgbClr val="000066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pulmonary edema and adult respiratory distress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Abnormal 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Jaundice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Haemoglobinuria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Circulatory collapse, shock, </a:t>
            </a:r>
            <a:r>
              <a:rPr lang="en-US" sz="1800" b="1" dirty="0" err="1" smtClean="0">
                <a:solidFill>
                  <a:srgbClr val="000066"/>
                </a:solidFill>
              </a:rPr>
              <a:t>septicaema</a:t>
            </a:r>
            <a:r>
              <a:rPr lang="en-US" sz="1800" b="1" dirty="0" smtClean="0">
                <a:solidFill>
                  <a:srgbClr val="000066"/>
                </a:solidFill>
              </a:rPr>
              <a:t> (algid malaria)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Hyperparasitaemia</a:t>
            </a:r>
            <a:r>
              <a:rPr lang="en-US" sz="1800" b="1" dirty="0" smtClean="0">
                <a:solidFill>
                  <a:srgbClr val="000066"/>
                </a:solidFill>
              </a:rPr>
              <a:t> (</a:t>
            </a:r>
            <a:r>
              <a:rPr lang="en-US" sz="1800" b="1" u="sng" dirty="0" smtClean="0">
                <a:solidFill>
                  <a:srgbClr val="000066"/>
                </a:solidFill>
              </a:rPr>
              <a:t>&gt;</a:t>
            </a:r>
            <a:r>
              <a:rPr lang="en-US" sz="1800" b="1" dirty="0" smtClean="0">
                <a:solidFill>
                  <a:srgbClr val="000066"/>
                </a:solidFill>
              </a:rPr>
              <a:t>10% in non-immune; </a:t>
            </a:r>
            <a:r>
              <a:rPr lang="en-US" sz="1800" b="1" u="sng" dirty="0" smtClean="0">
                <a:solidFill>
                  <a:srgbClr val="000066"/>
                </a:solidFill>
              </a:rPr>
              <a:t>&gt;</a:t>
            </a:r>
            <a:r>
              <a:rPr lang="en-US" sz="1800" b="1" dirty="0" smtClean="0">
                <a:solidFill>
                  <a:srgbClr val="000066"/>
                </a:solidFill>
              </a:rPr>
              <a:t>20% in semi-immune)</a:t>
            </a:r>
            <a:endParaRPr lang="en-GB" sz="18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b="1" dirty="0" smtClean="0"/>
              <a:t>Definition</a:t>
            </a:r>
            <a:r>
              <a:rPr lang="en-US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/>
              <a:t>Uncomplicated malaria is  defined as</a:t>
            </a:r>
            <a:r>
              <a:rPr lang="en-US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Symptomatic infection with malaria </a:t>
            </a:r>
            <a:r>
              <a:rPr lang="en-US" dirty="0" err="1" smtClean="0"/>
              <a:t>parasitemia</a:t>
            </a:r>
            <a:r>
              <a:rPr lang="en-US" dirty="0" smtClean="0"/>
              <a:t> without signs of severity and/or evidence of vital organ dysfunction.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86400"/>
            <a:ext cx="768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76400"/>
            <a:ext cx="60896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772400" cy="126188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 dirty="0">
                <a:latin typeface="Humanst521 Cn BT" pitchFamily="34" charset="0"/>
              </a:rPr>
              <a:t>Complications of </a:t>
            </a:r>
            <a:r>
              <a:rPr lang="en-US" sz="2800" b="1" u="none" dirty="0" smtClean="0">
                <a:latin typeface="Humanst521 Cn BT" pitchFamily="34" charset="0"/>
              </a:rPr>
              <a:t>malaria:</a:t>
            </a:r>
            <a:endParaRPr lang="en-US" sz="2800" b="1" u="none" dirty="0">
              <a:latin typeface="Humanst521 Cn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none" dirty="0">
                <a:latin typeface="Humanst521 Cn BT" pitchFamily="34" charset="0"/>
              </a:rPr>
              <a:t>Cerebral 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714" name="Group 26"/>
          <p:cNvGraphicFramePr>
            <a:graphicFrameLocks noGrp="1"/>
          </p:cNvGraphicFramePr>
          <p:nvPr/>
        </p:nvGraphicFramePr>
        <p:xfrm>
          <a:off x="685800" y="152400"/>
          <a:ext cx="4419600" cy="623570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Malarial Paroxysm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cold stage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feeling of intense cold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vigorous shivering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15-60 minutes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hot stage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intense heat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dry burning skin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throbbing headache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2-6 hours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 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sweating stage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profuse sweating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declining temperature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exhausted and weak → sleep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2-4 hours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37" name="Picture 27" descr="colds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19600"/>
            <a:ext cx="2438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9" descr="hotst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38400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malaria-pathogenesis-diagram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nut 2"/>
          <p:cNvSpPr/>
          <p:nvPr/>
        </p:nvSpPr>
        <p:spPr bwMode="auto">
          <a:xfrm>
            <a:off x="3810000" y="3657600"/>
            <a:ext cx="914400" cy="533400"/>
          </a:xfrm>
          <a:prstGeom prst="don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onut 3"/>
          <p:cNvSpPr/>
          <p:nvPr/>
        </p:nvSpPr>
        <p:spPr bwMode="auto">
          <a:xfrm flipH="1">
            <a:off x="0" y="3429000"/>
            <a:ext cx="2438400" cy="1066800"/>
          </a:xfrm>
          <a:prstGeom prst="don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onut 4"/>
          <p:cNvSpPr/>
          <p:nvPr/>
        </p:nvSpPr>
        <p:spPr bwMode="auto">
          <a:xfrm>
            <a:off x="2286000" y="4191000"/>
            <a:ext cx="1524000" cy="609600"/>
          </a:xfrm>
          <a:prstGeom prst="don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78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772400" cy="126188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 dirty="0">
                <a:latin typeface="Humanst521 Cn BT" pitchFamily="34" charset="0"/>
              </a:rPr>
              <a:t>Complications of </a:t>
            </a:r>
            <a:r>
              <a:rPr lang="en-US" sz="2800" b="1" u="none" dirty="0" smtClean="0">
                <a:latin typeface="Humanst521 Cn BT" pitchFamily="34" charset="0"/>
              </a:rPr>
              <a:t>malaria:</a:t>
            </a:r>
            <a:endParaRPr lang="en-US" sz="2800" b="1" u="none" dirty="0">
              <a:latin typeface="Humanst521 Cn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none" dirty="0">
                <a:latin typeface="Humanst521 Cn BT" pitchFamily="34" charset="0"/>
              </a:rPr>
              <a:t> </a:t>
            </a:r>
            <a:r>
              <a:rPr lang="en-US" sz="3200" b="1" u="none" dirty="0">
                <a:latin typeface="Humanst521 Cn BT" pitchFamily="34" charset="0"/>
              </a:rPr>
              <a:t>Pulmonary </a:t>
            </a:r>
            <a:r>
              <a:rPr lang="en-US" sz="3200" b="1" u="none" dirty="0" err="1">
                <a:latin typeface="Humanst521 Cn BT" pitchFamily="34" charset="0"/>
              </a:rPr>
              <a:t>oedema</a:t>
            </a:r>
            <a:endParaRPr lang="en-US" sz="3200" b="1" u="none" dirty="0">
              <a:latin typeface="Humanst521 Cn BT" pitchFamily="34" charset="0"/>
            </a:endParaRPr>
          </a:p>
        </p:txBody>
      </p:sp>
      <p:pic>
        <p:nvPicPr>
          <p:cNvPr id="20484" name="Picture 6" descr="cm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6629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ild_with_severe_malaria_anaem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1751013"/>
            <a:ext cx="41021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257800" y="2895600"/>
            <a:ext cx="3581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latin typeface="Humanst521 Cn BT" pitchFamily="34" charset="0"/>
              </a:rPr>
              <a:t>Child with severe malaria </a:t>
            </a:r>
            <a:r>
              <a:rPr lang="en-US" sz="2800" b="1" u="none" dirty="0" err="1">
                <a:latin typeface="Humanst521 Cn BT" pitchFamily="34" charset="0"/>
              </a:rPr>
              <a:t>anaemia</a:t>
            </a:r>
            <a:r>
              <a:rPr lang="en-US" sz="2800" b="1" u="none" dirty="0">
                <a:latin typeface="Humanst521 Cn BT" pitchFamily="34" charset="0"/>
              </a:rPr>
              <a:t> and no other malaria complication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772400" cy="126188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 dirty="0">
                <a:latin typeface="Humanst521 Cn BT" pitchFamily="34" charset="0"/>
              </a:rPr>
              <a:t>Complications of </a:t>
            </a:r>
            <a:r>
              <a:rPr lang="en-US" sz="2800" b="1" u="none" dirty="0" smtClean="0">
                <a:latin typeface="Humanst521 Cn BT" pitchFamily="34" charset="0"/>
              </a:rPr>
              <a:t>malaria:</a:t>
            </a:r>
            <a:endParaRPr lang="en-US" sz="2800" b="1" u="none" dirty="0">
              <a:latin typeface="Humanst521 Cn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none" dirty="0">
                <a:latin typeface="Humanst521 Cn BT" pitchFamily="34" charset="0"/>
              </a:rPr>
              <a:t> </a:t>
            </a:r>
            <a:r>
              <a:rPr lang="en-US" sz="3200" b="1" u="none" dirty="0" err="1">
                <a:latin typeface="Humanst521 Cn BT" pitchFamily="34" charset="0"/>
              </a:rPr>
              <a:t>anaemia</a:t>
            </a:r>
            <a:endParaRPr lang="en-US" sz="3200" b="1" u="none" dirty="0">
              <a:latin typeface="Humanst521 Cn B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23622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>
                <a:latin typeface="Humanst521 Cn BT" pitchFamily="34" charset="0"/>
              </a:rPr>
              <a:t>Child with severe malaria </a:t>
            </a:r>
            <a:r>
              <a:rPr lang="en-US" sz="2000" b="1" u="none" dirty="0" err="1">
                <a:latin typeface="Humanst521 Cn BT" pitchFamily="34" charset="0"/>
              </a:rPr>
              <a:t>anaemia</a:t>
            </a:r>
            <a:r>
              <a:rPr lang="en-US" sz="2000" b="1" u="none" dirty="0">
                <a:latin typeface="Humanst521 Cn BT" pitchFamily="34" charset="0"/>
              </a:rPr>
              <a:t> in conjunction with acidosis and </a:t>
            </a:r>
            <a:r>
              <a:rPr lang="en-US" sz="2000" b="1" u="none" dirty="0" smtClean="0">
                <a:latin typeface="Humanst521 Cn BT" pitchFamily="34" charset="0"/>
              </a:rPr>
              <a:t>respiratory distress </a:t>
            </a:r>
            <a:endParaRPr lang="en-US" sz="2000" b="1" u="none" dirty="0">
              <a:latin typeface="Humanst521 Cn BT" pitchFamily="34" charset="0"/>
            </a:endParaRPr>
          </a:p>
        </p:txBody>
      </p:sp>
      <p:pic>
        <p:nvPicPr>
          <p:cNvPr id="22531" name="Picture 3" descr="Child_with_severe_malaria_anaemi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90600"/>
            <a:ext cx="5192713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Malaria Species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species of malaria infect humans:</a:t>
            </a:r>
          </a:p>
          <a:p>
            <a:pPr eaLnBrk="1" hangingPunct="1"/>
            <a:endParaRPr lang="en-US" b="1" i="1" smtClean="0"/>
          </a:p>
          <a:p>
            <a:pPr lvl="1" eaLnBrk="1" hangingPunct="1"/>
            <a:r>
              <a:rPr lang="en-US" b="1" i="1" smtClean="0"/>
              <a:t>Plasmodium falciparum</a:t>
            </a:r>
            <a:endParaRPr lang="en-US" smtClean="0"/>
          </a:p>
          <a:p>
            <a:pPr lvl="1" eaLnBrk="1" hangingPunct="1"/>
            <a:r>
              <a:rPr lang="en-US" b="1" i="1" smtClean="0"/>
              <a:t>Plasmodium vivax</a:t>
            </a:r>
            <a:endParaRPr lang="en-US" smtClean="0"/>
          </a:p>
          <a:p>
            <a:pPr lvl="1" eaLnBrk="1" hangingPunct="1"/>
            <a:r>
              <a:rPr lang="en-US" b="1" i="1" smtClean="0"/>
              <a:t>Plasmodium ovale</a:t>
            </a:r>
            <a:endParaRPr lang="en-US" smtClean="0"/>
          </a:p>
          <a:p>
            <a:pPr lvl="1" eaLnBrk="1" hangingPunct="1"/>
            <a:r>
              <a:rPr lang="en-US" b="1" i="1" smtClean="0"/>
              <a:t>Plasmodium malariae</a:t>
            </a:r>
            <a:endParaRPr lang="en-US" smtClean="0"/>
          </a:p>
          <a:p>
            <a:pPr lvl="1" eaLnBrk="1" hangingPunct="1"/>
            <a:r>
              <a:rPr lang="en-US" b="1" i="1" smtClean="0"/>
              <a:t>Plasmodium knowlesi</a:t>
            </a: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52400" y="3810000"/>
            <a:ext cx="5029200" cy="163121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u="none" dirty="0">
                <a:latin typeface="Humanst521 Cn BT" pitchFamily="34" charset="0"/>
              </a:rPr>
              <a:t>Clinical </a:t>
            </a:r>
            <a:r>
              <a:rPr lang="en-US" sz="1800" b="1" u="none" dirty="0" smtClean="0">
                <a:latin typeface="Humanst521 Cn BT" pitchFamily="34" charset="0"/>
              </a:rPr>
              <a:t>Picture:</a:t>
            </a:r>
            <a:endParaRPr lang="en-US" sz="1800" b="1" u="none" dirty="0">
              <a:latin typeface="Humanst521 Cn BT" pitchFamily="34" charset="0"/>
            </a:endParaRPr>
          </a:p>
          <a:p>
            <a:endParaRPr lang="en-US" sz="1000" b="1" u="none" dirty="0">
              <a:latin typeface="Humanst521 Cn BT" pitchFamily="34" charset="0"/>
            </a:endParaRPr>
          </a:p>
          <a:p>
            <a:r>
              <a:rPr lang="en-US" sz="1800" u="none" dirty="0" err="1">
                <a:latin typeface="Humanst521 Cn BT" pitchFamily="34" charset="0"/>
              </a:rPr>
              <a:t>Haemoglobinuria</a:t>
            </a:r>
            <a:r>
              <a:rPr lang="en-US" sz="1800" u="none" dirty="0">
                <a:latin typeface="Humanst521 Cn BT" pitchFamily="34" charset="0"/>
              </a:rPr>
              <a:t> associated with malaria (“</a:t>
            </a:r>
            <a:r>
              <a:rPr lang="en-US" sz="1800" u="none" dirty="0" err="1">
                <a:latin typeface="Humanst521 Cn BT" pitchFamily="34" charset="0"/>
              </a:rPr>
              <a:t>blackwater</a:t>
            </a:r>
            <a:r>
              <a:rPr lang="en-US" sz="1800" u="none" dirty="0">
                <a:latin typeface="Humanst521 Cn BT" pitchFamily="34" charset="0"/>
              </a:rPr>
              <a:t> fever”) is uncommon and malarial </a:t>
            </a:r>
            <a:r>
              <a:rPr lang="en-US" sz="1800" u="none" dirty="0" err="1">
                <a:latin typeface="Humanst521 Cn BT" pitchFamily="34" charset="0"/>
              </a:rPr>
              <a:t>haemoglobinuria</a:t>
            </a:r>
            <a:r>
              <a:rPr lang="en-US" sz="1800" u="none" dirty="0">
                <a:latin typeface="Humanst521 Cn BT" pitchFamily="34" charset="0"/>
              </a:rPr>
              <a:t> usually presents in adults as severe disease with anemia and renal failure.</a:t>
            </a:r>
            <a:endParaRPr lang="en-US" sz="1600" b="1" u="none" dirty="0">
              <a:latin typeface="Humanst521 Cn BT" pitchFamily="34" charset="0"/>
            </a:endParaRPr>
          </a:p>
        </p:txBody>
      </p:sp>
      <p:pic>
        <p:nvPicPr>
          <p:cNvPr id="23555" name="Picture 4" descr="urine_mala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4741862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52400" y="1"/>
            <a:ext cx="883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none" dirty="0">
                <a:latin typeface="Humanst521 Cn BT" pitchFamily="34" charset="0"/>
              </a:rPr>
              <a:t>Malarial </a:t>
            </a:r>
            <a:r>
              <a:rPr lang="en-US" sz="2800" b="1" u="none" dirty="0" err="1">
                <a:latin typeface="Humanst521 Cn BT" pitchFamily="34" charset="0"/>
              </a:rPr>
              <a:t>haemoglobinuria</a:t>
            </a:r>
            <a:endParaRPr lang="en-US" sz="2800" b="1" u="none" dirty="0">
              <a:latin typeface="Humanst521 Cn BT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800" b="1" u="none" dirty="0">
              <a:latin typeface="Humanst521 Cn BT" pitchFamily="34" charset="0"/>
            </a:endParaRPr>
          </a:p>
        </p:txBody>
      </p:sp>
      <p:pic>
        <p:nvPicPr>
          <p:cNvPr id="23557" name="Picture 6" descr="jaund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146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28600" y="2438400"/>
            <a:ext cx="5257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u="none" dirty="0"/>
              <a:t>The two methods common in </a:t>
            </a:r>
            <a:r>
              <a:rPr lang="en-US" u="none" dirty="0" smtClean="0"/>
              <a:t>use:</a:t>
            </a:r>
            <a:endParaRPr lang="en-US" u="none" dirty="0"/>
          </a:p>
          <a:p>
            <a:pPr algn="ctr" eaLnBrk="1" hangingPunct="1"/>
            <a:endParaRPr lang="en-US" dirty="0"/>
          </a:p>
          <a:p>
            <a:pPr lvl="2" eaLnBrk="1" hangingPunct="1"/>
            <a:r>
              <a:rPr lang="en-US" u="none" dirty="0"/>
              <a:t>1: Light microscopy</a:t>
            </a:r>
          </a:p>
          <a:p>
            <a:pPr lvl="2" eaLnBrk="1" hangingPunct="1"/>
            <a:r>
              <a:rPr lang="en-US" u="none" dirty="0"/>
              <a:t> </a:t>
            </a:r>
          </a:p>
          <a:p>
            <a:pPr lvl="2" eaLnBrk="1" hangingPunct="1"/>
            <a:r>
              <a:rPr lang="en-US" u="none" dirty="0"/>
              <a:t>2: Rapid diagnostic tests (RDTs).</a:t>
            </a:r>
          </a:p>
          <a:p>
            <a:pPr algn="ctr" eaLnBrk="1" hangingPunct="1"/>
            <a:endParaRPr lang="en-US" dirty="0"/>
          </a:p>
        </p:txBody>
      </p:sp>
      <p:pic>
        <p:nvPicPr>
          <p:cNvPr id="24579" name="Picture 5" descr="12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098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u="none" dirty="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fr-FR" sz="3200" b="1" dirty="0" smtClean="0">
                <a:latin typeface="Arial" charset="0"/>
              </a:rPr>
              <a:t>Microscopy is the gold standard for </a:t>
            </a:r>
            <a:r>
              <a:rPr lang="fr-FR" sz="3200" b="1" dirty="0" err="1" smtClean="0">
                <a:latin typeface="Arial" charset="0"/>
              </a:rPr>
              <a:t>diagnosis</a:t>
            </a:r>
            <a:r>
              <a:rPr lang="fr-FR" sz="3200" b="1" dirty="0" smtClean="0">
                <a:latin typeface="Arial" charset="0"/>
              </a:rPr>
              <a:t> of malaria</a:t>
            </a:r>
            <a:r>
              <a:rPr lang="fr-FR" sz="4000" b="1" dirty="0" smtClean="0">
                <a:latin typeface="Arial" charset="0"/>
              </a:rPr>
              <a:t> </a:t>
            </a:r>
            <a:endParaRPr lang="en-GB" sz="4000" b="1" dirty="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38400"/>
            <a:ext cx="3810000" cy="2438400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Parasite 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density</a:t>
            </a:r>
            <a:endParaRPr lang="fr-FR" dirty="0" smtClean="0">
              <a:solidFill>
                <a:srgbClr val="000066"/>
              </a:solidFill>
              <a:latin typeface="Arial" charset="0"/>
            </a:endParaRPr>
          </a:p>
          <a:p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Species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diagnosis</a:t>
            </a:r>
            <a:endParaRPr lang="fr-FR" dirty="0" smtClean="0">
              <a:solidFill>
                <a:srgbClr val="000066"/>
              </a:solidFill>
              <a:latin typeface="Arial" charset="0"/>
            </a:endParaRPr>
          </a:p>
          <a:p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Monitoring 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response</a:t>
            </a:r>
            <a:r>
              <a:rPr lang="fr-FR" dirty="0" smtClean="0">
                <a:solidFill>
                  <a:srgbClr val="000066"/>
                </a:solidFill>
                <a:latin typeface="Arial" charset="0"/>
              </a:rPr>
              <a:t> to </a:t>
            </a:r>
            <a:r>
              <a:rPr lang="fr-FR" dirty="0" err="1" smtClean="0">
                <a:solidFill>
                  <a:srgbClr val="000066"/>
                </a:solidFill>
                <a:latin typeface="Arial" charset="0"/>
              </a:rPr>
              <a:t>treatment</a:t>
            </a:r>
            <a:endParaRPr lang="en-GB" dirty="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6628" name="Picture 3" descr="12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33600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ar-SA" sz="4000" b="1" u="none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524000"/>
            <a:ext cx="3898900" cy="2078038"/>
            <a:chOff x="336" y="280"/>
            <a:chExt cx="2456" cy="1309"/>
          </a:xfrm>
        </p:grpSpPr>
        <p:grpSp>
          <p:nvGrpSpPr>
            <p:cNvPr id="27668" name="Group 4"/>
            <p:cNvGrpSpPr>
              <a:grpSpLocks/>
            </p:cNvGrpSpPr>
            <p:nvPr/>
          </p:nvGrpSpPr>
          <p:grpSpPr bwMode="auto">
            <a:xfrm>
              <a:off x="336" y="280"/>
              <a:ext cx="2456" cy="1309"/>
              <a:chOff x="585" y="280"/>
              <a:chExt cx="2207" cy="1309"/>
            </a:xfrm>
          </p:grpSpPr>
          <p:pic>
            <p:nvPicPr>
              <p:cNvPr id="27670" name="Picture 5" descr="Pfschzntthn1"/>
              <p:cNvPicPr>
                <a:picLocks noChangeAspect="1" noChangeArrowheads="1"/>
              </p:cNvPicPr>
              <p:nvPr/>
            </p:nvPicPr>
            <p:blipFill>
              <a:blip r:embed="rId2">
                <a:lum contrast="12000"/>
              </a:blip>
              <a:srcRect t="32036" r="32587" b="6741"/>
              <a:stretch>
                <a:fillRect/>
              </a:stretch>
            </p:blipFill>
            <p:spPr bwMode="auto">
              <a:xfrm>
                <a:off x="773" y="280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27671" name="Text Box 6"/>
              <p:cNvSpPr txBox="1">
                <a:spLocks noChangeArrowheads="1"/>
              </p:cNvSpPr>
              <p:nvPr/>
            </p:nvSpPr>
            <p:spPr bwMode="auto">
              <a:xfrm>
                <a:off x="58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600" b="1" u="none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27669" name="Text Box 7"/>
            <p:cNvSpPr txBox="1">
              <a:spLocks noChangeArrowheads="1"/>
            </p:cNvSpPr>
            <p:nvPr/>
          </p:nvSpPr>
          <p:spPr bwMode="auto">
            <a:xfrm>
              <a:off x="1441" y="1367"/>
              <a:ext cx="1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i="1" u="none"/>
                <a:t>Plasmodium falciparum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00600" y="1524000"/>
            <a:ext cx="3867150" cy="2070100"/>
            <a:chOff x="3045" y="280"/>
            <a:chExt cx="2436" cy="1304"/>
          </a:xfrm>
        </p:grpSpPr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27666" name="Picture 10" descr="para24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7667" name="Text Box 11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600" b="1" u="none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27665" name="Text Box 1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i="1" u="none"/>
                <a:t>Plasmodium vivax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27660" name="Group 1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27662" name="Picture 15" descr="Pmbandformthn3"/>
              <p:cNvPicPr>
                <a:picLocks noChangeAspect="1" noChangeArrowheads="1"/>
              </p:cNvPicPr>
              <p:nvPr/>
            </p:nvPicPr>
            <p:blipFill>
              <a:blip r:embed="rId4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27663" name="Text Box 16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600" b="1" u="none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27661" name="Text Box 17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i="1" u="none"/>
                <a:t>Plasmodium malariae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195888" y="4175125"/>
            <a:ext cx="3505200" cy="2054225"/>
            <a:chOff x="3273" y="2630"/>
            <a:chExt cx="2208" cy="1294"/>
          </a:xfrm>
        </p:grpSpPr>
        <p:grpSp>
          <p:nvGrpSpPr>
            <p:cNvPr id="27656" name="Group 19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27658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7659" name="Text Box 21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600" b="1" u="none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27657" name="Text Box 22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i="1" u="none"/>
                <a:t>Plasmodium ovale</a:t>
              </a:r>
            </a:p>
          </p:txBody>
        </p:sp>
      </p:grpSp>
      <p:sp>
        <p:nvSpPr>
          <p:cNvPr id="27655" name="Rectangle 1030"/>
          <p:cNvSpPr>
            <a:spLocks noChangeArrowheads="1"/>
          </p:cNvSpPr>
          <p:nvPr/>
        </p:nvSpPr>
        <p:spPr bwMode="auto">
          <a:xfrm>
            <a:off x="1066800" y="228600"/>
            <a:ext cx="6370638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u="none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6172200" cy="1981200"/>
          </a:xfrm>
          <a:noFill/>
        </p:spPr>
      </p:pic>
      <p:pic>
        <p:nvPicPr>
          <p:cNvPr id="28675" name="Picture 4" descr="malaria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rapid-test-k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optima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1066800" y="228600"/>
            <a:ext cx="6370638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u="none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none" dirty="0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52800" y="1752600"/>
          <a:ext cx="4800600" cy="4389438"/>
        </p:xfrm>
        <a:graphic>
          <a:graphicData uri="http://schemas.openxmlformats.org/presentationml/2006/ole">
            <p:oleObj spid="_x0000_s2050" name="Image Document" r:id="rId3" imgW="4431996" imgH="2581321" progId="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2895600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u="none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Plastic cassette format  of RDT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none" dirty="0"/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ptima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3152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u="none"/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50900" y="167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ar-SA"/>
          </a:p>
        </p:txBody>
      </p:sp>
      <p:pic>
        <p:nvPicPr>
          <p:cNvPr id="30723" name="Picture 3" descr="ce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934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ACTION OF ANTIMALARIAL DRUG IN THE DIFFERENT LIFE STAGES OF THE MALARIA PARASITE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31000" y="5143500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800" u="none">
                <a:latin typeface="Arial" charset="0"/>
              </a:rPr>
              <a:t>Wellcome Trust (Modified)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4572000" y="2667000"/>
            <a:ext cx="1828800" cy="1004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Tissue </a:t>
            </a:r>
            <a:r>
              <a:rPr lang="en-US" sz="1200" b="1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Schizontocides</a:t>
            </a:r>
            <a:endParaRPr lang="en-US" sz="1200" b="1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Primaquine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Pyrimethamine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Tetracycline</a:t>
            </a: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Proguanil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299200" y="4572000"/>
            <a:ext cx="1731963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u="none" dirty="0">
                <a:latin typeface="Arial" charset="0"/>
              </a:rPr>
              <a:t>Anti-relapse </a:t>
            </a:r>
            <a:r>
              <a:rPr lang="en-US" sz="1200" b="1" i="1" u="none" dirty="0">
                <a:latin typeface="Arial" charset="0"/>
              </a:rPr>
              <a:t>(</a:t>
            </a:r>
            <a:r>
              <a:rPr lang="en-US" sz="1200" b="1" i="1" u="none" dirty="0" err="1">
                <a:latin typeface="Arial" charset="0"/>
              </a:rPr>
              <a:t>P.vivax</a:t>
            </a:r>
            <a:r>
              <a:rPr lang="en-US" sz="1200" b="1" i="1" u="none" dirty="0">
                <a:latin typeface="Arial" charset="0"/>
              </a:rPr>
              <a:t>)</a:t>
            </a: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latin typeface="Arial" charset="0"/>
              </a:rPr>
              <a:t>primaquine</a:t>
            </a:r>
            <a:endParaRPr lang="en-US" sz="1200" u="none" dirty="0">
              <a:latin typeface="Arial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5181600"/>
            <a:ext cx="210502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 u="none" dirty="0">
                <a:latin typeface="Arial" charset="0"/>
              </a:rPr>
              <a:t>Blood </a:t>
            </a:r>
            <a:r>
              <a:rPr lang="en-US" sz="1200" b="1" u="none" dirty="0" err="1">
                <a:latin typeface="Arial" charset="0"/>
              </a:rPr>
              <a:t>Schizontocides</a:t>
            </a:r>
            <a:endParaRPr lang="en-US" sz="1200" b="1" u="none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1200" u="none" dirty="0" err="1">
                <a:latin typeface="Arial" charset="0"/>
              </a:rPr>
              <a:t>Chloroquine</a:t>
            </a:r>
            <a:endParaRPr lang="en-US" sz="1200" u="none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1200" u="none" dirty="0" err="1">
                <a:latin typeface="Arial" charset="0"/>
              </a:rPr>
              <a:t>Sulfadoxine</a:t>
            </a:r>
            <a:r>
              <a:rPr lang="en-US" sz="1200" u="none" dirty="0">
                <a:latin typeface="Arial" charset="0"/>
              </a:rPr>
              <a:t>/</a:t>
            </a:r>
            <a:r>
              <a:rPr lang="en-US" sz="1200" u="none" dirty="0" err="1">
                <a:latin typeface="Arial" charset="0"/>
              </a:rPr>
              <a:t>Pyrimethamine</a:t>
            </a:r>
            <a:endParaRPr lang="en-US" sz="1200" u="none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1200" u="none" dirty="0">
                <a:latin typeface="Arial" charset="0"/>
              </a:rPr>
              <a:t>Quinine</a:t>
            </a:r>
          </a:p>
          <a:p>
            <a:pPr eaLnBrk="1" hangingPunct="1">
              <a:buFontTx/>
              <a:buChar char="•"/>
            </a:pPr>
            <a:r>
              <a:rPr lang="en-US" sz="1200" u="none" dirty="0" err="1">
                <a:latin typeface="Arial" charset="0"/>
              </a:rPr>
              <a:t>Artemisinins</a:t>
            </a:r>
            <a:endParaRPr lang="en-US" sz="1200" u="none" dirty="0">
              <a:latin typeface="Arial" charset="0"/>
            </a:endParaRPr>
          </a:p>
          <a:p>
            <a:pPr eaLnBrk="1" hangingPunct="1"/>
            <a:endParaRPr lang="en-US" sz="1200" u="none" dirty="0">
              <a:latin typeface="Arial" charset="0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81000" y="3733800"/>
            <a:ext cx="11398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Gametocyide</a:t>
            </a:r>
            <a:endParaRPr lang="en-US" sz="1200" b="1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Primaquine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143000" y="2133600"/>
            <a:ext cx="1252538" cy="8223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Sporontocides</a:t>
            </a:r>
            <a:endParaRPr lang="en-US" sz="1200" b="1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Primaquine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Pyrimethamine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200" u="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Proguanil</a:t>
            </a:r>
            <a:endParaRPr lang="en-US" sz="1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laria 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5344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0" y="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en-US" b="1" u="none" dirty="0"/>
          </a:p>
          <a:p>
            <a:pPr algn="ctr" eaLnBrk="1" hangingPunct="1"/>
            <a:r>
              <a:rPr lang="en-US" b="1" u="none" dirty="0"/>
              <a:t>Malaria –Endemic Countries</a:t>
            </a:r>
          </a:p>
          <a:p>
            <a:pPr algn="ctr" eaLnBrk="1" hangingPunct="1"/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malaria map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14400"/>
            <a:ext cx="42878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u="none" dirty="0"/>
              <a:t>Malaria –Endemic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-TEC\Desktop\Malaria_Life_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7010400" y="3505200"/>
          <a:ext cx="1471613" cy="3048000"/>
        </p:xfrm>
        <a:graphic>
          <a:graphicData uri="http://schemas.openxmlformats.org/presentationml/2006/ole">
            <p:oleObj spid="_x0000_s1026" name="Bitmap Image" r:id="rId4" imgW="1619476" imgH="3352381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" y="3200400"/>
          <a:ext cx="3733800" cy="228600"/>
        </p:xfrm>
        <a:graphic>
          <a:graphicData uri="http://schemas.openxmlformats.org/presentationml/2006/ole">
            <p:oleObj spid="_x0000_s1027" name="Bitmap Image" r:id="rId5" imgW="2943636" imgH="1276190" progId="PBrush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10200" y="3200400"/>
          <a:ext cx="3733800" cy="228600"/>
        </p:xfrm>
        <a:graphic>
          <a:graphicData uri="http://schemas.openxmlformats.org/presentationml/2006/ole">
            <p:oleObj spid="_x0000_s1028" name="Bitmap Image" r:id="rId6" imgW="2943636" imgH="1276190" progId="PBrush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00400" y="4191000"/>
            <a:ext cx="1905000" cy="857250"/>
            <a:chOff x="2442" y="2969"/>
            <a:chExt cx="1083" cy="499"/>
          </a:xfrm>
        </p:grpSpPr>
        <p:grpSp>
          <p:nvGrpSpPr>
            <p:cNvPr id="1253" name="Group 7"/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1255" name="Oval 8"/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56" name="Oval 9"/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57" name="Oval 10"/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58" name="Oval 11"/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59" name="Oval 12"/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0" name="Oval 13"/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1" name="Oval 14"/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2" name="Oval 15"/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3" name="Oval 16"/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4" name="Oval 17"/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5" name="Oval 18"/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6" name="Oval 19"/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67" name="Oval 20"/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</p:grpSp>
        <p:sp>
          <p:nvSpPr>
            <p:cNvPr id="1254" name="Freeform 21"/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>
                <a:gd name="T0" fmla="*/ 952 w 953"/>
                <a:gd name="T1" fmla="*/ 230 h 251"/>
                <a:gd name="T2" fmla="*/ 885 w 953"/>
                <a:gd name="T3" fmla="*/ 157 h 251"/>
                <a:gd name="T4" fmla="*/ 814 w 953"/>
                <a:gd name="T5" fmla="*/ 99 h 251"/>
                <a:gd name="T6" fmla="*/ 742 w 953"/>
                <a:gd name="T7" fmla="*/ 56 h 251"/>
                <a:gd name="T8" fmla="*/ 670 w 953"/>
                <a:gd name="T9" fmla="*/ 25 h 251"/>
                <a:gd name="T10" fmla="*/ 597 w 953"/>
                <a:gd name="T11" fmla="*/ 8 h 251"/>
                <a:gd name="T12" fmla="*/ 525 w 953"/>
                <a:gd name="T13" fmla="*/ 0 h 251"/>
                <a:gd name="T14" fmla="*/ 455 w 953"/>
                <a:gd name="T15" fmla="*/ 2 h 251"/>
                <a:gd name="T16" fmla="*/ 386 w 953"/>
                <a:gd name="T17" fmla="*/ 12 h 251"/>
                <a:gd name="T18" fmla="*/ 320 w 953"/>
                <a:gd name="T19" fmla="*/ 30 h 251"/>
                <a:gd name="T20" fmla="*/ 257 w 953"/>
                <a:gd name="T21" fmla="*/ 53 h 251"/>
                <a:gd name="T22" fmla="*/ 199 w 953"/>
                <a:gd name="T23" fmla="*/ 81 h 251"/>
                <a:gd name="T24" fmla="*/ 147 w 953"/>
                <a:gd name="T25" fmla="*/ 113 h 251"/>
                <a:gd name="T26" fmla="*/ 99 w 953"/>
                <a:gd name="T27" fmla="*/ 147 h 251"/>
                <a:gd name="T28" fmla="*/ 58 w 953"/>
                <a:gd name="T29" fmla="*/ 182 h 251"/>
                <a:gd name="T30" fmla="*/ 25 w 953"/>
                <a:gd name="T31" fmla="*/ 217 h 251"/>
                <a:gd name="T32" fmla="*/ 0 w 953"/>
                <a:gd name="T33" fmla="*/ 2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3"/>
                <a:gd name="T52" fmla="*/ 0 h 251"/>
                <a:gd name="T53" fmla="*/ 953 w 953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934200" y="3352800"/>
            <a:ext cx="550863" cy="609600"/>
            <a:chOff x="4226" y="2240"/>
            <a:chExt cx="395" cy="415"/>
          </a:xfrm>
        </p:grpSpPr>
        <p:sp>
          <p:nvSpPr>
            <p:cNvPr id="1247" name="Freeform 23"/>
            <p:cNvSpPr>
              <a:spLocks/>
            </p:cNvSpPr>
            <p:nvPr/>
          </p:nvSpPr>
          <p:spPr bwMode="auto">
            <a:xfrm>
              <a:off x="4328" y="2283"/>
              <a:ext cx="40" cy="117"/>
            </a:xfrm>
            <a:custGeom>
              <a:avLst/>
              <a:gdLst>
                <a:gd name="T0" fmla="*/ 4 w 40"/>
                <a:gd name="T1" fmla="*/ 108 h 117"/>
                <a:gd name="T2" fmla="*/ 6 w 40"/>
                <a:gd name="T3" fmla="*/ 109 h 117"/>
                <a:gd name="T4" fmla="*/ 33 w 40"/>
                <a:gd name="T5" fmla="*/ 77 h 117"/>
                <a:gd name="T6" fmla="*/ 33 w 40"/>
                <a:gd name="T7" fmla="*/ 56 h 117"/>
                <a:gd name="T8" fmla="*/ 39 w 40"/>
                <a:gd name="T9" fmla="*/ 29 h 117"/>
                <a:gd name="T10" fmla="*/ 18 w 40"/>
                <a:gd name="T11" fmla="*/ 8 h 117"/>
                <a:gd name="T12" fmla="*/ 8 w 40"/>
                <a:gd name="T13" fmla="*/ 0 h 117"/>
                <a:gd name="T14" fmla="*/ 8 w 40"/>
                <a:gd name="T15" fmla="*/ 24 h 117"/>
                <a:gd name="T16" fmla="*/ 22 w 40"/>
                <a:gd name="T17" fmla="*/ 56 h 117"/>
                <a:gd name="T18" fmla="*/ 4 w 40"/>
                <a:gd name="T19" fmla="*/ 83 h 117"/>
                <a:gd name="T20" fmla="*/ 0 w 40"/>
                <a:gd name="T21" fmla="*/ 102 h 117"/>
                <a:gd name="T22" fmla="*/ 2 w 40"/>
                <a:gd name="T23" fmla="*/ 116 h 117"/>
                <a:gd name="T24" fmla="*/ 4 w 40"/>
                <a:gd name="T25" fmla="*/ 108 h 117"/>
                <a:gd name="T26" fmla="*/ 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4" y="108"/>
                  </a:moveTo>
                  <a:lnTo>
                    <a:pt x="6" y="109"/>
                  </a:lnTo>
                  <a:lnTo>
                    <a:pt x="33" y="77"/>
                  </a:lnTo>
                  <a:lnTo>
                    <a:pt x="33" y="56"/>
                  </a:lnTo>
                  <a:lnTo>
                    <a:pt x="39" y="29"/>
                  </a:lnTo>
                  <a:lnTo>
                    <a:pt x="18" y="8"/>
                  </a:lnTo>
                  <a:lnTo>
                    <a:pt x="8" y="0"/>
                  </a:lnTo>
                  <a:lnTo>
                    <a:pt x="8" y="24"/>
                  </a:lnTo>
                  <a:lnTo>
                    <a:pt x="22" y="56"/>
                  </a:lnTo>
                  <a:lnTo>
                    <a:pt x="4" y="83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24"/>
            <p:cNvSpPr>
              <a:spLocks/>
            </p:cNvSpPr>
            <p:nvPr/>
          </p:nvSpPr>
          <p:spPr bwMode="auto">
            <a:xfrm>
              <a:off x="4226" y="2240"/>
              <a:ext cx="40" cy="117"/>
            </a:xfrm>
            <a:custGeom>
              <a:avLst/>
              <a:gdLst>
                <a:gd name="T0" fmla="*/ 34 w 40"/>
                <a:gd name="T1" fmla="*/ 108 h 117"/>
                <a:gd name="T2" fmla="*/ 33 w 40"/>
                <a:gd name="T3" fmla="*/ 109 h 117"/>
                <a:gd name="T4" fmla="*/ 6 w 40"/>
                <a:gd name="T5" fmla="*/ 77 h 117"/>
                <a:gd name="T6" fmla="*/ 5 w 40"/>
                <a:gd name="T7" fmla="*/ 57 h 117"/>
                <a:gd name="T8" fmla="*/ 0 w 40"/>
                <a:gd name="T9" fmla="*/ 29 h 117"/>
                <a:gd name="T10" fmla="*/ 21 w 40"/>
                <a:gd name="T11" fmla="*/ 8 h 117"/>
                <a:gd name="T12" fmla="*/ 31 w 40"/>
                <a:gd name="T13" fmla="*/ 0 h 117"/>
                <a:gd name="T14" fmla="*/ 31 w 40"/>
                <a:gd name="T15" fmla="*/ 24 h 117"/>
                <a:gd name="T16" fmla="*/ 18 w 40"/>
                <a:gd name="T17" fmla="*/ 57 h 117"/>
                <a:gd name="T18" fmla="*/ 34 w 40"/>
                <a:gd name="T19" fmla="*/ 83 h 117"/>
                <a:gd name="T20" fmla="*/ 39 w 40"/>
                <a:gd name="T21" fmla="*/ 102 h 117"/>
                <a:gd name="T22" fmla="*/ 37 w 40"/>
                <a:gd name="T23" fmla="*/ 116 h 117"/>
                <a:gd name="T24" fmla="*/ 34 w 40"/>
                <a:gd name="T25" fmla="*/ 108 h 117"/>
                <a:gd name="T26" fmla="*/ 3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34" y="108"/>
                  </a:moveTo>
                  <a:lnTo>
                    <a:pt x="33" y="109"/>
                  </a:lnTo>
                  <a:lnTo>
                    <a:pt x="6" y="77"/>
                  </a:lnTo>
                  <a:lnTo>
                    <a:pt x="5" y="57"/>
                  </a:lnTo>
                  <a:lnTo>
                    <a:pt x="0" y="29"/>
                  </a:lnTo>
                  <a:lnTo>
                    <a:pt x="21" y="8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8" y="57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6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25"/>
            <p:cNvSpPr>
              <a:spLocks/>
            </p:cNvSpPr>
            <p:nvPr/>
          </p:nvSpPr>
          <p:spPr bwMode="auto">
            <a:xfrm>
              <a:off x="4433" y="2396"/>
              <a:ext cx="83" cy="87"/>
            </a:xfrm>
            <a:custGeom>
              <a:avLst/>
              <a:gdLst>
                <a:gd name="T0" fmla="*/ 76 w 83"/>
                <a:gd name="T1" fmla="*/ 81 h 87"/>
                <a:gd name="T2" fmla="*/ 75 w 83"/>
                <a:gd name="T3" fmla="*/ 84 h 87"/>
                <a:gd name="T4" fmla="*/ 34 w 83"/>
                <a:gd name="T5" fmla="*/ 75 h 87"/>
                <a:gd name="T6" fmla="*/ 21 w 83"/>
                <a:gd name="T7" fmla="*/ 59 h 87"/>
                <a:gd name="T8" fmla="*/ 0 w 83"/>
                <a:gd name="T9" fmla="*/ 42 h 87"/>
                <a:gd name="T10" fmla="*/ 3 w 83"/>
                <a:gd name="T11" fmla="*/ 12 h 87"/>
                <a:gd name="T12" fmla="*/ 6 w 83"/>
                <a:gd name="T13" fmla="*/ 0 h 87"/>
                <a:gd name="T14" fmla="*/ 21 w 83"/>
                <a:gd name="T15" fmla="*/ 19 h 87"/>
                <a:gd name="T16" fmla="*/ 31 w 83"/>
                <a:gd name="T17" fmla="*/ 52 h 87"/>
                <a:gd name="T18" fmla="*/ 60 w 83"/>
                <a:gd name="T19" fmla="*/ 62 h 87"/>
                <a:gd name="T20" fmla="*/ 75 w 83"/>
                <a:gd name="T21" fmla="*/ 74 h 87"/>
                <a:gd name="T22" fmla="*/ 82 w 83"/>
                <a:gd name="T23" fmla="*/ 86 h 87"/>
                <a:gd name="T24" fmla="*/ 76 w 83"/>
                <a:gd name="T25" fmla="*/ 81 h 87"/>
                <a:gd name="T26" fmla="*/ 76 w 83"/>
                <a:gd name="T27" fmla="*/ 81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87"/>
                <a:gd name="T44" fmla="*/ 83 w 8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87">
                  <a:moveTo>
                    <a:pt x="76" y="81"/>
                  </a:moveTo>
                  <a:lnTo>
                    <a:pt x="75" y="84"/>
                  </a:lnTo>
                  <a:lnTo>
                    <a:pt x="34" y="75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2"/>
                  </a:lnTo>
                  <a:lnTo>
                    <a:pt x="60" y="62"/>
                  </a:lnTo>
                  <a:lnTo>
                    <a:pt x="75" y="74"/>
                  </a:lnTo>
                  <a:lnTo>
                    <a:pt x="82" y="86"/>
                  </a:lnTo>
                  <a:lnTo>
                    <a:pt x="76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26"/>
            <p:cNvSpPr>
              <a:spLocks/>
            </p:cNvSpPr>
            <p:nvPr/>
          </p:nvSpPr>
          <p:spPr bwMode="auto">
            <a:xfrm>
              <a:off x="4317" y="2409"/>
              <a:ext cx="78" cy="95"/>
            </a:xfrm>
            <a:custGeom>
              <a:avLst/>
              <a:gdLst>
                <a:gd name="T0" fmla="*/ 73 w 78"/>
                <a:gd name="T1" fmla="*/ 8 h 95"/>
                <a:gd name="T2" fmla="*/ 75 w 78"/>
                <a:gd name="T3" fmla="*/ 8 h 95"/>
                <a:gd name="T4" fmla="*/ 77 w 78"/>
                <a:gd name="T5" fmla="*/ 56 h 95"/>
                <a:gd name="T6" fmla="*/ 63 w 78"/>
                <a:gd name="T7" fmla="*/ 70 h 95"/>
                <a:gd name="T8" fmla="*/ 49 w 78"/>
                <a:gd name="T9" fmla="*/ 94 h 95"/>
                <a:gd name="T10" fmla="*/ 14 w 78"/>
                <a:gd name="T11" fmla="*/ 90 h 95"/>
                <a:gd name="T12" fmla="*/ 0 w 78"/>
                <a:gd name="T13" fmla="*/ 87 h 95"/>
                <a:gd name="T14" fmla="*/ 18 w 78"/>
                <a:gd name="T15" fmla="*/ 70 h 95"/>
                <a:gd name="T16" fmla="*/ 52 w 78"/>
                <a:gd name="T17" fmla="*/ 59 h 95"/>
                <a:gd name="T18" fmla="*/ 56 w 78"/>
                <a:gd name="T19" fmla="*/ 26 h 95"/>
                <a:gd name="T20" fmla="*/ 64 w 78"/>
                <a:gd name="T21" fmla="*/ 8 h 95"/>
                <a:gd name="T22" fmla="*/ 76 w 78"/>
                <a:gd name="T23" fmla="*/ 0 h 95"/>
                <a:gd name="T24" fmla="*/ 73 w 78"/>
                <a:gd name="T25" fmla="*/ 8 h 95"/>
                <a:gd name="T26" fmla="*/ 73 w 78"/>
                <a:gd name="T27" fmla="*/ 8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95"/>
                <a:gd name="T44" fmla="*/ 78 w 78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95">
                  <a:moveTo>
                    <a:pt x="73" y="8"/>
                  </a:moveTo>
                  <a:lnTo>
                    <a:pt x="75" y="8"/>
                  </a:lnTo>
                  <a:lnTo>
                    <a:pt x="77" y="56"/>
                  </a:lnTo>
                  <a:lnTo>
                    <a:pt x="63" y="70"/>
                  </a:lnTo>
                  <a:lnTo>
                    <a:pt x="49" y="94"/>
                  </a:lnTo>
                  <a:lnTo>
                    <a:pt x="14" y="90"/>
                  </a:lnTo>
                  <a:lnTo>
                    <a:pt x="0" y="87"/>
                  </a:lnTo>
                  <a:lnTo>
                    <a:pt x="18" y="70"/>
                  </a:lnTo>
                  <a:lnTo>
                    <a:pt x="52" y="59"/>
                  </a:lnTo>
                  <a:lnTo>
                    <a:pt x="56" y="26"/>
                  </a:lnTo>
                  <a:lnTo>
                    <a:pt x="64" y="8"/>
                  </a:lnTo>
                  <a:lnTo>
                    <a:pt x="76" y="0"/>
                  </a:lnTo>
                  <a:lnTo>
                    <a:pt x="73" y="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27"/>
            <p:cNvSpPr>
              <a:spLocks/>
            </p:cNvSpPr>
            <p:nvPr/>
          </p:nvSpPr>
          <p:spPr bwMode="auto">
            <a:xfrm>
              <a:off x="4581" y="2513"/>
              <a:ext cx="40" cy="116"/>
            </a:xfrm>
            <a:custGeom>
              <a:avLst/>
              <a:gdLst>
                <a:gd name="T0" fmla="*/ 34 w 40"/>
                <a:gd name="T1" fmla="*/ 108 h 116"/>
                <a:gd name="T2" fmla="*/ 32 w 40"/>
                <a:gd name="T3" fmla="*/ 109 h 116"/>
                <a:gd name="T4" fmla="*/ 6 w 40"/>
                <a:gd name="T5" fmla="*/ 77 h 116"/>
                <a:gd name="T6" fmla="*/ 5 w 40"/>
                <a:gd name="T7" fmla="*/ 56 h 116"/>
                <a:gd name="T8" fmla="*/ 0 w 40"/>
                <a:gd name="T9" fmla="*/ 29 h 116"/>
                <a:gd name="T10" fmla="*/ 21 w 40"/>
                <a:gd name="T11" fmla="*/ 7 h 116"/>
                <a:gd name="T12" fmla="*/ 31 w 40"/>
                <a:gd name="T13" fmla="*/ 0 h 116"/>
                <a:gd name="T14" fmla="*/ 31 w 40"/>
                <a:gd name="T15" fmla="*/ 24 h 116"/>
                <a:gd name="T16" fmla="*/ 17 w 40"/>
                <a:gd name="T17" fmla="*/ 56 h 116"/>
                <a:gd name="T18" fmla="*/ 34 w 40"/>
                <a:gd name="T19" fmla="*/ 83 h 116"/>
                <a:gd name="T20" fmla="*/ 39 w 40"/>
                <a:gd name="T21" fmla="*/ 102 h 116"/>
                <a:gd name="T22" fmla="*/ 37 w 40"/>
                <a:gd name="T23" fmla="*/ 115 h 116"/>
                <a:gd name="T24" fmla="*/ 34 w 40"/>
                <a:gd name="T25" fmla="*/ 108 h 116"/>
                <a:gd name="T26" fmla="*/ 34 w 40"/>
                <a:gd name="T27" fmla="*/ 108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6"/>
                <a:gd name="T44" fmla="*/ 40 w 4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6">
                  <a:moveTo>
                    <a:pt x="34" y="108"/>
                  </a:moveTo>
                  <a:lnTo>
                    <a:pt x="32" y="109"/>
                  </a:lnTo>
                  <a:lnTo>
                    <a:pt x="6" y="77"/>
                  </a:lnTo>
                  <a:lnTo>
                    <a:pt x="5" y="56"/>
                  </a:lnTo>
                  <a:lnTo>
                    <a:pt x="0" y="29"/>
                  </a:lnTo>
                  <a:lnTo>
                    <a:pt x="21" y="7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7" y="56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5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28"/>
            <p:cNvSpPr>
              <a:spLocks/>
            </p:cNvSpPr>
            <p:nvPr/>
          </p:nvSpPr>
          <p:spPr bwMode="auto">
            <a:xfrm>
              <a:off x="4469" y="2569"/>
              <a:ext cx="82" cy="86"/>
            </a:xfrm>
            <a:custGeom>
              <a:avLst/>
              <a:gdLst>
                <a:gd name="T0" fmla="*/ 75 w 82"/>
                <a:gd name="T1" fmla="*/ 81 h 86"/>
                <a:gd name="T2" fmla="*/ 75 w 82"/>
                <a:gd name="T3" fmla="*/ 83 h 86"/>
                <a:gd name="T4" fmla="*/ 35 w 82"/>
                <a:gd name="T5" fmla="*/ 74 h 86"/>
                <a:gd name="T6" fmla="*/ 21 w 82"/>
                <a:gd name="T7" fmla="*/ 59 h 86"/>
                <a:gd name="T8" fmla="*/ 0 w 82"/>
                <a:gd name="T9" fmla="*/ 42 h 86"/>
                <a:gd name="T10" fmla="*/ 3 w 82"/>
                <a:gd name="T11" fmla="*/ 12 h 86"/>
                <a:gd name="T12" fmla="*/ 6 w 82"/>
                <a:gd name="T13" fmla="*/ 0 h 86"/>
                <a:gd name="T14" fmla="*/ 21 w 82"/>
                <a:gd name="T15" fmla="*/ 19 h 86"/>
                <a:gd name="T16" fmla="*/ 31 w 82"/>
                <a:gd name="T17" fmla="*/ 51 h 86"/>
                <a:gd name="T18" fmla="*/ 59 w 82"/>
                <a:gd name="T19" fmla="*/ 61 h 86"/>
                <a:gd name="T20" fmla="*/ 75 w 82"/>
                <a:gd name="T21" fmla="*/ 73 h 86"/>
                <a:gd name="T22" fmla="*/ 81 w 82"/>
                <a:gd name="T23" fmla="*/ 85 h 86"/>
                <a:gd name="T24" fmla="*/ 75 w 82"/>
                <a:gd name="T25" fmla="*/ 81 h 86"/>
                <a:gd name="T26" fmla="*/ 75 w 82"/>
                <a:gd name="T27" fmla="*/ 81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86"/>
                <a:gd name="T44" fmla="*/ 82 w 82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86">
                  <a:moveTo>
                    <a:pt x="75" y="81"/>
                  </a:moveTo>
                  <a:lnTo>
                    <a:pt x="75" y="83"/>
                  </a:lnTo>
                  <a:lnTo>
                    <a:pt x="35" y="74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1"/>
                  </a:lnTo>
                  <a:lnTo>
                    <a:pt x="59" y="61"/>
                  </a:lnTo>
                  <a:lnTo>
                    <a:pt x="75" y="73"/>
                  </a:lnTo>
                  <a:lnTo>
                    <a:pt x="81" y="85"/>
                  </a:lnTo>
                  <a:lnTo>
                    <a:pt x="75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705600" y="4648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545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 u="none">
                <a:solidFill>
                  <a:srgbClr val="000000"/>
                </a:solidFill>
                <a:latin typeface="Tahoma" pitchFamily="34" charset="0"/>
              </a:rPr>
              <a:t>Exo-erythrocytic </a:t>
            </a:r>
          </a:p>
          <a:p>
            <a:pPr algn="ctr" defTabSz="42545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 u="none">
                <a:solidFill>
                  <a:srgbClr val="000000"/>
                </a:solidFill>
                <a:latin typeface="Tahoma" pitchFamily="34" charset="0"/>
              </a:rPr>
              <a:t>(hepatic) cycle</a:t>
            </a:r>
            <a:endParaRPr lang="en-US" sz="1400" u="none">
              <a:latin typeface="Tahoma" pitchFamily="34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477000" y="5105400"/>
            <a:ext cx="1828800" cy="1025525"/>
            <a:chOff x="4080" y="3216"/>
            <a:chExt cx="1152" cy="646"/>
          </a:xfrm>
        </p:grpSpPr>
        <p:sp>
          <p:nvSpPr>
            <p:cNvPr id="1230" name="Oval 31"/>
            <p:cNvSpPr>
              <a:spLocks noChangeArrowheads="1"/>
            </p:cNvSpPr>
            <p:nvPr/>
          </p:nvSpPr>
          <p:spPr bwMode="auto">
            <a:xfrm>
              <a:off x="4137" y="3728"/>
              <a:ext cx="77" cy="2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sp>
          <p:nvSpPr>
            <p:cNvPr id="1231" name="Oval 32"/>
            <p:cNvSpPr>
              <a:spLocks noChangeArrowheads="1"/>
            </p:cNvSpPr>
            <p:nvPr/>
          </p:nvSpPr>
          <p:spPr bwMode="auto">
            <a:xfrm>
              <a:off x="4145" y="3782"/>
              <a:ext cx="78" cy="23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sp>
          <p:nvSpPr>
            <p:cNvPr id="1232" name="Oval 33"/>
            <p:cNvSpPr>
              <a:spLocks noChangeArrowheads="1"/>
            </p:cNvSpPr>
            <p:nvPr/>
          </p:nvSpPr>
          <p:spPr bwMode="auto">
            <a:xfrm>
              <a:off x="4242" y="3828"/>
              <a:ext cx="66" cy="26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grpSp>
          <p:nvGrpSpPr>
            <p:cNvPr id="1233" name="Group 34"/>
            <p:cNvGrpSpPr>
              <a:grpSpLocks/>
            </p:cNvGrpSpPr>
            <p:nvPr/>
          </p:nvGrpSpPr>
          <p:grpSpPr bwMode="auto">
            <a:xfrm>
              <a:off x="4258" y="3605"/>
              <a:ext cx="380" cy="257"/>
              <a:chOff x="4510" y="3513"/>
              <a:chExt cx="258" cy="276"/>
            </a:xfrm>
          </p:grpSpPr>
          <p:sp>
            <p:nvSpPr>
              <p:cNvPr id="1236" name="Oval 35"/>
              <p:cNvSpPr>
                <a:spLocks noChangeArrowheads="1"/>
              </p:cNvSpPr>
              <p:nvPr/>
            </p:nvSpPr>
            <p:spPr bwMode="auto">
              <a:xfrm>
                <a:off x="4621" y="3639"/>
                <a:ext cx="36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37" name="Oval 36"/>
              <p:cNvSpPr>
                <a:spLocks noChangeArrowheads="1"/>
              </p:cNvSpPr>
              <p:nvPr/>
            </p:nvSpPr>
            <p:spPr bwMode="auto">
              <a:xfrm>
                <a:off x="4566" y="3675"/>
                <a:ext cx="55" cy="2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38" name="Oval 37"/>
              <p:cNvSpPr>
                <a:spLocks noChangeArrowheads="1"/>
              </p:cNvSpPr>
              <p:nvPr/>
            </p:nvSpPr>
            <p:spPr bwMode="auto">
              <a:xfrm>
                <a:off x="4635" y="3686"/>
                <a:ext cx="44" cy="34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39" name="Oval 38"/>
              <p:cNvSpPr>
                <a:spLocks noChangeArrowheads="1"/>
              </p:cNvSpPr>
              <p:nvPr/>
            </p:nvSpPr>
            <p:spPr bwMode="auto">
              <a:xfrm>
                <a:off x="4690" y="3645"/>
                <a:ext cx="39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0" name="Oval 39"/>
              <p:cNvSpPr>
                <a:spLocks noChangeArrowheads="1"/>
              </p:cNvSpPr>
              <p:nvPr/>
            </p:nvSpPr>
            <p:spPr bwMode="auto">
              <a:xfrm>
                <a:off x="4671" y="3568"/>
                <a:ext cx="38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1" name="Oval 40"/>
              <p:cNvSpPr>
                <a:spLocks noChangeArrowheads="1"/>
              </p:cNvSpPr>
              <p:nvPr/>
            </p:nvSpPr>
            <p:spPr bwMode="auto">
              <a:xfrm>
                <a:off x="4588" y="3562"/>
                <a:ext cx="50" cy="1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2" name="Oval 41"/>
              <p:cNvSpPr>
                <a:spLocks noChangeArrowheads="1"/>
              </p:cNvSpPr>
              <p:nvPr/>
            </p:nvSpPr>
            <p:spPr bwMode="auto">
              <a:xfrm>
                <a:off x="4621" y="3576"/>
                <a:ext cx="2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3" name="Oval 42"/>
              <p:cNvSpPr>
                <a:spLocks noChangeArrowheads="1"/>
              </p:cNvSpPr>
              <p:nvPr/>
            </p:nvSpPr>
            <p:spPr bwMode="auto">
              <a:xfrm>
                <a:off x="4549" y="3590"/>
                <a:ext cx="53" cy="22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4" name="Oval 43"/>
              <p:cNvSpPr>
                <a:spLocks noChangeArrowheads="1"/>
              </p:cNvSpPr>
              <p:nvPr/>
            </p:nvSpPr>
            <p:spPr bwMode="auto">
              <a:xfrm>
                <a:off x="4536" y="3631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5" name="Oval 44"/>
              <p:cNvSpPr>
                <a:spLocks noChangeArrowheads="1"/>
              </p:cNvSpPr>
              <p:nvPr/>
            </p:nvSpPr>
            <p:spPr bwMode="auto">
              <a:xfrm>
                <a:off x="4610" y="3731"/>
                <a:ext cx="41" cy="25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246" name="Freeform 45"/>
              <p:cNvSpPr>
                <a:spLocks/>
              </p:cNvSpPr>
              <p:nvPr/>
            </p:nvSpPr>
            <p:spPr bwMode="auto">
              <a:xfrm>
                <a:off x="4510" y="3513"/>
                <a:ext cx="258" cy="276"/>
              </a:xfrm>
              <a:custGeom>
                <a:avLst/>
                <a:gdLst>
                  <a:gd name="T0" fmla="*/ 23 w 258"/>
                  <a:gd name="T1" fmla="*/ 56 h 276"/>
                  <a:gd name="T2" fmla="*/ 24 w 258"/>
                  <a:gd name="T3" fmla="*/ 54 h 276"/>
                  <a:gd name="T4" fmla="*/ 143 w 258"/>
                  <a:gd name="T5" fmla="*/ 0 h 276"/>
                  <a:gd name="T6" fmla="*/ 257 w 258"/>
                  <a:gd name="T7" fmla="*/ 69 h 276"/>
                  <a:gd name="T8" fmla="*/ 257 w 258"/>
                  <a:gd name="T9" fmla="*/ 191 h 276"/>
                  <a:gd name="T10" fmla="*/ 114 w 258"/>
                  <a:gd name="T11" fmla="*/ 275 h 276"/>
                  <a:gd name="T12" fmla="*/ 0 w 258"/>
                  <a:gd name="T13" fmla="*/ 197 h 276"/>
                  <a:gd name="T14" fmla="*/ 10 w 258"/>
                  <a:gd name="T15" fmla="*/ 189 h 276"/>
                  <a:gd name="T16" fmla="*/ 113 w 258"/>
                  <a:gd name="T17" fmla="*/ 259 h 276"/>
                  <a:gd name="T18" fmla="*/ 229 w 258"/>
                  <a:gd name="T19" fmla="*/ 187 h 276"/>
                  <a:gd name="T20" fmla="*/ 241 w 258"/>
                  <a:gd name="T21" fmla="*/ 75 h 276"/>
                  <a:gd name="T22" fmla="*/ 143 w 258"/>
                  <a:gd name="T23" fmla="*/ 16 h 276"/>
                  <a:gd name="T24" fmla="*/ 31 w 258"/>
                  <a:gd name="T25" fmla="*/ 71 h 276"/>
                  <a:gd name="T26" fmla="*/ 24 w 258"/>
                  <a:gd name="T27" fmla="*/ 58 h 276"/>
                  <a:gd name="T28" fmla="*/ 23 w 258"/>
                  <a:gd name="T29" fmla="*/ 56 h 276"/>
                  <a:gd name="T30" fmla="*/ 23 w 258"/>
                  <a:gd name="T31" fmla="*/ 56 h 2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276"/>
                  <a:gd name="T50" fmla="*/ 258 w 258"/>
                  <a:gd name="T51" fmla="*/ 276 h 2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276">
                    <a:moveTo>
                      <a:pt x="23" y="56"/>
                    </a:moveTo>
                    <a:lnTo>
                      <a:pt x="24" y="54"/>
                    </a:lnTo>
                    <a:lnTo>
                      <a:pt x="143" y="0"/>
                    </a:lnTo>
                    <a:lnTo>
                      <a:pt x="257" y="69"/>
                    </a:lnTo>
                    <a:lnTo>
                      <a:pt x="257" y="191"/>
                    </a:lnTo>
                    <a:lnTo>
                      <a:pt x="114" y="275"/>
                    </a:lnTo>
                    <a:lnTo>
                      <a:pt x="0" y="197"/>
                    </a:lnTo>
                    <a:lnTo>
                      <a:pt x="10" y="189"/>
                    </a:lnTo>
                    <a:lnTo>
                      <a:pt x="113" y="259"/>
                    </a:lnTo>
                    <a:lnTo>
                      <a:pt x="229" y="187"/>
                    </a:lnTo>
                    <a:lnTo>
                      <a:pt x="241" y="75"/>
                    </a:lnTo>
                    <a:lnTo>
                      <a:pt x="143" y="16"/>
                    </a:lnTo>
                    <a:lnTo>
                      <a:pt x="31" y="71"/>
                    </a:lnTo>
                    <a:lnTo>
                      <a:pt x="24" y="58"/>
                    </a:lnTo>
                    <a:lnTo>
                      <a:pt x="23" y="56"/>
                    </a:lnTo>
                  </a:path>
                </a:pathLst>
              </a:custGeom>
              <a:solidFill>
                <a:srgbClr val="FF3300"/>
              </a:solid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4" name="Freeform 46"/>
            <p:cNvSpPr>
              <a:spLocks/>
            </p:cNvSpPr>
            <p:nvPr/>
          </p:nvSpPr>
          <p:spPr bwMode="auto">
            <a:xfrm>
              <a:off x="4080" y="3216"/>
              <a:ext cx="384" cy="288"/>
            </a:xfrm>
            <a:custGeom>
              <a:avLst/>
              <a:gdLst>
                <a:gd name="T0" fmla="*/ 308 w 391"/>
                <a:gd name="T1" fmla="*/ 9 h 385"/>
                <a:gd name="T2" fmla="*/ 288 w 391"/>
                <a:gd name="T3" fmla="*/ 7 h 385"/>
                <a:gd name="T4" fmla="*/ 266 w 391"/>
                <a:gd name="T5" fmla="*/ 5 h 385"/>
                <a:gd name="T6" fmla="*/ 242 w 391"/>
                <a:gd name="T7" fmla="*/ 4 h 385"/>
                <a:gd name="T8" fmla="*/ 218 w 391"/>
                <a:gd name="T9" fmla="*/ 3 h 385"/>
                <a:gd name="T10" fmla="*/ 191 w 391"/>
                <a:gd name="T11" fmla="*/ 2 h 385"/>
                <a:gd name="T12" fmla="*/ 168 w 391"/>
                <a:gd name="T13" fmla="*/ 1 h 385"/>
                <a:gd name="T14" fmla="*/ 141 w 391"/>
                <a:gd name="T15" fmla="*/ 1 h 385"/>
                <a:gd name="T16" fmla="*/ 120 w 391"/>
                <a:gd name="T17" fmla="*/ 1 h 385"/>
                <a:gd name="T18" fmla="*/ 93 w 391"/>
                <a:gd name="T19" fmla="*/ 1 h 385"/>
                <a:gd name="T20" fmla="*/ 75 w 391"/>
                <a:gd name="T21" fmla="*/ 1 h 385"/>
                <a:gd name="T22" fmla="*/ 55 w 391"/>
                <a:gd name="T23" fmla="*/ 1 h 385"/>
                <a:gd name="T24" fmla="*/ 33 w 391"/>
                <a:gd name="T25" fmla="*/ 1 h 385"/>
                <a:gd name="T26" fmla="*/ 27 w 391"/>
                <a:gd name="T27" fmla="*/ 1 h 385"/>
                <a:gd name="T28" fmla="*/ 14 w 391"/>
                <a:gd name="T29" fmla="*/ 1 h 385"/>
                <a:gd name="T30" fmla="*/ 4 w 391"/>
                <a:gd name="T31" fmla="*/ 1 h 385"/>
                <a:gd name="T32" fmla="*/ 0 w 391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1"/>
                <a:gd name="T52" fmla="*/ 0 h 385"/>
                <a:gd name="T53" fmla="*/ 391 w 391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1" h="385">
                  <a:moveTo>
                    <a:pt x="390" y="384"/>
                  </a:moveTo>
                  <a:lnTo>
                    <a:pt x="364" y="307"/>
                  </a:lnTo>
                  <a:lnTo>
                    <a:pt x="336" y="240"/>
                  </a:lnTo>
                  <a:lnTo>
                    <a:pt x="305" y="184"/>
                  </a:lnTo>
                  <a:lnTo>
                    <a:pt x="275" y="138"/>
                  </a:lnTo>
                  <a:lnTo>
                    <a:pt x="242" y="100"/>
                  </a:lnTo>
                  <a:lnTo>
                    <a:pt x="211" y="70"/>
                  </a:lnTo>
                  <a:lnTo>
                    <a:pt x="180" y="47"/>
                  </a:lnTo>
                  <a:lnTo>
                    <a:pt x="150" y="30"/>
                  </a:lnTo>
                  <a:lnTo>
                    <a:pt x="119" y="18"/>
                  </a:lnTo>
                  <a:lnTo>
                    <a:pt x="93" y="10"/>
                  </a:lnTo>
                  <a:lnTo>
                    <a:pt x="68" y="6"/>
                  </a:lnTo>
                  <a:lnTo>
                    <a:pt x="46" y="3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47"/>
            <p:cNvSpPr>
              <a:spLocks/>
            </p:cNvSpPr>
            <p:nvPr/>
          </p:nvSpPr>
          <p:spPr bwMode="auto">
            <a:xfrm>
              <a:off x="4752" y="3360"/>
              <a:ext cx="480" cy="413"/>
            </a:xfrm>
            <a:custGeom>
              <a:avLst/>
              <a:gdLst>
                <a:gd name="T0" fmla="*/ 0 w 477"/>
                <a:gd name="T1" fmla="*/ 70542 h 269"/>
                <a:gd name="T2" fmla="*/ 94 w 477"/>
                <a:gd name="T3" fmla="*/ 69917 h 269"/>
                <a:gd name="T4" fmla="*/ 166 w 477"/>
                <a:gd name="T5" fmla="*/ 67661 h 269"/>
                <a:gd name="T6" fmla="*/ 227 w 477"/>
                <a:gd name="T7" fmla="*/ 64302 h 269"/>
                <a:gd name="T8" fmla="*/ 294 w 477"/>
                <a:gd name="T9" fmla="*/ 59920 h 269"/>
                <a:gd name="T10" fmla="*/ 338 w 477"/>
                <a:gd name="T11" fmla="*/ 54734 h 269"/>
                <a:gd name="T12" fmla="*/ 376 w 477"/>
                <a:gd name="T13" fmla="*/ 48683 h 269"/>
                <a:gd name="T14" fmla="*/ 411 w 477"/>
                <a:gd name="T15" fmla="*/ 42379 h 269"/>
                <a:gd name="T16" fmla="*/ 446 w 477"/>
                <a:gd name="T17" fmla="*/ 35871 h 269"/>
                <a:gd name="T18" fmla="*/ 465 w 477"/>
                <a:gd name="T19" fmla="*/ 29481 h 269"/>
                <a:gd name="T20" fmla="*/ 480 w 477"/>
                <a:gd name="T21" fmla="*/ 23126 h 269"/>
                <a:gd name="T22" fmla="*/ 491 w 477"/>
                <a:gd name="T23" fmla="*/ 17292 h 269"/>
                <a:gd name="T24" fmla="*/ 500 w 477"/>
                <a:gd name="T25" fmla="*/ 12131 h 269"/>
                <a:gd name="T26" fmla="*/ 505 w 477"/>
                <a:gd name="T27" fmla="*/ 7729 h 269"/>
                <a:gd name="T28" fmla="*/ 510 w 477"/>
                <a:gd name="T29" fmla="*/ 3915 h 269"/>
                <a:gd name="T30" fmla="*/ 512 w 477"/>
                <a:gd name="T31" fmla="*/ 1320 h 269"/>
                <a:gd name="T32" fmla="*/ 515 w 477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7"/>
                <a:gd name="T52" fmla="*/ 0 h 269"/>
                <a:gd name="T53" fmla="*/ 477 w 477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7" h="269">
                  <a:moveTo>
                    <a:pt x="0" y="268"/>
                  </a:moveTo>
                  <a:lnTo>
                    <a:pt x="81" y="266"/>
                  </a:lnTo>
                  <a:lnTo>
                    <a:pt x="153" y="257"/>
                  </a:lnTo>
                  <a:lnTo>
                    <a:pt x="214" y="244"/>
                  </a:lnTo>
                  <a:lnTo>
                    <a:pt x="268" y="227"/>
                  </a:lnTo>
                  <a:lnTo>
                    <a:pt x="312" y="208"/>
                  </a:lnTo>
                  <a:lnTo>
                    <a:pt x="350" y="185"/>
                  </a:lnTo>
                  <a:lnTo>
                    <a:pt x="381" y="161"/>
                  </a:lnTo>
                  <a:lnTo>
                    <a:pt x="407" y="136"/>
                  </a:lnTo>
                  <a:lnTo>
                    <a:pt x="426" y="112"/>
                  </a:lnTo>
                  <a:lnTo>
                    <a:pt x="441" y="88"/>
                  </a:lnTo>
                  <a:lnTo>
                    <a:pt x="452" y="66"/>
                  </a:lnTo>
                  <a:lnTo>
                    <a:pt x="461" y="46"/>
                  </a:lnTo>
                  <a:lnTo>
                    <a:pt x="466" y="29"/>
                  </a:lnTo>
                  <a:lnTo>
                    <a:pt x="471" y="15"/>
                  </a:lnTo>
                  <a:lnTo>
                    <a:pt x="473" y="5"/>
                  </a:lnTo>
                  <a:lnTo>
                    <a:pt x="476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7751763" y="4038600"/>
            <a:ext cx="1392237" cy="1277938"/>
            <a:chOff x="4704" y="2544"/>
            <a:chExt cx="877" cy="853"/>
          </a:xfrm>
        </p:grpSpPr>
        <p:sp>
          <p:nvSpPr>
            <p:cNvPr id="1215" name="Text Box 49"/>
            <p:cNvSpPr txBox="1">
              <a:spLocks noChangeArrowheads="1"/>
            </p:cNvSpPr>
            <p:nvPr/>
          </p:nvSpPr>
          <p:spPr bwMode="auto">
            <a:xfrm>
              <a:off x="4896" y="3264"/>
              <a:ext cx="68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2545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200" b="1" u="none">
                  <a:solidFill>
                    <a:srgbClr val="000000"/>
                  </a:solidFill>
                  <a:latin typeface="Tahoma" pitchFamily="34" charset="0"/>
                </a:rPr>
                <a:t>Hypnozoites</a:t>
              </a:r>
              <a:endParaRPr lang="en-US" sz="1200" b="1" u="none">
                <a:latin typeface="Tahoma" pitchFamily="34" charset="0"/>
              </a:endParaRPr>
            </a:p>
          </p:txBody>
        </p:sp>
        <p:grpSp>
          <p:nvGrpSpPr>
            <p:cNvPr id="1216" name="Group 50"/>
            <p:cNvGrpSpPr>
              <a:grpSpLocks/>
            </p:cNvGrpSpPr>
            <p:nvPr/>
          </p:nvGrpSpPr>
          <p:grpSpPr bwMode="auto">
            <a:xfrm>
              <a:off x="5040" y="2880"/>
              <a:ext cx="249" cy="285"/>
              <a:chOff x="5318" y="2930"/>
              <a:chExt cx="249" cy="285"/>
            </a:xfrm>
          </p:grpSpPr>
          <p:sp>
            <p:nvSpPr>
              <p:cNvPr id="1218" name="Freeform 51" descr="Small checker board"/>
              <p:cNvSpPr>
                <a:spLocks/>
              </p:cNvSpPr>
              <p:nvPr/>
            </p:nvSpPr>
            <p:spPr bwMode="auto">
              <a:xfrm>
                <a:off x="5318" y="2930"/>
                <a:ext cx="249" cy="285"/>
              </a:xfrm>
              <a:custGeom>
                <a:avLst/>
                <a:gdLst>
                  <a:gd name="T0" fmla="*/ 0 w 249"/>
                  <a:gd name="T1" fmla="*/ 78 h 285"/>
                  <a:gd name="T2" fmla="*/ 126 w 249"/>
                  <a:gd name="T3" fmla="*/ 0 h 285"/>
                  <a:gd name="T4" fmla="*/ 248 w 249"/>
                  <a:gd name="T5" fmla="*/ 93 h 285"/>
                  <a:gd name="T6" fmla="*/ 248 w 249"/>
                  <a:gd name="T7" fmla="*/ 188 h 285"/>
                  <a:gd name="T8" fmla="*/ 132 w 249"/>
                  <a:gd name="T9" fmla="*/ 284 h 285"/>
                  <a:gd name="T10" fmla="*/ 4 w 249"/>
                  <a:gd name="T11" fmla="*/ 200 h 285"/>
                  <a:gd name="T12" fmla="*/ 0 w 249"/>
                  <a:gd name="T13" fmla="*/ 78 h 285"/>
                  <a:gd name="T14" fmla="*/ 0 w 249"/>
                  <a:gd name="T15" fmla="*/ 78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9"/>
                  <a:gd name="T25" fmla="*/ 0 h 285"/>
                  <a:gd name="T26" fmla="*/ 249 w 249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9" h="285">
                    <a:moveTo>
                      <a:pt x="0" y="78"/>
                    </a:moveTo>
                    <a:lnTo>
                      <a:pt x="126" y="0"/>
                    </a:lnTo>
                    <a:lnTo>
                      <a:pt x="248" y="93"/>
                    </a:lnTo>
                    <a:lnTo>
                      <a:pt x="248" y="188"/>
                    </a:lnTo>
                    <a:lnTo>
                      <a:pt x="132" y="284"/>
                    </a:lnTo>
                    <a:lnTo>
                      <a:pt x="4" y="200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2"/>
              <p:cNvSpPr>
                <a:spLocks/>
              </p:cNvSpPr>
              <p:nvPr/>
            </p:nvSpPr>
            <p:spPr bwMode="auto">
              <a:xfrm>
                <a:off x="5459" y="304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893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3"/>
              <p:cNvSpPr>
                <a:spLocks/>
              </p:cNvSpPr>
              <p:nvPr/>
            </p:nvSpPr>
            <p:spPr bwMode="auto">
              <a:xfrm>
                <a:off x="5380" y="3010"/>
                <a:ext cx="152" cy="143"/>
              </a:xfrm>
              <a:custGeom>
                <a:avLst/>
                <a:gdLst>
                  <a:gd name="T0" fmla="*/ 51 w 152"/>
                  <a:gd name="T1" fmla="*/ 7 h 143"/>
                  <a:gd name="T2" fmla="*/ 14 w 152"/>
                  <a:gd name="T3" fmla="*/ 30 h 143"/>
                  <a:gd name="T4" fmla="*/ 3 w 152"/>
                  <a:gd name="T5" fmla="*/ 42 h 143"/>
                  <a:gd name="T6" fmla="*/ 0 w 152"/>
                  <a:gd name="T7" fmla="*/ 57 h 143"/>
                  <a:gd name="T8" fmla="*/ 2 w 152"/>
                  <a:gd name="T9" fmla="*/ 78 h 143"/>
                  <a:gd name="T10" fmla="*/ 10 w 152"/>
                  <a:gd name="T11" fmla="*/ 101 h 143"/>
                  <a:gd name="T12" fmla="*/ 22 w 152"/>
                  <a:gd name="T13" fmla="*/ 112 h 143"/>
                  <a:gd name="T14" fmla="*/ 29 w 152"/>
                  <a:gd name="T15" fmla="*/ 126 h 143"/>
                  <a:gd name="T16" fmla="*/ 54 w 152"/>
                  <a:gd name="T17" fmla="*/ 141 h 143"/>
                  <a:gd name="T18" fmla="*/ 66 w 152"/>
                  <a:gd name="T19" fmla="*/ 137 h 143"/>
                  <a:gd name="T20" fmla="*/ 98 w 152"/>
                  <a:gd name="T21" fmla="*/ 142 h 143"/>
                  <a:gd name="T22" fmla="*/ 116 w 152"/>
                  <a:gd name="T23" fmla="*/ 134 h 143"/>
                  <a:gd name="T24" fmla="*/ 128 w 152"/>
                  <a:gd name="T25" fmla="*/ 122 h 143"/>
                  <a:gd name="T26" fmla="*/ 139 w 152"/>
                  <a:gd name="T27" fmla="*/ 109 h 143"/>
                  <a:gd name="T28" fmla="*/ 151 w 152"/>
                  <a:gd name="T29" fmla="*/ 97 h 143"/>
                  <a:gd name="T30" fmla="*/ 144 w 152"/>
                  <a:gd name="T31" fmla="*/ 76 h 143"/>
                  <a:gd name="T32" fmla="*/ 139 w 152"/>
                  <a:gd name="T33" fmla="*/ 50 h 143"/>
                  <a:gd name="T34" fmla="*/ 128 w 152"/>
                  <a:gd name="T35" fmla="*/ 37 h 143"/>
                  <a:gd name="T36" fmla="*/ 121 w 152"/>
                  <a:gd name="T37" fmla="*/ 12 h 143"/>
                  <a:gd name="T38" fmla="*/ 109 w 152"/>
                  <a:gd name="T39" fmla="*/ 0 h 143"/>
                  <a:gd name="T40" fmla="*/ 89 w 152"/>
                  <a:gd name="T41" fmla="*/ 0 h 143"/>
                  <a:gd name="T42" fmla="*/ 67 w 152"/>
                  <a:gd name="T43" fmla="*/ 7 h 143"/>
                  <a:gd name="T44" fmla="*/ 59 w 152"/>
                  <a:gd name="T45" fmla="*/ 7 h 143"/>
                  <a:gd name="T46" fmla="*/ 47 w 152"/>
                  <a:gd name="T47" fmla="*/ 10 h 143"/>
                  <a:gd name="T48" fmla="*/ 51 w 152"/>
                  <a:gd name="T49" fmla="*/ 7 h 143"/>
                  <a:gd name="T50" fmla="*/ 51 w 152"/>
                  <a:gd name="T51" fmla="*/ 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43"/>
                  <a:gd name="T80" fmla="*/ 152 w 152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43">
                    <a:moveTo>
                      <a:pt x="51" y="7"/>
                    </a:moveTo>
                    <a:lnTo>
                      <a:pt x="14" y="30"/>
                    </a:lnTo>
                    <a:lnTo>
                      <a:pt x="3" y="42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10" y="101"/>
                    </a:lnTo>
                    <a:lnTo>
                      <a:pt x="22" y="112"/>
                    </a:lnTo>
                    <a:lnTo>
                      <a:pt x="29" y="126"/>
                    </a:lnTo>
                    <a:lnTo>
                      <a:pt x="54" y="141"/>
                    </a:lnTo>
                    <a:lnTo>
                      <a:pt x="66" y="137"/>
                    </a:lnTo>
                    <a:lnTo>
                      <a:pt x="98" y="142"/>
                    </a:lnTo>
                    <a:lnTo>
                      <a:pt x="116" y="134"/>
                    </a:lnTo>
                    <a:lnTo>
                      <a:pt x="128" y="122"/>
                    </a:lnTo>
                    <a:lnTo>
                      <a:pt x="139" y="109"/>
                    </a:lnTo>
                    <a:lnTo>
                      <a:pt x="151" y="97"/>
                    </a:lnTo>
                    <a:lnTo>
                      <a:pt x="144" y="76"/>
                    </a:lnTo>
                    <a:lnTo>
                      <a:pt x="139" y="50"/>
                    </a:lnTo>
                    <a:lnTo>
                      <a:pt x="128" y="37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89" y="0"/>
                    </a:lnTo>
                    <a:lnTo>
                      <a:pt x="67" y="7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51" y="7"/>
                    </a:lnTo>
                  </a:path>
                </a:pathLst>
              </a:custGeom>
              <a:solidFill>
                <a:srgbClr val="FFFFFF"/>
              </a:solidFill>
              <a:ln w="1893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1" name="Group 54"/>
              <p:cNvGrpSpPr>
                <a:grpSpLocks/>
              </p:cNvGrpSpPr>
              <p:nvPr/>
            </p:nvGrpSpPr>
            <p:grpSpPr bwMode="auto">
              <a:xfrm>
                <a:off x="5383" y="3021"/>
                <a:ext cx="143" cy="123"/>
                <a:chOff x="5722" y="3156"/>
                <a:chExt cx="143" cy="123"/>
              </a:xfrm>
            </p:grpSpPr>
            <p:sp>
              <p:nvSpPr>
                <p:cNvPr id="1222" name="Oval 55"/>
                <p:cNvSpPr>
                  <a:spLocks noChangeArrowheads="1"/>
                </p:cNvSpPr>
                <p:nvPr/>
              </p:nvSpPr>
              <p:spPr bwMode="auto">
                <a:xfrm>
                  <a:off x="5748" y="31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3" name="Oval 56"/>
                <p:cNvSpPr>
                  <a:spLocks noChangeArrowheads="1"/>
                </p:cNvSpPr>
                <p:nvPr/>
              </p:nvSpPr>
              <p:spPr bwMode="auto">
                <a:xfrm>
                  <a:off x="5722" y="3184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4" name="Oval 57"/>
                <p:cNvSpPr>
                  <a:spLocks noChangeArrowheads="1"/>
                </p:cNvSpPr>
                <p:nvPr/>
              </p:nvSpPr>
              <p:spPr bwMode="auto">
                <a:xfrm>
                  <a:off x="5748" y="3236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5" name="Oval 58"/>
                <p:cNvSpPr>
                  <a:spLocks noChangeArrowheads="1"/>
                </p:cNvSpPr>
                <p:nvPr/>
              </p:nvSpPr>
              <p:spPr bwMode="auto">
                <a:xfrm>
                  <a:off x="5763" y="319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6" name="Oval 59"/>
                <p:cNvSpPr>
                  <a:spLocks noChangeArrowheads="1"/>
                </p:cNvSpPr>
                <p:nvPr/>
              </p:nvSpPr>
              <p:spPr bwMode="auto">
                <a:xfrm>
                  <a:off x="5785" y="315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7" name="Oval 60"/>
                <p:cNvSpPr>
                  <a:spLocks noChangeArrowheads="1"/>
                </p:cNvSpPr>
                <p:nvPr/>
              </p:nvSpPr>
              <p:spPr bwMode="auto">
                <a:xfrm>
                  <a:off x="5800" y="318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8" name="Oval 61"/>
                <p:cNvSpPr>
                  <a:spLocks noChangeArrowheads="1"/>
                </p:cNvSpPr>
                <p:nvPr/>
              </p:nvSpPr>
              <p:spPr bwMode="auto">
                <a:xfrm>
                  <a:off x="5814" y="3219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229" name="Oval 62"/>
                <p:cNvSpPr>
                  <a:spLocks noChangeArrowheads="1"/>
                </p:cNvSpPr>
                <p:nvPr/>
              </p:nvSpPr>
              <p:spPr bwMode="auto">
                <a:xfrm>
                  <a:off x="5789" y="32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</p:grpSp>
        </p:grpSp>
        <p:sp>
          <p:nvSpPr>
            <p:cNvPr id="1217" name="Freeform 63"/>
            <p:cNvSpPr>
              <a:spLocks/>
            </p:cNvSpPr>
            <p:nvPr/>
          </p:nvSpPr>
          <p:spPr bwMode="auto">
            <a:xfrm>
              <a:off x="4704" y="2544"/>
              <a:ext cx="432" cy="266"/>
            </a:xfrm>
            <a:custGeom>
              <a:avLst/>
              <a:gdLst>
                <a:gd name="T0" fmla="*/ 431 w 432"/>
                <a:gd name="T1" fmla="*/ 265 h 266"/>
                <a:gd name="T2" fmla="*/ 409 w 432"/>
                <a:gd name="T3" fmla="*/ 236 h 266"/>
                <a:gd name="T4" fmla="*/ 389 w 432"/>
                <a:gd name="T5" fmla="*/ 209 h 266"/>
                <a:gd name="T6" fmla="*/ 366 w 432"/>
                <a:gd name="T7" fmla="*/ 184 h 266"/>
                <a:gd name="T8" fmla="*/ 343 w 432"/>
                <a:gd name="T9" fmla="*/ 161 h 266"/>
                <a:gd name="T10" fmla="*/ 319 w 432"/>
                <a:gd name="T11" fmla="*/ 141 h 266"/>
                <a:gd name="T12" fmla="*/ 294 w 432"/>
                <a:gd name="T13" fmla="*/ 122 h 266"/>
                <a:gd name="T14" fmla="*/ 268 w 432"/>
                <a:gd name="T15" fmla="*/ 105 h 266"/>
                <a:gd name="T16" fmla="*/ 243 w 432"/>
                <a:gd name="T17" fmla="*/ 88 h 266"/>
                <a:gd name="T18" fmla="*/ 215 w 432"/>
                <a:gd name="T19" fmla="*/ 75 h 266"/>
                <a:gd name="T20" fmla="*/ 187 w 432"/>
                <a:gd name="T21" fmla="*/ 61 h 266"/>
                <a:gd name="T22" fmla="*/ 158 w 432"/>
                <a:gd name="T23" fmla="*/ 50 h 266"/>
                <a:gd name="T24" fmla="*/ 129 w 432"/>
                <a:gd name="T25" fmla="*/ 38 h 266"/>
                <a:gd name="T26" fmla="*/ 98 w 432"/>
                <a:gd name="T27" fmla="*/ 29 h 266"/>
                <a:gd name="T28" fmla="*/ 66 w 432"/>
                <a:gd name="T29" fmla="*/ 18 h 266"/>
                <a:gd name="T30" fmla="*/ 33 w 432"/>
                <a:gd name="T31" fmla="*/ 10 h 266"/>
                <a:gd name="T32" fmla="*/ 0 w 432"/>
                <a:gd name="T33" fmla="*/ 0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6"/>
                <a:gd name="T53" fmla="*/ 432 w 432"/>
                <a:gd name="T54" fmla="*/ 266 h 2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6">
                  <a:moveTo>
                    <a:pt x="431" y="265"/>
                  </a:moveTo>
                  <a:lnTo>
                    <a:pt x="409" y="236"/>
                  </a:lnTo>
                  <a:lnTo>
                    <a:pt x="389" y="209"/>
                  </a:lnTo>
                  <a:lnTo>
                    <a:pt x="366" y="184"/>
                  </a:lnTo>
                  <a:lnTo>
                    <a:pt x="343" y="161"/>
                  </a:lnTo>
                  <a:lnTo>
                    <a:pt x="319" y="141"/>
                  </a:lnTo>
                  <a:lnTo>
                    <a:pt x="294" y="122"/>
                  </a:lnTo>
                  <a:lnTo>
                    <a:pt x="268" y="105"/>
                  </a:lnTo>
                  <a:lnTo>
                    <a:pt x="243" y="88"/>
                  </a:lnTo>
                  <a:lnTo>
                    <a:pt x="215" y="75"/>
                  </a:lnTo>
                  <a:lnTo>
                    <a:pt x="187" y="61"/>
                  </a:lnTo>
                  <a:lnTo>
                    <a:pt x="158" y="50"/>
                  </a:lnTo>
                  <a:lnTo>
                    <a:pt x="129" y="38"/>
                  </a:lnTo>
                  <a:lnTo>
                    <a:pt x="98" y="29"/>
                  </a:lnTo>
                  <a:lnTo>
                    <a:pt x="66" y="18"/>
                  </a:lnTo>
                  <a:lnTo>
                    <a:pt x="33" y="10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334000" y="3810000"/>
            <a:ext cx="1917700" cy="1152525"/>
            <a:chOff x="3360" y="2544"/>
            <a:chExt cx="1208" cy="726"/>
          </a:xfrm>
        </p:grpSpPr>
        <p:grpSp>
          <p:nvGrpSpPr>
            <p:cNvPr id="1197" name="Group 65"/>
            <p:cNvGrpSpPr>
              <a:grpSpLocks/>
            </p:cNvGrpSpPr>
            <p:nvPr/>
          </p:nvGrpSpPr>
          <p:grpSpPr bwMode="auto">
            <a:xfrm>
              <a:off x="4320" y="2544"/>
              <a:ext cx="248" cy="284"/>
              <a:chOff x="4560" y="2539"/>
              <a:chExt cx="248" cy="284"/>
            </a:xfrm>
          </p:grpSpPr>
          <p:sp>
            <p:nvSpPr>
              <p:cNvPr id="1213" name="Freeform 66" descr="Small checker board"/>
              <p:cNvSpPr>
                <a:spLocks/>
              </p:cNvSpPr>
              <p:nvPr/>
            </p:nvSpPr>
            <p:spPr bwMode="auto">
              <a:xfrm>
                <a:off x="4560" y="2539"/>
                <a:ext cx="248" cy="284"/>
              </a:xfrm>
              <a:custGeom>
                <a:avLst/>
                <a:gdLst>
                  <a:gd name="T0" fmla="*/ 0 w 248"/>
                  <a:gd name="T1" fmla="*/ 78 h 284"/>
                  <a:gd name="T2" fmla="*/ 125 w 248"/>
                  <a:gd name="T3" fmla="*/ 0 h 284"/>
                  <a:gd name="T4" fmla="*/ 247 w 248"/>
                  <a:gd name="T5" fmla="*/ 92 h 284"/>
                  <a:gd name="T6" fmla="*/ 247 w 248"/>
                  <a:gd name="T7" fmla="*/ 188 h 284"/>
                  <a:gd name="T8" fmla="*/ 131 w 248"/>
                  <a:gd name="T9" fmla="*/ 283 h 284"/>
                  <a:gd name="T10" fmla="*/ 4 w 248"/>
                  <a:gd name="T11" fmla="*/ 199 h 284"/>
                  <a:gd name="T12" fmla="*/ 0 w 248"/>
                  <a:gd name="T13" fmla="*/ 78 h 284"/>
                  <a:gd name="T14" fmla="*/ 0 w 248"/>
                  <a:gd name="T15" fmla="*/ 78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"/>
                  <a:gd name="T25" fmla="*/ 0 h 284"/>
                  <a:gd name="T26" fmla="*/ 248 w 248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" h="284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2"/>
                    </a:lnTo>
                    <a:lnTo>
                      <a:pt x="247" y="188"/>
                    </a:lnTo>
                    <a:lnTo>
                      <a:pt x="131" y="283"/>
                    </a:lnTo>
                    <a:lnTo>
                      <a:pt x="4" y="199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Oval 67"/>
              <p:cNvSpPr>
                <a:spLocks noChangeArrowheads="1"/>
              </p:cNvSpPr>
              <p:nvPr/>
            </p:nvSpPr>
            <p:spPr bwMode="auto">
              <a:xfrm>
                <a:off x="4587" y="2625"/>
                <a:ext cx="93" cy="8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</p:grpSp>
        <p:grpSp>
          <p:nvGrpSpPr>
            <p:cNvPr id="1198" name="Group 68"/>
            <p:cNvGrpSpPr>
              <a:grpSpLocks/>
            </p:cNvGrpSpPr>
            <p:nvPr/>
          </p:nvGrpSpPr>
          <p:grpSpPr bwMode="auto">
            <a:xfrm>
              <a:off x="3360" y="2544"/>
              <a:ext cx="864" cy="726"/>
              <a:chOff x="3993" y="2574"/>
              <a:chExt cx="356" cy="744"/>
            </a:xfrm>
          </p:grpSpPr>
          <p:sp>
            <p:nvSpPr>
              <p:cNvPr id="1199" name="Freeform 69"/>
              <p:cNvSpPr>
                <a:spLocks/>
              </p:cNvSpPr>
              <p:nvPr/>
            </p:nvSpPr>
            <p:spPr bwMode="auto">
              <a:xfrm>
                <a:off x="4103" y="2574"/>
                <a:ext cx="246" cy="349"/>
              </a:xfrm>
              <a:custGeom>
                <a:avLst/>
                <a:gdLst>
                  <a:gd name="T0" fmla="*/ 0 w 246"/>
                  <a:gd name="T1" fmla="*/ 348 h 349"/>
                  <a:gd name="T2" fmla="*/ 9 w 246"/>
                  <a:gd name="T3" fmla="*/ 319 h 349"/>
                  <a:gd name="T4" fmla="*/ 19 w 246"/>
                  <a:gd name="T5" fmla="*/ 291 h 349"/>
                  <a:gd name="T6" fmla="*/ 30 w 246"/>
                  <a:gd name="T7" fmla="*/ 265 h 349"/>
                  <a:gd name="T8" fmla="*/ 41 w 246"/>
                  <a:gd name="T9" fmla="*/ 238 h 349"/>
                  <a:gd name="T10" fmla="*/ 54 w 246"/>
                  <a:gd name="T11" fmla="*/ 215 h 349"/>
                  <a:gd name="T12" fmla="*/ 67 w 246"/>
                  <a:gd name="T13" fmla="*/ 192 h 349"/>
                  <a:gd name="T14" fmla="*/ 81 w 246"/>
                  <a:gd name="T15" fmla="*/ 170 h 349"/>
                  <a:gd name="T16" fmla="*/ 97 w 246"/>
                  <a:gd name="T17" fmla="*/ 148 h 349"/>
                  <a:gd name="T18" fmla="*/ 112 w 246"/>
                  <a:gd name="T19" fmla="*/ 129 h 349"/>
                  <a:gd name="T20" fmla="*/ 128 w 246"/>
                  <a:gd name="T21" fmla="*/ 109 h 349"/>
                  <a:gd name="T22" fmla="*/ 146 w 246"/>
                  <a:gd name="T23" fmla="*/ 90 h 349"/>
                  <a:gd name="T24" fmla="*/ 165 w 246"/>
                  <a:gd name="T25" fmla="*/ 71 h 349"/>
                  <a:gd name="T26" fmla="*/ 183 w 246"/>
                  <a:gd name="T27" fmla="*/ 54 h 349"/>
                  <a:gd name="T28" fmla="*/ 203 w 246"/>
                  <a:gd name="T29" fmla="*/ 36 h 349"/>
                  <a:gd name="T30" fmla="*/ 224 w 246"/>
                  <a:gd name="T31" fmla="*/ 19 h 349"/>
                  <a:gd name="T32" fmla="*/ 245 w 246"/>
                  <a:gd name="T33" fmla="*/ 0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6"/>
                  <a:gd name="T52" fmla="*/ 0 h 349"/>
                  <a:gd name="T53" fmla="*/ 246 w 246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6" h="349">
                    <a:moveTo>
                      <a:pt x="0" y="348"/>
                    </a:moveTo>
                    <a:lnTo>
                      <a:pt x="9" y="319"/>
                    </a:lnTo>
                    <a:lnTo>
                      <a:pt x="19" y="291"/>
                    </a:lnTo>
                    <a:lnTo>
                      <a:pt x="30" y="265"/>
                    </a:lnTo>
                    <a:lnTo>
                      <a:pt x="41" y="238"/>
                    </a:lnTo>
                    <a:lnTo>
                      <a:pt x="54" y="215"/>
                    </a:lnTo>
                    <a:lnTo>
                      <a:pt x="67" y="192"/>
                    </a:lnTo>
                    <a:lnTo>
                      <a:pt x="81" y="170"/>
                    </a:lnTo>
                    <a:lnTo>
                      <a:pt x="97" y="148"/>
                    </a:lnTo>
                    <a:lnTo>
                      <a:pt x="112" y="129"/>
                    </a:lnTo>
                    <a:lnTo>
                      <a:pt x="128" y="109"/>
                    </a:lnTo>
                    <a:lnTo>
                      <a:pt x="146" y="90"/>
                    </a:lnTo>
                    <a:lnTo>
                      <a:pt x="165" y="71"/>
                    </a:lnTo>
                    <a:lnTo>
                      <a:pt x="183" y="54"/>
                    </a:lnTo>
                    <a:lnTo>
                      <a:pt x="203" y="36"/>
                    </a:lnTo>
                    <a:lnTo>
                      <a:pt x="224" y="19"/>
                    </a:lnTo>
                    <a:lnTo>
                      <a:pt x="245" y="0"/>
                    </a:lnTo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00" name="Group 70"/>
              <p:cNvGrpSpPr>
                <a:grpSpLocks/>
              </p:cNvGrpSpPr>
              <p:nvPr/>
            </p:nvGrpSpPr>
            <p:grpSpPr bwMode="auto">
              <a:xfrm>
                <a:off x="3993" y="3033"/>
                <a:ext cx="248" cy="285"/>
                <a:chOff x="3993" y="3033"/>
                <a:chExt cx="248" cy="285"/>
              </a:xfrm>
            </p:grpSpPr>
            <p:sp>
              <p:nvSpPr>
                <p:cNvPr id="1201" name="Freeform 71" descr="Small checker board"/>
                <p:cNvSpPr>
                  <a:spLocks/>
                </p:cNvSpPr>
                <p:nvPr/>
              </p:nvSpPr>
              <p:spPr bwMode="auto">
                <a:xfrm>
                  <a:off x="3993" y="3033"/>
                  <a:ext cx="248" cy="285"/>
                </a:xfrm>
                <a:custGeom>
                  <a:avLst/>
                  <a:gdLst>
                    <a:gd name="T0" fmla="*/ 0 w 248"/>
                    <a:gd name="T1" fmla="*/ 78 h 285"/>
                    <a:gd name="T2" fmla="*/ 125 w 248"/>
                    <a:gd name="T3" fmla="*/ 0 h 285"/>
                    <a:gd name="T4" fmla="*/ 247 w 248"/>
                    <a:gd name="T5" fmla="*/ 93 h 285"/>
                    <a:gd name="T6" fmla="*/ 247 w 248"/>
                    <a:gd name="T7" fmla="*/ 188 h 285"/>
                    <a:gd name="T8" fmla="*/ 131 w 248"/>
                    <a:gd name="T9" fmla="*/ 284 h 285"/>
                    <a:gd name="T10" fmla="*/ 4 w 248"/>
                    <a:gd name="T11" fmla="*/ 200 h 285"/>
                    <a:gd name="T12" fmla="*/ 0 w 248"/>
                    <a:gd name="T13" fmla="*/ 78 h 285"/>
                    <a:gd name="T14" fmla="*/ 0 w 248"/>
                    <a:gd name="T15" fmla="*/ 78 h 2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285"/>
                    <a:gd name="T26" fmla="*/ 248 w 248"/>
                    <a:gd name="T27" fmla="*/ 285 h 2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285">
                      <a:moveTo>
                        <a:pt x="0" y="78"/>
                      </a:moveTo>
                      <a:lnTo>
                        <a:pt x="125" y="0"/>
                      </a:lnTo>
                      <a:lnTo>
                        <a:pt x="247" y="93"/>
                      </a:lnTo>
                      <a:lnTo>
                        <a:pt x="247" y="188"/>
                      </a:lnTo>
                      <a:lnTo>
                        <a:pt x="131" y="284"/>
                      </a:lnTo>
                      <a:lnTo>
                        <a:pt x="4" y="200"/>
                      </a:lnTo>
                      <a:lnTo>
                        <a:pt x="0" y="78"/>
                      </a:lnTo>
                    </a:path>
                  </a:pathLst>
                </a:custGeom>
                <a:pattFill prst="smCheck">
                  <a:fgClr>
                    <a:srgbClr val="FF8080"/>
                  </a:fgClr>
                  <a:bgClr>
                    <a:srgbClr val="E01F25"/>
                  </a:bgClr>
                </a:patt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72"/>
                <p:cNvSpPr>
                  <a:spLocks/>
                </p:cNvSpPr>
                <p:nvPr/>
              </p:nvSpPr>
              <p:spPr bwMode="auto">
                <a:xfrm>
                  <a:off x="4133" y="31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"/>
                    <a:gd name="T14" fmla="*/ 4 w 4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73"/>
                <p:cNvSpPr>
                  <a:spLocks/>
                </p:cNvSpPr>
                <p:nvPr/>
              </p:nvSpPr>
              <p:spPr bwMode="auto">
                <a:xfrm>
                  <a:off x="4055" y="3113"/>
                  <a:ext cx="152" cy="143"/>
                </a:xfrm>
                <a:custGeom>
                  <a:avLst/>
                  <a:gdLst>
                    <a:gd name="T0" fmla="*/ 50 w 152"/>
                    <a:gd name="T1" fmla="*/ 7 h 143"/>
                    <a:gd name="T2" fmla="*/ 13 w 152"/>
                    <a:gd name="T3" fmla="*/ 30 h 143"/>
                    <a:gd name="T4" fmla="*/ 3 w 152"/>
                    <a:gd name="T5" fmla="*/ 42 h 143"/>
                    <a:gd name="T6" fmla="*/ 0 w 152"/>
                    <a:gd name="T7" fmla="*/ 57 h 143"/>
                    <a:gd name="T8" fmla="*/ 2 w 152"/>
                    <a:gd name="T9" fmla="*/ 78 h 143"/>
                    <a:gd name="T10" fmla="*/ 10 w 152"/>
                    <a:gd name="T11" fmla="*/ 101 h 143"/>
                    <a:gd name="T12" fmla="*/ 22 w 152"/>
                    <a:gd name="T13" fmla="*/ 112 h 143"/>
                    <a:gd name="T14" fmla="*/ 29 w 152"/>
                    <a:gd name="T15" fmla="*/ 126 h 143"/>
                    <a:gd name="T16" fmla="*/ 54 w 152"/>
                    <a:gd name="T17" fmla="*/ 141 h 143"/>
                    <a:gd name="T18" fmla="*/ 65 w 152"/>
                    <a:gd name="T19" fmla="*/ 137 h 143"/>
                    <a:gd name="T20" fmla="*/ 97 w 152"/>
                    <a:gd name="T21" fmla="*/ 142 h 143"/>
                    <a:gd name="T22" fmla="*/ 115 w 152"/>
                    <a:gd name="T23" fmla="*/ 134 h 143"/>
                    <a:gd name="T24" fmla="*/ 128 w 152"/>
                    <a:gd name="T25" fmla="*/ 122 h 143"/>
                    <a:gd name="T26" fmla="*/ 139 w 152"/>
                    <a:gd name="T27" fmla="*/ 109 h 143"/>
                    <a:gd name="T28" fmla="*/ 151 w 152"/>
                    <a:gd name="T29" fmla="*/ 97 h 143"/>
                    <a:gd name="T30" fmla="*/ 144 w 152"/>
                    <a:gd name="T31" fmla="*/ 76 h 143"/>
                    <a:gd name="T32" fmla="*/ 139 w 152"/>
                    <a:gd name="T33" fmla="*/ 50 h 143"/>
                    <a:gd name="T34" fmla="*/ 128 w 152"/>
                    <a:gd name="T35" fmla="*/ 37 h 143"/>
                    <a:gd name="T36" fmla="*/ 120 w 152"/>
                    <a:gd name="T37" fmla="*/ 12 h 143"/>
                    <a:gd name="T38" fmla="*/ 109 w 152"/>
                    <a:gd name="T39" fmla="*/ 0 h 143"/>
                    <a:gd name="T40" fmla="*/ 88 w 152"/>
                    <a:gd name="T41" fmla="*/ 0 h 143"/>
                    <a:gd name="T42" fmla="*/ 67 w 152"/>
                    <a:gd name="T43" fmla="*/ 7 h 143"/>
                    <a:gd name="T44" fmla="*/ 58 w 152"/>
                    <a:gd name="T45" fmla="*/ 7 h 143"/>
                    <a:gd name="T46" fmla="*/ 47 w 152"/>
                    <a:gd name="T47" fmla="*/ 10 h 143"/>
                    <a:gd name="T48" fmla="*/ 50 w 152"/>
                    <a:gd name="T49" fmla="*/ 7 h 143"/>
                    <a:gd name="T50" fmla="*/ 50 w 152"/>
                    <a:gd name="T51" fmla="*/ 7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43"/>
                    <a:gd name="T80" fmla="*/ 152 w 152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43">
                      <a:moveTo>
                        <a:pt x="50" y="7"/>
                      </a:moveTo>
                      <a:lnTo>
                        <a:pt x="13" y="30"/>
                      </a:lnTo>
                      <a:lnTo>
                        <a:pt x="3" y="42"/>
                      </a:lnTo>
                      <a:lnTo>
                        <a:pt x="0" y="57"/>
                      </a:lnTo>
                      <a:lnTo>
                        <a:pt x="2" y="78"/>
                      </a:lnTo>
                      <a:lnTo>
                        <a:pt x="10" y="101"/>
                      </a:lnTo>
                      <a:lnTo>
                        <a:pt x="22" y="112"/>
                      </a:lnTo>
                      <a:lnTo>
                        <a:pt x="29" y="126"/>
                      </a:lnTo>
                      <a:lnTo>
                        <a:pt x="54" y="141"/>
                      </a:lnTo>
                      <a:lnTo>
                        <a:pt x="65" y="137"/>
                      </a:lnTo>
                      <a:lnTo>
                        <a:pt x="97" y="142"/>
                      </a:lnTo>
                      <a:lnTo>
                        <a:pt x="115" y="134"/>
                      </a:lnTo>
                      <a:lnTo>
                        <a:pt x="128" y="122"/>
                      </a:lnTo>
                      <a:lnTo>
                        <a:pt x="139" y="109"/>
                      </a:lnTo>
                      <a:lnTo>
                        <a:pt x="151" y="97"/>
                      </a:lnTo>
                      <a:lnTo>
                        <a:pt x="144" y="76"/>
                      </a:lnTo>
                      <a:lnTo>
                        <a:pt x="139" y="50"/>
                      </a:lnTo>
                      <a:lnTo>
                        <a:pt x="128" y="37"/>
                      </a:lnTo>
                      <a:lnTo>
                        <a:pt x="120" y="12"/>
                      </a:lnTo>
                      <a:lnTo>
                        <a:pt x="109" y="0"/>
                      </a:lnTo>
                      <a:lnTo>
                        <a:pt x="88" y="0"/>
                      </a:lnTo>
                      <a:lnTo>
                        <a:pt x="67" y="7"/>
                      </a:lnTo>
                      <a:lnTo>
                        <a:pt x="58" y="7"/>
                      </a:lnTo>
                      <a:lnTo>
                        <a:pt x="47" y="10"/>
                      </a:lnTo>
                      <a:lnTo>
                        <a:pt x="50" y="7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04" name="Group 74"/>
                <p:cNvGrpSpPr>
                  <a:grpSpLocks/>
                </p:cNvGrpSpPr>
                <p:nvPr/>
              </p:nvGrpSpPr>
              <p:grpSpPr bwMode="auto">
                <a:xfrm>
                  <a:off x="4057" y="3123"/>
                  <a:ext cx="144" cy="124"/>
                  <a:chOff x="4396" y="3258"/>
                  <a:chExt cx="144" cy="124"/>
                </a:xfrm>
              </p:grpSpPr>
              <p:sp>
                <p:nvSpPr>
                  <p:cNvPr id="1205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263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0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3287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0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33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0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3302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0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3258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1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328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11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3322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21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343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</p:grpSp>
          </p:grpSp>
        </p:grpSp>
      </p:grpSp>
      <p:grpSp>
        <p:nvGrpSpPr>
          <p:cNvPr id="15" name="Group 245"/>
          <p:cNvGrpSpPr>
            <a:grpSpLocks/>
          </p:cNvGrpSpPr>
          <p:nvPr/>
        </p:nvGrpSpPr>
        <p:grpSpPr bwMode="auto">
          <a:xfrm>
            <a:off x="4724400" y="1676400"/>
            <a:ext cx="1890713" cy="1658938"/>
            <a:chOff x="2976" y="1056"/>
            <a:chExt cx="1191" cy="1045"/>
          </a:xfrm>
        </p:grpSpPr>
        <p:sp>
          <p:nvSpPr>
            <p:cNvPr id="1184" name="Text Box 83"/>
            <p:cNvSpPr txBox="1">
              <a:spLocks noChangeArrowheads="1"/>
            </p:cNvSpPr>
            <p:nvPr/>
          </p:nvSpPr>
          <p:spPr bwMode="auto">
            <a:xfrm>
              <a:off x="3504" y="1104"/>
              <a:ext cx="66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2545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 u="none">
                  <a:solidFill>
                    <a:srgbClr val="000000"/>
                  </a:solidFill>
                  <a:latin typeface="Tahoma" pitchFamily="34" charset="0"/>
                </a:rPr>
                <a:t>Sporozoites</a:t>
              </a:r>
              <a:endParaRPr lang="en-US" b="1" u="none">
                <a:latin typeface="Tahoma" pitchFamily="34" charset="0"/>
              </a:endParaRPr>
            </a:p>
          </p:txBody>
        </p:sp>
        <p:grpSp>
          <p:nvGrpSpPr>
            <p:cNvPr id="1185" name="Group 84"/>
            <p:cNvGrpSpPr>
              <a:grpSpLocks/>
            </p:cNvGrpSpPr>
            <p:nvPr/>
          </p:nvGrpSpPr>
          <p:grpSpPr bwMode="auto">
            <a:xfrm>
              <a:off x="2976" y="1056"/>
              <a:ext cx="1116" cy="1045"/>
              <a:chOff x="2976" y="1056"/>
              <a:chExt cx="1116" cy="1045"/>
            </a:xfrm>
          </p:grpSpPr>
          <p:grpSp>
            <p:nvGrpSpPr>
              <p:cNvPr id="1186" name="Group 85"/>
              <p:cNvGrpSpPr>
                <a:grpSpLocks/>
              </p:cNvGrpSpPr>
              <p:nvPr/>
            </p:nvGrpSpPr>
            <p:grpSpPr bwMode="auto">
              <a:xfrm>
                <a:off x="2976" y="1056"/>
                <a:ext cx="546" cy="250"/>
                <a:chOff x="2935" y="1010"/>
                <a:chExt cx="546" cy="250"/>
              </a:xfrm>
            </p:grpSpPr>
            <p:sp>
              <p:nvSpPr>
                <p:cNvPr id="1189" name="Freeform 86"/>
                <p:cNvSpPr>
                  <a:spLocks/>
                </p:cNvSpPr>
                <p:nvPr/>
              </p:nvSpPr>
              <p:spPr bwMode="auto">
                <a:xfrm>
                  <a:off x="3403" y="1209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87"/>
                <p:cNvSpPr>
                  <a:spLocks/>
                </p:cNvSpPr>
                <p:nvPr/>
              </p:nvSpPr>
              <p:spPr bwMode="auto">
                <a:xfrm>
                  <a:off x="3321" y="115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7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88"/>
                <p:cNvSpPr>
                  <a:spLocks/>
                </p:cNvSpPr>
                <p:nvPr/>
              </p:nvSpPr>
              <p:spPr bwMode="auto">
                <a:xfrm>
                  <a:off x="3192" y="1105"/>
                  <a:ext cx="77" cy="50"/>
                </a:xfrm>
                <a:custGeom>
                  <a:avLst/>
                  <a:gdLst>
                    <a:gd name="T0" fmla="*/ 2 w 77"/>
                    <a:gd name="T1" fmla="*/ 3 h 50"/>
                    <a:gd name="T2" fmla="*/ 6 w 77"/>
                    <a:gd name="T3" fmla="*/ 3 h 50"/>
                    <a:gd name="T4" fmla="*/ 33 w 77"/>
                    <a:gd name="T5" fmla="*/ 6 h 50"/>
                    <a:gd name="T6" fmla="*/ 76 w 77"/>
                    <a:gd name="T7" fmla="*/ 36 h 50"/>
                    <a:gd name="T8" fmla="*/ 64 w 77"/>
                    <a:gd name="T9" fmla="*/ 49 h 50"/>
                    <a:gd name="T10" fmla="*/ 49 w 77"/>
                    <a:gd name="T11" fmla="*/ 45 h 50"/>
                    <a:gd name="T12" fmla="*/ 11 w 77"/>
                    <a:gd name="T13" fmla="*/ 24 h 50"/>
                    <a:gd name="T14" fmla="*/ 0 w 77"/>
                    <a:gd name="T15" fmla="*/ 0 h 50"/>
                    <a:gd name="T16" fmla="*/ 2 w 77"/>
                    <a:gd name="T17" fmla="*/ 3 h 50"/>
                    <a:gd name="T18" fmla="*/ 2 w 77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0"/>
                    <a:gd name="T32" fmla="*/ 77 w 77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0">
                      <a:moveTo>
                        <a:pt x="2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6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1" y="24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Freeform 89"/>
                <p:cNvSpPr>
                  <a:spLocks/>
                </p:cNvSpPr>
                <p:nvPr/>
              </p:nvSpPr>
              <p:spPr bwMode="auto">
                <a:xfrm>
                  <a:off x="3077" y="101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Freeform 90"/>
                <p:cNvSpPr>
                  <a:spLocks/>
                </p:cNvSpPr>
                <p:nvPr/>
              </p:nvSpPr>
              <p:spPr bwMode="auto">
                <a:xfrm>
                  <a:off x="3083" y="107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91"/>
                <p:cNvSpPr>
                  <a:spLocks/>
                </p:cNvSpPr>
                <p:nvPr/>
              </p:nvSpPr>
              <p:spPr bwMode="auto">
                <a:xfrm>
                  <a:off x="2991" y="101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4 w 77"/>
                    <a:gd name="T5" fmla="*/ 6 h 51"/>
                    <a:gd name="T6" fmla="*/ 76 w 77"/>
                    <a:gd name="T7" fmla="*/ 36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4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6" y="36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92"/>
                <p:cNvSpPr>
                  <a:spLocks/>
                </p:cNvSpPr>
                <p:nvPr/>
              </p:nvSpPr>
              <p:spPr bwMode="auto">
                <a:xfrm>
                  <a:off x="2935" y="103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3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3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93"/>
                <p:cNvSpPr>
                  <a:spLocks/>
                </p:cNvSpPr>
                <p:nvPr/>
              </p:nvSpPr>
              <p:spPr bwMode="auto">
                <a:xfrm>
                  <a:off x="3006" y="1087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7" name="Freeform 94"/>
              <p:cNvSpPr>
                <a:spLocks/>
              </p:cNvSpPr>
              <p:nvPr/>
            </p:nvSpPr>
            <p:spPr bwMode="auto">
              <a:xfrm>
                <a:off x="3600" y="1344"/>
                <a:ext cx="291" cy="353"/>
              </a:xfrm>
              <a:custGeom>
                <a:avLst/>
                <a:gdLst>
                  <a:gd name="T0" fmla="*/ 33 w 339"/>
                  <a:gd name="T1" fmla="*/ 19 h 449"/>
                  <a:gd name="T2" fmla="*/ 33 w 339"/>
                  <a:gd name="T3" fmla="*/ 17 h 449"/>
                  <a:gd name="T4" fmla="*/ 35 w 339"/>
                  <a:gd name="T5" fmla="*/ 15 h 449"/>
                  <a:gd name="T6" fmla="*/ 41 w 339"/>
                  <a:gd name="T7" fmla="*/ 13 h 449"/>
                  <a:gd name="T8" fmla="*/ 45 w 339"/>
                  <a:gd name="T9" fmla="*/ 10 h 449"/>
                  <a:gd name="T10" fmla="*/ 47 w 339"/>
                  <a:gd name="T11" fmla="*/ 2 h 449"/>
                  <a:gd name="T12" fmla="*/ 45 w 339"/>
                  <a:gd name="T13" fmla="*/ 2 h 449"/>
                  <a:gd name="T14" fmla="*/ 40 w 339"/>
                  <a:gd name="T15" fmla="*/ 2 h 449"/>
                  <a:gd name="T16" fmla="*/ 33 w 339"/>
                  <a:gd name="T17" fmla="*/ 0 h 449"/>
                  <a:gd name="T18" fmla="*/ 29 w 339"/>
                  <a:gd name="T19" fmla="*/ 2 h 449"/>
                  <a:gd name="T20" fmla="*/ 29 w 339"/>
                  <a:gd name="T21" fmla="*/ 2 h 449"/>
                  <a:gd name="T22" fmla="*/ 33 w 339"/>
                  <a:gd name="T23" fmla="*/ 2 h 449"/>
                  <a:gd name="T24" fmla="*/ 39 w 339"/>
                  <a:gd name="T25" fmla="*/ 4 h 449"/>
                  <a:gd name="T26" fmla="*/ 39 w 339"/>
                  <a:gd name="T27" fmla="*/ 6 h 449"/>
                  <a:gd name="T28" fmla="*/ 38 w 339"/>
                  <a:gd name="T29" fmla="*/ 7 h 449"/>
                  <a:gd name="T30" fmla="*/ 34 w 339"/>
                  <a:gd name="T31" fmla="*/ 10 h 449"/>
                  <a:gd name="T32" fmla="*/ 31 w 339"/>
                  <a:gd name="T33" fmla="*/ 12 h 449"/>
                  <a:gd name="T34" fmla="*/ 30 w 339"/>
                  <a:gd name="T35" fmla="*/ 10 h 449"/>
                  <a:gd name="T36" fmla="*/ 28 w 339"/>
                  <a:gd name="T37" fmla="*/ 8 h 449"/>
                  <a:gd name="T38" fmla="*/ 28 w 339"/>
                  <a:gd name="T39" fmla="*/ 6 h 449"/>
                  <a:gd name="T40" fmla="*/ 28 w 339"/>
                  <a:gd name="T41" fmla="*/ 5 h 449"/>
                  <a:gd name="T42" fmla="*/ 27 w 339"/>
                  <a:gd name="T43" fmla="*/ 5 h 449"/>
                  <a:gd name="T44" fmla="*/ 24 w 339"/>
                  <a:gd name="T45" fmla="*/ 5 h 449"/>
                  <a:gd name="T46" fmla="*/ 22 w 339"/>
                  <a:gd name="T47" fmla="*/ 5 h 449"/>
                  <a:gd name="T48" fmla="*/ 21 w 339"/>
                  <a:gd name="T49" fmla="*/ 6 h 449"/>
                  <a:gd name="T50" fmla="*/ 21 w 339"/>
                  <a:gd name="T51" fmla="*/ 8 h 449"/>
                  <a:gd name="T52" fmla="*/ 21 w 339"/>
                  <a:gd name="T53" fmla="*/ 9 h 449"/>
                  <a:gd name="T54" fmla="*/ 21 w 339"/>
                  <a:gd name="T55" fmla="*/ 10 h 449"/>
                  <a:gd name="T56" fmla="*/ 21 w 339"/>
                  <a:gd name="T57" fmla="*/ 10 h 449"/>
                  <a:gd name="T58" fmla="*/ 21 w 339"/>
                  <a:gd name="T59" fmla="*/ 11 h 449"/>
                  <a:gd name="T60" fmla="*/ 17 w 339"/>
                  <a:gd name="T61" fmla="*/ 10 h 449"/>
                  <a:gd name="T62" fmla="*/ 15 w 339"/>
                  <a:gd name="T63" fmla="*/ 7 h 449"/>
                  <a:gd name="T64" fmla="*/ 15 w 339"/>
                  <a:gd name="T65" fmla="*/ 6 h 449"/>
                  <a:gd name="T66" fmla="*/ 14 w 339"/>
                  <a:gd name="T67" fmla="*/ 4 h 449"/>
                  <a:gd name="T68" fmla="*/ 14 w 339"/>
                  <a:gd name="T69" fmla="*/ 3 h 449"/>
                  <a:gd name="T70" fmla="*/ 18 w 339"/>
                  <a:gd name="T71" fmla="*/ 2 h 449"/>
                  <a:gd name="T72" fmla="*/ 17 w 339"/>
                  <a:gd name="T73" fmla="*/ 2 h 449"/>
                  <a:gd name="T74" fmla="*/ 13 w 339"/>
                  <a:gd name="T75" fmla="*/ 2 h 449"/>
                  <a:gd name="T76" fmla="*/ 8 w 339"/>
                  <a:gd name="T77" fmla="*/ 2 h 449"/>
                  <a:gd name="T78" fmla="*/ 7 w 339"/>
                  <a:gd name="T79" fmla="*/ 2 h 449"/>
                  <a:gd name="T80" fmla="*/ 3 w 339"/>
                  <a:gd name="T81" fmla="*/ 5 h 449"/>
                  <a:gd name="T82" fmla="*/ 2 w 339"/>
                  <a:gd name="T83" fmla="*/ 6 h 449"/>
                  <a:gd name="T84" fmla="*/ 0 w 339"/>
                  <a:gd name="T85" fmla="*/ 9 h 449"/>
                  <a:gd name="T86" fmla="*/ 3 w 339"/>
                  <a:gd name="T87" fmla="*/ 12 h 449"/>
                  <a:gd name="T88" fmla="*/ 8 w 339"/>
                  <a:gd name="T89" fmla="*/ 13 h 449"/>
                  <a:gd name="T90" fmla="*/ 15 w 339"/>
                  <a:gd name="T91" fmla="*/ 14 h 449"/>
                  <a:gd name="T92" fmla="*/ 18 w 339"/>
                  <a:gd name="T93" fmla="*/ 16 h 449"/>
                  <a:gd name="T94" fmla="*/ 18 w 339"/>
                  <a:gd name="T95" fmla="*/ 17 h 449"/>
                  <a:gd name="T96" fmla="*/ 18 w 339"/>
                  <a:gd name="T97" fmla="*/ 19 h 449"/>
                  <a:gd name="T98" fmla="*/ 33 w 339"/>
                  <a:gd name="T99" fmla="*/ 19 h 449"/>
                  <a:gd name="T100" fmla="*/ 33 w 339"/>
                  <a:gd name="T101" fmla="*/ 19 h 4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9"/>
                  <a:gd name="T154" fmla="*/ 0 h 449"/>
                  <a:gd name="T155" fmla="*/ 339 w 339"/>
                  <a:gd name="T156" fmla="*/ 449 h 4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9" h="449">
                    <a:moveTo>
                      <a:pt x="236" y="448"/>
                    </a:moveTo>
                    <a:lnTo>
                      <a:pt x="236" y="390"/>
                    </a:lnTo>
                    <a:lnTo>
                      <a:pt x="258" y="341"/>
                    </a:lnTo>
                    <a:lnTo>
                      <a:pt x="298" y="301"/>
                    </a:lnTo>
                    <a:lnTo>
                      <a:pt x="325" y="221"/>
                    </a:lnTo>
                    <a:lnTo>
                      <a:pt x="338" y="58"/>
                    </a:lnTo>
                    <a:lnTo>
                      <a:pt x="329" y="31"/>
                    </a:lnTo>
                    <a:lnTo>
                      <a:pt x="292" y="6"/>
                    </a:lnTo>
                    <a:lnTo>
                      <a:pt x="245" y="0"/>
                    </a:lnTo>
                    <a:lnTo>
                      <a:pt x="218" y="18"/>
                    </a:lnTo>
                    <a:lnTo>
                      <a:pt x="215" y="31"/>
                    </a:lnTo>
                    <a:lnTo>
                      <a:pt x="239" y="58"/>
                    </a:lnTo>
                    <a:lnTo>
                      <a:pt x="273" y="92"/>
                    </a:lnTo>
                    <a:lnTo>
                      <a:pt x="273" y="135"/>
                    </a:lnTo>
                    <a:lnTo>
                      <a:pt x="270" y="169"/>
                    </a:lnTo>
                    <a:lnTo>
                      <a:pt x="255" y="221"/>
                    </a:lnTo>
                    <a:lnTo>
                      <a:pt x="224" y="258"/>
                    </a:lnTo>
                    <a:lnTo>
                      <a:pt x="221" y="249"/>
                    </a:lnTo>
                    <a:lnTo>
                      <a:pt x="212" y="184"/>
                    </a:lnTo>
                    <a:lnTo>
                      <a:pt x="212" y="126"/>
                    </a:lnTo>
                    <a:lnTo>
                      <a:pt x="209" y="107"/>
                    </a:lnTo>
                    <a:lnTo>
                      <a:pt x="196" y="98"/>
                    </a:lnTo>
                    <a:lnTo>
                      <a:pt x="181" y="98"/>
                    </a:lnTo>
                    <a:lnTo>
                      <a:pt x="162" y="119"/>
                    </a:lnTo>
                    <a:lnTo>
                      <a:pt x="150" y="153"/>
                    </a:lnTo>
                    <a:lnTo>
                      <a:pt x="147" y="178"/>
                    </a:lnTo>
                    <a:lnTo>
                      <a:pt x="157" y="212"/>
                    </a:lnTo>
                    <a:lnTo>
                      <a:pt x="160" y="230"/>
                    </a:lnTo>
                    <a:lnTo>
                      <a:pt x="160" y="246"/>
                    </a:lnTo>
                    <a:lnTo>
                      <a:pt x="157" y="255"/>
                    </a:lnTo>
                    <a:lnTo>
                      <a:pt x="122" y="221"/>
                    </a:lnTo>
                    <a:lnTo>
                      <a:pt x="113" y="162"/>
                    </a:lnTo>
                    <a:lnTo>
                      <a:pt x="110" y="144"/>
                    </a:lnTo>
                    <a:lnTo>
                      <a:pt x="104" y="92"/>
                    </a:lnTo>
                    <a:lnTo>
                      <a:pt x="104" y="61"/>
                    </a:lnTo>
                    <a:lnTo>
                      <a:pt x="132" y="52"/>
                    </a:lnTo>
                    <a:lnTo>
                      <a:pt x="122" y="31"/>
                    </a:lnTo>
                    <a:lnTo>
                      <a:pt x="92" y="21"/>
                    </a:lnTo>
                    <a:lnTo>
                      <a:pt x="61" y="36"/>
                    </a:lnTo>
                    <a:lnTo>
                      <a:pt x="49" y="55"/>
                    </a:lnTo>
                    <a:lnTo>
                      <a:pt x="24" y="98"/>
                    </a:lnTo>
                    <a:lnTo>
                      <a:pt x="2" y="147"/>
                    </a:lnTo>
                    <a:lnTo>
                      <a:pt x="0" y="199"/>
                    </a:lnTo>
                    <a:lnTo>
                      <a:pt x="21" y="267"/>
                    </a:lnTo>
                    <a:lnTo>
                      <a:pt x="61" y="293"/>
                    </a:lnTo>
                    <a:lnTo>
                      <a:pt x="105" y="325"/>
                    </a:lnTo>
                    <a:lnTo>
                      <a:pt x="130" y="361"/>
                    </a:lnTo>
                    <a:lnTo>
                      <a:pt x="137" y="401"/>
                    </a:lnTo>
                    <a:lnTo>
                      <a:pt x="135" y="448"/>
                    </a:lnTo>
                    <a:lnTo>
                      <a:pt x="236" y="448"/>
                    </a:lnTo>
                  </a:path>
                </a:pathLst>
              </a:custGeom>
              <a:solidFill>
                <a:srgbClr val="626200"/>
              </a:solidFill>
              <a:ln w="1893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Text Box 95"/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1020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425450"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300" b="1" u="none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:r>
                  <a:rPr lang="en-US" sz="1500" b="1" u="none">
                    <a:solidFill>
                      <a:srgbClr val="000000"/>
                    </a:solidFill>
                    <a:latin typeface="Tahoma" pitchFamily="34" charset="0"/>
                  </a:rPr>
                  <a:t>Salivary  Gland</a:t>
                </a:r>
                <a:endParaRPr lang="en-US" sz="2800" b="1" u="none">
                  <a:latin typeface="Tahoma" pitchFamily="34" charset="0"/>
                </a:endParaRPr>
              </a:p>
            </p:txBody>
          </p:sp>
        </p:grpSp>
      </p:grpSp>
      <p:sp>
        <p:nvSpPr>
          <p:cNvPr id="140384" name="Text Box 96"/>
          <p:cNvSpPr txBox="1">
            <a:spLocks noChangeArrowheads="1"/>
          </p:cNvSpPr>
          <p:nvPr/>
        </p:nvSpPr>
        <p:spPr bwMode="auto">
          <a:xfrm>
            <a:off x="1143000" y="2286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25450">
              <a:buClr>
                <a:srgbClr val="2F2F2F"/>
              </a:buClr>
              <a:buSzPct val="90000"/>
              <a:buFont typeface="Monotype Sorts" pitchFamily="2" charset="2"/>
              <a:buNone/>
              <a:defRPr/>
            </a:pPr>
            <a:r>
              <a:rPr lang="en-US" sz="3600" b="1" u="none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LIFE CYCLE OF MALARIA</a:t>
            </a:r>
          </a:p>
        </p:txBody>
      </p: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2057400" y="3505200"/>
            <a:ext cx="1489075" cy="1092200"/>
            <a:chOff x="1083" y="2275"/>
            <a:chExt cx="938" cy="688"/>
          </a:xfrm>
        </p:grpSpPr>
        <p:sp>
          <p:nvSpPr>
            <p:cNvPr id="1174" name="Freeform 98"/>
            <p:cNvSpPr>
              <a:spLocks/>
            </p:cNvSpPr>
            <p:nvPr/>
          </p:nvSpPr>
          <p:spPr bwMode="auto">
            <a:xfrm>
              <a:off x="1083" y="2460"/>
              <a:ext cx="78" cy="503"/>
            </a:xfrm>
            <a:custGeom>
              <a:avLst/>
              <a:gdLst>
                <a:gd name="T0" fmla="*/ 37 w 78"/>
                <a:gd name="T1" fmla="*/ 0 h 503"/>
                <a:gd name="T2" fmla="*/ 25 w 78"/>
                <a:gd name="T3" fmla="*/ 35 h 503"/>
                <a:gd name="T4" fmla="*/ 15 w 78"/>
                <a:gd name="T5" fmla="*/ 68 h 503"/>
                <a:gd name="T6" fmla="*/ 8 w 78"/>
                <a:gd name="T7" fmla="*/ 100 h 503"/>
                <a:gd name="T8" fmla="*/ 4 w 78"/>
                <a:gd name="T9" fmla="*/ 132 h 503"/>
                <a:gd name="T10" fmla="*/ 0 w 78"/>
                <a:gd name="T11" fmla="*/ 163 h 503"/>
                <a:gd name="T12" fmla="*/ 0 w 78"/>
                <a:gd name="T13" fmla="*/ 194 h 503"/>
                <a:gd name="T14" fmla="*/ 0 w 78"/>
                <a:gd name="T15" fmla="*/ 225 h 503"/>
                <a:gd name="T16" fmla="*/ 4 w 78"/>
                <a:gd name="T17" fmla="*/ 254 h 503"/>
                <a:gd name="T18" fmla="*/ 7 w 78"/>
                <a:gd name="T19" fmla="*/ 286 h 503"/>
                <a:gd name="T20" fmla="*/ 13 w 78"/>
                <a:gd name="T21" fmla="*/ 316 h 503"/>
                <a:gd name="T22" fmla="*/ 20 w 78"/>
                <a:gd name="T23" fmla="*/ 347 h 503"/>
                <a:gd name="T24" fmla="*/ 29 w 78"/>
                <a:gd name="T25" fmla="*/ 377 h 503"/>
                <a:gd name="T26" fmla="*/ 39 w 78"/>
                <a:gd name="T27" fmla="*/ 408 h 503"/>
                <a:gd name="T28" fmla="*/ 51 w 78"/>
                <a:gd name="T29" fmla="*/ 439 h 503"/>
                <a:gd name="T30" fmla="*/ 63 w 78"/>
                <a:gd name="T31" fmla="*/ 470 h 503"/>
                <a:gd name="T32" fmla="*/ 77 w 78"/>
                <a:gd name="T33" fmla="*/ 502 h 5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3"/>
                <a:gd name="T53" fmla="*/ 78 w 78"/>
                <a:gd name="T54" fmla="*/ 503 h 5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3">
                  <a:moveTo>
                    <a:pt x="37" y="0"/>
                  </a:moveTo>
                  <a:lnTo>
                    <a:pt x="25" y="35"/>
                  </a:lnTo>
                  <a:lnTo>
                    <a:pt x="15" y="68"/>
                  </a:lnTo>
                  <a:lnTo>
                    <a:pt x="8" y="100"/>
                  </a:lnTo>
                  <a:lnTo>
                    <a:pt x="4" y="132"/>
                  </a:lnTo>
                  <a:lnTo>
                    <a:pt x="0" y="16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4" y="254"/>
                  </a:lnTo>
                  <a:lnTo>
                    <a:pt x="7" y="286"/>
                  </a:lnTo>
                  <a:lnTo>
                    <a:pt x="13" y="316"/>
                  </a:lnTo>
                  <a:lnTo>
                    <a:pt x="20" y="347"/>
                  </a:lnTo>
                  <a:lnTo>
                    <a:pt x="29" y="377"/>
                  </a:lnTo>
                  <a:lnTo>
                    <a:pt x="39" y="408"/>
                  </a:lnTo>
                  <a:lnTo>
                    <a:pt x="51" y="439"/>
                  </a:lnTo>
                  <a:lnTo>
                    <a:pt x="63" y="470"/>
                  </a:lnTo>
                  <a:lnTo>
                    <a:pt x="77" y="502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5" name="Group 99"/>
            <p:cNvGrpSpPr>
              <a:grpSpLocks/>
            </p:cNvGrpSpPr>
            <p:nvPr/>
          </p:nvGrpSpPr>
          <p:grpSpPr bwMode="auto">
            <a:xfrm>
              <a:off x="1263" y="2275"/>
              <a:ext cx="758" cy="459"/>
              <a:chOff x="1263" y="2275"/>
              <a:chExt cx="758" cy="459"/>
            </a:xfrm>
          </p:grpSpPr>
          <p:sp>
            <p:nvSpPr>
              <p:cNvPr id="1176" name="Text Box 100"/>
              <p:cNvSpPr txBox="1">
                <a:spLocks noChangeArrowheads="1"/>
              </p:cNvSpPr>
              <p:nvPr/>
            </p:nvSpPr>
            <p:spPr bwMode="auto">
              <a:xfrm>
                <a:off x="1295" y="2602"/>
                <a:ext cx="72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425450"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300" b="1" u="none">
                    <a:solidFill>
                      <a:srgbClr val="000000"/>
                    </a:solidFill>
                    <a:latin typeface="Tahoma" pitchFamily="34" charset="0"/>
                  </a:rPr>
                  <a:t>Gametocytes</a:t>
                </a:r>
                <a:endParaRPr lang="en-US" b="1" u="none">
                  <a:latin typeface="Tahoma" pitchFamily="34" charset="0"/>
                </a:endParaRPr>
              </a:p>
            </p:txBody>
          </p:sp>
          <p:grpSp>
            <p:nvGrpSpPr>
              <p:cNvPr id="1177" name="Group 101"/>
              <p:cNvGrpSpPr>
                <a:grpSpLocks/>
              </p:cNvGrpSpPr>
              <p:nvPr/>
            </p:nvGrpSpPr>
            <p:grpSpPr bwMode="auto">
              <a:xfrm>
                <a:off x="1263" y="2275"/>
                <a:ext cx="599" cy="266"/>
                <a:chOff x="1263" y="2275"/>
                <a:chExt cx="599" cy="266"/>
              </a:xfrm>
            </p:grpSpPr>
            <p:sp>
              <p:nvSpPr>
                <p:cNvPr id="1178" name="Oval 102"/>
                <p:cNvSpPr>
                  <a:spLocks noChangeArrowheads="1"/>
                </p:cNvSpPr>
                <p:nvPr/>
              </p:nvSpPr>
              <p:spPr bwMode="auto">
                <a:xfrm>
                  <a:off x="1263" y="2380"/>
                  <a:ext cx="255" cy="1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79" name="Freeform 103"/>
                <p:cNvSpPr>
                  <a:spLocks/>
                </p:cNvSpPr>
                <p:nvPr/>
              </p:nvSpPr>
              <p:spPr bwMode="auto">
                <a:xfrm>
                  <a:off x="1279" y="2394"/>
                  <a:ext cx="242" cy="115"/>
                </a:xfrm>
                <a:custGeom>
                  <a:avLst/>
                  <a:gdLst>
                    <a:gd name="T0" fmla="*/ 15 w 242"/>
                    <a:gd name="T1" fmla="*/ 63 h 115"/>
                    <a:gd name="T2" fmla="*/ 17 w 242"/>
                    <a:gd name="T3" fmla="*/ 63 h 115"/>
                    <a:gd name="T4" fmla="*/ 2 w 242"/>
                    <a:gd name="T5" fmla="*/ 82 h 115"/>
                    <a:gd name="T6" fmla="*/ 0 w 242"/>
                    <a:gd name="T7" fmla="*/ 96 h 115"/>
                    <a:gd name="T8" fmla="*/ 8 w 242"/>
                    <a:gd name="T9" fmla="*/ 111 h 115"/>
                    <a:gd name="T10" fmla="*/ 28 w 242"/>
                    <a:gd name="T11" fmla="*/ 114 h 115"/>
                    <a:gd name="T12" fmla="*/ 46 w 242"/>
                    <a:gd name="T13" fmla="*/ 105 h 115"/>
                    <a:gd name="T14" fmla="*/ 59 w 242"/>
                    <a:gd name="T15" fmla="*/ 82 h 115"/>
                    <a:gd name="T16" fmla="*/ 87 w 242"/>
                    <a:gd name="T17" fmla="*/ 53 h 115"/>
                    <a:gd name="T18" fmla="*/ 136 w 242"/>
                    <a:gd name="T19" fmla="*/ 53 h 115"/>
                    <a:gd name="T20" fmla="*/ 176 w 242"/>
                    <a:gd name="T21" fmla="*/ 70 h 115"/>
                    <a:gd name="T22" fmla="*/ 197 w 242"/>
                    <a:gd name="T23" fmla="*/ 82 h 115"/>
                    <a:gd name="T24" fmla="*/ 213 w 242"/>
                    <a:gd name="T25" fmla="*/ 88 h 115"/>
                    <a:gd name="T26" fmla="*/ 226 w 242"/>
                    <a:gd name="T27" fmla="*/ 92 h 115"/>
                    <a:gd name="T28" fmla="*/ 241 w 242"/>
                    <a:gd name="T29" fmla="*/ 80 h 115"/>
                    <a:gd name="T30" fmla="*/ 231 w 242"/>
                    <a:gd name="T31" fmla="*/ 59 h 115"/>
                    <a:gd name="T32" fmla="*/ 220 w 242"/>
                    <a:gd name="T33" fmla="*/ 46 h 115"/>
                    <a:gd name="T34" fmla="*/ 197 w 242"/>
                    <a:gd name="T35" fmla="*/ 25 h 115"/>
                    <a:gd name="T36" fmla="*/ 157 w 242"/>
                    <a:gd name="T37" fmla="*/ 10 h 115"/>
                    <a:gd name="T38" fmla="*/ 127 w 242"/>
                    <a:gd name="T39" fmla="*/ 2 h 115"/>
                    <a:gd name="T40" fmla="*/ 95 w 242"/>
                    <a:gd name="T41" fmla="*/ 0 h 115"/>
                    <a:gd name="T42" fmla="*/ 62 w 242"/>
                    <a:gd name="T43" fmla="*/ 6 h 115"/>
                    <a:gd name="T44" fmla="*/ 41 w 242"/>
                    <a:gd name="T45" fmla="*/ 18 h 115"/>
                    <a:gd name="T46" fmla="*/ 23 w 242"/>
                    <a:gd name="T47" fmla="*/ 34 h 115"/>
                    <a:gd name="T48" fmla="*/ 11 w 242"/>
                    <a:gd name="T49" fmla="*/ 53 h 115"/>
                    <a:gd name="T50" fmla="*/ 8 w 242"/>
                    <a:gd name="T51" fmla="*/ 69 h 115"/>
                    <a:gd name="T52" fmla="*/ 15 w 242"/>
                    <a:gd name="T53" fmla="*/ 63 h 115"/>
                    <a:gd name="T54" fmla="*/ 15 w 242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2"/>
                    <a:gd name="T85" fmla="*/ 0 h 115"/>
                    <a:gd name="T86" fmla="*/ 242 w 242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2" h="115">
                      <a:moveTo>
                        <a:pt x="15" y="63"/>
                      </a:moveTo>
                      <a:lnTo>
                        <a:pt x="17" y="63"/>
                      </a:lnTo>
                      <a:lnTo>
                        <a:pt x="2" y="82"/>
                      </a:lnTo>
                      <a:lnTo>
                        <a:pt x="0" y="96"/>
                      </a:lnTo>
                      <a:lnTo>
                        <a:pt x="8" y="111"/>
                      </a:lnTo>
                      <a:lnTo>
                        <a:pt x="28" y="114"/>
                      </a:lnTo>
                      <a:lnTo>
                        <a:pt x="46" y="105"/>
                      </a:lnTo>
                      <a:lnTo>
                        <a:pt x="59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3" y="88"/>
                      </a:lnTo>
                      <a:lnTo>
                        <a:pt x="226" y="92"/>
                      </a:lnTo>
                      <a:lnTo>
                        <a:pt x="241" y="80"/>
                      </a:lnTo>
                      <a:lnTo>
                        <a:pt x="231" y="59"/>
                      </a:lnTo>
                      <a:lnTo>
                        <a:pt x="220" y="46"/>
                      </a:lnTo>
                      <a:lnTo>
                        <a:pt x="197" y="25"/>
                      </a:lnTo>
                      <a:lnTo>
                        <a:pt x="157" y="10"/>
                      </a:lnTo>
                      <a:lnTo>
                        <a:pt x="127" y="2"/>
                      </a:lnTo>
                      <a:lnTo>
                        <a:pt x="95" y="0"/>
                      </a:lnTo>
                      <a:lnTo>
                        <a:pt x="62" y="6"/>
                      </a:lnTo>
                      <a:lnTo>
                        <a:pt x="41" y="18"/>
                      </a:lnTo>
                      <a:lnTo>
                        <a:pt x="23" y="34"/>
                      </a:lnTo>
                      <a:lnTo>
                        <a:pt x="11" y="53"/>
                      </a:lnTo>
                      <a:lnTo>
                        <a:pt x="8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Oval 104"/>
                <p:cNvSpPr>
                  <a:spLocks noChangeArrowheads="1"/>
                </p:cNvSpPr>
                <p:nvPr/>
              </p:nvSpPr>
              <p:spPr bwMode="auto">
                <a:xfrm>
                  <a:off x="1369" y="2402"/>
                  <a:ext cx="99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81" name="Oval 105"/>
                <p:cNvSpPr>
                  <a:spLocks noChangeArrowheads="1"/>
                </p:cNvSpPr>
                <p:nvPr/>
              </p:nvSpPr>
              <p:spPr bwMode="auto">
                <a:xfrm>
                  <a:off x="1604" y="2275"/>
                  <a:ext cx="256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82" name="Freeform 106"/>
                <p:cNvSpPr>
                  <a:spLocks/>
                </p:cNvSpPr>
                <p:nvPr/>
              </p:nvSpPr>
              <p:spPr bwMode="auto">
                <a:xfrm>
                  <a:off x="1621" y="2290"/>
                  <a:ext cx="241" cy="115"/>
                </a:xfrm>
                <a:custGeom>
                  <a:avLst/>
                  <a:gdLst>
                    <a:gd name="T0" fmla="*/ 15 w 241"/>
                    <a:gd name="T1" fmla="*/ 63 h 115"/>
                    <a:gd name="T2" fmla="*/ 16 w 241"/>
                    <a:gd name="T3" fmla="*/ 63 h 115"/>
                    <a:gd name="T4" fmla="*/ 1 w 241"/>
                    <a:gd name="T5" fmla="*/ 82 h 115"/>
                    <a:gd name="T6" fmla="*/ 0 w 241"/>
                    <a:gd name="T7" fmla="*/ 95 h 115"/>
                    <a:gd name="T8" fmla="*/ 7 w 241"/>
                    <a:gd name="T9" fmla="*/ 111 h 115"/>
                    <a:gd name="T10" fmla="*/ 27 w 241"/>
                    <a:gd name="T11" fmla="*/ 114 h 115"/>
                    <a:gd name="T12" fmla="*/ 45 w 241"/>
                    <a:gd name="T13" fmla="*/ 105 h 115"/>
                    <a:gd name="T14" fmla="*/ 58 w 241"/>
                    <a:gd name="T15" fmla="*/ 82 h 115"/>
                    <a:gd name="T16" fmla="*/ 87 w 241"/>
                    <a:gd name="T17" fmla="*/ 53 h 115"/>
                    <a:gd name="T18" fmla="*/ 136 w 241"/>
                    <a:gd name="T19" fmla="*/ 53 h 115"/>
                    <a:gd name="T20" fmla="*/ 176 w 241"/>
                    <a:gd name="T21" fmla="*/ 70 h 115"/>
                    <a:gd name="T22" fmla="*/ 197 w 241"/>
                    <a:gd name="T23" fmla="*/ 82 h 115"/>
                    <a:gd name="T24" fmla="*/ 212 w 241"/>
                    <a:gd name="T25" fmla="*/ 88 h 115"/>
                    <a:gd name="T26" fmla="*/ 225 w 241"/>
                    <a:gd name="T27" fmla="*/ 91 h 115"/>
                    <a:gd name="T28" fmla="*/ 240 w 241"/>
                    <a:gd name="T29" fmla="*/ 80 h 115"/>
                    <a:gd name="T30" fmla="*/ 230 w 241"/>
                    <a:gd name="T31" fmla="*/ 59 h 115"/>
                    <a:gd name="T32" fmla="*/ 219 w 241"/>
                    <a:gd name="T33" fmla="*/ 46 h 115"/>
                    <a:gd name="T34" fmla="*/ 197 w 241"/>
                    <a:gd name="T35" fmla="*/ 25 h 115"/>
                    <a:gd name="T36" fmla="*/ 156 w 241"/>
                    <a:gd name="T37" fmla="*/ 10 h 115"/>
                    <a:gd name="T38" fmla="*/ 126 w 241"/>
                    <a:gd name="T39" fmla="*/ 2 h 115"/>
                    <a:gd name="T40" fmla="*/ 94 w 241"/>
                    <a:gd name="T41" fmla="*/ 0 h 115"/>
                    <a:gd name="T42" fmla="*/ 62 w 241"/>
                    <a:gd name="T43" fmla="*/ 6 h 115"/>
                    <a:gd name="T44" fmla="*/ 41 w 241"/>
                    <a:gd name="T45" fmla="*/ 17 h 115"/>
                    <a:gd name="T46" fmla="*/ 22 w 241"/>
                    <a:gd name="T47" fmla="*/ 34 h 115"/>
                    <a:gd name="T48" fmla="*/ 11 w 241"/>
                    <a:gd name="T49" fmla="*/ 53 h 115"/>
                    <a:gd name="T50" fmla="*/ 7 w 241"/>
                    <a:gd name="T51" fmla="*/ 69 h 115"/>
                    <a:gd name="T52" fmla="*/ 15 w 241"/>
                    <a:gd name="T53" fmla="*/ 63 h 115"/>
                    <a:gd name="T54" fmla="*/ 15 w 241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1"/>
                    <a:gd name="T85" fmla="*/ 0 h 115"/>
                    <a:gd name="T86" fmla="*/ 241 w 241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1" h="115">
                      <a:moveTo>
                        <a:pt x="15" y="63"/>
                      </a:moveTo>
                      <a:lnTo>
                        <a:pt x="16" y="63"/>
                      </a:lnTo>
                      <a:lnTo>
                        <a:pt x="1" y="82"/>
                      </a:lnTo>
                      <a:lnTo>
                        <a:pt x="0" y="95"/>
                      </a:lnTo>
                      <a:lnTo>
                        <a:pt x="7" y="111"/>
                      </a:lnTo>
                      <a:lnTo>
                        <a:pt x="27" y="114"/>
                      </a:lnTo>
                      <a:lnTo>
                        <a:pt x="45" y="105"/>
                      </a:lnTo>
                      <a:lnTo>
                        <a:pt x="58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2" y="88"/>
                      </a:lnTo>
                      <a:lnTo>
                        <a:pt x="225" y="91"/>
                      </a:lnTo>
                      <a:lnTo>
                        <a:pt x="240" y="80"/>
                      </a:lnTo>
                      <a:lnTo>
                        <a:pt x="230" y="59"/>
                      </a:lnTo>
                      <a:lnTo>
                        <a:pt x="219" y="46"/>
                      </a:lnTo>
                      <a:lnTo>
                        <a:pt x="197" y="25"/>
                      </a:lnTo>
                      <a:lnTo>
                        <a:pt x="156" y="10"/>
                      </a:lnTo>
                      <a:lnTo>
                        <a:pt x="126" y="2"/>
                      </a:lnTo>
                      <a:lnTo>
                        <a:pt x="94" y="0"/>
                      </a:lnTo>
                      <a:lnTo>
                        <a:pt x="62" y="6"/>
                      </a:lnTo>
                      <a:lnTo>
                        <a:pt x="41" y="17"/>
                      </a:lnTo>
                      <a:lnTo>
                        <a:pt x="22" y="34"/>
                      </a:lnTo>
                      <a:lnTo>
                        <a:pt x="11" y="53"/>
                      </a:lnTo>
                      <a:lnTo>
                        <a:pt x="7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Oval 107"/>
                <p:cNvSpPr>
                  <a:spLocks noChangeArrowheads="1"/>
                </p:cNvSpPr>
                <p:nvPr/>
              </p:nvSpPr>
              <p:spPr bwMode="auto">
                <a:xfrm>
                  <a:off x="1711" y="2298"/>
                  <a:ext cx="98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</p:grpSp>
        </p:grpSp>
      </p:grpSp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4876800" y="5257800"/>
            <a:ext cx="1752600" cy="990600"/>
            <a:chOff x="3325" y="3481"/>
            <a:chExt cx="1133" cy="433"/>
          </a:xfrm>
        </p:grpSpPr>
        <p:sp>
          <p:nvSpPr>
            <p:cNvPr id="1162" name="Freeform 109"/>
            <p:cNvSpPr>
              <a:spLocks/>
            </p:cNvSpPr>
            <p:nvPr/>
          </p:nvSpPr>
          <p:spPr bwMode="auto">
            <a:xfrm>
              <a:off x="3708" y="3839"/>
              <a:ext cx="750" cy="75"/>
            </a:xfrm>
            <a:custGeom>
              <a:avLst/>
              <a:gdLst>
                <a:gd name="T0" fmla="*/ 0 w 750"/>
                <a:gd name="T1" fmla="*/ 0 h 75"/>
                <a:gd name="T2" fmla="*/ 65 w 750"/>
                <a:gd name="T3" fmla="*/ 20 h 75"/>
                <a:gd name="T4" fmla="*/ 124 w 750"/>
                <a:gd name="T5" fmla="*/ 35 h 75"/>
                <a:gd name="T6" fmla="*/ 177 w 750"/>
                <a:gd name="T7" fmla="*/ 49 h 75"/>
                <a:gd name="T8" fmla="*/ 227 w 750"/>
                <a:gd name="T9" fmla="*/ 58 h 75"/>
                <a:gd name="T10" fmla="*/ 273 w 750"/>
                <a:gd name="T11" fmla="*/ 66 h 75"/>
                <a:gd name="T12" fmla="*/ 315 w 750"/>
                <a:gd name="T13" fmla="*/ 71 h 75"/>
                <a:gd name="T14" fmla="*/ 355 w 750"/>
                <a:gd name="T15" fmla="*/ 74 h 75"/>
                <a:gd name="T16" fmla="*/ 395 w 750"/>
                <a:gd name="T17" fmla="*/ 74 h 75"/>
                <a:gd name="T18" fmla="*/ 433 w 750"/>
                <a:gd name="T19" fmla="*/ 73 h 75"/>
                <a:gd name="T20" fmla="*/ 471 w 750"/>
                <a:gd name="T21" fmla="*/ 68 h 75"/>
                <a:gd name="T22" fmla="*/ 510 w 750"/>
                <a:gd name="T23" fmla="*/ 62 h 75"/>
                <a:gd name="T24" fmla="*/ 552 w 750"/>
                <a:gd name="T25" fmla="*/ 54 h 75"/>
                <a:gd name="T26" fmla="*/ 595 w 750"/>
                <a:gd name="T27" fmla="*/ 45 h 75"/>
                <a:gd name="T28" fmla="*/ 642 w 750"/>
                <a:gd name="T29" fmla="*/ 32 h 75"/>
                <a:gd name="T30" fmla="*/ 693 w 750"/>
                <a:gd name="T31" fmla="*/ 19 h 75"/>
                <a:gd name="T32" fmla="*/ 749 w 750"/>
                <a:gd name="T33" fmla="*/ 3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0"/>
                <a:gd name="T52" fmla="*/ 0 h 75"/>
                <a:gd name="T53" fmla="*/ 750 w 750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0" h="75">
                  <a:moveTo>
                    <a:pt x="0" y="0"/>
                  </a:moveTo>
                  <a:lnTo>
                    <a:pt x="65" y="20"/>
                  </a:lnTo>
                  <a:lnTo>
                    <a:pt x="124" y="35"/>
                  </a:lnTo>
                  <a:lnTo>
                    <a:pt x="177" y="49"/>
                  </a:lnTo>
                  <a:lnTo>
                    <a:pt x="227" y="58"/>
                  </a:lnTo>
                  <a:lnTo>
                    <a:pt x="273" y="66"/>
                  </a:lnTo>
                  <a:lnTo>
                    <a:pt x="315" y="71"/>
                  </a:lnTo>
                  <a:lnTo>
                    <a:pt x="355" y="74"/>
                  </a:lnTo>
                  <a:lnTo>
                    <a:pt x="395" y="74"/>
                  </a:lnTo>
                  <a:lnTo>
                    <a:pt x="433" y="73"/>
                  </a:lnTo>
                  <a:lnTo>
                    <a:pt x="471" y="68"/>
                  </a:lnTo>
                  <a:lnTo>
                    <a:pt x="510" y="62"/>
                  </a:lnTo>
                  <a:lnTo>
                    <a:pt x="552" y="54"/>
                  </a:lnTo>
                  <a:lnTo>
                    <a:pt x="595" y="45"/>
                  </a:lnTo>
                  <a:lnTo>
                    <a:pt x="642" y="32"/>
                  </a:lnTo>
                  <a:lnTo>
                    <a:pt x="693" y="19"/>
                  </a:lnTo>
                  <a:lnTo>
                    <a:pt x="749" y="3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3" name="Group 110"/>
            <p:cNvGrpSpPr>
              <a:grpSpLocks/>
            </p:cNvGrpSpPr>
            <p:nvPr/>
          </p:nvGrpSpPr>
          <p:grpSpPr bwMode="auto">
            <a:xfrm>
              <a:off x="3561" y="3671"/>
              <a:ext cx="853" cy="152"/>
              <a:chOff x="3561" y="3671"/>
              <a:chExt cx="853" cy="152"/>
            </a:xfrm>
          </p:grpSpPr>
          <p:sp>
            <p:nvSpPr>
              <p:cNvPr id="1165" name="Oval 111"/>
              <p:cNvSpPr>
                <a:spLocks noChangeArrowheads="1"/>
              </p:cNvSpPr>
              <p:nvPr/>
            </p:nvSpPr>
            <p:spPr bwMode="auto">
              <a:xfrm>
                <a:off x="4175" y="3755"/>
                <a:ext cx="53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66" name="Oval 112"/>
              <p:cNvSpPr>
                <a:spLocks noChangeArrowheads="1"/>
              </p:cNvSpPr>
              <p:nvPr/>
            </p:nvSpPr>
            <p:spPr bwMode="auto">
              <a:xfrm>
                <a:off x="4345" y="3764"/>
                <a:ext cx="69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67" name="Oval 113"/>
              <p:cNvSpPr>
                <a:spLocks noChangeArrowheads="1"/>
              </p:cNvSpPr>
              <p:nvPr/>
            </p:nvSpPr>
            <p:spPr bwMode="auto">
              <a:xfrm>
                <a:off x="4254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68" name="Oval 114"/>
              <p:cNvSpPr>
                <a:spLocks noChangeArrowheads="1"/>
              </p:cNvSpPr>
              <p:nvPr/>
            </p:nvSpPr>
            <p:spPr bwMode="auto">
              <a:xfrm>
                <a:off x="4069" y="3702"/>
                <a:ext cx="61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69" name="Oval 115"/>
              <p:cNvSpPr>
                <a:spLocks noChangeArrowheads="1"/>
              </p:cNvSpPr>
              <p:nvPr/>
            </p:nvSpPr>
            <p:spPr bwMode="auto">
              <a:xfrm>
                <a:off x="3802" y="3755"/>
                <a:ext cx="52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70" name="Oval 116"/>
              <p:cNvSpPr>
                <a:spLocks noChangeArrowheads="1"/>
              </p:cNvSpPr>
              <p:nvPr/>
            </p:nvSpPr>
            <p:spPr bwMode="auto">
              <a:xfrm>
                <a:off x="3972" y="3764"/>
                <a:ext cx="68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71" name="Oval 117"/>
              <p:cNvSpPr>
                <a:spLocks noChangeArrowheads="1"/>
              </p:cNvSpPr>
              <p:nvPr/>
            </p:nvSpPr>
            <p:spPr bwMode="auto">
              <a:xfrm>
                <a:off x="3881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72" name="Oval 118"/>
              <p:cNvSpPr>
                <a:spLocks noChangeArrowheads="1"/>
              </p:cNvSpPr>
              <p:nvPr/>
            </p:nvSpPr>
            <p:spPr bwMode="auto">
              <a:xfrm>
                <a:off x="3696" y="3702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73" name="Oval 119"/>
              <p:cNvSpPr>
                <a:spLocks noChangeArrowheads="1"/>
              </p:cNvSpPr>
              <p:nvPr/>
            </p:nvSpPr>
            <p:spPr bwMode="auto">
              <a:xfrm>
                <a:off x="3561" y="3671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</p:grpSp>
        <p:sp>
          <p:nvSpPr>
            <p:cNvPr id="1164" name="Oval 120"/>
            <p:cNvSpPr>
              <a:spLocks noChangeArrowheads="1"/>
            </p:cNvSpPr>
            <p:nvPr/>
          </p:nvSpPr>
          <p:spPr bwMode="auto">
            <a:xfrm>
              <a:off x="3325" y="3481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2971800" y="5105400"/>
            <a:ext cx="1981200" cy="1185863"/>
            <a:chOff x="2356" y="3451"/>
            <a:chExt cx="1101" cy="747"/>
          </a:xfrm>
        </p:grpSpPr>
        <p:grpSp>
          <p:nvGrpSpPr>
            <p:cNvPr id="1134" name="Group 122"/>
            <p:cNvGrpSpPr>
              <a:grpSpLocks/>
            </p:cNvGrpSpPr>
            <p:nvPr/>
          </p:nvGrpSpPr>
          <p:grpSpPr bwMode="auto">
            <a:xfrm>
              <a:off x="2356" y="3711"/>
              <a:ext cx="255" cy="161"/>
              <a:chOff x="2356" y="3711"/>
              <a:chExt cx="255" cy="161"/>
            </a:xfrm>
          </p:grpSpPr>
          <p:sp>
            <p:nvSpPr>
              <p:cNvPr id="1150" name="Oval 123"/>
              <p:cNvSpPr>
                <a:spLocks noChangeArrowheads="1"/>
              </p:cNvSpPr>
              <p:nvPr/>
            </p:nvSpPr>
            <p:spPr bwMode="auto">
              <a:xfrm>
                <a:off x="2356" y="3711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51" name="Oval 124"/>
              <p:cNvSpPr>
                <a:spLocks noChangeArrowheads="1"/>
              </p:cNvSpPr>
              <p:nvPr/>
            </p:nvSpPr>
            <p:spPr bwMode="auto">
              <a:xfrm>
                <a:off x="2409" y="3790"/>
                <a:ext cx="45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52" name="Oval 125"/>
              <p:cNvSpPr>
                <a:spLocks noChangeArrowheads="1"/>
              </p:cNvSpPr>
              <p:nvPr/>
            </p:nvSpPr>
            <p:spPr bwMode="auto">
              <a:xfrm>
                <a:off x="2465" y="3795"/>
                <a:ext cx="46" cy="39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grpSp>
            <p:nvGrpSpPr>
              <p:cNvPr id="1153" name="Group 126"/>
              <p:cNvGrpSpPr>
                <a:grpSpLocks/>
              </p:cNvGrpSpPr>
              <p:nvPr/>
            </p:nvGrpSpPr>
            <p:grpSpPr bwMode="auto">
              <a:xfrm>
                <a:off x="2410" y="3725"/>
                <a:ext cx="143" cy="123"/>
                <a:chOff x="2749" y="3860"/>
                <a:chExt cx="143" cy="123"/>
              </a:xfrm>
            </p:grpSpPr>
            <p:sp>
              <p:nvSpPr>
                <p:cNvPr id="1154" name="Oval 127"/>
                <p:cNvSpPr>
                  <a:spLocks noChangeArrowheads="1"/>
                </p:cNvSpPr>
                <p:nvPr/>
              </p:nvSpPr>
              <p:spPr bwMode="auto">
                <a:xfrm>
                  <a:off x="2775" y="3864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55" name="Oval 128"/>
                <p:cNvSpPr>
                  <a:spLocks noChangeArrowheads="1"/>
                </p:cNvSpPr>
                <p:nvPr/>
              </p:nvSpPr>
              <p:spPr bwMode="auto">
                <a:xfrm>
                  <a:off x="2749" y="388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56" name="Oval 129"/>
                <p:cNvSpPr>
                  <a:spLocks noChangeArrowheads="1"/>
                </p:cNvSpPr>
                <p:nvPr/>
              </p:nvSpPr>
              <p:spPr bwMode="auto">
                <a:xfrm>
                  <a:off x="2775" y="39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57" name="Oval 130"/>
                <p:cNvSpPr>
                  <a:spLocks noChangeArrowheads="1"/>
                </p:cNvSpPr>
                <p:nvPr/>
              </p:nvSpPr>
              <p:spPr bwMode="auto">
                <a:xfrm>
                  <a:off x="2790" y="390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58" name="Oval 131"/>
                <p:cNvSpPr>
                  <a:spLocks noChangeArrowheads="1"/>
                </p:cNvSpPr>
                <p:nvPr/>
              </p:nvSpPr>
              <p:spPr bwMode="auto">
                <a:xfrm>
                  <a:off x="2812" y="38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59" name="Oval 132"/>
                <p:cNvSpPr>
                  <a:spLocks noChangeArrowheads="1"/>
                </p:cNvSpPr>
                <p:nvPr/>
              </p:nvSpPr>
              <p:spPr bwMode="auto">
                <a:xfrm>
                  <a:off x="2827" y="389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60" name="Oval 133"/>
                <p:cNvSpPr>
                  <a:spLocks noChangeArrowheads="1"/>
                </p:cNvSpPr>
                <p:nvPr/>
              </p:nvSpPr>
              <p:spPr bwMode="auto">
                <a:xfrm>
                  <a:off x="2841" y="3923"/>
                  <a:ext cx="51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61" name="Oval 134"/>
                <p:cNvSpPr>
                  <a:spLocks noChangeArrowheads="1"/>
                </p:cNvSpPr>
                <p:nvPr/>
              </p:nvSpPr>
              <p:spPr bwMode="auto">
                <a:xfrm>
                  <a:off x="2816" y="3945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</p:grpSp>
        </p:grpSp>
        <p:grpSp>
          <p:nvGrpSpPr>
            <p:cNvPr id="1135" name="Group 135"/>
            <p:cNvGrpSpPr>
              <a:grpSpLocks/>
            </p:cNvGrpSpPr>
            <p:nvPr/>
          </p:nvGrpSpPr>
          <p:grpSpPr bwMode="auto">
            <a:xfrm>
              <a:off x="2743" y="3891"/>
              <a:ext cx="255" cy="162"/>
              <a:chOff x="2743" y="3891"/>
              <a:chExt cx="255" cy="162"/>
            </a:xfrm>
          </p:grpSpPr>
          <p:sp>
            <p:nvSpPr>
              <p:cNvPr id="1142" name="Oval 136"/>
              <p:cNvSpPr>
                <a:spLocks noChangeArrowheads="1"/>
              </p:cNvSpPr>
              <p:nvPr/>
            </p:nvSpPr>
            <p:spPr bwMode="auto">
              <a:xfrm>
                <a:off x="2743" y="3891"/>
                <a:ext cx="255" cy="162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3" name="Freeform 137"/>
              <p:cNvSpPr>
                <a:spLocks/>
              </p:cNvSpPr>
              <p:nvPr/>
            </p:nvSpPr>
            <p:spPr bwMode="auto">
              <a:xfrm>
                <a:off x="2786" y="3907"/>
                <a:ext cx="180" cy="127"/>
              </a:xfrm>
              <a:custGeom>
                <a:avLst/>
                <a:gdLst>
                  <a:gd name="T0" fmla="*/ 57 w 180"/>
                  <a:gd name="T1" fmla="*/ 11 h 127"/>
                  <a:gd name="T2" fmla="*/ 41 w 180"/>
                  <a:gd name="T3" fmla="*/ 19 h 127"/>
                  <a:gd name="T4" fmla="*/ 3 w 180"/>
                  <a:gd name="T5" fmla="*/ 35 h 127"/>
                  <a:gd name="T6" fmla="*/ 0 w 180"/>
                  <a:gd name="T7" fmla="*/ 61 h 127"/>
                  <a:gd name="T8" fmla="*/ 9 w 180"/>
                  <a:gd name="T9" fmla="*/ 96 h 127"/>
                  <a:gd name="T10" fmla="*/ 13 w 180"/>
                  <a:gd name="T11" fmla="*/ 104 h 127"/>
                  <a:gd name="T12" fmla="*/ 33 w 180"/>
                  <a:gd name="T13" fmla="*/ 120 h 127"/>
                  <a:gd name="T14" fmla="*/ 57 w 180"/>
                  <a:gd name="T15" fmla="*/ 126 h 127"/>
                  <a:gd name="T16" fmla="*/ 98 w 180"/>
                  <a:gd name="T17" fmla="*/ 124 h 127"/>
                  <a:gd name="T18" fmla="*/ 102 w 180"/>
                  <a:gd name="T19" fmla="*/ 124 h 127"/>
                  <a:gd name="T20" fmla="*/ 122 w 180"/>
                  <a:gd name="T21" fmla="*/ 126 h 127"/>
                  <a:gd name="T22" fmla="*/ 148 w 180"/>
                  <a:gd name="T23" fmla="*/ 126 h 127"/>
                  <a:gd name="T24" fmla="*/ 174 w 180"/>
                  <a:gd name="T25" fmla="*/ 109 h 127"/>
                  <a:gd name="T26" fmla="*/ 179 w 180"/>
                  <a:gd name="T27" fmla="*/ 81 h 127"/>
                  <a:gd name="T28" fmla="*/ 174 w 180"/>
                  <a:gd name="T29" fmla="*/ 43 h 127"/>
                  <a:gd name="T30" fmla="*/ 148 w 180"/>
                  <a:gd name="T31" fmla="*/ 22 h 127"/>
                  <a:gd name="T32" fmla="*/ 137 w 180"/>
                  <a:gd name="T33" fmla="*/ 11 h 127"/>
                  <a:gd name="T34" fmla="*/ 114 w 180"/>
                  <a:gd name="T35" fmla="*/ 2 h 127"/>
                  <a:gd name="T36" fmla="*/ 96 w 180"/>
                  <a:gd name="T37" fmla="*/ 0 h 127"/>
                  <a:gd name="T38" fmla="*/ 83 w 180"/>
                  <a:gd name="T39" fmla="*/ 5 h 127"/>
                  <a:gd name="T40" fmla="*/ 70 w 180"/>
                  <a:gd name="T41" fmla="*/ 9 h 127"/>
                  <a:gd name="T42" fmla="*/ 61 w 180"/>
                  <a:gd name="T43" fmla="*/ 11 h 127"/>
                  <a:gd name="T44" fmla="*/ 57 w 180"/>
                  <a:gd name="T45" fmla="*/ 11 h 127"/>
                  <a:gd name="T46" fmla="*/ 57 w 180"/>
                  <a:gd name="T47" fmla="*/ 11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0"/>
                  <a:gd name="T73" fmla="*/ 0 h 127"/>
                  <a:gd name="T74" fmla="*/ 180 w 180"/>
                  <a:gd name="T75" fmla="*/ 127 h 1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0" h="127">
                    <a:moveTo>
                      <a:pt x="57" y="11"/>
                    </a:moveTo>
                    <a:lnTo>
                      <a:pt x="41" y="19"/>
                    </a:lnTo>
                    <a:lnTo>
                      <a:pt x="3" y="35"/>
                    </a:lnTo>
                    <a:lnTo>
                      <a:pt x="0" y="61"/>
                    </a:lnTo>
                    <a:lnTo>
                      <a:pt x="9" y="96"/>
                    </a:lnTo>
                    <a:lnTo>
                      <a:pt x="13" y="104"/>
                    </a:lnTo>
                    <a:lnTo>
                      <a:pt x="33" y="120"/>
                    </a:lnTo>
                    <a:lnTo>
                      <a:pt x="57" y="126"/>
                    </a:lnTo>
                    <a:lnTo>
                      <a:pt x="98" y="124"/>
                    </a:lnTo>
                    <a:lnTo>
                      <a:pt x="102" y="124"/>
                    </a:lnTo>
                    <a:lnTo>
                      <a:pt x="122" y="126"/>
                    </a:lnTo>
                    <a:lnTo>
                      <a:pt x="148" y="126"/>
                    </a:lnTo>
                    <a:lnTo>
                      <a:pt x="174" y="109"/>
                    </a:lnTo>
                    <a:lnTo>
                      <a:pt x="179" y="81"/>
                    </a:lnTo>
                    <a:lnTo>
                      <a:pt x="174" y="43"/>
                    </a:lnTo>
                    <a:lnTo>
                      <a:pt x="148" y="22"/>
                    </a:lnTo>
                    <a:lnTo>
                      <a:pt x="137" y="11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3" y="5"/>
                    </a:lnTo>
                    <a:lnTo>
                      <a:pt x="70" y="9"/>
                    </a:lnTo>
                    <a:lnTo>
                      <a:pt x="61" y="11"/>
                    </a:lnTo>
                    <a:lnTo>
                      <a:pt x="57" y="1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Oval 138"/>
              <p:cNvSpPr>
                <a:spLocks noChangeArrowheads="1"/>
              </p:cNvSpPr>
              <p:nvPr/>
            </p:nvSpPr>
            <p:spPr bwMode="auto">
              <a:xfrm>
                <a:off x="2819" y="3977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5" name="Oval 139"/>
              <p:cNvSpPr>
                <a:spLocks noChangeArrowheads="1"/>
              </p:cNvSpPr>
              <p:nvPr/>
            </p:nvSpPr>
            <p:spPr bwMode="auto">
              <a:xfrm>
                <a:off x="2871" y="3980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6" name="Oval 140"/>
              <p:cNvSpPr>
                <a:spLocks noChangeArrowheads="1"/>
              </p:cNvSpPr>
              <p:nvPr/>
            </p:nvSpPr>
            <p:spPr bwMode="auto">
              <a:xfrm>
                <a:off x="2840" y="3919"/>
                <a:ext cx="50" cy="3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7" name="Oval 141"/>
              <p:cNvSpPr>
                <a:spLocks noChangeArrowheads="1"/>
              </p:cNvSpPr>
              <p:nvPr/>
            </p:nvSpPr>
            <p:spPr bwMode="auto">
              <a:xfrm>
                <a:off x="2901" y="3995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8" name="Oval 142"/>
              <p:cNvSpPr>
                <a:spLocks noChangeArrowheads="1"/>
              </p:cNvSpPr>
              <p:nvPr/>
            </p:nvSpPr>
            <p:spPr bwMode="auto">
              <a:xfrm>
                <a:off x="2861" y="3929"/>
                <a:ext cx="49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9" name="Oval 143"/>
              <p:cNvSpPr>
                <a:spLocks noChangeArrowheads="1"/>
              </p:cNvSpPr>
              <p:nvPr/>
            </p:nvSpPr>
            <p:spPr bwMode="auto">
              <a:xfrm>
                <a:off x="2800" y="3941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</p:grpSp>
        <p:sp>
          <p:nvSpPr>
            <p:cNvPr id="1136" name="Freeform 144"/>
            <p:cNvSpPr>
              <a:spLocks/>
            </p:cNvSpPr>
            <p:nvPr/>
          </p:nvSpPr>
          <p:spPr bwMode="auto">
            <a:xfrm>
              <a:off x="2503" y="3986"/>
              <a:ext cx="954" cy="212"/>
            </a:xfrm>
            <a:custGeom>
              <a:avLst/>
              <a:gdLst>
                <a:gd name="T0" fmla="*/ 0 w 954"/>
                <a:gd name="T1" fmla="*/ 20 h 212"/>
                <a:gd name="T2" fmla="*/ 55 w 954"/>
                <a:gd name="T3" fmla="*/ 79 h 212"/>
                <a:gd name="T4" fmla="*/ 116 w 954"/>
                <a:gd name="T5" fmla="*/ 125 h 212"/>
                <a:gd name="T6" fmla="*/ 181 w 954"/>
                <a:gd name="T7" fmla="*/ 162 h 212"/>
                <a:gd name="T8" fmla="*/ 251 w 954"/>
                <a:gd name="T9" fmla="*/ 187 h 212"/>
                <a:gd name="T10" fmla="*/ 321 w 954"/>
                <a:gd name="T11" fmla="*/ 203 h 212"/>
                <a:gd name="T12" fmla="*/ 394 w 954"/>
                <a:gd name="T13" fmla="*/ 211 h 212"/>
                <a:gd name="T14" fmla="*/ 466 w 954"/>
                <a:gd name="T15" fmla="*/ 211 h 212"/>
                <a:gd name="T16" fmla="*/ 539 w 954"/>
                <a:gd name="T17" fmla="*/ 205 h 212"/>
                <a:gd name="T18" fmla="*/ 608 w 954"/>
                <a:gd name="T19" fmla="*/ 192 h 212"/>
                <a:gd name="T20" fmla="*/ 674 w 954"/>
                <a:gd name="T21" fmla="*/ 174 h 212"/>
                <a:gd name="T22" fmla="*/ 737 w 954"/>
                <a:gd name="T23" fmla="*/ 152 h 212"/>
                <a:gd name="T24" fmla="*/ 795 w 954"/>
                <a:gd name="T25" fmla="*/ 126 h 212"/>
                <a:gd name="T26" fmla="*/ 846 w 954"/>
                <a:gd name="T27" fmla="*/ 98 h 212"/>
                <a:gd name="T28" fmla="*/ 890 w 954"/>
                <a:gd name="T29" fmla="*/ 66 h 212"/>
                <a:gd name="T30" fmla="*/ 926 w 954"/>
                <a:gd name="T31" fmla="*/ 34 h 212"/>
                <a:gd name="T32" fmla="*/ 953 w 954"/>
                <a:gd name="T33" fmla="*/ 0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4"/>
                <a:gd name="T52" fmla="*/ 0 h 212"/>
                <a:gd name="T53" fmla="*/ 954 w 954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Rectangle 145"/>
            <p:cNvSpPr>
              <a:spLocks noChangeArrowheads="1"/>
            </p:cNvSpPr>
            <p:nvPr/>
          </p:nvSpPr>
          <p:spPr bwMode="auto">
            <a:xfrm>
              <a:off x="2611" y="3451"/>
              <a:ext cx="705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425450" eaLnBrk="1" hangingPunct="1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400" b="1" u="none">
                  <a:latin typeface="Tahoma" pitchFamily="34" charset="0"/>
                </a:rPr>
                <a:t>Erythrocytic </a:t>
              </a:r>
            </a:p>
            <a:p>
              <a:pPr algn="ctr" defTabSz="425450" eaLnBrk="1" hangingPunct="1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400" b="1" u="none">
                  <a:latin typeface="Tahoma" pitchFamily="34" charset="0"/>
                </a:rPr>
                <a:t>    Cycle</a:t>
              </a:r>
            </a:p>
          </p:txBody>
        </p:sp>
        <p:grpSp>
          <p:nvGrpSpPr>
            <p:cNvPr id="1138" name="Group 146"/>
            <p:cNvGrpSpPr>
              <a:grpSpLocks/>
            </p:cNvGrpSpPr>
            <p:nvPr/>
          </p:nvGrpSpPr>
          <p:grpSpPr bwMode="auto">
            <a:xfrm>
              <a:off x="3144" y="3757"/>
              <a:ext cx="255" cy="161"/>
              <a:chOff x="3144" y="3757"/>
              <a:chExt cx="255" cy="161"/>
            </a:xfrm>
          </p:grpSpPr>
          <p:sp>
            <p:nvSpPr>
              <p:cNvPr id="1139" name="Oval 147"/>
              <p:cNvSpPr>
                <a:spLocks noChangeArrowheads="1"/>
              </p:cNvSpPr>
              <p:nvPr/>
            </p:nvSpPr>
            <p:spPr bwMode="auto">
              <a:xfrm>
                <a:off x="3144" y="3757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0" name="Oval 148"/>
              <p:cNvSpPr>
                <a:spLocks noChangeArrowheads="1"/>
              </p:cNvSpPr>
              <p:nvPr/>
            </p:nvSpPr>
            <p:spPr bwMode="auto">
              <a:xfrm>
                <a:off x="3210" y="3793"/>
                <a:ext cx="158" cy="96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sp>
            <p:nvSpPr>
              <p:cNvPr id="1141" name="Oval 149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52" cy="28"/>
              </a:xfrm>
              <a:prstGeom prst="ellipse">
                <a:avLst/>
              </a:prstGeom>
              <a:solidFill>
                <a:srgbClr val="CC0099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</p:grpSp>
      </p:grpSp>
      <p:grpSp>
        <p:nvGrpSpPr>
          <p:cNvPr id="28" name="Group 150"/>
          <p:cNvGrpSpPr>
            <a:grpSpLocks/>
          </p:cNvGrpSpPr>
          <p:nvPr/>
        </p:nvGrpSpPr>
        <p:grpSpPr bwMode="auto">
          <a:xfrm>
            <a:off x="1524000" y="4724400"/>
            <a:ext cx="1143000" cy="990600"/>
            <a:chOff x="1220" y="2994"/>
            <a:chExt cx="1269" cy="681"/>
          </a:xfrm>
        </p:grpSpPr>
        <p:sp>
          <p:nvSpPr>
            <p:cNvPr id="1110" name="Oval 151"/>
            <p:cNvSpPr>
              <a:spLocks noChangeArrowheads="1"/>
            </p:cNvSpPr>
            <p:nvPr/>
          </p:nvSpPr>
          <p:spPr bwMode="auto">
            <a:xfrm>
              <a:off x="1220" y="2994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grpSp>
          <p:nvGrpSpPr>
            <p:cNvPr id="1111" name="Group 152"/>
            <p:cNvGrpSpPr>
              <a:grpSpLocks/>
            </p:cNvGrpSpPr>
            <p:nvPr/>
          </p:nvGrpSpPr>
          <p:grpSpPr bwMode="auto">
            <a:xfrm>
              <a:off x="1417" y="3098"/>
              <a:ext cx="1072" cy="577"/>
              <a:chOff x="1417" y="3098"/>
              <a:chExt cx="1072" cy="577"/>
            </a:xfrm>
          </p:grpSpPr>
          <p:grpSp>
            <p:nvGrpSpPr>
              <p:cNvPr id="1112" name="Group 153"/>
              <p:cNvGrpSpPr>
                <a:grpSpLocks/>
              </p:cNvGrpSpPr>
              <p:nvPr/>
            </p:nvGrpSpPr>
            <p:grpSpPr bwMode="auto">
              <a:xfrm>
                <a:off x="1417" y="3098"/>
                <a:ext cx="832" cy="417"/>
                <a:chOff x="1417" y="3098"/>
                <a:chExt cx="832" cy="417"/>
              </a:xfrm>
            </p:grpSpPr>
            <p:sp>
              <p:nvSpPr>
                <p:cNvPr id="1123" name="Oval 154"/>
                <p:cNvSpPr>
                  <a:spLocks noChangeArrowheads="1"/>
                </p:cNvSpPr>
                <p:nvPr/>
              </p:nvSpPr>
              <p:spPr bwMode="auto">
                <a:xfrm>
                  <a:off x="1428" y="3173"/>
                  <a:ext cx="53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24" name="Oval 155"/>
                <p:cNvSpPr>
                  <a:spLocks noChangeArrowheads="1"/>
                </p:cNvSpPr>
                <p:nvPr/>
              </p:nvSpPr>
              <p:spPr bwMode="auto">
                <a:xfrm>
                  <a:off x="1583" y="3222"/>
                  <a:ext cx="44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25" name="Oval 156"/>
                <p:cNvSpPr>
                  <a:spLocks noChangeArrowheads="1"/>
                </p:cNvSpPr>
                <p:nvPr/>
              </p:nvSpPr>
              <p:spPr bwMode="auto">
                <a:xfrm>
                  <a:off x="1677" y="3302"/>
                  <a:ext cx="58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26" name="Oval 157"/>
                <p:cNvSpPr>
                  <a:spLocks noChangeArrowheads="1"/>
                </p:cNvSpPr>
                <p:nvPr/>
              </p:nvSpPr>
              <p:spPr bwMode="auto">
                <a:xfrm>
                  <a:off x="1707" y="3198"/>
                  <a:ext cx="56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27" name="Oval 158"/>
                <p:cNvSpPr>
                  <a:spLocks noChangeArrowheads="1"/>
                </p:cNvSpPr>
                <p:nvPr/>
              </p:nvSpPr>
              <p:spPr bwMode="auto">
                <a:xfrm>
                  <a:off x="1821" y="3330"/>
                  <a:ext cx="52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28" name="Oval 159"/>
                <p:cNvSpPr>
                  <a:spLocks noChangeArrowheads="1"/>
                </p:cNvSpPr>
                <p:nvPr/>
              </p:nvSpPr>
              <p:spPr bwMode="auto">
                <a:xfrm>
                  <a:off x="2011" y="3380"/>
                  <a:ext cx="31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29" name="Oval 160"/>
                <p:cNvSpPr>
                  <a:spLocks noChangeArrowheads="1"/>
                </p:cNvSpPr>
                <p:nvPr/>
              </p:nvSpPr>
              <p:spPr bwMode="auto">
                <a:xfrm>
                  <a:off x="2138" y="3355"/>
                  <a:ext cx="44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30" name="Oval 161"/>
                <p:cNvSpPr>
                  <a:spLocks noChangeArrowheads="1"/>
                </p:cNvSpPr>
                <p:nvPr/>
              </p:nvSpPr>
              <p:spPr bwMode="auto">
                <a:xfrm>
                  <a:off x="2125" y="3440"/>
                  <a:ext cx="41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31" name="Oval 162"/>
                <p:cNvSpPr>
                  <a:spLocks noChangeArrowheads="1"/>
                </p:cNvSpPr>
                <p:nvPr/>
              </p:nvSpPr>
              <p:spPr bwMode="auto">
                <a:xfrm>
                  <a:off x="2202" y="3394"/>
                  <a:ext cx="47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32" name="Oval 163"/>
                <p:cNvSpPr>
                  <a:spLocks noChangeArrowheads="1"/>
                </p:cNvSpPr>
                <p:nvPr/>
              </p:nvSpPr>
              <p:spPr bwMode="auto">
                <a:xfrm>
                  <a:off x="2180" y="3473"/>
                  <a:ext cx="42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33" name="Oval 164"/>
                <p:cNvSpPr>
                  <a:spLocks noChangeArrowheads="1"/>
                </p:cNvSpPr>
                <p:nvPr/>
              </p:nvSpPr>
              <p:spPr bwMode="auto">
                <a:xfrm>
                  <a:off x="1417" y="3098"/>
                  <a:ext cx="55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</p:grpSp>
          <p:sp>
            <p:nvSpPr>
              <p:cNvPr id="1113" name="Freeform 165"/>
              <p:cNvSpPr>
                <a:spLocks/>
              </p:cNvSpPr>
              <p:nvPr/>
            </p:nvSpPr>
            <p:spPr bwMode="auto">
              <a:xfrm>
                <a:off x="1550" y="3493"/>
                <a:ext cx="472" cy="182"/>
              </a:xfrm>
              <a:custGeom>
                <a:avLst/>
                <a:gdLst>
                  <a:gd name="T0" fmla="*/ 0 w 472"/>
                  <a:gd name="T1" fmla="*/ 0 h 182"/>
                  <a:gd name="T2" fmla="*/ 24 w 472"/>
                  <a:gd name="T3" fmla="*/ 26 h 182"/>
                  <a:gd name="T4" fmla="*/ 50 w 472"/>
                  <a:gd name="T5" fmla="*/ 49 h 182"/>
                  <a:gd name="T6" fmla="*/ 76 w 472"/>
                  <a:gd name="T7" fmla="*/ 70 h 182"/>
                  <a:gd name="T8" fmla="*/ 103 w 472"/>
                  <a:gd name="T9" fmla="*/ 87 h 182"/>
                  <a:gd name="T10" fmla="*/ 130 w 472"/>
                  <a:gd name="T11" fmla="*/ 104 h 182"/>
                  <a:gd name="T12" fmla="*/ 158 w 472"/>
                  <a:gd name="T13" fmla="*/ 117 h 182"/>
                  <a:gd name="T14" fmla="*/ 186 w 472"/>
                  <a:gd name="T15" fmla="*/ 130 h 182"/>
                  <a:gd name="T16" fmla="*/ 216 w 472"/>
                  <a:gd name="T17" fmla="*/ 140 h 182"/>
                  <a:gd name="T18" fmla="*/ 244 w 472"/>
                  <a:gd name="T19" fmla="*/ 150 h 182"/>
                  <a:gd name="T20" fmla="*/ 274 w 472"/>
                  <a:gd name="T21" fmla="*/ 157 h 182"/>
                  <a:gd name="T22" fmla="*/ 304 w 472"/>
                  <a:gd name="T23" fmla="*/ 164 h 182"/>
                  <a:gd name="T24" fmla="*/ 336 w 472"/>
                  <a:gd name="T25" fmla="*/ 169 h 182"/>
                  <a:gd name="T26" fmla="*/ 368 w 472"/>
                  <a:gd name="T27" fmla="*/ 173 h 182"/>
                  <a:gd name="T28" fmla="*/ 401 w 472"/>
                  <a:gd name="T29" fmla="*/ 177 h 182"/>
                  <a:gd name="T30" fmla="*/ 435 w 472"/>
                  <a:gd name="T31" fmla="*/ 179 h 182"/>
                  <a:gd name="T32" fmla="*/ 471 w 472"/>
                  <a:gd name="T33" fmla="*/ 181 h 1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2"/>
                  <a:gd name="T52" fmla="*/ 0 h 182"/>
                  <a:gd name="T53" fmla="*/ 472 w 472"/>
                  <a:gd name="T54" fmla="*/ 182 h 1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2" h="182">
                    <a:moveTo>
                      <a:pt x="0" y="0"/>
                    </a:moveTo>
                    <a:lnTo>
                      <a:pt x="24" y="26"/>
                    </a:lnTo>
                    <a:lnTo>
                      <a:pt x="50" y="49"/>
                    </a:lnTo>
                    <a:lnTo>
                      <a:pt x="76" y="70"/>
                    </a:lnTo>
                    <a:lnTo>
                      <a:pt x="103" y="87"/>
                    </a:lnTo>
                    <a:lnTo>
                      <a:pt x="130" y="104"/>
                    </a:lnTo>
                    <a:lnTo>
                      <a:pt x="158" y="117"/>
                    </a:lnTo>
                    <a:lnTo>
                      <a:pt x="186" y="130"/>
                    </a:lnTo>
                    <a:lnTo>
                      <a:pt x="216" y="140"/>
                    </a:lnTo>
                    <a:lnTo>
                      <a:pt x="244" y="150"/>
                    </a:lnTo>
                    <a:lnTo>
                      <a:pt x="274" y="157"/>
                    </a:lnTo>
                    <a:lnTo>
                      <a:pt x="304" y="164"/>
                    </a:lnTo>
                    <a:lnTo>
                      <a:pt x="336" y="169"/>
                    </a:lnTo>
                    <a:lnTo>
                      <a:pt x="368" y="173"/>
                    </a:lnTo>
                    <a:lnTo>
                      <a:pt x="401" y="177"/>
                    </a:lnTo>
                    <a:lnTo>
                      <a:pt x="435" y="179"/>
                    </a:lnTo>
                    <a:lnTo>
                      <a:pt x="471" y="181"/>
                    </a:lnTo>
                  </a:path>
                </a:pathLst>
              </a:custGeom>
              <a:noFill/>
              <a:ln w="31353">
                <a:solidFill>
                  <a:srgbClr val="0099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4" name="Group 166"/>
              <p:cNvGrpSpPr>
                <a:grpSpLocks/>
              </p:cNvGrpSpPr>
              <p:nvPr/>
            </p:nvGrpSpPr>
            <p:grpSpPr bwMode="auto">
              <a:xfrm>
                <a:off x="2229" y="3424"/>
                <a:ext cx="260" cy="203"/>
                <a:chOff x="2229" y="3424"/>
                <a:chExt cx="260" cy="203"/>
              </a:xfrm>
            </p:grpSpPr>
            <p:sp>
              <p:nvSpPr>
                <p:cNvPr id="1115" name="Oval 167"/>
                <p:cNvSpPr>
                  <a:spLocks noChangeArrowheads="1"/>
                </p:cNvSpPr>
                <p:nvPr/>
              </p:nvSpPr>
              <p:spPr bwMode="auto">
                <a:xfrm>
                  <a:off x="2312" y="3460"/>
                  <a:ext cx="50" cy="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116" name="Oval 168"/>
                <p:cNvSpPr>
                  <a:spLocks noChangeArrowheads="1"/>
                </p:cNvSpPr>
                <p:nvPr/>
              </p:nvSpPr>
              <p:spPr bwMode="auto">
                <a:xfrm>
                  <a:off x="2315" y="3538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grpSp>
              <p:nvGrpSpPr>
                <p:cNvPr id="1117" name="Group 169"/>
                <p:cNvGrpSpPr>
                  <a:grpSpLocks/>
                </p:cNvGrpSpPr>
                <p:nvPr/>
              </p:nvGrpSpPr>
              <p:grpSpPr bwMode="auto">
                <a:xfrm>
                  <a:off x="2229" y="3424"/>
                  <a:ext cx="260" cy="203"/>
                  <a:chOff x="2229" y="3424"/>
                  <a:chExt cx="260" cy="203"/>
                </a:xfrm>
              </p:grpSpPr>
              <p:sp>
                <p:nvSpPr>
                  <p:cNvPr id="1118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3432"/>
                    <a:ext cx="41" cy="3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119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3513"/>
                    <a:ext cx="38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120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424"/>
                    <a:ext cx="47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121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501"/>
                    <a:ext cx="41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ar-SA"/>
                  </a:p>
                </p:txBody>
              </p:sp>
              <p:sp>
                <p:nvSpPr>
                  <p:cNvPr id="1122" name="Freeform 174"/>
                  <p:cNvSpPr>
                    <a:spLocks/>
                  </p:cNvSpPr>
                  <p:nvPr/>
                </p:nvSpPr>
                <p:spPr bwMode="auto">
                  <a:xfrm>
                    <a:off x="2229" y="3494"/>
                    <a:ext cx="260" cy="133"/>
                  </a:xfrm>
                  <a:custGeom>
                    <a:avLst/>
                    <a:gdLst>
                      <a:gd name="T0" fmla="*/ 18 w 260"/>
                      <a:gd name="T1" fmla="*/ 60 h 133"/>
                      <a:gd name="T2" fmla="*/ 20 w 260"/>
                      <a:gd name="T3" fmla="*/ 60 h 133"/>
                      <a:gd name="T4" fmla="*/ 0 w 260"/>
                      <a:gd name="T5" fmla="*/ 72 h 133"/>
                      <a:gd name="T6" fmla="*/ 13 w 260"/>
                      <a:gd name="T7" fmla="*/ 98 h 133"/>
                      <a:gd name="T8" fmla="*/ 33 w 260"/>
                      <a:gd name="T9" fmla="*/ 117 h 133"/>
                      <a:gd name="T10" fmla="*/ 63 w 260"/>
                      <a:gd name="T11" fmla="*/ 124 h 133"/>
                      <a:gd name="T12" fmla="*/ 105 w 260"/>
                      <a:gd name="T13" fmla="*/ 128 h 133"/>
                      <a:gd name="T14" fmla="*/ 157 w 260"/>
                      <a:gd name="T15" fmla="*/ 132 h 133"/>
                      <a:gd name="T16" fmla="*/ 187 w 260"/>
                      <a:gd name="T17" fmla="*/ 122 h 133"/>
                      <a:gd name="T18" fmla="*/ 216 w 260"/>
                      <a:gd name="T19" fmla="*/ 113 h 133"/>
                      <a:gd name="T20" fmla="*/ 240 w 260"/>
                      <a:gd name="T21" fmla="*/ 93 h 133"/>
                      <a:gd name="T22" fmla="*/ 248 w 260"/>
                      <a:gd name="T23" fmla="*/ 75 h 133"/>
                      <a:gd name="T24" fmla="*/ 259 w 260"/>
                      <a:gd name="T25" fmla="*/ 60 h 133"/>
                      <a:gd name="T26" fmla="*/ 259 w 260"/>
                      <a:gd name="T27" fmla="*/ 24 h 133"/>
                      <a:gd name="T28" fmla="*/ 246 w 260"/>
                      <a:gd name="T29" fmla="*/ 0 h 133"/>
                      <a:gd name="T30" fmla="*/ 231 w 260"/>
                      <a:gd name="T31" fmla="*/ 1 h 133"/>
                      <a:gd name="T32" fmla="*/ 216 w 260"/>
                      <a:gd name="T33" fmla="*/ 10 h 133"/>
                      <a:gd name="T34" fmla="*/ 216 w 260"/>
                      <a:gd name="T35" fmla="*/ 32 h 133"/>
                      <a:gd name="T36" fmla="*/ 222 w 260"/>
                      <a:gd name="T37" fmla="*/ 45 h 133"/>
                      <a:gd name="T38" fmla="*/ 216 w 260"/>
                      <a:gd name="T39" fmla="*/ 59 h 133"/>
                      <a:gd name="T40" fmla="*/ 194 w 260"/>
                      <a:gd name="T41" fmla="*/ 63 h 133"/>
                      <a:gd name="T42" fmla="*/ 189 w 260"/>
                      <a:gd name="T43" fmla="*/ 72 h 133"/>
                      <a:gd name="T44" fmla="*/ 183 w 260"/>
                      <a:gd name="T45" fmla="*/ 82 h 133"/>
                      <a:gd name="T46" fmla="*/ 165 w 260"/>
                      <a:gd name="T47" fmla="*/ 95 h 133"/>
                      <a:gd name="T48" fmla="*/ 127 w 260"/>
                      <a:gd name="T49" fmla="*/ 98 h 133"/>
                      <a:gd name="T50" fmla="*/ 96 w 260"/>
                      <a:gd name="T51" fmla="*/ 98 h 133"/>
                      <a:gd name="T52" fmla="*/ 59 w 260"/>
                      <a:gd name="T53" fmla="*/ 86 h 133"/>
                      <a:gd name="T54" fmla="*/ 37 w 260"/>
                      <a:gd name="T55" fmla="*/ 69 h 133"/>
                      <a:gd name="T56" fmla="*/ 22 w 260"/>
                      <a:gd name="T57" fmla="*/ 63 h 133"/>
                      <a:gd name="T58" fmla="*/ 18 w 260"/>
                      <a:gd name="T59" fmla="*/ 60 h 133"/>
                      <a:gd name="T60" fmla="*/ 18 w 260"/>
                      <a:gd name="T61" fmla="*/ 60 h 13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60"/>
                      <a:gd name="T94" fmla="*/ 0 h 133"/>
                      <a:gd name="T95" fmla="*/ 260 w 260"/>
                      <a:gd name="T96" fmla="*/ 133 h 13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60" h="133">
                        <a:moveTo>
                          <a:pt x="18" y="60"/>
                        </a:moveTo>
                        <a:lnTo>
                          <a:pt x="20" y="60"/>
                        </a:lnTo>
                        <a:lnTo>
                          <a:pt x="0" y="72"/>
                        </a:lnTo>
                        <a:lnTo>
                          <a:pt x="13" y="98"/>
                        </a:lnTo>
                        <a:lnTo>
                          <a:pt x="33" y="117"/>
                        </a:lnTo>
                        <a:lnTo>
                          <a:pt x="63" y="124"/>
                        </a:lnTo>
                        <a:lnTo>
                          <a:pt x="105" y="128"/>
                        </a:lnTo>
                        <a:lnTo>
                          <a:pt x="157" y="132"/>
                        </a:lnTo>
                        <a:lnTo>
                          <a:pt x="187" y="122"/>
                        </a:lnTo>
                        <a:lnTo>
                          <a:pt x="216" y="113"/>
                        </a:lnTo>
                        <a:lnTo>
                          <a:pt x="240" y="93"/>
                        </a:lnTo>
                        <a:lnTo>
                          <a:pt x="248" y="75"/>
                        </a:lnTo>
                        <a:lnTo>
                          <a:pt x="259" y="60"/>
                        </a:lnTo>
                        <a:lnTo>
                          <a:pt x="259" y="24"/>
                        </a:lnTo>
                        <a:lnTo>
                          <a:pt x="246" y="0"/>
                        </a:lnTo>
                        <a:lnTo>
                          <a:pt x="231" y="1"/>
                        </a:lnTo>
                        <a:lnTo>
                          <a:pt x="216" y="10"/>
                        </a:lnTo>
                        <a:lnTo>
                          <a:pt x="216" y="32"/>
                        </a:lnTo>
                        <a:lnTo>
                          <a:pt x="222" y="45"/>
                        </a:lnTo>
                        <a:lnTo>
                          <a:pt x="216" y="59"/>
                        </a:lnTo>
                        <a:lnTo>
                          <a:pt x="194" y="63"/>
                        </a:lnTo>
                        <a:lnTo>
                          <a:pt x="189" y="72"/>
                        </a:lnTo>
                        <a:lnTo>
                          <a:pt x="183" y="82"/>
                        </a:lnTo>
                        <a:lnTo>
                          <a:pt x="165" y="95"/>
                        </a:lnTo>
                        <a:lnTo>
                          <a:pt x="127" y="98"/>
                        </a:lnTo>
                        <a:lnTo>
                          <a:pt x="96" y="98"/>
                        </a:lnTo>
                        <a:lnTo>
                          <a:pt x="59" y="86"/>
                        </a:lnTo>
                        <a:lnTo>
                          <a:pt x="37" y="69"/>
                        </a:lnTo>
                        <a:lnTo>
                          <a:pt x="22" y="63"/>
                        </a:lnTo>
                        <a:lnTo>
                          <a:pt x="18" y="6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8080"/>
                      </a:gs>
                      <a:gs pos="100000">
                        <a:srgbClr val="FF1F35"/>
                      </a:gs>
                    </a:gsLst>
                    <a:path path="rect">
                      <a:fillToRect l="50000" t="50000" r="50000" b="50000"/>
                    </a:path>
                  </a:gradFill>
                  <a:ln w="18930">
                    <a:solidFill>
                      <a:srgbClr val="FF1F3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025" name="Group 175"/>
          <p:cNvGrpSpPr>
            <a:grpSpLocks/>
          </p:cNvGrpSpPr>
          <p:nvPr/>
        </p:nvGrpSpPr>
        <p:grpSpPr bwMode="auto">
          <a:xfrm>
            <a:off x="2362200" y="2133600"/>
            <a:ext cx="1254125" cy="925513"/>
            <a:chOff x="1488" y="1344"/>
            <a:chExt cx="790" cy="583"/>
          </a:xfrm>
        </p:grpSpPr>
        <p:sp>
          <p:nvSpPr>
            <p:cNvPr id="1096" name="Freeform 176"/>
            <p:cNvSpPr>
              <a:spLocks/>
            </p:cNvSpPr>
            <p:nvPr/>
          </p:nvSpPr>
          <p:spPr bwMode="auto">
            <a:xfrm>
              <a:off x="2140" y="1843"/>
              <a:ext cx="41" cy="68"/>
            </a:xfrm>
            <a:custGeom>
              <a:avLst/>
              <a:gdLst>
                <a:gd name="T0" fmla="*/ 5 w 41"/>
                <a:gd name="T1" fmla="*/ 1 h 68"/>
                <a:gd name="T2" fmla="*/ 5 w 41"/>
                <a:gd name="T3" fmla="*/ 3 h 68"/>
                <a:gd name="T4" fmla="*/ 5 w 41"/>
                <a:gd name="T5" fmla="*/ 9 h 68"/>
                <a:gd name="T6" fmla="*/ 5 w 41"/>
                <a:gd name="T7" fmla="*/ 14 h 68"/>
                <a:gd name="T8" fmla="*/ 7 w 41"/>
                <a:gd name="T9" fmla="*/ 19 h 68"/>
                <a:gd name="T10" fmla="*/ 7 w 41"/>
                <a:gd name="T11" fmla="*/ 25 h 68"/>
                <a:gd name="T12" fmla="*/ 6 w 41"/>
                <a:gd name="T13" fmla="*/ 30 h 68"/>
                <a:gd name="T14" fmla="*/ 5 w 41"/>
                <a:gd name="T15" fmla="*/ 34 h 68"/>
                <a:gd name="T16" fmla="*/ 5 w 41"/>
                <a:gd name="T17" fmla="*/ 36 h 68"/>
                <a:gd name="T18" fmla="*/ 5 w 41"/>
                <a:gd name="T19" fmla="*/ 38 h 68"/>
                <a:gd name="T20" fmla="*/ 3 w 41"/>
                <a:gd name="T21" fmla="*/ 39 h 68"/>
                <a:gd name="T22" fmla="*/ 3 w 41"/>
                <a:gd name="T23" fmla="*/ 42 h 68"/>
                <a:gd name="T24" fmla="*/ 1 w 41"/>
                <a:gd name="T25" fmla="*/ 43 h 68"/>
                <a:gd name="T26" fmla="*/ 1 w 41"/>
                <a:gd name="T27" fmla="*/ 47 h 68"/>
                <a:gd name="T28" fmla="*/ 0 w 41"/>
                <a:gd name="T29" fmla="*/ 49 h 68"/>
                <a:gd name="T30" fmla="*/ 0 w 41"/>
                <a:gd name="T31" fmla="*/ 50 h 68"/>
                <a:gd name="T32" fmla="*/ 1 w 41"/>
                <a:gd name="T33" fmla="*/ 52 h 68"/>
                <a:gd name="T34" fmla="*/ 2 w 41"/>
                <a:gd name="T35" fmla="*/ 56 h 68"/>
                <a:gd name="T36" fmla="*/ 5 w 41"/>
                <a:gd name="T37" fmla="*/ 57 h 68"/>
                <a:gd name="T38" fmla="*/ 9 w 41"/>
                <a:gd name="T39" fmla="*/ 59 h 68"/>
                <a:gd name="T40" fmla="*/ 12 w 41"/>
                <a:gd name="T41" fmla="*/ 61 h 68"/>
                <a:gd name="T42" fmla="*/ 16 w 41"/>
                <a:gd name="T43" fmla="*/ 63 h 68"/>
                <a:gd name="T44" fmla="*/ 19 w 41"/>
                <a:gd name="T45" fmla="*/ 65 h 68"/>
                <a:gd name="T46" fmla="*/ 22 w 41"/>
                <a:gd name="T47" fmla="*/ 65 h 68"/>
                <a:gd name="T48" fmla="*/ 24 w 41"/>
                <a:gd name="T49" fmla="*/ 66 h 68"/>
                <a:gd name="T50" fmla="*/ 26 w 41"/>
                <a:gd name="T51" fmla="*/ 66 h 68"/>
                <a:gd name="T52" fmla="*/ 27 w 41"/>
                <a:gd name="T53" fmla="*/ 66 h 68"/>
                <a:gd name="T54" fmla="*/ 31 w 41"/>
                <a:gd name="T55" fmla="*/ 66 h 68"/>
                <a:gd name="T56" fmla="*/ 32 w 41"/>
                <a:gd name="T57" fmla="*/ 67 h 68"/>
                <a:gd name="T58" fmla="*/ 35 w 41"/>
                <a:gd name="T59" fmla="*/ 67 h 68"/>
                <a:gd name="T60" fmla="*/ 37 w 41"/>
                <a:gd name="T61" fmla="*/ 67 h 68"/>
                <a:gd name="T62" fmla="*/ 38 w 41"/>
                <a:gd name="T63" fmla="*/ 67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68"/>
                <a:gd name="T98" fmla="*/ 41 w 41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68">
                  <a:moveTo>
                    <a:pt x="5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77"/>
            <p:cNvSpPr>
              <a:spLocks/>
            </p:cNvSpPr>
            <p:nvPr/>
          </p:nvSpPr>
          <p:spPr bwMode="auto">
            <a:xfrm>
              <a:off x="2068" y="1850"/>
              <a:ext cx="37" cy="77"/>
            </a:xfrm>
            <a:custGeom>
              <a:avLst/>
              <a:gdLst>
                <a:gd name="T0" fmla="*/ 34 w 37"/>
                <a:gd name="T1" fmla="*/ 0 h 77"/>
                <a:gd name="T2" fmla="*/ 34 w 37"/>
                <a:gd name="T3" fmla="*/ 0 h 77"/>
                <a:gd name="T4" fmla="*/ 34 w 37"/>
                <a:gd name="T5" fmla="*/ 0 h 77"/>
                <a:gd name="T6" fmla="*/ 34 w 37"/>
                <a:gd name="T7" fmla="*/ 0 h 77"/>
                <a:gd name="T8" fmla="*/ 35 w 37"/>
                <a:gd name="T9" fmla="*/ 0 h 77"/>
                <a:gd name="T10" fmla="*/ 35 w 37"/>
                <a:gd name="T11" fmla="*/ 0 h 77"/>
                <a:gd name="T12" fmla="*/ 35 w 37"/>
                <a:gd name="T13" fmla="*/ 0 h 77"/>
                <a:gd name="T14" fmla="*/ 35 w 37"/>
                <a:gd name="T15" fmla="*/ 0 h 77"/>
                <a:gd name="T16" fmla="*/ 36 w 37"/>
                <a:gd name="T17" fmla="*/ 2 h 77"/>
                <a:gd name="T18" fmla="*/ 34 w 37"/>
                <a:gd name="T19" fmla="*/ 5 h 77"/>
                <a:gd name="T20" fmla="*/ 32 w 37"/>
                <a:gd name="T21" fmla="*/ 9 h 77"/>
                <a:gd name="T22" fmla="*/ 29 w 37"/>
                <a:gd name="T23" fmla="*/ 12 h 77"/>
                <a:gd name="T24" fmla="*/ 25 w 37"/>
                <a:gd name="T25" fmla="*/ 17 h 77"/>
                <a:gd name="T26" fmla="*/ 22 w 37"/>
                <a:gd name="T27" fmla="*/ 20 h 77"/>
                <a:gd name="T28" fmla="*/ 18 w 37"/>
                <a:gd name="T29" fmla="*/ 24 h 77"/>
                <a:gd name="T30" fmla="*/ 15 w 37"/>
                <a:gd name="T31" fmla="*/ 27 h 77"/>
                <a:gd name="T32" fmla="*/ 13 w 37"/>
                <a:gd name="T33" fmla="*/ 29 h 77"/>
                <a:gd name="T34" fmla="*/ 11 w 37"/>
                <a:gd name="T35" fmla="*/ 32 h 77"/>
                <a:gd name="T36" fmla="*/ 9 w 37"/>
                <a:gd name="T37" fmla="*/ 35 h 77"/>
                <a:gd name="T38" fmla="*/ 7 w 37"/>
                <a:gd name="T39" fmla="*/ 38 h 77"/>
                <a:gd name="T40" fmla="*/ 5 w 37"/>
                <a:gd name="T41" fmla="*/ 40 h 77"/>
                <a:gd name="T42" fmla="*/ 3 w 37"/>
                <a:gd name="T43" fmla="*/ 44 h 77"/>
                <a:gd name="T44" fmla="*/ 1 w 37"/>
                <a:gd name="T45" fmla="*/ 47 h 77"/>
                <a:gd name="T46" fmla="*/ 1 w 37"/>
                <a:gd name="T47" fmla="*/ 50 h 77"/>
                <a:gd name="T48" fmla="*/ 0 w 37"/>
                <a:gd name="T49" fmla="*/ 52 h 77"/>
                <a:gd name="T50" fmla="*/ 0 w 37"/>
                <a:gd name="T51" fmla="*/ 56 h 77"/>
                <a:gd name="T52" fmla="*/ 1 w 37"/>
                <a:gd name="T53" fmla="*/ 60 h 77"/>
                <a:gd name="T54" fmla="*/ 2 w 37"/>
                <a:gd name="T55" fmla="*/ 64 h 77"/>
                <a:gd name="T56" fmla="*/ 4 w 37"/>
                <a:gd name="T57" fmla="*/ 68 h 77"/>
                <a:gd name="T58" fmla="*/ 5 w 37"/>
                <a:gd name="T59" fmla="*/ 72 h 77"/>
                <a:gd name="T60" fmla="*/ 6 w 37"/>
                <a:gd name="T61" fmla="*/ 75 h 77"/>
                <a:gd name="T62" fmla="*/ 7 w 37"/>
                <a:gd name="T63" fmla="*/ 76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77"/>
                <a:gd name="T98" fmla="*/ 37 w 37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77">
                  <a:moveTo>
                    <a:pt x="34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6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78"/>
            <p:cNvSpPr>
              <a:spLocks/>
            </p:cNvSpPr>
            <p:nvPr/>
          </p:nvSpPr>
          <p:spPr bwMode="auto">
            <a:xfrm>
              <a:off x="1985" y="1817"/>
              <a:ext cx="78" cy="103"/>
            </a:xfrm>
            <a:custGeom>
              <a:avLst/>
              <a:gdLst>
                <a:gd name="T0" fmla="*/ 76 w 78"/>
                <a:gd name="T1" fmla="*/ 1 h 103"/>
                <a:gd name="T2" fmla="*/ 73 w 78"/>
                <a:gd name="T3" fmla="*/ 3 h 103"/>
                <a:gd name="T4" fmla="*/ 68 w 78"/>
                <a:gd name="T5" fmla="*/ 5 h 103"/>
                <a:gd name="T6" fmla="*/ 61 w 78"/>
                <a:gd name="T7" fmla="*/ 8 h 103"/>
                <a:gd name="T8" fmla="*/ 56 w 78"/>
                <a:gd name="T9" fmla="*/ 11 h 103"/>
                <a:gd name="T10" fmla="*/ 49 w 78"/>
                <a:gd name="T11" fmla="*/ 15 h 103"/>
                <a:gd name="T12" fmla="*/ 42 w 78"/>
                <a:gd name="T13" fmla="*/ 18 h 103"/>
                <a:gd name="T14" fmla="*/ 39 w 78"/>
                <a:gd name="T15" fmla="*/ 22 h 103"/>
                <a:gd name="T16" fmla="*/ 36 w 78"/>
                <a:gd name="T17" fmla="*/ 25 h 103"/>
                <a:gd name="T18" fmla="*/ 36 w 78"/>
                <a:gd name="T19" fmla="*/ 29 h 103"/>
                <a:gd name="T20" fmla="*/ 35 w 78"/>
                <a:gd name="T21" fmla="*/ 34 h 103"/>
                <a:gd name="T22" fmla="*/ 35 w 78"/>
                <a:gd name="T23" fmla="*/ 37 h 103"/>
                <a:gd name="T24" fmla="*/ 35 w 78"/>
                <a:gd name="T25" fmla="*/ 42 h 103"/>
                <a:gd name="T26" fmla="*/ 35 w 78"/>
                <a:gd name="T27" fmla="*/ 45 h 103"/>
                <a:gd name="T28" fmla="*/ 34 w 78"/>
                <a:gd name="T29" fmla="*/ 49 h 103"/>
                <a:gd name="T30" fmla="*/ 34 w 78"/>
                <a:gd name="T31" fmla="*/ 53 h 103"/>
                <a:gd name="T32" fmla="*/ 32 w 78"/>
                <a:gd name="T33" fmla="*/ 55 h 103"/>
                <a:gd name="T34" fmla="*/ 29 w 78"/>
                <a:gd name="T35" fmla="*/ 59 h 103"/>
                <a:gd name="T36" fmla="*/ 26 w 78"/>
                <a:gd name="T37" fmla="*/ 60 h 103"/>
                <a:gd name="T38" fmla="*/ 22 w 78"/>
                <a:gd name="T39" fmla="*/ 64 h 103"/>
                <a:gd name="T40" fmla="*/ 18 w 78"/>
                <a:gd name="T41" fmla="*/ 65 h 103"/>
                <a:gd name="T42" fmla="*/ 14 w 78"/>
                <a:gd name="T43" fmla="*/ 69 h 103"/>
                <a:gd name="T44" fmla="*/ 11 w 78"/>
                <a:gd name="T45" fmla="*/ 71 h 103"/>
                <a:gd name="T46" fmla="*/ 8 w 78"/>
                <a:gd name="T47" fmla="*/ 74 h 103"/>
                <a:gd name="T48" fmla="*/ 6 w 78"/>
                <a:gd name="T49" fmla="*/ 76 h 103"/>
                <a:gd name="T50" fmla="*/ 5 w 78"/>
                <a:gd name="T51" fmla="*/ 79 h 103"/>
                <a:gd name="T52" fmla="*/ 3 w 78"/>
                <a:gd name="T53" fmla="*/ 81 h 103"/>
                <a:gd name="T54" fmla="*/ 3 w 78"/>
                <a:gd name="T55" fmla="*/ 84 h 103"/>
                <a:gd name="T56" fmla="*/ 1 w 78"/>
                <a:gd name="T57" fmla="*/ 86 h 103"/>
                <a:gd name="T58" fmla="*/ 0 w 78"/>
                <a:gd name="T59" fmla="*/ 89 h 103"/>
                <a:gd name="T60" fmla="*/ 0 w 78"/>
                <a:gd name="T61" fmla="*/ 91 h 103"/>
                <a:gd name="T62" fmla="*/ 0 w 78"/>
                <a:gd name="T63" fmla="*/ 93 h 103"/>
                <a:gd name="T64" fmla="*/ 0 w 78"/>
                <a:gd name="T65" fmla="*/ 94 h 103"/>
                <a:gd name="T66" fmla="*/ 0 w 78"/>
                <a:gd name="T67" fmla="*/ 95 h 103"/>
                <a:gd name="T68" fmla="*/ 0 w 78"/>
                <a:gd name="T69" fmla="*/ 97 h 103"/>
                <a:gd name="T70" fmla="*/ 0 w 78"/>
                <a:gd name="T71" fmla="*/ 98 h 103"/>
                <a:gd name="T72" fmla="*/ 0 w 78"/>
                <a:gd name="T73" fmla="*/ 100 h 103"/>
                <a:gd name="T74" fmla="*/ 0 w 78"/>
                <a:gd name="T75" fmla="*/ 101 h 103"/>
                <a:gd name="T76" fmla="*/ 0 w 78"/>
                <a:gd name="T77" fmla="*/ 102 h 103"/>
                <a:gd name="T78" fmla="*/ 0 w 78"/>
                <a:gd name="T79" fmla="*/ 102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"/>
                <a:gd name="T121" fmla="*/ 0 h 103"/>
                <a:gd name="T122" fmla="*/ 78 w 78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" h="103">
                  <a:moveTo>
                    <a:pt x="77" y="0"/>
                  </a:moveTo>
                  <a:lnTo>
                    <a:pt x="76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5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1" y="10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Oval 179"/>
            <p:cNvSpPr>
              <a:spLocks noChangeArrowheads="1"/>
            </p:cNvSpPr>
            <p:nvPr/>
          </p:nvSpPr>
          <p:spPr bwMode="auto">
            <a:xfrm>
              <a:off x="2060" y="1778"/>
              <a:ext cx="113" cy="62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sp>
          <p:nvSpPr>
            <p:cNvPr id="1100" name="Freeform 180"/>
            <p:cNvSpPr>
              <a:spLocks/>
            </p:cNvSpPr>
            <p:nvPr/>
          </p:nvSpPr>
          <p:spPr bwMode="auto">
            <a:xfrm>
              <a:off x="2023" y="1684"/>
              <a:ext cx="63" cy="91"/>
            </a:xfrm>
            <a:custGeom>
              <a:avLst/>
              <a:gdLst>
                <a:gd name="T0" fmla="*/ 0 w 63"/>
                <a:gd name="T1" fmla="*/ 0 h 91"/>
                <a:gd name="T2" fmla="*/ 0 w 63"/>
                <a:gd name="T3" fmla="*/ 1 h 91"/>
                <a:gd name="T4" fmla="*/ 1 w 63"/>
                <a:gd name="T5" fmla="*/ 1 h 91"/>
                <a:gd name="T6" fmla="*/ 3 w 63"/>
                <a:gd name="T7" fmla="*/ 1 h 91"/>
                <a:gd name="T8" fmla="*/ 4 w 63"/>
                <a:gd name="T9" fmla="*/ 1 h 91"/>
                <a:gd name="T10" fmla="*/ 6 w 63"/>
                <a:gd name="T11" fmla="*/ 1 h 91"/>
                <a:gd name="T12" fmla="*/ 9 w 63"/>
                <a:gd name="T13" fmla="*/ 1 h 91"/>
                <a:gd name="T14" fmla="*/ 11 w 63"/>
                <a:gd name="T15" fmla="*/ 1 h 91"/>
                <a:gd name="T16" fmla="*/ 15 w 63"/>
                <a:gd name="T17" fmla="*/ 1 h 91"/>
                <a:gd name="T18" fmla="*/ 16 w 63"/>
                <a:gd name="T19" fmla="*/ 3 h 91"/>
                <a:gd name="T20" fmla="*/ 20 w 63"/>
                <a:gd name="T21" fmla="*/ 3 h 91"/>
                <a:gd name="T22" fmla="*/ 23 w 63"/>
                <a:gd name="T23" fmla="*/ 4 h 91"/>
                <a:gd name="T24" fmla="*/ 26 w 63"/>
                <a:gd name="T25" fmla="*/ 4 h 91"/>
                <a:gd name="T26" fmla="*/ 28 w 63"/>
                <a:gd name="T27" fmla="*/ 5 h 91"/>
                <a:gd name="T28" fmla="*/ 31 w 63"/>
                <a:gd name="T29" fmla="*/ 5 h 91"/>
                <a:gd name="T30" fmla="*/ 32 w 63"/>
                <a:gd name="T31" fmla="*/ 7 h 91"/>
                <a:gd name="T32" fmla="*/ 34 w 63"/>
                <a:gd name="T33" fmla="*/ 7 h 91"/>
                <a:gd name="T34" fmla="*/ 35 w 63"/>
                <a:gd name="T35" fmla="*/ 9 h 91"/>
                <a:gd name="T36" fmla="*/ 37 w 63"/>
                <a:gd name="T37" fmla="*/ 12 h 91"/>
                <a:gd name="T38" fmla="*/ 37 w 63"/>
                <a:gd name="T39" fmla="*/ 15 h 91"/>
                <a:gd name="T40" fmla="*/ 38 w 63"/>
                <a:gd name="T41" fmla="*/ 18 h 91"/>
                <a:gd name="T42" fmla="*/ 38 w 63"/>
                <a:gd name="T43" fmla="*/ 23 h 91"/>
                <a:gd name="T44" fmla="*/ 39 w 63"/>
                <a:gd name="T45" fmla="*/ 26 h 91"/>
                <a:gd name="T46" fmla="*/ 39 w 63"/>
                <a:gd name="T47" fmla="*/ 31 h 91"/>
                <a:gd name="T48" fmla="*/ 41 w 63"/>
                <a:gd name="T49" fmla="*/ 35 h 91"/>
                <a:gd name="T50" fmla="*/ 41 w 63"/>
                <a:gd name="T51" fmla="*/ 40 h 91"/>
                <a:gd name="T52" fmla="*/ 41 w 63"/>
                <a:gd name="T53" fmla="*/ 43 h 91"/>
                <a:gd name="T54" fmla="*/ 41 w 63"/>
                <a:gd name="T55" fmla="*/ 48 h 91"/>
                <a:gd name="T56" fmla="*/ 41 w 63"/>
                <a:gd name="T57" fmla="*/ 51 h 91"/>
                <a:gd name="T58" fmla="*/ 41 w 63"/>
                <a:gd name="T59" fmla="*/ 55 h 91"/>
                <a:gd name="T60" fmla="*/ 42 w 63"/>
                <a:gd name="T61" fmla="*/ 59 h 91"/>
                <a:gd name="T62" fmla="*/ 42 w 63"/>
                <a:gd name="T63" fmla="*/ 62 h 91"/>
                <a:gd name="T64" fmla="*/ 44 w 63"/>
                <a:gd name="T65" fmla="*/ 64 h 91"/>
                <a:gd name="T66" fmla="*/ 44 w 63"/>
                <a:gd name="T67" fmla="*/ 66 h 91"/>
                <a:gd name="T68" fmla="*/ 45 w 63"/>
                <a:gd name="T69" fmla="*/ 68 h 91"/>
                <a:gd name="T70" fmla="*/ 45 w 63"/>
                <a:gd name="T71" fmla="*/ 70 h 91"/>
                <a:gd name="T72" fmla="*/ 47 w 63"/>
                <a:gd name="T73" fmla="*/ 71 h 91"/>
                <a:gd name="T74" fmla="*/ 48 w 63"/>
                <a:gd name="T75" fmla="*/ 74 h 91"/>
                <a:gd name="T76" fmla="*/ 50 w 63"/>
                <a:gd name="T77" fmla="*/ 76 h 91"/>
                <a:gd name="T78" fmla="*/ 52 w 63"/>
                <a:gd name="T79" fmla="*/ 78 h 91"/>
                <a:gd name="T80" fmla="*/ 54 w 63"/>
                <a:gd name="T81" fmla="*/ 80 h 91"/>
                <a:gd name="T82" fmla="*/ 54 w 63"/>
                <a:gd name="T83" fmla="*/ 82 h 91"/>
                <a:gd name="T84" fmla="*/ 56 w 63"/>
                <a:gd name="T85" fmla="*/ 84 h 91"/>
                <a:gd name="T86" fmla="*/ 58 w 63"/>
                <a:gd name="T87" fmla="*/ 86 h 91"/>
                <a:gd name="T88" fmla="*/ 60 w 63"/>
                <a:gd name="T89" fmla="*/ 87 h 91"/>
                <a:gd name="T90" fmla="*/ 60 w 63"/>
                <a:gd name="T91" fmla="*/ 89 h 91"/>
                <a:gd name="T92" fmla="*/ 61 w 63"/>
                <a:gd name="T93" fmla="*/ 89 h 91"/>
                <a:gd name="T94" fmla="*/ 61 w 63"/>
                <a:gd name="T95" fmla="*/ 90 h 91"/>
                <a:gd name="T96" fmla="*/ 62 w 63"/>
                <a:gd name="T97" fmla="*/ 90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91"/>
                <a:gd name="T149" fmla="*/ 63 w 63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9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38" y="23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41" y="35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1" y="51"/>
                  </a:lnTo>
                  <a:lnTo>
                    <a:pt x="41" y="55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58" y="86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1" y="89"/>
                  </a:lnTo>
                  <a:lnTo>
                    <a:pt x="61" y="90"/>
                  </a:lnTo>
                  <a:lnTo>
                    <a:pt x="62" y="9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81"/>
            <p:cNvSpPr>
              <a:spLocks/>
            </p:cNvSpPr>
            <p:nvPr/>
          </p:nvSpPr>
          <p:spPr bwMode="auto">
            <a:xfrm>
              <a:off x="2131" y="1676"/>
              <a:ext cx="38" cy="105"/>
            </a:xfrm>
            <a:custGeom>
              <a:avLst/>
              <a:gdLst>
                <a:gd name="T0" fmla="*/ 35 w 38"/>
                <a:gd name="T1" fmla="*/ 0 h 105"/>
                <a:gd name="T2" fmla="*/ 35 w 38"/>
                <a:gd name="T3" fmla="*/ 0 h 105"/>
                <a:gd name="T4" fmla="*/ 35 w 38"/>
                <a:gd name="T5" fmla="*/ 0 h 105"/>
                <a:gd name="T6" fmla="*/ 35 w 38"/>
                <a:gd name="T7" fmla="*/ 0 h 105"/>
                <a:gd name="T8" fmla="*/ 36 w 38"/>
                <a:gd name="T9" fmla="*/ 0 h 105"/>
                <a:gd name="T10" fmla="*/ 36 w 38"/>
                <a:gd name="T11" fmla="*/ 0 h 105"/>
                <a:gd name="T12" fmla="*/ 36 w 38"/>
                <a:gd name="T13" fmla="*/ 0 h 105"/>
                <a:gd name="T14" fmla="*/ 36 w 38"/>
                <a:gd name="T15" fmla="*/ 0 h 105"/>
                <a:gd name="T16" fmla="*/ 36 w 38"/>
                <a:gd name="T17" fmla="*/ 2 h 105"/>
                <a:gd name="T18" fmla="*/ 35 w 38"/>
                <a:gd name="T19" fmla="*/ 6 h 105"/>
                <a:gd name="T20" fmla="*/ 30 w 38"/>
                <a:gd name="T21" fmla="*/ 10 h 105"/>
                <a:gd name="T22" fmla="*/ 24 w 38"/>
                <a:gd name="T23" fmla="*/ 14 h 105"/>
                <a:gd name="T24" fmla="*/ 19 w 38"/>
                <a:gd name="T25" fmla="*/ 19 h 105"/>
                <a:gd name="T26" fmla="*/ 12 w 38"/>
                <a:gd name="T27" fmla="*/ 23 h 105"/>
                <a:gd name="T28" fmla="*/ 6 w 38"/>
                <a:gd name="T29" fmla="*/ 28 h 105"/>
                <a:gd name="T30" fmla="*/ 3 w 38"/>
                <a:gd name="T31" fmla="*/ 31 h 105"/>
                <a:gd name="T32" fmla="*/ 1 w 38"/>
                <a:gd name="T33" fmla="*/ 37 h 105"/>
                <a:gd name="T34" fmla="*/ 1 w 38"/>
                <a:gd name="T35" fmla="*/ 43 h 105"/>
                <a:gd name="T36" fmla="*/ 1 w 38"/>
                <a:gd name="T37" fmla="*/ 49 h 105"/>
                <a:gd name="T38" fmla="*/ 2 w 38"/>
                <a:gd name="T39" fmla="*/ 56 h 105"/>
                <a:gd name="T40" fmla="*/ 4 w 38"/>
                <a:gd name="T41" fmla="*/ 65 h 105"/>
                <a:gd name="T42" fmla="*/ 5 w 38"/>
                <a:gd name="T43" fmla="*/ 72 h 105"/>
                <a:gd name="T44" fmla="*/ 6 w 38"/>
                <a:gd name="T45" fmla="*/ 78 h 105"/>
                <a:gd name="T46" fmla="*/ 6 w 38"/>
                <a:gd name="T47" fmla="*/ 84 h 105"/>
                <a:gd name="T48" fmla="*/ 6 w 38"/>
                <a:gd name="T49" fmla="*/ 88 h 105"/>
                <a:gd name="T50" fmla="*/ 6 w 38"/>
                <a:gd name="T51" fmla="*/ 91 h 105"/>
                <a:gd name="T52" fmla="*/ 4 w 38"/>
                <a:gd name="T53" fmla="*/ 93 h 105"/>
                <a:gd name="T54" fmla="*/ 4 w 38"/>
                <a:gd name="T55" fmla="*/ 97 h 105"/>
                <a:gd name="T56" fmla="*/ 2 w 38"/>
                <a:gd name="T57" fmla="*/ 99 h 105"/>
                <a:gd name="T58" fmla="*/ 1 w 38"/>
                <a:gd name="T59" fmla="*/ 102 h 105"/>
                <a:gd name="T60" fmla="*/ 0 w 38"/>
                <a:gd name="T61" fmla="*/ 104 h 105"/>
                <a:gd name="T62" fmla="*/ 0 w 38"/>
                <a:gd name="T63" fmla="*/ 104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5"/>
                <a:gd name="T98" fmla="*/ 38 w 38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5">
                  <a:moveTo>
                    <a:pt x="35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0" y="104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82"/>
            <p:cNvSpPr>
              <a:spLocks/>
            </p:cNvSpPr>
            <p:nvPr/>
          </p:nvSpPr>
          <p:spPr bwMode="auto">
            <a:xfrm>
              <a:off x="2155" y="1714"/>
              <a:ext cx="89" cy="70"/>
            </a:xfrm>
            <a:custGeom>
              <a:avLst/>
              <a:gdLst>
                <a:gd name="T0" fmla="*/ 66 w 89"/>
                <a:gd name="T1" fmla="*/ 1 h 70"/>
                <a:gd name="T2" fmla="*/ 68 w 89"/>
                <a:gd name="T3" fmla="*/ 3 h 70"/>
                <a:gd name="T4" fmla="*/ 70 w 89"/>
                <a:gd name="T5" fmla="*/ 6 h 70"/>
                <a:gd name="T6" fmla="*/ 74 w 89"/>
                <a:gd name="T7" fmla="*/ 9 h 70"/>
                <a:gd name="T8" fmla="*/ 79 w 89"/>
                <a:gd name="T9" fmla="*/ 14 h 70"/>
                <a:gd name="T10" fmla="*/ 82 w 89"/>
                <a:gd name="T11" fmla="*/ 18 h 70"/>
                <a:gd name="T12" fmla="*/ 85 w 89"/>
                <a:gd name="T13" fmla="*/ 22 h 70"/>
                <a:gd name="T14" fmla="*/ 86 w 89"/>
                <a:gd name="T15" fmla="*/ 26 h 70"/>
                <a:gd name="T16" fmla="*/ 86 w 89"/>
                <a:gd name="T17" fmla="*/ 29 h 70"/>
                <a:gd name="T18" fmla="*/ 84 w 89"/>
                <a:gd name="T19" fmla="*/ 32 h 70"/>
                <a:gd name="T20" fmla="*/ 82 w 89"/>
                <a:gd name="T21" fmla="*/ 34 h 70"/>
                <a:gd name="T22" fmla="*/ 78 w 89"/>
                <a:gd name="T23" fmla="*/ 36 h 70"/>
                <a:gd name="T24" fmla="*/ 73 w 89"/>
                <a:gd name="T25" fmla="*/ 37 h 70"/>
                <a:gd name="T26" fmla="*/ 70 w 89"/>
                <a:gd name="T27" fmla="*/ 39 h 70"/>
                <a:gd name="T28" fmla="*/ 66 w 89"/>
                <a:gd name="T29" fmla="*/ 41 h 70"/>
                <a:gd name="T30" fmla="*/ 63 w 89"/>
                <a:gd name="T31" fmla="*/ 41 h 70"/>
                <a:gd name="T32" fmla="*/ 58 w 89"/>
                <a:gd name="T33" fmla="*/ 43 h 70"/>
                <a:gd name="T34" fmla="*/ 50 w 89"/>
                <a:gd name="T35" fmla="*/ 46 h 70"/>
                <a:gd name="T36" fmla="*/ 40 w 89"/>
                <a:gd name="T37" fmla="*/ 48 h 70"/>
                <a:gd name="T38" fmla="*/ 30 w 89"/>
                <a:gd name="T39" fmla="*/ 52 h 70"/>
                <a:gd name="T40" fmla="*/ 20 w 89"/>
                <a:gd name="T41" fmla="*/ 53 h 70"/>
                <a:gd name="T42" fmla="*/ 11 w 89"/>
                <a:gd name="T43" fmla="*/ 57 h 70"/>
                <a:gd name="T44" fmla="*/ 4 w 89"/>
                <a:gd name="T45" fmla="*/ 59 h 70"/>
                <a:gd name="T46" fmla="*/ 0 w 89"/>
                <a:gd name="T47" fmla="*/ 60 h 70"/>
                <a:gd name="T48" fmla="*/ 0 w 89"/>
                <a:gd name="T49" fmla="*/ 61 h 70"/>
                <a:gd name="T50" fmla="*/ 0 w 89"/>
                <a:gd name="T51" fmla="*/ 61 h 70"/>
                <a:gd name="T52" fmla="*/ 0 w 89"/>
                <a:gd name="T53" fmla="*/ 63 h 70"/>
                <a:gd name="T54" fmla="*/ 0 w 89"/>
                <a:gd name="T55" fmla="*/ 64 h 70"/>
                <a:gd name="T56" fmla="*/ 0 w 89"/>
                <a:gd name="T57" fmla="*/ 66 h 70"/>
                <a:gd name="T58" fmla="*/ 0 w 89"/>
                <a:gd name="T59" fmla="*/ 68 h 70"/>
                <a:gd name="T60" fmla="*/ 0 w 89"/>
                <a:gd name="T61" fmla="*/ 69 h 70"/>
                <a:gd name="T62" fmla="*/ 0 w 89"/>
                <a:gd name="T63" fmla="*/ 69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"/>
                <a:gd name="T97" fmla="*/ 0 h 70"/>
                <a:gd name="T98" fmla="*/ 89 w 8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" h="70">
                  <a:moveTo>
                    <a:pt x="66" y="0"/>
                  </a:moveTo>
                  <a:lnTo>
                    <a:pt x="66" y="1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70" y="6"/>
                  </a:lnTo>
                  <a:lnTo>
                    <a:pt x="72" y="7"/>
                  </a:lnTo>
                  <a:lnTo>
                    <a:pt x="74" y="9"/>
                  </a:lnTo>
                  <a:lnTo>
                    <a:pt x="77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5" y="22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84" y="32"/>
                  </a:lnTo>
                  <a:lnTo>
                    <a:pt x="83" y="32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2" y="41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0" y="46"/>
                  </a:lnTo>
                  <a:lnTo>
                    <a:pt x="45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0" y="52"/>
                  </a:lnTo>
                  <a:lnTo>
                    <a:pt x="25" y="52"/>
                  </a:lnTo>
                  <a:lnTo>
                    <a:pt x="20" y="53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9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183"/>
            <p:cNvSpPr>
              <a:spLocks/>
            </p:cNvSpPr>
            <p:nvPr/>
          </p:nvSpPr>
          <p:spPr bwMode="auto">
            <a:xfrm>
              <a:off x="2168" y="1813"/>
              <a:ext cx="110" cy="34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2 w 110"/>
                <a:gd name="T9" fmla="*/ 0 h 34"/>
                <a:gd name="T10" fmla="*/ 2 w 110"/>
                <a:gd name="T11" fmla="*/ 0 h 34"/>
                <a:gd name="T12" fmla="*/ 3 w 110"/>
                <a:gd name="T13" fmla="*/ 0 h 34"/>
                <a:gd name="T14" fmla="*/ 3 w 110"/>
                <a:gd name="T15" fmla="*/ 0 h 34"/>
                <a:gd name="T16" fmla="*/ 6 w 110"/>
                <a:gd name="T17" fmla="*/ 1 h 34"/>
                <a:gd name="T18" fmla="*/ 10 w 110"/>
                <a:gd name="T19" fmla="*/ 2 h 34"/>
                <a:gd name="T20" fmla="*/ 15 w 110"/>
                <a:gd name="T21" fmla="*/ 4 h 34"/>
                <a:gd name="T22" fmla="*/ 19 w 110"/>
                <a:gd name="T23" fmla="*/ 6 h 34"/>
                <a:gd name="T24" fmla="*/ 24 w 110"/>
                <a:gd name="T25" fmla="*/ 8 h 34"/>
                <a:gd name="T26" fmla="*/ 28 w 110"/>
                <a:gd name="T27" fmla="*/ 11 h 34"/>
                <a:gd name="T28" fmla="*/ 34 w 110"/>
                <a:gd name="T29" fmla="*/ 13 h 34"/>
                <a:gd name="T30" fmla="*/ 37 w 110"/>
                <a:gd name="T31" fmla="*/ 14 h 34"/>
                <a:gd name="T32" fmla="*/ 41 w 110"/>
                <a:gd name="T33" fmla="*/ 15 h 34"/>
                <a:gd name="T34" fmla="*/ 44 w 110"/>
                <a:gd name="T35" fmla="*/ 18 h 34"/>
                <a:gd name="T36" fmla="*/ 48 w 110"/>
                <a:gd name="T37" fmla="*/ 20 h 34"/>
                <a:gd name="T38" fmla="*/ 51 w 110"/>
                <a:gd name="T39" fmla="*/ 23 h 34"/>
                <a:gd name="T40" fmla="*/ 56 w 110"/>
                <a:gd name="T41" fmla="*/ 26 h 34"/>
                <a:gd name="T42" fmla="*/ 59 w 110"/>
                <a:gd name="T43" fmla="*/ 29 h 34"/>
                <a:gd name="T44" fmla="*/ 64 w 110"/>
                <a:gd name="T45" fmla="*/ 32 h 34"/>
                <a:gd name="T46" fmla="*/ 67 w 110"/>
                <a:gd name="T47" fmla="*/ 32 h 34"/>
                <a:gd name="T48" fmla="*/ 72 w 110"/>
                <a:gd name="T49" fmla="*/ 33 h 34"/>
                <a:gd name="T50" fmla="*/ 76 w 110"/>
                <a:gd name="T51" fmla="*/ 33 h 34"/>
                <a:gd name="T52" fmla="*/ 82 w 110"/>
                <a:gd name="T53" fmla="*/ 32 h 34"/>
                <a:gd name="T54" fmla="*/ 89 w 110"/>
                <a:gd name="T55" fmla="*/ 31 h 34"/>
                <a:gd name="T56" fmla="*/ 94 w 110"/>
                <a:gd name="T57" fmla="*/ 29 h 34"/>
                <a:gd name="T58" fmla="*/ 100 w 110"/>
                <a:gd name="T59" fmla="*/ 29 h 34"/>
                <a:gd name="T60" fmla="*/ 105 w 110"/>
                <a:gd name="T61" fmla="*/ 27 h 34"/>
                <a:gd name="T62" fmla="*/ 107 w 110"/>
                <a:gd name="T63" fmla="*/ 26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34"/>
                <a:gd name="T98" fmla="*/ 110 w 110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3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70" y="32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9" y="32"/>
                  </a:lnTo>
                  <a:lnTo>
                    <a:pt x="82" y="32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7" y="26"/>
                  </a:lnTo>
                  <a:lnTo>
                    <a:pt x="109" y="25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84"/>
            <p:cNvSpPr>
              <a:spLocks/>
            </p:cNvSpPr>
            <p:nvPr/>
          </p:nvSpPr>
          <p:spPr bwMode="auto">
            <a:xfrm>
              <a:off x="1961" y="1755"/>
              <a:ext cx="102" cy="44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1 w 102"/>
                <a:gd name="T9" fmla="*/ 0 h 44"/>
                <a:gd name="T10" fmla="*/ 1 w 102"/>
                <a:gd name="T11" fmla="*/ 0 h 44"/>
                <a:gd name="T12" fmla="*/ 1 w 102"/>
                <a:gd name="T13" fmla="*/ 0 h 44"/>
                <a:gd name="T14" fmla="*/ 1 w 102"/>
                <a:gd name="T15" fmla="*/ 0 h 44"/>
                <a:gd name="T16" fmla="*/ 2 w 102"/>
                <a:gd name="T17" fmla="*/ 2 h 44"/>
                <a:gd name="T18" fmla="*/ 4 w 102"/>
                <a:gd name="T19" fmla="*/ 5 h 44"/>
                <a:gd name="T20" fmla="*/ 6 w 102"/>
                <a:gd name="T21" fmla="*/ 6 h 44"/>
                <a:gd name="T22" fmla="*/ 9 w 102"/>
                <a:gd name="T23" fmla="*/ 10 h 44"/>
                <a:gd name="T24" fmla="*/ 11 w 102"/>
                <a:gd name="T25" fmla="*/ 13 h 44"/>
                <a:gd name="T26" fmla="*/ 12 w 102"/>
                <a:gd name="T27" fmla="*/ 16 h 44"/>
                <a:gd name="T28" fmla="*/ 14 w 102"/>
                <a:gd name="T29" fmla="*/ 20 h 44"/>
                <a:gd name="T30" fmla="*/ 16 w 102"/>
                <a:gd name="T31" fmla="*/ 23 h 44"/>
                <a:gd name="T32" fmla="*/ 18 w 102"/>
                <a:gd name="T33" fmla="*/ 25 h 44"/>
                <a:gd name="T34" fmla="*/ 19 w 102"/>
                <a:gd name="T35" fmla="*/ 27 h 44"/>
                <a:gd name="T36" fmla="*/ 21 w 102"/>
                <a:gd name="T37" fmla="*/ 29 h 44"/>
                <a:gd name="T38" fmla="*/ 22 w 102"/>
                <a:gd name="T39" fmla="*/ 32 h 44"/>
                <a:gd name="T40" fmla="*/ 24 w 102"/>
                <a:gd name="T41" fmla="*/ 34 h 44"/>
                <a:gd name="T42" fmla="*/ 26 w 102"/>
                <a:gd name="T43" fmla="*/ 37 h 44"/>
                <a:gd name="T44" fmla="*/ 28 w 102"/>
                <a:gd name="T45" fmla="*/ 39 h 44"/>
                <a:gd name="T46" fmla="*/ 30 w 102"/>
                <a:gd name="T47" fmla="*/ 40 h 44"/>
                <a:gd name="T48" fmla="*/ 33 w 102"/>
                <a:gd name="T49" fmla="*/ 41 h 44"/>
                <a:gd name="T50" fmla="*/ 37 w 102"/>
                <a:gd name="T51" fmla="*/ 42 h 44"/>
                <a:gd name="T52" fmla="*/ 40 w 102"/>
                <a:gd name="T53" fmla="*/ 43 h 44"/>
                <a:gd name="T54" fmla="*/ 44 w 102"/>
                <a:gd name="T55" fmla="*/ 43 h 44"/>
                <a:gd name="T56" fmla="*/ 49 w 102"/>
                <a:gd name="T57" fmla="*/ 43 h 44"/>
                <a:gd name="T58" fmla="*/ 53 w 102"/>
                <a:gd name="T59" fmla="*/ 43 h 44"/>
                <a:gd name="T60" fmla="*/ 58 w 102"/>
                <a:gd name="T61" fmla="*/ 43 h 44"/>
                <a:gd name="T62" fmla="*/ 62 w 102"/>
                <a:gd name="T63" fmla="*/ 43 h 44"/>
                <a:gd name="T64" fmla="*/ 65 w 102"/>
                <a:gd name="T65" fmla="*/ 42 h 44"/>
                <a:gd name="T66" fmla="*/ 68 w 102"/>
                <a:gd name="T67" fmla="*/ 42 h 44"/>
                <a:gd name="T68" fmla="*/ 71 w 102"/>
                <a:gd name="T69" fmla="*/ 42 h 44"/>
                <a:gd name="T70" fmla="*/ 75 w 102"/>
                <a:gd name="T71" fmla="*/ 42 h 44"/>
                <a:gd name="T72" fmla="*/ 78 w 102"/>
                <a:gd name="T73" fmla="*/ 41 h 44"/>
                <a:gd name="T74" fmla="*/ 82 w 102"/>
                <a:gd name="T75" fmla="*/ 41 h 44"/>
                <a:gd name="T76" fmla="*/ 84 w 102"/>
                <a:gd name="T77" fmla="*/ 41 h 44"/>
                <a:gd name="T78" fmla="*/ 88 w 102"/>
                <a:gd name="T79" fmla="*/ 41 h 44"/>
                <a:gd name="T80" fmla="*/ 90 w 102"/>
                <a:gd name="T81" fmla="*/ 40 h 44"/>
                <a:gd name="T82" fmla="*/ 90 w 102"/>
                <a:gd name="T83" fmla="*/ 40 h 44"/>
                <a:gd name="T84" fmla="*/ 92 w 102"/>
                <a:gd name="T85" fmla="*/ 40 h 44"/>
                <a:gd name="T86" fmla="*/ 94 w 102"/>
                <a:gd name="T87" fmla="*/ 40 h 44"/>
                <a:gd name="T88" fmla="*/ 96 w 102"/>
                <a:gd name="T89" fmla="*/ 40 h 44"/>
                <a:gd name="T90" fmla="*/ 98 w 102"/>
                <a:gd name="T91" fmla="*/ 40 h 44"/>
                <a:gd name="T92" fmla="*/ 99 w 102"/>
                <a:gd name="T93" fmla="*/ 40 h 44"/>
                <a:gd name="T94" fmla="*/ 100 w 102"/>
                <a:gd name="T95" fmla="*/ 4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44"/>
                <a:gd name="T146" fmla="*/ 102 w 102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4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Oval 185"/>
            <p:cNvSpPr>
              <a:spLocks noChangeArrowheads="1"/>
            </p:cNvSpPr>
            <p:nvPr/>
          </p:nvSpPr>
          <p:spPr bwMode="auto">
            <a:xfrm>
              <a:off x="1993" y="1440"/>
              <a:ext cx="155" cy="1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sp>
          <p:nvSpPr>
            <p:cNvPr id="1106" name="Oval 186"/>
            <p:cNvSpPr>
              <a:spLocks noChangeArrowheads="1"/>
            </p:cNvSpPr>
            <p:nvPr/>
          </p:nvSpPr>
          <p:spPr bwMode="auto">
            <a:xfrm>
              <a:off x="1737" y="1557"/>
              <a:ext cx="155" cy="117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sp>
          <p:nvSpPr>
            <p:cNvPr id="1107" name="Freeform 187"/>
            <p:cNvSpPr>
              <a:spLocks/>
            </p:cNvSpPr>
            <p:nvPr/>
          </p:nvSpPr>
          <p:spPr bwMode="auto">
            <a:xfrm>
              <a:off x="1680" y="1656"/>
              <a:ext cx="65" cy="123"/>
            </a:xfrm>
            <a:custGeom>
              <a:avLst/>
              <a:gdLst>
                <a:gd name="T0" fmla="*/ 63 w 65"/>
                <a:gd name="T1" fmla="*/ 1 h 123"/>
                <a:gd name="T2" fmla="*/ 58 w 65"/>
                <a:gd name="T3" fmla="*/ 3 h 123"/>
                <a:gd name="T4" fmla="*/ 50 w 65"/>
                <a:gd name="T5" fmla="*/ 6 h 123"/>
                <a:gd name="T6" fmla="*/ 40 w 65"/>
                <a:gd name="T7" fmla="*/ 10 h 123"/>
                <a:gd name="T8" fmla="*/ 28 w 65"/>
                <a:gd name="T9" fmla="*/ 15 h 123"/>
                <a:gd name="T10" fmla="*/ 18 w 65"/>
                <a:gd name="T11" fmla="*/ 21 h 123"/>
                <a:gd name="T12" fmla="*/ 9 w 65"/>
                <a:gd name="T13" fmla="*/ 26 h 123"/>
                <a:gd name="T14" fmla="*/ 3 w 65"/>
                <a:gd name="T15" fmla="*/ 33 h 123"/>
                <a:gd name="T16" fmla="*/ 0 w 65"/>
                <a:gd name="T17" fmla="*/ 38 h 123"/>
                <a:gd name="T18" fmla="*/ 0 w 65"/>
                <a:gd name="T19" fmla="*/ 45 h 123"/>
                <a:gd name="T20" fmla="*/ 2 w 65"/>
                <a:gd name="T21" fmla="*/ 54 h 123"/>
                <a:gd name="T22" fmla="*/ 6 w 65"/>
                <a:gd name="T23" fmla="*/ 62 h 123"/>
                <a:gd name="T24" fmla="*/ 9 w 65"/>
                <a:gd name="T25" fmla="*/ 70 h 123"/>
                <a:gd name="T26" fmla="*/ 12 w 65"/>
                <a:gd name="T27" fmla="*/ 80 h 123"/>
                <a:gd name="T28" fmla="*/ 14 w 65"/>
                <a:gd name="T29" fmla="*/ 88 h 123"/>
                <a:gd name="T30" fmla="*/ 16 w 65"/>
                <a:gd name="T31" fmla="*/ 94 h 123"/>
                <a:gd name="T32" fmla="*/ 17 w 65"/>
                <a:gd name="T33" fmla="*/ 98 h 123"/>
                <a:gd name="T34" fmla="*/ 17 w 65"/>
                <a:gd name="T35" fmla="*/ 101 h 123"/>
                <a:gd name="T36" fmla="*/ 17 w 65"/>
                <a:gd name="T37" fmla="*/ 102 h 123"/>
                <a:gd name="T38" fmla="*/ 17 w 65"/>
                <a:gd name="T39" fmla="*/ 105 h 123"/>
                <a:gd name="T40" fmla="*/ 16 w 65"/>
                <a:gd name="T41" fmla="*/ 107 h 123"/>
                <a:gd name="T42" fmla="*/ 16 w 65"/>
                <a:gd name="T43" fmla="*/ 110 h 123"/>
                <a:gd name="T44" fmla="*/ 16 w 65"/>
                <a:gd name="T45" fmla="*/ 112 h 123"/>
                <a:gd name="T46" fmla="*/ 16 w 65"/>
                <a:gd name="T47" fmla="*/ 113 h 123"/>
                <a:gd name="T48" fmla="*/ 14 w 65"/>
                <a:gd name="T49" fmla="*/ 114 h 123"/>
                <a:gd name="T50" fmla="*/ 13 w 65"/>
                <a:gd name="T51" fmla="*/ 114 h 123"/>
                <a:gd name="T52" fmla="*/ 12 w 65"/>
                <a:gd name="T53" fmla="*/ 116 h 123"/>
                <a:gd name="T54" fmla="*/ 10 w 65"/>
                <a:gd name="T55" fmla="*/ 116 h 123"/>
                <a:gd name="T56" fmla="*/ 8 w 65"/>
                <a:gd name="T57" fmla="*/ 118 h 123"/>
                <a:gd name="T58" fmla="*/ 6 w 65"/>
                <a:gd name="T59" fmla="*/ 118 h 123"/>
                <a:gd name="T60" fmla="*/ 5 w 65"/>
                <a:gd name="T61" fmla="*/ 119 h 123"/>
                <a:gd name="T62" fmla="*/ 4 w 65"/>
                <a:gd name="T63" fmla="*/ 119 h 123"/>
                <a:gd name="T64" fmla="*/ 3 w 65"/>
                <a:gd name="T65" fmla="*/ 121 h 123"/>
                <a:gd name="T66" fmla="*/ 3 w 65"/>
                <a:gd name="T67" fmla="*/ 121 h 123"/>
                <a:gd name="T68" fmla="*/ 3 w 65"/>
                <a:gd name="T69" fmla="*/ 121 h 123"/>
                <a:gd name="T70" fmla="*/ 3 w 65"/>
                <a:gd name="T71" fmla="*/ 121 h 123"/>
                <a:gd name="T72" fmla="*/ 2 w 65"/>
                <a:gd name="T73" fmla="*/ 122 h 123"/>
                <a:gd name="T74" fmla="*/ 2 w 65"/>
                <a:gd name="T75" fmla="*/ 122 h 123"/>
                <a:gd name="T76" fmla="*/ 2 w 65"/>
                <a:gd name="T77" fmla="*/ 122 h 123"/>
                <a:gd name="T78" fmla="*/ 2 w 65"/>
                <a:gd name="T79" fmla="*/ 122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23"/>
                <a:gd name="T122" fmla="*/ 65 w 65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23">
                  <a:moveTo>
                    <a:pt x="64" y="0"/>
                  </a:moveTo>
                  <a:lnTo>
                    <a:pt x="63" y="1"/>
                  </a:lnTo>
                  <a:lnTo>
                    <a:pt x="61" y="1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5" y="29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7" y="65"/>
                  </a:lnTo>
                  <a:lnTo>
                    <a:pt x="9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4" y="88"/>
                  </a:lnTo>
                  <a:lnTo>
                    <a:pt x="16" y="91"/>
                  </a:lnTo>
                  <a:lnTo>
                    <a:pt x="16" y="94"/>
                  </a:lnTo>
                  <a:lnTo>
                    <a:pt x="18" y="97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4" y="114"/>
                  </a:lnTo>
                  <a:lnTo>
                    <a:pt x="13" y="114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2" y="12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Oval 188"/>
            <p:cNvSpPr>
              <a:spLocks noChangeArrowheads="1"/>
            </p:cNvSpPr>
            <p:nvPr/>
          </p:nvSpPr>
          <p:spPr bwMode="auto">
            <a:xfrm>
              <a:off x="2064" y="1481"/>
              <a:ext cx="37" cy="3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ar-SA"/>
            </a:p>
          </p:txBody>
        </p:sp>
        <p:sp>
          <p:nvSpPr>
            <p:cNvPr id="1109" name="Text Box 189"/>
            <p:cNvSpPr txBox="1">
              <a:spLocks noChangeArrowheads="1"/>
            </p:cNvSpPr>
            <p:nvPr/>
          </p:nvSpPr>
          <p:spPr bwMode="auto">
            <a:xfrm>
              <a:off x="1488" y="1344"/>
              <a:ext cx="38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25450"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 u="none">
                  <a:solidFill>
                    <a:srgbClr val="000000"/>
                  </a:solidFill>
                  <a:latin typeface="Tahoma" pitchFamily="34" charset="0"/>
                </a:rPr>
                <a:t>Zygote</a:t>
              </a:r>
              <a:endParaRPr lang="en-US" u="none">
                <a:latin typeface="Tahoma" pitchFamily="34" charset="0"/>
              </a:endParaRPr>
            </a:p>
          </p:txBody>
        </p:sp>
      </p:grpSp>
      <p:pic>
        <p:nvPicPr>
          <p:cNvPr id="140478" name="Picture 190" descr="lm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743200"/>
            <a:ext cx="9985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46"/>
          <p:cNvGrpSpPr>
            <a:grpSpLocks/>
          </p:cNvGrpSpPr>
          <p:nvPr/>
        </p:nvGrpSpPr>
        <p:grpSpPr bwMode="auto">
          <a:xfrm>
            <a:off x="2819400" y="1143000"/>
            <a:ext cx="2730500" cy="1189038"/>
            <a:chOff x="1776" y="720"/>
            <a:chExt cx="1720" cy="749"/>
          </a:xfrm>
        </p:grpSpPr>
        <p:sp>
          <p:nvSpPr>
            <p:cNvPr id="1048" name="Freeform 227"/>
            <p:cNvSpPr>
              <a:spLocks/>
            </p:cNvSpPr>
            <p:nvPr/>
          </p:nvSpPr>
          <p:spPr bwMode="auto">
            <a:xfrm>
              <a:off x="1776" y="720"/>
              <a:ext cx="1720" cy="297"/>
            </a:xfrm>
            <a:custGeom>
              <a:avLst/>
              <a:gdLst>
                <a:gd name="T0" fmla="*/ 1719 w 1720"/>
                <a:gd name="T1" fmla="*/ 244 h 297"/>
                <a:gd name="T2" fmla="*/ 1595 w 1720"/>
                <a:gd name="T3" fmla="*/ 179 h 297"/>
                <a:gd name="T4" fmla="*/ 1472 w 1720"/>
                <a:gd name="T5" fmla="*/ 124 h 297"/>
                <a:gd name="T6" fmla="*/ 1348 w 1720"/>
                <a:gd name="T7" fmla="*/ 80 h 297"/>
                <a:gd name="T8" fmla="*/ 1225 w 1720"/>
                <a:gd name="T9" fmla="*/ 45 h 297"/>
                <a:gd name="T10" fmla="*/ 1103 w 1720"/>
                <a:gd name="T11" fmla="*/ 21 h 297"/>
                <a:gd name="T12" fmla="*/ 983 w 1720"/>
                <a:gd name="T13" fmla="*/ 6 h 297"/>
                <a:gd name="T14" fmla="*/ 865 w 1720"/>
                <a:gd name="T15" fmla="*/ 0 h 297"/>
                <a:gd name="T16" fmla="*/ 750 w 1720"/>
                <a:gd name="T17" fmla="*/ 2 h 297"/>
                <a:gd name="T18" fmla="*/ 637 w 1720"/>
                <a:gd name="T19" fmla="*/ 14 h 297"/>
                <a:gd name="T20" fmla="*/ 530 w 1720"/>
                <a:gd name="T21" fmla="*/ 33 h 297"/>
                <a:gd name="T22" fmla="*/ 426 w 1720"/>
                <a:gd name="T23" fmla="*/ 61 h 297"/>
                <a:gd name="T24" fmla="*/ 329 w 1720"/>
                <a:gd name="T25" fmla="*/ 95 h 297"/>
                <a:gd name="T26" fmla="*/ 235 w 1720"/>
                <a:gd name="T27" fmla="*/ 136 h 297"/>
                <a:gd name="T28" fmla="*/ 150 w 1720"/>
                <a:gd name="T29" fmla="*/ 183 h 297"/>
                <a:gd name="T30" fmla="*/ 71 w 1720"/>
                <a:gd name="T31" fmla="*/ 237 h 297"/>
                <a:gd name="T32" fmla="*/ 0 w 1720"/>
                <a:gd name="T33" fmla="*/ 296 h 2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0"/>
                <a:gd name="T52" fmla="*/ 0 h 297"/>
                <a:gd name="T53" fmla="*/ 1720 w 1720"/>
                <a:gd name="T54" fmla="*/ 297 h 2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0" h="297">
                  <a:moveTo>
                    <a:pt x="1719" y="244"/>
                  </a:moveTo>
                  <a:lnTo>
                    <a:pt x="1595" y="179"/>
                  </a:lnTo>
                  <a:lnTo>
                    <a:pt x="1472" y="124"/>
                  </a:lnTo>
                  <a:lnTo>
                    <a:pt x="1348" y="80"/>
                  </a:lnTo>
                  <a:lnTo>
                    <a:pt x="1225" y="45"/>
                  </a:lnTo>
                  <a:lnTo>
                    <a:pt x="1103" y="21"/>
                  </a:lnTo>
                  <a:lnTo>
                    <a:pt x="983" y="6"/>
                  </a:lnTo>
                  <a:lnTo>
                    <a:pt x="865" y="0"/>
                  </a:lnTo>
                  <a:lnTo>
                    <a:pt x="750" y="2"/>
                  </a:lnTo>
                  <a:lnTo>
                    <a:pt x="637" y="14"/>
                  </a:lnTo>
                  <a:lnTo>
                    <a:pt x="530" y="33"/>
                  </a:lnTo>
                  <a:lnTo>
                    <a:pt x="426" y="61"/>
                  </a:lnTo>
                  <a:lnTo>
                    <a:pt x="329" y="95"/>
                  </a:lnTo>
                  <a:lnTo>
                    <a:pt x="235" y="136"/>
                  </a:lnTo>
                  <a:lnTo>
                    <a:pt x="150" y="183"/>
                  </a:lnTo>
                  <a:lnTo>
                    <a:pt x="71" y="237"/>
                  </a:lnTo>
                  <a:lnTo>
                    <a:pt x="0" y="296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9" name="Group 244"/>
            <p:cNvGrpSpPr>
              <a:grpSpLocks/>
            </p:cNvGrpSpPr>
            <p:nvPr/>
          </p:nvGrpSpPr>
          <p:grpSpPr bwMode="auto">
            <a:xfrm>
              <a:off x="1871" y="833"/>
              <a:ext cx="1418" cy="636"/>
              <a:chOff x="1871" y="833"/>
              <a:chExt cx="1418" cy="636"/>
            </a:xfrm>
          </p:grpSpPr>
          <p:sp>
            <p:nvSpPr>
              <p:cNvPr id="1050" name="Freeform 193"/>
              <p:cNvSpPr>
                <a:spLocks/>
              </p:cNvSpPr>
              <p:nvPr/>
            </p:nvSpPr>
            <p:spPr bwMode="auto">
              <a:xfrm>
                <a:off x="1871" y="1085"/>
                <a:ext cx="1409" cy="205"/>
              </a:xfrm>
              <a:custGeom>
                <a:avLst/>
                <a:gdLst>
                  <a:gd name="T0" fmla="*/ 0 w 1409"/>
                  <a:gd name="T1" fmla="*/ 204 h 205"/>
                  <a:gd name="T2" fmla="*/ 0 w 1409"/>
                  <a:gd name="T3" fmla="*/ 204 h 205"/>
                  <a:gd name="T4" fmla="*/ 0 w 1409"/>
                  <a:gd name="T5" fmla="*/ 204 h 205"/>
                  <a:gd name="T6" fmla="*/ 0 w 1409"/>
                  <a:gd name="T7" fmla="*/ 204 h 205"/>
                  <a:gd name="T8" fmla="*/ 2 w 1409"/>
                  <a:gd name="T9" fmla="*/ 203 h 205"/>
                  <a:gd name="T10" fmla="*/ 2 w 1409"/>
                  <a:gd name="T11" fmla="*/ 203 h 205"/>
                  <a:gd name="T12" fmla="*/ 4 w 1409"/>
                  <a:gd name="T13" fmla="*/ 201 h 205"/>
                  <a:gd name="T14" fmla="*/ 4 w 1409"/>
                  <a:gd name="T15" fmla="*/ 201 h 205"/>
                  <a:gd name="T16" fmla="*/ 39 w 1409"/>
                  <a:gd name="T17" fmla="*/ 187 h 205"/>
                  <a:gd name="T18" fmla="*/ 118 w 1409"/>
                  <a:gd name="T19" fmla="*/ 156 h 205"/>
                  <a:gd name="T20" fmla="*/ 209 w 1409"/>
                  <a:gd name="T21" fmla="*/ 125 h 205"/>
                  <a:gd name="T22" fmla="*/ 309 w 1409"/>
                  <a:gd name="T23" fmla="*/ 93 h 205"/>
                  <a:gd name="T24" fmla="*/ 409 w 1409"/>
                  <a:gd name="T25" fmla="*/ 64 h 205"/>
                  <a:gd name="T26" fmla="*/ 507 w 1409"/>
                  <a:gd name="T27" fmla="*/ 38 h 205"/>
                  <a:gd name="T28" fmla="*/ 598 w 1409"/>
                  <a:gd name="T29" fmla="*/ 17 h 205"/>
                  <a:gd name="T30" fmla="*/ 676 w 1409"/>
                  <a:gd name="T31" fmla="*/ 4 h 205"/>
                  <a:gd name="T32" fmla="*/ 753 w 1409"/>
                  <a:gd name="T33" fmla="*/ 0 h 205"/>
                  <a:gd name="T34" fmla="*/ 846 w 1409"/>
                  <a:gd name="T35" fmla="*/ 5 h 205"/>
                  <a:gd name="T36" fmla="*/ 944 w 1409"/>
                  <a:gd name="T37" fmla="*/ 17 h 205"/>
                  <a:gd name="T38" fmla="*/ 1042 w 1409"/>
                  <a:gd name="T39" fmla="*/ 35 h 205"/>
                  <a:gd name="T40" fmla="*/ 1137 w 1409"/>
                  <a:gd name="T41" fmla="*/ 58 h 205"/>
                  <a:gd name="T42" fmla="*/ 1227 w 1409"/>
                  <a:gd name="T43" fmla="*/ 84 h 205"/>
                  <a:gd name="T44" fmla="*/ 1309 w 1409"/>
                  <a:gd name="T45" fmla="*/ 111 h 205"/>
                  <a:gd name="T46" fmla="*/ 1379 w 1409"/>
                  <a:gd name="T47" fmla="*/ 139 h 205"/>
                  <a:gd name="T48" fmla="*/ 1408 w 1409"/>
                  <a:gd name="T49" fmla="*/ 151 h 205"/>
                  <a:gd name="T50" fmla="*/ 1408 w 1409"/>
                  <a:gd name="T51" fmla="*/ 151 h 205"/>
                  <a:gd name="T52" fmla="*/ 1408 w 1409"/>
                  <a:gd name="T53" fmla="*/ 151 h 205"/>
                  <a:gd name="T54" fmla="*/ 1408 w 1409"/>
                  <a:gd name="T55" fmla="*/ 151 h 205"/>
                  <a:gd name="T56" fmla="*/ 1408 w 1409"/>
                  <a:gd name="T57" fmla="*/ 150 h 205"/>
                  <a:gd name="T58" fmla="*/ 1408 w 1409"/>
                  <a:gd name="T59" fmla="*/ 150 h 205"/>
                  <a:gd name="T60" fmla="*/ 1408 w 1409"/>
                  <a:gd name="T61" fmla="*/ 149 h 205"/>
                  <a:gd name="T62" fmla="*/ 1408 w 1409"/>
                  <a:gd name="T63" fmla="*/ 149 h 2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9"/>
                  <a:gd name="T97" fmla="*/ 0 h 205"/>
                  <a:gd name="T98" fmla="*/ 1409 w 1409"/>
                  <a:gd name="T99" fmla="*/ 205 h 2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9" h="205">
                    <a:moveTo>
                      <a:pt x="0" y="204"/>
                    </a:moveTo>
                    <a:lnTo>
                      <a:pt x="0" y="204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6" y="200"/>
                    </a:lnTo>
                    <a:lnTo>
                      <a:pt x="39" y="187"/>
                    </a:lnTo>
                    <a:lnTo>
                      <a:pt x="77" y="172"/>
                    </a:lnTo>
                    <a:lnTo>
                      <a:pt x="118" y="156"/>
                    </a:lnTo>
                    <a:lnTo>
                      <a:pt x="163" y="141"/>
                    </a:lnTo>
                    <a:lnTo>
                      <a:pt x="209" y="125"/>
                    </a:lnTo>
                    <a:lnTo>
                      <a:pt x="259" y="109"/>
                    </a:lnTo>
                    <a:lnTo>
                      <a:pt x="309" y="93"/>
                    </a:lnTo>
                    <a:lnTo>
                      <a:pt x="359" y="77"/>
                    </a:lnTo>
                    <a:lnTo>
                      <a:pt x="409" y="64"/>
                    </a:lnTo>
                    <a:lnTo>
                      <a:pt x="458" y="50"/>
                    </a:lnTo>
                    <a:lnTo>
                      <a:pt x="507" y="38"/>
                    </a:lnTo>
                    <a:lnTo>
                      <a:pt x="554" y="26"/>
                    </a:lnTo>
                    <a:lnTo>
                      <a:pt x="598" y="17"/>
                    </a:lnTo>
                    <a:lnTo>
                      <a:pt x="639" y="10"/>
                    </a:lnTo>
                    <a:lnTo>
                      <a:pt x="676" y="4"/>
                    </a:lnTo>
                    <a:lnTo>
                      <a:pt x="710" y="1"/>
                    </a:lnTo>
                    <a:lnTo>
                      <a:pt x="753" y="0"/>
                    </a:lnTo>
                    <a:lnTo>
                      <a:pt x="799" y="1"/>
                    </a:lnTo>
                    <a:lnTo>
                      <a:pt x="846" y="5"/>
                    </a:lnTo>
                    <a:lnTo>
                      <a:pt x="895" y="10"/>
                    </a:lnTo>
                    <a:lnTo>
                      <a:pt x="944" y="17"/>
                    </a:lnTo>
                    <a:lnTo>
                      <a:pt x="993" y="25"/>
                    </a:lnTo>
                    <a:lnTo>
                      <a:pt x="1042" y="35"/>
                    </a:lnTo>
                    <a:lnTo>
                      <a:pt x="1090" y="45"/>
                    </a:lnTo>
                    <a:lnTo>
                      <a:pt x="1137" y="58"/>
                    </a:lnTo>
                    <a:lnTo>
                      <a:pt x="1183" y="70"/>
                    </a:lnTo>
                    <a:lnTo>
                      <a:pt x="1227" y="84"/>
                    </a:lnTo>
                    <a:lnTo>
                      <a:pt x="1269" y="97"/>
                    </a:lnTo>
                    <a:lnTo>
                      <a:pt x="1309" y="111"/>
                    </a:lnTo>
                    <a:lnTo>
                      <a:pt x="1345" y="124"/>
                    </a:lnTo>
                    <a:lnTo>
                      <a:pt x="1379" y="139"/>
                    </a:lnTo>
                    <a:lnTo>
                      <a:pt x="1408" y="151"/>
                    </a:lnTo>
                    <a:lnTo>
                      <a:pt x="1408" y="150"/>
                    </a:lnTo>
                    <a:lnTo>
                      <a:pt x="1408" y="149"/>
                    </a:lnTo>
                    <a:lnTo>
                      <a:pt x="1408" y="148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94"/>
              <p:cNvSpPr>
                <a:spLocks/>
              </p:cNvSpPr>
              <p:nvPr/>
            </p:nvSpPr>
            <p:spPr bwMode="auto">
              <a:xfrm>
                <a:off x="1879" y="1180"/>
                <a:ext cx="1410" cy="200"/>
              </a:xfrm>
              <a:custGeom>
                <a:avLst/>
                <a:gdLst>
                  <a:gd name="T0" fmla="*/ 0 w 1410"/>
                  <a:gd name="T1" fmla="*/ 199 h 200"/>
                  <a:gd name="T2" fmla="*/ 0 w 1410"/>
                  <a:gd name="T3" fmla="*/ 199 h 200"/>
                  <a:gd name="T4" fmla="*/ 1 w 1410"/>
                  <a:gd name="T5" fmla="*/ 199 h 200"/>
                  <a:gd name="T6" fmla="*/ 1 w 1410"/>
                  <a:gd name="T7" fmla="*/ 199 h 200"/>
                  <a:gd name="T8" fmla="*/ 3 w 1410"/>
                  <a:gd name="T9" fmla="*/ 198 h 200"/>
                  <a:gd name="T10" fmla="*/ 3 w 1410"/>
                  <a:gd name="T11" fmla="*/ 198 h 200"/>
                  <a:gd name="T12" fmla="*/ 5 w 1410"/>
                  <a:gd name="T13" fmla="*/ 196 h 200"/>
                  <a:gd name="T14" fmla="*/ 5 w 1410"/>
                  <a:gd name="T15" fmla="*/ 196 h 200"/>
                  <a:gd name="T16" fmla="*/ 40 w 1410"/>
                  <a:gd name="T17" fmla="*/ 182 h 200"/>
                  <a:gd name="T18" fmla="*/ 119 w 1410"/>
                  <a:gd name="T19" fmla="*/ 154 h 200"/>
                  <a:gd name="T20" fmla="*/ 210 w 1410"/>
                  <a:gd name="T21" fmla="*/ 123 h 200"/>
                  <a:gd name="T22" fmla="*/ 309 w 1410"/>
                  <a:gd name="T23" fmla="*/ 92 h 200"/>
                  <a:gd name="T24" fmla="*/ 409 w 1410"/>
                  <a:gd name="T25" fmla="*/ 63 h 200"/>
                  <a:gd name="T26" fmla="*/ 508 w 1410"/>
                  <a:gd name="T27" fmla="*/ 38 h 200"/>
                  <a:gd name="T28" fmla="*/ 598 w 1410"/>
                  <a:gd name="T29" fmla="*/ 17 h 200"/>
                  <a:gd name="T30" fmla="*/ 677 w 1410"/>
                  <a:gd name="T31" fmla="*/ 4 h 200"/>
                  <a:gd name="T32" fmla="*/ 754 w 1410"/>
                  <a:gd name="T33" fmla="*/ 0 h 200"/>
                  <a:gd name="T34" fmla="*/ 847 w 1410"/>
                  <a:gd name="T35" fmla="*/ 5 h 200"/>
                  <a:gd name="T36" fmla="*/ 944 w 1410"/>
                  <a:gd name="T37" fmla="*/ 17 h 200"/>
                  <a:gd name="T38" fmla="*/ 1042 w 1410"/>
                  <a:gd name="T39" fmla="*/ 35 h 200"/>
                  <a:gd name="T40" fmla="*/ 1138 w 1410"/>
                  <a:gd name="T41" fmla="*/ 57 h 200"/>
                  <a:gd name="T42" fmla="*/ 1228 w 1410"/>
                  <a:gd name="T43" fmla="*/ 82 h 200"/>
                  <a:gd name="T44" fmla="*/ 1310 w 1410"/>
                  <a:gd name="T45" fmla="*/ 109 h 200"/>
                  <a:gd name="T46" fmla="*/ 1380 w 1410"/>
                  <a:gd name="T47" fmla="*/ 135 h 200"/>
                  <a:gd name="T48" fmla="*/ 1409 w 1410"/>
                  <a:gd name="T49" fmla="*/ 148 h 200"/>
                  <a:gd name="T50" fmla="*/ 1409 w 1410"/>
                  <a:gd name="T51" fmla="*/ 148 h 200"/>
                  <a:gd name="T52" fmla="*/ 1409 w 1410"/>
                  <a:gd name="T53" fmla="*/ 148 h 200"/>
                  <a:gd name="T54" fmla="*/ 1409 w 1410"/>
                  <a:gd name="T55" fmla="*/ 148 h 200"/>
                  <a:gd name="T56" fmla="*/ 1409 w 1410"/>
                  <a:gd name="T57" fmla="*/ 146 h 200"/>
                  <a:gd name="T58" fmla="*/ 1409 w 1410"/>
                  <a:gd name="T59" fmla="*/ 146 h 200"/>
                  <a:gd name="T60" fmla="*/ 1409 w 1410"/>
                  <a:gd name="T61" fmla="*/ 145 h 200"/>
                  <a:gd name="T62" fmla="*/ 1409 w 1410"/>
                  <a:gd name="T63" fmla="*/ 145 h 2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0"/>
                  <a:gd name="T97" fmla="*/ 0 h 200"/>
                  <a:gd name="T98" fmla="*/ 1410 w 1410"/>
                  <a:gd name="T99" fmla="*/ 200 h 2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0" h="200">
                    <a:moveTo>
                      <a:pt x="0" y="199"/>
                    </a:moveTo>
                    <a:lnTo>
                      <a:pt x="0" y="199"/>
                    </a:lnTo>
                    <a:lnTo>
                      <a:pt x="1" y="199"/>
                    </a:lnTo>
                    <a:lnTo>
                      <a:pt x="3" y="198"/>
                    </a:lnTo>
                    <a:lnTo>
                      <a:pt x="5" y="196"/>
                    </a:lnTo>
                    <a:lnTo>
                      <a:pt x="6" y="195"/>
                    </a:lnTo>
                    <a:lnTo>
                      <a:pt x="40" y="182"/>
                    </a:lnTo>
                    <a:lnTo>
                      <a:pt x="77" y="168"/>
                    </a:lnTo>
                    <a:lnTo>
                      <a:pt x="119" y="154"/>
                    </a:lnTo>
                    <a:lnTo>
                      <a:pt x="164" y="138"/>
                    </a:lnTo>
                    <a:lnTo>
                      <a:pt x="210" y="123"/>
                    </a:lnTo>
                    <a:lnTo>
                      <a:pt x="259" y="107"/>
                    </a:lnTo>
                    <a:lnTo>
                      <a:pt x="309" y="92"/>
                    </a:lnTo>
                    <a:lnTo>
                      <a:pt x="360" y="76"/>
                    </a:lnTo>
                    <a:lnTo>
                      <a:pt x="409" y="63"/>
                    </a:lnTo>
                    <a:lnTo>
                      <a:pt x="459" y="50"/>
                    </a:lnTo>
                    <a:lnTo>
                      <a:pt x="508" y="38"/>
                    </a:lnTo>
                    <a:lnTo>
                      <a:pt x="555" y="26"/>
                    </a:lnTo>
                    <a:lnTo>
                      <a:pt x="598" y="17"/>
                    </a:lnTo>
                    <a:lnTo>
                      <a:pt x="640" y="10"/>
                    </a:lnTo>
                    <a:lnTo>
                      <a:pt x="677" y="4"/>
                    </a:lnTo>
                    <a:lnTo>
                      <a:pt x="711" y="1"/>
                    </a:lnTo>
                    <a:lnTo>
                      <a:pt x="754" y="0"/>
                    </a:lnTo>
                    <a:lnTo>
                      <a:pt x="799" y="2"/>
                    </a:lnTo>
                    <a:lnTo>
                      <a:pt x="847" y="5"/>
                    </a:lnTo>
                    <a:lnTo>
                      <a:pt x="896" y="10"/>
                    </a:lnTo>
                    <a:lnTo>
                      <a:pt x="944" y="17"/>
                    </a:lnTo>
                    <a:lnTo>
                      <a:pt x="993" y="26"/>
                    </a:lnTo>
                    <a:lnTo>
                      <a:pt x="1042" y="35"/>
                    </a:lnTo>
                    <a:lnTo>
                      <a:pt x="1091" y="45"/>
                    </a:lnTo>
                    <a:lnTo>
                      <a:pt x="1138" y="57"/>
                    </a:lnTo>
                    <a:lnTo>
                      <a:pt x="1183" y="69"/>
                    </a:lnTo>
                    <a:lnTo>
                      <a:pt x="1228" y="82"/>
                    </a:lnTo>
                    <a:lnTo>
                      <a:pt x="1270" y="95"/>
                    </a:lnTo>
                    <a:lnTo>
                      <a:pt x="1310" y="109"/>
                    </a:lnTo>
                    <a:lnTo>
                      <a:pt x="1346" y="122"/>
                    </a:lnTo>
                    <a:lnTo>
                      <a:pt x="1380" y="135"/>
                    </a:lnTo>
                    <a:lnTo>
                      <a:pt x="1409" y="148"/>
                    </a:lnTo>
                    <a:lnTo>
                      <a:pt x="1409" y="146"/>
                    </a:lnTo>
                    <a:lnTo>
                      <a:pt x="1409" y="145"/>
                    </a:lnTo>
                    <a:lnTo>
                      <a:pt x="1409" y="144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09"/>
              <p:cNvSpPr>
                <a:spLocks/>
              </p:cNvSpPr>
              <p:nvPr/>
            </p:nvSpPr>
            <p:spPr bwMode="auto">
              <a:xfrm>
                <a:off x="3174" y="1212"/>
                <a:ext cx="111" cy="95"/>
              </a:xfrm>
              <a:custGeom>
                <a:avLst/>
                <a:gdLst>
                  <a:gd name="T0" fmla="*/ 19 w 111"/>
                  <a:gd name="T1" fmla="*/ 3 h 95"/>
                  <a:gd name="T2" fmla="*/ 17 w 111"/>
                  <a:gd name="T3" fmla="*/ 6 h 95"/>
                  <a:gd name="T4" fmla="*/ 0 w 111"/>
                  <a:gd name="T5" fmla="*/ 61 h 95"/>
                  <a:gd name="T6" fmla="*/ 89 w 111"/>
                  <a:gd name="T7" fmla="*/ 94 h 95"/>
                  <a:gd name="T8" fmla="*/ 110 w 111"/>
                  <a:gd name="T9" fmla="*/ 25 h 95"/>
                  <a:gd name="T10" fmla="*/ 25 w 111"/>
                  <a:gd name="T11" fmla="*/ 0 h 95"/>
                  <a:gd name="T12" fmla="*/ 19 w 111"/>
                  <a:gd name="T13" fmla="*/ 3 h 95"/>
                  <a:gd name="T14" fmla="*/ 19 w 111"/>
                  <a:gd name="T15" fmla="*/ 3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95"/>
                  <a:gd name="T26" fmla="*/ 111 w 11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95">
                    <a:moveTo>
                      <a:pt x="19" y="3"/>
                    </a:moveTo>
                    <a:lnTo>
                      <a:pt x="17" y="6"/>
                    </a:lnTo>
                    <a:lnTo>
                      <a:pt x="0" y="61"/>
                    </a:lnTo>
                    <a:lnTo>
                      <a:pt x="89" y="94"/>
                    </a:lnTo>
                    <a:lnTo>
                      <a:pt x="110" y="25"/>
                    </a:lnTo>
                    <a:lnTo>
                      <a:pt x="25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D8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Oval 223"/>
              <p:cNvSpPr>
                <a:spLocks noChangeArrowheads="1"/>
              </p:cNvSpPr>
              <p:nvPr/>
            </p:nvSpPr>
            <p:spPr bwMode="auto">
              <a:xfrm>
                <a:off x="3202" y="1238"/>
                <a:ext cx="36" cy="3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ar-SA"/>
              </a:p>
            </p:txBody>
          </p:sp>
          <p:grpSp>
            <p:nvGrpSpPr>
              <p:cNvPr id="1054" name="Group 243"/>
              <p:cNvGrpSpPr>
                <a:grpSpLocks/>
              </p:cNvGrpSpPr>
              <p:nvPr/>
            </p:nvGrpSpPr>
            <p:grpSpPr bwMode="auto">
              <a:xfrm>
                <a:off x="1881" y="833"/>
                <a:ext cx="1305" cy="636"/>
                <a:chOff x="1881" y="833"/>
                <a:chExt cx="1305" cy="636"/>
              </a:xfrm>
            </p:grpSpPr>
            <p:sp>
              <p:nvSpPr>
                <p:cNvPr id="1055" name="Freeform 207"/>
                <p:cNvSpPr>
                  <a:spLocks/>
                </p:cNvSpPr>
                <p:nvPr/>
              </p:nvSpPr>
              <p:spPr bwMode="auto">
                <a:xfrm>
                  <a:off x="2981" y="1153"/>
                  <a:ext cx="107" cy="90"/>
                </a:xfrm>
                <a:custGeom>
                  <a:avLst/>
                  <a:gdLst>
                    <a:gd name="T0" fmla="*/ 14 w 107"/>
                    <a:gd name="T1" fmla="*/ 4 h 90"/>
                    <a:gd name="T2" fmla="*/ 12 w 107"/>
                    <a:gd name="T3" fmla="*/ 6 h 90"/>
                    <a:gd name="T4" fmla="*/ 0 w 107"/>
                    <a:gd name="T5" fmla="*/ 63 h 90"/>
                    <a:gd name="T6" fmla="*/ 92 w 107"/>
                    <a:gd name="T7" fmla="*/ 89 h 90"/>
                    <a:gd name="T8" fmla="*/ 106 w 107"/>
                    <a:gd name="T9" fmla="*/ 18 h 90"/>
                    <a:gd name="T10" fmla="*/ 20 w 107"/>
                    <a:gd name="T11" fmla="*/ 0 h 90"/>
                    <a:gd name="T12" fmla="*/ 14 w 107"/>
                    <a:gd name="T13" fmla="*/ 4 h 90"/>
                    <a:gd name="T14" fmla="*/ 14 w 107"/>
                    <a:gd name="T15" fmla="*/ 4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90"/>
                    <a:gd name="T26" fmla="*/ 107 w 107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90">
                      <a:moveTo>
                        <a:pt x="14" y="4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2" y="89"/>
                      </a:lnTo>
                      <a:lnTo>
                        <a:pt x="106" y="18"/>
                      </a:lnTo>
                      <a:lnTo>
                        <a:pt x="20" y="0"/>
                      </a:lnTo>
                      <a:lnTo>
                        <a:pt x="14" y="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208"/>
                <p:cNvSpPr>
                  <a:spLocks/>
                </p:cNvSpPr>
                <p:nvPr/>
              </p:nvSpPr>
              <p:spPr bwMode="auto">
                <a:xfrm>
                  <a:off x="3080" y="1180"/>
                  <a:ext cx="106" cy="87"/>
                </a:xfrm>
                <a:custGeom>
                  <a:avLst/>
                  <a:gdLst>
                    <a:gd name="T0" fmla="*/ 12 w 106"/>
                    <a:gd name="T1" fmla="*/ 3 h 87"/>
                    <a:gd name="T2" fmla="*/ 10 w 106"/>
                    <a:gd name="T3" fmla="*/ 6 h 87"/>
                    <a:gd name="T4" fmla="*/ 0 w 106"/>
                    <a:gd name="T5" fmla="*/ 63 h 87"/>
                    <a:gd name="T6" fmla="*/ 93 w 106"/>
                    <a:gd name="T7" fmla="*/ 86 h 87"/>
                    <a:gd name="T8" fmla="*/ 105 w 106"/>
                    <a:gd name="T9" fmla="*/ 14 h 87"/>
                    <a:gd name="T10" fmla="*/ 18 w 106"/>
                    <a:gd name="T11" fmla="*/ 0 h 87"/>
                    <a:gd name="T12" fmla="*/ 12 w 106"/>
                    <a:gd name="T13" fmla="*/ 3 h 87"/>
                    <a:gd name="T14" fmla="*/ 12 w 106"/>
                    <a:gd name="T15" fmla="*/ 3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87"/>
                    <a:gd name="T26" fmla="*/ 106 w 106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87">
                      <a:moveTo>
                        <a:pt x="12" y="3"/>
                      </a:moveTo>
                      <a:lnTo>
                        <a:pt x="10" y="6"/>
                      </a:lnTo>
                      <a:lnTo>
                        <a:pt x="0" y="63"/>
                      </a:lnTo>
                      <a:lnTo>
                        <a:pt x="93" y="86"/>
                      </a:lnTo>
                      <a:lnTo>
                        <a:pt x="105" y="14"/>
                      </a:lnTo>
                      <a:lnTo>
                        <a:pt x="18" y="0"/>
                      </a:lnTo>
                      <a:lnTo>
                        <a:pt x="12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Oval 224"/>
                <p:cNvSpPr>
                  <a:spLocks noChangeArrowheads="1"/>
                </p:cNvSpPr>
                <p:nvPr/>
              </p:nvSpPr>
              <p:spPr bwMode="auto">
                <a:xfrm>
                  <a:off x="3112" y="1189"/>
                  <a:ext cx="37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58" name="Freeform 226"/>
                <p:cNvSpPr>
                  <a:spLocks/>
                </p:cNvSpPr>
                <p:nvPr/>
              </p:nvSpPr>
              <p:spPr bwMode="auto">
                <a:xfrm>
                  <a:off x="2815" y="960"/>
                  <a:ext cx="327" cy="133"/>
                </a:xfrm>
                <a:custGeom>
                  <a:avLst/>
                  <a:gdLst>
                    <a:gd name="T0" fmla="*/ 326 w 327"/>
                    <a:gd name="T1" fmla="*/ 64 h 133"/>
                    <a:gd name="T2" fmla="*/ 326 w 327"/>
                    <a:gd name="T3" fmla="*/ 67 h 133"/>
                    <a:gd name="T4" fmla="*/ 240 w 327"/>
                    <a:gd name="T5" fmla="*/ 9 h 133"/>
                    <a:gd name="T6" fmla="*/ 108 w 327"/>
                    <a:gd name="T7" fmla="*/ 0 h 133"/>
                    <a:gd name="T8" fmla="*/ 19 w 327"/>
                    <a:gd name="T9" fmla="*/ 37 h 133"/>
                    <a:gd name="T10" fmla="*/ 0 w 327"/>
                    <a:gd name="T11" fmla="*/ 83 h 133"/>
                    <a:gd name="T12" fmla="*/ 22 w 327"/>
                    <a:gd name="T13" fmla="*/ 126 h 133"/>
                    <a:gd name="T14" fmla="*/ 65 w 327"/>
                    <a:gd name="T15" fmla="*/ 132 h 133"/>
                    <a:gd name="T16" fmla="*/ 50 w 327"/>
                    <a:gd name="T17" fmla="*/ 95 h 133"/>
                    <a:gd name="T18" fmla="*/ 62 w 327"/>
                    <a:gd name="T19" fmla="*/ 37 h 133"/>
                    <a:gd name="T20" fmla="*/ 80 w 327"/>
                    <a:gd name="T21" fmla="*/ 25 h 133"/>
                    <a:gd name="T22" fmla="*/ 154 w 327"/>
                    <a:gd name="T23" fmla="*/ 18 h 133"/>
                    <a:gd name="T24" fmla="*/ 228 w 327"/>
                    <a:gd name="T25" fmla="*/ 25 h 133"/>
                    <a:gd name="T26" fmla="*/ 262 w 327"/>
                    <a:gd name="T27" fmla="*/ 43 h 133"/>
                    <a:gd name="T28" fmla="*/ 308 w 327"/>
                    <a:gd name="T29" fmla="*/ 70 h 133"/>
                    <a:gd name="T30" fmla="*/ 326 w 327"/>
                    <a:gd name="T31" fmla="*/ 67 h 133"/>
                    <a:gd name="T32" fmla="*/ 326 w 327"/>
                    <a:gd name="T33" fmla="*/ 64 h 133"/>
                    <a:gd name="T34" fmla="*/ 326 w 327"/>
                    <a:gd name="T35" fmla="*/ 6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7"/>
                    <a:gd name="T55" fmla="*/ 0 h 133"/>
                    <a:gd name="T56" fmla="*/ 327 w 327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7" h="133">
                      <a:moveTo>
                        <a:pt x="326" y="64"/>
                      </a:moveTo>
                      <a:lnTo>
                        <a:pt x="326" y="67"/>
                      </a:lnTo>
                      <a:lnTo>
                        <a:pt x="240" y="9"/>
                      </a:lnTo>
                      <a:lnTo>
                        <a:pt x="108" y="0"/>
                      </a:lnTo>
                      <a:lnTo>
                        <a:pt x="19" y="37"/>
                      </a:lnTo>
                      <a:lnTo>
                        <a:pt x="0" y="83"/>
                      </a:lnTo>
                      <a:lnTo>
                        <a:pt x="22" y="126"/>
                      </a:lnTo>
                      <a:lnTo>
                        <a:pt x="65" y="132"/>
                      </a:lnTo>
                      <a:lnTo>
                        <a:pt x="50" y="95"/>
                      </a:lnTo>
                      <a:lnTo>
                        <a:pt x="62" y="37"/>
                      </a:lnTo>
                      <a:lnTo>
                        <a:pt x="80" y="25"/>
                      </a:lnTo>
                      <a:lnTo>
                        <a:pt x="154" y="18"/>
                      </a:lnTo>
                      <a:lnTo>
                        <a:pt x="228" y="25"/>
                      </a:lnTo>
                      <a:lnTo>
                        <a:pt x="262" y="43"/>
                      </a:lnTo>
                      <a:lnTo>
                        <a:pt x="308" y="70"/>
                      </a:lnTo>
                      <a:lnTo>
                        <a:pt x="326" y="67"/>
                      </a:lnTo>
                      <a:lnTo>
                        <a:pt x="326" y="64"/>
                      </a:lnTo>
                    </a:path>
                  </a:pathLst>
                </a:custGeom>
                <a:solidFill>
                  <a:srgbClr val="2F2F2F"/>
                </a:solidFill>
                <a:ln w="1893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205"/>
                <p:cNvSpPr>
                  <a:spLocks/>
                </p:cNvSpPr>
                <p:nvPr/>
              </p:nvSpPr>
              <p:spPr bwMode="auto">
                <a:xfrm>
                  <a:off x="2807" y="1108"/>
                  <a:ext cx="107" cy="88"/>
                </a:xfrm>
                <a:custGeom>
                  <a:avLst/>
                  <a:gdLst>
                    <a:gd name="T0" fmla="*/ 13 w 107"/>
                    <a:gd name="T1" fmla="*/ 3 h 88"/>
                    <a:gd name="T2" fmla="*/ 12 w 107"/>
                    <a:gd name="T3" fmla="*/ 6 h 88"/>
                    <a:gd name="T4" fmla="*/ 0 w 107"/>
                    <a:gd name="T5" fmla="*/ 63 h 88"/>
                    <a:gd name="T6" fmla="*/ 93 w 107"/>
                    <a:gd name="T7" fmla="*/ 87 h 88"/>
                    <a:gd name="T8" fmla="*/ 106 w 107"/>
                    <a:gd name="T9" fmla="*/ 16 h 88"/>
                    <a:gd name="T10" fmla="*/ 19 w 107"/>
                    <a:gd name="T11" fmla="*/ 0 h 88"/>
                    <a:gd name="T12" fmla="*/ 13 w 107"/>
                    <a:gd name="T13" fmla="*/ 3 h 88"/>
                    <a:gd name="T14" fmla="*/ 13 w 107"/>
                    <a:gd name="T15" fmla="*/ 3 h 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8"/>
                    <a:gd name="T26" fmla="*/ 107 w 107"/>
                    <a:gd name="T27" fmla="*/ 88 h 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8">
                      <a:moveTo>
                        <a:pt x="13" y="3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3" y="87"/>
                      </a:lnTo>
                      <a:lnTo>
                        <a:pt x="106" y="16"/>
                      </a:lnTo>
                      <a:lnTo>
                        <a:pt x="19" y="0"/>
                      </a:lnTo>
                      <a:lnTo>
                        <a:pt x="13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Freeform 206"/>
                <p:cNvSpPr>
                  <a:spLocks/>
                </p:cNvSpPr>
                <p:nvPr/>
              </p:nvSpPr>
              <p:spPr bwMode="auto">
                <a:xfrm>
                  <a:off x="2882" y="1121"/>
                  <a:ext cx="111" cy="96"/>
                </a:xfrm>
                <a:custGeom>
                  <a:avLst/>
                  <a:gdLst>
                    <a:gd name="T0" fmla="*/ 19 w 111"/>
                    <a:gd name="T1" fmla="*/ 3 h 96"/>
                    <a:gd name="T2" fmla="*/ 18 w 111"/>
                    <a:gd name="T3" fmla="*/ 5 h 96"/>
                    <a:gd name="T4" fmla="*/ 0 w 111"/>
                    <a:gd name="T5" fmla="*/ 61 h 96"/>
                    <a:gd name="T6" fmla="*/ 89 w 111"/>
                    <a:gd name="T7" fmla="*/ 95 h 96"/>
                    <a:gd name="T8" fmla="*/ 110 w 111"/>
                    <a:gd name="T9" fmla="*/ 27 h 96"/>
                    <a:gd name="T10" fmla="*/ 26 w 111"/>
                    <a:gd name="T11" fmla="*/ 0 h 96"/>
                    <a:gd name="T12" fmla="*/ 19 w 111"/>
                    <a:gd name="T13" fmla="*/ 3 h 96"/>
                    <a:gd name="T14" fmla="*/ 19 w 111"/>
                    <a:gd name="T15" fmla="*/ 3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1"/>
                    <a:gd name="T25" fmla="*/ 0 h 96"/>
                    <a:gd name="T26" fmla="*/ 111 w 11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1" h="96">
                      <a:moveTo>
                        <a:pt x="19" y="3"/>
                      </a:moveTo>
                      <a:lnTo>
                        <a:pt x="18" y="5"/>
                      </a:lnTo>
                      <a:lnTo>
                        <a:pt x="0" y="61"/>
                      </a:lnTo>
                      <a:lnTo>
                        <a:pt x="89" y="95"/>
                      </a:lnTo>
                      <a:lnTo>
                        <a:pt x="110" y="27"/>
                      </a:lnTo>
                      <a:lnTo>
                        <a:pt x="26" y="0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Oval 211"/>
                <p:cNvSpPr>
                  <a:spLocks noChangeArrowheads="1"/>
                </p:cNvSpPr>
                <p:nvPr/>
              </p:nvSpPr>
              <p:spPr bwMode="auto">
                <a:xfrm>
                  <a:off x="3017" y="1171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62" name="Oval 219"/>
                <p:cNvSpPr>
                  <a:spLocks noChangeArrowheads="1"/>
                </p:cNvSpPr>
                <p:nvPr/>
              </p:nvSpPr>
              <p:spPr bwMode="auto">
                <a:xfrm>
                  <a:off x="2925" y="113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63" name="Freeform 195"/>
                <p:cNvSpPr>
                  <a:spLocks/>
                </p:cNvSpPr>
                <p:nvPr/>
              </p:nvSpPr>
              <p:spPr bwMode="auto">
                <a:xfrm>
                  <a:off x="1881" y="1258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3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3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196"/>
                <p:cNvSpPr>
                  <a:spLocks/>
                </p:cNvSpPr>
                <p:nvPr/>
              </p:nvSpPr>
              <p:spPr bwMode="auto">
                <a:xfrm>
                  <a:off x="1970" y="1221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4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197"/>
                <p:cNvSpPr>
                  <a:spLocks/>
                </p:cNvSpPr>
                <p:nvPr/>
              </p:nvSpPr>
              <p:spPr bwMode="auto">
                <a:xfrm>
                  <a:off x="2058" y="1203"/>
                  <a:ext cx="110" cy="91"/>
                </a:xfrm>
                <a:custGeom>
                  <a:avLst/>
                  <a:gdLst>
                    <a:gd name="T0" fmla="*/ 0 w 110"/>
                    <a:gd name="T1" fmla="*/ 37 h 91"/>
                    <a:gd name="T2" fmla="*/ 0 w 110"/>
                    <a:gd name="T3" fmla="*/ 40 h 91"/>
                    <a:gd name="T4" fmla="*/ 21 w 110"/>
                    <a:gd name="T5" fmla="*/ 90 h 91"/>
                    <a:gd name="T6" fmla="*/ 109 w 110"/>
                    <a:gd name="T7" fmla="*/ 62 h 91"/>
                    <a:gd name="T8" fmla="*/ 82 w 110"/>
                    <a:gd name="T9" fmla="*/ 0 h 91"/>
                    <a:gd name="T10" fmla="*/ 3 w 110"/>
                    <a:gd name="T11" fmla="*/ 31 h 91"/>
                    <a:gd name="T12" fmla="*/ 0 w 110"/>
                    <a:gd name="T13" fmla="*/ 37 h 91"/>
                    <a:gd name="T14" fmla="*/ 0 w 110"/>
                    <a:gd name="T15" fmla="*/ 37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91"/>
                    <a:gd name="T26" fmla="*/ 110 w 110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91">
                      <a:moveTo>
                        <a:pt x="0" y="37"/>
                      </a:moveTo>
                      <a:lnTo>
                        <a:pt x="0" y="40"/>
                      </a:lnTo>
                      <a:lnTo>
                        <a:pt x="21" y="90"/>
                      </a:lnTo>
                      <a:lnTo>
                        <a:pt x="109" y="62"/>
                      </a:lnTo>
                      <a:lnTo>
                        <a:pt x="82" y="0"/>
                      </a:lnTo>
                      <a:lnTo>
                        <a:pt x="3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198"/>
                <p:cNvSpPr>
                  <a:spLocks/>
                </p:cNvSpPr>
                <p:nvPr/>
              </p:nvSpPr>
              <p:spPr bwMode="auto">
                <a:xfrm>
                  <a:off x="2153" y="1174"/>
                  <a:ext cx="113" cy="97"/>
                </a:xfrm>
                <a:custGeom>
                  <a:avLst/>
                  <a:gdLst>
                    <a:gd name="T0" fmla="*/ 0 w 113"/>
                    <a:gd name="T1" fmla="*/ 38 h 97"/>
                    <a:gd name="T2" fmla="*/ 0 w 113"/>
                    <a:gd name="T3" fmla="*/ 41 h 97"/>
                    <a:gd name="T4" fmla="*/ 21 w 113"/>
                    <a:gd name="T5" fmla="*/ 96 h 97"/>
                    <a:gd name="T6" fmla="*/ 112 w 113"/>
                    <a:gd name="T7" fmla="*/ 66 h 97"/>
                    <a:gd name="T8" fmla="*/ 85 w 113"/>
                    <a:gd name="T9" fmla="*/ 0 h 97"/>
                    <a:gd name="T10" fmla="*/ 3 w 113"/>
                    <a:gd name="T11" fmla="*/ 33 h 97"/>
                    <a:gd name="T12" fmla="*/ 0 w 113"/>
                    <a:gd name="T13" fmla="*/ 38 h 97"/>
                    <a:gd name="T14" fmla="*/ 0 w 113"/>
                    <a:gd name="T15" fmla="*/ 38 h 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7"/>
                    <a:gd name="T26" fmla="*/ 113 w 113"/>
                    <a:gd name="T27" fmla="*/ 97 h 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7">
                      <a:moveTo>
                        <a:pt x="0" y="38"/>
                      </a:moveTo>
                      <a:lnTo>
                        <a:pt x="0" y="41"/>
                      </a:lnTo>
                      <a:lnTo>
                        <a:pt x="21" y="96"/>
                      </a:lnTo>
                      <a:lnTo>
                        <a:pt x="112" y="66"/>
                      </a:lnTo>
                      <a:lnTo>
                        <a:pt x="85" y="0"/>
                      </a:lnTo>
                      <a:lnTo>
                        <a:pt x="3" y="33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199"/>
                <p:cNvSpPr>
                  <a:spLocks/>
                </p:cNvSpPr>
                <p:nvPr/>
              </p:nvSpPr>
              <p:spPr bwMode="auto">
                <a:xfrm>
                  <a:off x="2251" y="1141"/>
                  <a:ext cx="115" cy="99"/>
                </a:xfrm>
                <a:custGeom>
                  <a:avLst/>
                  <a:gdLst>
                    <a:gd name="T0" fmla="*/ 0 w 115"/>
                    <a:gd name="T1" fmla="*/ 40 h 99"/>
                    <a:gd name="T2" fmla="*/ 0 w 115"/>
                    <a:gd name="T3" fmla="*/ 43 h 99"/>
                    <a:gd name="T4" fmla="*/ 22 w 115"/>
                    <a:gd name="T5" fmla="*/ 98 h 99"/>
                    <a:gd name="T6" fmla="*/ 114 w 115"/>
                    <a:gd name="T7" fmla="*/ 68 h 99"/>
                    <a:gd name="T8" fmla="*/ 86 w 115"/>
                    <a:gd name="T9" fmla="*/ 0 h 99"/>
                    <a:gd name="T10" fmla="*/ 3 w 115"/>
                    <a:gd name="T11" fmla="*/ 34 h 99"/>
                    <a:gd name="T12" fmla="*/ 0 w 115"/>
                    <a:gd name="T13" fmla="*/ 40 h 99"/>
                    <a:gd name="T14" fmla="*/ 0 w 115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99"/>
                    <a:gd name="T26" fmla="*/ 115 w 115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2" y="98"/>
                      </a:lnTo>
                      <a:lnTo>
                        <a:pt x="114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200"/>
                <p:cNvSpPr>
                  <a:spLocks/>
                </p:cNvSpPr>
                <p:nvPr/>
              </p:nvSpPr>
              <p:spPr bwMode="auto">
                <a:xfrm>
                  <a:off x="2334" y="1117"/>
                  <a:ext cx="108" cy="87"/>
                </a:xfrm>
                <a:custGeom>
                  <a:avLst/>
                  <a:gdLst>
                    <a:gd name="T0" fmla="*/ 1 w 108"/>
                    <a:gd name="T1" fmla="*/ 29 h 87"/>
                    <a:gd name="T2" fmla="*/ 0 w 108"/>
                    <a:gd name="T3" fmla="*/ 31 h 87"/>
                    <a:gd name="T4" fmla="*/ 14 w 108"/>
                    <a:gd name="T5" fmla="*/ 86 h 87"/>
                    <a:gd name="T6" fmla="*/ 107 w 108"/>
                    <a:gd name="T7" fmla="*/ 67 h 87"/>
                    <a:gd name="T8" fmla="*/ 89 w 108"/>
                    <a:gd name="T9" fmla="*/ 0 h 87"/>
                    <a:gd name="T10" fmla="*/ 3 w 108"/>
                    <a:gd name="T11" fmla="*/ 22 h 87"/>
                    <a:gd name="T12" fmla="*/ 1 w 108"/>
                    <a:gd name="T13" fmla="*/ 29 h 87"/>
                    <a:gd name="T14" fmla="*/ 1 w 108"/>
                    <a:gd name="T15" fmla="*/ 29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87"/>
                    <a:gd name="T26" fmla="*/ 108 w 10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87">
                      <a:moveTo>
                        <a:pt x="1" y="29"/>
                      </a:moveTo>
                      <a:lnTo>
                        <a:pt x="0" y="31"/>
                      </a:lnTo>
                      <a:lnTo>
                        <a:pt x="14" y="86"/>
                      </a:lnTo>
                      <a:lnTo>
                        <a:pt x="107" y="67"/>
                      </a:lnTo>
                      <a:lnTo>
                        <a:pt x="89" y="0"/>
                      </a:lnTo>
                      <a:lnTo>
                        <a:pt x="3" y="22"/>
                      </a:lnTo>
                      <a:lnTo>
                        <a:pt x="1" y="2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201"/>
                <p:cNvSpPr>
                  <a:spLocks/>
                </p:cNvSpPr>
                <p:nvPr/>
              </p:nvSpPr>
              <p:spPr bwMode="auto">
                <a:xfrm>
                  <a:off x="2429" y="1107"/>
                  <a:ext cx="107" cy="85"/>
                </a:xfrm>
                <a:custGeom>
                  <a:avLst/>
                  <a:gdLst>
                    <a:gd name="T0" fmla="*/ 0 w 107"/>
                    <a:gd name="T1" fmla="*/ 24 h 85"/>
                    <a:gd name="T2" fmla="*/ 0 w 107"/>
                    <a:gd name="T3" fmla="*/ 27 h 85"/>
                    <a:gd name="T4" fmla="*/ 11 w 107"/>
                    <a:gd name="T5" fmla="*/ 84 h 85"/>
                    <a:gd name="T6" fmla="*/ 106 w 107"/>
                    <a:gd name="T7" fmla="*/ 71 h 85"/>
                    <a:gd name="T8" fmla="*/ 91 w 107"/>
                    <a:gd name="T9" fmla="*/ 0 h 85"/>
                    <a:gd name="T10" fmla="*/ 4 w 107"/>
                    <a:gd name="T11" fmla="*/ 19 h 85"/>
                    <a:gd name="T12" fmla="*/ 0 w 107"/>
                    <a:gd name="T13" fmla="*/ 24 h 85"/>
                    <a:gd name="T14" fmla="*/ 0 w 107"/>
                    <a:gd name="T15" fmla="*/ 24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5"/>
                    <a:gd name="T26" fmla="*/ 107 w 107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5">
                      <a:moveTo>
                        <a:pt x="0" y="24"/>
                      </a:moveTo>
                      <a:lnTo>
                        <a:pt x="0" y="27"/>
                      </a:lnTo>
                      <a:lnTo>
                        <a:pt x="11" y="84"/>
                      </a:lnTo>
                      <a:lnTo>
                        <a:pt x="106" y="71"/>
                      </a:lnTo>
                      <a:lnTo>
                        <a:pt x="91" y="0"/>
                      </a:lnTo>
                      <a:lnTo>
                        <a:pt x="4" y="19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202"/>
                <p:cNvSpPr>
                  <a:spLocks/>
                </p:cNvSpPr>
                <p:nvPr/>
              </p:nvSpPr>
              <p:spPr bwMode="auto">
                <a:xfrm>
                  <a:off x="2525" y="1099"/>
                  <a:ext cx="103" cy="77"/>
                </a:xfrm>
                <a:custGeom>
                  <a:avLst/>
                  <a:gdLst>
                    <a:gd name="T0" fmla="*/ 1 w 103"/>
                    <a:gd name="T1" fmla="*/ 15 h 77"/>
                    <a:gd name="T2" fmla="*/ 0 w 103"/>
                    <a:gd name="T3" fmla="*/ 18 h 77"/>
                    <a:gd name="T4" fmla="*/ 7 w 103"/>
                    <a:gd name="T5" fmla="*/ 76 h 77"/>
                    <a:gd name="T6" fmla="*/ 102 w 103"/>
                    <a:gd name="T7" fmla="*/ 72 h 77"/>
                    <a:gd name="T8" fmla="*/ 94 w 103"/>
                    <a:gd name="T9" fmla="*/ 0 h 77"/>
                    <a:gd name="T10" fmla="*/ 5 w 103"/>
                    <a:gd name="T11" fmla="*/ 10 h 77"/>
                    <a:gd name="T12" fmla="*/ 1 w 103"/>
                    <a:gd name="T13" fmla="*/ 15 h 77"/>
                    <a:gd name="T14" fmla="*/ 1 w 103"/>
                    <a:gd name="T15" fmla="*/ 15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77"/>
                    <a:gd name="T26" fmla="*/ 103 w 103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77">
                      <a:moveTo>
                        <a:pt x="1" y="15"/>
                      </a:moveTo>
                      <a:lnTo>
                        <a:pt x="0" y="18"/>
                      </a:lnTo>
                      <a:lnTo>
                        <a:pt x="7" y="76"/>
                      </a:lnTo>
                      <a:lnTo>
                        <a:pt x="102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5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203"/>
                <p:cNvSpPr>
                  <a:spLocks/>
                </p:cNvSpPr>
                <p:nvPr/>
              </p:nvSpPr>
              <p:spPr bwMode="auto">
                <a:xfrm>
                  <a:off x="2623" y="1092"/>
                  <a:ext cx="104" cy="78"/>
                </a:xfrm>
                <a:custGeom>
                  <a:avLst/>
                  <a:gdLst>
                    <a:gd name="T0" fmla="*/ 1 w 104"/>
                    <a:gd name="T1" fmla="*/ 16 h 78"/>
                    <a:gd name="T2" fmla="*/ 0 w 104"/>
                    <a:gd name="T3" fmla="*/ 19 h 78"/>
                    <a:gd name="T4" fmla="*/ 7 w 104"/>
                    <a:gd name="T5" fmla="*/ 77 h 78"/>
                    <a:gd name="T6" fmla="*/ 103 w 104"/>
                    <a:gd name="T7" fmla="*/ 72 h 78"/>
                    <a:gd name="T8" fmla="*/ 94 w 104"/>
                    <a:gd name="T9" fmla="*/ 0 h 78"/>
                    <a:gd name="T10" fmla="*/ 5 w 104"/>
                    <a:gd name="T11" fmla="*/ 10 h 78"/>
                    <a:gd name="T12" fmla="*/ 1 w 104"/>
                    <a:gd name="T13" fmla="*/ 16 h 78"/>
                    <a:gd name="T14" fmla="*/ 1 w 104"/>
                    <a:gd name="T15" fmla="*/ 16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8"/>
                    <a:gd name="T26" fmla="*/ 104 w 104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8">
                      <a:moveTo>
                        <a:pt x="1" y="16"/>
                      </a:moveTo>
                      <a:lnTo>
                        <a:pt x="0" y="19"/>
                      </a:lnTo>
                      <a:lnTo>
                        <a:pt x="7" y="77"/>
                      </a:lnTo>
                      <a:lnTo>
                        <a:pt x="103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204"/>
                <p:cNvSpPr>
                  <a:spLocks/>
                </p:cNvSpPr>
                <p:nvPr/>
              </p:nvSpPr>
              <p:spPr bwMode="auto">
                <a:xfrm>
                  <a:off x="2715" y="1098"/>
                  <a:ext cx="99" cy="73"/>
                </a:xfrm>
                <a:custGeom>
                  <a:avLst/>
                  <a:gdLst>
                    <a:gd name="T0" fmla="*/ 1 w 99"/>
                    <a:gd name="T1" fmla="*/ 9 h 73"/>
                    <a:gd name="T2" fmla="*/ 0 w 99"/>
                    <a:gd name="T3" fmla="*/ 12 h 73"/>
                    <a:gd name="T4" fmla="*/ 2 w 99"/>
                    <a:gd name="T5" fmla="*/ 70 h 73"/>
                    <a:gd name="T6" fmla="*/ 98 w 99"/>
                    <a:gd name="T7" fmla="*/ 72 h 73"/>
                    <a:gd name="T8" fmla="*/ 94 w 99"/>
                    <a:gd name="T9" fmla="*/ 0 h 73"/>
                    <a:gd name="T10" fmla="*/ 6 w 99"/>
                    <a:gd name="T11" fmla="*/ 4 h 73"/>
                    <a:gd name="T12" fmla="*/ 1 w 99"/>
                    <a:gd name="T13" fmla="*/ 9 h 73"/>
                    <a:gd name="T14" fmla="*/ 1 w 99"/>
                    <a:gd name="T15" fmla="*/ 9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73"/>
                    <a:gd name="T26" fmla="*/ 99 w 99"/>
                    <a:gd name="T27" fmla="*/ 73 h 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73">
                      <a:moveTo>
                        <a:pt x="1" y="9"/>
                      </a:moveTo>
                      <a:lnTo>
                        <a:pt x="0" y="12"/>
                      </a:lnTo>
                      <a:lnTo>
                        <a:pt x="2" y="70"/>
                      </a:lnTo>
                      <a:lnTo>
                        <a:pt x="98" y="72"/>
                      </a:lnTo>
                      <a:lnTo>
                        <a:pt x="94" y="0"/>
                      </a:lnTo>
                      <a:lnTo>
                        <a:pt x="6" y="4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Oval 210"/>
                <p:cNvSpPr>
                  <a:spLocks noChangeArrowheads="1"/>
                </p:cNvSpPr>
                <p:nvPr/>
              </p:nvSpPr>
              <p:spPr bwMode="auto">
                <a:xfrm>
                  <a:off x="1990" y="124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74" name="Oval 212"/>
                <p:cNvSpPr>
                  <a:spLocks noChangeArrowheads="1"/>
                </p:cNvSpPr>
                <p:nvPr/>
              </p:nvSpPr>
              <p:spPr bwMode="auto">
                <a:xfrm>
                  <a:off x="2092" y="1230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75" name="Oval 213"/>
                <p:cNvSpPr>
                  <a:spLocks noChangeArrowheads="1"/>
                </p:cNvSpPr>
                <p:nvPr/>
              </p:nvSpPr>
              <p:spPr bwMode="auto">
                <a:xfrm>
                  <a:off x="2184" y="119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76" name="Oval 214"/>
                <p:cNvSpPr>
                  <a:spLocks noChangeArrowheads="1"/>
                </p:cNvSpPr>
                <p:nvPr/>
              </p:nvSpPr>
              <p:spPr bwMode="auto">
                <a:xfrm>
                  <a:off x="2283" y="116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77" name="Oval 215"/>
                <p:cNvSpPr>
                  <a:spLocks noChangeArrowheads="1"/>
                </p:cNvSpPr>
                <p:nvPr/>
              </p:nvSpPr>
              <p:spPr bwMode="auto">
                <a:xfrm>
                  <a:off x="2451" y="1112"/>
                  <a:ext cx="36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78" name="Oval 216"/>
                <p:cNvSpPr>
                  <a:spLocks noChangeArrowheads="1"/>
                </p:cNvSpPr>
                <p:nvPr/>
              </p:nvSpPr>
              <p:spPr bwMode="auto">
                <a:xfrm>
                  <a:off x="2365" y="1137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79" name="Oval 217"/>
                <p:cNvSpPr>
                  <a:spLocks noChangeArrowheads="1"/>
                </p:cNvSpPr>
                <p:nvPr/>
              </p:nvSpPr>
              <p:spPr bwMode="auto">
                <a:xfrm>
                  <a:off x="2654" y="109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80" name="Oval 218"/>
                <p:cNvSpPr>
                  <a:spLocks noChangeArrowheads="1"/>
                </p:cNvSpPr>
                <p:nvPr/>
              </p:nvSpPr>
              <p:spPr bwMode="auto">
                <a:xfrm>
                  <a:off x="2553" y="111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81" name="Oval 220"/>
                <p:cNvSpPr>
                  <a:spLocks noChangeArrowheads="1"/>
                </p:cNvSpPr>
                <p:nvPr/>
              </p:nvSpPr>
              <p:spPr bwMode="auto">
                <a:xfrm>
                  <a:off x="2845" y="112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82" name="Oval 221"/>
                <p:cNvSpPr>
                  <a:spLocks noChangeArrowheads="1"/>
                </p:cNvSpPr>
                <p:nvPr/>
              </p:nvSpPr>
              <p:spPr bwMode="auto">
                <a:xfrm>
                  <a:off x="2737" y="110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83" name="Oval 222"/>
                <p:cNvSpPr>
                  <a:spLocks noChangeArrowheads="1"/>
                </p:cNvSpPr>
                <p:nvPr/>
              </p:nvSpPr>
              <p:spPr bwMode="auto">
                <a:xfrm>
                  <a:off x="1919" y="1278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84" name="Oval 225"/>
                <p:cNvSpPr>
                  <a:spLocks noChangeArrowheads="1"/>
                </p:cNvSpPr>
                <p:nvPr/>
              </p:nvSpPr>
              <p:spPr bwMode="auto">
                <a:xfrm>
                  <a:off x="2363" y="994"/>
                  <a:ext cx="182" cy="123"/>
                </a:xfrm>
                <a:prstGeom prst="ellipse">
                  <a:avLst/>
                </a:prstGeom>
                <a:noFill/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85" name="Freeform 228"/>
                <p:cNvSpPr>
                  <a:spLocks/>
                </p:cNvSpPr>
                <p:nvPr/>
              </p:nvSpPr>
              <p:spPr bwMode="auto">
                <a:xfrm>
                  <a:off x="2366" y="1048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7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Freeform 229"/>
                <p:cNvSpPr>
                  <a:spLocks/>
                </p:cNvSpPr>
                <p:nvPr/>
              </p:nvSpPr>
              <p:spPr bwMode="auto">
                <a:xfrm>
                  <a:off x="2408" y="1045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6 w 78"/>
                    <a:gd name="T3" fmla="*/ 3 h 51"/>
                    <a:gd name="T4" fmla="*/ 34 w 78"/>
                    <a:gd name="T5" fmla="*/ 6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Freeform 230"/>
                <p:cNvSpPr>
                  <a:spLocks/>
                </p:cNvSpPr>
                <p:nvPr/>
              </p:nvSpPr>
              <p:spPr bwMode="auto">
                <a:xfrm>
                  <a:off x="2408" y="1004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50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50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Freeform 231"/>
                <p:cNvSpPr>
                  <a:spLocks/>
                </p:cNvSpPr>
                <p:nvPr/>
              </p:nvSpPr>
              <p:spPr bwMode="auto">
                <a:xfrm>
                  <a:off x="2469" y="1019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Freeform 232"/>
                <p:cNvSpPr>
                  <a:spLocks/>
                </p:cNvSpPr>
                <p:nvPr/>
              </p:nvSpPr>
              <p:spPr bwMode="auto">
                <a:xfrm>
                  <a:off x="2382" y="102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Freeform 233"/>
                <p:cNvSpPr>
                  <a:spLocks/>
                </p:cNvSpPr>
                <p:nvPr/>
              </p:nvSpPr>
              <p:spPr bwMode="auto">
                <a:xfrm>
                  <a:off x="2456" y="1039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Freeform 234"/>
                <p:cNvSpPr>
                  <a:spLocks/>
                </p:cNvSpPr>
                <p:nvPr/>
              </p:nvSpPr>
              <p:spPr bwMode="auto">
                <a:xfrm>
                  <a:off x="2443" y="988"/>
                  <a:ext cx="78" cy="50"/>
                </a:xfrm>
                <a:custGeom>
                  <a:avLst/>
                  <a:gdLst>
                    <a:gd name="T0" fmla="*/ 3 w 78"/>
                    <a:gd name="T1" fmla="*/ 2 h 50"/>
                    <a:gd name="T2" fmla="*/ 7 w 78"/>
                    <a:gd name="T3" fmla="*/ 2 h 50"/>
                    <a:gd name="T4" fmla="*/ 34 w 78"/>
                    <a:gd name="T5" fmla="*/ 6 h 50"/>
                    <a:gd name="T6" fmla="*/ 77 w 78"/>
                    <a:gd name="T7" fmla="*/ 36 h 50"/>
                    <a:gd name="T8" fmla="*/ 65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2 h 50"/>
                    <a:gd name="T18" fmla="*/ 3 w 78"/>
                    <a:gd name="T19" fmla="*/ 2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2"/>
                      </a:moveTo>
                      <a:lnTo>
                        <a:pt x="7" y="2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5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Freeform 235"/>
                <p:cNvSpPr>
                  <a:spLocks/>
                </p:cNvSpPr>
                <p:nvPr/>
              </p:nvSpPr>
              <p:spPr bwMode="auto">
                <a:xfrm>
                  <a:off x="2125" y="1244"/>
                  <a:ext cx="98" cy="130"/>
                </a:xfrm>
                <a:custGeom>
                  <a:avLst/>
                  <a:gdLst>
                    <a:gd name="T0" fmla="*/ 39 w 98"/>
                    <a:gd name="T1" fmla="*/ 35 h 130"/>
                    <a:gd name="T2" fmla="*/ 42 w 98"/>
                    <a:gd name="T3" fmla="*/ 35 h 130"/>
                    <a:gd name="T4" fmla="*/ 7 w 98"/>
                    <a:gd name="T5" fmla="*/ 69 h 130"/>
                    <a:gd name="T6" fmla="*/ 0 w 98"/>
                    <a:gd name="T7" fmla="*/ 93 h 130"/>
                    <a:gd name="T8" fmla="*/ 9 w 98"/>
                    <a:gd name="T9" fmla="*/ 115 h 130"/>
                    <a:gd name="T10" fmla="*/ 28 w 98"/>
                    <a:gd name="T11" fmla="*/ 129 h 130"/>
                    <a:gd name="T12" fmla="*/ 49 w 98"/>
                    <a:gd name="T13" fmla="*/ 129 h 130"/>
                    <a:gd name="T14" fmla="*/ 69 w 98"/>
                    <a:gd name="T15" fmla="*/ 120 h 130"/>
                    <a:gd name="T16" fmla="*/ 88 w 98"/>
                    <a:gd name="T17" fmla="*/ 99 h 130"/>
                    <a:gd name="T18" fmla="*/ 92 w 98"/>
                    <a:gd name="T19" fmla="*/ 74 h 130"/>
                    <a:gd name="T20" fmla="*/ 97 w 98"/>
                    <a:gd name="T21" fmla="*/ 23 h 130"/>
                    <a:gd name="T22" fmla="*/ 88 w 98"/>
                    <a:gd name="T23" fmla="*/ 5 h 130"/>
                    <a:gd name="T24" fmla="*/ 78 w 98"/>
                    <a:gd name="T25" fmla="*/ 0 h 130"/>
                    <a:gd name="T26" fmla="*/ 44 w 98"/>
                    <a:gd name="T27" fmla="*/ 21 h 130"/>
                    <a:gd name="T28" fmla="*/ 35 w 98"/>
                    <a:gd name="T29" fmla="*/ 32 h 130"/>
                    <a:gd name="T30" fmla="*/ 39 w 98"/>
                    <a:gd name="T31" fmla="*/ 35 h 130"/>
                    <a:gd name="T32" fmla="*/ 39 w 98"/>
                    <a:gd name="T33" fmla="*/ 35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8"/>
                    <a:gd name="T52" fmla="*/ 0 h 130"/>
                    <a:gd name="T53" fmla="*/ 98 w 98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8" h="130">
                      <a:moveTo>
                        <a:pt x="39" y="35"/>
                      </a:moveTo>
                      <a:lnTo>
                        <a:pt x="42" y="35"/>
                      </a:lnTo>
                      <a:lnTo>
                        <a:pt x="7" y="69"/>
                      </a:lnTo>
                      <a:lnTo>
                        <a:pt x="0" y="93"/>
                      </a:lnTo>
                      <a:lnTo>
                        <a:pt x="9" y="115"/>
                      </a:lnTo>
                      <a:lnTo>
                        <a:pt x="28" y="129"/>
                      </a:lnTo>
                      <a:lnTo>
                        <a:pt x="49" y="129"/>
                      </a:lnTo>
                      <a:lnTo>
                        <a:pt x="69" y="120"/>
                      </a:lnTo>
                      <a:lnTo>
                        <a:pt x="88" y="99"/>
                      </a:lnTo>
                      <a:lnTo>
                        <a:pt x="92" y="74"/>
                      </a:lnTo>
                      <a:lnTo>
                        <a:pt x="97" y="23"/>
                      </a:lnTo>
                      <a:lnTo>
                        <a:pt x="88" y="5"/>
                      </a:lnTo>
                      <a:lnTo>
                        <a:pt x="78" y="0"/>
                      </a:lnTo>
                      <a:lnTo>
                        <a:pt x="44" y="21"/>
                      </a:lnTo>
                      <a:lnTo>
                        <a:pt x="35" y="32"/>
                      </a:lnTo>
                      <a:lnTo>
                        <a:pt x="39" y="3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Oval 236"/>
                <p:cNvSpPr>
                  <a:spLocks noChangeArrowheads="1"/>
                </p:cNvSpPr>
                <p:nvPr/>
              </p:nvSpPr>
              <p:spPr bwMode="auto">
                <a:xfrm>
                  <a:off x="2162" y="1309"/>
                  <a:ext cx="37" cy="37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ar-SA"/>
                </a:p>
              </p:txBody>
            </p:sp>
            <p:sp>
              <p:nvSpPr>
                <p:cNvPr id="1094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2132" y="833"/>
                  <a:ext cx="39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425450">
                    <a:buClr>
                      <a:srgbClr val="2F2F2F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 b="1" u="none">
                      <a:solidFill>
                        <a:srgbClr val="000000"/>
                      </a:solidFill>
                      <a:latin typeface="Tahoma" pitchFamily="34" charset="0"/>
                    </a:rPr>
                    <a:t>Oocyst</a:t>
                  </a:r>
                  <a:endParaRPr lang="en-US" b="1" u="none">
                    <a:latin typeface="Tahoma" pitchFamily="34" charset="0"/>
                  </a:endParaRPr>
                </a:p>
              </p:txBody>
            </p:sp>
            <p:sp>
              <p:nvSpPr>
                <p:cNvPr id="1095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2239" y="1277"/>
                  <a:ext cx="891" cy="192"/>
                </a:xfrm>
                <a:prstGeom prst="rect">
                  <a:avLst/>
                </a:prstGeom>
                <a:noFill/>
                <a:ln w="1893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u="none">
                      <a:latin typeface="Tahoma" pitchFamily="34" charset="0"/>
                    </a:rPr>
                    <a:t>Stomach Wall</a:t>
                  </a:r>
                </a:p>
              </p:txBody>
            </p:sp>
          </p:grpSp>
        </p:grpSp>
      </p:grpSp>
      <p:pic>
        <p:nvPicPr>
          <p:cNvPr id="140527" name="Picture 239" descr="lm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2743200"/>
            <a:ext cx="9985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535" name="Text Box 247"/>
          <p:cNvSpPr txBox="1">
            <a:spLocks noChangeArrowheads="1"/>
          </p:cNvSpPr>
          <p:nvPr/>
        </p:nvSpPr>
        <p:spPr bwMode="auto">
          <a:xfrm>
            <a:off x="72390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545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 u="none">
                <a:solidFill>
                  <a:srgbClr val="000000"/>
                </a:solidFill>
                <a:latin typeface="Tahoma" pitchFamily="34" charset="0"/>
              </a:rPr>
              <a:t>Pre-erythrocytic </a:t>
            </a:r>
          </a:p>
          <a:p>
            <a:pPr algn="ctr" defTabSz="425450"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 u="none">
                <a:solidFill>
                  <a:srgbClr val="000000"/>
                </a:solidFill>
                <a:latin typeface="Tahoma" pitchFamily="34" charset="0"/>
              </a:rPr>
              <a:t>(hepatic) cycle</a:t>
            </a:r>
            <a:endParaRPr lang="en-US" sz="1400" u="none">
              <a:latin typeface="Tahoma" pitchFamily="34" charset="0"/>
            </a:endParaRPr>
          </a:p>
        </p:txBody>
      </p:sp>
      <p:graphicFrame>
        <p:nvGraphicFramePr>
          <p:cNvPr id="140537" name="Object 249"/>
          <p:cNvGraphicFramePr>
            <a:graphicFrameLocks noChangeAspect="1"/>
          </p:cNvGraphicFramePr>
          <p:nvPr/>
        </p:nvGraphicFramePr>
        <p:xfrm>
          <a:off x="762000" y="3352800"/>
          <a:ext cx="1471613" cy="3048000"/>
        </p:xfrm>
        <a:graphic>
          <a:graphicData uri="http://schemas.openxmlformats.org/presentationml/2006/ole">
            <p:oleObj spid="_x0000_s1029" name="Bitmap Image" r:id="rId8" imgW="1619476" imgH="3352381" progId="PBrush">
              <p:embed/>
            </p:oleObj>
          </a:graphicData>
        </a:graphic>
      </p:graphicFrame>
      <p:sp>
        <p:nvSpPr>
          <p:cNvPr id="1047" name="Text Box 250"/>
          <p:cNvSpPr txBox="1">
            <a:spLocks noChangeArrowheads="1"/>
          </p:cNvSpPr>
          <p:nvPr/>
        </p:nvSpPr>
        <p:spPr bwMode="auto">
          <a:xfrm>
            <a:off x="4876800" y="3581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sporozoites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 autoUpdateAnimBg="0"/>
      <p:bldP spid="1405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of the Malaria Life Cycle</a:t>
            </a: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781800" y="3124200"/>
            <a:ext cx="205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none">
                <a:solidFill>
                  <a:schemeClr val="tx2"/>
                </a:solidFill>
                <a:latin typeface="Tahoma" pitchFamily="34" charset="0"/>
              </a:rPr>
              <a:t>Mosquito Vector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2390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none">
                <a:solidFill>
                  <a:schemeClr val="tx2"/>
                </a:solidFill>
                <a:latin typeface="Tahoma" pitchFamily="34" charset="0"/>
              </a:rPr>
              <a:t>Human Host</a:t>
            </a:r>
            <a:endParaRPr lang="en-US" sz="2000" b="1" u="none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752600" y="2057400"/>
            <a:ext cx="12954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SA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81000" y="1295400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none" dirty="0" smtClean="0">
                <a:latin typeface="Tahoma" pitchFamily="34" charset="0"/>
              </a:rPr>
              <a:t>Sporogonic cycle</a:t>
            </a:r>
            <a:endParaRPr lang="en-US" sz="1400" b="1" u="none" dirty="0">
              <a:latin typeface="Tahoma" pitchFamily="34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631950" y="2351088"/>
            <a:ext cx="1042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 dirty="0">
                <a:latin typeface="Tahoma" pitchFamily="34" charset="0"/>
              </a:rPr>
              <a:t>Infective </a:t>
            </a:r>
          </a:p>
          <a:p>
            <a:r>
              <a:rPr lang="en-US" sz="1400" b="1" u="none" dirty="0">
                <a:latin typeface="Tahoma" pitchFamily="34" charset="0"/>
              </a:rPr>
              <a:t>Period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V="1">
            <a:off x="685800" y="21336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16081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latin typeface="Tahoma" pitchFamily="34" charset="0"/>
              </a:rPr>
              <a:t>Mosquito bites</a:t>
            </a:r>
          </a:p>
          <a:p>
            <a:r>
              <a:rPr lang="en-US" sz="1400" b="1" u="none">
                <a:latin typeface="Tahoma" pitchFamily="34" charset="0"/>
              </a:rPr>
              <a:t>gametocytemic </a:t>
            </a:r>
          </a:p>
          <a:p>
            <a:r>
              <a:rPr lang="en-US" sz="1400" b="1" u="none">
                <a:latin typeface="Tahoma" pitchFamily="34" charset="0"/>
              </a:rPr>
              <a:t>person</a:t>
            </a: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3048000" y="2438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200400" y="2763838"/>
            <a:ext cx="1500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latin typeface="Tahoma" pitchFamily="34" charset="0"/>
              </a:rPr>
              <a:t>Mosquito bites</a:t>
            </a:r>
          </a:p>
          <a:p>
            <a:r>
              <a:rPr lang="en-US" sz="1400" b="1" u="none">
                <a:latin typeface="Tahoma" pitchFamily="34" charset="0"/>
              </a:rPr>
              <a:t>uninfected </a:t>
            </a:r>
          </a:p>
          <a:p>
            <a:r>
              <a:rPr lang="en-US" sz="1400" b="1" u="none">
                <a:latin typeface="Tahoma" pitchFamily="34" charset="0"/>
              </a:rPr>
              <a:t>person</a:t>
            </a:r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048000" y="4648200"/>
            <a:ext cx="12954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SA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3048000" y="4953000"/>
            <a:ext cx="21336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SA"/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3048000" y="4114800"/>
            <a:ext cx="1073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latin typeface="Tahoma" pitchFamily="34" charset="0"/>
              </a:rPr>
              <a:t>Prepatent</a:t>
            </a:r>
          </a:p>
          <a:p>
            <a:r>
              <a:rPr lang="en-US" sz="1400" b="1" u="none">
                <a:latin typeface="Tahoma" pitchFamily="34" charset="0"/>
              </a:rPr>
              <a:t>Period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340100" y="5246688"/>
            <a:ext cx="179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latin typeface="Tahoma" pitchFamily="34" charset="0"/>
              </a:rPr>
              <a:t>Incubation Period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5595938" y="5583238"/>
            <a:ext cx="1484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latin typeface="Tahoma" pitchFamily="34" charset="0"/>
              </a:rPr>
              <a:t>Clinical Illness</a:t>
            </a:r>
            <a:endParaRPr lang="en-US" sz="1600" b="1" u="none">
              <a:latin typeface="Tahoma" pitchFamily="34" charset="0"/>
            </a:endParaRPr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5181600" y="5257800"/>
            <a:ext cx="2133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SA"/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572000" y="3657600"/>
            <a:ext cx="16398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solidFill>
                  <a:srgbClr val="000099"/>
                </a:solidFill>
                <a:latin typeface="Tahoma" pitchFamily="34" charset="0"/>
              </a:rPr>
              <a:t>Parasites visible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7486650" y="4713288"/>
            <a:ext cx="10112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>
                <a:solidFill>
                  <a:srgbClr val="000099"/>
                </a:solidFill>
                <a:latin typeface="Tahoma" pitchFamily="34" charset="0"/>
              </a:rPr>
              <a:t>Recovery</a:t>
            </a: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5943600" y="4267200"/>
            <a:ext cx="15827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 dirty="0">
                <a:solidFill>
                  <a:srgbClr val="000099"/>
                </a:solidFill>
                <a:latin typeface="Tahoma" pitchFamily="34" charset="0"/>
              </a:rPr>
              <a:t>Symptom onset</a:t>
            </a:r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H="1">
            <a:off x="4343400" y="3962400"/>
            <a:ext cx="45720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 flipH="1">
            <a:off x="5181600" y="4572000"/>
            <a:ext cx="8382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 flipH="1">
            <a:off x="7315200" y="4953000"/>
            <a:ext cx="3810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89" name="Picture 26" descr="l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914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Rectangle 28"/>
          <p:cNvSpPr>
            <a:spLocks noChangeArrowheads="1"/>
          </p:cNvSpPr>
          <p:nvPr/>
        </p:nvSpPr>
        <p:spPr bwMode="auto">
          <a:xfrm>
            <a:off x="685800" y="1676400"/>
            <a:ext cx="1066800" cy="381000"/>
          </a:xfrm>
          <a:prstGeom prst="rect">
            <a:avLst/>
          </a:prstGeom>
          <a:solidFill>
            <a:srgbClr val="FFFF00"/>
          </a:solidFill>
          <a:ln w="1893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SA"/>
          </a:p>
        </p:txBody>
      </p:sp>
      <p:pic>
        <p:nvPicPr>
          <p:cNvPr id="11291" name="Picture 30" descr="Child_with_severe_malaria_anaemia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4572000"/>
            <a:ext cx="762000" cy="671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200" y="457200"/>
            <a:ext cx="1981200" cy="1917700"/>
          </a:xfrm>
          <a:prstGeom prst="rect">
            <a:avLst/>
          </a:prstGeom>
          <a:solidFill>
            <a:srgbClr val="CCFFFF"/>
          </a:solidFill>
          <a:ln w="1893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CLINICAL SIGNS &amp; SYMPTOMS OF MALARIA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 rot="-2964591">
            <a:off x="2805906" y="1918494"/>
            <a:ext cx="3151188" cy="3429000"/>
            <a:chOff x="1583" y="1054"/>
            <a:chExt cx="2184" cy="2278"/>
          </a:xfrm>
        </p:grpSpPr>
        <p:sp>
          <p:nvSpPr>
            <p:cNvPr id="12298" name="Freeform 4"/>
            <p:cNvSpPr>
              <a:spLocks/>
            </p:cNvSpPr>
            <p:nvPr/>
          </p:nvSpPr>
          <p:spPr bwMode="auto">
            <a:xfrm>
              <a:off x="2312" y="1054"/>
              <a:ext cx="1404" cy="1764"/>
            </a:xfrm>
            <a:custGeom>
              <a:avLst/>
              <a:gdLst>
                <a:gd name="T0" fmla="*/ 554 w 1404"/>
                <a:gd name="T1" fmla="*/ 235 h 1764"/>
                <a:gd name="T2" fmla="*/ 605 w 1404"/>
                <a:gd name="T3" fmla="*/ 245 h 1764"/>
                <a:gd name="T4" fmla="*/ 645 w 1404"/>
                <a:gd name="T5" fmla="*/ 255 h 1764"/>
                <a:gd name="T6" fmla="*/ 686 w 1404"/>
                <a:gd name="T7" fmla="*/ 268 h 1764"/>
                <a:gd name="T8" fmla="*/ 728 w 1404"/>
                <a:gd name="T9" fmla="*/ 282 h 1764"/>
                <a:gd name="T10" fmla="*/ 776 w 1404"/>
                <a:gd name="T11" fmla="*/ 301 h 1764"/>
                <a:gd name="T12" fmla="*/ 822 w 1404"/>
                <a:gd name="T13" fmla="*/ 321 h 1764"/>
                <a:gd name="T14" fmla="*/ 867 w 1404"/>
                <a:gd name="T15" fmla="*/ 344 h 1764"/>
                <a:gd name="T16" fmla="*/ 905 w 1404"/>
                <a:gd name="T17" fmla="*/ 367 h 1764"/>
                <a:gd name="T18" fmla="*/ 944 w 1404"/>
                <a:gd name="T19" fmla="*/ 392 h 1764"/>
                <a:gd name="T20" fmla="*/ 986 w 1404"/>
                <a:gd name="T21" fmla="*/ 423 h 1764"/>
                <a:gd name="T22" fmla="*/ 1024 w 1404"/>
                <a:gd name="T23" fmla="*/ 450 h 1764"/>
                <a:gd name="T24" fmla="*/ 1083 w 1404"/>
                <a:gd name="T25" fmla="*/ 503 h 1764"/>
                <a:gd name="T26" fmla="*/ 1134 w 1404"/>
                <a:gd name="T27" fmla="*/ 555 h 1764"/>
                <a:gd name="T28" fmla="*/ 1174 w 1404"/>
                <a:gd name="T29" fmla="*/ 603 h 1764"/>
                <a:gd name="T30" fmla="*/ 1217 w 1404"/>
                <a:gd name="T31" fmla="*/ 660 h 1764"/>
                <a:gd name="T32" fmla="*/ 1257 w 1404"/>
                <a:gd name="T33" fmla="*/ 720 h 1764"/>
                <a:gd name="T34" fmla="*/ 1291 w 1404"/>
                <a:gd name="T35" fmla="*/ 780 h 1764"/>
                <a:gd name="T36" fmla="*/ 1322 w 1404"/>
                <a:gd name="T37" fmla="*/ 847 h 1764"/>
                <a:gd name="T38" fmla="*/ 1347 w 1404"/>
                <a:gd name="T39" fmla="*/ 919 h 1764"/>
                <a:gd name="T40" fmla="*/ 1374 w 1404"/>
                <a:gd name="T41" fmla="*/ 1008 h 1764"/>
                <a:gd name="T42" fmla="*/ 1390 w 1404"/>
                <a:gd name="T43" fmla="*/ 1094 h 1764"/>
                <a:gd name="T44" fmla="*/ 1403 w 1404"/>
                <a:gd name="T45" fmla="*/ 1207 h 1764"/>
                <a:gd name="T46" fmla="*/ 1403 w 1404"/>
                <a:gd name="T47" fmla="*/ 1303 h 1764"/>
                <a:gd name="T48" fmla="*/ 1393 w 1404"/>
                <a:gd name="T49" fmla="*/ 1391 h 1764"/>
                <a:gd name="T50" fmla="*/ 1378 w 1404"/>
                <a:gd name="T51" fmla="*/ 1481 h 1764"/>
                <a:gd name="T52" fmla="*/ 1349 w 1404"/>
                <a:gd name="T53" fmla="*/ 1582 h 1764"/>
                <a:gd name="T54" fmla="*/ 1315 w 1404"/>
                <a:gd name="T55" fmla="*/ 1675 h 1764"/>
                <a:gd name="T56" fmla="*/ 1262 w 1404"/>
                <a:gd name="T57" fmla="*/ 1764 h 1764"/>
                <a:gd name="T58" fmla="*/ 871 w 1404"/>
                <a:gd name="T59" fmla="*/ 1480 h 1764"/>
                <a:gd name="T60" fmla="*/ 897 w 1404"/>
                <a:gd name="T61" fmla="*/ 1409 h 1764"/>
                <a:gd name="T62" fmla="*/ 913 w 1404"/>
                <a:gd name="T63" fmla="*/ 1339 h 1764"/>
                <a:gd name="T64" fmla="*/ 918 w 1404"/>
                <a:gd name="T65" fmla="*/ 1274 h 1764"/>
                <a:gd name="T66" fmla="*/ 916 w 1404"/>
                <a:gd name="T67" fmla="*/ 1201 h 1764"/>
                <a:gd name="T68" fmla="*/ 903 w 1404"/>
                <a:gd name="T69" fmla="*/ 1120 h 1764"/>
                <a:gd name="T70" fmla="*/ 879 w 1404"/>
                <a:gd name="T71" fmla="*/ 1047 h 1764"/>
                <a:gd name="T72" fmla="*/ 848 w 1404"/>
                <a:gd name="T73" fmla="*/ 982 h 1764"/>
                <a:gd name="T74" fmla="*/ 818 w 1404"/>
                <a:gd name="T75" fmla="*/ 937 h 1764"/>
                <a:gd name="T76" fmla="*/ 786 w 1404"/>
                <a:gd name="T77" fmla="*/ 896 h 1764"/>
                <a:gd name="T78" fmla="*/ 751 w 1404"/>
                <a:gd name="T79" fmla="*/ 860 h 1764"/>
                <a:gd name="T80" fmla="*/ 714 w 1404"/>
                <a:gd name="T81" fmla="*/ 826 h 1764"/>
                <a:gd name="T82" fmla="*/ 667 w 1404"/>
                <a:gd name="T83" fmla="*/ 794 h 1764"/>
                <a:gd name="T84" fmla="*/ 628 w 1404"/>
                <a:gd name="T85" fmla="*/ 769 h 1764"/>
                <a:gd name="T86" fmla="*/ 578 w 1404"/>
                <a:gd name="T87" fmla="*/ 745 h 1764"/>
                <a:gd name="T88" fmla="*/ 536 w 1404"/>
                <a:gd name="T89" fmla="*/ 730 h 1764"/>
                <a:gd name="T90" fmla="*/ 474 w 1404"/>
                <a:gd name="T91" fmla="*/ 717 h 1764"/>
                <a:gd name="T92" fmla="*/ 412 w 1404"/>
                <a:gd name="T93" fmla="*/ 712 h 1764"/>
                <a:gd name="T94" fmla="*/ 395 w 1404"/>
                <a:gd name="T95" fmla="*/ 968 h 1764"/>
                <a:gd name="T96" fmla="*/ 394 w 1404"/>
                <a:gd name="T97" fmla="*/ 0 h 1764"/>
                <a:gd name="T98" fmla="*/ 415 w 1404"/>
                <a:gd name="T99" fmla="*/ 222 h 1764"/>
                <a:gd name="T100" fmla="*/ 478 w 1404"/>
                <a:gd name="T101" fmla="*/ 225 h 1764"/>
                <a:gd name="T102" fmla="*/ 535 w 1404"/>
                <a:gd name="T103" fmla="*/ 231 h 17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4"/>
                <a:gd name="T157" fmla="*/ 0 h 1764"/>
                <a:gd name="T158" fmla="*/ 1404 w 1404"/>
                <a:gd name="T159" fmla="*/ 1764 h 17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4" h="1764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8"/>
                  </a:lnTo>
                  <a:lnTo>
                    <a:pt x="986" y="423"/>
                  </a:lnTo>
                  <a:lnTo>
                    <a:pt x="1006" y="438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7"/>
                  </a:lnTo>
                  <a:lnTo>
                    <a:pt x="1404" y="1255"/>
                  </a:lnTo>
                  <a:lnTo>
                    <a:pt x="1403" y="1303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333" y="1629"/>
                  </a:lnTo>
                  <a:lnTo>
                    <a:pt x="1315" y="1675"/>
                  </a:lnTo>
                  <a:lnTo>
                    <a:pt x="1289" y="1719"/>
                  </a:lnTo>
                  <a:lnTo>
                    <a:pt x="1262" y="1764"/>
                  </a:lnTo>
                  <a:lnTo>
                    <a:pt x="849" y="1525"/>
                  </a:lnTo>
                  <a:lnTo>
                    <a:pt x="871" y="1480"/>
                  </a:lnTo>
                  <a:lnTo>
                    <a:pt x="886" y="1446"/>
                  </a:lnTo>
                  <a:lnTo>
                    <a:pt x="897" y="1409"/>
                  </a:lnTo>
                  <a:lnTo>
                    <a:pt x="906" y="1373"/>
                  </a:lnTo>
                  <a:lnTo>
                    <a:pt x="913" y="1339"/>
                  </a:lnTo>
                  <a:lnTo>
                    <a:pt x="915" y="1306"/>
                  </a:lnTo>
                  <a:lnTo>
                    <a:pt x="918" y="1274"/>
                  </a:lnTo>
                  <a:lnTo>
                    <a:pt x="918" y="1240"/>
                  </a:lnTo>
                  <a:lnTo>
                    <a:pt x="916" y="1201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5"/>
            <p:cNvSpPr>
              <a:spLocks/>
            </p:cNvSpPr>
            <p:nvPr/>
          </p:nvSpPr>
          <p:spPr bwMode="auto">
            <a:xfrm>
              <a:off x="1904" y="2352"/>
              <a:ext cx="1863" cy="980"/>
            </a:xfrm>
            <a:custGeom>
              <a:avLst/>
              <a:gdLst>
                <a:gd name="T0" fmla="*/ 956 w 1863"/>
                <a:gd name="T1" fmla="*/ 965 h 980"/>
                <a:gd name="T2" fmla="*/ 1007 w 1863"/>
                <a:gd name="T3" fmla="*/ 955 h 980"/>
                <a:gd name="T4" fmla="*/ 1046 w 1863"/>
                <a:gd name="T5" fmla="*/ 946 h 980"/>
                <a:gd name="T6" fmla="*/ 1089 w 1863"/>
                <a:gd name="T7" fmla="*/ 934 h 980"/>
                <a:gd name="T8" fmla="*/ 1130 w 1863"/>
                <a:gd name="T9" fmla="*/ 919 h 980"/>
                <a:gd name="T10" fmla="*/ 1179 w 1863"/>
                <a:gd name="T11" fmla="*/ 900 h 980"/>
                <a:gd name="T12" fmla="*/ 1225 w 1863"/>
                <a:gd name="T13" fmla="*/ 879 h 980"/>
                <a:gd name="T14" fmla="*/ 1270 w 1863"/>
                <a:gd name="T15" fmla="*/ 857 h 980"/>
                <a:gd name="T16" fmla="*/ 1307 w 1863"/>
                <a:gd name="T17" fmla="*/ 833 h 980"/>
                <a:gd name="T18" fmla="*/ 1345 w 1863"/>
                <a:gd name="T19" fmla="*/ 809 h 980"/>
                <a:gd name="T20" fmla="*/ 1388 w 1863"/>
                <a:gd name="T21" fmla="*/ 779 h 980"/>
                <a:gd name="T22" fmla="*/ 1424 w 1863"/>
                <a:gd name="T23" fmla="*/ 751 h 980"/>
                <a:gd name="T24" fmla="*/ 1481 w 1863"/>
                <a:gd name="T25" fmla="*/ 704 h 980"/>
                <a:gd name="T26" fmla="*/ 1535 w 1863"/>
                <a:gd name="T27" fmla="*/ 647 h 980"/>
                <a:gd name="T28" fmla="*/ 1576 w 1863"/>
                <a:gd name="T29" fmla="*/ 599 h 980"/>
                <a:gd name="T30" fmla="*/ 1620 w 1863"/>
                <a:gd name="T31" fmla="*/ 543 h 980"/>
                <a:gd name="T32" fmla="*/ 1662 w 1863"/>
                <a:gd name="T33" fmla="*/ 479 h 980"/>
                <a:gd name="T34" fmla="*/ 1667 w 1863"/>
                <a:gd name="T35" fmla="*/ 0 h 980"/>
                <a:gd name="T36" fmla="*/ 1244 w 1863"/>
                <a:gd name="T37" fmla="*/ 235 h 980"/>
                <a:gd name="T38" fmla="*/ 1207 w 1863"/>
                <a:gd name="T39" fmla="*/ 283 h 980"/>
                <a:gd name="T40" fmla="*/ 1168 w 1863"/>
                <a:gd name="T41" fmla="*/ 326 h 980"/>
                <a:gd name="T42" fmla="*/ 1135 w 1863"/>
                <a:gd name="T43" fmla="*/ 361 h 980"/>
                <a:gd name="T44" fmla="*/ 1094 w 1863"/>
                <a:gd name="T45" fmla="*/ 392 h 980"/>
                <a:gd name="T46" fmla="*/ 1047 w 1863"/>
                <a:gd name="T47" fmla="*/ 423 h 980"/>
                <a:gd name="T48" fmla="*/ 1003 w 1863"/>
                <a:gd name="T49" fmla="*/ 448 h 980"/>
                <a:gd name="T50" fmla="*/ 959 w 1863"/>
                <a:gd name="T51" fmla="*/ 464 h 980"/>
                <a:gd name="T52" fmla="*/ 907 w 1863"/>
                <a:gd name="T53" fmla="*/ 480 h 980"/>
                <a:gd name="T54" fmla="*/ 845 w 1863"/>
                <a:gd name="T55" fmla="*/ 488 h 980"/>
                <a:gd name="T56" fmla="*/ 739 w 1863"/>
                <a:gd name="T57" fmla="*/ 491 h 980"/>
                <a:gd name="T58" fmla="*/ 651 w 1863"/>
                <a:gd name="T59" fmla="*/ 475 h 980"/>
                <a:gd name="T60" fmla="*/ 561 w 1863"/>
                <a:gd name="T61" fmla="*/ 443 h 980"/>
                <a:gd name="T62" fmla="*/ 480 w 1863"/>
                <a:gd name="T63" fmla="*/ 397 h 980"/>
                <a:gd name="T64" fmla="*/ 0 w 1863"/>
                <a:gd name="T65" fmla="*/ 619 h 980"/>
                <a:gd name="T66" fmla="*/ 44 w 1863"/>
                <a:gd name="T67" fmla="*/ 665 h 980"/>
                <a:gd name="T68" fmla="*/ 87 w 1863"/>
                <a:gd name="T69" fmla="*/ 706 h 980"/>
                <a:gd name="T70" fmla="*/ 134 w 1863"/>
                <a:gd name="T71" fmla="*/ 748 h 980"/>
                <a:gd name="T72" fmla="*/ 181 w 1863"/>
                <a:gd name="T73" fmla="*/ 783 h 980"/>
                <a:gd name="T74" fmla="*/ 233 w 1863"/>
                <a:gd name="T75" fmla="*/ 819 h 980"/>
                <a:gd name="T76" fmla="*/ 284 w 1863"/>
                <a:gd name="T77" fmla="*/ 850 h 980"/>
                <a:gd name="T78" fmla="*/ 332 w 1863"/>
                <a:gd name="T79" fmla="*/ 875 h 980"/>
                <a:gd name="T80" fmla="*/ 394 w 1863"/>
                <a:gd name="T81" fmla="*/ 903 h 980"/>
                <a:gd name="T82" fmla="*/ 454 w 1863"/>
                <a:gd name="T83" fmla="*/ 925 h 980"/>
                <a:gd name="T84" fmla="*/ 507 w 1863"/>
                <a:gd name="T85" fmla="*/ 943 h 980"/>
                <a:gd name="T86" fmla="*/ 563 w 1863"/>
                <a:gd name="T87" fmla="*/ 957 h 980"/>
                <a:gd name="T88" fmla="*/ 627 w 1863"/>
                <a:gd name="T89" fmla="*/ 969 h 980"/>
                <a:gd name="T90" fmla="*/ 694 w 1863"/>
                <a:gd name="T91" fmla="*/ 977 h 980"/>
                <a:gd name="T92" fmla="*/ 755 w 1863"/>
                <a:gd name="T93" fmla="*/ 980 h 980"/>
                <a:gd name="T94" fmla="*/ 818 w 1863"/>
                <a:gd name="T95" fmla="*/ 979 h 980"/>
                <a:gd name="T96" fmla="*/ 881 w 1863"/>
                <a:gd name="T97" fmla="*/ 975 h 980"/>
                <a:gd name="T98" fmla="*/ 936 w 1863"/>
                <a:gd name="T99" fmla="*/ 968 h 9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3"/>
                <a:gd name="T151" fmla="*/ 0 h 980"/>
                <a:gd name="T152" fmla="*/ 1863 w 1863"/>
                <a:gd name="T153" fmla="*/ 980 h 9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3" h="980">
                  <a:moveTo>
                    <a:pt x="936" y="968"/>
                  </a:moveTo>
                  <a:lnTo>
                    <a:pt x="956" y="965"/>
                  </a:lnTo>
                  <a:lnTo>
                    <a:pt x="981" y="961"/>
                  </a:lnTo>
                  <a:lnTo>
                    <a:pt x="1007" y="955"/>
                  </a:lnTo>
                  <a:lnTo>
                    <a:pt x="1025" y="951"/>
                  </a:lnTo>
                  <a:lnTo>
                    <a:pt x="1046" y="946"/>
                  </a:lnTo>
                  <a:lnTo>
                    <a:pt x="1068" y="939"/>
                  </a:lnTo>
                  <a:lnTo>
                    <a:pt x="1089" y="934"/>
                  </a:lnTo>
                  <a:lnTo>
                    <a:pt x="1108" y="927"/>
                  </a:lnTo>
                  <a:lnTo>
                    <a:pt x="1130" y="919"/>
                  </a:lnTo>
                  <a:lnTo>
                    <a:pt x="1156" y="909"/>
                  </a:lnTo>
                  <a:lnTo>
                    <a:pt x="1179" y="900"/>
                  </a:lnTo>
                  <a:lnTo>
                    <a:pt x="1200" y="890"/>
                  </a:lnTo>
                  <a:lnTo>
                    <a:pt x="1225" y="879"/>
                  </a:lnTo>
                  <a:lnTo>
                    <a:pt x="1248" y="868"/>
                  </a:lnTo>
                  <a:lnTo>
                    <a:pt x="1270" y="857"/>
                  </a:lnTo>
                  <a:lnTo>
                    <a:pt x="1289" y="844"/>
                  </a:lnTo>
                  <a:lnTo>
                    <a:pt x="1307" y="833"/>
                  </a:lnTo>
                  <a:lnTo>
                    <a:pt x="1325" y="821"/>
                  </a:lnTo>
                  <a:lnTo>
                    <a:pt x="1345" y="809"/>
                  </a:lnTo>
                  <a:lnTo>
                    <a:pt x="1368" y="794"/>
                  </a:lnTo>
                  <a:lnTo>
                    <a:pt x="1388" y="779"/>
                  </a:lnTo>
                  <a:lnTo>
                    <a:pt x="1407" y="764"/>
                  </a:lnTo>
                  <a:lnTo>
                    <a:pt x="1424" y="751"/>
                  </a:lnTo>
                  <a:lnTo>
                    <a:pt x="1454" y="728"/>
                  </a:lnTo>
                  <a:lnTo>
                    <a:pt x="1481" y="704"/>
                  </a:lnTo>
                  <a:lnTo>
                    <a:pt x="1508" y="678"/>
                  </a:lnTo>
                  <a:lnTo>
                    <a:pt x="1535" y="647"/>
                  </a:lnTo>
                  <a:lnTo>
                    <a:pt x="1555" y="624"/>
                  </a:lnTo>
                  <a:lnTo>
                    <a:pt x="1576" y="599"/>
                  </a:lnTo>
                  <a:lnTo>
                    <a:pt x="1599" y="571"/>
                  </a:lnTo>
                  <a:lnTo>
                    <a:pt x="1620" y="543"/>
                  </a:lnTo>
                  <a:lnTo>
                    <a:pt x="1639" y="513"/>
                  </a:lnTo>
                  <a:lnTo>
                    <a:pt x="1662" y="479"/>
                  </a:lnTo>
                  <a:lnTo>
                    <a:pt x="1863" y="597"/>
                  </a:lnTo>
                  <a:lnTo>
                    <a:pt x="1667" y="0"/>
                  </a:lnTo>
                  <a:lnTo>
                    <a:pt x="1029" y="113"/>
                  </a:lnTo>
                  <a:lnTo>
                    <a:pt x="1244" y="235"/>
                  </a:lnTo>
                  <a:lnTo>
                    <a:pt x="1226" y="260"/>
                  </a:lnTo>
                  <a:lnTo>
                    <a:pt x="1207" y="283"/>
                  </a:lnTo>
                  <a:lnTo>
                    <a:pt x="1187" y="305"/>
                  </a:lnTo>
                  <a:lnTo>
                    <a:pt x="1168" y="326"/>
                  </a:lnTo>
                  <a:lnTo>
                    <a:pt x="1152" y="342"/>
                  </a:lnTo>
                  <a:lnTo>
                    <a:pt x="1135" y="361"/>
                  </a:lnTo>
                  <a:lnTo>
                    <a:pt x="1116" y="376"/>
                  </a:lnTo>
                  <a:lnTo>
                    <a:pt x="1094" y="392"/>
                  </a:lnTo>
                  <a:lnTo>
                    <a:pt x="1069" y="409"/>
                  </a:lnTo>
                  <a:lnTo>
                    <a:pt x="1047" y="423"/>
                  </a:lnTo>
                  <a:lnTo>
                    <a:pt x="1029" y="433"/>
                  </a:lnTo>
                  <a:lnTo>
                    <a:pt x="1003" y="448"/>
                  </a:lnTo>
                  <a:lnTo>
                    <a:pt x="979" y="458"/>
                  </a:lnTo>
                  <a:lnTo>
                    <a:pt x="959" y="464"/>
                  </a:lnTo>
                  <a:lnTo>
                    <a:pt x="938" y="472"/>
                  </a:lnTo>
                  <a:lnTo>
                    <a:pt x="907" y="480"/>
                  </a:lnTo>
                  <a:lnTo>
                    <a:pt x="876" y="484"/>
                  </a:lnTo>
                  <a:lnTo>
                    <a:pt x="845" y="488"/>
                  </a:lnTo>
                  <a:lnTo>
                    <a:pt x="799" y="490"/>
                  </a:lnTo>
                  <a:lnTo>
                    <a:pt x="739" y="491"/>
                  </a:lnTo>
                  <a:lnTo>
                    <a:pt x="693" y="484"/>
                  </a:lnTo>
                  <a:lnTo>
                    <a:pt x="651" y="475"/>
                  </a:lnTo>
                  <a:lnTo>
                    <a:pt x="603" y="461"/>
                  </a:lnTo>
                  <a:lnTo>
                    <a:pt x="561" y="443"/>
                  </a:lnTo>
                  <a:lnTo>
                    <a:pt x="518" y="421"/>
                  </a:lnTo>
                  <a:lnTo>
                    <a:pt x="480" y="397"/>
                  </a:lnTo>
                  <a:lnTo>
                    <a:pt x="442" y="364"/>
                  </a:lnTo>
                  <a:lnTo>
                    <a:pt x="0" y="619"/>
                  </a:lnTo>
                  <a:lnTo>
                    <a:pt x="18" y="640"/>
                  </a:lnTo>
                  <a:lnTo>
                    <a:pt x="44" y="665"/>
                  </a:lnTo>
                  <a:lnTo>
                    <a:pt x="65" y="686"/>
                  </a:lnTo>
                  <a:lnTo>
                    <a:pt x="87" y="706"/>
                  </a:lnTo>
                  <a:lnTo>
                    <a:pt x="108" y="727"/>
                  </a:lnTo>
                  <a:lnTo>
                    <a:pt x="134" y="748"/>
                  </a:lnTo>
                  <a:lnTo>
                    <a:pt x="157" y="766"/>
                  </a:lnTo>
                  <a:lnTo>
                    <a:pt x="181" y="783"/>
                  </a:lnTo>
                  <a:lnTo>
                    <a:pt x="207" y="800"/>
                  </a:lnTo>
                  <a:lnTo>
                    <a:pt x="233" y="819"/>
                  </a:lnTo>
                  <a:lnTo>
                    <a:pt x="260" y="836"/>
                  </a:lnTo>
                  <a:lnTo>
                    <a:pt x="284" y="850"/>
                  </a:lnTo>
                  <a:lnTo>
                    <a:pt x="309" y="863"/>
                  </a:lnTo>
                  <a:lnTo>
                    <a:pt x="332" y="875"/>
                  </a:lnTo>
                  <a:lnTo>
                    <a:pt x="364" y="890"/>
                  </a:lnTo>
                  <a:lnTo>
                    <a:pt x="394" y="903"/>
                  </a:lnTo>
                  <a:lnTo>
                    <a:pt x="428" y="916"/>
                  </a:lnTo>
                  <a:lnTo>
                    <a:pt x="454" y="925"/>
                  </a:lnTo>
                  <a:lnTo>
                    <a:pt x="479" y="935"/>
                  </a:lnTo>
                  <a:lnTo>
                    <a:pt x="507" y="943"/>
                  </a:lnTo>
                  <a:lnTo>
                    <a:pt x="535" y="951"/>
                  </a:lnTo>
                  <a:lnTo>
                    <a:pt x="563" y="957"/>
                  </a:lnTo>
                  <a:lnTo>
                    <a:pt x="595" y="964"/>
                  </a:lnTo>
                  <a:lnTo>
                    <a:pt x="627" y="969"/>
                  </a:lnTo>
                  <a:lnTo>
                    <a:pt x="660" y="973"/>
                  </a:lnTo>
                  <a:lnTo>
                    <a:pt x="694" y="977"/>
                  </a:lnTo>
                  <a:lnTo>
                    <a:pt x="720" y="978"/>
                  </a:lnTo>
                  <a:lnTo>
                    <a:pt x="755" y="980"/>
                  </a:lnTo>
                  <a:lnTo>
                    <a:pt x="790" y="980"/>
                  </a:lnTo>
                  <a:lnTo>
                    <a:pt x="818" y="979"/>
                  </a:lnTo>
                  <a:lnTo>
                    <a:pt x="848" y="978"/>
                  </a:lnTo>
                  <a:lnTo>
                    <a:pt x="881" y="975"/>
                  </a:lnTo>
                  <a:lnTo>
                    <a:pt x="911" y="971"/>
                  </a:lnTo>
                  <a:lnTo>
                    <a:pt x="936" y="96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6"/>
            <p:cNvSpPr>
              <a:spLocks/>
            </p:cNvSpPr>
            <p:nvPr/>
          </p:nvSpPr>
          <p:spPr bwMode="auto">
            <a:xfrm>
              <a:off x="1583" y="1291"/>
              <a:ext cx="945" cy="1747"/>
            </a:xfrm>
            <a:custGeom>
              <a:avLst/>
              <a:gdLst>
                <a:gd name="T0" fmla="*/ 924 w 945"/>
                <a:gd name="T1" fmla="*/ 3 h 1747"/>
                <a:gd name="T2" fmla="*/ 876 w 945"/>
                <a:gd name="T3" fmla="*/ 13 h 1747"/>
                <a:gd name="T4" fmla="*/ 835 w 945"/>
                <a:gd name="T5" fmla="*/ 23 h 1747"/>
                <a:gd name="T6" fmla="*/ 793 w 945"/>
                <a:gd name="T7" fmla="*/ 35 h 1747"/>
                <a:gd name="T8" fmla="*/ 751 w 945"/>
                <a:gd name="T9" fmla="*/ 50 h 1747"/>
                <a:gd name="T10" fmla="*/ 704 w 945"/>
                <a:gd name="T11" fmla="*/ 69 h 1747"/>
                <a:gd name="T12" fmla="*/ 659 w 945"/>
                <a:gd name="T13" fmla="*/ 89 h 1747"/>
                <a:gd name="T14" fmla="*/ 614 w 945"/>
                <a:gd name="T15" fmla="*/ 112 h 1747"/>
                <a:gd name="T16" fmla="*/ 575 w 945"/>
                <a:gd name="T17" fmla="*/ 135 h 1747"/>
                <a:gd name="T18" fmla="*/ 537 w 945"/>
                <a:gd name="T19" fmla="*/ 160 h 1747"/>
                <a:gd name="T20" fmla="*/ 494 w 945"/>
                <a:gd name="T21" fmla="*/ 191 h 1747"/>
                <a:gd name="T22" fmla="*/ 457 w 945"/>
                <a:gd name="T23" fmla="*/ 219 h 1747"/>
                <a:gd name="T24" fmla="*/ 397 w 945"/>
                <a:gd name="T25" fmla="*/ 272 h 1747"/>
                <a:gd name="T26" fmla="*/ 346 w 945"/>
                <a:gd name="T27" fmla="*/ 324 h 1747"/>
                <a:gd name="T28" fmla="*/ 305 w 945"/>
                <a:gd name="T29" fmla="*/ 372 h 1747"/>
                <a:gd name="T30" fmla="*/ 263 w 945"/>
                <a:gd name="T31" fmla="*/ 428 h 1747"/>
                <a:gd name="T32" fmla="*/ 224 w 945"/>
                <a:gd name="T33" fmla="*/ 489 h 1747"/>
                <a:gd name="T34" fmla="*/ 189 w 945"/>
                <a:gd name="T35" fmla="*/ 548 h 1747"/>
                <a:gd name="T36" fmla="*/ 159 w 945"/>
                <a:gd name="T37" fmla="*/ 616 h 1747"/>
                <a:gd name="T38" fmla="*/ 133 w 945"/>
                <a:gd name="T39" fmla="*/ 687 h 1747"/>
                <a:gd name="T40" fmla="*/ 107 w 945"/>
                <a:gd name="T41" fmla="*/ 776 h 1747"/>
                <a:gd name="T42" fmla="*/ 91 w 945"/>
                <a:gd name="T43" fmla="*/ 862 h 1747"/>
                <a:gd name="T44" fmla="*/ 78 w 945"/>
                <a:gd name="T45" fmla="*/ 974 h 1747"/>
                <a:gd name="T46" fmla="*/ 78 w 945"/>
                <a:gd name="T47" fmla="*/ 1072 h 1747"/>
                <a:gd name="T48" fmla="*/ 87 w 945"/>
                <a:gd name="T49" fmla="*/ 1160 h 1747"/>
                <a:gd name="T50" fmla="*/ 102 w 945"/>
                <a:gd name="T51" fmla="*/ 1251 h 1747"/>
                <a:gd name="T52" fmla="*/ 131 w 945"/>
                <a:gd name="T53" fmla="*/ 1350 h 1747"/>
                <a:gd name="T54" fmla="*/ 165 w 945"/>
                <a:gd name="T55" fmla="*/ 1443 h 1747"/>
                <a:gd name="T56" fmla="*/ 212 w 945"/>
                <a:gd name="T57" fmla="*/ 1531 h 1747"/>
                <a:gd name="T58" fmla="*/ 648 w 945"/>
                <a:gd name="T59" fmla="*/ 1747 h 1747"/>
                <a:gd name="T60" fmla="*/ 637 w 945"/>
                <a:gd name="T61" fmla="*/ 1285 h 1747"/>
                <a:gd name="T62" fmla="*/ 598 w 945"/>
                <a:gd name="T63" fmla="*/ 1212 h 1747"/>
                <a:gd name="T64" fmla="*/ 574 w 945"/>
                <a:gd name="T65" fmla="*/ 1142 h 1747"/>
                <a:gd name="T66" fmla="*/ 566 w 945"/>
                <a:gd name="T67" fmla="*/ 1075 h 1747"/>
                <a:gd name="T68" fmla="*/ 563 w 945"/>
                <a:gd name="T69" fmla="*/ 1009 h 1747"/>
                <a:gd name="T70" fmla="*/ 569 w 945"/>
                <a:gd name="T71" fmla="*/ 931 h 1747"/>
                <a:gd name="T72" fmla="*/ 587 w 945"/>
                <a:gd name="T73" fmla="*/ 854 h 1747"/>
                <a:gd name="T74" fmla="*/ 615 w 945"/>
                <a:gd name="T75" fmla="*/ 782 h 1747"/>
                <a:gd name="T76" fmla="*/ 648 w 945"/>
                <a:gd name="T77" fmla="*/ 726 h 1747"/>
                <a:gd name="T78" fmla="*/ 678 w 945"/>
                <a:gd name="T79" fmla="*/ 685 h 1747"/>
                <a:gd name="T80" fmla="*/ 713 w 945"/>
                <a:gd name="T81" fmla="*/ 643 h 1747"/>
                <a:gd name="T82" fmla="*/ 747 w 945"/>
                <a:gd name="T83" fmla="*/ 609 h 1747"/>
                <a:gd name="T84" fmla="*/ 787 w 945"/>
                <a:gd name="T85" fmla="*/ 578 h 1747"/>
                <a:gd name="T86" fmla="*/ 834 w 945"/>
                <a:gd name="T87" fmla="*/ 547 h 1747"/>
                <a:gd name="T88" fmla="*/ 878 w 945"/>
                <a:gd name="T89" fmla="*/ 522 h 1747"/>
                <a:gd name="T90" fmla="*/ 945 w 945"/>
                <a:gd name="T91" fmla="*/ 499 h 17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5"/>
                <a:gd name="T139" fmla="*/ 0 h 1747"/>
                <a:gd name="T140" fmla="*/ 945 w 945"/>
                <a:gd name="T141" fmla="*/ 1747 h 17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5" h="1747">
                  <a:moveTo>
                    <a:pt x="945" y="0"/>
                  </a:moveTo>
                  <a:lnTo>
                    <a:pt x="924" y="3"/>
                  </a:lnTo>
                  <a:lnTo>
                    <a:pt x="904" y="6"/>
                  </a:lnTo>
                  <a:lnTo>
                    <a:pt x="876" y="13"/>
                  </a:lnTo>
                  <a:lnTo>
                    <a:pt x="856" y="17"/>
                  </a:lnTo>
                  <a:lnTo>
                    <a:pt x="835" y="23"/>
                  </a:lnTo>
                  <a:lnTo>
                    <a:pt x="814" y="30"/>
                  </a:lnTo>
                  <a:lnTo>
                    <a:pt x="793" y="35"/>
                  </a:lnTo>
                  <a:lnTo>
                    <a:pt x="773" y="41"/>
                  </a:lnTo>
                  <a:lnTo>
                    <a:pt x="751" y="50"/>
                  </a:lnTo>
                  <a:lnTo>
                    <a:pt x="726" y="60"/>
                  </a:lnTo>
                  <a:lnTo>
                    <a:pt x="704" y="69"/>
                  </a:lnTo>
                  <a:lnTo>
                    <a:pt x="682" y="79"/>
                  </a:lnTo>
                  <a:lnTo>
                    <a:pt x="659" y="89"/>
                  </a:lnTo>
                  <a:lnTo>
                    <a:pt x="635" y="101"/>
                  </a:lnTo>
                  <a:lnTo>
                    <a:pt x="614" y="112"/>
                  </a:lnTo>
                  <a:lnTo>
                    <a:pt x="593" y="125"/>
                  </a:lnTo>
                  <a:lnTo>
                    <a:pt x="575" y="135"/>
                  </a:lnTo>
                  <a:lnTo>
                    <a:pt x="557" y="148"/>
                  </a:lnTo>
                  <a:lnTo>
                    <a:pt x="537" y="160"/>
                  </a:lnTo>
                  <a:lnTo>
                    <a:pt x="514" y="175"/>
                  </a:lnTo>
                  <a:lnTo>
                    <a:pt x="494" y="191"/>
                  </a:lnTo>
                  <a:lnTo>
                    <a:pt x="475" y="206"/>
                  </a:lnTo>
                  <a:lnTo>
                    <a:pt x="457" y="219"/>
                  </a:lnTo>
                  <a:lnTo>
                    <a:pt x="427" y="243"/>
                  </a:lnTo>
                  <a:lnTo>
                    <a:pt x="397" y="272"/>
                  </a:lnTo>
                  <a:lnTo>
                    <a:pt x="374" y="293"/>
                  </a:lnTo>
                  <a:lnTo>
                    <a:pt x="346" y="324"/>
                  </a:lnTo>
                  <a:lnTo>
                    <a:pt x="327" y="347"/>
                  </a:lnTo>
                  <a:lnTo>
                    <a:pt x="305" y="372"/>
                  </a:lnTo>
                  <a:lnTo>
                    <a:pt x="282" y="401"/>
                  </a:lnTo>
                  <a:lnTo>
                    <a:pt x="263" y="428"/>
                  </a:lnTo>
                  <a:lnTo>
                    <a:pt x="243" y="459"/>
                  </a:lnTo>
                  <a:lnTo>
                    <a:pt x="224" y="489"/>
                  </a:lnTo>
                  <a:lnTo>
                    <a:pt x="205" y="521"/>
                  </a:lnTo>
                  <a:lnTo>
                    <a:pt x="189" y="548"/>
                  </a:lnTo>
                  <a:lnTo>
                    <a:pt x="174" y="583"/>
                  </a:lnTo>
                  <a:lnTo>
                    <a:pt x="159" y="616"/>
                  </a:lnTo>
                  <a:lnTo>
                    <a:pt x="146" y="650"/>
                  </a:lnTo>
                  <a:lnTo>
                    <a:pt x="133" y="687"/>
                  </a:lnTo>
                  <a:lnTo>
                    <a:pt x="117" y="733"/>
                  </a:lnTo>
                  <a:lnTo>
                    <a:pt x="107" y="776"/>
                  </a:lnTo>
                  <a:lnTo>
                    <a:pt x="96" y="820"/>
                  </a:lnTo>
                  <a:lnTo>
                    <a:pt x="91" y="862"/>
                  </a:lnTo>
                  <a:lnTo>
                    <a:pt x="83" y="912"/>
                  </a:lnTo>
                  <a:lnTo>
                    <a:pt x="78" y="974"/>
                  </a:lnTo>
                  <a:lnTo>
                    <a:pt x="77" y="1023"/>
                  </a:lnTo>
                  <a:lnTo>
                    <a:pt x="78" y="1072"/>
                  </a:lnTo>
                  <a:lnTo>
                    <a:pt x="82" y="1117"/>
                  </a:lnTo>
                  <a:lnTo>
                    <a:pt x="87" y="1160"/>
                  </a:lnTo>
                  <a:lnTo>
                    <a:pt x="93" y="1205"/>
                  </a:lnTo>
                  <a:lnTo>
                    <a:pt x="102" y="1251"/>
                  </a:lnTo>
                  <a:lnTo>
                    <a:pt x="115" y="1300"/>
                  </a:lnTo>
                  <a:lnTo>
                    <a:pt x="131" y="1350"/>
                  </a:lnTo>
                  <a:lnTo>
                    <a:pt x="147" y="1397"/>
                  </a:lnTo>
                  <a:lnTo>
                    <a:pt x="165" y="1443"/>
                  </a:lnTo>
                  <a:lnTo>
                    <a:pt x="187" y="1488"/>
                  </a:lnTo>
                  <a:lnTo>
                    <a:pt x="212" y="1531"/>
                  </a:lnTo>
                  <a:lnTo>
                    <a:pt x="0" y="1651"/>
                  </a:lnTo>
                  <a:lnTo>
                    <a:pt x="648" y="1747"/>
                  </a:lnTo>
                  <a:lnTo>
                    <a:pt x="886" y="1152"/>
                  </a:lnTo>
                  <a:lnTo>
                    <a:pt x="637" y="1285"/>
                  </a:lnTo>
                  <a:lnTo>
                    <a:pt x="613" y="1247"/>
                  </a:lnTo>
                  <a:lnTo>
                    <a:pt x="598" y="1212"/>
                  </a:lnTo>
                  <a:lnTo>
                    <a:pt x="584" y="1177"/>
                  </a:lnTo>
                  <a:lnTo>
                    <a:pt x="574" y="1142"/>
                  </a:lnTo>
                  <a:lnTo>
                    <a:pt x="568" y="1108"/>
                  </a:lnTo>
                  <a:lnTo>
                    <a:pt x="566" y="1075"/>
                  </a:lnTo>
                  <a:lnTo>
                    <a:pt x="563" y="1042"/>
                  </a:lnTo>
                  <a:lnTo>
                    <a:pt x="563" y="1009"/>
                  </a:lnTo>
                  <a:lnTo>
                    <a:pt x="565" y="969"/>
                  </a:lnTo>
                  <a:lnTo>
                    <a:pt x="569" y="931"/>
                  </a:lnTo>
                  <a:lnTo>
                    <a:pt x="577" y="888"/>
                  </a:lnTo>
                  <a:lnTo>
                    <a:pt x="587" y="854"/>
                  </a:lnTo>
                  <a:lnTo>
                    <a:pt x="602" y="815"/>
                  </a:lnTo>
                  <a:lnTo>
                    <a:pt x="615" y="782"/>
                  </a:lnTo>
                  <a:lnTo>
                    <a:pt x="633" y="750"/>
                  </a:lnTo>
                  <a:lnTo>
                    <a:pt x="648" y="726"/>
                  </a:lnTo>
                  <a:lnTo>
                    <a:pt x="663" y="705"/>
                  </a:lnTo>
                  <a:lnTo>
                    <a:pt x="678" y="685"/>
                  </a:lnTo>
                  <a:lnTo>
                    <a:pt x="695" y="665"/>
                  </a:lnTo>
                  <a:lnTo>
                    <a:pt x="713" y="643"/>
                  </a:lnTo>
                  <a:lnTo>
                    <a:pt x="729" y="629"/>
                  </a:lnTo>
                  <a:lnTo>
                    <a:pt x="747" y="609"/>
                  </a:lnTo>
                  <a:lnTo>
                    <a:pt x="765" y="594"/>
                  </a:lnTo>
                  <a:lnTo>
                    <a:pt x="787" y="578"/>
                  </a:lnTo>
                  <a:lnTo>
                    <a:pt x="812" y="561"/>
                  </a:lnTo>
                  <a:lnTo>
                    <a:pt x="834" y="547"/>
                  </a:lnTo>
                  <a:lnTo>
                    <a:pt x="852" y="537"/>
                  </a:lnTo>
                  <a:lnTo>
                    <a:pt x="878" y="522"/>
                  </a:lnTo>
                  <a:lnTo>
                    <a:pt x="904" y="511"/>
                  </a:lnTo>
                  <a:lnTo>
                    <a:pt x="945" y="49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7"/>
            <p:cNvSpPr>
              <a:spLocks/>
            </p:cNvSpPr>
            <p:nvPr/>
          </p:nvSpPr>
          <p:spPr bwMode="auto">
            <a:xfrm>
              <a:off x="2312" y="1054"/>
              <a:ext cx="1404" cy="1582"/>
            </a:xfrm>
            <a:custGeom>
              <a:avLst/>
              <a:gdLst>
                <a:gd name="T0" fmla="*/ 554 w 1404"/>
                <a:gd name="T1" fmla="*/ 235 h 1582"/>
                <a:gd name="T2" fmla="*/ 605 w 1404"/>
                <a:gd name="T3" fmla="*/ 245 h 1582"/>
                <a:gd name="T4" fmla="*/ 645 w 1404"/>
                <a:gd name="T5" fmla="*/ 255 h 1582"/>
                <a:gd name="T6" fmla="*/ 686 w 1404"/>
                <a:gd name="T7" fmla="*/ 268 h 1582"/>
                <a:gd name="T8" fmla="*/ 728 w 1404"/>
                <a:gd name="T9" fmla="*/ 282 h 1582"/>
                <a:gd name="T10" fmla="*/ 776 w 1404"/>
                <a:gd name="T11" fmla="*/ 301 h 1582"/>
                <a:gd name="T12" fmla="*/ 822 w 1404"/>
                <a:gd name="T13" fmla="*/ 321 h 1582"/>
                <a:gd name="T14" fmla="*/ 867 w 1404"/>
                <a:gd name="T15" fmla="*/ 344 h 1582"/>
                <a:gd name="T16" fmla="*/ 905 w 1404"/>
                <a:gd name="T17" fmla="*/ 367 h 1582"/>
                <a:gd name="T18" fmla="*/ 944 w 1404"/>
                <a:gd name="T19" fmla="*/ 392 h 1582"/>
                <a:gd name="T20" fmla="*/ 986 w 1404"/>
                <a:gd name="T21" fmla="*/ 421 h 1582"/>
                <a:gd name="T22" fmla="*/ 1024 w 1404"/>
                <a:gd name="T23" fmla="*/ 450 h 1582"/>
                <a:gd name="T24" fmla="*/ 1083 w 1404"/>
                <a:gd name="T25" fmla="*/ 503 h 1582"/>
                <a:gd name="T26" fmla="*/ 1134 w 1404"/>
                <a:gd name="T27" fmla="*/ 555 h 1582"/>
                <a:gd name="T28" fmla="*/ 1174 w 1404"/>
                <a:gd name="T29" fmla="*/ 603 h 1582"/>
                <a:gd name="T30" fmla="*/ 1217 w 1404"/>
                <a:gd name="T31" fmla="*/ 660 h 1582"/>
                <a:gd name="T32" fmla="*/ 1257 w 1404"/>
                <a:gd name="T33" fmla="*/ 720 h 1582"/>
                <a:gd name="T34" fmla="*/ 1291 w 1404"/>
                <a:gd name="T35" fmla="*/ 780 h 1582"/>
                <a:gd name="T36" fmla="*/ 1322 w 1404"/>
                <a:gd name="T37" fmla="*/ 847 h 1582"/>
                <a:gd name="T38" fmla="*/ 1347 w 1404"/>
                <a:gd name="T39" fmla="*/ 919 h 1582"/>
                <a:gd name="T40" fmla="*/ 1374 w 1404"/>
                <a:gd name="T41" fmla="*/ 1008 h 1582"/>
                <a:gd name="T42" fmla="*/ 1390 w 1404"/>
                <a:gd name="T43" fmla="*/ 1094 h 1582"/>
                <a:gd name="T44" fmla="*/ 1403 w 1404"/>
                <a:gd name="T45" fmla="*/ 1206 h 1582"/>
                <a:gd name="T46" fmla="*/ 1403 w 1404"/>
                <a:gd name="T47" fmla="*/ 1302 h 1582"/>
                <a:gd name="T48" fmla="*/ 1393 w 1404"/>
                <a:gd name="T49" fmla="*/ 1391 h 1582"/>
                <a:gd name="T50" fmla="*/ 1378 w 1404"/>
                <a:gd name="T51" fmla="*/ 1481 h 1582"/>
                <a:gd name="T52" fmla="*/ 1349 w 1404"/>
                <a:gd name="T53" fmla="*/ 1582 h 1582"/>
                <a:gd name="T54" fmla="*/ 907 w 1404"/>
                <a:gd name="T55" fmla="*/ 1355 h 1582"/>
                <a:gd name="T56" fmla="*/ 918 w 1404"/>
                <a:gd name="T57" fmla="*/ 1273 h 1582"/>
                <a:gd name="T58" fmla="*/ 916 w 1404"/>
                <a:gd name="T59" fmla="*/ 1200 h 1582"/>
                <a:gd name="T60" fmla="*/ 903 w 1404"/>
                <a:gd name="T61" fmla="*/ 1120 h 1582"/>
                <a:gd name="T62" fmla="*/ 879 w 1404"/>
                <a:gd name="T63" fmla="*/ 1047 h 1582"/>
                <a:gd name="T64" fmla="*/ 848 w 1404"/>
                <a:gd name="T65" fmla="*/ 982 h 1582"/>
                <a:gd name="T66" fmla="*/ 818 w 1404"/>
                <a:gd name="T67" fmla="*/ 937 h 1582"/>
                <a:gd name="T68" fmla="*/ 786 w 1404"/>
                <a:gd name="T69" fmla="*/ 896 h 1582"/>
                <a:gd name="T70" fmla="*/ 751 w 1404"/>
                <a:gd name="T71" fmla="*/ 860 h 1582"/>
                <a:gd name="T72" fmla="*/ 714 w 1404"/>
                <a:gd name="T73" fmla="*/ 826 h 1582"/>
                <a:gd name="T74" fmla="*/ 667 w 1404"/>
                <a:gd name="T75" fmla="*/ 794 h 1582"/>
                <a:gd name="T76" fmla="*/ 628 w 1404"/>
                <a:gd name="T77" fmla="*/ 769 h 1582"/>
                <a:gd name="T78" fmla="*/ 578 w 1404"/>
                <a:gd name="T79" fmla="*/ 745 h 1582"/>
                <a:gd name="T80" fmla="*/ 536 w 1404"/>
                <a:gd name="T81" fmla="*/ 730 h 1582"/>
                <a:gd name="T82" fmla="*/ 474 w 1404"/>
                <a:gd name="T83" fmla="*/ 717 h 1582"/>
                <a:gd name="T84" fmla="*/ 412 w 1404"/>
                <a:gd name="T85" fmla="*/ 712 h 1582"/>
                <a:gd name="T86" fmla="*/ 395 w 1404"/>
                <a:gd name="T87" fmla="*/ 968 h 1582"/>
                <a:gd name="T88" fmla="*/ 394 w 1404"/>
                <a:gd name="T89" fmla="*/ 0 h 1582"/>
                <a:gd name="T90" fmla="*/ 415 w 1404"/>
                <a:gd name="T91" fmla="*/ 222 h 1582"/>
                <a:gd name="T92" fmla="*/ 478 w 1404"/>
                <a:gd name="T93" fmla="*/ 225 h 1582"/>
                <a:gd name="T94" fmla="*/ 535 w 1404"/>
                <a:gd name="T95" fmla="*/ 231 h 15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4"/>
                <a:gd name="T145" fmla="*/ 0 h 1582"/>
                <a:gd name="T146" fmla="*/ 1404 w 1404"/>
                <a:gd name="T147" fmla="*/ 1582 h 15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4" h="1582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7"/>
                  </a:lnTo>
                  <a:lnTo>
                    <a:pt x="986" y="421"/>
                  </a:lnTo>
                  <a:lnTo>
                    <a:pt x="1006" y="436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6"/>
                  </a:lnTo>
                  <a:lnTo>
                    <a:pt x="1404" y="1254"/>
                  </a:lnTo>
                  <a:lnTo>
                    <a:pt x="1403" y="1302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258" y="1296"/>
                  </a:lnTo>
                  <a:lnTo>
                    <a:pt x="907" y="1355"/>
                  </a:lnTo>
                  <a:lnTo>
                    <a:pt x="915" y="1305"/>
                  </a:lnTo>
                  <a:lnTo>
                    <a:pt x="918" y="1273"/>
                  </a:lnTo>
                  <a:lnTo>
                    <a:pt x="918" y="1239"/>
                  </a:lnTo>
                  <a:lnTo>
                    <a:pt x="916" y="1200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114800" y="2133600"/>
            <a:ext cx="1173163" cy="519113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rgbClr val="000099"/>
                </a:solidFill>
                <a:latin typeface="Tahoma" pitchFamily="34" charset="0"/>
              </a:rPr>
              <a:t>Fever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5410200" y="3352800"/>
            <a:ext cx="1155700" cy="519113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Chills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 rot="10794550" flipV="1">
            <a:off x="2667000" y="3429000"/>
            <a:ext cx="1855788" cy="519113"/>
          </a:xfrm>
          <a:prstGeom prst="rect">
            <a:avLst/>
          </a:prstGeom>
          <a:noFill/>
          <a:ln w="1893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rgbClr val="010000"/>
                </a:solidFill>
                <a:latin typeface="Tahoma" pitchFamily="34" charset="0"/>
              </a:rPr>
              <a:t>Sweating</a:t>
            </a:r>
          </a:p>
        </p:txBody>
      </p:sp>
      <p:pic>
        <p:nvPicPr>
          <p:cNvPr id="215051" name="Picture 11" descr="colds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962400"/>
            <a:ext cx="297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2" name="Picture 12" descr="hots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1000"/>
            <a:ext cx="2209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038600"/>
            <a:ext cx="28956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8" grpId="0" autoUpdateAnimBg="0"/>
      <p:bldP spid="215049" grpId="0" autoUpdateAnimBg="0"/>
      <p:bldP spid="21505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534</Words>
  <Application>Microsoft Office PowerPoint</Application>
  <PresentationFormat>On-screen Show (4:3)</PresentationFormat>
  <Paragraphs>178</Paragraphs>
  <Slides>28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Bitmap Image</vt:lpstr>
      <vt:lpstr>Image Document</vt:lpstr>
      <vt:lpstr>Slide 1</vt:lpstr>
      <vt:lpstr>Malaria Species</vt:lpstr>
      <vt:lpstr>Slide 3</vt:lpstr>
      <vt:lpstr>Slide 4</vt:lpstr>
      <vt:lpstr>Slide 5</vt:lpstr>
      <vt:lpstr>Slide 6</vt:lpstr>
      <vt:lpstr>Slide 7</vt:lpstr>
      <vt:lpstr>Components of the Malaria Life Cycle</vt:lpstr>
      <vt:lpstr>Slide 9</vt:lpstr>
      <vt:lpstr>Slide 10</vt:lpstr>
      <vt:lpstr>Slide 11</vt:lpstr>
      <vt:lpstr>Definition</vt:lpstr>
      <vt:lpstr>Definition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Microscopy is the gold standard for diagnosis of malaria </vt:lpstr>
      <vt:lpstr>Slide 24</vt:lpstr>
      <vt:lpstr>Slide 25</vt:lpstr>
      <vt:lpstr>Slide 26</vt:lpstr>
      <vt:lpstr>Slide 27</vt:lpstr>
      <vt:lpstr>Slide 28</vt:lpstr>
    </vt:vector>
  </TitlesOfParts>
  <Company>Department of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ismk</cp:lastModifiedBy>
  <cp:revision>174</cp:revision>
  <dcterms:created xsi:type="dcterms:W3CDTF">2001-08-02T03:22:42Z</dcterms:created>
  <dcterms:modified xsi:type="dcterms:W3CDTF">2017-12-20T02:27:08Z</dcterms:modified>
</cp:coreProperties>
</file>