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58000" cy="9144000"/>
  <p:embeddedFontLst>
    <p:embeddedFont>
      <p:font typeface="Book Antiqua"/>
      <p:regular r:id="rId40"/>
      <p:bold r:id="rId41"/>
      <p:italic r:id="rId42"/>
      <p:boldItalic r:id="rId43"/>
    </p:embeddedFont>
    <p:embeddedFont>
      <p:font typeface="Bodoni"/>
      <p:bold r:id="rId44"/>
      <p:boldItalic r:id="rId45"/>
    </p:embeddedFont>
    <p:embeddedFont>
      <p:font typeface="Source Sans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0" roundtripDataSignature="AMtx7mhYk+FwDaia9YRJCp8KMJRZ1m7J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3849B51-D29C-4F09-8A67-6E7C6FC8ACD9}">
  <a:tblStyle styleId="{83849B51-D29C-4F09-8A67-6E7C6FC8ACD9}" styleName="Table_0">
    <a:wholeTbl>
      <a:tcTxStyle b="off" i="off">
        <a:font>
          <a:latin typeface="Book Antiqua"/>
          <a:ea typeface="Book Antiqua"/>
          <a:cs typeface="Book Antiqu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regular.fntdata"/><Relationship Id="rId42" Type="http://schemas.openxmlformats.org/officeDocument/2006/relationships/font" Target="fonts/BookAntiqua-italic.fntdata"/><Relationship Id="rId41" Type="http://schemas.openxmlformats.org/officeDocument/2006/relationships/font" Target="fonts/BookAntiqua-bold.fntdata"/><Relationship Id="rId44" Type="http://schemas.openxmlformats.org/officeDocument/2006/relationships/font" Target="fonts/Bodoni-bold.fntdata"/><Relationship Id="rId43" Type="http://schemas.openxmlformats.org/officeDocument/2006/relationships/font" Target="fonts/BookAntiqua-boldItalic.fntdata"/><Relationship Id="rId46" Type="http://schemas.openxmlformats.org/officeDocument/2006/relationships/font" Target="fonts/SourceSansPro-regular.fntdata"/><Relationship Id="rId45" Type="http://schemas.openxmlformats.org/officeDocument/2006/relationships/font" Target="fonts/Bodoni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ourceSansPro-italic.fntdata"/><Relationship Id="rId47" Type="http://schemas.openxmlformats.org/officeDocument/2006/relationships/font" Target="fonts/SourceSansPro-bold.fntdata"/><Relationship Id="rId49" Type="http://schemas.openxmlformats.org/officeDocument/2006/relationships/font" Target="fonts/SourceSans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MAC: MacConkey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SS: Salmonella Shigella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HEA: Heckton enteric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BS: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Bismuth sulfite</a:t>
            </a:r>
            <a:endParaRPr/>
          </a:p>
        </p:txBody>
      </p:sp>
      <p:sp>
        <p:nvSpPr>
          <p:cNvPr id="277" name="Google Shape;277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A, The visualized mucosal surface of a surgically resected area demonstrates two perforations (arrowheads); the visualized serosal surface demonstrates significant enlargement of lymph nodes (arrows). B and C, Lower and higher magnification views demonstrate immunohistochemical staining for the Salmonella O:9 antigen in a necrotic lymph node.</a:t>
            </a:r>
            <a:r>
              <a:rPr b="0" i="1" lang="en-US">
                <a:solidFill>
                  <a:srgbClr val="3B41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(From Neil KP, Sodha SV, Lukwago L, et al. A large outbreak of typhoid fever associated with a high rate of intestinal perforation in Kasese District, Uganda, 2008-2009. </a:t>
            </a:r>
            <a:r>
              <a:rPr b="0" i="1" lang="en-US">
                <a:solidFill>
                  <a:srgbClr val="3B414F"/>
                </a:solidFill>
                <a:latin typeface="Arial"/>
                <a:ea typeface="Arial"/>
                <a:cs typeface="Arial"/>
                <a:sym typeface="Arial"/>
              </a:rPr>
              <a:t>Clin Infect Dis.</a:t>
            </a:r>
            <a:r>
              <a:rPr b="0" i="1" lang="en-US">
                <a:solidFill>
                  <a:srgbClr val="3B41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2012;54:1096.)</a:t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800"/>
              <a:buFont typeface="Lucida Sans"/>
              <a:buNone/>
              <a:defRPr b="1" sz="4800" cap="none">
                <a:solidFill>
                  <a:srgbClr val="8DBA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5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rt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rt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rtl="1" algn="r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rtl="1" algn="r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rtl="1" algn="r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rtl="1" algn="r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rtl="1" algn="r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rtl="1" algn="r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rtl="1" algn="r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rtl="1" algn="r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rtl="1" algn="r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FA7E3"/>
              </a:buClr>
              <a:buSzPts val="4800"/>
              <a:buFont typeface="Lucida Sans"/>
              <a:buNone/>
              <a:defRPr b="1" sz="4800" cap="none">
                <a:solidFill>
                  <a:srgbClr val="6FA7E3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rtl="1" algn="r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rtl="1" algn="r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rtl="1" algn="r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rtl="1" algn="r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rtl="1" algn="r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rtl="1" algn="r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rtl="1" algn="r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rtl="1" algn="r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rtl="1" algn="r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rtl="1" algn="r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rtl="1" algn="r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rtl="1" algn="r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81B9FC"/>
              </a:buClr>
              <a:buSzPts val="2200"/>
              <a:buFont typeface="Lucida Sans"/>
              <a:buNone/>
              <a:defRPr b="0" sz="2200">
                <a:solidFill>
                  <a:srgbClr val="81B9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rtl="1" algn="r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rtl="1" algn="r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rtl="1" algn="r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1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1" algn="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1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1" algn="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1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1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1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rtl="1" algn="r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rtl="1" algn="r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rtl="1" algn="r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rtl="1" algn="r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8DBAF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170" lvl="0" marL="457200" marR="0" rtl="1" algn="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1" algn="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1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1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ucida Sans"/>
              <a:buNone/>
            </a:pPr>
            <a:r>
              <a:rPr lang="en-US">
                <a:solidFill>
                  <a:schemeClr val="dk1"/>
                </a:solidFill>
              </a:rPr>
              <a:t>SALMONELLA &amp; SHIGELLA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3"/>
              <a:buNone/>
            </a:pPr>
            <a:r>
              <a:rPr b="1" lang="en-US" sz="2590">
                <a:solidFill>
                  <a:srgbClr val="FF0000"/>
                </a:solidFill>
              </a:rPr>
              <a:t> </a:t>
            </a:r>
            <a:endParaRPr/>
          </a:p>
          <a:p>
            <a:pPr indent="0" lvl="0" marL="0" rtl="1" algn="ctr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lang="en-US" sz="2590">
                <a:solidFill>
                  <a:srgbClr val="0070C0"/>
                </a:solidFill>
              </a:rPr>
              <a:t>Prof. </a:t>
            </a:r>
            <a:r>
              <a:rPr i="1" lang="en-US" sz="2590">
                <a:solidFill>
                  <a:srgbClr val="0070C0"/>
                </a:solidFill>
              </a:rPr>
              <a:t>Hanan Habib &amp; </a:t>
            </a:r>
            <a:r>
              <a:rPr lang="en-US" sz="2590">
                <a:solidFill>
                  <a:srgbClr val="0070C0"/>
                </a:solidFill>
              </a:rPr>
              <a:t>Dr</a:t>
            </a:r>
            <a:r>
              <a:rPr i="1" lang="en-US" sz="2590">
                <a:solidFill>
                  <a:srgbClr val="0070C0"/>
                </a:solidFill>
              </a:rPr>
              <a:t>. Khalifa Binkhamis</a:t>
            </a:r>
            <a:endParaRPr/>
          </a:p>
          <a:p>
            <a:pPr indent="0" lvl="0" marL="0" rtl="1" algn="ctr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lang="en-US" sz="2590">
                <a:solidFill>
                  <a:srgbClr val="0070C0"/>
                </a:solidFill>
              </a:rPr>
              <a:t>Department of Pathology</a:t>
            </a:r>
            <a:endParaRPr/>
          </a:p>
          <a:p>
            <a:pPr indent="0" lvl="0" marL="0" rtl="1" algn="ctr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lang="en-US" sz="2590">
                <a:solidFill>
                  <a:srgbClr val="0070C0"/>
                </a:solidFill>
              </a:rPr>
              <a:t>College of medicine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153823"/>
            <a:ext cx="210617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 flipH="1" rot="10800000">
            <a:off x="457200" y="-603448"/>
            <a:ext cx="8229600" cy="144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3690"/>
              <a:buFont typeface="Lucida Sans"/>
              <a:buNone/>
            </a:pPr>
            <a:r>
              <a:t/>
            </a:r>
            <a:endParaRPr sz="3690"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457200" y="548680"/>
            <a:ext cx="8229600" cy="57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75"/>
              <a:buChar char="▣"/>
            </a:pPr>
            <a:r>
              <a:rPr b="1" lang="en-US" sz="3500">
                <a:solidFill>
                  <a:srgbClr val="C00000"/>
                </a:solidFill>
              </a:rPr>
              <a:t>V</a:t>
            </a:r>
            <a:r>
              <a:rPr b="1" baseline="-25000" lang="en-US" sz="3500">
                <a:solidFill>
                  <a:srgbClr val="C00000"/>
                </a:solidFill>
              </a:rPr>
              <a:t>I</a:t>
            </a:r>
            <a:r>
              <a:rPr b="1" lang="en-US" sz="3500">
                <a:solidFill>
                  <a:srgbClr val="002060"/>
                </a:solidFill>
              </a:rPr>
              <a:t> in </a:t>
            </a:r>
            <a:r>
              <a:rPr b="1" i="1" lang="en-US" sz="3500">
                <a:solidFill>
                  <a:srgbClr val="002060"/>
                </a:solidFill>
              </a:rPr>
              <a:t>Salmonella serotype typhi</a:t>
            </a:r>
            <a:r>
              <a:rPr b="1" lang="en-US" sz="3500">
                <a:solidFill>
                  <a:srgbClr val="002060"/>
                </a:solidFill>
              </a:rPr>
              <a:t> (virulence heat-labile capsular homopolymer of N-acetyl-galactosamino-uronic acid) </a:t>
            </a:r>
            <a:r>
              <a:rPr b="1" i="1" lang="en-US" sz="3500">
                <a:solidFill>
                  <a:srgbClr val="002060"/>
                </a:solidFill>
              </a:rPr>
              <a:t>vs</a:t>
            </a:r>
            <a:r>
              <a:rPr b="1" lang="en-US" sz="3500">
                <a:solidFill>
                  <a:srgbClr val="002060"/>
                </a:solidFill>
              </a:rPr>
              <a:t> phagocytosis</a:t>
            </a:r>
            <a:endParaRPr/>
          </a:p>
          <a:p>
            <a:pPr indent="-411480" lvl="0" marL="548640" rtl="0" algn="l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275"/>
              <a:buChar char="▣"/>
            </a:pPr>
            <a:r>
              <a:rPr b="1" lang="en-US" sz="3500">
                <a:solidFill>
                  <a:srgbClr val="C00000"/>
                </a:solidFill>
              </a:rPr>
              <a:t>O</a:t>
            </a:r>
            <a:r>
              <a:rPr b="1" lang="en-US" sz="3500">
                <a:solidFill>
                  <a:srgbClr val="002060"/>
                </a:solidFill>
              </a:rPr>
              <a:t> Antigen (Heat – stable) is lipopolysaccharide in the outer membrane A,</a:t>
            </a:r>
            <a:r>
              <a:rPr b="1" lang="en-US" sz="3500">
                <a:solidFill>
                  <a:srgbClr val="FF0000"/>
                </a:solidFill>
              </a:rPr>
              <a:t>B</a:t>
            </a:r>
            <a:r>
              <a:rPr b="1" lang="en-US" sz="3500">
                <a:solidFill>
                  <a:srgbClr val="002060"/>
                </a:solidFill>
              </a:rPr>
              <a:t>,C1,C2,</a:t>
            </a:r>
            <a:r>
              <a:rPr b="1" lang="en-US" sz="3500">
                <a:solidFill>
                  <a:srgbClr val="FF0000"/>
                </a:solidFill>
              </a:rPr>
              <a:t>D</a:t>
            </a:r>
            <a:r>
              <a:rPr b="1" lang="en-US" sz="3500">
                <a:solidFill>
                  <a:srgbClr val="002060"/>
                </a:solidFill>
              </a:rPr>
              <a:t>,E</a:t>
            </a:r>
            <a:endParaRPr/>
          </a:p>
          <a:p>
            <a:pPr indent="-411480" lvl="0" marL="548640" rtl="0" algn="l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275"/>
              <a:buChar char="▣"/>
            </a:pPr>
            <a:r>
              <a:rPr b="1" lang="en-US" sz="3500">
                <a:solidFill>
                  <a:srgbClr val="C00000"/>
                </a:solidFill>
              </a:rPr>
              <a:t>H</a:t>
            </a:r>
            <a:r>
              <a:rPr b="1" baseline="-25000" lang="en-US" sz="3500">
                <a:solidFill>
                  <a:srgbClr val="002060"/>
                </a:solidFill>
              </a:rPr>
              <a:t> </a:t>
            </a:r>
            <a:r>
              <a:rPr b="1" lang="en-US" sz="3500">
                <a:solidFill>
                  <a:srgbClr val="002060"/>
                </a:solidFill>
              </a:rPr>
              <a:t>antigen (Heat labile)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descr="http://bacterioweb.univ-fcomte.fr/cours_dcem1/Images/059.jpg"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4509120"/>
            <a:ext cx="2026568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457200" y="274638"/>
            <a:ext cx="8229600" cy="142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Bodoni"/>
              <a:buNone/>
            </a:pPr>
            <a:r>
              <a:rPr lang="en-US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Clinical diseases </a:t>
            </a:r>
            <a:endParaRPr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Acute gastroenteritis</a:t>
            </a:r>
            <a:endParaRPr/>
          </a:p>
          <a:p>
            <a:pPr indent="-411480" lvl="0" marL="548640" rtl="0" algn="l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Typhoid fever</a:t>
            </a:r>
            <a:endParaRPr/>
          </a:p>
          <a:p>
            <a:pPr indent="-411480" lvl="0" marL="548640" rtl="0" algn="l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Nontyphoidal bacteremia</a:t>
            </a:r>
            <a:endParaRPr/>
          </a:p>
          <a:p>
            <a:pPr indent="-411480" lvl="0" marL="548640" rtl="0" algn="l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Carrier state following </a:t>
            </a:r>
            <a:r>
              <a:rPr b="1" i="1" lang="en-US" sz="4000">
                <a:solidFill>
                  <a:srgbClr val="002060"/>
                </a:solidFill>
              </a:rPr>
              <a:t>Salmonella</a:t>
            </a:r>
            <a:r>
              <a:rPr b="1" lang="en-US" sz="4000">
                <a:solidFill>
                  <a:srgbClr val="002060"/>
                </a:solidFill>
              </a:rPr>
              <a:t> infection</a:t>
            </a:r>
            <a:endParaRPr/>
          </a:p>
          <a:p>
            <a:pPr indent="-262890" lvl="0" marL="548640" rtl="1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Bodoni"/>
              <a:buNone/>
            </a:pPr>
            <a:r>
              <a:rPr lang="en-US" sz="72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Source </a:t>
            </a:r>
            <a:endParaRPr sz="7200"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❖"/>
            </a:pPr>
            <a:r>
              <a:rPr b="1" lang="en-US" sz="4000">
                <a:solidFill>
                  <a:srgbClr val="002060"/>
                </a:solidFill>
              </a:rPr>
              <a:t> </a:t>
            </a:r>
            <a:r>
              <a:rPr b="1" lang="en-US" sz="4800">
                <a:solidFill>
                  <a:srgbClr val="002060"/>
                </a:solidFill>
              </a:rPr>
              <a:t>Water, food and milk contaminated with human or </a:t>
            </a:r>
            <a:r>
              <a:rPr b="1" lang="en-US" sz="4800">
                <a:solidFill>
                  <a:srgbClr val="C00000"/>
                </a:solidFill>
              </a:rPr>
              <a:t>animal</a:t>
            </a:r>
            <a:r>
              <a:rPr b="1" lang="en-US" sz="4800">
                <a:solidFill>
                  <a:srgbClr val="002060"/>
                </a:solidFill>
              </a:rPr>
              <a:t> excreta.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02060"/>
              </a:buClr>
              <a:buSzPts val="3120"/>
              <a:buFont typeface="Noto Sans Symbols"/>
              <a:buChar char="❖"/>
            </a:pPr>
            <a:r>
              <a:rPr b="1" lang="en-US" sz="4800">
                <a:solidFill>
                  <a:srgbClr val="002060"/>
                </a:solidFill>
              </a:rPr>
              <a:t> </a:t>
            </a:r>
            <a:r>
              <a:rPr b="1" i="1" lang="en-US" sz="4800">
                <a:solidFill>
                  <a:srgbClr val="002060"/>
                </a:solidFill>
              </a:rPr>
              <a:t>S.typhi </a:t>
            </a:r>
            <a:r>
              <a:rPr b="1" lang="en-US" sz="4800">
                <a:solidFill>
                  <a:srgbClr val="002060"/>
                </a:solidFill>
              </a:rPr>
              <a:t>and S.</a:t>
            </a:r>
            <a:r>
              <a:rPr b="1" i="1" lang="en-US" sz="4800">
                <a:solidFill>
                  <a:srgbClr val="002060"/>
                </a:solidFill>
              </a:rPr>
              <a:t>paratyphi</a:t>
            </a:r>
            <a:r>
              <a:rPr b="1" lang="en-US" sz="4800">
                <a:solidFill>
                  <a:srgbClr val="002060"/>
                </a:solidFill>
              </a:rPr>
              <a:t> :  the source is </a:t>
            </a:r>
            <a:r>
              <a:rPr b="1" lang="en-US" sz="4800">
                <a:solidFill>
                  <a:srgbClr val="C00000"/>
                </a:solidFill>
              </a:rPr>
              <a:t>human.</a:t>
            </a:r>
            <a:endParaRPr/>
          </a:p>
          <a:p>
            <a:pPr indent="-411480" lvl="0" marL="548640" rtl="1" algn="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120"/>
              <a:buNone/>
            </a:pPr>
            <a:r>
              <a:rPr b="1" lang="en-US" sz="4800">
                <a:solidFill>
                  <a:srgbClr val="002060"/>
                </a:solidFill>
              </a:rPr>
              <a:t> </a:t>
            </a:r>
            <a:endParaRPr/>
          </a:p>
          <a:p>
            <a:pPr indent="-295910" lvl="0" marL="548640" rtl="1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100"/>
              <a:buFont typeface="Lucida Sans"/>
              <a:buNone/>
            </a:pPr>
            <a:r>
              <a:rPr lang="en-US"/>
              <a:t> </a:t>
            </a:r>
            <a:r>
              <a:rPr i="1" lang="en-US">
                <a:solidFill>
                  <a:srgbClr val="002060"/>
                </a:solidFill>
              </a:rPr>
              <a:t>Salmonella</a:t>
            </a:r>
            <a:r>
              <a:rPr lang="en-US"/>
              <a:t> </a:t>
            </a:r>
            <a:r>
              <a:rPr lang="en-US" sz="44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gastroenteritis </a:t>
            </a:r>
            <a:endParaRPr sz="4400"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457200" y="1268760"/>
            <a:ext cx="82296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002060"/>
                </a:solidFill>
              </a:rPr>
              <a:t>Food poisoning through contaminated food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i="1" lang="en-US" sz="2590">
                <a:solidFill>
                  <a:srgbClr val="0070C0"/>
                </a:solidFill>
              </a:rPr>
              <a:t>S. enterica </a:t>
            </a:r>
            <a:r>
              <a:rPr b="1" lang="en-US" sz="2590">
                <a:solidFill>
                  <a:srgbClr val="0070C0"/>
                </a:solidFill>
              </a:rPr>
              <a:t>subsp. </a:t>
            </a:r>
            <a:r>
              <a:rPr b="1" i="1" lang="en-US" sz="2590">
                <a:solidFill>
                  <a:srgbClr val="0070C0"/>
                </a:solidFill>
              </a:rPr>
              <a:t>enterica the common cause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002060"/>
                </a:solidFill>
              </a:rPr>
              <a:t>Source :poultry, milk, egg  &amp; egg products and handling pets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C00000"/>
                </a:solidFill>
              </a:rPr>
              <a:t>Infective dose: 10</a:t>
            </a:r>
            <a:r>
              <a:rPr b="1" baseline="30000" lang="en-US" sz="2590">
                <a:solidFill>
                  <a:srgbClr val="C00000"/>
                </a:solidFill>
              </a:rPr>
              <a:t>6</a:t>
            </a:r>
            <a:r>
              <a:rPr b="1" lang="en-US" sz="2590">
                <a:solidFill>
                  <a:srgbClr val="C00000"/>
                </a:solidFill>
              </a:rPr>
              <a:t> bacteria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002060"/>
                </a:solidFill>
              </a:rPr>
              <a:t>Incubation period : 8 – 36 hrs.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002060"/>
                </a:solidFill>
              </a:rPr>
              <a:t>fever, chills, watery diarrhea and abdominal pain.  Self limiting.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002060"/>
                </a:solidFill>
              </a:rPr>
              <a:t>In sickle cell, hemolytic disorders, ulcerative colitis, elderly or very young patients; the infection may be very severe.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1683"/>
              <a:buFont typeface="Noto Sans Symbols"/>
              <a:buChar char="❖"/>
            </a:pPr>
            <a:r>
              <a:rPr b="1" lang="en-US" sz="2590">
                <a:solidFill>
                  <a:srgbClr val="2F5496"/>
                </a:solidFill>
              </a:rPr>
              <a:t>Patients at high risk for dissemination and antimicrobial therapy is indicated.</a:t>
            </a:r>
            <a:endParaRPr/>
          </a:p>
          <a:p>
            <a:pPr indent="-304577" lvl="0" marL="548640" rtl="1" algn="r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t/>
            </a:r>
            <a:endParaRPr sz="259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>
            <p:ph type="title"/>
          </p:nvPr>
        </p:nvSpPr>
        <p:spPr>
          <a:xfrm>
            <a:off x="457200" y="332656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10"/>
              <a:buFont typeface="Bodoni"/>
              <a:buNone/>
            </a:pPr>
            <a:r>
              <a:rPr lang="en-US" sz="441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Enteric fever</a:t>
            </a:r>
            <a:br>
              <a:rPr lang="en-US" sz="441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</a:br>
            <a:r>
              <a:rPr b="0" lang="en-US" sz="4410">
                <a:solidFill>
                  <a:srgbClr val="C00000"/>
                </a:solidFill>
                <a:latin typeface="Bodoni"/>
                <a:ea typeface="Bodoni"/>
                <a:cs typeface="Bodoni"/>
                <a:sym typeface="Bodoni"/>
              </a:rPr>
              <a:t>(Typhoid fever)</a:t>
            </a:r>
            <a:endParaRPr b="0" sz="3690">
              <a:solidFill>
                <a:srgbClr val="C000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8" name="Google Shape;178;p14"/>
          <p:cNvSpPr txBox="1"/>
          <p:nvPr>
            <p:ph idx="1" type="body"/>
          </p:nvPr>
        </p:nvSpPr>
        <p:spPr>
          <a:xfrm>
            <a:off x="457200" y="1556792"/>
            <a:ext cx="8229600" cy="475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002060"/>
                </a:solidFill>
              </a:rPr>
              <a:t>Prolonged fever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C00000"/>
                </a:solidFill>
              </a:rPr>
              <a:t>Bacteremia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002060"/>
                </a:solidFill>
              </a:rPr>
              <a:t>Involvement of the reticulo endothelial system (liver, spleen, intestines and mesentery)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C00000"/>
                </a:solidFill>
              </a:rPr>
              <a:t>Dissemination to multiple organs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002060"/>
                </a:solidFill>
              </a:rPr>
              <a:t>Ingestion of contaminated food by infected or carrier individual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C00000"/>
                </a:solidFill>
              </a:rPr>
              <a:t>Caused by </a:t>
            </a:r>
            <a:r>
              <a:rPr b="1" i="1" lang="en-US" sz="2530">
                <a:solidFill>
                  <a:srgbClr val="C00000"/>
                </a:solidFill>
              </a:rPr>
              <a:t>Salmonella</a:t>
            </a:r>
            <a:r>
              <a:rPr b="1" lang="en-US" sz="2530">
                <a:solidFill>
                  <a:srgbClr val="C00000"/>
                </a:solidFill>
              </a:rPr>
              <a:t> serotype </a:t>
            </a:r>
            <a:r>
              <a:rPr b="1" i="1" lang="en-US" sz="2530">
                <a:solidFill>
                  <a:srgbClr val="C00000"/>
                </a:solidFill>
              </a:rPr>
              <a:t>typhi </a:t>
            </a:r>
            <a:r>
              <a:rPr b="1" lang="en-US" sz="2530">
                <a:solidFill>
                  <a:srgbClr val="C00000"/>
                </a:solidFill>
              </a:rPr>
              <a:t>or </a:t>
            </a:r>
            <a:r>
              <a:rPr b="1" i="1" lang="en-US" sz="2530">
                <a:solidFill>
                  <a:srgbClr val="C00000"/>
                </a:solidFill>
              </a:rPr>
              <a:t>S. paratyphi </a:t>
            </a:r>
            <a:r>
              <a:rPr b="1" lang="en-US" sz="2530">
                <a:solidFill>
                  <a:srgbClr val="C00000"/>
                </a:solidFill>
              </a:rPr>
              <a:t>A, B and C (less severe)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002060"/>
                </a:solidFill>
              </a:rPr>
              <a:t>Common in tropical, subtropical countries, and travelers (sewage ,poor sanitation).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506"/>
              </a:spcBef>
              <a:spcAft>
                <a:spcPts val="0"/>
              </a:spcAft>
              <a:buClr>
                <a:srgbClr val="002060"/>
              </a:buClr>
              <a:buSzPts val="1645"/>
              <a:buFont typeface="Noto Sans Symbols"/>
              <a:buChar char="⮚"/>
            </a:pPr>
            <a:r>
              <a:rPr b="1" lang="en-US" sz="2530">
                <a:solidFill>
                  <a:srgbClr val="002060"/>
                </a:solidFill>
              </a:rPr>
              <a:t>IP :  9 – 14 days.</a:t>
            </a:r>
            <a:endParaRPr/>
          </a:p>
          <a:p>
            <a:pPr indent="-347916" lvl="0" marL="54864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001"/>
              <a:buNone/>
            </a:pPr>
            <a:r>
              <a:t/>
            </a:r>
            <a:endParaRPr sz="154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457200" y="-963488"/>
            <a:ext cx="8229600" cy="21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3690"/>
              <a:buFont typeface="Lucida Sans"/>
              <a:buNone/>
            </a:pPr>
            <a:r>
              <a:t/>
            </a:r>
            <a:endParaRPr sz="3690"/>
          </a:p>
        </p:txBody>
      </p:sp>
      <p:sp>
        <p:nvSpPr>
          <p:cNvPr id="184" name="Google Shape;184;p15"/>
          <p:cNvSpPr txBox="1"/>
          <p:nvPr>
            <p:ph idx="1" type="body"/>
          </p:nvPr>
        </p:nvSpPr>
        <p:spPr>
          <a:xfrm>
            <a:off x="457200" y="332656"/>
            <a:ext cx="8229600" cy="59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40"/>
              <a:buNone/>
            </a:pPr>
            <a:r>
              <a:rPr b="1" lang="en-US" sz="36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   </a:t>
            </a:r>
            <a:r>
              <a:rPr b="1" lang="en-US" sz="32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First week:  </a:t>
            </a:r>
            <a:r>
              <a:rPr lang="en-US" sz="3200">
                <a:solidFill>
                  <a:srgbClr val="002060"/>
                </a:solidFill>
              </a:rPr>
              <a:t>fever, malaise, anorexia, myalgia and a continuous dull frontal headache then,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❖"/>
            </a:pPr>
            <a:r>
              <a:rPr lang="en-US" sz="3200">
                <a:solidFill>
                  <a:srgbClr val="002060"/>
                </a:solidFill>
              </a:rPr>
              <a:t>Patient develops constipation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❖"/>
            </a:pPr>
            <a:r>
              <a:rPr lang="en-US" sz="3200">
                <a:solidFill>
                  <a:srgbClr val="002060"/>
                </a:solidFill>
              </a:rPr>
              <a:t>Mesenteric lymph node 🡪 blood stream liver, spleen and bone  marrow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❖"/>
            </a:pPr>
            <a:r>
              <a:rPr b="1" lang="en-US" sz="3200">
                <a:solidFill>
                  <a:srgbClr val="BF9000"/>
                </a:solidFill>
              </a:rPr>
              <a:t>Engulfment of </a:t>
            </a:r>
            <a:r>
              <a:rPr b="1" i="1" lang="en-US" sz="3200">
                <a:solidFill>
                  <a:srgbClr val="BF9000"/>
                </a:solidFill>
              </a:rPr>
              <a:t>Salmonella</a:t>
            </a:r>
            <a:r>
              <a:rPr b="1" lang="en-US" sz="3200">
                <a:solidFill>
                  <a:srgbClr val="BF9000"/>
                </a:solidFill>
              </a:rPr>
              <a:t> by mononuclear phagocytes .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❖"/>
            </a:pPr>
            <a:r>
              <a:rPr lang="en-US" sz="3200">
                <a:solidFill>
                  <a:srgbClr val="002060"/>
                </a:solidFill>
              </a:rPr>
              <a:t>Bacteria released into the blood stream again and can lead to high fever</a:t>
            </a:r>
            <a:r>
              <a:rPr lang="en-US" sz="3200">
                <a:solidFill>
                  <a:srgbClr val="C00000"/>
                </a:solidFill>
              </a:rPr>
              <a:t>. Blood culture is positive.</a:t>
            </a:r>
            <a:endParaRPr/>
          </a:p>
          <a:p>
            <a:pPr indent="-279400" lvl="0" marL="548640" rtl="1" algn="r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type="title"/>
          </p:nvPr>
        </p:nvSpPr>
        <p:spPr>
          <a:xfrm>
            <a:off x="457200" y="-675456"/>
            <a:ext cx="82296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3690"/>
              <a:buFont typeface="Lucida Sans"/>
              <a:buNone/>
            </a:pPr>
            <a:r>
              <a:t/>
            </a:r>
            <a:endParaRPr sz="3690"/>
          </a:p>
        </p:txBody>
      </p:sp>
      <p:sp>
        <p:nvSpPr>
          <p:cNvPr id="190" name="Google Shape;190;p16"/>
          <p:cNvSpPr txBox="1"/>
          <p:nvPr>
            <p:ph idx="1" type="body"/>
          </p:nvPr>
        </p:nvSpPr>
        <p:spPr>
          <a:xfrm>
            <a:off x="457200" y="332656"/>
            <a:ext cx="8229600" cy="59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85"/>
              <a:buNone/>
            </a:pPr>
            <a:r>
              <a:rPr b="1" lang="en-US" sz="3977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2</a:t>
            </a:r>
            <a:r>
              <a:rPr b="1" baseline="30000" lang="en-US" sz="3977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nd</a:t>
            </a:r>
            <a:r>
              <a:rPr b="1" lang="en-US" sz="3977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 and 3</a:t>
            </a:r>
            <a:r>
              <a:rPr b="1" baseline="30000" lang="en-US" sz="3977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rd</a:t>
            </a:r>
            <a:r>
              <a:rPr b="1" lang="en-US" sz="3977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 week</a:t>
            </a:r>
            <a:endParaRPr sz="3977"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411480" lvl="0" marL="548640" rtl="0" algn="l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rgbClr val="002060"/>
              </a:buClr>
              <a:buSzPts val="2585"/>
              <a:buFont typeface="Noto Sans Symbols"/>
              <a:buChar char="❖"/>
            </a:pPr>
            <a:r>
              <a:rPr lang="en-US" sz="3977">
                <a:solidFill>
                  <a:srgbClr val="C00000"/>
                </a:solidFill>
              </a:rPr>
              <a:t>Sustained fever &amp; prolonged bacteremia.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rgbClr val="002060"/>
              </a:buClr>
              <a:buSzPts val="2585"/>
              <a:buFont typeface="Noto Sans Symbols"/>
              <a:buChar char="❖"/>
            </a:pPr>
            <a:r>
              <a:rPr lang="en-US" sz="3977">
                <a:solidFill>
                  <a:srgbClr val="002060"/>
                </a:solidFill>
              </a:rPr>
              <a:t>Invade gallbladder and Payer's patches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rgbClr val="002060"/>
              </a:buClr>
              <a:buSzPts val="2585"/>
              <a:buFont typeface="Noto Sans Symbols"/>
              <a:buChar char="❖"/>
            </a:pPr>
            <a:r>
              <a:rPr lang="en-US" sz="3977">
                <a:solidFill>
                  <a:srgbClr val="002060"/>
                </a:solidFill>
              </a:rPr>
              <a:t>Rose spots 2</a:t>
            </a:r>
            <a:r>
              <a:rPr baseline="30000" lang="en-US" sz="3977">
                <a:solidFill>
                  <a:srgbClr val="002060"/>
                </a:solidFill>
              </a:rPr>
              <a:t>nd</a:t>
            </a:r>
            <a:r>
              <a:rPr lang="en-US" sz="3977">
                <a:solidFill>
                  <a:srgbClr val="002060"/>
                </a:solidFill>
              </a:rPr>
              <a:t> week of fever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rgbClr val="002060"/>
              </a:buClr>
              <a:buSzPts val="2585"/>
              <a:buFont typeface="Noto Sans Symbols"/>
              <a:buChar char="❖"/>
            </a:pPr>
            <a:r>
              <a:rPr lang="en-US" sz="3977">
                <a:solidFill>
                  <a:srgbClr val="002060"/>
                </a:solidFill>
              </a:rPr>
              <a:t>Billiary tract 🡪 GIT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rgbClr val="002060"/>
              </a:buClr>
              <a:buSzPts val="2585"/>
              <a:buFont typeface="Noto Sans Symbols"/>
              <a:buChar char="❖"/>
            </a:pPr>
            <a:r>
              <a:rPr lang="en-US" sz="3977">
                <a:solidFill>
                  <a:srgbClr val="002060"/>
                </a:solidFill>
              </a:rPr>
              <a:t>Organism isolated from stool .</a:t>
            </a:r>
            <a:endParaRPr/>
          </a:p>
          <a:p>
            <a:pPr indent="-411480" lvl="0" marL="548640" rtl="1" algn="r">
              <a:lnSpc>
                <a:spcPct val="90000"/>
              </a:lnSpc>
              <a:spcBef>
                <a:spcPts val="721"/>
              </a:spcBef>
              <a:spcAft>
                <a:spcPts val="0"/>
              </a:spcAft>
              <a:buSzPts val="2345"/>
              <a:buChar char="▣"/>
            </a:pPr>
            <a:r>
              <a:rPr lang="en-US" sz="3607">
                <a:solidFill>
                  <a:srgbClr val="002060"/>
                </a:solidFill>
              </a:rPr>
              <a:t> </a:t>
            </a:r>
            <a:endParaRPr/>
          </a:p>
          <a:p>
            <a:pPr indent="-304577" lvl="0" marL="548640" rtl="1" algn="r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10"/>
              <a:buFont typeface="Bodoni"/>
              <a:buNone/>
            </a:pPr>
            <a:r>
              <a:rPr lang="en-US" sz="441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Management &amp; Antibiotics  </a:t>
            </a:r>
            <a:endParaRPr sz="3690">
              <a:solidFill>
                <a:srgbClr val="002060"/>
              </a:solidFill>
            </a:endParaRPr>
          </a:p>
        </p:txBody>
      </p:sp>
      <p:sp>
        <p:nvSpPr>
          <p:cNvPr id="196" name="Google Shape;196;p17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73"/>
              <a:buNone/>
            </a:pPr>
            <a:r>
              <a:rPr b="1" lang="en-US" sz="2420">
                <a:solidFill>
                  <a:srgbClr val="C00000"/>
                </a:solidFill>
              </a:rPr>
              <a:t>Enteric fever: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Char char="▣"/>
            </a:pPr>
            <a:r>
              <a:rPr b="1" lang="en-US" sz="2420">
                <a:solidFill>
                  <a:srgbClr val="002060"/>
                </a:solidFill>
              </a:rPr>
              <a:t>Ceftriaxone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Char char="▣"/>
            </a:pPr>
            <a:r>
              <a:rPr b="1" lang="en-US" sz="2420">
                <a:solidFill>
                  <a:srgbClr val="002060"/>
                </a:solidFill>
              </a:rPr>
              <a:t>Ciprofloxacin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Char char="▣"/>
            </a:pPr>
            <a:r>
              <a:rPr b="1" lang="en-US" sz="2420">
                <a:solidFill>
                  <a:srgbClr val="002060"/>
                </a:solidFill>
              </a:rPr>
              <a:t>Trimelhoprim – Sulfamethoxazole</a:t>
            </a:r>
            <a:endParaRPr b="1" sz="2420">
              <a:solidFill>
                <a:srgbClr val="002060"/>
              </a:solidFill>
            </a:endParaRPr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Char char="▣"/>
            </a:pPr>
            <a:r>
              <a:rPr b="1" lang="en-US" sz="2420">
                <a:solidFill>
                  <a:srgbClr val="002060"/>
                </a:solidFill>
              </a:rPr>
              <a:t>Ampicillin</a:t>
            </a:r>
            <a:endParaRPr b="1" sz="2420">
              <a:solidFill>
                <a:srgbClr val="002060"/>
              </a:solidFill>
            </a:endParaRPr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Char char="▣"/>
            </a:pPr>
            <a:r>
              <a:rPr b="1" lang="en-US" sz="2420">
                <a:solidFill>
                  <a:srgbClr val="002060"/>
                </a:solidFill>
              </a:rPr>
              <a:t>Azithromycin or Ceftriaxone for patients from India and SE Asia due to strains resistant to Ciprofloxacin. Ciprofloxacin can be used for patients from other areas.</a:t>
            </a:r>
            <a:endParaRPr/>
          </a:p>
          <a:p>
            <a:pPr indent="0" lvl="0" marL="13716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None/>
            </a:pPr>
            <a:r>
              <a:rPr b="1" lang="en-US" sz="2420">
                <a:solidFill>
                  <a:srgbClr val="C00000"/>
                </a:solidFill>
              </a:rPr>
              <a:t>Salmonella gastroenteritis: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002060"/>
              </a:buClr>
              <a:buSzPts val="1573"/>
              <a:buChar char="▣"/>
            </a:pPr>
            <a:r>
              <a:rPr b="1" lang="en-US" sz="2420">
                <a:solidFill>
                  <a:schemeClr val="dk1"/>
                </a:solidFill>
              </a:rPr>
              <a:t>Uncomplicated cases require fluid and electrolyte replacement </a:t>
            </a:r>
            <a:r>
              <a:rPr b="1" lang="en-US" sz="2420" u="sng">
                <a:solidFill>
                  <a:schemeClr val="dk1"/>
                </a:solidFill>
              </a:rPr>
              <a:t>only</a:t>
            </a:r>
            <a:r>
              <a:rPr b="1" lang="en-US" sz="2420">
                <a:solidFill>
                  <a:schemeClr val="dk1"/>
                </a:solidFill>
              </a:rPr>
              <a:t>.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SzPts val="1573"/>
              <a:buNone/>
            </a:pPr>
            <a:r>
              <a:rPr b="1" lang="en-US" sz="2420">
                <a:solidFill>
                  <a:schemeClr val="dk1"/>
                </a:solidFill>
              </a:rPr>
              <a:t> </a:t>
            </a:r>
            <a:endParaRPr/>
          </a:p>
          <a:p>
            <a:pPr indent="-347916" lvl="0" marL="54864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001"/>
              <a:buNone/>
            </a:pPr>
            <a:r>
              <a:t/>
            </a:r>
            <a:endParaRPr sz="154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457200" y="332656"/>
            <a:ext cx="8229600" cy="1084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Bodoni"/>
              <a:buNone/>
            </a:pPr>
            <a:r>
              <a:rPr lang="en-US" sz="4800">
                <a:solidFill>
                  <a:srgbClr val="C00000"/>
                </a:solidFill>
                <a:latin typeface="Bodoni"/>
                <a:ea typeface="Bodoni"/>
                <a:cs typeface="Bodoni"/>
                <a:sym typeface="Bodoni"/>
              </a:rPr>
              <a:t>COMPLICATIONS</a:t>
            </a:r>
            <a:br>
              <a:rPr lang="en-US" sz="4800">
                <a:solidFill>
                  <a:srgbClr val="C00000"/>
                </a:solidFill>
                <a:latin typeface="Bodoni"/>
                <a:ea typeface="Bodoni"/>
                <a:cs typeface="Bodoni"/>
                <a:sym typeface="Bodoni"/>
              </a:rPr>
            </a:br>
            <a:endParaRPr sz="4800">
              <a:solidFill>
                <a:srgbClr val="C000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457200" y="1268760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Necrotizing cholecystitis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Bowel hemorrhage and perforation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Pneumonia and thrombophlebitis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600"/>
              <a:buChar char="▣"/>
            </a:pPr>
            <a:r>
              <a:rPr b="1" lang="en-US" sz="4000">
                <a:solidFill>
                  <a:srgbClr val="002060"/>
                </a:solidFill>
              </a:rPr>
              <a:t>Meningitis, osteomyelitis, endocarditis and abscesses.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</a:pPr>
            <a:r>
              <a:rPr b="1" lang="en-US" sz="4000">
                <a:solidFill>
                  <a:srgbClr val="002060"/>
                </a:solidFill>
              </a:rPr>
              <a:t> </a:t>
            </a:r>
            <a:endParaRPr/>
          </a:p>
          <a:p>
            <a:pPr indent="-29591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8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>
            <p:ph type="title"/>
          </p:nvPr>
        </p:nvSpPr>
        <p:spPr>
          <a:xfrm>
            <a:off x="457200" y="1628800"/>
            <a:ext cx="82296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Font typeface="Bodoni"/>
              <a:buNone/>
            </a:pPr>
            <a:r>
              <a:rPr lang="en-US" sz="88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Shigella </a:t>
            </a:r>
            <a:br>
              <a:rPr lang="en-US" sz="8000">
                <a:latin typeface="Bodoni"/>
                <a:ea typeface="Bodoni"/>
                <a:cs typeface="Bodoni"/>
                <a:sym typeface="Bodoni"/>
              </a:rPr>
            </a:br>
            <a:endParaRPr sz="8000"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Lucida Sans"/>
              <a:buNone/>
            </a:pPr>
            <a:r>
              <a:rPr lang="en-US">
                <a:solidFill>
                  <a:schemeClr val="dk1"/>
                </a:solidFill>
              </a:rPr>
              <a:t>Objectives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1" algn="l">
              <a:spcBef>
                <a:spcPts val="0"/>
              </a:spcBef>
              <a:spcAft>
                <a:spcPts val="0"/>
              </a:spcAft>
              <a:buSzPts val="1683"/>
              <a:buNone/>
            </a:pPr>
            <a:r>
              <a:rPr b="1" lang="en-US" sz="2590">
                <a:solidFill>
                  <a:srgbClr val="FF0000"/>
                </a:solidFill>
              </a:rPr>
              <a:t>1</a:t>
            </a:r>
            <a:r>
              <a:rPr lang="en-US" sz="2590">
                <a:solidFill>
                  <a:schemeClr val="dk1"/>
                </a:solidFill>
              </a:rPr>
              <a:t>- Develop an algorithm using biochemical tests to </a:t>
            </a:r>
            <a:endParaRPr/>
          </a:p>
          <a:p>
            <a:pPr indent="-411480" lvl="0" marL="548640" rtl="1" algn="l"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lang="en-US" sz="2590">
                <a:solidFill>
                  <a:schemeClr val="dk1"/>
                </a:solidFill>
              </a:rPr>
              <a:t>identify and classify </a:t>
            </a:r>
            <a:r>
              <a:rPr i="1" lang="en-US" sz="2590">
                <a:solidFill>
                  <a:schemeClr val="dk1"/>
                </a:solidFill>
              </a:rPr>
              <a:t>Salmonella</a:t>
            </a:r>
            <a:r>
              <a:rPr lang="en-US" sz="2590">
                <a:solidFill>
                  <a:schemeClr val="dk1"/>
                </a:solidFill>
              </a:rPr>
              <a:t> and </a:t>
            </a:r>
            <a:r>
              <a:rPr i="1" lang="en-US" sz="2590">
                <a:solidFill>
                  <a:schemeClr val="dk1"/>
                </a:solidFill>
              </a:rPr>
              <a:t>Shigella</a:t>
            </a:r>
            <a:endParaRPr i="1" sz="2590">
              <a:solidFill>
                <a:schemeClr val="dk1"/>
              </a:solidFill>
            </a:endParaRPr>
          </a:p>
          <a:p>
            <a:pPr indent="-411480" lvl="0" marL="548640" rtl="1" algn="l"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b="1" lang="en-US" sz="2590">
                <a:solidFill>
                  <a:srgbClr val="FF0000"/>
                </a:solidFill>
              </a:rPr>
              <a:t>2</a:t>
            </a:r>
            <a:r>
              <a:rPr lang="en-US" sz="2590">
                <a:solidFill>
                  <a:srgbClr val="FF0000"/>
                </a:solidFill>
              </a:rPr>
              <a:t>-</a:t>
            </a:r>
            <a:r>
              <a:rPr lang="en-US" sz="2590">
                <a:solidFill>
                  <a:schemeClr val="dk1"/>
                </a:solidFill>
              </a:rPr>
              <a:t> Describe the antigenic structures and virulence factors of </a:t>
            </a:r>
            <a:r>
              <a:rPr i="1" lang="en-US" sz="2590">
                <a:solidFill>
                  <a:schemeClr val="dk1"/>
                </a:solidFill>
              </a:rPr>
              <a:t>Salmonella</a:t>
            </a:r>
            <a:r>
              <a:rPr lang="en-US" sz="2590">
                <a:solidFill>
                  <a:schemeClr val="dk1"/>
                </a:solidFill>
              </a:rPr>
              <a:t> and </a:t>
            </a:r>
            <a:r>
              <a:rPr i="1" lang="en-US" sz="2590">
                <a:solidFill>
                  <a:schemeClr val="dk1"/>
                </a:solidFill>
              </a:rPr>
              <a:t>Shigella</a:t>
            </a:r>
            <a:endParaRPr i="1" sz="2590">
              <a:solidFill>
                <a:schemeClr val="dk1"/>
              </a:solidFill>
            </a:endParaRPr>
          </a:p>
          <a:p>
            <a:pPr indent="-411480" lvl="0" marL="548640" rtl="1" algn="l"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b="1" lang="en-US" sz="2590">
                <a:solidFill>
                  <a:srgbClr val="FF0000"/>
                </a:solidFill>
              </a:rPr>
              <a:t>3-</a:t>
            </a:r>
            <a:r>
              <a:rPr lang="en-US" sz="2590">
                <a:solidFill>
                  <a:schemeClr val="dk1"/>
                </a:solidFill>
              </a:rPr>
              <a:t> Compare the pathogenesis of various species of </a:t>
            </a:r>
            <a:r>
              <a:rPr i="1" lang="en-US" sz="2590">
                <a:solidFill>
                  <a:schemeClr val="dk1"/>
                </a:solidFill>
              </a:rPr>
              <a:t>Salmonella</a:t>
            </a:r>
            <a:r>
              <a:rPr lang="en-US" sz="2590">
                <a:solidFill>
                  <a:schemeClr val="dk1"/>
                </a:solidFill>
              </a:rPr>
              <a:t> and </a:t>
            </a:r>
            <a:r>
              <a:rPr i="1" lang="en-US" sz="2590">
                <a:solidFill>
                  <a:schemeClr val="dk1"/>
                </a:solidFill>
              </a:rPr>
              <a:t>Shigella</a:t>
            </a:r>
            <a:endParaRPr i="1" sz="2590">
              <a:solidFill>
                <a:schemeClr val="dk1"/>
              </a:solidFill>
            </a:endParaRPr>
          </a:p>
          <a:p>
            <a:pPr indent="-411480" lvl="0" marL="548640" rtl="1" algn="l"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b="1" lang="en-US" sz="2590">
                <a:solidFill>
                  <a:srgbClr val="FF0000"/>
                </a:solidFill>
              </a:rPr>
              <a:t>4</a:t>
            </a:r>
            <a:r>
              <a:rPr b="1" lang="en-US" sz="2590">
                <a:solidFill>
                  <a:schemeClr val="dk1"/>
                </a:solidFill>
              </a:rPr>
              <a:t>-</a:t>
            </a:r>
            <a:r>
              <a:rPr lang="en-US" sz="2590">
                <a:solidFill>
                  <a:schemeClr val="dk1"/>
                </a:solidFill>
              </a:rPr>
              <a:t>Describe the clinical features and risk factors for the infection with the two organisms</a:t>
            </a:r>
            <a:endParaRPr/>
          </a:p>
          <a:p>
            <a:pPr indent="-411480" lvl="0" marL="548640" rtl="1" algn="l"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b="1" lang="en-US" sz="2590">
                <a:solidFill>
                  <a:srgbClr val="FF0000"/>
                </a:solidFill>
              </a:rPr>
              <a:t>5-</a:t>
            </a:r>
            <a:r>
              <a:rPr lang="en-US" sz="2590">
                <a:solidFill>
                  <a:schemeClr val="dk1"/>
                </a:solidFill>
              </a:rPr>
              <a:t> Describe the general concepts for the management of gastroenteritis caused by both organisms</a:t>
            </a:r>
            <a:r>
              <a:rPr lang="en-US" sz="2590"/>
              <a:t>.</a:t>
            </a:r>
            <a:endParaRPr sz="259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type="title"/>
          </p:nvPr>
        </p:nvSpPr>
        <p:spPr>
          <a:xfrm>
            <a:off x="457200" y="-505151"/>
            <a:ext cx="822960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3690"/>
              <a:buFont typeface="Lucida Sans"/>
              <a:buNone/>
            </a:pPr>
            <a:r>
              <a:t/>
            </a:r>
            <a:endParaRPr sz="3690"/>
          </a:p>
        </p:txBody>
      </p:sp>
      <p:sp>
        <p:nvSpPr>
          <p:cNvPr id="213" name="Google Shape;213;p20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20"/>
              <a:buChar char="▣"/>
            </a:pPr>
            <a:r>
              <a:rPr b="1" lang="en-US" sz="4800">
                <a:solidFill>
                  <a:srgbClr val="C00000"/>
                </a:solidFill>
              </a:rPr>
              <a:t>Shigella</a:t>
            </a:r>
            <a:r>
              <a:rPr b="1" lang="en-US" sz="4800">
                <a:solidFill>
                  <a:srgbClr val="002060"/>
                </a:solidFill>
              </a:rPr>
              <a:t> is non lactose fermenting Gram negative bacteria. </a:t>
            </a:r>
            <a:endParaRPr/>
          </a:p>
          <a:p>
            <a:pPr indent="-411480" lvl="0" marL="548640" rtl="0" algn="l">
              <a:spcBef>
                <a:spcPts val="960"/>
              </a:spcBef>
              <a:spcAft>
                <a:spcPts val="0"/>
              </a:spcAft>
              <a:buClr>
                <a:srgbClr val="002060"/>
              </a:buClr>
              <a:buSzPts val="3120"/>
              <a:buChar char="▣"/>
            </a:pPr>
            <a:r>
              <a:rPr b="1" lang="en-US" sz="4800">
                <a:solidFill>
                  <a:srgbClr val="002060"/>
                </a:solidFill>
              </a:rPr>
              <a:t>Cause bacillary dysentery (blood, mucus and pus in the stool)</a:t>
            </a:r>
            <a:endParaRPr/>
          </a:p>
          <a:p>
            <a:pPr indent="-213359" lvl="0" marL="548640" rtl="1" algn="r">
              <a:spcBef>
                <a:spcPts val="960"/>
              </a:spcBef>
              <a:spcAft>
                <a:spcPts val="0"/>
              </a:spcAft>
              <a:buSzPts val="3120"/>
              <a:buNone/>
            </a:pPr>
            <a:r>
              <a:t/>
            </a:r>
            <a:endParaRPr b="1" sz="4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320"/>
              <a:buFont typeface="Bodoni"/>
              <a:buNone/>
            </a:pPr>
            <a:r>
              <a:rPr lang="en-US" sz="432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ANTIGENIC STRUCTURES</a:t>
            </a:r>
            <a:endParaRPr sz="4320"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40"/>
              <a:buChar char="▣"/>
            </a:pPr>
            <a:r>
              <a:rPr b="1" lang="en-US" sz="3600">
                <a:solidFill>
                  <a:srgbClr val="C00000"/>
                </a:solidFill>
              </a:rPr>
              <a:t>Shigella</a:t>
            </a:r>
            <a:r>
              <a:rPr b="1" lang="en-US" sz="3600">
                <a:solidFill>
                  <a:srgbClr val="002060"/>
                </a:solidFill>
              </a:rPr>
              <a:t> has </a:t>
            </a:r>
            <a:r>
              <a:rPr b="1" lang="en-US" sz="3600">
                <a:solidFill>
                  <a:srgbClr val="2F5496"/>
                </a:solidFill>
              </a:rPr>
              <a:t>4</a:t>
            </a:r>
            <a:r>
              <a:rPr b="1" lang="en-US" sz="3600">
                <a:solidFill>
                  <a:srgbClr val="C00000"/>
                </a:solidFill>
              </a:rPr>
              <a:t> </a:t>
            </a:r>
            <a:r>
              <a:rPr b="1" lang="en-US" sz="3600">
                <a:solidFill>
                  <a:srgbClr val="002060"/>
                </a:solidFill>
              </a:rPr>
              <a:t>species and </a:t>
            </a:r>
            <a:r>
              <a:rPr b="1" lang="en-US" sz="3600">
                <a:solidFill>
                  <a:srgbClr val="2F5496"/>
                </a:solidFill>
              </a:rPr>
              <a:t>4 </a:t>
            </a:r>
            <a:r>
              <a:rPr b="1" lang="en-US" sz="3600">
                <a:solidFill>
                  <a:srgbClr val="002060"/>
                </a:solidFill>
              </a:rPr>
              <a:t>major </a:t>
            </a:r>
            <a:r>
              <a:rPr b="1" lang="en-US" sz="3600">
                <a:solidFill>
                  <a:srgbClr val="C00000"/>
                </a:solidFill>
              </a:rPr>
              <a:t>O</a:t>
            </a:r>
            <a:r>
              <a:rPr b="1" lang="en-US" sz="3600">
                <a:solidFill>
                  <a:srgbClr val="002060"/>
                </a:solidFill>
              </a:rPr>
              <a:t> antigen groups:</a:t>
            </a:r>
            <a:endParaRPr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ts val="2340"/>
              <a:buChar char="▣"/>
            </a:pPr>
            <a:r>
              <a:rPr b="1" lang="en-US" sz="3600">
                <a:solidFill>
                  <a:srgbClr val="002060"/>
                </a:solidFill>
              </a:rPr>
              <a:t>All have </a:t>
            </a:r>
            <a:r>
              <a:rPr b="1" lang="en-US" sz="3600">
                <a:solidFill>
                  <a:srgbClr val="C00000"/>
                </a:solidFill>
              </a:rPr>
              <a:t>O</a:t>
            </a:r>
            <a:r>
              <a:rPr b="1" lang="en-US" sz="3600">
                <a:solidFill>
                  <a:srgbClr val="002060"/>
                </a:solidFill>
              </a:rPr>
              <a:t> antigens, some serotypes has </a:t>
            </a:r>
            <a:r>
              <a:rPr b="1" lang="en-US" sz="3600">
                <a:solidFill>
                  <a:srgbClr val="C00000"/>
                </a:solidFill>
              </a:rPr>
              <a:t>K</a:t>
            </a:r>
            <a:r>
              <a:rPr b="1" lang="en-US" sz="3600">
                <a:solidFill>
                  <a:srgbClr val="002060"/>
                </a:solidFill>
              </a:rPr>
              <a:t> antigen (heat labile removed by boiling)</a:t>
            </a:r>
            <a:endParaRPr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ts val="2340"/>
              <a:buChar char="▣"/>
            </a:pPr>
            <a:r>
              <a:rPr b="1" i="1" lang="en-US" sz="3600">
                <a:solidFill>
                  <a:srgbClr val="002060"/>
                </a:solidFill>
              </a:rPr>
              <a:t>Shigella</a:t>
            </a:r>
            <a:r>
              <a:rPr b="1" lang="en-US" sz="3600">
                <a:solidFill>
                  <a:srgbClr val="002060"/>
                </a:solidFill>
              </a:rPr>
              <a:t> are </a:t>
            </a:r>
            <a:r>
              <a:rPr b="1" lang="en-US" sz="3600">
                <a:solidFill>
                  <a:srgbClr val="C00000"/>
                </a:solidFill>
              </a:rPr>
              <a:t>non motile</a:t>
            </a:r>
            <a:r>
              <a:rPr b="1" lang="en-US" sz="3600">
                <a:solidFill>
                  <a:srgbClr val="002060"/>
                </a:solidFill>
              </a:rPr>
              <a:t>, lack H antigen</a:t>
            </a:r>
            <a:endParaRPr/>
          </a:p>
          <a:p>
            <a:pPr indent="-26289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548680"/>
            <a:ext cx="7848872" cy="630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457200" y="548680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Bodoni"/>
              <a:buNone/>
            </a:pPr>
            <a:r>
              <a:rPr lang="en-US" sz="44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CLINICAL INFECTION</a:t>
            </a:r>
            <a:br>
              <a:rPr lang="en-US" sz="44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</a:br>
            <a:endParaRPr sz="4400"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20"/>
              <a:buChar char="▣"/>
            </a:pPr>
            <a:r>
              <a:rPr b="1" lang="en-US">
                <a:solidFill>
                  <a:srgbClr val="002060"/>
                </a:solidFill>
              </a:rPr>
              <a:t> </a:t>
            </a:r>
            <a:r>
              <a:rPr b="1" i="1" lang="en-US">
                <a:solidFill>
                  <a:srgbClr val="002060"/>
                </a:solidFill>
              </a:rPr>
              <a:t>S. sonnei</a:t>
            </a:r>
            <a:r>
              <a:rPr b="1" lang="en-US">
                <a:solidFill>
                  <a:srgbClr val="002060"/>
                </a:solidFill>
              </a:rPr>
              <a:t> (group D1) most predominant in USA ( fever, watery diarrhea)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820"/>
              <a:buChar char="▣"/>
            </a:pPr>
            <a:r>
              <a:rPr b="1" lang="en-US">
                <a:solidFill>
                  <a:srgbClr val="002060"/>
                </a:solidFill>
              </a:rPr>
              <a:t> </a:t>
            </a:r>
            <a:r>
              <a:rPr b="1" i="1" lang="en-US">
                <a:solidFill>
                  <a:srgbClr val="002060"/>
                </a:solidFill>
              </a:rPr>
              <a:t>S. flexneri</a:t>
            </a:r>
            <a:r>
              <a:rPr b="1" lang="en-US">
                <a:solidFill>
                  <a:srgbClr val="002060"/>
                </a:solidFill>
              </a:rPr>
              <a:t> (group B15)  2</a:t>
            </a:r>
            <a:r>
              <a:rPr b="1" baseline="30000" lang="en-US">
                <a:solidFill>
                  <a:srgbClr val="002060"/>
                </a:solidFill>
              </a:rPr>
              <a:t>nd</a:t>
            </a:r>
            <a:r>
              <a:rPr b="1" lang="en-US">
                <a:solidFill>
                  <a:srgbClr val="002060"/>
                </a:solidFill>
              </a:rPr>
              <a:t> most common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820"/>
              <a:buChar char="▣"/>
            </a:pPr>
            <a:r>
              <a:rPr b="1" lang="en-US">
                <a:solidFill>
                  <a:srgbClr val="002060"/>
                </a:solidFill>
              </a:rPr>
              <a:t>Young adult ( man who have sex with man)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820"/>
              <a:buChar char="▣"/>
            </a:pPr>
            <a:r>
              <a:rPr b="1" i="1" lang="en-US">
                <a:solidFill>
                  <a:srgbClr val="002060"/>
                </a:solidFill>
              </a:rPr>
              <a:t>S. dysenteriae (group A 6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b="1" i="1" lang="en-US">
                <a:solidFill>
                  <a:srgbClr val="002060"/>
                </a:solidFill>
              </a:rPr>
              <a:t>) </a:t>
            </a:r>
            <a:r>
              <a:rPr b="1" lang="en-US">
                <a:solidFill>
                  <a:srgbClr val="002060"/>
                </a:solidFill>
              </a:rPr>
              <a:t>and </a:t>
            </a:r>
            <a:r>
              <a:rPr b="1" i="1" lang="en-US">
                <a:solidFill>
                  <a:srgbClr val="002060"/>
                </a:solidFill>
              </a:rPr>
              <a:t>S. boydii (group C 20) </a:t>
            </a:r>
            <a:r>
              <a:rPr b="1" lang="en-US">
                <a:solidFill>
                  <a:srgbClr val="002060"/>
                </a:solidFill>
              </a:rPr>
              <a:t>are most common isolates in developing countries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820"/>
              <a:buChar char="▣"/>
            </a:pPr>
            <a:r>
              <a:rPr b="1" i="1" lang="en-US">
                <a:solidFill>
                  <a:srgbClr val="002060"/>
                </a:solidFill>
              </a:rPr>
              <a:t>S. dysenteriae </a:t>
            </a:r>
            <a:r>
              <a:rPr b="1" lang="en-US">
                <a:solidFill>
                  <a:srgbClr val="002060"/>
                </a:solidFill>
              </a:rPr>
              <a:t>type 1 associated with morbidity and mortality.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820"/>
              <a:buChar char="▣"/>
            </a:pPr>
            <a:r>
              <a:rPr b="1" lang="en-US">
                <a:solidFill>
                  <a:srgbClr val="002060"/>
                </a:solidFill>
              </a:rPr>
              <a:t>Human is the only reservoir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 flipH="1" rot="10800000">
            <a:off x="457200" y="-1251520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3690"/>
              <a:buFont typeface="Lucida Sans"/>
              <a:buNone/>
            </a:pPr>
            <a:r>
              <a:t/>
            </a:r>
            <a:endParaRPr sz="3690"/>
          </a:p>
        </p:txBody>
      </p:sp>
      <p:sp>
        <p:nvSpPr>
          <p:cNvPr id="236" name="Google Shape;236;p24"/>
          <p:cNvSpPr txBox="1"/>
          <p:nvPr>
            <p:ph idx="1" type="body"/>
          </p:nvPr>
        </p:nvSpPr>
        <p:spPr>
          <a:xfrm>
            <a:off x="457200" y="260648"/>
            <a:ext cx="8229600" cy="640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lang="en-US" sz="3200">
                <a:solidFill>
                  <a:srgbClr val="002060"/>
                </a:solidFill>
              </a:rPr>
              <a:t>Person to person through fecal –oral route .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lang="en-US" sz="3200">
                <a:solidFill>
                  <a:srgbClr val="0070C0"/>
                </a:solidFill>
              </a:rPr>
              <a:t>Flies, fingers (have a role in spread).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lang="en-US" sz="3200">
                <a:solidFill>
                  <a:srgbClr val="002060"/>
                </a:solidFill>
              </a:rPr>
              <a:t>Food and water.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lang="en-US" sz="3200">
                <a:solidFill>
                  <a:srgbClr val="002060"/>
                </a:solidFill>
              </a:rPr>
              <a:t>Young children in daycare, people in crowded area and anal oral sex in developed countries.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lang="en-US" sz="3200">
                <a:solidFill>
                  <a:srgbClr val="C00000"/>
                </a:solidFill>
              </a:rPr>
              <a:t>Low infective dose &lt; 200 bacilli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lang="en-US" sz="3200">
                <a:solidFill>
                  <a:srgbClr val="7030A0"/>
                </a:solidFill>
              </a:rPr>
              <a:t>Penetrate epithelial cells ,leads to local inflammation, shedding of intestinal lining and  ulcer formation.</a:t>
            </a:r>
            <a:endParaRPr/>
          </a:p>
          <a:p>
            <a:pPr indent="-279400" lvl="0" marL="548640" rtl="0" algn="r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odoni"/>
              <a:buNone/>
            </a:pPr>
            <a:r>
              <a:rPr lang="en-US" sz="54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SYMPTOMS</a:t>
            </a:r>
            <a:br>
              <a:rPr lang="en-US" sz="3690"/>
            </a:br>
            <a:endParaRPr sz="3690"/>
          </a:p>
        </p:txBody>
      </p:sp>
      <p:sp>
        <p:nvSpPr>
          <p:cNvPr id="242" name="Google Shape;242;p25"/>
          <p:cNvSpPr txBox="1"/>
          <p:nvPr>
            <p:ph idx="1" type="body"/>
          </p:nvPr>
        </p:nvSpPr>
        <p:spPr>
          <a:xfrm>
            <a:off x="457200" y="1124744"/>
            <a:ext cx="8229600" cy="5184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80"/>
              <a:buChar char="▣"/>
            </a:pPr>
            <a:r>
              <a:rPr b="1" lang="en-US" sz="3200">
                <a:solidFill>
                  <a:srgbClr val="002060"/>
                </a:solidFill>
              </a:rPr>
              <a:t>High fever, chill, abdominal cramp and pain accompanied by </a:t>
            </a:r>
            <a:r>
              <a:rPr b="1" lang="en-US" sz="3200">
                <a:solidFill>
                  <a:srgbClr val="C00000"/>
                </a:solidFill>
              </a:rPr>
              <a:t>tenesmus</a:t>
            </a:r>
            <a:r>
              <a:rPr b="1" lang="en-US" sz="3200">
                <a:solidFill>
                  <a:srgbClr val="002060"/>
                </a:solidFill>
              </a:rPr>
              <a:t>, </a:t>
            </a:r>
            <a:r>
              <a:rPr b="1" lang="en-US" sz="3200">
                <a:solidFill>
                  <a:srgbClr val="C00000"/>
                </a:solidFill>
              </a:rPr>
              <a:t>bloody stool with mucus &amp; leukocytes.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Char char="▣"/>
            </a:pPr>
            <a:r>
              <a:rPr b="1" lang="en-US" sz="3200">
                <a:solidFill>
                  <a:srgbClr val="002060"/>
                </a:solidFill>
              </a:rPr>
              <a:t> Incubation period  :  24 - 48 hrs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Char char="▣"/>
            </a:pPr>
            <a:r>
              <a:rPr b="1" lang="en-US" sz="3200">
                <a:solidFill>
                  <a:srgbClr val="002060"/>
                </a:solidFill>
              </a:rPr>
              <a:t>Can lead to rectal prolapsed in children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Char char="▣"/>
            </a:pPr>
            <a:r>
              <a:rPr b="1" lang="en-US" sz="3200" u="sng">
                <a:solidFill>
                  <a:srgbClr val="0070C0"/>
                </a:solidFill>
              </a:rPr>
              <a:t>Complications</a:t>
            </a:r>
            <a:r>
              <a:rPr b="1" lang="en-US" sz="3200">
                <a:solidFill>
                  <a:srgbClr val="002060"/>
                </a:solidFill>
              </a:rPr>
              <a:t>: ileus, obstruction dilatation and toxic mega colon 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Char char="▣"/>
            </a:pPr>
            <a:r>
              <a:rPr b="1" lang="en-US" sz="3200">
                <a:solidFill>
                  <a:srgbClr val="002060"/>
                </a:solidFill>
              </a:rPr>
              <a:t>Bacteremia in 4 % of severely ill patient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Char char="▣"/>
            </a:pPr>
            <a:r>
              <a:rPr b="1" lang="en-US" sz="3200">
                <a:solidFill>
                  <a:srgbClr val="002060"/>
                </a:solidFill>
              </a:rPr>
              <a:t>Seizures, HUS</a:t>
            </a:r>
            <a:endParaRPr b="1" sz="3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90"/>
              <a:buFont typeface="Lucida Sans"/>
              <a:buNone/>
            </a:pPr>
            <a:r>
              <a:rPr lang="en-US" sz="3690">
                <a:solidFill>
                  <a:srgbClr val="C00000"/>
                </a:solidFill>
              </a:rPr>
              <a:t>DYSENTRY STOOL</a:t>
            </a:r>
            <a:br>
              <a:rPr lang="en-US" sz="3690">
                <a:solidFill>
                  <a:srgbClr val="C00000"/>
                </a:solidFill>
              </a:rPr>
            </a:br>
            <a:endParaRPr sz="3690">
              <a:solidFill>
                <a:srgbClr val="C00000"/>
              </a:solidFill>
            </a:endParaRPr>
          </a:p>
        </p:txBody>
      </p:sp>
      <p:pic>
        <p:nvPicPr>
          <p:cNvPr descr="http://content2.eol.org/content/2009/11/25/03/68829_large.jpg" id="249" name="Google Shape;2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628800"/>
            <a:ext cx="576064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title"/>
          </p:nvPr>
        </p:nvSpPr>
        <p:spPr>
          <a:xfrm>
            <a:off x="323528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Lucida Sans"/>
              <a:buNone/>
            </a:pPr>
            <a:r>
              <a:rPr lang="en-US" sz="3200">
                <a:solidFill>
                  <a:srgbClr val="C00000"/>
                </a:solidFill>
              </a:rPr>
              <a:t>Laboratory diagnosis of </a:t>
            </a:r>
            <a:r>
              <a:rPr i="1" lang="en-US" sz="3200">
                <a:solidFill>
                  <a:srgbClr val="C00000"/>
                </a:solidFill>
              </a:rPr>
              <a:t>Salmonella</a:t>
            </a:r>
            <a:r>
              <a:rPr lang="en-US" sz="3200">
                <a:solidFill>
                  <a:srgbClr val="C00000"/>
                </a:solidFill>
              </a:rPr>
              <a:t> &amp; </a:t>
            </a:r>
            <a:r>
              <a:rPr i="1" lang="en-US" sz="3200">
                <a:solidFill>
                  <a:srgbClr val="C00000"/>
                </a:solidFill>
              </a:rPr>
              <a:t>Shigella</a:t>
            </a:r>
            <a:r>
              <a:rPr lang="en-US" sz="3200">
                <a:solidFill>
                  <a:srgbClr val="C00000"/>
                </a:solidFill>
              </a:rPr>
              <a:t> from stool   </a:t>
            </a:r>
            <a:endParaRPr/>
          </a:p>
        </p:txBody>
      </p:sp>
      <p:sp>
        <p:nvSpPr>
          <p:cNvPr id="255" name="Google Shape;255;p27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1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rgbClr val="002060"/>
                </a:solidFill>
              </a:rPr>
              <a:t>-Both are Gram negative bacilli</a:t>
            </a:r>
            <a:endParaRPr/>
          </a:p>
          <a:p>
            <a:pPr indent="0" lvl="0" marL="137160" rtl="1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rgbClr val="002060"/>
                </a:solidFill>
              </a:rPr>
              <a:t>-Culture on selective media ( </a:t>
            </a:r>
            <a:r>
              <a:rPr i="1" lang="en-US">
                <a:solidFill>
                  <a:srgbClr val="002060"/>
                </a:solidFill>
              </a:rPr>
              <a:t>Salmonella</a:t>
            </a:r>
            <a:r>
              <a:rPr lang="en-US">
                <a:solidFill>
                  <a:srgbClr val="002060"/>
                </a:solidFill>
              </a:rPr>
              <a:t> produce black colonies due to H2S)</a:t>
            </a:r>
            <a:endParaRPr/>
          </a:p>
          <a:p>
            <a:pPr indent="0" lvl="0" marL="137160" rtl="1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rgbClr val="002060"/>
                </a:solidFill>
              </a:rPr>
              <a:t>-Biochemical tests</a:t>
            </a:r>
            <a:endParaRPr/>
          </a:p>
          <a:p>
            <a:pPr indent="0" lvl="0" marL="137160" rtl="1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rgbClr val="002060"/>
                </a:solidFill>
              </a:rPr>
              <a:t>-Motility test</a:t>
            </a:r>
            <a:endParaRPr/>
          </a:p>
          <a:p>
            <a:pPr indent="0" lvl="0" marL="137160" rtl="1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rgbClr val="002060"/>
                </a:solidFill>
              </a:rPr>
              <a:t>-Serology for serotypes.</a:t>
            </a:r>
            <a:endParaRPr/>
          </a:p>
          <a:p>
            <a:pPr indent="0" lvl="0" marL="137160" rtl="1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‪shigella culture‬‏" id="260" name="Google Shape;2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836712"/>
            <a:ext cx="7632848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002060"/>
                </a:solidFill>
              </a:rPr>
              <a:t>BIOCHEMICAL TESTS</a:t>
            </a:r>
            <a:endParaRPr/>
          </a:p>
        </p:txBody>
      </p:sp>
      <p:pic>
        <p:nvPicPr>
          <p:cNvPr descr="نتيجة بحث الصور عن ‪shigella &amp; salmonella serology‬‏" id="266" name="Google Shape;266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717865"/>
            <a:ext cx="3800475" cy="1939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‪shigella &amp; salmonella serology‬‏" id="267" name="Google Shape;26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3968254"/>
            <a:ext cx="7056784" cy="26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Bodoni"/>
              <a:buNone/>
            </a:pPr>
            <a:r>
              <a:rPr lang="en-US" sz="80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Salmonella</a:t>
            </a:r>
            <a:endParaRPr sz="8000"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pic>
        <p:nvPicPr>
          <p:cNvPr descr="نتيجة بحث الصور عن ‪shigella &amp; salmonella serology‬‏" id="273" name="Google Shape;2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18" y="620688"/>
            <a:ext cx="8124730" cy="592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002060"/>
                </a:solidFill>
              </a:rPr>
              <a:t>Diagnosis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US">
                <a:solidFill>
                  <a:srgbClr val="002060"/>
                </a:solidFill>
              </a:rPr>
              <a:t>Stool culture on selective selenite enrichment broth media, MAC, SS and XLD, HEA, BS </a:t>
            </a:r>
            <a:endParaRPr>
              <a:solidFill>
                <a:srgbClr val="002060"/>
              </a:solidFill>
            </a:endParaRPr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>
                <a:solidFill>
                  <a:srgbClr val="002060"/>
                </a:solidFill>
              </a:rPr>
              <a:t>Sero-grouping based on O and H antigen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Char char="❖"/>
            </a:pPr>
            <a:r>
              <a:rPr lang="en-US">
                <a:solidFill>
                  <a:srgbClr val="002060"/>
                </a:solidFill>
              </a:rPr>
              <a:t>Sereny test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descr="https://d1cag3og5zsskm.cloudfront.net/v/s2/0d/da/33/3ee64047fd88a6cf5765108690/100/x1y1.png?Policy=eyJTdGF0ZW1lbnQiOiBbeyJSZXNvdXJjZSI6ICJodHRwczovL2QxY2FnM29nNXpzc2ttLmNsb3VkZnJvbnQubmV0L3YvczIvMGQvZGEvMzMvM2VlNjQwNDdmZDg4YTZjZjU3NjUxMDg2OTAvKiIsICJDb25kaXRpb24iOiB7IkRhdGVMZXNzVGhhbiI6IHsiQVdTOkVwb2NoVGltZSI6IDE0ODE2OTQxMDJ9fX1dfQ__&amp;Signature=Lp5g-Qkt6Y3nQXGVtTKNGrzPeBrcRZDtQhOoJ5QTplnoDfiGzub4WrhTPYJe9U6AGUtAFMBPGwCmFTQ9KwFI4hNZ%7E9Mr5iH4gYAxlAo8XR7coq4mOqYh6xZUxigZHGzIqLWHnEyNJKhoGN-mW6hsrXjcnga2ZdwBLgyO42AD7i%7EE-Rpzu9SJy6R56p8dLgkGjcPxR2w6IAIcHMOFUjflFNtndBHpmH0eKs6ffN901G2Y2dCPV6qNEKYwz4KRzG-gqs4RbrdwuHxUzzMksHT%7EIdcL%7ES5Fh4pSmPHq3bD00txoneXiRsJLwGmZKXkZ89S9rahiNsm%7ESFpD%7EzRqu2VmvA__&amp;Key-Pair-Id=APKAJY4Y3HIBJJ7SJ76A" id="281" name="Google Shape;2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5157192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216" y="5157192"/>
            <a:ext cx="1286272" cy="128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0C0C0C"/>
                </a:solidFill>
              </a:rPr>
              <a:t>TREATMENT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467544" y="1556792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rgbClr val="002060"/>
                </a:solidFill>
              </a:rPr>
              <a:t>Antibiotics used to reduce duration of illness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>
                <a:solidFill>
                  <a:srgbClr val="002060"/>
                </a:solidFill>
              </a:rPr>
              <a:t>Ampicillin, IV ceftriaxone, oral TMP-SMX, Ciprofloxacin or Azithromycin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Lucida Sans"/>
              <a:buNone/>
            </a:pPr>
            <a:r>
              <a:rPr lang="en-US">
                <a:solidFill>
                  <a:schemeClr val="dk1"/>
                </a:solidFill>
              </a:rPr>
              <a:t>References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1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>
                <a:solidFill>
                  <a:schemeClr val="dk1"/>
                </a:solidFill>
              </a:rPr>
              <a:t>Ryan, Kenneth J.. Sherris Medical Microbiology, Seventh Edition. McGraw-Hill Education.</a:t>
            </a:r>
            <a:endParaRPr/>
          </a:p>
          <a:p>
            <a:pPr indent="0" lvl="1" marL="585216" rtl="1" algn="l"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chemeClr val="dk1"/>
                </a:solidFill>
              </a:rPr>
              <a:t>- Intestinal flora, part of chapter 1 </a:t>
            </a:r>
            <a:endParaRPr/>
          </a:p>
          <a:p>
            <a:pPr indent="0" lvl="1" marL="585216" rtl="1" algn="l"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chemeClr val="dk1"/>
                </a:solidFill>
              </a:rPr>
              <a:t>- Enteric infections and food poisoning, part of the chapter on Infectious Diseases.</a:t>
            </a:r>
            <a:endParaRPr/>
          </a:p>
          <a:p>
            <a:pPr indent="0" lvl="1" marL="585216" rtl="1" algn="l"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chemeClr val="dk1"/>
                </a:solidFill>
              </a:rPr>
              <a:t> -Typhoid fever</a:t>
            </a:r>
            <a:endParaRPr/>
          </a:p>
          <a:p>
            <a:pPr indent="0" lvl="1" marL="585216" rtl="1" algn="l"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chemeClr val="dk1"/>
                </a:solidFill>
              </a:rPr>
              <a:t>- Dysentry</a:t>
            </a:r>
            <a:endParaRPr>
              <a:solidFill>
                <a:schemeClr val="dk1"/>
              </a:solidFill>
            </a:endParaRPr>
          </a:p>
          <a:p>
            <a:pPr indent="-295910" lvl="0" marL="548640" rtl="1" algn="r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Salmonella</a:t>
            </a:r>
            <a:r>
              <a:rPr lang="en-US"/>
              <a:t> 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65"/>
              <a:buFont typeface="Noto Sans Symbols"/>
              <a:buChar char="⮚"/>
            </a:pPr>
            <a:r>
              <a:rPr b="1" lang="en-US" sz="3792">
                <a:solidFill>
                  <a:srgbClr val="002060"/>
                </a:solidFill>
              </a:rPr>
              <a:t>Gram negative ,motile ,facultative anaerobic bacilli</a:t>
            </a:r>
            <a:endParaRPr/>
          </a:p>
          <a:p>
            <a:pPr indent="-411480" lvl="0" marL="548640" rtl="0" algn="l">
              <a:spcBef>
                <a:spcPts val="758"/>
              </a:spcBef>
              <a:spcAft>
                <a:spcPts val="0"/>
              </a:spcAft>
              <a:buClr>
                <a:srgbClr val="002060"/>
              </a:buClr>
              <a:buSzPts val="2465"/>
              <a:buFont typeface="Noto Sans Symbols"/>
              <a:buChar char="⮚"/>
            </a:pPr>
            <a:r>
              <a:rPr b="1" lang="en-US" sz="3792">
                <a:solidFill>
                  <a:srgbClr val="002060"/>
                </a:solidFill>
              </a:rPr>
              <a:t>Non lactose fermenting colonies</a:t>
            </a:r>
            <a:endParaRPr/>
          </a:p>
          <a:p>
            <a:pPr indent="-411480" lvl="0" marL="548640" rtl="0" algn="l">
              <a:spcBef>
                <a:spcPts val="758"/>
              </a:spcBef>
              <a:spcAft>
                <a:spcPts val="0"/>
              </a:spcAft>
              <a:buClr>
                <a:srgbClr val="002060"/>
              </a:buClr>
              <a:buSzPts val="2465"/>
              <a:buFont typeface="Noto Sans Symbols"/>
              <a:buChar char="⮚"/>
            </a:pPr>
            <a:r>
              <a:rPr b="1" lang="en-US" sz="3792">
                <a:solidFill>
                  <a:srgbClr val="002060"/>
                </a:solidFill>
              </a:rPr>
              <a:t>Highest during the rainy season in tropical climates and during the warmer months in temperate climates.</a:t>
            </a:r>
            <a:endParaRPr/>
          </a:p>
          <a:p>
            <a:pPr indent="-304577" lvl="0" marL="548640" rtl="1" algn="r"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t/>
            </a:r>
            <a:endParaRPr sz="2590"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8" y="5330357"/>
            <a:ext cx="2265840" cy="123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0" y="0"/>
            <a:ext cx="9144000" cy="234888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Bodoni"/>
              <a:buNone/>
            </a:pPr>
            <a:r>
              <a:rPr b="0" lang="en-US" sz="480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VIRULENCE FACTORS</a:t>
            </a:r>
            <a:br>
              <a:rPr lang="en-US" sz="4800"/>
            </a:br>
            <a:endParaRPr sz="4800"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0" y="2348880"/>
            <a:ext cx="9144000" cy="450912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18"/>
              <a:buChar char="▣"/>
            </a:pPr>
            <a:r>
              <a:rPr b="1" lang="en-US" sz="3720">
                <a:solidFill>
                  <a:srgbClr val="002060"/>
                </a:solidFill>
              </a:rPr>
              <a:t> </a:t>
            </a:r>
            <a:r>
              <a:rPr b="1" lang="en-US" sz="4185">
                <a:solidFill>
                  <a:srgbClr val="002060"/>
                </a:solidFill>
              </a:rPr>
              <a:t>Fimbria  -  Adherence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837"/>
              </a:spcBef>
              <a:spcAft>
                <a:spcPts val="0"/>
              </a:spcAft>
              <a:buClr>
                <a:srgbClr val="002060"/>
              </a:buClr>
              <a:buSzPts val="2720"/>
              <a:buChar char="▣"/>
            </a:pPr>
            <a:r>
              <a:rPr b="1" lang="en-US" sz="4185">
                <a:solidFill>
                  <a:srgbClr val="002060"/>
                </a:solidFill>
              </a:rPr>
              <a:t> Endocytosis</a:t>
            </a:r>
            <a:endParaRPr/>
          </a:p>
          <a:p>
            <a:pPr indent="-283464" lvl="1" marL="868680" rtl="0" algn="l">
              <a:lnSpc>
                <a:spcPct val="80000"/>
              </a:lnSpc>
              <a:spcBef>
                <a:spcPts val="775"/>
              </a:spcBef>
              <a:spcAft>
                <a:spcPts val="0"/>
              </a:spcAft>
              <a:buClr>
                <a:srgbClr val="002060"/>
              </a:buClr>
              <a:buSzPts val="3100"/>
              <a:buChar char="◼"/>
            </a:pPr>
            <a:r>
              <a:rPr b="1" lang="en-US" sz="3875">
                <a:solidFill>
                  <a:srgbClr val="002060"/>
                </a:solidFill>
              </a:rPr>
              <a:t>SPI 1 T3SS</a:t>
            </a:r>
            <a:endParaRPr/>
          </a:p>
          <a:p>
            <a:pPr indent="-283464" lvl="1" marL="868680" rtl="0" algn="l">
              <a:lnSpc>
                <a:spcPct val="80000"/>
              </a:lnSpc>
              <a:spcBef>
                <a:spcPts val="775"/>
              </a:spcBef>
              <a:spcAft>
                <a:spcPts val="0"/>
              </a:spcAft>
              <a:buClr>
                <a:srgbClr val="002060"/>
              </a:buClr>
              <a:buSzPts val="3100"/>
              <a:buChar char="◼"/>
            </a:pPr>
            <a:r>
              <a:rPr b="1" lang="en-US" sz="3875">
                <a:solidFill>
                  <a:srgbClr val="002060"/>
                </a:solidFill>
              </a:rPr>
              <a:t>TLR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837"/>
              </a:spcBef>
              <a:spcAft>
                <a:spcPts val="0"/>
              </a:spcAft>
              <a:buClr>
                <a:srgbClr val="002060"/>
              </a:buClr>
              <a:buSzPts val="2720"/>
              <a:buChar char="▣"/>
            </a:pPr>
            <a:r>
              <a:rPr b="1" lang="en-US" sz="4185">
                <a:solidFill>
                  <a:srgbClr val="002060"/>
                </a:solidFill>
              </a:rPr>
              <a:t>Replication in                          microphage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837"/>
              </a:spcBef>
              <a:spcAft>
                <a:spcPts val="0"/>
              </a:spcAft>
              <a:buClr>
                <a:srgbClr val="002060"/>
              </a:buClr>
              <a:buSzPts val="2720"/>
              <a:buChar char="▣"/>
            </a:pPr>
            <a:r>
              <a:rPr b="1" lang="en-US" sz="4185">
                <a:solidFill>
                  <a:srgbClr val="002060"/>
                </a:solidFill>
              </a:rPr>
              <a:t> Enterotoxin</a:t>
            </a:r>
            <a:endParaRPr/>
          </a:p>
          <a:p>
            <a:pPr indent="-238744" lvl="0" marL="548640" rtl="1" algn="l">
              <a:lnSpc>
                <a:spcPct val="80000"/>
              </a:lnSpc>
              <a:spcBef>
                <a:spcPts val="837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b="1" sz="4185"/>
          </a:p>
        </p:txBody>
      </p:sp>
      <p:pic>
        <p:nvPicPr>
          <p:cNvPr descr="https://d1cag3og5zsskm.cloudfront.net/v/s2/b7/7a/8c/6108554a14af2b246618f84c2b/82/x1y1.png?Policy=eyJTdGF0ZW1lbnQiOiBbeyJSZXNvdXJjZSI6ICJodHRwczovL2QxY2FnM29nNXpzc2ttLmNsb3VkZnJvbnQubmV0L3YvczIvYjcvN2EvOGMvNjEwODU1NGExNGFmMmIyNDY2MThmODRjMmIvKiIsICJDb25kaXRpb24iOiB7IkRhdGVMZXNzVGhhbiI6IHsiQVdTOkVwb2NoVGltZSI6IDE0ODE2Njk5Mjd9fX1dfQ__&amp;Signature=NllThAkUMv2fcQMpJWT8kDKzulZSpKRULwnbHszZlZt%7EZRl59oogI0EchL0pzE96FgnkLDPb9KmjBVbVRmr7sipc578haK23g26OLHH%7EgYWeF9CQ2fHHJMC3dXwcXiYqtJtGw4j4KWKYCaPRP8WR0gITldTWNzE7zMhx6DUXL6jiYFi4uxFfK8mQrhSgnk%7EbhjHn81V0VbvBc0ixqKLBB-1RDEuG2pubaKaXURA7L5GwBzv-wTk77tTmrrre9X7IUvYvHlsnDONLx23tmcH77iHDJo2CBebC2wAUCf2wWhcIgzbCn62KgahQssrIIZ-GEVWGRmgwBr7WiesNfSiE8w__&amp;Key-Pair-Id=APKAJY4Y3HIBJJ7SJ76A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3140968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100"/>
              <a:buFont typeface="Lucida Sans"/>
              <a:buNone/>
            </a:pPr>
            <a:r>
              <a:rPr lang="en-US"/>
              <a:t>Histopathology</a:t>
            </a:r>
            <a:endParaRPr/>
          </a:p>
        </p:txBody>
      </p:sp>
      <p:pic>
        <p:nvPicPr>
          <p:cNvPr descr="https://d1cag3og5zsskm.cloudfront.net/v/s2/05/d6/6f/2287444a1f9e056808baaa8612/61/x3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3717032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1cag3og5zsskm.cloudfront.net/v/s2/05/d6/6f/2287444a1f9e056808baaa8612/61/x1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1183" y="3717032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1cag3og5zsskm.cloudfront.net/v/s2/05/d6/6f/2287444a1f9e056808baaa8612/61/x1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 id="124" name="Google Shape;12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1183" y="1340768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1cag3og5zsskm.cloudfront.net/v/s2/05/d6/6f/2287444a1f9e056808baaa8612/61/x0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 id="125" name="Google Shape;12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783" y="1340768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1cag3og5zsskm.cloudfront.net/v/s2/05/d6/6f/2287444a1f9e056808baaa8612/61/x0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 id="126" name="Google Shape;12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783" y="3717032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1cag3og5zsskm.cloudfront.net/v/s2/05/d6/6f/2287444a1f9e056808baaa8612/61/x3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 id="127" name="Google Shape;12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45340" y="1340768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DEDED"/>
            </a:gs>
            <a:gs pos="21000">
              <a:srgbClr val="B3C6E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0" y="0"/>
            <a:ext cx="9144000" cy="198884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3690"/>
              <a:buFont typeface="Lucida Sans"/>
              <a:buNone/>
            </a:pP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br>
              <a:rPr lang="en-US" sz="3690"/>
            </a:br>
            <a:r>
              <a:rPr lang="en-US" sz="3690" u="sng"/>
              <a:t> </a:t>
            </a:r>
            <a:r>
              <a:rPr lang="en-US" sz="441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Classification </a:t>
            </a:r>
            <a:br>
              <a:rPr lang="en-US" sz="3690">
                <a:latin typeface="Bodoni"/>
                <a:ea typeface="Bodoni"/>
                <a:cs typeface="Bodoni"/>
                <a:sym typeface="Bodoni"/>
              </a:rPr>
            </a:br>
            <a:br>
              <a:rPr lang="en-US" sz="3690"/>
            </a:br>
            <a:br>
              <a:rPr lang="en-US" sz="3690"/>
            </a:br>
            <a:r>
              <a:rPr lang="en-US" sz="3690"/>
              <a:t>-Has two species s.enterica (six subspecies I, II, III, IV, V, VI)</a:t>
            </a:r>
            <a:br>
              <a:rPr lang="en-US" sz="3690"/>
            </a:br>
            <a:r>
              <a:rPr lang="en-US" sz="3690"/>
              <a:t>                      s.borgori (rare)</a:t>
            </a:r>
            <a:br>
              <a:rPr lang="en-US" sz="3690"/>
            </a:br>
            <a:r>
              <a:rPr lang="en-US" sz="3690"/>
              <a:t> </a:t>
            </a:r>
            <a:br>
              <a:rPr lang="en-US" sz="3690"/>
            </a:br>
            <a:r>
              <a:rPr lang="en-US" sz="3690"/>
              <a:t> -Cold blooded animal, birds, rodents, turtles, snake and fish</a:t>
            </a:r>
            <a:br>
              <a:rPr lang="en-US" sz="3690"/>
            </a:br>
            <a:r>
              <a:rPr lang="en-US" sz="3690"/>
              <a:t> </a:t>
            </a:r>
            <a:br>
              <a:rPr lang="en-US" sz="3690"/>
            </a:br>
            <a:endParaRPr sz="3690"/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0" y="1988840"/>
            <a:ext cx="9144000" cy="48691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80"/>
              <a:buNone/>
            </a:pPr>
            <a:r>
              <a:rPr b="1" lang="en-US" sz="3200">
                <a:solidFill>
                  <a:srgbClr val="002060"/>
                </a:solidFill>
              </a:rPr>
              <a:t>Two species of Salmonella : 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i="1" lang="en-US" sz="3200">
                <a:solidFill>
                  <a:srgbClr val="002060"/>
                </a:solidFill>
              </a:rPr>
              <a:t>S.enterica</a:t>
            </a:r>
            <a:r>
              <a:rPr b="1" lang="en-US" sz="320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(six </a:t>
            </a:r>
            <a:r>
              <a:rPr i="1" lang="en-US" sz="3200">
                <a:solidFill>
                  <a:srgbClr val="002060"/>
                </a:solidFill>
              </a:rPr>
              <a:t>subspecies I, II, III, IV, V, VI</a:t>
            </a:r>
            <a:r>
              <a:rPr b="1" i="1" lang="en-US" sz="3200">
                <a:solidFill>
                  <a:srgbClr val="002060"/>
                </a:solidFill>
              </a:rPr>
              <a:t>)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Font typeface="Noto Sans Symbols"/>
              <a:buChar char="⮚"/>
            </a:pPr>
            <a:r>
              <a:rPr b="1" i="1" lang="en-US" sz="3200">
                <a:solidFill>
                  <a:srgbClr val="002060"/>
                </a:solidFill>
              </a:rPr>
              <a:t>S.borgori</a:t>
            </a:r>
            <a:r>
              <a:rPr b="1" lang="en-US" sz="3200">
                <a:solidFill>
                  <a:srgbClr val="002060"/>
                </a:solidFill>
              </a:rPr>
              <a:t> (rare)</a:t>
            </a:r>
            <a:endParaRPr/>
          </a:p>
          <a:p>
            <a:pPr indent="-411480" lvl="0" marL="548640" rtl="0" algn="l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b="1" lang="en-US" sz="3200">
                <a:solidFill>
                  <a:srgbClr val="002060"/>
                </a:solidFill>
              </a:rPr>
              <a:t> </a:t>
            </a:r>
            <a:endParaRPr/>
          </a:p>
          <a:p>
            <a:pPr indent="0" lvl="0" marL="13716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080"/>
              <a:buNone/>
            </a:pPr>
            <a:r>
              <a:rPr b="1" lang="en-US" sz="3200">
                <a:solidFill>
                  <a:srgbClr val="002060"/>
                </a:solidFill>
              </a:rPr>
              <a:t>Found in cold blooded animal, birds, rodents, turtles, snakes and fish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b="1" lang="en-US"/>
              <a:t> 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DBAF0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graphicFrame>
        <p:nvGraphicFramePr>
          <p:cNvPr id="140" name="Google Shape;140;p8"/>
          <p:cNvGraphicFramePr/>
          <p:nvPr/>
        </p:nvGraphicFramePr>
        <p:xfrm>
          <a:off x="457200" y="188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{83849B51-D29C-4F09-8A67-6E7C6FC8ACD9}</a:tableStyleId>
              </a:tblPr>
              <a:tblGrid>
                <a:gridCol w="3466725"/>
                <a:gridCol w="1800200"/>
                <a:gridCol w="3168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SALMONELLA</a:t>
                      </a: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SPECIES AND SUBSPECIES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NO. OF SEROTYPES WITHIN SUBSPECIES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USUAL HABITAT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enterica</a:t>
                      </a: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subsp. </a:t>
                      </a: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enterica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(I)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1504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Warm-blooded animals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enterica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subsp. </a:t>
                      </a: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salmae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(II)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Cold-blooded animals and the environment</a:t>
                      </a:r>
                      <a:r>
                        <a:rPr b="0" baseline="30000" i="0" lang="en-US" sz="1600" u="none" cap="none" strike="noStrike">
                          <a:solidFill>
                            <a:srgbClr val="006BB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enterica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subsp. </a:t>
                      </a: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arizonae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(IIIa)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Cold-blooded animals and the environment</a:t>
                      </a:r>
                      <a:r>
                        <a:rPr b="0" baseline="30000" i="0" lang="en-US" sz="1600" u="none" cap="none" strike="noStrike">
                          <a:solidFill>
                            <a:srgbClr val="006BB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enterica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subsp. </a:t>
                      </a: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diarizonae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(IIIb)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Cold-blooded animals and the environment</a:t>
                      </a:r>
                      <a:r>
                        <a:rPr b="0" baseline="30000" i="0" lang="en-US" sz="1600" u="none" cap="none" strike="noStrike">
                          <a:solidFill>
                            <a:srgbClr val="006BB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enterica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subsp. </a:t>
                      </a: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houtenae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(IV)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Cold-blooded animals and the environment</a:t>
                      </a:r>
                      <a:r>
                        <a:rPr b="0" baseline="30000" i="0" lang="en-US" sz="1600" u="none" cap="none" strike="noStrike">
                          <a:solidFill>
                            <a:srgbClr val="006BB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enterica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subsp. </a:t>
                      </a:r>
                      <a:r>
                        <a:rPr b="0" i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indica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(VI)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Cold-blooded animals and the environment</a:t>
                      </a:r>
                      <a:r>
                        <a:rPr b="0" baseline="30000" i="0" lang="en-US" sz="1600" u="none" cap="none" strike="noStrike">
                          <a:solidFill>
                            <a:srgbClr val="006BB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bongori</a:t>
                      </a: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(V)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Cold-blooded animals and the environment</a:t>
                      </a:r>
                      <a:r>
                        <a:rPr b="0" baseline="30000" i="0" lang="en-US" sz="1600" u="none" cap="none" strike="noStrike">
                          <a:solidFill>
                            <a:srgbClr val="006BB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*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 anchor="ctr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2541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0"/>
            <a:ext cx="9144000" cy="198884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Bodoni"/>
              <a:buNone/>
            </a:pPr>
            <a:r>
              <a:rPr lang="en-US" sz="4800" u="sng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Antigenic structures</a:t>
            </a:r>
            <a:br>
              <a:rPr lang="en-US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</a:br>
            <a:endParaRPr>
              <a:solidFill>
                <a:srgbClr val="00206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0" y="1988840"/>
            <a:ext cx="9144000" cy="48691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10"/>
              <a:buChar char="▣"/>
            </a:pPr>
            <a:r>
              <a:rPr lang="en-US" sz="5400">
                <a:solidFill>
                  <a:srgbClr val="002060"/>
                </a:solidFill>
              </a:rPr>
              <a:t>  </a:t>
            </a:r>
            <a:r>
              <a:rPr b="1" lang="en-US" sz="5400">
                <a:solidFill>
                  <a:srgbClr val="C00000"/>
                </a:solidFill>
              </a:rPr>
              <a:t>O</a:t>
            </a:r>
            <a:r>
              <a:rPr b="1" lang="en-US" sz="5400">
                <a:solidFill>
                  <a:srgbClr val="002060"/>
                </a:solidFill>
              </a:rPr>
              <a:t>. Somatic antigen</a:t>
            </a:r>
            <a:endParaRPr/>
          </a:p>
          <a:p>
            <a:pPr indent="-411480" lvl="0" marL="548640" rtl="0" algn="l"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3510"/>
              <a:buChar char="▣"/>
            </a:pPr>
            <a:r>
              <a:rPr b="1" lang="en-US" sz="5400">
                <a:solidFill>
                  <a:srgbClr val="002060"/>
                </a:solidFill>
              </a:rPr>
              <a:t>  </a:t>
            </a:r>
            <a:r>
              <a:rPr b="1" lang="en-US" sz="5400">
                <a:solidFill>
                  <a:srgbClr val="C00000"/>
                </a:solidFill>
              </a:rPr>
              <a:t>H</a:t>
            </a:r>
            <a:r>
              <a:rPr b="1" lang="en-US" sz="5400">
                <a:solidFill>
                  <a:srgbClr val="002060"/>
                </a:solidFill>
              </a:rPr>
              <a:t>.  Flagellar antigen</a:t>
            </a:r>
            <a:endParaRPr/>
          </a:p>
          <a:p>
            <a:pPr indent="-411480" lvl="0" marL="548640" rtl="0" algn="l">
              <a:spcBef>
                <a:spcPts val="1080"/>
              </a:spcBef>
              <a:spcAft>
                <a:spcPts val="0"/>
              </a:spcAft>
              <a:buClr>
                <a:srgbClr val="002060"/>
              </a:buClr>
              <a:buSzPts val="3510"/>
              <a:buChar char="▣"/>
            </a:pPr>
            <a:r>
              <a:rPr b="1" lang="en-US" sz="5400">
                <a:solidFill>
                  <a:srgbClr val="002060"/>
                </a:solidFill>
              </a:rPr>
              <a:t>  </a:t>
            </a:r>
            <a:r>
              <a:rPr b="1" lang="en-US" sz="5400">
                <a:solidFill>
                  <a:srgbClr val="C00000"/>
                </a:solidFill>
              </a:rPr>
              <a:t>K</a:t>
            </a:r>
            <a:r>
              <a:rPr b="1" lang="en-US" sz="5400">
                <a:solidFill>
                  <a:srgbClr val="002060"/>
                </a:solidFill>
              </a:rPr>
              <a:t>.  Capsular antigen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e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2010-09-21T09:20:41Z</dcterms:created>
  <dc:creator>Syed Abdul Khader</dc:creator>
</cp:coreProperties>
</file>