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5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66971" autoAdjust="0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1CE8E-65C9-4641-8B9A-045522B37F85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B6337-5329-4B47-B050-4EB15F4E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7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B6337-5329-4B47-B050-4EB15F4EA7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9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50% protection for 6 months to adults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B6337-5329-4B47-B050-4EB15F4EA75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5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EB6499-4581-4F81-B828-87F11575BC80}" type="datetimeFigureOut">
              <a:rPr lang="en-US" smtClean="0"/>
              <a:t>12/4/19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kern="0">
                <a:latin typeface="Times New Roman" panose="02020603050405020304" pitchFamily="18" charset="0"/>
                <a:cs typeface="Times New Roman" panose="02020603050405020304" pitchFamily="18" charset="0"/>
              </a:rPr>
              <a:t>Vibrio cholerae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Khalifa Binkhamis</a:t>
            </a:r>
          </a:p>
        </p:txBody>
      </p:sp>
    </p:spTree>
    <p:extLst>
      <p:ext uri="{BB962C8B-B14F-4D97-AF65-F5344CB8AC3E}">
        <p14:creationId xmlns:p14="http://schemas.microsoft.com/office/powerpoint/2010/main" val="69832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Manifestations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Ranges from a few hours to 5 days (range 1-3 days).</a:t>
            </a:r>
          </a:p>
          <a:p>
            <a:r>
              <a:rPr lang="en-US" dirty="0"/>
              <a:t>Depending on gastric acidity and initial infectious dose.</a:t>
            </a:r>
          </a:p>
          <a:p>
            <a:r>
              <a:rPr lang="en-US" dirty="0"/>
              <a:t>Majority have mild, or no symptoms at all</a:t>
            </a:r>
          </a:p>
          <a:p>
            <a:pPr lvl="1"/>
            <a:r>
              <a:rPr lang="en-US" dirty="0"/>
              <a:t> 75% asymptomatic</a:t>
            </a:r>
          </a:p>
          <a:p>
            <a:pPr lvl="1"/>
            <a:r>
              <a:rPr lang="en-US" dirty="0"/>
              <a:t> 20% mild disease</a:t>
            </a:r>
          </a:p>
          <a:p>
            <a:pPr lvl="1"/>
            <a:r>
              <a:rPr lang="en-US" dirty="0"/>
              <a:t> 2-5% severe</a:t>
            </a:r>
          </a:p>
          <a:p>
            <a:r>
              <a:rPr lang="en-US" dirty="0"/>
              <a:t>Vomiting, Cramps and Watery diarrhea (1L/hour) with flecks of white mucus (rice water stool) with a fishy odor</a:t>
            </a:r>
          </a:p>
          <a:p>
            <a:r>
              <a:rPr lang="en-US" dirty="0"/>
              <a:t>Death occurred in 18 hours-several days if not treated due dehydration.</a:t>
            </a:r>
          </a:p>
          <a:p>
            <a:r>
              <a:rPr lang="en-US" dirty="0"/>
              <a:t>↓ Ca</a:t>
            </a:r>
            <a:r>
              <a:rPr lang="en-US" baseline="30000" dirty="0"/>
              <a:t>++</a:t>
            </a:r>
            <a:r>
              <a:rPr lang="en-US" dirty="0"/>
              <a:t> and K can lead to ileus, muscle pain and spasm, and even tetany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29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Manifestations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Cholera gravis:</a:t>
            </a:r>
          </a:p>
          <a:p>
            <a:r>
              <a:rPr lang="en-US" sz="2000" dirty="0"/>
              <a:t>More severe symptoms due to Rapid loss of body fluids</a:t>
            </a:r>
          </a:p>
          <a:p>
            <a:r>
              <a:rPr lang="en-US" sz="2000" dirty="0"/>
              <a:t>6 liters/hour</a:t>
            </a:r>
          </a:p>
          <a:p>
            <a:r>
              <a:rPr lang="en-US" sz="2000" dirty="0"/>
              <a:t>10</a:t>
            </a:r>
            <a:r>
              <a:rPr lang="en-US" sz="2000" baseline="30000" dirty="0"/>
              <a:t>7-9</a:t>
            </a:r>
            <a:r>
              <a:rPr lang="en-US" sz="2000" dirty="0"/>
              <a:t> </a:t>
            </a:r>
            <a:r>
              <a:rPr lang="en-US" sz="2000" dirty="0" err="1"/>
              <a:t>vibrios</a:t>
            </a:r>
            <a:r>
              <a:rPr lang="en-US" sz="2000" dirty="0"/>
              <a:t> CFU/mL</a:t>
            </a:r>
          </a:p>
          <a:p>
            <a:r>
              <a:rPr lang="en-US" sz="2000" dirty="0"/>
              <a:t>Rapidly lose more than 10% of bodyweight</a:t>
            </a:r>
          </a:p>
          <a:p>
            <a:r>
              <a:rPr lang="en-US" sz="2000" dirty="0"/>
              <a:t>Dehydration and shock</a:t>
            </a:r>
          </a:p>
          <a:p>
            <a:r>
              <a:rPr lang="en-US" sz="2000" dirty="0"/>
              <a:t>Sunken eyes, and ↓skin turgor ( tenting), cold and clammy.</a:t>
            </a:r>
          </a:p>
          <a:p>
            <a:r>
              <a:rPr lang="en-US" sz="2000" dirty="0" err="1">
                <a:solidFill>
                  <a:srgbClr val="000000"/>
                </a:solidFill>
              </a:rPr>
              <a:t>Anuric</a:t>
            </a:r>
            <a:r>
              <a:rPr lang="en-US" sz="2000" dirty="0">
                <a:solidFill>
                  <a:srgbClr val="000000"/>
                </a:solidFill>
              </a:rPr>
              <a:t> and lactic acidosis ( </a:t>
            </a:r>
            <a:r>
              <a:rPr lang="en-US" sz="2000" dirty="0" err="1">
                <a:solidFill>
                  <a:srgbClr val="000000"/>
                </a:solidFill>
              </a:rPr>
              <a:t>Kussmual</a:t>
            </a:r>
            <a:r>
              <a:rPr lang="en-US" sz="2000" dirty="0">
                <a:solidFill>
                  <a:srgbClr val="000000"/>
                </a:solidFill>
              </a:rPr>
              <a:t> breathing).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Hypoglycemia leads to seizure or comma.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Cardiac and Renal failure.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Aspiration pneumonia</a:t>
            </a:r>
          </a:p>
          <a:p>
            <a:r>
              <a:rPr lang="en-US" sz="2000" dirty="0"/>
              <a:t>Death within 2-12 hours or less.</a:t>
            </a:r>
          </a:p>
          <a:p>
            <a:r>
              <a:rPr lang="en-US" sz="2000" dirty="0"/>
              <a:t>Mortality 50-60% without treatment</a:t>
            </a:r>
          </a:p>
          <a:p>
            <a:r>
              <a:rPr lang="en-US" sz="2000" dirty="0"/>
              <a:t>Mortality &lt;1% with </a:t>
            </a:r>
            <a:r>
              <a:rPr lang="en-US" sz="2000" dirty="0" err="1"/>
              <a:t>redehydration</a:t>
            </a:r>
            <a:endParaRPr lang="en-US" sz="2000" dirty="0"/>
          </a:p>
        </p:txBody>
      </p:sp>
      <p:pic>
        <p:nvPicPr>
          <p:cNvPr id="4" name="Picture 4" descr="cholera pati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20845"/>
            <a:ext cx="3059832" cy="204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293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Suspect in sever diarrhea with dehydration.</a:t>
            </a:r>
          </a:p>
          <a:p>
            <a:r>
              <a:rPr lang="en-US" dirty="0"/>
              <a:t>Other non-invasive bacterial, ETEC and  viral  gastroenteritis might have similar presentation.</a:t>
            </a:r>
          </a:p>
          <a:p>
            <a:r>
              <a:rPr lang="en-US" dirty="0"/>
              <a:t>Complete history and physical examination.</a:t>
            </a:r>
          </a:p>
          <a:p>
            <a:r>
              <a:rPr lang="en-US" dirty="0"/>
              <a:t>Insert central line for IV fluid, collect blood for basic routine tests ( chemistry and hematology).</a:t>
            </a:r>
          </a:p>
          <a:p>
            <a:r>
              <a:rPr lang="en-US" dirty="0"/>
              <a:t>Send stool for smear and culture on special media.</a:t>
            </a:r>
          </a:p>
          <a:p>
            <a:r>
              <a:rPr lang="en-US" dirty="0"/>
              <a:t>Culture not routinely performed, you have to request it.</a:t>
            </a:r>
          </a:p>
          <a:p>
            <a:r>
              <a:rPr lang="en-US" dirty="0"/>
              <a:t>Dark field microscopy (shooting stars)</a:t>
            </a:r>
          </a:p>
          <a:p>
            <a:r>
              <a:rPr lang="en-US" dirty="0"/>
              <a:t>Gram stain (curve Gram Negative bacilli)</a:t>
            </a:r>
          </a:p>
          <a:p>
            <a:r>
              <a:rPr lang="en-US" dirty="0"/>
              <a:t>Culture on </a:t>
            </a:r>
            <a:r>
              <a:rPr lang="en-US" b="1" dirty="0"/>
              <a:t>thiosulfate citrate bile sucrose (TCBS) </a:t>
            </a:r>
            <a:r>
              <a:rPr lang="en-US" dirty="0"/>
              <a:t>agar-yellow colonies</a:t>
            </a:r>
          </a:p>
          <a:p>
            <a:r>
              <a:rPr lang="en-US" dirty="0"/>
              <a:t>Recovery of organisms can be enhanced by enrichment of stool in alkaline peptone water. (60-100%)</a:t>
            </a:r>
          </a:p>
        </p:txBody>
      </p:sp>
    </p:spTree>
    <p:extLst>
      <p:ext uri="{BB962C8B-B14F-4D97-AF65-F5344CB8AC3E}">
        <p14:creationId xmlns:p14="http://schemas.microsoft.com/office/powerpoint/2010/main" val="227749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Microbiology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Image result for TC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25" y="1647096"/>
            <a:ext cx="4008067" cy="394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vibrio com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15939"/>
            <a:ext cx="2952750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466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Diagnosis/ microbiology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Vibrio cholerae </a:t>
            </a:r>
            <a:r>
              <a:rPr lang="en-US" dirty="0"/>
              <a:t>is highly motile, gram-negative, curved or comma-shaped rods with a single polar flagellum.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78045"/>
              </p:ext>
            </p:extLst>
          </p:nvPr>
        </p:nvGraphicFramePr>
        <p:xfrm>
          <a:off x="539551" y="2420887"/>
          <a:ext cx="3960441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77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Biotype O 1 antigen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Serotype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Antigen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45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Ogawa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Inaba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8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Hikojima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A,B,C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745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El 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Ogawa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Inaba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Hikojima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A,B,C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428017"/>
              </p:ext>
            </p:extLst>
          </p:nvPr>
        </p:nvGraphicFramePr>
        <p:xfrm>
          <a:off x="5868144" y="2492896"/>
          <a:ext cx="2520281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r>
                        <a:rPr lang="en-US" dirty="0"/>
                        <a:t>O 139  serogroup   appeared</a:t>
                      </a:r>
                      <a:r>
                        <a:rPr lang="en-US" baseline="0" dirty="0"/>
                        <a:t> in Bangladesh 1992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r>
                        <a:rPr lang="en-US" dirty="0"/>
                        <a:t>Has poly saccharide capsule but does</a:t>
                      </a:r>
                      <a:r>
                        <a:rPr lang="en-US" baseline="0" dirty="0"/>
                        <a:t> not have  O1 antigen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419533"/>
              </p:ext>
            </p:extLst>
          </p:nvPr>
        </p:nvGraphicFramePr>
        <p:xfrm>
          <a:off x="763960" y="5660804"/>
          <a:ext cx="6768753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Non-O1, Non-O139 Serogroup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en-US" dirty="0"/>
                        <a:t>Most are CT (cholera toxin) negative and are not associated with epidemic disease.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49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Basically rehydration and antimicrobial therapy.</a:t>
            </a:r>
          </a:p>
          <a:p>
            <a:r>
              <a:rPr lang="en-US" dirty="0"/>
              <a:t>Rehydration should be started immediately before confirming the diagnosis.</a:t>
            </a:r>
          </a:p>
          <a:p>
            <a:r>
              <a:rPr lang="en-US" dirty="0"/>
              <a:t>Either oral rehydration if the patient can tolerate it ( not vomiting or start IV rehydration.</a:t>
            </a:r>
          </a:p>
          <a:p>
            <a:r>
              <a:rPr lang="en-US" dirty="0"/>
              <a:t>Decrease mortality from 50% to 1 %.</a:t>
            </a:r>
          </a:p>
          <a:p>
            <a:r>
              <a:rPr lang="en-US" dirty="0"/>
              <a:t>Give 1.5 time the amount lost.</a:t>
            </a:r>
          </a:p>
          <a:p>
            <a:r>
              <a:rPr lang="en-US" dirty="0"/>
              <a:t>Start when 10% of total body weight lost.</a:t>
            </a:r>
          </a:p>
          <a:p>
            <a:r>
              <a:rPr lang="en-US" dirty="0"/>
              <a:t>Patients recovered within 3-6 days.</a:t>
            </a:r>
          </a:p>
          <a:p>
            <a:r>
              <a:rPr lang="en-US" dirty="0"/>
              <a:t>Oral Rehydration Salt (ORS) by WHO and UNICEF</a:t>
            </a:r>
          </a:p>
          <a:p>
            <a:r>
              <a:rPr lang="en-US" dirty="0"/>
              <a:t>One pack in 1 liter contain </a:t>
            </a:r>
            <a:r>
              <a:rPr lang="en-US" dirty="0" err="1"/>
              <a:t>NaCl</a:t>
            </a:r>
            <a:r>
              <a:rPr lang="en-US" dirty="0"/>
              <a:t>, </a:t>
            </a:r>
            <a:r>
              <a:rPr lang="en-US" dirty="0" err="1"/>
              <a:t>KCl</a:t>
            </a:r>
            <a:r>
              <a:rPr lang="en-US" dirty="0"/>
              <a:t>, NaHCO3, glucose</a:t>
            </a:r>
          </a:p>
          <a:p>
            <a:r>
              <a:rPr lang="en-US" dirty="0"/>
              <a:t>IV use either Ringer’s lactate, Saline or Sugar and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023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the recovery time to 2-3 days.</a:t>
            </a:r>
          </a:p>
          <a:p>
            <a:r>
              <a:rPr lang="en-US" dirty="0"/>
              <a:t>Decrease infectivity</a:t>
            </a:r>
          </a:p>
          <a:p>
            <a:r>
              <a:rPr lang="en-US" b="1" dirty="0"/>
              <a:t>Azithromycin </a:t>
            </a:r>
            <a:r>
              <a:rPr lang="en-US" dirty="0"/>
              <a:t>single-dose is often the preferred therapy especially in children. </a:t>
            </a:r>
          </a:p>
          <a:p>
            <a:pPr marL="114300" indent="0" algn="ctr">
              <a:buNone/>
            </a:pPr>
            <a:r>
              <a:rPr lang="en-US" dirty="0"/>
              <a:t>Or </a:t>
            </a:r>
          </a:p>
          <a:p>
            <a:r>
              <a:rPr lang="en-US" b="1" dirty="0"/>
              <a:t>Ciprofloxacin </a:t>
            </a:r>
          </a:p>
          <a:p>
            <a:pPr marL="114300" indent="0" algn="ctr">
              <a:buNone/>
            </a:pPr>
            <a:r>
              <a:rPr lang="en-US" dirty="0"/>
              <a:t>Or</a:t>
            </a:r>
          </a:p>
          <a:p>
            <a:r>
              <a:rPr lang="en-US" b="1" dirty="0"/>
              <a:t>Tetracycline, Doxycycline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8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be a bioterrorism agents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Ease of procurement</a:t>
            </a:r>
          </a:p>
          <a:p>
            <a:r>
              <a:rPr lang="en-US" dirty="0"/>
              <a:t>Simplicity of production in large quantities at minimal expense</a:t>
            </a:r>
          </a:p>
          <a:p>
            <a:r>
              <a:rPr lang="en-US" dirty="0"/>
              <a:t>Ease of dissemination with low technology</a:t>
            </a:r>
          </a:p>
          <a:p>
            <a:r>
              <a:rPr lang="en-US" dirty="0"/>
              <a:t>Silent dissemination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41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Wash your hand frequently </a:t>
            </a:r>
          </a:p>
          <a:p>
            <a:r>
              <a:rPr lang="en-US" sz="2000" dirty="0"/>
              <a:t>Boil water and chlorination.</a:t>
            </a:r>
          </a:p>
          <a:p>
            <a:r>
              <a:rPr lang="en-US" sz="2000" dirty="0"/>
              <a:t>Cook all types of food very well.</a:t>
            </a:r>
          </a:p>
          <a:p>
            <a:r>
              <a:rPr lang="en-US" sz="2000" dirty="0"/>
              <a:t>Avoid salad, ice and iced food</a:t>
            </a:r>
          </a:p>
          <a:p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Water Sanitation</a:t>
            </a:r>
          </a:p>
          <a:p>
            <a:r>
              <a:rPr lang="en-US" sz="2000" dirty="0"/>
              <a:t>Water treatment</a:t>
            </a:r>
          </a:p>
          <a:p>
            <a:r>
              <a:rPr lang="en-US" sz="2000" dirty="0"/>
              <a:t>Disrupt fecal-oral transmission if present</a:t>
            </a:r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950434"/>
              </p:ext>
            </p:extLst>
          </p:nvPr>
        </p:nvGraphicFramePr>
        <p:xfrm>
          <a:off x="323529" y="3645024"/>
          <a:ext cx="7920879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Killed Whole-cell Vaccines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Live Attenuated Vaccines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Adult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50% protection for 6 months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60% protection for 2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4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children aged 2-5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&lt; 25% protection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protection rapidly declines after 6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Multiple doses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Side</a:t>
                      </a:r>
                      <a:r>
                        <a:rPr lang="en-US" baseline="0" dirty="0"/>
                        <a:t> effects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--------------------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Mild diarrhea, abdominal cramping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09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WHO: </a:t>
            </a:r>
            <a:r>
              <a:rPr lang="en-US" dirty="0"/>
              <a:t>Global Task Force on Cholera Control</a:t>
            </a:r>
          </a:p>
          <a:p>
            <a:r>
              <a:rPr lang="en-US" dirty="0"/>
              <a:t>Reduce mortality and morbidity </a:t>
            </a:r>
          </a:p>
          <a:p>
            <a:r>
              <a:rPr lang="en-US" dirty="0"/>
              <a:t>Provide aid for social and economic consequences of Cholera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CDC</a:t>
            </a:r>
          </a:p>
          <a:p>
            <a:r>
              <a:rPr lang="en-US" dirty="0">
                <a:solidFill>
                  <a:srgbClr val="FF0000"/>
                </a:solidFill>
              </a:rPr>
              <a:t>U.N.: GEMS/Water</a:t>
            </a:r>
          </a:p>
          <a:p>
            <a:r>
              <a:rPr lang="en-US" dirty="0"/>
              <a:t>Global Water Quality Monitoring Project</a:t>
            </a:r>
          </a:p>
          <a:p>
            <a:r>
              <a:rPr lang="en-US" dirty="0"/>
              <a:t>Addresses global issues of water quality with monitoring stations on all continents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5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/>
            <a:r>
              <a:rPr lang="en-US" dirty="0"/>
              <a:t>Recall the epidemiology of cholera and history of cholera</a:t>
            </a:r>
          </a:p>
          <a:p>
            <a:pPr indent="-342900"/>
            <a:r>
              <a:rPr lang="en-US" dirty="0"/>
              <a:t>Recall the microbiological characteristic of </a:t>
            </a:r>
            <a:r>
              <a:rPr lang="en-US" i="1" dirty="0"/>
              <a:t>V. cholerae</a:t>
            </a:r>
          </a:p>
          <a:p>
            <a:pPr indent="-342900"/>
            <a:r>
              <a:rPr lang="en-US" dirty="0"/>
              <a:t>Describe the pathogenesis of cholera </a:t>
            </a:r>
          </a:p>
          <a:p>
            <a:pPr indent="-342900"/>
            <a:r>
              <a:rPr lang="en-US" dirty="0"/>
              <a:t>Describe the clinical features of cholera </a:t>
            </a:r>
          </a:p>
          <a:p>
            <a:pPr indent="-342900"/>
            <a:r>
              <a:rPr lang="en-US" dirty="0"/>
              <a:t>Describe the methods for laboratory diagnosis</a:t>
            </a:r>
          </a:p>
          <a:p>
            <a:pPr indent="-342900"/>
            <a:r>
              <a:rPr lang="en-US" dirty="0"/>
              <a:t>Recall the management of cholera and control of outbreak </a:t>
            </a:r>
          </a:p>
        </p:txBody>
      </p:sp>
    </p:spTree>
    <p:extLst>
      <p:ext uri="{BB962C8B-B14F-4D97-AF65-F5344CB8AC3E}">
        <p14:creationId xmlns:p14="http://schemas.microsoft.com/office/powerpoint/2010/main" val="258637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 water born live threatening diarrheal disease.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Caused by </a:t>
            </a:r>
            <a:r>
              <a:rPr lang="en-US" i="1" dirty="0"/>
              <a:t>vibrio cholerae </a:t>
            </a:r>
            <a:r>
              <a:rPr lang="en-US" dirty="0"/>
              <a:t>which is  a comma- shaped gram-negative rods.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Found in salt and fresh water.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Has many serotypes based on O-antigen.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 1 and O 139.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Produce a non-invasive enterotoxin.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leads to outbreak and epidemic.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Can be prevented by good sanitation system.</a:t>
            </a:r>
          </a:p>
        </p:txBody>
      </p:sp>
    </p:spTree>
    <p:extLst>
      <p:ext uri="{BB962C8B-B14F-4D97-AF65-F5344CB8AC3E}">
        <p14:creationId xmlns:p14="http://schemas.microsoft.com/office/powerpoint/2010/main" val="291977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John Snow </a:t>
            </a:r>
            <a:r>
              <a:rPr lang="en-US" dirty="0"/>
              <a:t>discovered an outbreak in </a:t>
            </a:r>
            <a:r>
              <a:rPr lang="en-US" b="1" dirty="0"/>
              <a:t>London 1854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It was related to </a:t>
            </a:r>
            <a:r>
              <a:rPr lang="en-US" b="1" dirty="0"/>
              <a:t>broad street pump </a:t>
            </a:r>
            <a:r>
              <a:rPr lang="en-US" dirty="0"/>
              <a:t>sewage contamination.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Removal of the pump handle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end of the outbreak.</a:t>
            </a:r>
          </a:p>
          <a:p>
            <a:pPr algn="l"/>
            <a:endParaRPr lang="en-US" dirty="0"/>
          </a:p>
        </p:txBody>
      </p:sp>
      <p:pic>
        <p:nvPicPr>
          <p:cNvPr id="1026" name="Picture 2" descr="Image result for john snow map of lond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068960"/>
            <a:ext cx="3384376" cy="338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47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Epidemiology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1" dirty="0"/>
              <a:t>V. cholerae</a:t>
            </a:r>
            <a:r>
              <a:rPr lang="en-US" dirty="0"/>
              <a:t> O1 and O139 serogroup organisms are the causes of epidemic cholera.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O1 ( from1817 till now)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Classical: 1 case per 30-100 infections</a:t>
            </a:r>
          </a:p>
          <a:p>
            <a:pPr lvl="1" indent="-342900"/>
            <a:r>
              <a:rPr lang="en-US" dirty="0"/>
              <a:t>El Tor: 1 case per 2-4 infections (Seventh pandemic)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 O139 ( recently in 1992 in Asia only)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Contained in India, Bangladesh.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Seven major outbreaks.</a:t>
            </a:r>
          </a:p>
          <a:p>
            <a:pPr indent="-342900"/>
            <a:r>
              <a:rPr lang="en-US" dirty="0"/>
              <a:t>Majority in India, Sub-Saharan Africa, Southern Asia.</a:t>
            </a:r>
          </a:p>
          <a:p>
            <a:pPr indent="-342900"/>
            <a:r>
              <a:rPr lang="en-US" dirty="0"/>
              <a:t>Endemic in &gt; 50 countries.</a:t>
            </a:r>
          </a:p>
          <a:p>
            <a:pPr indent="-342900"/>
            <a:r>
              <a:rPr lang="en-US" dirty="0"/>
              <a:t>Each year 3-5 millions cases result in 100,000 deaths.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84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2016 in Haiti after Hurricane Matthew, in South Soudan and Yemen and many other African countries</a:t>
            </a:r>
          </a:p>
        </p:txBody>
      </p:sp>
      <p:pic>
        <p:nvPicPr>
          <p:cNvPr id="2050" name="Picture 2" descr="http://www.who.int/gho/epidemic_diseases/cholera/cholera_005.jpg?ua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34963"/>
            <a:ext cx="5038833" cy="352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527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Fecal- oral transmission through contaminated food or water.</a:t>
            </a:r>
          </a:p>
          <a:p>
            <a:r>
              <a:rPr lang="en-US" dirty="0"/>
              <a:t>Common in summer grows in brackish estuaries and coastal seawaters, often in close association with copepods or other zooplankton. </a:t>
            </a:r>
          </a:p>
          <a:p>
            <a:r>
              <a:rPr lang="en-US" dirty="0"/>
              <a:t>Sewage or infected person contaminate water supply.</a:t>
            </a:r>
          </a:p>
          <a:p>
            <a:r>
              <a:rPr lang="en-US" dirty="0"/>
              <a:t>Not well established sewage system and water treatment.</a:t>
            </a:r>
          </a:p>
          <a:p>
            <a:r>
              <a:rPr lang="en-US" dirty="0"/>
              <a:t>Under-cooked shellfish.</a:t>
            </a:r>
          </a:p>
          <a:p>
            <a:r>
              <a:rPr lang="en-US" dirty="0"/>
              <a:t> Children, elderly and people with less gastric acidity are at higher risk then others</a:t>
            </a:r>
          </a:p>
          <a:p>
            <a:r>
              <a:rPr lang="en-US" dirty="0"/>
              <a:t>Blood group O&gt;&gt; B &gt; A &gt; AB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74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Period of infectivity during acute stage till recovery ( end one to three </a:t>
            </a:r>
            <a:r>
              <a:rPr lang="en-US" dirty="0" err="1"/>
              <a:t>wks</a:t>
            </a:r>
            <a:r>
              <a:rPr lang="en-US" dirty="0"/>
              <a:t>)</a:t>
            </a:r>
          </a:p>
          <a:p>
            <a:r>
              <a:rPr lang="en-US" dirty="0"/>
              <a:t>Infected person can produce up to 20 L of 10</a:t>
            </a:r>
            <a:r>
              <a:rPr lang="en-US" baseline="30000" dirty="0"/>
              <a:t>9</a:t>
            </a:r>
            <a:r>
              <a:rPr lang="en-US" dirty="0"/>
              <a:t> CFU/ml /day</a:t>
            </a:r>
          </a:p>
          <a:p>
            <a:r>
              <a:rPr lang="en-US" dirty="0"/>
              <a:t>Has high infectious dose NOT like </a:t>
            </a:r>
            <a:r>
              <a:rPr lang="en-US" dirty="0" err="1"/>
              <a:t>Shigella</a:t>
            </a:r>
            <a:r>
              <a:rPr lang="en-US" dirty="0"/>
              <a:t> </a:t>
            </a:r>
          </a:p>
          <a:p>
            <a:r>
              <a:rPr lang="en-US" dirty="0"/>
              <a:t>Infectious dose </a:t>
            </a: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b="1" baseline="30000" dirty="0">
                <a:solidFill>
                  <a:srgbClr val="FF0000"/>
                </a:solidFill>
              </a:rPr>
              <a:t>6</a:t>
            </a:r>
            <a:r>
              <a:rPr lang="en-US" b="1" dirty="0">
                <a:solidFill>
                  <a:srgbClr val="FF0000"/>
                </a:solidFill>
              </a:rPr>
              <a:t>-10</a:t>
            </a:r>
            <a:r>
              <a:rPr lang="en-US" b="1" baseline="30000" dirty="0">
                <a:solidFill>
                  <a:srgbClr val="FF0000"/>
                </a:solidFill>
              </a:rPr>
              <a:t>11</a:t>
            </a:r>
            <a:r>
              <a:rPr lang="en-US" dirty="0"/>
              <a:t> colony-forming units</a:t>
            </a:r>
          </a:p>
          <a:p>
            <a:pPr lvl="1"/>
            <a:r>
              <a:rPr lang="en-US" dirty="0"/>
              <a:t>Due to harsh environment of the intestine </a:t>
            </a:r>
            <a:r>
              <a:rPr lang="en-US" dirty="0" err="1"/>
              <a:t>ie</a:t>
            </a:r>
            <a:r>
              <a:rPr lang="en-US" dirty="0"/>
              <a:t> temperature and stomach acidity and Bile salts, organic acids in the intestine</a:t>
            </a:r>
          </a:p>
        </p:txBody>
      </p:sp>
    </p:spTree>
    <p:extLst>
      <p:ext uri="{BB962C8B-B14F-4D97-AF65-F5344CB8AC3E}">
        <p14:creationId xmlns:p14="http://schemas.microsoft.com/office/powerpoint/2010/main" val="166377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 (previous lecture)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Vibrio </a:t>
            </a:r>
            <a:r>
              <a:rPr lang="en-US" sz="2000" dirty="0" err="1"/>
              <a:t>cholerae</a:t>
            </a:r>
            <a:r>
              <a:rPr lang="en-US" sz="2000" dirty="0"/>
              <a:t> uses toxin-</a:t>
            </a:r>
            <a:r>
              <a:rPr lang="en-US" sz="2000" dirty="0" err="1"/>
              <a:t>coregulated</a:t>
            </a:r>
            <a:r>
              <a:rPr lang="en-US" sz="2000" dirty="0"/>
              <a:t> pili (TCP) to colonize the human intestine.</a:t>
            </a:r>
          </a:p>
          <a:p>
            <a:r>
              <a:rPr lang="en-US" sz="2000" dirty="0"/>
              <a:t>Cholera results from secretory diarrhea caused by the actions of cholera toxin (CT) on intestinal epithelial cells.</a:t>
            </a:r>
          </a:p>
          <a:p>
            <a:r>
              <a:rPr lang="en-US" sz="2000" dirty="0"/>
              <a:t>CT is an adenosine diphosphate–</a:t>
            </a:r>
            <a:r>
              <a:rPr lang="en-US" sz="2000" dirty="0" err="1"/>
              <a:t>ribosylating</a:t>
            </a:r>
            <a:r>
              <a:rPr lang="en-US" sz="2000" dirty="0"/>
              <a:t> enzyme that leads to chloride, sodium, and water loss from intestinal epithelial cells.</a:t>
            </a:r>
          </a:p>
          <a:p>
            <a:r>
              <a:rPr lang="en-US" sz="1400" dirty="0"/>
              <a:t>GM1, a glycosphingolipid on the surface of epithelial cells</a:t>
            </a:r>
          </a:p>
          <a:p>
            <a:r>
              <a:rPr lang="en-US" sz="1400" dirty="0"/>
              <a:t>enzymatic A subunit of cholera toxin mediates </a:t>
            </a:r>
          </a:p>
          <a:p>
            <a:r>
              <a:rPr lang="en-US" sz="1400" dirty="0"/>
              <a:t>Nicotinamide adenine dinucleotide (NAD)</a:t>
            </a:r>
          </a:p>
          <a:p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/>
              <a:t>Adenosine diphosphate (ADP)-ribose </a:t>
            </a:r>
          </a:p>
          <a:p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/>
              <a:t>G protein </a:t>
            </a:r>
          </a:p>
          <a:p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/>
              <a:t>Regulates adenylyl (adenylate) cyclase activity (AC)</a:t>
            </a:r>
          </a:p>
          <a:p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/>
              <a:t>elevation in the intracellular cyclic adenine monophosphate</a:t>
            </a:r>
          </a:p>
          <a:p>
            <a:pPr marL="114300" indent="0">
              <a:buNone/>
            </a:pPr>
            <a:r>
              <a:rPr lang="en-US" sz="1400" dirty="0"/>
              <a:t>        (</a:t>
            </a:r>
            <a:r>
              <a:rPr lang="en-US" sz="1400" dirty="0" err="1"/>
              <a:t>cAMP</a:t>
            </a:r>
            <a:r>
              <a:rPr lang="en-US" sz="1400" dirty="0"/>
              <a:t>) concentration</a:t>
            </a:r>
          </a:p>
          <a:p>
            <a:endParaRPr lang="en-US" sz="1400" dirty="0"/>
          </a:p>
        </p:txBody>
      </p:sp>
      <p:pic>
        <p:nvPicPr>
          <p:cNvPr id="3074" name="Picture 2" descr="Image result for cholera pathogen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730" y="3645024"/>
            <a:ext cx="2884666" cy="322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5576" y="59492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Monosialoganglioside</a:t>
            </a:r>
            <a:r>
              <a:rPr lang="en-US" dirty="0"/>
              <a:t> (GM1) receptor </a:t>
            </a:r>
          </a:p>
        </p:txBody>
      </p:sp>
    </p:spTree>
    <p:extLst>
      <p:ext uri="{BB962C8B-B14F-4D97-AF65-F5344CB8AC3E}">
        <p14:creationId xmlns:p14="http://schemas.microsoft.com/office/powerpoint/2010/main" val="903635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1193</Words>
  <Application>Microsoft Macintosh PowerPoint</Application>
  <PresentationFormat>On-screen Show (4:3)</PresentationFormat>
  <Paragraphs>187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</vt:lpstr>
      <vt:lpstr>Times New Roman</vt:lpstr>
      <vt:lpstr>Adjacency</vt:lpstr>
      <vt:lpstr>Vibrio cholerae</vt:lpstr>
      <vt:lpstr>Objectives</vt:lpstr>
      <vt:lpstr>Introduction</vt:lpstr>
      <vt:lpstr>Discovery </vt:lpstr>
      <vt:lpstr>Epidemiology</vt:lpstr>
      <vt:lpstr>Epidemiology</vt:lpstr>
      <vt:lpstr>Transmission</vt:lpstr>
      <vt:lpstr>Infectivity</vt:lpstr>
      <vt:lpstr>Pathogenesis (previous lecture)</vt:lpstr>
      <vt:lpstr>Clinical Manifestations </vt:lpstr>
      <vt:lpstr>Clinical Manifestations </vt:lpstr>
      <vt:lpstr>Diagnosis</vt:lpstr>
      <vt:lpstr>Microbiology</vt:lpstr>
      <vt:lpstr>Diagnosis/ microbiology</vt:lpstr>
      <vt:lpstr>Treatment</vt:lpstr>
      <vt:lpstr>Antibiotics</vt:lpstr>
      <vt:lpstr>Can be a bioterrorism agents </vt:lpstr>
      <vt:lpstr>Prevention</vt:lpstr>
      <vt:lpstr>International Efforts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Vibrio cholera</dc:title>
  <dc:creator>DRSUMAILI</dc:creator>
  <cp:lastModifiedBy>Khalifa BinKhamis</cp:lastModifiedBy>
  <cp:revision>39</cp:revision>
  <dcterms:created xsi:type="dcterms:W3CDTF">2016-12-11T20:39:59Z</dcterms:created>
  <dcterms:modified xsi:type="dcterms:W3CDTF">2019-12-04T03:45:01Z</dcterms:modified>
</cp:coreProperties>
</file>