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7"/>
  </p:notesMasterIdLst>
  <p:sldIdLst>
    <p:sldId id="256" r:id="rId3"/>
    <p:sldId id="341" r:id="rId4"/>
    <p:sldId id="298" r:id="rId5"/>
    <p:sldId id="352" r:id="rId6"/>
    <p:sldId id="350" r:id="rId7"/>
    <p:sldId id="353" r:id="rId8"/>
    <p:sldId id="297" r:id="rId9"/>
    <p:sldId id="354" r:id="rId10"/>
    <p:sldId id="304" r:id="rId11"/>
    <p:sldId id="324" r:id="rId12"/>
    <p:sldId id="290" r:id="rId13"/>
    <p:sldId id="270" r:id="rId14"/>
    <p:sldId id="356" r:id="rId15"/>
    <p:sldId id="362" r:id="rId16"/>
    <p:sldId id="264" r:id="rId17"/>
    <p:sldId id="267" r:id="rId18"/>
    <p:sldId id="261" r:id="rId19"/>
    <p:sldId id="272" r:id="rId20"/>
    <p:sldId id="351" r:id="rId21"/>
    <p:sldId id="276" r:id="rId22"/>
    <p:sldId id="292" r:id="rId23"/>
    <p:sldId id="302" r:id="rId24"/>
    <p:sldId id="265" r:id="rId25"/>
    <p:sldId id="291" r:id="rId26"/>
    <p:sldId id="293" r:id="rId27"/>
    <p:sldId id="346" r:id="rId28"/>
    <p:sldId id="347" r:id="rId29"/>
    <p:sldId id="334" r:id="rId30"/>
    <p:sldId id="308" r:id="rId31"/>
    <p:sldId id="358" r:id="rId32"/>
    <p:sldId id="312" r:id="rId33"/>
    <p:sldId id="360" r:id="rId34"/>
    <p:sldId id="333" r:id="rId35"/>
    <p:sldId id="36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1005" autoAdjust="0"/>
  </p:normalViewPr>
  <p:slideViewPr>
    <p:cSldViewPr>
      <p:cViewPr varScale="1">
        <p:scale>
          <a:sx n="106" d="100"/>
          <a:sy n="106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54A16-1A81-4100-969B-BC841AF90288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C536AAB-2814-4619-8BF2-A2F4453ECB4F}">
      <dgm:prSet phldrT="[Text]"/>
      <dgm:spPr/>
      <dgm:t>
        <a:bodyPr/>
        <a:lstStyle/>
        <a:p>
          <a:pPr rtl="1"/>
          <a:r>
            <a:rPr lang="en-US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INFECTED</a:t>
          </a:r>
          <a:endParaRPr lang="ar-SA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9513B0E-1FB2-47DB-B447-D89F931A9538}" type="parTrans" cxnId="{1063B4FF-0E28-4B6E-ACB8-6226B9CD65EC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0FF384B-615C-4BF7-8955-20BDE52C9145}" type="sibTrans" cxnId="{1063B4FF-0E28-4B6E-ACB8-6226B9CD65EC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EB87647-EF9E-47F2-AEE4-50D6AD94C9B3}">
      <dgm:prSet phldrT="[Text]"/>
      <dgm:spPr/>
      <dgm:t>
        <a:bodyPr/>
        <a:lstStyle/>
        <a:p>
          <a:pPr rtl="1"/>
          <a:r>
            <a:rPr lang="en-US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SYMPTOMATIC</a:t>
          </a:r>
          <a:endParaRPr lang="ar-SA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D9F6FB6-5816-4335-A0AF-8AFCFF5984AF}" type="parTrans" cxnId="{35395DFD-2361-4787-AB21-7537082C7D56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D400467-3778-444B-8A2D-7470EE286B65}" type="sibTrans" cxnId="{35395DFD-2361-4787-AB21-7537082C7D56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938784B-E3FA-45D6-90B4-910A082C6A9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en-US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INTESTINAL</a:t>
          </a:r>
        </a:p>
        <a:p>
          <a:pPr rtl="1"/>
          <a:r>
            <a:rPr lang="ar-SA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(</a:t>
          </a:r>
          <a:r>
            <a:rPr lang="en-US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(Amoebic dysentery</a:t>
          </a:r>
          <a:endParaRPr lang="ar-SA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CB2E51C-F072-4E35-95F1-2013322FDE55}" type="parTrans" cxnId="{4A38D36D-7DF8-4CCB-B8E7-72F8C3CBDEB4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6FC2795-3F19-4FE3-B7D7-BDA631527DC5}" type="sibTrans" cxnId="{4A38D36D-7DF8-4CCB-B8E7-72F8C3CBDEB4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4AAAFAE-3693-4473-BFCD-AE6B38CFDB8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en-US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EXTRA-INTESTINAL</a:t>
          </a:r>
          <a:endParaRPr lang="ar-SA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72230D0-4FC4-43F9-886D-7CC1D807758C}" type="parTrans" cxnId="{EB717992-CAE6-48D3-9AE8-57A49E02283E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AC04756-935B-486A-8094-673D085DC8C7}" type="sibTrans" cxnId="{EB717992-CAE6-48D3-9AE8-57A49E02283E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6C34F6D-D41A-4705-A630-1C48631A3F83}">
      <dgm:prSet phldrT="[Text]"/>
      <dgm:spPr/>
      <dgm:t>
        <a:bodyPr/>
        <a:lstStyle/>
        <a:p>
          <a:pPr rtl="1"/>
          <a:r>
            <a:rPr lang="en-US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ASYMPTOMASTIC</a:t>
          </a:r>
          <a:endParaRPr lang="ar-SA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8A6131A-6B3C-4715-A3D2-CE6D260717B8}" type="parTrans" cxnId="{D0EAF466-F560-4FA6-953E-D92314C2D3D2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41A0415-0585-46F5-91B8-DDD40715A993}" type="sibTrans" cxnId="{D0EAF466-F560-4FA6-953E-D92314C2D3D2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B8B7B436-AC48-47D1-B6E3-954398C0E54E}">
      <dgm:prSet phldrT="[Text]"/>
      <dgm:spPr/>
      <dgm:t>
        <a:bodyPr/>
        <a:lstStyle/>
        <a:p>
          <a:pPr rtl="1"/>
          <a:r>
            <a:rPr lang="en-US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CARRIER</a:t>
          </a:r>
          <a:endParaRPr lang="ar-SA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6D07837-BDA3-402F-85B2-563E52713D06}" type="parTrans" cxnId="{549DE8D6-25FB-468F-A1A3-07964DF9D55C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8F8835BC-00EE-4158-B5DE-5AC710C106A5}" type="sibTrans" cxnId="{549DE8D6-25FB-468F-A1A3-07964DF9D55C}">
      <dgm:prSet/>
      <dgm:spPr/>
      <dgm:t>
        <a:bodyPr/>
        <a:lstStyle/>
        <a:p>
          <a:pPr rtl="1"/>
          <a:endParaRPr lang="ar-SA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0EB614F-CF63-42CD-B8FE-6F55A145516D}" type="pres">
      <dgm:prSet presAssocID="{D7054A16-1A81-4100-969B-BC841AF902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1E7688A-CE2F-4C27-A5FC-D2196804B873}" type="pres">
      <dgm:prSet presAssocID="{6C536AAB-2814-4619-8BF2-A2F4453ECB4F}" presName="root1" presStyleCnt="0"/>
      <dgm:spPr/>
      <dgm:t>
        <a:bodyPr/>
        <a:lstStyle/>
        <a:p>
          <a:pPr rtl="1"/>
          <a:endParaRPr lang="ar-SA"/>
        </a:p>
      </dgm:t>
    </dgm:pt>
    <dgm:pt modelId="{F421E45D-D43C-4CB4-9995-47838DB6C019}" type="pres">
      <dgm:prSet presAssocID="{6C536AAB-2814-4619-8BF2-A2F4453ECB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E3C350F-1874-4C48-A5CC-3131075B0B06}" type="pres">
      <dgm:prSet presAssocID="{6C536AAB-2814-4619-8BF2-A2F4453ECB4F}" presName="level2hierChild" presStyleCnt="0"/>
      <dgm:spPr/>
      <dgm:t>
        <a:bodyPr/>
        <a:lstStyle/>
        <a:p>
          <a:pPr rtl="1"/>
          <a:endParaRPr lang="ar-SA"/>
        </a:p>
      </dgm:t>
    </dgm:pt>
    <dgm:pt modelId="{C8660DC4-EB4D-4050-B678-B6CE47AEB328}" type="pres">
      <dgm:prSet presAssocID="{1D9F6FB6-5816-4335-A0AF-8AFCFF5984AF}" presName="conn2-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FEA04234-A691-47FF-8AD6-315152D5C4AE}" type="pres">
      <dgm:prSet presAssocID="{1D9F6FB6-5816-4335-A0AF-8AFCFF5984AF}" presName="connTx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66C89239-6A2E-46E2-96C1-43CB3B51DBD5}" type="pres">
      <dgm:prSet presAssocID="{CEB87647-EF9E-47F2-AEE4-50D6AD94C9B3}" presName="root2" presStyleCnt="0"/>
      <dgm:spPr/>
      <dgm:t>
        <a:bodyPr/>
        <a:lstStyle/>
        <a:p>
          <a:pPr rtl="1"/>
          <a:endParaRPr lang="ar-SA"/>
        </a:p>
      </dgm:t>
    </dgm:pt>
    <dgm:pt modelId="{CC957A01-4383-4215-A666-2ED2BF9FC208}" type="pres">
      <dgm:prSet presAssocID="{CEB87647-EF9E-47F2-AEE4-50D6AD94C9B3}" presName="LevelTwoTextNode" presStyleLbl="node2" presStyleIdx="0" presStyleCnt="2" custAng="0" custLinFactNeighborX="-25419" custLinFactNeighborY="-236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9D9B456-F4B6-4B0E-8797-1209A129CE4A}" type="pres">
      <dgm:prSet presAssocID="{CEB87647-EF9E-47F2-AEE4-50D6AD94C9B3}" presName="level3hierChild" presStyleCnt="0"/>
      <dgm:spPr/>
      <dgm:t>
        <a:bodyPr/>
        <a:lstStyle/>
        <a:p>
          <a:pPr rtl="1"/>
          <a:endParaRPr lang="ar-SA"/>
        </a:p>
      </dgm:t>
    </dgm:pt>
    <dgm:pt modelId="{D064CA85-F84C-4B3C-8E51-47536D6332E7}" type="pres">
      <dgm:prSet presAssocID="{7CB2E51C-F072-4E35-95F1-2013322FDE55}" presName="conn2-1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76D76ADE-49E8-44B6-AAAA-283864C763B4}" type="pres">
      <dgm:prSet presAssocID="{7CB2E51C-F072-4E35-95F1-2013322FDE55}" presName="connTx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B5F194E1-6685-4F41-9BB0-CBB386771C5E}" type="pres">
      <dgm:prSet presAssocID="{6938784B-E3FA-45D6-90B4-910A082C6A97}" presName="root2" presStyleCnt="0"/>
      <dgm:spPr/>
      <dgm:t>
        <a:bodyPr/>
        <a:lstStyle/>
        <a:p>
          <a:pPr rtl="1"/>
          <a:endParaRPr lang="ar-SA"/>
        </a:p>
      </dgm:t>
    </dgm:pt>
    <dgm:pt modelId="{7C222FD1-2EDA-40EA-B55E-AEF3582AE4A9}" type="pres">
      <dgm:prSet presAssocID="{6938784B-E3FA-45D6-90B4-910A082C6A97}" presName="LevelTwoTextNode" presStyleLbl="node3" presStyleIdx="0" presStyleCnt="3" custLinFactNeighborX="-38749" custLinFactNeighborY="-267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7B43A05-6B70-4CCF-8EB8-75E1A241DD8D}" type="pres">
      <dgm:prSet presAssocID="{6938784B-E3FA-45D6-90B4-910A082C6A97}" presName="level3hierChild" presStyleCnt="0"/>
      <dgm:spPr/>
      <dgm:t>
        <a:bodyPr/>
        <a:lstStyle/>
        <a:p>
          <a:pPr rtl="1"/>
          <a:endParaRPr lang="ar-SA"/>
        </a:p>
      </dgm:t>
    </dgm:pt>
    <dgm:pt modelId="{C004315D-CDB7-41D8-909D-5D4271706D7F}" type="pres">
      <dgm:prSet presAssocID="{072230D0-4FC4-43F9-886D-7CC1D807758C}" presName="conn2-1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76ED5F1D-177A-45CC-8485-B08BD9459569}" type="pres">
      <dgm:prSet presAssocID="{072230D0-4FC4-43F9-886D-7CC1D807758C}" presName="connTx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3F8EB240-BE84-4763-A7B4-26F4ED2226B1}" type="pres">
      <dgm:prSet presAssocID="{C4AAAFAE-3693-4473-BFCD-AE6B38CFDB82}" presName="root2" presStyleCnt="0"/>
      <dgm:spPr/>
      <dgm:t>
        <a:bodyPr/>
        <a:lstStyle/>
        <a:p>
          <a:pPr rtl="1"/>
          <a:endParaRPr lang="ar-SA"/>
        </a:p>
      </dgm:t>
    </dgm:pt>
    <dgm:pt modelId="{41E4BF5B-796A-4DC8-A780-F93993AAD85F}" type="pres">
      <dgm:prSet presAssocID="{C4AAAFAE-3693-4473-BFCD-AE6B38CFDB82}" presName="LevelTwoTextNode" presStyleLbl="node3" presStyleIdx="1" presStyleCnt="3" custLinFactNeighborX="-38749" custLinFactNeighborY="-1613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20A8FDC-C33A-4276-B206-3588004E643D}" type="pres">
      <dgm:prSet presAssocID="{C4AAAFAE-3693-4473-BFCD-AE6B38CFDB82}" presName="level3hierChild" presStyleCnt="0"/>
      <dgm:spPr/>
      <dgm:t>
        <a:bodyPr/>
        <a:lstStyle/>
        <a:p>
          <a:pPr rtl="1"/>
          <a:endParaRPr lang="ar-SA"/>
        </a:p>
      </dgm:t>
    </dgm:pt>
    <dgm:pt modelId="{92DE2FA5-1EDA-4CD2-A546-5D631137324D}" type="pres">
      <dgm:prSet presAssocID="{A8A6131A-6B3C-4715-A3D2-CE6D260717B8}" presName="conn2-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6BE4DF1A-239F-4E87-8CD0-D5D17B9C9596}" type="pres">
      <dgm:prSet presAssocID="{A8A6131A-6B3C-4715-A3D2-CE6D260717B8}" presName="connTx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1642BE73-0DCF-4694-8962-FFAA06B50A07}" type="pres">
      <dgm:prSet presAssocID="{46C34F6D-D41A-4705-A630-1C48631A3F83}" presName="root2" presStyleCnt="0"/>
      <dgm:spPr/>
      <dgm:t>
        <a:bodyPr/>
        <a:lstStyle/>
        <a:p>
          <a:pPr rtl="1"/>
          <a:endParaRPr lang="ar-SA"/>
        </a:p>
      </dgm:t>
    </dgm:pt>
    <dgm:pt modelId="{6B0E66F1-1E7C-458E-9411-5940150CA561}" type="pres">
      <dgm:prSet presAssocID="{46C34F6D-D41A-4705-A630-1C48631A3F83}" presName="LevelTwoTextNode" presStyleLbl="node2" presStyleIdx="1" presStyleCnt="2" custLinFactNeighborX="-22140" custLinFactNeighborY="1369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779409B-98EB-469B-8540-DCDC1FDDBEA1}" type="pres">
      <dgm:prSet presAssocID="{46C34F6D-D41A-4705-A630-1C48631A3F83}" presName="level3hierChild" presStyleCnt="0"/>
      <dgm:spPr/>
      <dgm:t>
        <a:bodyPr/>
        <a:lstStyle/>
        <a:p>
          <a:pPr rtl="1"/>
          <a:endParaRPr lang="ar-SA"/>
        </a:p>
      </dgm:t>
    </dgm:pt>
    <dgm:pt modelId="{5A57B84F-BE60-46C3-8C2E-E66F0B0B1C5F}" type="pres">
      <dgm:prSet presAssocID="{46D07837-BDA3-402F-85B2-563E52713D06}" presName="conn2-1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AA3FA71D-851E-4C52-A1E7-224B6ADEEDE2}" type="pres">
      <dgm:prSet presAssocID="{46D07837-BDA3-402F-85B2-563E52713D06}" presName="connTx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50CF864B-E83A-48DD-A88C-3566E9E0A33A}" type="pres">
      <dgm:prSet presAssocID="{B8B7B436-AC48-47D1-B6E3-954398C0E54E}" presName="root2" presStyleCnt="0"/>
      <dgm:spPr/>
      <dgm:t>
        <a:bodyPr/>
        <a:lstStyle/>
        <a:p>
          <a:pPr rtl="1"/>
          <a:endParaRPr lang="ar-SA"/>
        </a:p>
      </dgm:t>
    </dgm:pt>
    <dgm:pt modelId="{66F2C743-1387-4C51-BD51-C2BA0FF95E5D}" type="pres">
      <dgm:prSet presAssocID="{B8B7B436-AC48-47D1-B6E3-954398C0E54E}" presName="LevelTwoTextNode" presStyleLbl="node3" presStyleIdx="2" presStyleCnt="3" custLinFactNeighborX="-35442" custLinFactNeighborY="209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40DA42-0C10-4D6F-8680-0C2062B55A36}" type="pres">
      <dgm:prSet presAssocID="{B8B7B436-AC48-47D1-B6E3-954398C0E54E}" presName="level3hierChild" presStyleCnt="0"/>
      <dgm:spPr/>
      <dgm:t>
        <a:bodyPr/>
        <a:lstStyle/>
        <a:p>
          <a:pPr rtl="1"/>
          <a:endParaRPr lang="ar-SA"/>
        </a:p>
      </dgm:t>
    </dgm:pt>
  </dgm:ptLst>
  <dgm:cxnLst>
    <dgm:cxn modelId="{D0EAF466-F560-4FA6-953E-D92314C2D3D2}" srcId="{6C536AAB-2814-4619-8BF2-A2F4453ECB4F}" destId="{46C34F6D-D41A-4705-A630-1C48631A3F83}" srcOrd="1" destOrd="0" parTransId="{A8A6131A-6B3C-4715-A3D2-CE6D260717B8}" sibTransId="{E41A0415-0585-46F5-91B8-DDD40715A993}"/>
    <dgm:cxn modelId="{91948CB3-C518-4EBB-8CB5-C6F609600BEC}" type="presOf" srcId="{A8A6131A-6B3C-4715-A3D2-CE6D260717B8}" destId="{92DE2FA5-1EDA-4CD2-A546-5D631137324D}" srcOrd="0" destOrd="0" presId="urn:microsoft.com/office/officeart/2005/8/layout/hierarchy2"/>
    <dgm:cxn modelId="{EB717992-CAE6-48D3-9AE8-57A49E02283E}" srcId="{CEB87647-EF9E-47F2-AEE4-50D6AD94C9B3}" destId="{C4AAAFAE-3693-4473-BFCD-AE6B38CFDB82}" srcOrd="1" destOrd="0" parTransId="{072230D0-4FC4-43F9-886D-7CC1D807758C}" sibTransId="{0AC04756-935B-486A-8094-673D085DC8C7}"/>
    <dgm:cxn modelId="{59955649-D4BB-4A77-B2BC-E26B919ED7E5}" type="presOf" srcId="{46C34F6D-D41A-4705-A630-1C48631A3F83}" destId="{6B0E66F1-1E7C-458E-9411-5940150CA561}" srcOrd="0" destOrd="0" presId="urn:microsoft.com/office/officeart/2005/8/layout/hierarchy2"/>
    <dgm:cxn modelId="{4A38D36D-7DF8-4CCB-B8E7-72F8C3CBDEB4}" srcId="{CEB87647-EF9E-47F2-AEE4-50D6AD94C9B3}" destId="{6938784B-E3FA-45D6-90B4-910A082C6A97}" srcOrd="0" destOrd="0" parTransId="{7CB2E51C-F072-4E35-95F1-2013322FDE55}" sibTransId="{46FC2795-3F19-4FE3-B7D7-BDA631527DC5}"/>
    <dgm:cxn modelId="{6550C0D4-2414-4DCD-9608-A13357B60BFE}" type="presOf" srcId="{072230D0-4FC4-43F9-886D-7CC1D807758C}" destId="{76ED5F1D-177A-45CC-8485-B08BD9459569}" srcOrd="1" destOrd="0" presId="urn:microsoft.com/office/officeart/2005/8/layout/hierarchy2"/>
    <dgm:cxn modelId="{9EBE2695-475C-4308-8F3C-B39930ED387A}" type="presOf" srcId="{7CB2E51C-F072-4E35-95F1-2013322FDE55}" destId="{76D76ADE-49E8-44B6-AAAA-283864C763B4}" srcOrd="1" destOrd="0" presId="urn:microsoft.com/office/officeart/2005/8/layout/hierarchy2"/>
    <dgm:cxn modelId="{63DACE63-B072-48E7-AD67-77A51FF0BE99}" type="presOf" srcId="{D7054A16-1A81-4100-969B-BC841AF90288}" destId="{60EB614F-CF63-42CD-B8FE-6F55A145516D}" srcOrd="0" destOrd="0" presId="urn:microsoft.com/office/officeart/2005/8/layout/hierarchy2"/>
    <dgm:cxn modelId="{3B7AB13B-22A8-4C5A-BDDE-770EBE963FE9}" type="presOf" srcId="{46D07837-BDA3-402F-85B2-563E52713D06}" destId="{AA3FA71D-851E-4C52-A1E7-224B6ADEEDE2}" srcOrd="1" destOrd="0" presId="urn:microsoft.com/office/officeart/2005/8/layout/hierarchy2"/>
    <dgm:cxn modelId="{660A03CA-9729-431E-8E9F-C088D8126B0C}" type="presOf" srcId="{6938784B-E3FA-45D6-90B4-910A082C6A97}" destId="{7C222FD1-2EDA-40EA-B55E-AEF3582AE4A9}" srcOrd="0" destOrd="0" presId="urn:microsoft.com/office/officeart/2005/8/layout/hierarchy2"/>
    <dgm:cxn modelId="{40D4E0FA-ABA1-47B2-AA96-138A3DA72A93}" type="presOf" srcId="{CEB87647-EF9E-47F2-AEE4-50D6AD94C9B3}" destId="{CC957A01-4383-4215-A666-2ED2BF9FC208}" srcOrd="0" destOrd="0" presId="urn:microsoft.com/office/officeart/2005/8/layout/hierarchy2"/>
    <dgm:cxn modelId="{159A99E1-7B63-48B6-B976-19F9F336CC07}" type="presOf" srcId="{46D07837-BDA3-402F-85B2-563E52713D06}" destId="{5A57B84F-BE60-46C3-8C2E-E66F0B0B1C5F}" srcOrd="0" destOrd="0" presId="urn:microsoft.com/office/officeart/2005/8/layout/hierarchy2"/>
    <dgm:cxn modelId="{4C9273BA-7FF2-4707-BA08-2E3653B62584}" type="presOf" srcId="{B8B7B436-AC48-47D1-B6E3-954398C0E54E}" destId="{66F2C743-1387-4C51-BD51-C2BA0FF95E5D}" srcOrd="0" destOrd="0" presId="urn:microsoft.com/office/officeart/2005/8/layout/hierarchy2"/>
    <dgm:cxn modelId="{22F5DA1C-167B-403D-9AD5-241018821CBC}" type="presOf" srcId="{6C536AAB-2814-4619-8BF2-A2F4453ECB4F}" destId="{F421E45D-D43C-4CB4-9995-47838DB6C019}" srcOrd="0" destOrd="0" presId="urn:microsoft.com/office/officeart/2005/8/layout/hierarchy2"/>
    <dgm:cxn modelId="{35395DFD-2361-4787-AB21-7537082C7D56}" srcId="{6C536AAB-2814-4619-8BF2-A2F4453ECB4F}" destId="{CEB87647-EF9E-47F2-AEE4-50D6AD94C9B3}" srcOrd="0" destOrd="0" parTransId="{1D9F6FB6-5816-4335-A0AF-8AFCFF5984AF}" sibTransId="{6D400467-3778-444B-8A2D-7470EE286B65}"/>
    <dgm:cxn modelId="{549DE8D6-25FB-468F-A1A3-07964DF9D55C}" srcId="{46C34F6D-D41A-4705-A630-1C48631A3F83}" destId="{B8B7B436-AC48-47D1-B6E3-954398C0E54E}" srcOrd="0" destOrd="0" parTransId="{46D07837-BDA3-402F-85B2-563E52713D06}" sibTransId="{8F8835BC-00EE-4158-B5DE-5AC710C106A5}"/>
    <dgm:cxn modelId="{0205DF3E-F835-4F0B-9A3D-4B7B64C54781}" type="presOf" srcId="{A8A6131A-6B3C-4715-A3D2-CE6D260717B8}" destId="{6BE4DF1A-239F-4E87-8CD0-D5D17B9C9596}" srcOrd="1" destOrd="0" presId="urn:microsoft.com/office/officeart/2005/8/layout/hierarchy2"/>
    <dgm:cxn modelId="{1A173C9F-76D7-4162-B092-89F7FEB00CD6}" type="presOf" srcId="{1D9F6FB6-5816-4335-A0AF-8AFCFF5984AF}" destId="{C8660DC4-EB4D-4050-B678-B6CE47AEB328}" srcOrd="0" destOrd="0" presId="urn:microsoft.com/office/officeart/2005/8/layout/hierarchy2"/>
    <dgm:cxn modelId="{6B4F46C1-AEBE-470F-9F27-4A26A9E00EDA}" type="presOf" srcId="{072230D0-4FC4-43F9-886D-7CC1D807758C}" destId="{C004315D-CDB7-41D8-909D-5D4271706D7F}" srcOrd="0" destOrd="0" presId="urn:microsoft.com/office/officeart/2005/8/layout/hierarchy2"/>
    <dgm:cxn modelId="{1063B4FF-0E28-4B6E-ACB8-6226B9CD65EC}" srcId="{D7054A16-1A81-4100-969B-BC841AF90288}" destId="{6C536AAB-2814-4619-8BF2-A2F4453ECB4F}" srcOrd="0" destOrd="0" parTransId="{09513B0E-1FB2-47DB-B447-D89F931A9538}" sibTransId="{C0FF384B-615C-4BF7-8955-20BDE52C9145}"/>
    <dgm:cxn modelId="{2B924F7A-341A-4114-94F5-CF9B3C8C2436}" type="presOf" srcId="{C4AAAFAE-3693-4473-BFCD-AE6B38CFDB82}" destId="{41E4BF5B-796A-4DC8-A780-F93993AAD85F}" srcOrd="0" destOrd="0" presId="urn:microsoft.com/office/officeart/2005/8/layout/hierarchy2"/>
    <dgm:cxn modelId="{44A1DE93-DF39-4BDD-8F57-AA8645AC3984}" type="presOf" srcId="{7CB2E51C-F072-4E35-95F1-2013322FDE55}" destId="{D064CA85-F84C-4B3C-8E51-47536D6332E7}" srcOrd="0" destOrd="0" presId="urn:microsoft.com/office/officeart/2005/8/layout/hierarchy2"/>
    <dgm:cxn modelId="{98F88BDD-0AE5-4708-AA31-A9CC70D8608B}" type="presOf" srcId="{1D9F6FB6-5816-4335-A0AF-8AFCFF5984AF}" destId="{FEA04234-A691-47FF-8AD6-315152D5C4AE}" srcOrd="1" destOrd="0" presId="urn:microsoft.com/office/officeart/2005/8/layout/hierarchy2"/>
    <dgm:cxn modelId="{1B1FDBA6-2CC4-4DB5-80E7-6D3B16B32C92}" type="presParOf" srcId="{60EB614F-CF63-42CD-B8FE-6F55A145516D}" destId="{21E7688A-CE2F-4C27-A5FC-D2196804B873}" srcOrd="0" destOrd="0" presId="urn:microsoft.com/office/officeart/2005/8/layout/hierarchy2"/>
    <dgm:cxn modelId="{69E31288-9BF7-480E-AA31-C2966BAC0CA1}" type="presParOf" srcId="{21E7688A-CE2F-4C27-A5FC-D2196804B873}" destId="{F421E45D-D43C-4CB4-9995-47838DB6C019}" srcOrd="0" destOrd="0" presId="urn:microsoft.com/office/officeart/2005/8/layout/hierarchy2"/>
    <dgm:cxn modelId="{493ADDAA-3F48-4609-BF2F-5E334A672F42}" type="presParOf" srcId="{21E7688A-CE2F-4C27-A5FC-D2196804B873}" destId="{6E3C350F-1874-4C48-A5CC-3131075B0B06}" srcOrd="1" destOrd="0" presId="urn:microsoft.com/office/officeart/2005/8/layout/hierarchy2"/>
    <dgm:cxn modelId="{4B24EEA7-CA5A-415C-921A-E4A7F122E562}" type="presParOf" srcId="{6E3C350F-1874-4C48-A5CC-3131075B0B06}" destId="{C8660DC4-EB4D-4050-B678-B6CE47AEB328}" srcOrd="0" destOrd="0" presId="urn:microsoft.com/office/officeart/2005/8/layout/hierarchy2"/>
    <dgm:cxn modelId="{7672F76D-4551-436E-BD25-392334A3D48E}" type="presParOf" srcId="{C8660DC4-EB4D-4050-B678-B6CE47AEB328}" destId="{FEA04234-A691-47FF-8AD6-315152D5C4AE}" srcOrd="0" destOrd="0" presId="urn:microsoft.com/office/officeart/2005/8/layout/hierarchy2"/>
    <dgm:cxn modelId="{ED12C157-F607-44AD-8651-E33C988F321D}" type="presParOf" srcId="{6E3C350F-1874-4C48-A5CC-3131075B0B06}" destId="{66C89239-6A2E-46E2-96C1-43CB3B51DBD5}" srcOrd="1" destOrd="0" presId="urn:microsoft.com/office/officeart/2005/8/layout/hierarchy2"/>
    <dgm:cxn modelId="{B5AF2EFB-5AA0-451A-BB1A-D4690ACA8BD2}" type="presParOf" srcId="{66C89239-6A2E-46E2-96C1-43CB3B51DBD5}" destId="{CC957A01-4383-4215-A666-2ED2BF9FC208}" srcOrd="0" destOrd="0" presId="urn:microsoft.com/office/officeart/2005/8/layout/hierarchy2"/>
    <dgm:cxn modelId="{DED38FAB-45AD-4CEF-AFA5-4D3FADBBA038}" type="presParOf" srcId="{66C89239-6A2E-46E2-96C1-43CB3B51DBD5}" destId="{69D9B456-F4B6-4B0E-8797-1209A129CE4A}" srcOrd="1" destOrd="0" presId="urn:microsoft.com/office/officeart/2005/8/layout/hierarchy2"/>
    <dgm:cxn modelId="{A1CC0928-B75D-4124-AE28-8F79A1CB596B}" type="presParOf" srcId="{69D9B456-F4B6-4B0E-8797-1209A129CE4A}" destId="{D064CA85-F84C-4B3C-8E51-47536D6332E7}" srcOrd="0" destOrd="0" presId="urn:microsoft.com/office/officeart/2005/8/layout/hierarchy2"/>
    <dgm:cxn modelId="{07966F3F-136A-4803-8C93-8A0458CB93ED}" type="presParOf" srcId="{D064CA85-F84C-4B3C-8E51-47536D6332E7}" destId="{76D76ADE-49E8-44B6-AAAA-283864C763B4}" srcOrd="0" destOrd="0" presId="urn:microsoft.com/office/officeart/2005/8/layout/hierarchy2"/>
    <dgm:cxn modelId="{DCC697E1-8BFC-4BB6-84DB-44179ADCCB9A}" type="presParOf" srcId="{69D9B456-F4B6-4B0E-8797-1209A129CE4A}" destId="{B5F194E1-6685-4F41-9BB0-CBB386771C5E}" srcOrd="1" destOrd="0" presId="urn:microsoft.com/office/officeart/2005/8/layout/hierarchy2"/>
    <dgm:cxn modelId="{28302072-2CA9-4B49-A255-70524E17D082}" type="presParOf" srcId="{B5F194E1-6685-4F41-9BB0-CBB386771C5E}" destId="{7C222FD1-2EDA-40EA-B55E-AEF3582AE4A9}" srcOrd="0" destOrd="0" presId="urn:microsoft.com/office/officeart/2005/8/layout/hierarchy2"/>
    <dgm:cxn modelId="{3643599E-8764-4DE1-83A9-E833F7FAF554}" type="presParOf" srcId="{B5F194E1-6685-4F41-9BB0-CBB386771C5E}" destId="{07B43A05-6B70-4CCF-8EB8-75E1A241DD8D}" srcOrd="1" destOrd="0" presId="urn:microsoft.com/office/officeart/2005/8/layout/hierarchy2"/>
    <dgm:cxn modelId="{9D9C17A0-A770-43C7-ABBB-D89A6E5D74E3}" type="presParOf" srcId="{69D9B456-F4B6-4B0E-8797-1209A129CE4A}" destId="{C004315D-CDB7-41D8-909D-5D4271706D7F}" srcOrd="2" destOrd="0" presId="urn:microsoft.com/office/officeart/2005/8/layout/hierarchy2"/>
    <dgm:cxn modelId="{D5E924AD-912B-4A75-A974-0A672BD8273A}" type="presParOf" srcId="{C004315D-CDB7-41D8-909D-5D4271706D7F}" destId="{76ED5F1D-177A-45CC-8485-B08BD9459569}" srcOrd="0" destOrd="0" presId="urn:microsoft.com/office/officeart/2005/8/layout/hierarchy2"/>
    <dgm:cxn modelId="{15738599-C5C3-4612-B147-E9028BAE1AAA}" type="presParOf" srcId="{69D9B456-F4B6-4B0E-8797-1209A129CE4A}" destId="{3F8EB240-BE84-4763-A7B4-26F4ED2226B1}" srcOrd="3" destOrd="0" presId="urn:microsoft.com/office/officeart/2005/8/layout/hierarchy2"/>
    <dgm:cxn modelId="{9BA37279-DC4C-4C34-814B-E7F7F505F3F8}" type="presParOf" srcId="{3F8EB240-BE84-4763-A7B4-26F4ED2226B1}" destId="{41E4BF5B-796A-4DC8-A780-F93993AAD85F}" srcOrd="0" destOrd="0" presId="urn:microsoft.com/office/officeart/2005/8/layout/hierarchy2"/>
    <dgm:cxn modelId="{98E800B5-CD71-43EF-8C04-C3AE62A6C244}" type="presParOf" srcId="{3F8EB240-BE84-4763-A7B4-26F4ED2226B1}" destId="{820A8FDC-C33A-4276-B206-3588004E643D}" srcOrd="1" destOrd="0" presId="urn:microsoft.com/office/officeart/2005/8/layout/hierarchy2"/>
    <dgm:cxn modelId="{8311533D-E42F-4ADE-AB2F-CE481864CDF3}" type="presParOf" srcId="{6E3C350F-1874-4C48-A5CC-3131075B0B06}" destId="{92DE2FA5-1EDA-4CD2-A546-5D631137324D}" srcOrd="2" destOrd="0" presId="urn:microsoft.com/office/officeart/2005/8/layout/hierarchy2"/>
    <dgm:cxn modelId="{2469A523-7CC9-4D69-8112-9E2CBB0A9123}" type="presParOf" srcId="{92DE2FA5-1EDA-4CD2-A546-5D631137324D}" destId="{6BE4DF1A-239F-4E87-8CD0-D5D17B9C9596}" srcOrd="0" destOrd="0" presId="urn:microsoft.com/office/officeart/2005/8/layout/hierarchy2"/>
    <dgm:cxn modelId="{31D3C253-1D70-42DC-BFE6-3682D8FF73BC}" type="presParOf" srcId="{6E3C350F-1874-4C48-A5CC-3131075B0B06}" destId="{1642BE73-0DCF-4694-8962-FFAA06B50A07}" srcOrd="3" destOrd="0" presId="urn:microsoft.com/office/officeart/2005/8/layout/hierarchy2"/>
    <dgm:cxn modelId="{27863661-E45D-495C-8ECD-8F1115AE96D5}" type="presParOf" srcId="{1642BE73-0DCF-4694-8962-FFAA06B50A07}" destId="{6B0E66F1-1E7C-458E-9411-5940150CA561}" srcOrd="0" destOrd="0" presId="urn:microsoft.com/office/officeart/2005/8/layout/hierarchy2"/>
    <dgm:cxn modelId="{04FC55A1-53C9-4427-AF25-7C2F8118E5B5}" type="presParOf" srcId="{1642BE73-0DCF-4694-8962-FFAA06B50A07}" destId="{6779409B-98EB-469B-8540-DCDC1FDDBEA1}" srcOrd="1" destOrd="0" presId="urn:microsoft.com/office/officeart/2005/8/layout/hierarchy2"/>
    <dgm:cxn modelId="{C10B6A62-8658-46B8-A946-CF65E0AE9E42}" type="presParOf" srcId="{6779409B-98EB-469B-8540-DCDC1FDDBEA1}" destId="{5A57B84F-BE60-46C3-8C2E-E66F0B0B1C5F}" srcOrd="0" destOrd="0" presId="urn:microsoft.com/office/officeart/2005/8/layout/hierarchy2"/>
    <dgm:cxn modelId="{5BED1F9B-5032-471E-BAAA-64F4C7950496}" type="presParOf" srcId="{5A57B84F-BE60-46C3-8C2E-E66F0B0B1C5F}" destId="{AA3FA71D-851E-4C52-A1E7-224B6ADEEDE2}" srcOrd="0" destOrd="0" presId="urn:microsoft.com/office/officeart/2005/8/layout/hierarchy2"/>
    <dgm:cxn modelId="{7A899034-DB8F-4C50-8545-FC0FFB47F6F1}" type="presParOf" srcId="{6779409B-98EB-469B-8540-DCDC1FDDBEA1}" destId="{50CF864B-E83A-48DD-A88C-3566E9E0A33A}" srcOrd="1" destOrd="0" presId="urn:microsoft.com/office/officeart/2005/8/layout/hierarchy2"/>
    <dgm:cxn modelId="{B3E081F2-140D-4688-9D97-1751E3EB81D7}" type="presParOf" srcId="{50CF864B-E83A-48DD-A88C-3566E9E0A33A}" destId="{66F2C743-1387-4C51-BD51-C2BA0FF95E5D}" srcOrd="0" destOrd="0" presId="urn:microsoft.com/office/officeart/2005/8/layout/hierarchy2"/>
    <dgm:cxn modelId="{6B754902-7CB3-4D9C-B77C-BEAD64FEED50}" type="presParOf" srcId="{50CF864B-E83A-48DD-A88C-3566E9E0A33A}" destId="{3540DA42-0C10-4D6F-8680-0C2062B55A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1E45D-D43C-4CB4-9995-47838DB6C019}">
      <dsp:nvSpPr>
        <dsp:cNvPr id="0" name=""/>
        <dsp:cNvSpPr/>
      </dsp:nvSpPr>
      <dsp:spPr>
        <a:xfrm>
          <a:off x="2713" y="2413651"/>
          <a:ext cx="2160511" cy="10802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INFECTED</a:t>
          </a:r>
          <a:endParaRPr lang="ar-SA" sz="1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4353" y="2445291"/>
        <a:ext cx="2097231" cy="1016975"/>
      </dsp:txXfrm>
    </dsp:sp>
    <dsp:sp modelId="{C8660DC4-EB4D-4050-B678-B6CE47AEB328}">
      <dsp:nvSpPr>
        <dsp:cNvPr id="0" name=""/>
        <dsp:cNvSpPr/>
      </dsp:nvSpPr>
      <dsp:spPr>
        <a:xfrm rot="17091550">
          <a:off x="1706521" y="2341712"/>
          <a:ext cx="1228432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228432" y="183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290026" y="2329392"/>
        <a:ext cx="61421" cy="61421"/>
      </dsp:txXfrm>
    </dsp:sp>
    <dsp:sp modelId="{CC957A01-4383-4215-A666-2ED2BF9FC208}">
      <dsp:nvSpPr>
        <dsp:cNvPr id="0" name=""/>
        <dsp:cNvSpPr/>
      </dsp:nvSpPr>
      <dsp:spPr>
        <a:xfrm>
          <a:off x="2478249" y="1226299"/>
          <a:ext cx="2160511" cy="10802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SYMPTOMATIC</a:t>
          </a:r>
          <a:endParaRPr lang="ar-SA" sz="1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509889" y="1257939"/>
        <a:ext cx="2097231" cy="1016975"/>
      </dsp:txXfrm>
    </dsp:sp>
    <dsp:sp modelId="{D064CA85-F84C-4B3C-8E51-47536D6332E7}">
      <dsp:nvSpPr>
        <dsp:cNvPr id="0" name=""/>
        <dsp:cNvSpPr/>
      </dsp:nvSpPr>
      <dsp:spPr>
        <a:xfrm rot="18680828">
          <a:off x="4490752" y="1420637"/>
          <a:ext cx="872224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872224" y="183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905058" y="1417223"/>
        <a:ext cx="43611" cy="43611"/>
      </dsp:txXfrm>
    </dsp:sp>
    <dsp:sp modelId="{7C222FD1-2EDA-40EA-B55E-AEF3582AE4A9}">
      <dsp:nvSpPr>
        <dsp:cNvPr id="0" name=""/>
        <dsp:cNvSpPr/>
      </dsp:nvSpPr>
      <dsp:spPr>
        <a:xfrm>
          <a:off x="5214968" y="571502"/>
          <a:ext cx="2160511" cy="108025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INTESTINAL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(</a:t>
          </a:r>
          <a:r>
            <a:rPr lang="en-US" sz="1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(Amoebic dysentery</a:t>
          </a:r>
          <a:endParaRPr lang="ar-SA" sz="1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246608" y="603142"/>
        <a:ext cx="2097231" cy="1016975"/>
      </dsp:txXfrm>
    </dsp:sp>
    <dsp:sp modelId="{C004315D-CDB7-41D8-909D-5D4271706D7F}">
      <dsp:nvSpPr>
        <dsp:cNvPr id="0" name=""/>
        <dsp:cNvSpPr/>
      </dsp:nvSpPr>
      <dsp:spPr>
        <a:xfrm rot="3038486">
          <a:off x="4472564" y="2099297"/>
          <a:ext cx="908600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908600" y="183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904149" y="2094973"/>
        <a:ext cx="45430" cy="45430"/>
      </dsp:txXfrm>
    </dsp:sp>
    <dsp:sp modelId="{41E4BF5B-796A-4DC8-A780-F93993AAD85F}">
      <dsp:nvSpPr>
        <dsp:cNvPr id="0" name=""/>
        <dsp:cNvSpPr/>
      </dsp:nvSpPr>
      <dsp:spPr>
        <a:xfrm>
          <a:off x="5214968" y="1928822"/>
          <a:ext cx="2160511" cy="108025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EXTRA-INTESTINAL</a:t>
          </a:r>
          <a:endParaRPr lang="ar-SA" sz="1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246608" y="1960462"/>
        <a:ext cx="2097231" cy="1016975"/>
      </dsp:txXfrm>
    </dsp:sp>
    <dsp:sp modelId="{92DE2FA5-1EDA-4CD2-A546-5D631137324D}">
      <dsp:nvSpPr>
        <dsp:cNvPr id="0" name=""/>
        <dsp:cNvSpPr/>
      </dsp:nvSpPr>
      <dsp:spPr>
        <a:xfrm rot="4220041">
          <a:off x="1782866" y="3475240"/>
          <a:ext cx="1146584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146584" y="183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327493" y="3464967"/>
        <a:ext cx="57329" cy="57329"/>
      </dsp:txXfrm>
    </dsp:sp>
    <dsp:sp modelId="{6B0E66F1-1E7C-458E-9411-5940150CA561}">
      <dsp:nvSpPr>
        <dsp:cNvPr id="0" name=""/>
        <dsp:cNvSpPr/>
      </dsp:nvSpPr>
      <dsp:spPr>
        <a:xfrm>
          <a:off x="2549092" y="3493356"/>
          <a:ext cx="2160511" cy="10802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ASYMPTOMASTIC</a:t>
          </a:r>
          <a:endParaRPr lang="ar-SA" sz="1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580732" y="3524996"/>
        <a:ext cx="2097231" cy="1016975"/>
      </dsp:txXfrm>
    </dsp:sp>
    <dsp:sp modelId="{5A57B84F-BE60-46C3-8C2E-E66F0B0B1C5F}">
      <dsp:nvSpPr>
        <dsp:cNvPr id="0" name=""/>
        <dsp:cNvSpPr/>
      </dsp:nvSpPr>
      <dsp:spPr>
        <a:xfrm rot="465261">
          <a:off x="4706941" y="4054365"/>
          <a:ext cx="58213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582136" y="1839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983456" y="4058203"/>
        <a:ext cx="29106" cy="29106"/>
      </dsp:txXfrm>
    </dsp:sp>
    <dsp:sp modelId="{66F2C743-1387-4C51-BD51-C2BA0FF95E5D}">
      <dsp:nvSpPr>
        <dsp:cNvPr id="0" name=""/>
        <dsp:cNvSpPr/>
      </dsp:nvSpPr>
      <dsp:spPr>
        <a:xfrm>
          <a:off x="5286416" y="3571901"/>
          <a:ext cx="2160511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CARRIER</a:t>
          </a:r>
          <a:endParaRPr lang="ar-SA" sz="1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318056" y="3603541"/>
        <a:ext cx="2097231" cy="1016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01155A-30E0-4193-9333-1F4C7135C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8A19C-A471-4F89-95C9-597E5BCD7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E4832-8895-428A-8827-F25032894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6286A-1313-4C46-987D-5F6D1E487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89CF48D-C96E-444B-81EE-0CA3B1315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A39C4-0FD7-4ED3-B2C9-441216EBAA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ECD40-B23C-4BD9-9B92-FEFE55C13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483E2-506C-4AE8-81CB-AEC78485F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FCAA6-05E4-42E6-ADA8-F4410544B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CE375-9FE6-4B94-BEA1-32D3F7EDC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94482-CC8B-462A-98DC-BDE2BE68BC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183BD-50FB-4855-8456-49285FD03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D134E-57BF-41B4-8B0F-FF5FFF991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5129B7-558F-4563-8273-891C58D9DD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F00CA7-01ED-4B25-A287-53F33A03CD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76" y="5214950"/>
            <a:ext cx="3786214" cy="1470025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</a:rPr>
              <a:t>Intestinal </a:t>
            </a:r>
            <a:br>
              <a:rPr lang="en-US" altLang="en-US" sz="5400" b="1" dirty="0" smtClean="0">
                <a:solidFill>
                  <a:srgbClr val="FF0000"/>
                </a:solidFill>
              </a:rPr>
            </a:br>
            <a:r>
              <a:rPr lang="en-US" altLang="en-US" sz="5400" b="1" dirty="0" smtClean="0">
                <a:solidFill>
                  <a:srgbClr val="FF0000"/>
                </a:solidFill>
              </a:rPr>
              <a:t>Protozoa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Giardiasis</a:t>
            </a:r>
            <a:r>
              <a:rPr lang="en-US" dirty="0" smtClean="0"/>
              <a:t>: Laboratory diagnosis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27352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Stools examination</a:t>
            </a: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</a:rPr>
              <a:t>Microscopy for cysts or </a:t>
            </a:r>
            <a:r>
              <a:rPr lang="en-US" b="1" dirty="0" err="1" smtClean="0">
                <a:solidFill>
                  <a:schemeClr val="accent2"/>
                </a:solidFill>
              </a:rPr>
              <a:t>trophozoits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</a:rPr>
              <a:t>Detection of </a:t>
            </a:r>
            <a:r>
              <a:rPr lang="en-US" b="1" i="1" dirty="0" err="1" smtClean="0">
                <a:solidFill>
                  <a:schemeClr val="accent2"/>
                </a:solidFill>
              </a:rPr>
              <a:t>Giardia</a:t>
            </a:r>
            <a:r>
              <a:rPr lang="en-US" b="1" dirty="0" smtClean="0">
                <a:solidFill>
                  <a:schemeClr val="accent2"/>
                </a:solidFill>
              </a:rPr>
              <a:t> antigens in stools</a:t>
            </a: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Examination of duodenal contents: </a:t>
            </a:r>
            <a:r>
              <a:rPr lang="en-US" b="1" dirty="0" err="1" smtClean="0">
                <a:solidFill>
                  <a:schemeClr val="accent2"/>
                </a:solidFill>
              </a:rPr>
              <a:t>trophozoites</a:t>
            </a:r>
            <a:r>
              <a:rPr lang="en-US" b="1" dirty="0" smtClean="0"/>
              <a:t>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44" y="3929066"/>
            <a:ext cx="857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Chemotherapy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44" y="5000636"/>
            <a:ext cx="8572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 of choice: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Metronidazole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E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pitchFamily="34" charset="0"/>
              </a:rPr>
              <a:t>Intestinal Amoebae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0" y="487363"/>
            <a:ext cx="9170988" cy="563231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i="1" dirty="0" err="1" smtClean="0">
                <a:solidFill>
                  <a:schemeClr val="tx2"/>
                </a:solidFill>
                <a:latin typeface="Arial Black" pitchFamily="34" charset="0"/>
              </a:rPr>
              <a:t>Entaemoeba</a:t>
            </a:r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b="1" i="1" dirty="0" smtClean="0">
                <a:solidFill>
                  <a:schemeClr val="tx2"/>
                </a:solidFill>
                <a:latin typeface="Arial Black" pitchFamily="34" charset="0"/>
              </a:rPr>
              <a:t>histolytica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500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million people are infected. 100,000 deaths per year. </a:t>
            </a:r>
            <a:endParaRPr lang="en-US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It 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is a waterborne infection.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There are 6 species of 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Entamoeba:</a:t>
            </a:r>
            <a:endParaRPr lang="en-US" b="1" i="1" dirty="0">
              <a:solidFill>
                <a:srgbClr val="FFFFFF"/>
              </a:solidFill>
              <a:latin typeface="Arial" pitchFamily="34" charset="0"/>
            </a:endParaRPr>
          </a:p>
          <a:p>
            <a:pPr marL="514350" indent="-51435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200" b="1" i="1" u="sng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3200" b="1" i="1" dirty="0">
                <a:solidFill>
                  <a:srgbClr val="FF0000"/>
                </a:solidFill>
                <a:latin typeface="Arial" pitchFamily="34" charset="0"/>
              </a:rPr>
              <a:t>.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itchFamily="34" charset="0"/>
              </a:rPr>
              <a:t>histolytica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Amoebae </a:t>
            </a:r>
            <a:r>
              <a:rPr lang="en-US" dirty="0">
                <a:latin typeface="Arial" pitchFamily="34" charset="0"/>
              </a:rPr>
              <a:t>that are pathogenic </a:t>
            </a:r>
            <a:r>
              <a:rPr lang="en-US" dirty="0" smtClean="0">
                <a:latin typeface="Arial" pitchFamily="34" charset="0"/>
              </a:rPr>
              <a:t>&amp; </a:t>
            </a:r>
            <a:r>
              <a:rPr lang="en-US" dirty="0">
                <a:latin typeface="Arial" pitchFamily="34" charset="0"/>
              </a:rPr>
              <a:t>invasive</a:t>
            </a:r>
            <a:endParaRPr lang="en-US" b="1" i="1" u="sng" dirty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E.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</a:rPr>
              <a:t>dispar. </a:t>
            </a:r>
            <a:r>
              <a:rPr lang="en-US" dirty="0">
                <a:latin typeface="Arial" pitchFamily="34" charset="0"/>
              </a:rPr>
              <a:t>The non-pathogenic, non invasive form</a:t>
            </a:r>
            <a:endParaRPr lang="en-US" b="1" i="1" dirty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E.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</a:rPr>
              <a:t>hartmanni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 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E. coli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E.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</a:rPr>
              <a:t>gingivalis</a:t>
            </a: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 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000000"/>
                </a:solidFill>
                <a:latin typeface="Arial" pitchFamily="34" charset="0"/>
              </a:rPr>
              <a:t>E. </a:t>
            </a:r>
            <a:r>
              <a:rPr lang="en-US" b="1" i="1" dirty="0" err="1">
                <a:solidFill>
                  <a:srgbClr val="000000"/>
                </a:solidFill>
                <a:latin typeface="Arial" pitchFamily="34" charset="0"/>
              </a:rPr>
              <a:t>polecki</a:t>
            </a:r>
            <a:endParaRPr lang="en-US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6180892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000" i="1" dirty="0" smtClean="0">
                <a:latin typeface="Arial" pitchFamily="34" charset="0"/>
              </a:rPr>
              <a:t>E. histolytica and E</a:t>
            </a:r>
            <a:r>
              <a:rPr lang="en-US" sz="2000" i="1" dirty="0">
                <a:latin typeface="Arial" pitchFamily="34" charset="0"/>
              </a:rPr>
              <a:t>. </a:t>
            </a:r>
            <a:r>
              <a:rPr lang="en-US" sz="2000" i="1" dirty="0" smtClean="0">
                <a:latin typeface="Arial" pitchFamily="34" charset="0"/>
              </a:rPr>
              <a:t>dispar</a:t>
            </a:r>
            <a:r>
              <a:rPr lang="en-US" sz="2000" dirty="0" smtClean="0">
                <a:latin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</a:rPr>
              <a:t>can</a:t>
            </a:r>
            <a:r>
              <a:rPr lang="en-US" sz="1800" dirty="0" smtClean="0"/>
              <a:t>’</a:t>
            </a:r>
            <a:r>
              <a:rPr lang="en-US" sz="1800" dirty="0" smtClean="0">
                <a:latin typeface="Arial" pitchFamily="34" charset="0"/>
              </a:rPr>
              <a:t>t </a:t>
            </a:r>
            <a:r>
              <a:rPr lang="en-US" sz="1800" dirty="0">
                <a:latin typeface="Arial" pitchFamily="34" charset="0"/>
              </a:rPr>
              <a:t>be </a:t>
            </a:r>
            <a:r>
              <a:rPr lang="en-US" sz="1800" dirty="0" smtClean="0">
                <a:latin typeface="Arial" pitchFamily="34" charset="0"/>
              </a:rPr>
              <a:t>distinguished </a:t>
            </a:r>
            <a:r>
              <a:rPr lang="en-US" sz="1800" dirty="0">
                <a:latin typeface="Arial" pitchFamily="34" charset="0"/>
              </a:rPr>
              <a:t>by microscopic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05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Comic Sans MS" pitchFamily="66" charset="0"/>
              </a:rPr>
              <a:t>Entamoeba histolytica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976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 err="1" smtClean="0">
                <a:solidFill>
                  <a:srgbClr val="0070C0"/>
                </a:solidFill>
              </a:rPr>
              <a:t>Amebiasis</a:t>
            </a:r>
            <a:r>
              <a:rPr lang="en-US" altLang="en-US" sz="2800" dirty="0" smtClean="0"/>
              <a:t> </a:t>
            </a:r>
            <a:r>
              <a:rPr lang="en-US" altLang="en-US" sz="2400" dirty="0" smtClean="0"/>
              <a:t>occurs worldwide; the prevalence is increased in developing countries because of poor socioeconomic conditions and sanitation levels.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The parasite exists in two forms: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a </a:t>
            </a:r>
            <a:r>
              <a:rPr lang="en-US" altLang="en-US" sz="2400" u="sng" dirty="0" smtClean="0">
                <a:solidFill>
                  <a:srgbClr val="00B050"/>
                </a:solidFill>
              </a:rPr>
              <a:t>cyst stage</a:t>
            </a:r>
            <a:r>
              <a:rPr lang="en-US" altLang="en-US" sz="2400" dirty="0" smtClean="0">
                <a:solidFill>
                  <a:srgbClr val="00B050"/>
                </a:solidFill>
              </a:rPr>
              <a:t> </a:t>
            </a:r>
            <a:r>
              <a:rPr lang="en-US" altLang="en-US" sz="2000" dirty="0" smtClean="0"/>
              <a:t>(the infective form</a:t>
            </a:r>
            <a:r>
              <a:rPr lang="en-US" altLang="en-US" sz="2400" dirty="0" smtClean="0"/>
              <a:t>) and a </a:t>
            </a:r>
            <a:r>
              <a:rPr lang="en-US" altLang="en-US" sz="2400" u="sng" dirty="0" err="1" smtClean="0">
                <a:solidFill>
                  <a:srgbClr val="C00000"/>
                </a:solidFill>
              </a:rPr>
              <a:t>trophozoite</a:t>
            </a:r>
            <a:r>
              <a:rPr lang="en-US" altLang="en-US" sz="2400" u="sng" dirty="0" smtClean="0">
                <a:solidFill>
                  <a:srgbClr val="C00000"/>
                </a:solidFill>
              </a:rPr>
              <a:t> stage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smtClean="0"/>
              <a:t>which causes invasive disease.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The cysts pass through the stomach to the small intestine, where they </a:t>
            </a:r>
            <a:r>
              <a:rPr lang="en-US" altLang="en-US" sz="2400" dirty="0" err="1" smtClean="0"/>
              <a:t>excyst</a:t>
            </a:r>
            <a:r>
              <a:rPr lang="en-US" altLang="en-US" sz="2400" dirty="0" smtClean="0"/>
              <a:t> to form </a:t>
            </a:r>
            <a:r>
              <a:rPr lang="en-US" altLang="en-US" sz="2400" dirty="0" err="1" smtClean="0"/>
              <a:t>trophozoites</a:t>
            </a:r>
            <a:r>
              <a:rPr lang="en-US" altLang="en-US" sz="2400" dirty="0" smtClean="0"/>
              <a:t>.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trophozoites</a:t>
            </a:r>
            <a:r>
              <a:rPr lang="en-US" altLang="en-US" sz="2400" dirty="0" smtClean="0"/>
              <a:t> can invade and penetrate the mucous barrier of the colon, causing tissue destruction colitis and increased intestinal secretion and can thereby ultimately lead to bloody diarrhea.</a:t>
            </a:r>
          </a:p>
          <a:p>
            <a:pPr marL="0" indent="0">
              <a:buFontTx/>
              <a:buNone/>
            </a:pPr>
            <a:endParaRPr lang="en-US" altLang="en-US" sz="2400" b="1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85794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3200" b="1" u="sng" dirty="0" smtClean="0">
                <a:solidFill>
                  <a:srgbClr val="C00000"/>
                </a:solidFill>
              </a:rPr>
              <a:t>Clinical manifestation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FontTx/>
              <a:buNone/>
            </a:pPr>
            <a:endParaRPr lang="en-US" altLang="en-US" sz="16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dirty="0" smtClean="0"/>
              <a:t>The majority of </a:t>
            </a:r>
            <a:r>
              <a:rPr lang="en-US" altLang="en-US" i="1" dirty="0" smtClean="0"/>
              <a:t>Entamoeba</a:t>
            </a:r>
            <a:r>
              <a:rPr lang="en-US" altLang="en-US" dirty="0" smtClean="0"/>
              <a:t> infections are 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asymptomatic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some have Symptoms which range from mild diarrhea to severe </a:t>
            </a:r>
            <a:r>
              <a:rPr lang="en-US" altLang="en-US" b="1" dirty="0" smtClean="0">
                <a:solidFill>
                  <a:srgbClr val="FF0000"/>
                </a:solidFill>
              </a:rPr>
              <a:t>amebic dysentery (abdominal pain, bloody diarrhea and mucus in stools) </a:t>
            </a:r>
            <a:r>
              <a:rPr lang="en-US" altLang="en-US" b="1" dirty="0" smtClean="0">
                <a:solidFill>
                  <a:srgbClr val="7030A0"/>
                </a:solidFill>
              </a:rPr>
              <a:t>&amp; </a:t>
            </a:r>
            <a:r>
              <a:rPr lang="en-US" altLang="en-US" b="1" dirty="0" err="1" smtClean="0">
                <a:solidFill>
                  <a:srgbClr val="7030A0"/>
                </a:solidFill>
              </a:rPr>
              <a:t>fulminant</a:t>
            </a:r>
            <a:r>
              <a:rPr lang="en-US" altLang="en-US" b="1" dirty="0" smtClean="0">
                <a:solidFill>
                  <a:srgbClr val="7030A0"/>
                </a:solidFill>
              </a:rPr>
              <a:t> amebic colitis. 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Weight loss occurs in about half of patients, and fever can occur. </a:t>
            </a:r>
          </a:p>
          <a:p>
            <a:pPr marL="0" indent="0">
              <a:buFontTx/>
              <a:buNone/>
            </a:pPr>
            <a:endParaRPr lang="en-US" altLang="en-US" sz="1600" dirty="0"/>
          </a:p>
          <a:p>
            <a:pPr marL="0" indent="0">
              <a:buFontTx/>
              <a:buNone/>
            </a:pPr>
            <a:r>
              <a:rPr lang="en-US" altLang="en-US" b="1" dirty="0" err="1" smtClean="0"/>
              <a:t>Fulminant</a:t>
            </a:r>
            <a:r>
              <a:rPr lang="en-US" altLang="en-US" b="1" dirty="0" smtClean="0"/>
              <a:t> colitis </a:t>
            </a:r>
            <a:r>
              <a:rPr lang="en-US" altLang="en-US" dirty="0" smtClean="0"/>
              <a:t>with </a:t>
            </a:r>
            <a:r>
              <a:rPr lang="en-US" altLang="en-US" b="1" dirty="0" smtClean="0"/>
              <a:t>bowel necrosis </a:t>
            </a:r>
            <a:r>
              <a:rPr lang="en-US" altLang="en-US" dirty="0" smtClean="0"/>
              <a:t>leading to </a:t>
            </a:r>
            <a:r>
              <a:rPr lang="en-US" altLang="en-US" b="1" dirty="0" smtClean="0">
                <a:solidFill>
                  <a:srgbClr val="7030A0"/>
                </a:solidFill>
              </a:rPr>
              <a:t>perforation</a:t>
            </a:r>
            <a:r>
              <a:rPr lang="en-US" altLang="en-US" dirty="0" smtClean="0"/>
              <a:t>, and</a:t>
            </a:r>
            <a:r>
              <a:rPr lang="en-US" altLang="en-US" dirty="0" smtClean="0">
                <a:solidFill>
                  <a:srgbClr val="7030A0"/>
                </a:solidFill>
              </a:rPr>
              <a:t> peritonitis </a:t>
            </a:r>
            <a:r>
              <a:rPr lang="en-US" altLang="en-US" dirty="0" smtClean="0"/>
              <a:t>has been observed in approximately 0.5 percent of cases; associated mortality rate is more than 40 percent</a:t>
            </a:r>
            <a:r>
              <a:rPr lang="en-US" altLang="en-US" sz="1800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142875" y="0"/>
          <a:ext cx="6000750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Bitmap Image" r:id="rId3" imgW="4142857" imgH="5219048" progId="Paint.Picture">
                  <p:embed/>
                </p:oleObj>
              </mc:Choice>
              <mc:Fallback>
                <p:oleObj name="Bitmap Image" r:id="rId3" imgW="4142857" imgH="521904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6000750" cy="671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724525" y="2565400"/>
            <a:ext cx="325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 dirty="0"/>
              <a:t>Entamoeba histolytica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nt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429000"/>
            <a:ext cx="34417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ent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28688"/>
            <a:ext cx="26797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428875" y="214313"/>
            <a:ext cx="3481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1" dirty="0"/>
              <a:t>Entamoeba histolytica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142875" y="1071563"/>
            <a:ext cx="5500688" cy="1200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00"/>
                </a:solidFill>
                <a:latin typeface="Arial" pitchFamily="34" charset="0"/>
              </a:rPr>
              <a:t>Trophozoite</a:t>
            </a: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: vegetative stage, must encyst to survive in the environment. It is a fragile structure. </a:t>
            </a: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42875" y="4000500"/>
            <a:ext cx="4786313" cy="1200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000000"/>
                </a:solidFill>
                <a:latin typeface="Arial" pitchFamily="34" charset="0"/>
              </a:rPr>
              <a:t>Cyst</a:t>
            </a: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: infective stage. Resist the harsh conditions of the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_histol_cyst_drawG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214563"/>
            <a:ext cx="28432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E_histol_troph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643063"/>
            <a:ext cx="2143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00063" y="2143125"/>
            <a:ext cx="2592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u="sng" dirty="0"/>
              <a:t>E</a:t>
            </a:r>
            <a:r>
              <a:rPr lang="en-US" b="1" i="1" dirty="0"/>
              <a:t>. </a:t>
            </a:r>
            <a:r>
              <a:rPr lang="en-US" b="1" i="1" u="sng" dirty="0"/>
              <a:t>histolytica</a:t>
            </a:r>
            <a:r>
              <a:rPr lang="en-US" b="1" i="1" dirty="0"/>
              <a:t> </a:t>
            </a:r>
            <a:r>
              <a:rPr lang="en-US" b="1" dirty="0"/>
              <a:t>cyst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4286250" y="4714875"/>
            <a:ext cx="403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u="sng" dirty="0"/>
              <a:t>E</a:t>
            </a:r>
            <a:r>
              <a:rPr lang="en-US" b="1" i="1" dirty="0"/>
              <a:t>. </a:t>
            </a:r>
            <a:r>
              <a:rPr lang="en-US" b="1" i="1" u="sng" dirty="0"/>
              <a:t>histolytica</a:t>
            </a:r>
            <a:r>
              <a:rPr lang="en-US" b="1" i="1" dirty="0"/>
              <a:t> </a:t>
            </a:r>
            <a:r>
              <a:rPr lang="en-US" b="1" dirty="0" err="1"/>
              <a:t>trophozoite</a:t>
            </a:r>
            <a:endParaRPr lang="en-US" b="1" dirty="0"/>
          </a:p>
        </p:txBody>
      </p:sp>
      <p:pic>
        <p:nvPicPr>
          <p:cNvPr id="21510" name="Picture 10" descr="E_histol_troph_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643063"/>
            <a:ext cx="221456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28596" y="714356"/>
            <a:ext cx="7467600" cy="36004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Mode of infection (fecal-oral route)</a:t>
            </a:r>
            <a:endParaRPr lang="en-US" b="1" dirty="0">
              <a:solidFill>
                <a:srgbClr val="01FFFF"/>
              </a:solidFill>
              <a:latin typeface="Arial" pitchFamily="34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Water, food</a:t>
            </a:r>
            <a:endParaRPr lang="en-US" b="1" dirty="0">
              <a:solidFill>
                <a:srgbClr val="FFFFFF"/>
              </a:solidFill>
              <a:latin typeface="Arial" pitchFamily="34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Flies can act as vector.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Can be sexually transmitted </a:t>
            </a:r>
            <a:r>
              <a:rPr lang="en-US" b="1" dirty="0">
                <a:latin typeface="Arial" pitchFamily="34" charset="0"/>
              </a:rPr>
              <a:t>pe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rson to person contacts</a:t>
            </a:r>
            <a:endParaRPr lang="en-US" b="1" dirty="0">
              <a:solidFill>
                <a:srgbClr val="FFFFFF"/>
              </a:solidFill>
              <a:latin typeface="Arial" pitchFamily="34" charset="0"/>
            </a:endParaRPr>
          </a:p>
          <a:p>
            <a:pPr lvl="2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Not a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</a:rPr>
              <a:t>zoonosis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71736" y="142852"/>
            <a:ext cx="341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 dirty="0">
                <a:solidFill>
                  <a:srgbClr val="000000"/>
                </a:solidFill>
                <a:latin typeface="Comic Sans MS" pitchFamily="66" charset="0"/>
              </a:rPr>
              <a:t>Entamoeba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omic Sans MS" pitchFamily="66" charset="0"/>
              </a:rPr>
              <a:t>histolytica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5400" y="4365625"/>
            <a:ext cx="916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The infective dose can be as little as 1 cyst </a:t>
            </a:r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</a:rPr>
              <a:t>(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very virulent).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222222"/>
                </a:solidFill>
                <a:latin typeface="Arial" pitchFamily="34" charset="0"/>
              </a:rPr>
              <a:t>The incubation period 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can be from few days </a:t>
            </a:r>
            <a:r>
              <a:rPr lang="en-US" altLang="en-US" b="1" dirty="0">
                <a:solidFill>
                  <a:srgbClr val="222222"/>
                </a:solidFill>
                <a:latin typeface="Arial" pitchFamily="34" charset="0"/>
              </a:rPr>
              <a:t>to 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few weeks depending on the infective dose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222222"/>
                </a:solidFill>
                <a:latin typeface="Arial" pitchFamily="34" charset="0"/>
              </a:rPr>
              <a:t>Cysts can survive for 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weeks </a:t>
            </a:r>
            <a:r>
              <a:rPr lang="en-US" altLang="en-US" b="1" dirty="0">
                <a:solidFill>
                  <a:srgbClr val="222222"/>
                </a:solidFill>
                <a:latin typeface="Arial" pitchFamily="34" charset="0"/>
              </a:rPr>
              <a:t>at appropriate 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temperature and humidity. </a:t>
            </a:r>
            <a:endParaRPr lang="en-US" altLang="en-US" b="1" dirty="0">
              <a:solidFill>
                <a:srgbClr val="22222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Dr.Mona\Desktop\ent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821738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62000" y="609600"/>
            <a:ext cx="765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Arial" pitchFamily="34" charset="0"/>
              </a:rPr>
              <a:t>CLASSIFICATION  OF PARASITES</a:t>
            </a:r>
            <a:endParaRPr lang="en-US" sz="3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/>
        </p:nvGraphicFramePr>
        <p:xfrm>
          <a:off x="0" y="1676400"/>
          <a:ext cx="9067800" cy="4664075"/>
        </p:xfrm>
        <a:graphic>
          <a:graphicData uri="http://schemas.openxmlformats.org/drawingml/2006/table">
            <a:tbl>
              <a:tblPr/>
              <a:tblGrid>
                <a:gridCol w="4498975"/>
                <a:gridCol w="4568825"/>
              </a:tblGrid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PROTOZOA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HELMINTHS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</a:tr>
              <a:tr h="823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Unicellular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Single cell for all functions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Multicellular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Specialized cells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</a:tr>
              <a:tr h="3017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1: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Amoebae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move by pseudopodia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2: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Flagellates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move by flagella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3: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Ciliates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move by cilia 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4: </a:t>
                      </a:r>
                      <a:r>
                        <a:rPr kumimoji="0" lang="en-US" sz="2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Apicomplexa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Sporozoa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tissue parasites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Round worms (Nematodes):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- elongated, cylindrical,   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Flat worms: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Trematodes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leaf-like,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Cestodes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tape-like,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segmented.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500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i="1" dirty="0">
                <a:solidFill>
                  <a:srgbClr val="000000"/>
                </a:solidFill>
                <a:latin typeface="Comic Sans MS" pitchFamily="66" charset="0"/>
              </a:rPr>
              <a:t>Entamoeba histolytica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570925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Comic Sans MS" pitchFamily="66" charset="0"/>
              </a:rPr>
              <a:t>PATHOLOGY</a:t>
            </a:r>
            <a:endParaRPr lang="en-US" altLang="en-US" dirty="0">
              <a:solidFill>
                <a:schemeClr val="tx2"/>
              </a:solidFill>
              <a:latin typeface="Wingdings-Regular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u="sng" dirty="0" err="1">
                <a:solidFill>
                  <a:schemeClr val="tx2"/>
                </a:solidFill>
                <a:latin typeface="Arial" pitchFamily="34" charset="0"/>
              </a:rPr>
              <a:t>Intsetinal</a:t>
            </a:r>
            <a:r>
              <a:rPr lang="en-US" altLang="en-US" sz="2000" b="1" u="sng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en-US" sz="2000" b="1" u="sng" dirty="0" err="1">
                <a:solidFill>
                  <a:schemeClr val="tx2"/>
                </a:solidFill>
                <a:latin typeface="Arial" pitchFamily="34" charset="0"/>
              </a:rPr>
              <a:t>amoebiasis</a:t>
            </a:r>
            <a:r>
              <a:rPr lang="en-US" altLang="en-US" sz="2000" b="1" u="sng" dirty="0">
                <a:solidFill>
                  <a:schemeClr val="tx2"/>
                </a:solidFill>
                <a:latin typeface="Arial" pitchFamily="34" charset="0"/>
              </a:rPr>
              <a:t> 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Remarkable and unique ability to produce</a:t>
            </a:r>
            <a:r>
              <a:rPr lang="en-US" altLang="en-US" sz="28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pitchFamily="34" charset="0"/>
              </a:rPr>
              <a:t>enzymes</a:t>
            </a: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 that </a:t>
            </a: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</a:rPr>
              <a:t>lyses host tissues</a:t>
            </a: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Lesions are found mainly in the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</a:rPr>
              <a:t>colon.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They may heal.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Or it may cause</a:t>
            </a: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altLang="en-US" sz="2800" b="1" u="sng" dirty="0">
                <a:solidFill>
                  <a:srgbClr val="C00000"/>
                </a:solidFill>
                <a:latin typeface="Arial" pitchFamily="34" charset="0"/>
              </a:rPr>
              <a:t>serious </a:t>
            </a:r>
            <a:r>
              <a:rPr lang="en-US" altLang="en-US" sz="2800" b="1" u="sng" dirty="0" smtClean="0">
                <a:solidFill>
                  <a:srgbClr val="C00000"/>
                </a:solidFill>
                <a:latin typeface="Arial" pitchFamily="34" charset="0"/>
              </a:rPr>
              <a:t>complications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pitchFamily="34" charset="0"/>
              </a:rPr>
              <a:t>:</a:t>
            </a:r>
            <a:endParaRPr lang="en-US" altLang="en-US" sz="2000" b="1" dirty="0">
              <a:solidFill>
                <a:srgbClr val="C00000"/>
              </a:solidFill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Perforation of the colon.</a:t>
            </a: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2"/>
                </a:solidFill>
                <a:latin typeface="Arial" pitchFamily="34" charset="0"/>
              </a:rPr>
              <a:t>Amoeboma</a:t>
            </a: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</a:rPr>
              <a:t>: </a:t>
            </a:r>
            <a:r>
              <a:rPr lang="en-US" altLang="en-US" sz="2000" b="1" dirty="0" err="1">
                <a:solidFill>
                  <a:schemeClr val="tx2"/>
                </a:solidFill>
                <a:latin typeface="Arial" pitchFamily="34" charset="0"/>
              </a:rPr>
              <a:t>Granulomatous</a:t>
            </a: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 mass </a:t>
            </a:r>
            <a:r>
              <a:rPr lang="en-US" altLang="en-US" sz="2000" b="1" dirty="0" smtClean="0">
                <a:solidFill>
                  <a:schemeClr val="tx2"/>
                </a:solidFill>
                <a:latin typeface="Arial" pitchFamily="34" charset="0"/>
              </a:rPr>
              <a:t>obstructing </a:t>
            </a:r>
            <a:r>
              <a:rPr lang="en-US" altLang="en-US" sz="2000" b="1" dirty="0">
                <a:solidFill>
                  <a:schemeClr val="tx2"/>
                </a:solidFill>
                <a:latin typeface="Arial" pitchFamily="34" charset="0"/>
              </a:rPr>
              <a:t>the bowel</a:t>
            </a: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Blood invasion; Amoebic liver </a:t>
            </a:r>
            <a:r>
              <a:rPr lang="en-US" altLang="en-US" b="1" dirty="0" smtClean="0">
                <a:solidFill>
                  <a:schemeClr val="tx2"/>
                </a:solidFill>
                <a:latin typeface="Arial" pitchFamily="34" charset="0"/>
              </a:rPr>
              <a:t>abscess, </a:t>
            </a: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lung, </a:t>
            </a:r>
            <a:r>
              <a:rPr lang="en-US" altLang="en-US" b="1" dirty="0">
                <a:latin typeface="Arial" pitchFamily="34" charset="0"/>
              </a:rPr>
              <a:t>brain</a:t>
            </a: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Arial" pitchFamily="34" charset="0"/>
              </a:rPr>
              <a:t>Direct extension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1050"/>
            <a:ext cx="578644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19200" y="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PATHOLOGY: </a:t>
            </a:r>
            <a:r>
              <a:rPr lang="en-US" sz="2800" b="1" u="sng">
                <a:solidFill>
                  <a:schemeClr val="tx2"/>
                </a:solidFill>
                <a:latin typeface="Arial" pitchFamily="34" charset="0"/>
              </a:rPr>
              <a:t>Intsetinal amoebiasis  </a:t>
            </a:r>
          </a:p>
        </p:txBody>
      </p:sp>
      <p:pic>
        <p:nvPicPr>
          <p:cNvPr id="4" name="Picture 4" descr="EH-ul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3357554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752600"/>
            <a:ext cx="895032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28800" y="4572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PATHOLOGY: </a:t>
            </a:r>
            <a:r>
              <a:rPr lang="en-US" sz="2800" b="1" u="sng">
                <a:solidFill>
                  <a:schemeClr val="tx2"/>
                </a:solidFill>
                <a:latin typeface="Arial" pitchFamily="34" charset="0"/>
              </a:rPr>
              <a:t>Intsetinal amoebiasis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76400" y="1066800"/>
            <a:ext cx="495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/>
              <a:t>Complications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EH-col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429256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071802" y="5429264"/>
            <a:ext cx="298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 dirty="0"/>
              <a:t>Entamoeba histolytica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85720" y="381000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PATHOLOGY: </a:t>
            </a:r>
            <a:r>
              <a:rPr lang="en-US" sz="2800" b="1" u="sng" dirty="0" err="1" smtClean="0">
                <a:solidFill>
                  <a:schemeClr val="tx2"/>
                </a:solidFill>
                <a:latin typeface="Arial" pitchFamily="34" charset="0"/>
              </a:rPr>
              <a:t>Intsetinal</a:t>
            </a:r>
            <a:r>
              <a:rPr lang="en-US" sz="2800" b="1" u="sng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  <a:latin typeface="Arial" pitchFamily="34" charset="0"/>
              </a:rPr>
              <a:t>amoebiasis</a:t>
            </a:r>
            <a:r>
              <a:rPr lang="en-US" sz="2800" b="1" u="sng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en-US" sz="2800" b="1" u="sng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357186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00826" y="5214950"/>
            <a:ext cx="2500330" cy="1446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i="1" dirty="0">
                <a:solidFill>
                  <a:schemeClr val="tx2"/>
                </a:solidFill>
                <a:latin typeface="Arial" pitchFamily="34" charset="0"/>
              </a:rPr>
              <a:t>E. Histolytica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in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mucosa. </a:t>
            </a:r>
            <a:endParaRPr lang="en-US" sz="16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Numerous </a:t>
            </a:r>
            <a:r>
              <a:rPr lang="en-US" sz="1600" b="1" dirty="0" err="1">
                <a:solidFill>
                  <a:schemeClr val="tx2"/>
                </a:solidFill>
                <a:latin typeface="Arial" pitchFamily="34" charset="0"/>
              </a:rPr>
              <a:t>trophozoites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</a:rPr>
              <a:t> can be seen with ingested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</a:rPr>
              <a:t>erythrocytes</a:t>
            </a:r>
            <a:endParaRPr lang="en-US" sz="16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15925"/>
            <a:ext cx="69342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1000" y="0"/>
            <a:ext cx="82296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pitchFamily="34" charset="0"/>
              </a:rPr>
              <a:t>PATHOLOGY:  </a:t>
            </a:r>
            <a:r>
              <a:rPr lang="en-US" b="1" u="sng">
                <a:solidFill>
                  <a:schemeClr val="tx2"/>
                </a:solidFill>
                <a:latin typeface="Arial" pitchFamily="34" charset="0"/>
              </a:rPr>
              <a:t>Extra-intestinal amoebiasis :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03351" y="4929198"/>
            <a:ext cx="1668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</a:rPr>
              <a:t>LIVER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35050" y="1333500"/>
            <a:ext cx="1074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LUNG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715272" y="1071546"/>
            <a:ext cx="1179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jremes-troche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"/>
            <a:ext cx="59832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3" y="4500563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dirty="0"/>
              <a:t>A 30-year-old male experienced diarrhea for two weeks with fever of 39° C, nausea, vomiting, malaise and</a:t>
            </a:r>
            <a:r>
              <a:rPr lang="en-US" altLang="en-US" sz="1800" b="1" dirty="0">
                <a:solidFill>
                  <a:srgbClr val="C00000"/>
                </a:solidFill>
              </a:rPr>
              <a:t> right upper abdominal pain. </a:t>
            </a:r>
            <a:r>
              <a:rPr lang="en-US" altLang="en-US" sz="1800" dirty="0"/>
              <a:t>Physical examination revealed </a:t>
            </a:r>
            <a:r>
              <a:rPr lang="en-US" altLang="en-US" sz="1800" dirty="0" err="1"/>
              <a:t>hepatomegaly</a:t>
            </a:r>
            <a:r>
              <a:rPr lang="en-US" altLang="en-US" sz="1800" dirty="0"/>
              <a:t> 6 cm below the right costal margin. CT scan showed a single </a:t>
            </a:r>
            <a:r>
              <a:rPr lang="en-US" altLang="en-US" sz="1800" dirty="0" err="1"/>
              <a:t>hypodense</a:t>
            </a:r>
            <a:r>
              <a:rPr lang="en-US" altLang="en-US" sz="1800" dirty="0"/>
              <a:t> mass in the </a:t>
            </a:r>
            <a:r>
              <a:rPr lang="en-US" altLang="en-US" sz="1800" dirty="0" err="1"/>
              <a:t>rigth</a:t>
            </a:r>
            <a:r>
              <a:rPr lang="en-US" altLang="en-US" sz="1800" dirty="0"/>
              <a:t> lobe of 7.8 x 5.2 cm, round, with well defined borders. Serology was  positive for </a:t>
            </a:r>
            <a:r>
              <a:rPr lang="en-US" altLang="en-US" sz="1800" dirty="0" err="1"/>
              <a:t>Enamoeba</a:t>
            </a:r>
            <a:r>
              <a:rPr lang="en-US" altLang="en-US" sz="1800" dirty="0"/>
              <a:t>  histolytica  at 1/512.</a:t>
            </a:r>
          </a:p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</a:rPr>
              <a:t>Amebic liver abscess was diagnosed. 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endParaRPr lang="ar-SA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71472" y="1000108"/>
          <a:ext cx="821537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dirty="0"/>
              <a:t>THE CLINICAL OUTCOMES OF INFECTION WITH 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i="1" dirty="0"/>
              <a:t>Entamoeba</a:t>
            </a:r>
            <a:r>
              <a:rPr lang="en-US" dirty="0"/>
              <a:t> </a:t>
            </a:r>
            <a:r>
              <a:rPr lang="en-US" i="1" dirty="0"/>
              <a:t>histolytica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5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Laboratory Diagnosis  of </a:t>
            </a:r>
            <a:r>
              <a:rPr lang="en-US" sz="4000" dirty="0" err="1" smtClean="0"/>
              <a:t>Amoebiasis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Diagnostic techniques include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microscopy,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antigen detection (serology),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colonoscopy with histological examination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Stools examination (Microscopy)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Wet mount (cysts and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trophozoites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Concentration methods (only cysts)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cs typeface="+mn-cs"/>
              </a:rPr>
              <a:t>Serology antigen detection</a:t>
            </a:r>
            <a:r>
              <a:rPr kumimoji="0" lang="en-US" sz="20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( mainly for invasive infections):  IHA, ELISA.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+mn-cs"/>
              </a:rPr>
              <a:t>Molecular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+mn-cs"/>
              </a:rPr>
              <a:t>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— Detection of parasitic DNA or RNA in feces via probes can also be used to diagnose amebic infection and to differentiate between the  different strains.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Extra-intestinal: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Serology: IHA , ELISA</a:t>
            </a: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Surgical aspirate (not done as a diagnostic procedure due to risk of extension)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trophozoite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91440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Sigmoidoscopy and/or colonoscopy and taking biopsy: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trophozoite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3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Main Drugs for Treatment of </a:t>
            </a:r>
            <a:r>
              <a:rPr lang="en-US" sz="4000" dirty="0" err="1" smtClean="0"/>
              <a:t>Amoebiasis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20" y="1981200"/>
            <a:ext cx="864399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Intestinal 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Asympromatic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(cysts only):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diloxanide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furoate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(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Furamide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Symptomatic (cysts and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trophozoites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):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metronidazole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Extra-intestinal: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Metronidazole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rptol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63"/>
            <a:ext cx="53578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/>
              <a:t>Cryptosporidium Parvum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28813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giar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36464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5720" y="1428736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 dirty="0" err="1">
                <a:latin typeface="Arial" pitchFamily="34" charset="0"/>
              </a:rPr>
              <a:t>Giardia</a:t>
            </a:r>
            <a:r>
              <a:rPr lang="en-US" altLang="en-US" sz="1600" b="1" dirty="0">
                <a:latin typeface="Arial" pitchFamily="34" charset="0"/>
              </a:rPr>
              <a:t>  </a:t>
            </a:r>
            <a:r>
              <a:rPr lang="en-US" altLang="en-US" sz="1600" b="1" dirty="0" err="1">
                <a:latin typeface="Arial" pitchFamily="34" charset="0"/>
              </a:rPr>
              <a:t>trophozoites</a:t>
            </a:r>
            <a:r>
              <a:rPr lang="en-US" altLang="en-US" sz="1600" b="1" dirty="0"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Arial" pitchFamily="34" charset="0"/>
              </a:rPr>
              <a:t>( electron microscopy)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29190" y="1214422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 dirty="0" err="1">
                <a:latin typeface="Arial" pitchFamily="34" charset="0"/>
              </a:rPr>
              <a:t>Giardia</a:t>
            </a:r>
            <a:r>
              <a:rPr lang="en-US" altLang="en-US" sz="1600" b="1" i="1" dirty="0">
                <a:latin typeface="Arial" pitchFamily="34" charset="0"/>
              </a:rPr>
              <a:t> </a:t>
            </a:r>
            <a:r>
              <a:rPr lang="en-US" altLang="en-US" sz="1600" b="1" dirty="0">
                <a:latin typeface="Arial" pitchFamily="34" charset="0"/>
              </a:rPr>
              <a:t> </a:t>
            </a:r>
            <a:r>
              <a:rPr lang="en-US" altLang="en-US" sz="1600" b="1" dirty="0" err="1">
                <a:latin typeface="Arial" pitchFamily="34" charset="0"/>
              </a:rPr>
              <a:t>trophozoites</a:t>
            </a:r>
            <a:r>
              <a:rPr lang="en-US" altLang="en-US" sz="1600" b="1" dirty="0">
                <a:latin typeface="Arial" pitchFamily="34" charset="0"/>
              </a:rPr>
              <a:t> </a:t>
            </a:r>
            <a:r>
              <a:rPr lang="en-US" altLang="en-US" sz="1600" b="1" dirty="0" smtClean="0">
                <a:latin typeface="Arial" pitchFamily="34" charset="0"/>
              </a:rPr>
              <a:t>(</a:t>
            </a:r>
            <a:r>
              <a:rPr lang="en-US" altLang="en-US" sz="1600" b="1" dirty="0">
                <a:latin typeface="Arial" pitchFamily="34" charset="0"/>
              </a:rPr>
              <a:t>light microscope</a:t>
            </a:r>
            <a:r>
              <a:rPr lang="en-US" altLang="en-US" sz="1600" b="1" dirty="0" smtClean="0">
                <a:latin typeface="Arial" pitchFamily="34" charset="0"/>
              </a:rPr>
              <a:t>) can </a:t>
            </a:r>
            <a:r>
              <a:rPr lang="en-US" altLang="en-US" sz="1600" b="1" dirty="0">
                <a:latin typeface="Arial" pitchFamily="34" charset="0"/>
              </a:rPr>
              <a:t>not survive in the </a:t>
            </a:r>
            <a:r>
              <a:rPr lang="en-US" altLang="en-US" sz="1600" b="1" dirty="0" smtClean="0">
                <a:latin typeface="Arial" pitchFamily="34" charset="0"/>
              </a:rPr>
              <a:t>environment, can </a:t>
            </a:r>
            <a:r>
              <a:rPr lang="en-US" altLang="en-US" sz="1600" b="1" dirty="0">
                <a:latin typeface="Arial" pitchFamily="34" charset="0"/>
              </a:rPr>
              <a:t>not resist gastric </a:t>
            </a:r>
            <a:r>
              <a:rPr lang="en-US" altLang="en-US" sz="1600" b="1" dirty="0" smtClean="0">
                <a:latin typeface="Arial" pitchFamily="34" charset="0"/>
              </a:rPr>
              <a:t>acidity, diagnostic stage</a:t>
            </a:r>
            <a:endParaRPr lang="en-US" altLang="en-US" sz="1600" b="1" dirty="0">
              <a:latin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Flagellates</a:t>
            </a:r>
            <a:r>
              <a:rPr kumimoji="0" lang="en-US" sz="4000" b="1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:  Giardia lamblia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-242888"/>
            <a:ext cx="7772400" cy="1800226"/>
          </a:xfrm>
        </p:spPr>
        <p:txBody>
          <a:bodyPr/>
          <a:lstStyle/>
          <a:p>
            <a:r>
              <a:rPr lang="en-US" altLang="en-US" sz="3200" b="1" u="sng" dirty="0" smtClean="0">
                <a:solidFill>
                  <a:srgbClr val="FF0000"/>
                </a:solidFill>
              </a:rPr>
              <a:t>Cryptosporidium </a:t>
            </a:r>
            <a:endParaRPr lang="en-US" altLang="en-US" u="sng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" y="908050"/>
            <a:ext cx="9135108" cy="59499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is </a:t>
            </a:r>
            <a:r>
              <a:rPr lang="en-US" sz="2800" dirty="0"/>
              <a:t>an intracellular protozoan parasite that is associated with self-limited diarrhea in </a:t>
            </a:r>
            <a:r>
              <a:rPr lang="en-US" sz="2800" dirty="0" smtClean="0"/>
              <a:t>normal </a:t>
            </a:r>
            <a:r>
              <a:rPr lang="en-US" sz="2800" dirty="0" err="1" smtClean="0"/>
              <a:t>immunocompetent</a:t>
            </a:r>
            <a:r>
              <a:rPr lang="en-US" sz="2800" dirty="0" smtClean="0"/>
              <a:t> </a:t>
            </a:r>
            <a:r>
              <a:rPr lang="en-US" sz="2800" dirty="0" smtClean="0"/>
              <a:t>hosts</a:t>
            </a:r>
          </a:p>
          <a:p>
            <a:pPr>
              <a:defRPr/>
            </a:pPr>
            <a:r>
              <a:rPr lang="en-US" sz="2800" dirty="0" smtClean="0"/>
              <a:t>and </a:t>
            </a:r>
            <a:r>
              <a:rPr lang="en-US" sz="2800" dirty="0"/>
              <a:t>severe debilitating </a:t>
            </a:r>
            <a:r>
              <a:rPr lang="en-US" sz="2800" dirty="0" smtClean="0"/>
              <a:t>diarrhea </a:t>
            </a:r>
            <a:r>
              <a:rPr lang="en-US" sz="2800" dirty="0"/>
              <a:t>with weight loss and malabsorption in </a:t>
            </a:r>
            <a:r>
              <a:rPr lang="en-US" sz="2800" b="1" dirty="0" smtClean="0">
                <a:solidFill>
                  <a:srgbClr val="FF0000"/>
                </a:solidFill>
              </a:rPr>
              <a:t>HIV-infected patients.                                                                                </a:t>
            </a:r>
            <a:r>
              <a:rPr lang="en-US" sz="2800" dirty="0" smtClean="0"/>
              <a:t>The </a:t>
            </a:r>
            <a:r>
              <a:rPr lang="en-US" sz="2800" dirty="0"/>
              <a:t>diagnosis of cryptosporidiosis is generally based upon microscopy since </a:t>
            </a:r>
            <a:r>
              <a:rPr lang="en-US" sz="2800" i="1" dirty="0"/>
              <a:t>Cryptosporidium</a:t>
            </a:r>
            <a:r>
              <a:rPr lang="en-US" sz="2800" dirty="0"/>
              <a:t> </a:t>
            </a:r>
            <a:r>
              <a:rPr lang="en-US" sz="2800" dirty="0" smtClean="0"/>
              <a:t>species </a:t>
            </a:r>
            <a:r>
              <a:rPr lang="en-US" b="1" dirty="0" smtClean="0">
                <a:solidFill>
                  <a:srgbClr val="FF0000"/>
                </a:solidFill>
              </a:rPr>
              <a:t>cannot </a:t>
            </a:r>
            <a:r>
              <a:rPr lang="en-US" b="1" dirty="0">
                <a:solidFill>
                  <a:srgbClr val="FF0000"/>
                </a:solidFill>
              </a:rPr>
              <a:t>be cultivated in </a:t>
            </a:r>
            <a:r>
              <a:rPr lang="en-US" b="1" dirty="0" smtClean="0">
                <a:solidFill>
                  <a:srgbClr val="FF0000"/>
                </a:solidFill>
              </a:rPr>
              <a:t>vitro.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Transmission </a:t>
            </a:r>
            <a:r>
              <a:rPr lang="en-US" sz="2800" dirty="0"/>
              <a:t>of cryptosporidiosis occurs via spread from an infected person or animal, </a:t>
            </a:r>
            <a:r>
              <a:rPr lang="en-US" sz="2800" dirty="0" smtClean="0"/>
              <a:t>by fecal oral rout. Contaminated </a:t>
            </a:r>
            <a:r>
              <a:rPr lang="en-US" sz="2800" dirty="0"/>
              <a:t>environment, such as </a:t>
            </a:r>
            <a:r>
              <a:rPr lang="en-US" sz="2800" dirty="0" smtClean="0"/>
              <a:t>food </a:t>
            </a:r>
            <a:r>
              <a:rPr lang="en-US" sz="2800" dirty="0"/>
              <a:t>or water </a:t>
            </a:r>
            <a:r>
              <a:rPr lang="en-US" sz="2800" dirty="0" smtClean="0"/>
              <a:t>source.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rypto_acidf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571613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rypto_safra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71612"/>
            <a:ext cx="278608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357554" y="4572008"/>
            <a:ext cx="214314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1" hangingPunct="1">
              <a:spcBef>
                <a:spcPct val="50000"/>
              </a:spcBef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safranin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778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/>
              <a:t>Cryptosporidium Diagnosis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2844" y="4500570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latin typeface="Arial" pitchFamily="34" charset="0"/>
                <a:cs typeface="Arial" pitchFamily="34" charset="0"/>
              </a:rPr>
              <a:t>Modified acid-fast </a:t>
            </a:r>
            <a:r>
              <a:rPr lang="en-US" altLang="en-US" sz="1800" b="1" dirty="0">
                <a:latin typeface="Arial" pitchFamily="34" charset="0"/>
                <a:cs typeface="Arial" pitchFamily="34" charset="0"/>
              </a:rPr>
              <a:t>stain ZN.</a:t>
            </a:r>
          </a:p>
        </p:txBody>
      </p:sp>
      <p:pic>
        <p:nvPicPr>
          <p:cNvPr id="8" name="Picture 4" descr="cryptgiard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643050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286512" y="450057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b="1" dirty="0" smtClean="0"/>
              <a:t>IMMUONOFLOURECENT (IF)</a:t>
            </a:r>
            <a:endParaRPr lang="en-US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778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/>
              <a:t>Cryptosporidium Diagnosis</a:t>
            </a: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2286000" y="13509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 .</a:t>
            </a:r>
            <a:endParaRPr lang="en-US" altLang="en-US"/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31750" y="1258888"/>
            <a:ext cx="91122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chemeClr val="accent2"/>
                </a:solidFill>
                <a:latin typeface="Arial" pitchFamily="34" charset="0"/>
              </a:rPr>
              <a:t>From  </a:t>
            </a:r>
            <a:r>
              <a:rPr lang="en-US" altLang="en-US" b="1" u="sng" dirty="0" smtClean="0">
                <a:solidFill>
                  <a:schemeClr val="accent2"/>
                </a:solidFill>
                <a:latin typeface="Arial" pitchFamily="34" charset="0"/>
              </a:rPr>
              <a:t>stool</a:t>
            </a:r>
          </a:p>
          <a:p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diagnosis of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cryptosporidiosis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 is made by finding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</a:rPr>
              <a:t>oocysts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 in fecal smears when using modified acid –fast </a:t>
            </a: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</a:rPr>
              <a:t>stain (</a:t>
            </a:r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ZN</a:t>
            </a: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endParaRPr lang="en-US" altLang="en-US" sz="800" b="1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And by Antigen detection by using ELIZA</a:t>
            </a:r>
            <a:r>
              <a:rPr lang="en-US" altLang="en-US" b="1" dirty="0" smtClean="0">
                <a:solidFill>
                  <a:srgbClr val="000000"/>
                </a:solidFill>
                <a:latin typeface="Arial" pitchFamily="34" charset="0"/>
              </a:rPr>
              <a:t>, IF.</a:t>
            </a:r>
          </a:p>
          <a:p>
            <a:endParaRPr lang="en-US" altLang="en-US" b="1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b="1" u="sng" dirty="0" smtClean="0">
                <a:solidFill>
                  <a:srgbClr val="C00000"/>
                </a:solidFill>
                <a:latin typeface="Arial" pitchFamily="34" charset="0"/>
              </a:rPr>
              <a:t>From </a:t>
            </a:r>
            <a:r>
              <a:rPr lang="en-US" altLang="en-US" b="1" u="sng" dirty="0">
                <a:solidFill>
                  <a:srgbClr val="C00000"/>
                </a:solidFill>
                <a:latin typeface="Arial" pitchFamily="34" charset="0"/>
              </a:rPr>
              <a:t>duodenal aspirates</a:t>
            </a:r>
            <a:r>
              <a:rPr lang="en-US" altLang="en-US" u="sng" dirty="0">
                <a:solidFill>
                  <a:srgbClr val="C00000"/>
                </a:solidFill>
                <a:latin typeface="Arial" pitchFamily="34" charset="0"/>
              </a:rPr>
              <a:t>, </a:t>
            </a:r>
            <a:r>
              <a:rPr lang="en-US" altLang="en-US" b="1" u="sng" dirty="0">
                <a:solidFill>
                  <a:srgbClr val="C00000"/>
                </a:solidFill>
                <a:latin typeface="Arial" pitchFamily="34" charset="0"/>
              </a:rPr>
              <a:t>bile </a:t>
            </a:r>
            <a:r>
              <a:rPr lang="en-US" altLang="en-US" b="1" u="sng" dirty="0" smtClean="0">
                <a:solidFill>
                  <a:srgbClr val="C00000"/>
                </a:solidFill>
                <a:latin typeface="Arial" pitchFamily="34" charset="0"/>
              </a:rPr>
              <a:t>secretions &amp; </a:t>
            </a:r>
            <a:r>
              <a:rPr lang="en-US" altLang="en-US" b="1" u="sng" dirty="0">
                <a:solidFill>
                  <a:srgbClr val="C00000"/>
                </a:solidFill>
                <a:latin typeface="Arial" pitchFamily="34" charset="0"/>
              </a:rPr>
              <a:t>biopsy specimens from affected gastrointestinal </a:t>
            </a:r>
            <a:r>
              <a:rPr lang="en-US" altLang="en-US" b="1" u="sng" dirty="0" smtClean="0">
                <a:solidFill>
                  <a:srgbClr val="C00000"/>
                </a:solidFill>
                <a:latin typeface="Arial" pitchFamily="34" charset="0"/>
              </a:rPr>
              <a:t>tissue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also 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we can do  polymerase chain 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reaction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PCR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or enzyme 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immunoassays </a:t>
            </a: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ELIZA) &amp; IF.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Cryptosporidiosis Treatment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1871663"/>
          </a:xfrm>
        </p:spPr>
        <p:txBody>
          <a:bodyPr/>
          <a:lstStyle/>
          <a:p>
            <a:pPr eaLnBrk="1" hangingPunct="1"/>
            <a:r>
              <a:rPr lang="en-US" dirty="0" smtClean="0"/>
              <a:t>Self-limited in immunocompetent patients</a:t>
            </a:r>
          </a:p>
          <a:p>
            <a:pPr eaLnBrk="1" hangingPunct="1"/>
            <a:r>
              <a:rPr lang="en-US" dirty="0" smtClean="0"/>
              <a:t>In AIDS patients: </a:t>
            </a:r>
            <a:r>
              <a:rPr lang="en-US" dirty="0" err="1" smtClean="0"/>
              <a:t>paromomycin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91356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786" y="714356"/>
            <a:ext cx="2063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 dirty="0" err="1"/>
              <a:t>Trichrome</a:t>
            </a:r>
            <a:r>
              <a:rPr lang="en-US" altLang="en-US" sz="1600" b="1" dirty="0"/>
              <a:t> stain </a:t>
            </a:r>
            <a:r>
              <a:rPr lang="en-US" altLang="en-US" sz="1600" b="1" dirty="0" err="1"/>
              <a:t>trophozoites</a:t>
            </a:r>
            <a:endParaRPr lang="en-US" altLang="en-US" sz="1600" b="1" dirty="0"/>
          </a:p>
        </p:txBody>
      </p:sp>
      <p:pic>
        <p:nvPicPr>
          <p:cNvPr id="4" name="Picture 2" descr="giar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571744"/>
            <a:ext cx="171451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3504" y="1357298"/>
            <a:ext cx="357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 dirty="0" err="1">
                <a:solidFill>
                  <a:srgbClr val="000000"/>
                </a:solidFill>
                <a:latin typeface="Arial" pitchFamily="34" charset="0"/>
              </a:rPr>
              <a:t>Giardia</a:t>
            </a:r>
            <a:r>
              <a:rPr lang="en-US" altLang="en-US" sz="1600" b="1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itchFamily="34" charset="0"/>
              </a:rPr>
              <a:t>cyst (light </a:t>
            </a: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</a:rPr>
              <a:t>microscope) can survive in the environment and resist the gastric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itchFamily="34" charset="0"/>
              </a:rPr>
              <a:t>acidity, infective </a:t>
            </a:r>
            <a:r>
              <a:rPr lang="en-US" altLang="en-US" sz="1600" b="1" dirty="0">
                <a:solidFill>
                  <a:srgbClr val="000000"/>
                </a:solidFill>
                <a:latin typeface="Arial" pitchFamily="34" charset="0"/>
              </a:rPr>
              <a:t>and diagnostic stage.</a:t>
            </a:r>
          </a:p>
        </p:txBody>
      </p:sp>
      <p:pic>
        <p:nvPicPr>
          <p:cNvPr id="6" name="Picture 2" descr="C:\Documents and Settings\Dr.Mona\Desktop\g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1571612"/>
            <a:ext cx="3900488" cy="4008438"/>
          </a:xfrm>
          <a:prstGeom prst="rect">
            <a:avLst/>
          </a:prstGeom>
          <a:noFill/>
        </p:spPr>
      </p:pic>
      <p:pic>
        <p:nvPicPr>
          <p:cNvPr id="7" name="Picture 3" descr="C:\Documents and Settings\Dr.Mona\Desktop\g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9124" y="2571744"/>
            <a:ext cx="2192358" cy="248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r.Mona\Desktop\g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359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9050" y="268288"/>
            <a:ext cx="9085263" cy="5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altLang="en-US" sz="3200" b="1" i="1" u="sng" dirty="0" err="1" smtClean="0">
                <a:solidFill>
                  <a:srgbClr val="FF0000"/>
                </a:solidFill>
                <a:latin typeface="Arial" pitchFamily="34" charset="0"/>
              </a:rPr>
              <a:t>Giardia</a:t>
            </a:r>
            <a:r>
              <a:rPr lang="en-US" altLang="en-US" sz="3200" b="1" i="1" u="sng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Arial" pitchFamily="34" charset="0"/>
              </a:rPr>
              <a:t>lamblia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altLang="en-US" sz="3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protozoan parasite capable of causing sporadic or epidemic diarrheal illness</a:t>
            </a: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457200" indent="-457200">
              <a:spcBef>
                <a:spcPct val="2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itchFamily="34" charset="0"/>
              </a:rPr>
              <a:t>Giardiasis</a:t>
            </a: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is an important cause of waterborne and </a:t>
            </a:r>
            <a:r>
              <a:rPr lang="en-US" altLang="en-US" sz="2800" dirty="0" err="1">
                <a:solidFill>
                  <a:srgbClr val="000000"/>
                </a:solidFill>
                <a:latin typeface="Arial" pitchFamily="34" charset="0"/>
              </a:rPr>
              <a:t>foodborne</a:t>
            </a:r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 disease, daycare center outbreaks, and illness in international </a:t>
            </a: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travelers.</a:t>
            </a:r>
          </a:p>
          <a:p>
            <a:pPr marL="457200" indent="-457200">
              <a:spcBef>
                <a:spcPct val="2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itchFamily="34" charset="0"/>
              </a:rPr>
              <a:t>Giardiasis</a:t>
            </a: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is especially common in areas with poor sanitary conditions and limited water-treatment </a:t>
            </a: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facilities.</a:t>
            </a:r>
          </a:p>
          <a:p>
            <a:pPr marL="457200" indent="-457200">
              <a:spcBef>
                <a:spcPct val="2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itchFamily="34" charset="0"/>
              </a:rPr>
              <a:t>Water </a:t>
            </a:r>
            <a:r>
              <a:rPr lang="en-US" altLang="en-US" sz="2600" b="1" dirty="0">
                <a:solidFill>
                  <a:srgbClr val="FF0000"/>
                </a:solidFill>
                <a:latin typeface="Arial" pitchFamily="34" charset="0"/>
              </a:rPr>
              <a:t>is a major source of </a:t>
            </a:r>
            <a:r>
              <a:rPr lang="en-US" altLang="en-US" sz="2600" b="1" dirty="0" err="1">
                <a:solidFill>
                  <a:srgbClr val="FF0000"/>
                </a:solidFill>
                <a:latin typeface="Arial" pitchFamily="34" charset="0"/>
              </a:rPr>
              <a:t>giardiasis</a:t>
            </a:r>
            <a:r>
              <a:rPr lang="en-US" altLang="en-US" sz="2600" b="1" dirty="0">
                <a:solidFill>
                  <a:srgbClr val="FF0000"/>
                </a:solidFill>
                <a:latin typeface="Arial" pitchFamily="34" charset="0"/>
              </a:rPr>
              <a:t> transmission</a:t>
            </a:r>
            <a:r>
              <a:rPr lang="en-US" altLang="en-US" sz="26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</a:pPr>
            <a:endParaRPr lang="en-US" altLang="en-US" sz="3200" b="1" i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Giardia_Life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58214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6500826" y="0"/>
            <a:ext cx="264317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Giardia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lamblia</a:t>
            </a:r>
            <a:endParaRPr 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FF0000"/>
                </a:solidFill>
              </a:rPr>
              <a:t>Life cycle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928670"/>
            <a:ext cx="9144000" cy="59293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n-US" alt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Giardia</a:t>
            </a:r>
            <a:r>
              <a:rPr kumimoji="0" lang="en-US" alt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species have two forms: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cysts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trophozoites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Cysts are the </a:t>
            </a:r>
            <a:r>
              <a:rPr kumimoji="0" lang="en-US" altLang="en-US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infectious stage 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parasite; they are excreted in stool. Following cyst ingestion,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excystation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occurs in the small intestine with release of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trophozoites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                       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Trophozoites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pear-shaped, bi-nucleate, multi-flagellated parasite forms capable of division by binary fission. Following cyst ingestion, infections have an incubation of a week or more before symptoms of acute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giardiasis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develop.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Trophozoites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 localize  to the  small intestine, </a:t>
            </a: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trophozoite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attachment to the mucosal surface of the duodenum and jejunum, although the </a:t>
            </a:r>
            <a:r>
              <a:rPr kumimoji="0" lang="en-US" alt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trophozoite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invade the mucosal epithelium.</a:t>
            </a: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+mn-cs"/>
              </a:rPr>
              <a:t>Clinical manifestation: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It is mainly asymptomatic infection occurs in both children and adults, and asymptomatic cyst &amp;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trophozoits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shedding can last six months or more, however, If symptoms occur will be as diarrhea, malaise, abdominal cramps, flatulence, weight loss &amp; vomiting.                                                                     </a:t>
            </a: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+mn-cs"/>
              </a:rPr>
              <a:t>Complications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: In a small number of patients, persistent infection is associated with development of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malabsorption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and weight loss, Chronic 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giardiasis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may affect growth and development in children.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12144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Giardia</a:t>
            </a: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lamblia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:</a:t>
            </a:r>
            <a:b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</a:b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Life cycle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inte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12875"/>
            <a:ext cx="871537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85918" y="500063"/>
            <a:ext cx="52864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i="1" dirty="0" err="1">
                <a:latin typeface="Arial" pitchFamily="34" charset="0"/>
              </a:rPr>
              <a:t>Giardia</a:t>
            </a:r>
            <a:r>
              <a:rPr lang="en-US" sz="2200" b="1" i="1" dirty="0">
                <a:latin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</a:rPr>
              <a:t>trophozoites</a:t>
            </a:r>
            <a:r>
              <a:rPr lang="en-US" sz="2200" b="1" dirty="0">
                <a:latin typeface="Arial" pitchFamily="34" charset="0"/>
              </a:rPr>
              <a:t> in tissue section </a:t>
            </a:r>
            <a:r>
              <a:rPr lang="en-US" sz="2200" b="1" dirty="0" smtClean="0">
                <a:latin typeface="Arial" pitchFamily="34" charset="0"/>
              </a:rPr>
              <a:t> </a:t>
            </a:r>
            <a:endParaRPr lang="en-US" sz="22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825</Words>
  <Application>Microsoft Office PowerPoint</Application>
  <PresentationFormat>On-screen Show (4:3)</PresentationFormat>
  <Paragraphs>166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Comic Sans MS</vt:lpstr>
      <vt:lpstr>Times New Roman</vt:lpstr>
      <vt:lpstr>Wingdings-Regular</vt:lpstr>
      <vt:lpstr>Default Design</vt:lpstr>
      <vt:lpstr>6_Default Design</vt:lpstr>
      <vt:lpstr>Bitmap Image</vt:lpstr>
      <vt:lpstr>Intestinal  Protozoa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Giardiasis: Laboratory diagnosis</vt:lpstr>
      <vt:lpstr>PowerPoint Presentation</vt:lpstr>
      <vt:lpstr>PowerPoint Presentation</vt:lpstr>
      <vt:lpstr>Entamoeba histolytica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  of Amoebiasis </vt:lpstr>
      <vt:lpstr>Main Drugs for Treatment of Amoebiasis </vt:lpstr>
      <vt:lpstr>PowerPoint Presentation</vt:lpstr>
      <vt:lpstr>Cryptosporidium </vt:lpstr>
      <vt:lpstr>PowerPoint Presentation</vt:lpstr>
      <vt:lpstr>PowerPoint Presentation</vt:lpstr>
      <vt:lpstr>Cryptosporidiosis Treatment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Protozoa</dc:title>
  <dc:creator>USER</dc:creator>
  <cp:lastModifiedBy>Ibrahim Al Khalife</cp:lastModifiedBy>
  <cp:revision>117</cp:revision>
  <dcterms:created xsi:type="dcterms:W3CDTF">2006-01-15T14:21:47Z</dcterms:created>
  <dcterms:modified xsi:type="dcterms:W3CDTF">2019-12-11T05:36:40Z</dcterms:modified>
</cp:coreProperties>
</file>