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9144000"/>
  <p:notesSz cx="6858000" cy="9144000"/>
  <p:embeddedFontLst>
    <p:embeddedFont>
      <p:font typeface="Corbel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hsf6CyKEDI0ya2dqDahf07ST+D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E43E0FC-3501-4C77-9E5D-639D46440012}">
  <a:tblStyle styleId="{AE43E0FC-3501-4C77-9E5D-639D4644001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bold.fntdata"/><Relationship Id="rId20" Type="http://schemas.openxmlformats.org/officeDocument/2006/relationships/slide" Target="slides/slide14.xml"/><Relationship Id="rId42" Type="http://schemas.openxmlformats.org/officeDocument/2006/relationships/font" Target="fonts/Corbel-boldItalic.fntdata"/><Relationship Id="rId41" Type="http://schemas.openxmlformats.org/officeDocument/2006/relationships/font" Target="fonts/Corbel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Corbel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 txBox="1"/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4"/>
          <p:cNvSpPr txBox="1"/>
          <p:nvPr>
            <p:ph idx="1" type="body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7" name="Google Shape;27;p34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4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3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1" name="Google Shape;121;p43"/>
          <p:cNvCxnSpPr/>
          <p:nvPr/>
        </p:nvCxnSpPr>
        <p:spPr>
          <a:xfrm>
            <a:off x="363538" y="1884363"/>
            <a:ext cx="878205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22" name="Google Shape;122;p43"/>
          <p:cNvGrpSpPr/>
          <p:nvPr/>
        </p:nvGrpSpPr>
        <p:grpSpPr>
          <a:xfrm rot="5400000">
            <a:off x="8519320" y="1215232"/>
            <a:ext cx="131762" cy="136526"/>
            <a:chOff x="6668088" y="1288079"/>
            <a:chExt cx="161840" cy="166270"/>
          </a:xfrm>
        </p:grpSpPr>
        <p:cxnSp>
          <p:nvCxnSpPr>
            <p:cNvPr id="123" name="Google Shape;123;p43"/>
            <p:cNvCxnSpPr/>
            <p:nvPr/>
          </p:nvCxnSpPr>
          <p:spPr>
            <a:xfrm rot="-5400000">
              <a:off x="6663593" y="1292574"/>
              <a:ext cx="88935" cy="7994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4" name="Google Shape;124;p43"/>
            <p:cNvCxnSpPr/>
            <p:nvPr/>
          </p:nvCxnSpPr>
          <p:spPr>
            <a:xfrm rot="-5400000">
              <a:off x="6685198" y="1391515"/>
              <a:ext cx="125668" cy="0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5" name="Google Shape;125;p43"/>
            <p:cNvCxnSpPr/>
            <p:nvPr/>
          </p:nvCxnSpPr>
          <p:spPr>
            <a:xfrm flipH="1" rot="5400000">
              <a:off x="6744513" y="1291599"/>
              <a:ext cx="88935" cy="8189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26" name="Google Shape;126;p43"/>
          <p:cNvGrpSpPr/>
          <p:nvPr/>
        </p:nvGrpSpPr>
        <p:grpSpPr>
          <a:xfrm rot="5400000">
            <a:off x="8671720" y="1367632"/>
            <a:ext cx="131762" cy="136526"/>
            <a:chOff x="6668088" y="1288079"/>
            <a:chExt cx="161840" cy="166270"/>
          </a:xfrm>
        </p:grpSpPr>
        <p:cxnSp>
          <p:nvCxnSpPr>
            <p:cNvPr id="127" name="Google Shape;127;p43"/>
            <p:cNvCxnSpPr/>
            <p:nvPr/>
          </p:nvCxnSpPr>
          <p:spPr>
            <a:xfrm rot="-5400000">
              <a:off x="6663593" y="1292574"/>
              <a:ext cx="88935" cy="7994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" name="Google Shape;128;p43"/>
            <p:cNvCxnSpPr/>
            <p:nvPr/>
          </p:nvCxnSpPr>
          <p:spPr>
            <a:xfrm rot="-5400000">
              <a:off x="6685198" y="1391515"/>
              <a:ext cx="125668" cy="0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" name="Google Shape;129;p43"/>
            <p:cNvCxnSpPr/>
            <p:nvPr/>
          </p:nvCxnSpPr>
          <p:spPr>
            <a:xfrm flipH="1" rot="5400000">
              <a:off x="6744513" y="1291599"/>
              <a:ext cx="88935" cy="8189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30" name="Google Shape;130;p43"/>
          <p:cNvGrpSpPr/>
          <p:nvPr/>
        </p:nvGrpSpPr>
        <p:grpSpPr>
          <a:xfrm rot="5400000">
            <a:off x="8324056" y="1470819"/>
            <a:ext cx="131763" cy="136524"/>
            <a:chOff x="6668087" y="1288079"/>
            <a:chExt cx="161840" cy="166267"/>
          </a:xfrm>
        </p:grpSpPr>
        <p:cxnSp>
          <p:nvCxnSpPr>
            <p:cNvPr id="131" name="Google Shape;131;p43"/>
            <p:cNvCxnSpPr/>
            <p:nvPr/>
          </p:nvCxnSpPr>
          <p:spPr>
            <a:xfrm rot="-5400000">
              <a:off x="6663592" y="1292574"/>
              <a:ext cx="88934" cy="7994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" name="Google Shape;132;p43"/>
            <p:cNvCxnSpPr/>
            <p:nvPr/>
          </p:nvCxnSpPr>
          <p:spPr>
            <a:xfrm rot="-5400000">
              <a:off x="6685198" y="1391513"/>
              <a:ext cx="125668" cy="0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3" name="Google Shape;133;p43"/>
            <p:cNvCxnSpPr/>
            <p:nvPr/>
          </p:nvCxnSpPr>
          <p:spPr>
            <a:xfrm flipH="1" rot="5400000">
              <a:off x="6744512" y="1291599"/>
              <a:ext cx="88934" cy="8189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34" name="Google Shape;134;p43"/>
          <p:cNvSpPr txBox="1"/>
          <p:nvPr>
            <p:ph type="title"/>
          </p:nvPr>
        </p:nvSpPr>
        <p:spPr>
          <a:xfrm>
            <a:off x="914400" y="441251"/>
            <a:ext cx="6858000" cy="7017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4F1DA"/>
              </a:buClr>
              <a:buSzPts val="2100"/>
              <a:buFont typeface="Consolas"/>
              <a:buNone/>
              <a:defRPr b="0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3"/>
          <p:cNvSpPr/>
          <p:nvPr>
            <p:ph idx="2" type="pic"/>
          </p:nvPr>
        </p:nvSpPr>
        <p:spPr>
          <a:xfrm>
            <a:off x="368032" y="1893781"/>
            <a:ext cx="8778240" cy="49601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04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🢭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440"/>
              </a:spcBef>
              <a:spcAft>
                <a:spcPts val="0"/>
              </a:spcAft>
              <a:buClr>
                <a:srgbClr val="9BBB59"/>
              </a:buClr>
              <a:buSzPts val="2200"/>
              <a:buFont typeface="Noto Sans Symbols"/>
              <a:buChar char="🢝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9BBB59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6" name="Google Shape;136;p43"/>
          <p:cNvSpPr txBox="1"/>
          <p:nvPr>
            <p:ph idx="1" type="body"/>
          </p:nvPr>
        </p:nvSpPr>
        <p:spPr>
          <a:xfrm>
            <a:off x="914400" y="1150144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FFFFFF"/>
                </a:solidFill>
              </a:defRPr>
            </a:lvl1pPr>
            <a:lvl2pPr indent="-297180" lvl="1" marL="914400" algn="l">
              <a:spcBef>
                <a:spcPts val="240"/>
              </a:spcBef>
              <a:spcAft>
                <a:spcPts val="0"/>
              </a:spcAft>
              <a:buSzPts val="1080"/>
              <a:buChar char="🢭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37" name="Google Shape;137;p43"/>
          <p:cNvSpPr txBox="1"/>
          <p:nvPr>
            <p:ph idx="10" type="dt"/>
          </p:nvPr>
        </p:nvSpPr>
        <p:spPr>
          <a:xfrm>
            <a:off x="6477000" y="555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3"/>
          <p:cNvSpPr txBox="1"/>
          <p:nvPr>
            <p:ph idx="11" type="ftr"/>
          </p:nvPr>
        </p:nvSpPr>
        <p:spPr>
          <a:xfrm>
            <a:off x="914400" y="55563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3"/>
          <p:cNvSpPr txBox="1"/>
          <p:nvPr>
            <p:ph idx="12" type="sldNum"/>
          </p:nvPr>
        </p:nvSpPr>
        <p:spPr>
          <a:xfrm>
            <a:off x="8610600" y="5556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4"/>
          <p:cNvSpPr txBox="1"/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4"/>
          <p:cNvSpPr txBox="1"/>
          <p:nvPr>
            <p:ph idx="1" type="body"/>
          </p:nvPr>
        </p:nvSpPr>
        <p:spPr>
          <a:xfrm rot="5400000">
            <a:off x="2514600" y="18415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43" name="Google Shape;143;p44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4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4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5"/>
          <p:cNvSpPr txBox="1"/>
          <p:nvPr>
            <p:ph type="title"/>
          </p:nvPr>
        </p:nvSpPr>
        <p:spPr>
          <a:xfrm rot="5400000">
            <a:off x="4694238" y="2209802"/>
            <a:ext cx="5851525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5"/>
          <p:cNvSpPr txBox="1"/>
          <p:nvPr>
            <p:ph idx="1" type="body"/>
          </p:nvPr>
        </p:nvSpPr>
        <p:spPr>
          <a:xfrm rot="5400000">
            <a:off x="617537" y="266701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49" name="Google Shape;149;p45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5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5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able" type="tbl">
  <p:cSld name="TAB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/>
          <p:nvPr>
            <p:ph type="title"/>
          </p:nvPr>
        </p:nvSpPr>
        <p:spPr>
          <a:xfrm>
            <a:off x="685800" y="273050"/>
            <a:ext cx="82296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4F1DA"/>
              </a:buClr>
              <a:buSzPts val="3600"/>
              <a:buFont typeface="Consolas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1" type="body"/>
          </p:nvPr>
        </p:nvSpPr>
        <p:spPr>
          <a:xfrm>
            <a:off x="685800" y="1435100"/>
            <a:ext cx="2514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710"/>
              <a:buNone/>
              <a:defRPr sz="18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2" type="body"/>
          </p:nvPr>
        </p:nvSpPr>
        <p:spPr>
          <a:xfrm>
            <a:off x="3429000" y="1435100"/>
            <a:ext cx="5486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1640" lvl="0" marL="457200" algn="l">
              <a:spcBef>
                <a:spcPts val="700"/>
              </a:spcBef>
              <a:spcAft>
                <a:spcPts val="0"/>
              </a:spcAft>
              <a:buSzPts val="3040"/>
              <a:buChar char="▪"/>
              <a:defRPr sz="3200"/>
            </a:lvl1pPr>
            <a:lvl2pPr indent="-388619" lvl="1" marL="914400" algn="l">
              <a:spcBef>
                <a:spcPts val="560"/>
              </a:spcBef>
              <a:spcAft>
                <a:spcPts val="0"/>
              </a:spcAft>
              <a:buSzPts val="2520"/>
              <a:buChar char="🢭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7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8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48;p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49;p38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" name="Google Shape;50;p38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Google Shape;51;p38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38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3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p38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38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38"/>
          <p:cNvSpPr txBox="1"/>
          <p:nvPr>
            <p:ph type="ctrTitle"/>
          </p:nvPr>
        </p:nvSpPr>
        <p:spPr>
          <a:xfrm>
            <a:off x="914400" y="4343400"/>
            <a:ext cx="7772400" cy="197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9144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" type="subTitle"/>
          </p:nvPr>
        </p:nvSpPr>
        <p:spPr>
          <a:xfrm>
            <a:off x="914400" y="2834640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0057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8" name="Google Shape;58;p38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/>
          <p:nvPr/>
        </p:nvSpPr>
        <p:spPr>
          <a:xfrm>
            <a:off x="4829175" y="1073150"/>
            <a:ext cx="4321175" cy="5791200"/>
          </a:xfrm>
          <a:custGeom>
            <a:rect b="b" l="l" r="r" t="t"/>
            <a:pathLst>
              <a:path extrusionOk="0" h="3648" w="2736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549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39"/>
          <p:cNvSpPr/>
          <p:nvPr/>
        </p:nvSpPr>
        <p:spPr>
          <a:xfrm>
            <a:off x="374650" y="0"/>
            <a:ext cx="5513388" cy="6615113"/>
          </a:xfrm>
          <a:custGeom>
            <a:rect b="b" l="l" r="r" t="t"/>
            <a:pathLst>
              <a:path extrusionOk="0" h="4128" w="3504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549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39"/>
          <p:cNvSpPr/>
          <p:nvPr/>
        </p:nvSpPr>
        <p:spPr>
          <a:xfrm rot="5236414">
            <a:off x="4461669" y="1483519"/>
            <a:ext cx="4114800" cy="1189038"/>
          </a:xfrm>
          <a:custGeom>
            <a:rect b="b" l="l" r="r" t="t"/>
            <a:pathLst>
              <a:path extrusionOk="0" h="1344" w="3552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2D56A0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39"/>
          <p:cNvSpPr/>
          <p:nvPr/>
        </p:nvSpPr>
        <p:spPr>
          <a:xfrm>
            <a:off x="5943600" y="0"/>
            <a:ext cx="2743200" cy="4267200"/>
          </a:xfrm>
          <a:custGeom>
            <a:rect b="b" l="l" r="r" t="t"/>
            <a:pathLst>
              <a:path extrusionOk="0" h="2688" w="172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rgbClr val="2655A7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39"/>
          <p:cNvSpPr/>
          <p:nvPr/>
        </p:nvSpPr>
        <p:spPr>
          <a:xfrm>
            <a:off x="5943600" y="4267200"/>
            <a:ext cx="3200400" cy="1143000"/>
          </a:xfrm>
          <a:custGeom>
            <a:rect b="b" l="l" r="r" t="t"/>
            <a:pathLst>
              <a:path extrusionOk="0" h="720" w="2016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rgbClr val="2655A7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39"/>
          <p:cNvSpPr/>
          <p:nvPr/>
        </p:nvSpPr>
        <p:spPr>
          <a:xfrm>
            <a:off x="5943600" y="0"/>
            <a:ext cx="1371600" cy="4267200"/>
          </a:xfrm>
          <a:custGeom>
            <a:rect b="b" l="l" r="r" t="t"/>
            <a:pathLst>
              <a:path extrusionOk="0" h="2688" w="864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rgbClr val="2655A7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39"/>
          <p:cNvSpPr/>
          <p:nvPr/>
        </p:nvSpPr>
        <p:spPr>
          <a:xfrm>
            <a:off x="5948363" y="4246563"/>
            <a:ext cx="2090737" cy="2611437"/>
          </a:xfrm>
          <a:custGeom>
            <a:rect b="b" l="l" r="r" t="t"/>
            <a:pathLst>
              <a:path extrusionOk="0" h="1645" w="1317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rgbClr val="2655A7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39"/>
          <p:cNvSpPr/>
          <p:nvPr/>
        </p:nvSpPr>
        <p:spPr>
          <a:xfrm>
            <a:off x="5943600" y="4267200"/>
            <a:ext cx="1600200" cy="2590800"/>
          </a:xfrm>
          <a:custGeom>
            <a:rect b="b" l="l" r="r" t="t"/>
            <a:pathLst>
              <a:path extrusionOk="0" h="1632" w="1008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rgbClr val="2655A7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39"/>
          <p:cNvSpPr/>
          <p:nvPr/>
        </p:nvSpPr>
        <p:spPr>
          <a:xfrm>
            <a:off x="5943600" y="1371600"/>
            <a:ext cx="3200400" cy="2895600"/>
          </a:xfrm>
          <a:custGeom>
            <a:rect b="b" l="l" r="r" t="t"/>
            <a:pathLst>
              <a:path extrusionOk="0" h="1824" w="2016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rgbClr val="2655A7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39"/>
          <p:cNvSpPr/>
          <p:nvPr/>
        </p:nvSpPr>
        <p:spPr>
          <a:xfrm>
            <a:off x="5943600" y="1752600"/>
            <a:ext cx="3200400" cy="2514600"/>
          </a:xfrm>
          <a:custGeom>
            <a:rect b="b" l="l" r="r" t="t"/>
            <a:pathLst>
              <a:path extrusionOk="0" h="1584" w="2016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rgbClr val="2655A7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39"/>
          <p:cNvSpPr/>
          <p:nvPr/>
        </p:nvSpPr>
        <p:spPr>
          <a:xfrm>
            <a:off x="990600" y="4267200"/>
            <a:ext cx="4953000" cy="2590800"/>
          </a:xfrm>
          <a:custGeom>
            <a:rect b="b" l="l" r="r" t="t"/>
            <a:pathLst>
              <a:path extrusionOk="0" h="1632" w="3120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2655A7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39"/>
          <p:cNvSpPr/>
          <p:nvPr/>
        </p:nvSpPr>
        <p:spPr>
          <a:xfrm>
            <a:off x="533400" y="4267200"/>
            <a:ext cx="5334000" cy="2590800"/>
          </a:xfrm>
          <a:custGeom>
            <a:rect b="b" l="l" r="r" t="t"/>
            <a:pathLst>
              <a:path extrusionOk="0" h="1632" w="3360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2655A7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39"/>
          <p:cNvSpPr/>
          <p:nvPr/>
        </p:nvSpPr>
        <p:spPr>
          <a:xfrm>
            <a:off x="366713" y="2438400"/>
            <a:ext cx="5638800" cy="1828800"/>
          </a:xfrm>
          <a:custGeom>
            <a:rect b="b" l="l" r="r" t="t"/>
            <a:pathLst>
              <a:path extrusionOk="0" h="1152" w="35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rgbClr val="2655A7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39"/>
          <p:cNvSpPr/>
          <p:nvPr/>
        </p:nvSpPr>
        <p:spPr>
          <a:xfrm>
            <a:off x="366713" y="2133600"/>
            <a:ext cx="5638800" cy="2133600"/>
          </a:xfrm>
          <a:custGeom>
            <a:rect b="b" l="l" r="r" t="t"/>
            <a:pathLst>
              <a:path extrusionOk="0" h="1344" w="3552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2655A7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39"/>
          <p:cNvSpPr/>
          <p:nvPr/>
        </p:nvSpPr>
        <p:spPr>
          <a:xfrm>
            <a:off x="4572000" y="4267200"/>
            <a:ext cx="1371600" cy="2590800"/>
          </a:xfrm>
          <a:custGeom>
            <a:rect b="b" l="l" r="r" t="t"/>
            <a:pathLst>
              <a:path extrusionOk="0" h="1632" w="864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rgbClr val="2D56A0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39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rgbClr val="2D56A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3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39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3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39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39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39"/>
          <p:cNvSpPr txBox="1"/>
          <p:nvPr>
            <p:ph idx="1" type="body"/>
          </p:nvPr>
        </p:nvSpPr>
        <p:spPr>
          <a:xfrm>
            <a:off x="706902" y="1351672"/>
            <a:ext cx="5718048" cy="977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227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9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type="title"/>
          </p:nvPr>
        </p:nvSpPr>
        <p:spPr>
          <a:xfrm>
            <a:off x="706902" y="512064"/>
            <a:ext cx="8156448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64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4F1DA"/>
              </a:buClr>
              <a:buSzPts val="3800"/>
              <a:buFont typeface="Consolas"/>
              <a:buNone/>
              <a:defRPr b="0" sz="3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9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9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9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 type="twoObj">
  <p:cSld name="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0"/>
          <p:cNvSpPr txBox="1"/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0"/>
          <p:cNvSpPr txBox="1"/>
          <p:nvPr>
            <p:ph idx="1" type="body"/>
          </p:nvPr>
        </p:nvSpPr>
        <p:spPr>
          <a:xfrm>
            <a:off x="464344" y="17705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7510" lvl="0" marL="457200" algn="l">
              <a:spcBef>
                <a:spcPts val="700"/>
              </a:spcBef>
              <a:spcAft>
                <a:spcPts val="0"/>
              </a:spcAft>
              <a:buSzPts val="2660"/>
              <a:buChar char="▪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🢭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1" name="Google Shape;91;p40"/>
          <p:cNvSpPr txBox="1"/>
          <p:nvPr>
            <p:ph idx="2" type="body"/>
          </p:nvPr>
        </p:nvSpPr>
        <p:spPr>
          <a:xfrm>
            <a:off x="4655344" y="17705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7510" lvl="0" marL="457200" algn="l">
              <a:spcBef>
                <a:spcPts val="700"/>
              </a:spcBef>
              <a:spcAft>
                <a:spcPts val="0"/>
              </a:spcAft>
              <a:buSzPts val="2660"/>
              <a:buChar char="▪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🢭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2" name="Google Shape;92;p40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0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0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rgbClr val="2D56A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41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41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41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41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4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41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4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41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41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41"/>
          <p:cNvSpPr txBox="1"/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1"/>
          <p:cNvSpPr txBox="1"/>
          <p:nvPr>
            <p:ph idx="1" type="body"/>
          </p:nvPr>
        </p:nvSpPr>
        <p:spPr>
          <a:xfrm>
            <a:off x="457200" y="180975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228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8" name="Google Shape;108;p41"/>
          <p:cNvSpPr txBox="1"/>
          <p:nvPr>
            <p:ph idx="2" type="body"/>
          </p:nvPr>
        </p:nvSpPr>
        <p:spPr>
          <a:xfrm>
            <a:off x="4645025" y="180975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228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9" name="Google Shape;109;p41"/>
          <p:cNvSpPr txBox="1"/>
          <p:nvPr>
            <p:ph idx="3" type="body"/>
          </p:nvPr>
        </p:nvSpPr>
        <p:spPr>
          <a:xfrm>
            <a:off x="457200" y="2459037"/>
            <a:ext cx="4040188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3380" lvl="0" marL="457200" algn="l">
              <a:spcBef>
                <a:spcPts val="700"/>
              </a:spcBef>
              <a:spcAft>
                <a:spcPts val="0"/>
              </a:spcAft>
              <a:buSzPts val="2280"/>
              <a:buChar char="▪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🢭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0" name="Google Shape;110;p41"/>
          <p:cNvSpPr txBox="1"/>
          <p:nvPr>
            <p:ph idx="4" type="body"/>
          </p:nvPr>
        </p:nvSpPr>
        <p:spPr>
          <a:xfrm>
            <a:off x="4645025" y="2459037"/>
            <a:ext cx="4041775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3380" lvl="0" marL="457200" algn="l">
              <a:spcBef>
                <a:spcPts val="700"/>
              </a:spcBef>
              <a:spcAft>
                <a:spcPts val="0"/>
              </a:spcAft>
              <a:buSzPts val="2280"/>
              <a:buChar char="▪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🢭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1" name="Google Shape;111;p41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1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1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2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2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2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2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0000"/>
            </a:gs>
            <a:gs pos="64999">
              <a:srgbClr val="000000"/>
            </a:gs>
            <a:gs pos="100000">
              <a:srgbClr val="1F5DDC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33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33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33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3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3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33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33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33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33"/>
          <p:cNvSpPr txBox="1"/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4F1DA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4F1DA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4F1DA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4F1DA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4F1DA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4F1DA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4F1DA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4F1DA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4F1DA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20" name="Google Shape;20;p33"/>
          <p:cNvSpPr txBox="1"/>
          <p:nvPr>
            <p:ph idx="1" type="body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9575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🢭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rgbClr val="9BBB59"/>
              </a:buClr>
              <a:buSzPts val="2200"/>
              <a:buFont typeface="Noto Sans Symbols"/>
              <a:buChar char="🢝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9BBB59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1" name="Google Shape;21;p33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Google Shape;22;p33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Google Shape;23;p33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13.jpg"/><Relationship Id="rId5" Type="http://schemas.openxmlformats.org/officeDocument/2006/relationships/image" Target="../media/image20.jpg"/><Relationship Id="rId6" Type="http://schemas.openxmlformats.org/officeDocument/2006/relationships/image" Target="../media/image9.jpg"/><Relationship Id="rId7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Relationship Id="rId5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Relationship Id="rId4" Type="http://schemas.openxmlformats.org/officeDocument/2006/relationships/image" Target="../media/image29.jpg"/><Relationship Id="rId5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jpg"/><Relationship Id="rId4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Relationship Id="rId4" Type="http://schemas.openxmlformats.org/officeDocument/2006/relationships/image" Target="../media/image3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png"/><Relationship Id="rId7" Type="http://schemas.openxmlformats.org/officeDocument/2006/relationships/image" Target="../media/image1.jpg"/><Relationship Id="rId8" Type="http://schemas.openxmlformats.org/officeDocument/2006/relationships/oleObject" Target="../embeddings/oleObject2.bin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healthline.com/health/natural-home-remedies-ulcer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 txBox="1"/>
          <p:nvPr>
            <p:ph type="title"/>
          </p:nvPr>
        </p:nvSpPr>
        <p:spPr>
          <a:xfrm>
            <a:off x="533400" y="1524000"/>
            <a:ext cx="8382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>
                <a:solidFill>
                  <a:srgbClr val="F4F0DA"/>
                </a:solidFill>
              </a:rPr>
            </a:br>
            <a:r>
              <a:rPr lang="en-US">
                <a:solidFill>
                  <a:srgbClr val="3366FF"/>
                </a:solidFill>
              </a:rPr>
              <a:t>Haemoflagellates</a:t>
            </a:r>
            <a:r>
              <a:rPr lang="en-US" u="sng">
                <a:solidFill>
                  <a:srgbClr val="3366FF"/>
                </a:solidFill>
              </a:rPr>
              <a:t> </a:t>
            </a:r>
            <a:br>
              <a:rPr lang="en-US" u="sng">
                <a:solidFill>
                  <a:srgbClr val="3366FF"/>
                </a:solidFill>
              </a:rPr>
            </a:br>
            <a:br>
              <a:rPr lang="en-US" u="sng">
                <a:solidFill>
                  <a:srgbClr val="3366FF"/>
                </a:solidFill>
              </a:rPr>
            </a:br>
            <a:r>
              <a:rPr b="1" i="1" lang="en-US">
                <a:solidFill>
                  <a:srgbClr val="F4F0DA"/>
                </a:solidFill>
              </a:rPr>
              <a:t>Leishmania</a:t>
            </a:r>
            <a:r>
              <a:rPr lang="en-US" sz="3600">
                <a:solidFill>
                  <a:srgbClr val="F4F0DA"/>
                </a:solidFill>
              </a:rPr>
              <a:t> </a:t>
            </a:r>
            <a:br>
              <a:rPr lang="en-US" sz="3600">
                <a:solidFill>
                  <a:srgbClr val="F4F0DA"/>
                </a:solidFill>
              </a:rPr>
            </a:br>
            <a:br>
              <a:rPr lang="en-US" sz="3600">
                <a:solidFill>
                  <a:srgbClr val="F4F0DA"/>
                </a:solidFill>
              </a:rPr>
            </a:br>
            <a:br>
              <a:rPr lang="en-US" sz="3600">
                <a:solidFill>
                  <a:srgbClr val="F4F0DA"/>
                </a:solidFill>
              </a:rPr>
            </a:br>
            <a:br>
              <a:rPr lang="en-US" sz="3600">
                <a:solidFill>
                  <a:srgbClr val="F4F0DA"/>
                </a:solidFill>
              </a:rPr>
            </a:br>
            <a:r>
              <a:rPr b="1" lang="en-US" sz="2400">
                <a:solidFill>
                  <a:schemeClr val="dk1"/>
                </a:solidFill>
              </a:rPr>
              <a:t>Dr. Ibrahim Alkhalife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 txBox="1"/>
          <p:nvPr>
            <p:ph type="title"/>
          </p:nvPr>
        </p:nvSpPr>
        <p:spPr>
          <a:xfrm>
            <a:off x="381000" y="304800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4F0DA"/>
                </a:solidFill>
              </a:rPr>
              <a:t>World distribution of Visceral Leishmaniasis</a:t>
            </a:r>
            <a:endParaRPr/>
          </a:p>
        </p:txBody>
      </p:sp>
      <p:sp>
        <p:nvSpPr>
          <p:cNvPr id="214" name="Google Shape;214;p10"/>
          <p:cNvSpPr txBox="1"/>
          <p:nvPr>
            <p:ph idx="1" type="body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1924" lvl="0" marL="411163" rtl="0" algn="l">
              <a:spcBef>
                <a:spcPts val="0"/>
              </a:spcBef>
              <a:spcAft>
                <a:spcPts val="0"/>
              </a:spcAft>
              <a:buSzPts val="2850"/>
              <a:buNone/>
            </a:pPr>
            <a:r>
              <a:t/>
            </a:r>
            <a:endParaRPr/>
          </a:p>
        </p:txBody>
      </p:sp>
      <p:pic>
        <p:nvPicPr>
          <p:cNvPr descr="vis" id="215" name="Google Shape;2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90600"/>
            <a:ext cx="88392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n2a" id="220" name="Google Shape;2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0600"/>
            <a:ext cx="46482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1"/>
          <p:cNvSpPr txBox="1"/>
          <p:nvPr/>
        </p:nvSpPr>
        <p:spPr>
          <a:xfrm>
            <a:off x="6858000" y="3241675"/>
            <a:ext cx="854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0" y="304800"/>
            <a:ext cx="9144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Sand fly</a:t>
            </a:r>
            <a:endParaRPr/>
          </a:p>
        </p:txBody>
      </p:sp>
      <p:pic>
        <p:nvPicPr>
          <p:cNvPr descr="phlebotominesandfly" id="223" name="Google Shape;22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990600"/>
            <a:ext cx="449580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is7" id="228" name="Google Shape;22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981200"/>
            <a:ext cx="1828800" cy="14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 txBox="1"/>
          <p:nvPr/>
        </p:nvSpPr>
        <p:spPr>
          <a:xfrm>
            <a:off x="0" y="6096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Amastigotes of </a:t>
            </a:r>
            <a:r>
              <a:rPr b="1" i="1" lang="en-US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Leishmania </a:t>
            </a:r>
            <a:endParaRPr/>
          </a:p>
        </p:txBody>
      </p:sp>
      <p:pic>
        <p:nvPicPr>
          <p:cNvPr descr="amast" id="230" name="Google Shape;23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4572000"/>
            <a:ext cx="26670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ish_amast_WBC2_DPDx" id="231" name="Google Shape;23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6800" y="4495800"/>
            <a:ext cx="2514600" cy="1636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is6" id="232" name="Google Shape;23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8400" y="1905000"/>
            <a:ext cx="2209800" cy="15997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نتيجة بحث الصور عن ‪amastigotes‬‏" id="233" name="Google Shape;233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81400" y="1905000"/>
            <a:ext cx="171450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is8" id="238" name="Google Shape;23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1828800"/>
            <a:ext cx="2590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mayorGFP1" id="239" name="Google Shape;23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8800" y="4038600"/>
            <a:ext cx="29718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3"/>
          <p:cNvSpPr txBox="1"/>
          <p:nvPr/>
        </p:nvSpPr>
        <p:spPr>
          <a:xfrm>
            <a:off x="0" y="10668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Promastigotes  of  </a:t>
            </a:r>
            <a:r>
              <a:rPr i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Leishmania </a:t>
            </a:r>
            <a:endParaRPr/>
          </a:p>
        </p:txBody>
      </p:sp>
      <p:sp>
        <p:nvSpPr>
          <p:cNvPr descr="نتيجة بحث الصور عن ‪promastigotes‬‏" id="241" name="Google Shape;241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نتيجة بحث الصور عن ‪promastigotes‬‏" id="242" name="Google Shape;242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نتيجة بحث الصور عن ‪promastigotes‬‏" id="243" name="Google Shape;243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نتيجة بحث الصور عن ‪promastigotes‬‏" id="244" name="Google Shape;24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2743200"/>
            <a:ext cx="34290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نتيجة بحث الصور عن ‪promastigotes‬‏" id="245" name="Google Shape;245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is21" id="250" name="Google Shape;2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38862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4"/>
          <p:cNvSpPr txBox="1"/>
          <p:nvPr/>
        </p:nvSpPr>
        <p:spPr>
          <a:xfrm>
            <a:off x="0" y="4572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lesion of cutaneous lishmaniasis </a:t>
            </a:r>
            <a:endParaRPr/>
          </a:p>
        </p:txBody>
      </p:sp>
      <p:pic>
        <p:nvPicPr>
          <p:cNvPr descr="Leis5" id="252" name="Google Shape;25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1600200"/>
            <a:ext cx="38862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نتيجة بحث الصور عن ‪leishmaniasis lesion of cutaneous‬‏" id="253" name="Google Shape;253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نتيجة بحث الصور عن ‪leishmaniasis lesion of cutaneous‬‏" id="254" name="Google Shape;254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نتيجة بحث الصور عن ‪leishmaniasis lesion of cutaneous‬‏" id="255" name="Google Shape;25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0" y="4648200"/>
            <a:ext cx="286702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 txBox="1"/>
          <p:nvPr>
            <p:ph type="title"/>
          </p:nvPr>
        </p:nvSpPr>
        <p:spPr>
          <a:xfrm>
            <a:off x="381000" y="609600"/>
            <a:ext cx="876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4F0DA"/>
                </a:solidFill>
              </a:rPr>
              <a:t>Clinical types of cutaneous leishmaniasis</a:t>
            </a:r>
            <a:endParaRPr/>
          </a:p>
        </p:txBody>
      </p:sp>
      <p:sp>
        <p:nvSpPr>
          <p:cNvPr id="261" name="Google Shape;261;p15"/>
          <p:cNvSpPr txBox="1"/>
          <p:nvPr>
            <p:ph idx="1" type="body"/>
          </p:nvPr>
        </p:nvSpPr>
        <p:spPr>
          <a:xfrm>
            <a:off x="381000" y="1752600"/>
            <a:ext cx="8763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9" lvl="0" marL="411163" rtl="0" algn="l">
              <a:spcBef>
                <a:spcPts val="0"/>
              </a:spcBef>
              <a:spcAft>
                <a:spcPts val="0"/>
              </a:spcAft>
              <a:buSzPts val="2850"/>
              <a:buChar char="▪"/>
            </a:pPr>
            <a:r>
              <a:rPr b="1" i="1" lang="en-US">
                <a:solidFill>
                  <a:srgbClr val="FFFF00"/>
                </a:solidFill>
              </a:rPr>
              <a:t>Leishmania major</a:t>
            </a:r>
            <a:r>
              <a:rPr b="1" lang="en-US">
                <a:solidFill>
                  <a:srgbClr val="FFFF00"/>
                </a:solidFill>
              </a:rPr>
              <a:t>:</a:t>
            </a:r>
            <a:endParaRPr sz="2800">
              <a:solidFill>
                <a:srgbClr val="FFFF00"/>
              </a:solidFill>
            </a:endParaRPr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660"/>
              <a:buFont typeface="Corbel"/>
              <a:buNone/>
            </a:pPr>
            <a:r>
              <a:rPr lang="en-US" sz="2800"/>
              <a:t>Zoonotic cutaneous leishmaniasis, wet lesions with severe reaction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Char char="▪"/>
            </a:pPr>
            <a:r>
              <a:rPr b="1" i="1" lang="en-US">
                <a:solidFill>
                  <a:srgbClr val="FFFF00"/>
                </a:solidFill>
              </a:rPr>
              <a:t>Leishmania tropica</a:t>
            </a:r>
            <a:r>
              <a:rPr b="1" lang="en-US">
                <a:solidFill>
                  <a:srgbClr val="FFFF00"/>
                </a:solidFill>
              </a:rPr>
              <a:t>:</a:t>
            </a:r>
            <a:r>
              <a:rPr lang="en-US">
                <a:solidFill>
                  <a:srgbClr val="FFFF00"/>
                </a:solidFill>
              </a:rPr>
              <a:t> 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rPr lang="en-US" sz="2800"/>
              <a:t>Anthroponotic cutaneous leishmaniasis, dry lesions with minimal ulceration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Font typeface="Corbel"/>
              <a:buNone/>
            </a:pPr>
            <a:r>
              <a:rPr lang="en-US"/>
              <a:t>   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Font typeface="Corbel"/>
              <a:buNone/>
            </a:pPr>
            <a:r>
              <a:rPr b="1" lang="en-US"/>
              <a:t>   </a:t>
            </a:r>
            <a:r>
              <a:rPr b="1" lang="en-US" sz="2800">
                <a:solidFill>
                  <a:srgbClr val="FFFF00"/>
                </a:solidFill>
              </a:rPr>
              <a:t>Oriental sore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800"/>
              <a:t>(most common) classical self-limited ulcer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/>
          <p:nvPr>
            <p:ph type="title"/>
          </p:nvPr>
        </p:nvSpPr>
        <p:spPr>
          <a:xfrm>
            <a:off x="381000" y="533400"/>
            <a:ext cx="876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</a:rPr>
              <a:t>CUTANEOUS LISHMANIASIS THE COMMON TYPE </a:t>
            </a:r>
            <a:endParaRPr/>
          </a:p>
        </p:txBody>
      </p:sp>
      <p:sp>
        <p:nvSpPr>
          <p:cNvPr id="267" name="Google Shape;267;p16"/>
          <p:cNvSpPr txBox="1"/>
          <p:nvPr>
            <p:ph idx="1" type="body"/>
          </p:nvPr>
        </p:nvSpPr>
        <p:spPr>
          <a:xfrm>
            <a:off x="304800" y="1676400"/>
            <a:ext cx="88392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9" lvl="0" marL="411163" rtl="0" algn="l">
              <a:spcBef>
                <a:spcPts val="0"/>
              </a:spcBef>
              <a:spcAft>
                <a:spcPts val="0"/>
              </a:spcAft>
              <a:buSzPts val="2660"/>
              <a:buFont typeface="Corbel"/>
              <a:buNone/>
            </a:pPr>
            <a:r>
              <a:rPr lang="en-US" sz="2800"/>
              <a:t>  This starts as a </a:t>
            </a:r>
            <a:r>
              <a:rPr b="1" lang="en-US" sz="2800">
                <a:solidFill>
                  <a:srgbClr val="FFFF00"/>
                </a:solidFill>
              </a:rPr>
              <a:t>painless  papule </a:t>
            </a:r>
            <a:r>
              <a:rPr lang="en-US" sz="2800"/>
              <a:t>on exposed parts of the body, generally the face.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660"/>
              <a:buFont typeface="Corbel"/>
              <a:buNone/>
            </a:pPr>
            <a:r>
              <a:rPr lang="en-US" sz="2800"/>
              <a:t>  The lesion ulcerates after a few months producing an ulcer with an indurate margin.                                                                In some cases the ulcer remains dry and heals readily             (</a:t>
            </a:r>
            <a:r>
              <a:rPr b="1" lang="en-US" sz="2800">
                <a:solidFill>
                  <a:srgbClr val="FFFF00"/>
                </a:solidFill>
              </a:rPr>
              <a:t>dry-type-lesion</a:t>
            </a:r>
            <a:r>
              <a:rPr b="1" lang="en-US" sz="2800"/>
              <a:t>)</a:t>
            </a:r>
            <a:r>
              <a:rPr lang="en-US" sz="2800"/>
              <a:t>. 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660"/>
              <a:buFont typeface="Corbel"/>
              <a:buNone/>
            </a:pPr>
            <a:r>
              <a:rPr lang="en-US" sz="2800"/>
              <a:t>  In some other cases the ulcer may spread with an inflammatory zone around, these known as                  (</a:t>
            </a:r>
            <a:r>
              <a:rPr b="1" lang="en-US" sz="2800">
                <a:solidFill>
                  <a:srgbClr val="FFFF00"/>
                </a:solidFill>
              </a:rPr>
              <a:t>wet-type-lesion</a:t>
            </a:r>
            <a:r>
              <a:rPr lang="en-US" sz="2800"/>
              <a:t>) which heal slowly.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660"/>
              <a:buFont typeface="Corbel"/>
              <a:buNone/>
            </a:pPr>
            <a:r>
              <a:rPr lang="en-US" sz="2800"/>
              <a:t> 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ishmaniamajorUlcer2" id="272" name="Google Shape;27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85800"/>
            <a:ext cx="4724400" cy="556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l sore" id="273" name="Google Shape;27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3581400"/>
            <a:ext cx="2819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ental sore" id="274" name="Google Shape;27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3600" y="609600"/>
            <a:ext cx="2667000" cy="27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/>
          <p:nvPr>
            <p:ph type="title"/>
          </p:nvPr>
        </p:nvSpPr>
        <p:spPr>
          <a:xfrm>
            <a:off x="381000" y="228600"/>
            <a:ext cx="876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</a:rPr>
              <a:t>UNCOMMON TYPES OF CUTANEUS LISHMANIASIS</a:t>
            </a:r>
            <a:endParaRPr/>
          </a:p>
        </p:txBody>
      </p:sp>
      <p:sp>
        <p:nvSpPr>
          <p:cNvPr id="280" name="Google Shape;280;p18"/>
          <p:cNvSpPr txBox="1"/>
          <p:nvPr>
            <p:ph idx="1" type="body"/>
          </p:nvPr>
        </p:nvSpPr>
        <p:spPr>
          <a:xfrm>
            <a:off x="381000" y="1295400"/>
            <a:ext cx="8763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480" rtl="0" algn="l">
              <a:spcBef>
                <a:spcPts val="0"/>
              </a:spcBef>
              <a:spcAft>
                <a:spcPts val="0"/>
              </a:spcAft>
              <a:buSzPts val="2636"/>
              <a:buFont typeface="Noto Sans Symbols"/>
              <a:buChar char="▪"/>
            </a:pPr>
            <a:r>
              <a:rPr b="1" lang="en-US" sz="2775">
                <a:solidFill>
                  <a:srgbClr val="FFFF00"/>
                </a:solidFill>
              </a:rPr>
              <a:t>Diffuse cutaneous leishmaniasis</a:t>
            </a:r>
            <a:r>
              <a:rPr lang="en-US" sz="2775">
                <a:solidFill>
                  <a:srgbClr val="FFFF00"/>
                </a:solidFill>
              </a:rPr>
              <a:t> (DCL):</a:t>
            </a:r>
            <a:endParaRPr/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SzPts val="2636"/>
              <a:buFont typeface="Corbel"/>
              <a:buNone/>
            </a:pPr>
            <a:r>
              <a:rPr lang="en-US" sz="2775"/>
              <a:t>   </a:t>
            </a:r>
            <a:r>
              <a:rPr lang="en-US" sz="2590"/>
              <a:t>Caused by </a:t>
            </a:r>
            <a:r>
              <a:rPr i="1" lang="en-US" sz="2590"/>
              <a:t>L. aethiopica</a:t>
            </a:r>
            <a:r>
              <a:rPr lang="en-US" sz="2590"/>
              <a:t>, diffuse nodular  non-ulcerating lesions, seen in a part of Africa, people with low immunity to </a:t>
            </a:r>
            <a:r>
              <a:rPr i="1" lang="en-US" sz="2590"/>
              <a:t>Leishmania</a:t>
            </a:r>
            <a:r>
              <a:rPr lang="en-US" sz="2590"/>
              <a:t> antigens</a:t>
            </a:r>
            <a:r>
              <a:rPr lang="en-US" sz="2775"/>
              <a:t>.</a:t>
            </a:r>
            <a:r>
              <a:rPr lang="en-US" sz="2590"/>
              <a:t> Diffuse cutaneous  </a:t>
            </a:r>
            <a:r>
              <a:rPr b="1" lang="en-US" sz="2590"/>
              <a:t>(DCL)</a:t>
            </a:r>
            <a:r>
              <a:rPr lang="en-US" sz="2590"/>
              <a:t>, and consists of nodules and a thickening of the skin, generally without any ulceration, it needs numerous parasite.</a:t>
            </a:r>
            <a:endParaRPr sz="2775"/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SzPts val="703"/>
              <a:buFont typeface="Corbel"/>
              <a:buNone/>
            </a:pPr>
            <a:r>
              <a:t/>
            </a:r>
            <a:endParaRPr sz="740"/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SzPts val="2636"/>
              <a:buFont typeface="Noto Sans Symbols"/>
              <a:buChar char="▪"/>
            </a:pPr>
            <a:r>
              <a:rPr b="1" lang="en-US" sz="2775">
                <a:solidFill>
                  <a:srgbClr val="FFFF00"/>
                </a:solidFill>
              </a:rPr>
              <a:t>Leishmaniasis recidiva</a:t>
            </a:r>
            <a:r>
              <a:rPr lang="en-US" sz="2775">
                <a:solidFill>
                  <a:srgbClr val="FFFF00"/>
                </a:solidFill>
              </a:rPr>
              <a:t> (</a:t>
            </a:r>
            <a:r>
              <a:rPr lang="en-US" sz="2867">
                <a:solidFill>
                  <a:srgbClr val="FFFF00"/>
                </a:solidFill>
              </a:rPr>
              <a:t>lupoid leishmaniasis):</a:t>
            </a:r>
            <a:endParaRPr/>
          </a:p>
          <a:p>
            <a:pPr indent="-342900" lvl="0" marL="411480" rtl="0" algn="l">
              <a:spcBef>
                <a:spcPts val="700"/>
              </a:spcBef>
              <a:spcAft>
                <a:spcPts val="0"/>
              </a:spcAft>
              <a:buSzPts val="2636"/>
              <a:buFont typeface="Corbel"/>
              <a:buNone/>
            </a:pPr>
            <a:r>
              <a:rPr lang="en-US" sz="2775"/>
              <a:t>   Severe immunological reaction to </a:t>
            </a:r>
            <a:r>
              <a:rPr i="1" lang="en-US" sz="2775"/>
              <a:t>leishmania</a:t>
            </a:r>
            <a:r>
              <a:rPr lang="en-US" sz="2775"/>
              <a:t> antigen leading to persistent dry skin lesions, few parasites.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"/>
          <p:cNvSpPr txBox="1"/>
          <p:nvPr>
            <p:ph idx="1" type="body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1924" lvl="0" marL="411163" rtl="0" algn="l">
              <a:spcBef>
                <a:spcPts val="0"/>
              </a:spcBef>
              <a:spcAft>
                <a:spcPts val="0"/>
              </a:spcAft>
              <a:buSzPts val="2850"/>
              <a:buNone/>
            </a:pPr>
            <a:r>
              <a:t/>
            </a:r>
            <a:endParaRPr/>
          </a:p>
        </p:txBody>
      </p:sp>
      <p:pic>
        <p:nvPicPr>
          <p:cNvPr descr="DCL" id="286" name="Google Shape;2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600200"/>
            <a:ext cx="4114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9"/>
          <p:cNvSpPr txBox="1"/>
          <p:nvPr/>
        </p:nvSpPr>
        <p:spPr>
          <a:xfrm>
            <a:off x="457200" y="228600"/>
            <a:ext cx="419100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Diffuse cutaneous leishmaniasis (DCL)</a:t>
            </a:r>
            <a:endParaRPr/>
          </a:p>
        </p:txBody>
      </p:sp>
      <p:pic>
        <p:nvPicPr>
          <p:cNvPr descr="lcl" id="288" name="Google Shape;28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914400"/>
            <a:ext cx="39624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9"/>
          <p:cNvSpPr txBox="1"/>
          <p:nvPr/>
        </p:nvSpPr>
        <p:spPr>
          <a:xfrm>
            <a:off x="4953000" y="5715000"/>
            <a:ext cx="4191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Leishmaniasis recidiva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/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Leishmaniasis </a:t>
            </a:r>
            <a:br>
              <a:rPr lang="en-US"/>
            </a:br>
            <a:endParaRPr/>
          </a:p>
        </p:txBody>
      </p:sp>
      <p:sp>
        <p:nvSpPr>
          <p:cNvPr id="162" name="Google Shape;162;p2"/>
          <p:cNvSpPr txBox="1"/>
          <p:nvPr>
            <p:ph idx="1" type="body"/>
          </p:nvPr>
        </p:nvSpPr>
        <p:spPr>
          <a:xfrm>
            <a:off x="457200" y="2133600"/>
            <a:ext cx="86106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9" lvl="0" marL="411163" rtl="0" algn="l">
              <a:spcBef>
                <a:spcPts val="0"/>
              </a:spcBef>
              <a:spcAft>
                <a:spcPts val="0"/>
              </a:spcAft>
              <a:buSzPts val="3040"/>
              <a:buNone/>
            </a:pPr>
            <a:r>
              <a:rPr lang="en-US" sz="3200"/>
              <a:t>a parasitic disease caused by the </a:t>
            </a:r>
            <a:r>
              <a:rPr i="1" lang="en-US" sz="3200"/>
              <a:t>Leishmania</a:t>
            </a:r>
            <a:r>
              <a:rPr lang="en-US" sz="3200"/>
              <a:t> parasite. This parasite typically lives in infected sand flies. You can contract leishmaniasis from a bite of an infected sand fly.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3040"/>
              <a:buNone/>
            </a:pPr>
            <a:r>
              <a:rPr lang="en-US" sz="3200"/>
              <a:t>The sand flies that carry the parasite typically reside in tropical and subtropical environments. have occurred in areas of Asia, East Africa, and South America.</a:t>
            </a:r>
            <a:endParaRPr/>
          </a:p>
          <a:p>
            <a:pPr indent="-161924" lvl="0" marL="411163" rtl="0" algn="l">
              <a:spcBef>
                <a:spcPts val="700"/>
              </a:spcBef>
              <a:spcAft>
                <a:spcPts val="0"/>
              </a:spcAft>
              <a:buSzPts val="285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0"/>
          <p:cNvSpPr txBox="1"/>
          <p:nvPr>
            <p:ph type="title"/>
          </p:nvPr>
        </p:nvSpPr>
        <p:spPr>
          <a:xfrm>
            <a:off x="381000" y="0"/>
            <a:ext cx="52578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onsolas"/>
              <a:buNone/>
            </a:pPr>
            <a:r>
              <a:rPr lang="en-US" sz="2800">
                <a:solidFill>
                  <a:srgbClr val="FFFF00"/>
                </a:solidFill>
              </a:rPr>
              <a:t>Mucocutaneous leishmaniasis</a:t>
            </a:r>
            <a:endParaRPr/>
          </a:p>
        </p:txBody>
      </p:sp>
      <p:sp>
        <p:nvSpPr>
          <p:cNvPr id="295" name="Google Shape;295;p20"/>
          <p:cNvSpPr txBox="1"/>
          <p:nvPr>
            <p:ph idx="1" type="body"/>
          </p:nvPr>
        </p:nvSpPr>
        <p:spPr>
          <a:xfrm>
            <a:off x="381000" y="1219200"/>
            <a:ext cx="51054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3975" rtl="0" algn="l">
              <a:spcBef>
                <a:spcPts val="0"/>
              </a:spcBef>
              <a:spcAft>
                <a:spcPts val="0"/>
              </a:spcAft>
              <a:buSzPts val="2280"/>
              <a:buNone/>
            </a:pPr>
            <a:r>
              <a:rPr lang="en-US" sz="2400"/>
              <a:t>The lesion starts as a pustular  swelling in the mouth or on the nostrils. The lesion may become ulcerative after many months and then extend into the naso-</a:t>
            </a:r>
            <a:r>
              <a:rPr lang="en-US"/>
              <a:t> </a:t>
            </a:r>
            <a:r>
              <a:rPr lang="en-US" sz="2400"/>
              <a:t>pharyngeal mucous membrane.</a:t>
            </a:r>
            <a:endParaRPr/>
          </a:p>
          <a:p>
            <a:pPr indent="0" lvl="0" marL="53975" rtl="0" algn="l">
              <a:spcBef>
                <a:spcPts val="700"/>
              </a:spcBef>
              <a:spcAft>
                <a:spcPts val="0"/>
              </a:spcAft>
              <a:buSzPts val="2280"/>
              <a:buNone/>
            </a:pPr>
            <a:r>
              <a:rPr lang="en-US" sz="2400"/>
              <a:t>Secondary infection is very common with destruction of the nasal cartilage and the facial bone. </a:t>
            </a:r>
            <a:endParaRPr/>
          </a:p>
        </p:txBody>
      </p:sp>
      <p:pic>
        <p:nvPicPr>
          <p:cNvPr descr="lcm" id="296" name="Google Shape;296;p2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1219200"/>
            <a:ext cx="35052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 txBox="1"/>
          <p:nvPr>
            <p:ph type="title"/>
          </p:nvPr>
        </p:nvSpPr>
        <p:spPr>
          <a:xfrm>
            <a:off x="381000" y="228600"/>
            <a:ext cx="8686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cutaneous &amp; muco-cutaneous leishmaniasis</a:t>
            </a:r>
            <a:endParaRPr/>
          </a:p>
        </p:txBody>
      </p:sp>
      <p:sp>
        <p:nvSpPr>
          <p:cNvPr id="302" name="Google Shape;302;p21"/>
          <p:cNvSpPr txBox="1"/>
          <p:nvPr>
            <p:ph idx="1" type="body"/>
          </p:nvPr>
        </p:nvSpPr>
        <p:spPr>
          <a:xfrm>
            <a:off x="381000" y="1143000"/>
            <a:ext cx="8763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9" lvl="0" marL="411163" rtl="0" algn="l">
              <a:spcBef>
                <a:spcPts val="0"/>
              </a:spcBef>
              <a:spcAft>
                <a:spcPts val="0"/>
              </a:spcAft>
              <a:buSzPts val="3420"/>
              <a:buFont typeface="Times New Roman"/>
              <a:buNone/>
            </a:pP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Diagnosis</a:t>
            </a:r>
            <a:endParaRPr sz="36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660"/>
              <a:buFont typeface="Times New Roman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parasite can be isolated from the margin of the ulcer.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660"/>
              <a:buFont typeface="Times New Roman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A diagnostic skin test, known as </a:t>
            </a:r>
            <a:r>
              <a:rPr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Leishmanin test 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660"/>
              <a:buFont typeface="Times New Roman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Montenego Test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), is useful.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660"/>
              <a:buFont typeface="Times New Roman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Smear: Giemsa stain – microscopy for LD bodies  (Leishman-Donovan  bodies, amastigotes).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660"/>
              <a:buFont typeface="Corbel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11163" rtl="0" algn="l">
              <a:spcBef>
                <a:spcPts val="700"/>
              </a:spcBef>
              <a:spcAft>
                <a:spcPts val="0"/>
              </a:spcAft>
              <a:buSzPts val="2660"/>
              <a:buChar char="▪"/>
            </a:pPr>
            <a:r>
              <a:rPr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Skin biopsy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: microscopy for LD bodies or culture in </a:t>
            </a: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NNN</a:t>
            </a:r>
            <a:r>
              <a:rPr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medium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for promastigotes.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 txBox="1"/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NNN medium</a:t>
            </a:r>
            <a:endParaRPr/>
          </a:p>
        </p:txBody>
      </p:sp>
      <p:pic>
        <p:nvPicPr>
          <p:cNvPr descr="nnn medium" id="308" name="Google Shape;30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752600"/>
            <a:ext cx="80010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"/>
          <p:cNvSpPr txBox="1"/>
          <p:nvPr>
            <p:ph type="title"/>
          </p:nvPr>
        </p:nvSpPr>
        <p:spPr>
          <a:xfrm>
            <a:off x="381000" y="0"/>
            <a:ext cx="8763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Visceral leishmaniasis</a:t>
            </a:r>
            <a:endParaRPr/>
          </a:p>
        </p:txBody>
      </p:sp>
      <p:sp>
        <p:nvSpPr>
          <p:cNvPr id="314" name="Google Shape;314;p23"/>
          <p:cNvSpPr txBox="1"/>
          <p:nvPr>
            <p:ph idx="1" type="body"/>
          </p:nvPr>
        </p:nvSpPr>
        <p:spPr>
          <a:xfrm>
            <a:off x="381000" y="838200"/>
            <a:ext cx="87630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11163" rtl="0" algn="l">
              <a:spcBef>
                <a:spcPts val="0"/>
              </a:spcBef>
              <a:spcAft>
                <a:spcPts val="0"/>
              </a:spcAft>
              <a:buSzPts val="2660"/>
              <a:buChar char="▪"/>
            </a:pPr>
            <a:r>
              <a:rPr lang="en-US" sz="2800"/>
              <a:t>There are geographical variations.</a:t>
            </a:r>
            <a:endParaRPr/>
          </a:p>
          <a:p>
            <a:pPr indent="-342900" lvl="0" marL="411163" rtl="0" algn="l">
              <a:spcBef>
                <a:spcPts val="700"/>
              </a:spcBef>
              <a:spcAft>
                <a:spcPts val="0"/>
              </a:spcAft>
              <a:buSzPts val="2660"/>
              <a:buChar char="▪"/>
            </a:pPr>
            <a:r>
              <a:rPr lang="en-US" sz="2800"/>
              <a:t>The disease is called </a:t>
            </a:r>
            <a:r>
              <a:rPr b="1" lang="en-US" sz="2800">
                <a:solidFill>
                  <a:srgbClr val="FFFF00"/>
                </a:solidFill>
              </a:rPr>
              <a:t>kala-azar</a:t>
            </a:r>
            <a:endParaRPr/>
          </a:p>
          <a:p>
            <a:pPr indent="-342900" lvl="0" marL="411163" rtl="0" algn="l">
              <a:spcBef>
                <a:spcPts val="700"/>
              </a:spcBef>
              <a:spcAft>
                <a:spcPts val="0"/>
              </a:spcAft>
              <a:buSzPts val="2660"/>
              <a:buChar char="▪"/>
            </a:pPr>
            <a:r>
              <a:rPr i="1" lang="en-US" sz="2800">
                <a:solidFill>
                  <a:srgbClr val="FFFF00"/>
                </a:solidFill>
              </a:rPr>
              <a:t>Leishmania infantum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800"/>
              <a:t>mainly affect children</a:t>
            </a:r>
            <a:endParaRPr/>
          </a:p>
          <a:p>
            <a:pPr indent="-342900" lvl="0" marL="411163" rtl="0" algn="l">
              <a:spcBef>
                <a:spcPts val="700"/>
              </a:spcBef>
              <a:spcAft>
                <a:spcPts val="0"/>
              </a:spcAft>
              <a:buSzPts val="2660"/>
              <a:buChar char="▪"/>
            </a:pPr>
            <a:r>
              <a:rPr i="1" lang="en-US" sz="2800">
                <a:solidFill>
                  <a:srgbClr val="FFFF00"/>
                </a:solidFill>
              </a:rPr>
              <a:t>Leishmania donovani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800"/>
              <a:t>mainly affects adults </a:t>
            </a:r>
            <a:endParaRPr/>
          </a:p>
          <a:p>
            <a:pPr indent="-342900" lvl="0" marL="411163" rtl="0" algn="l">
              <a:spcBef>
                <a:spcPts val="700"/>
              </a:spcBef>
              <a:spcAft>
                <a:spcPts val="0"/>
              </a:spcAft>
              <a:buSzPts val="2660"/>
              <a:buChar char="▪"/>
            </a:pPr>
            <a:r>
              <a:rPr lang="en-US" sz="2800"/>
              <a:t>The incubation period is usually 4-10 months.</a:t>
            </a:r>
            <a:endParaRPr/>
          </a:p>
          <a:p>
            <a:pPr indent="-342900" lvl="0" marL="411163" rtl="0" algn="l">
              <a:spcBef>
                <a:spcPts val="700"/>
              </a:spcBef>
              <a:spcAft>
                <a:spcPts val="0"/>
              </a:spcAft>
              <a:buSzPts val="2660"/>
              <a:buChar char="▪"/>
            </a:pPr>
            <a:r>
              <a:rPr lang="en-US" sz="2800"/>
              <a:t>The early symptoms are generally low grade fever with malaise and sweating.</a:t>
            </a:r>
            <a:endParaRPr/>
          </a:p>
          <a:p>
            <a:pPr indent="-342900" lvl="0" marL="411163" rtl="0" algn="l">
              <a:spcBef>
                <a:spcPts val="700"/>
              </a:spcBef>
              <a:spcAft>
                <a:spcPts val="0"/>
              </a:spcAft>
              <a:buSzPts val="2660"/>
              <a:buChar char="▪"/>
            </a:pPr>
            <a:r>
              <a:rPr lang="en-US" sz="2800"/>
              <a:t>In later stages, the fever becomes intermittent and  their can be liver enlargement or spleen enlargement or hepatosplenomegally because of the hyperplasia of the lymphoid –macrophage system. 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Font typeface="Corbe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"/>
          <p:cNvSpPr txBox="1"/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Presentation</a:t>
            </a:r>
            <a:endParaRPr/>
          </a:p>
        </p:txBody>
      </p:sp>
      <p:sp>
        <p:nvSpPr>
          <p:cNvPr id="320" name="Google Shape;320;p24"/>
          <p:cNvSpPr txBox="1"/>
          <p:nvPr>
            <p:ph idx="1" type="body"/>
          </p:nvPr>
        </p:nvSpPr>
        <p:spPr>
          <a:xfrm>
            <a:off x="609600" y="1447800"/>
            <a:ext cx="7924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9" lvl="0" marL="411163" rtl="0" algn="l">
              <a:spcBef>
                <a:spcPts val="0"/>
              </a:spcBef>
              <a:spcAft>
                <a:spcPts val="0"/>
              </a:spcAft>
              <a:buSzPts val="2850"/>
              <a:buChar char="▪"/>
            </a:pPr>
            <a:r>
              <a:rPr lang="en-US"/>
              <a:t>Fever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Char char="▪"/>
            </a:pPr>
            <a:r>
              <a:rPr lang="en-US"/>
              <a:t>Splenomegaly, hepatomegaly, hepatosplenomegaly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Char char="▪"/>
            </a:pPr>
            <a:r>
              <a:rPr lang="en-US"/>
              <a:t>Weight loss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Char char="▪"/>
            </a:pPr>
            <a:r>
              <a:rPr lang="en-US"/>
              <a:t>Anaemia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Char char="▪"/>
            </a:pPr>
            <a:r>
              <a:rPr lang="en-US"/>
              <a:t>Epistaxis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Char char="▪"/>
            </a:pPr>
            <a:r>
              <a:rPr lang="en-US"/>
              <a:t>Cough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Char char="▪"/>
            </a:pPr>
            <a:r>
              <a:rPr lang="en-US"/>
              <a:t>Diarrhoea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"/>
          <p:cNvSpPr txBox="1"/>
          <p:nvPr>
            <p:ph idx="1" type="body"/>
          </p:nvPr>
        </p:nvSpPr>
        <p:spPr>
          <a:xfrm>
            <a:off x="457200" y="228600"/>
            <a:ext cx="85344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9" lvl="0" marL="411163" rtl="0" algn="l">
              <a:spcBef>
                <a:spcPts val="0"/>
              </a:spcBef>
              <a:spcAft>
                <a:spcPts val="0"/>
              </a:spcAft>
              <a:buSzPts val="950"/>
              <a:buFont typeface="Corbel"/>
              <a:buNone/>
            </a:pPr>
            <a:r>
              <a:t/>
            </a:r>
            <a:endParaRPr sz="1000"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Font typeface="Corbel"/>
              <a:buNone/>
            </a:pPr>
            <a:r>
              <a:rPr lang="en-US"/>
              <a:t>	</a:t>
            </a:r>
            <a:r>
              <a:rPr b="1" lang="en-US" sz="3600">
                <a:solidFill>
                  <a:srgbClr val="FFFF00"/>
                </a:solidFill>
              </a:rPr>
              <a:t>Untreated disease can be fatal</a:t>
            </a:r>
            <a:endParaRPr b="1">
              <a:solidFill>
                <a:srgbClr val="FFFF00"/>
              </a:solidFill>
            </a:endParaRPr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Font typeface="Corbel"/>
              <a:buNone/>
            </a:pPr>
            <a:r>
              <a:t/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Font typeface="Corbel"/>
              <a:buNone/>
            </a:pPr>
            <a:r>
              <a:rPr lang="en-US"/>
              <a:t>	After recovery it might produce a condition called post kala-azar dermal leishmaniasis (PKDL)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pkdl" id="326" name="Google Shape;32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3124200"/>
            <a:ext cx="50292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نتيجة بحث الصور عن ‪pkdl‬‏" id="327" name="Google Shape;327;p2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نتيجة بحث الصور عن ‪pkdl‬‏" id="328" name="Google Shape;328;p2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"/>
          <p:cNvSpPr txBox="1"/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4F0DA"/>
                </a:solidFill>
              </a:rPr>
              <a:t>Fever 2 times a day due to kala-azar</a:t>
            </a:r>
            <a:endParaRPr/>
          </a:p>
        </p:txBody>
      </p:sp>
      <p:sp>
        <p:nvSpPr>
          <p:cNvPr id="334" name="Google Shape;334;p26"/>
          <p:cNvSpPr txBox="1"/>
          <p:nvPr>
            <p:ph idx="1" type="body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9" lvl="0" marL="411163" rtl="0" algn="l">
              <a:spcBef>
                <a:spcPts val="0"/>
              </a:spcBef>
              <a:spcAft>
                <a:spcPts val="0"/>
              </a:spcAft>
              <a:buSzPts val="2850"/>
              <a:buFont typeface="Corbel"/>
              <a:buNone/>
            </a:pPr>
            <a:r>
              <a:t/>
            </a:r>
            <a:endParaRPr/>
          </a:p>
        </p:txBody>
      </p:sp>
      <p:pic>
        <p:nvPicPr>
          <p:cNvPr descr="temperature" id="335" name="Google Shape;33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"/>
          <p:cNvSpPr txBox="1"/>
          <p:nvPr>
            <p:ph type="title"/>
          </p:nvPr>
        </p:nvSpPr>
        <p:spPr>
          <a:xfrm>
            <a:off x="381000" y="512763"/>
            <a:ext cx="8763000" cy="1239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Hepatosplenomegaly in visceral leishmaniasis</a:t>
            </a:r>
            <a:endParaRPr/>
          </a:p>
        </p:txBody>
      </p:sp>
      <p:pic>
        <p:nvPicPr>
          <p:cNvPr descr="images" id="341" name="Google Shape;34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2971800"/>
            <a:ext cx="214947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sceral" id="342" name="Google Shape;34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6600" y="2362200"/>
            <a:ext cx="2170113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6800" y="2819400"/>
            <a:ext cx="1812925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8"/>
          <p:cNvSpPr txBox="1"/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</a:rPr>
              <a:t>Visceral leishmaniasis</a:t>
            </a:r>
            <a:endParaRPr/>
          </a:p>
        </p:txBody>
      </p:sp>
      <p:sp>
        <p:nvSpPr>
          <p:cNvPr id="349" name="Google Shape;349;p28"/>
          <p:cNvSpPr txBox="1"/>
          <p:nvPr>
            <p:ph idx="1" type="body"/>
          </p:nvPr>
        </p:nvSpPr>
        <p:spPr>
          <a:xfrm>
            <a:off x="381000" y="1676400"/>
            <a:ext cx="8458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spcBef>
                <a:spcPts val="0"/>
              </a:spcBef>
              <a:spcAft>
                <a:spcPts val="0"/>
              </a:spcAft>
              <a:buSzPts val="2850"/>
              <a:buFont typeface="Corbel"/>
              <a:buNone/>
            </a:pPr>
            <a:r>
              <a:rPr lang="en-US"/>
              <a:t>	</a:t>
            </a:r>
            <a:r>
              <a:rPr lang="en-US">
                <a:solidFill>
                  <a:srgbClr val="FFFF00"/>
                </a:solidFill>
              </a:rPr>
              <a:t>Diagnosis</a:t>
            </a:r>
            <a:endParaRPr/>
          </a:p>
          <a:p>
            <a:pPr indent="-609600" lvl="0" marL="609600" rtl="0" algn="l">
              <a:spcBef>
                <a:spcPts val="700"/>
              </a:spcBef>
              <a:spcAft>
                <a:spcPts val="0"/>
              </a:spcAft>
              <a:buSzPts val="2660"/>
              <a:buFont typeface="Corbel"/>
              <a:buAutoNum type="arabicParenBoth"/>
            </a:pPr>
            <a:r>
              <a:rPr lang="en-US" sz="2800"/>
              <a:t>Parasitological diagnosis:</a:t>
            </a:r>
            <a:endParaRPr/>
          </a:p>
          <a:p>
            <a:pPr indent="-609600" lvl="0" marL="609600" rtl="0" algn="l">
              <a:spcBef>
                <a:spcPts val="700"/>
              </a:spcBef>
              <a:spcAft>
                <a:spcPts val="0"/>
              </a:spcAft>
              <a:buSzPts val="2850"/>
              <a:buFont typeface="Corbel"/>
              <a:buNone/>
            </a:pPr>
            <a:r>
              <a:t/>
            </a:r>
            <a:endParaRPr/>
          </a:p>
          <a:p>
            <a:pPr indent="-533400" lvl="1" marL="990600" rtl="0" algn="l">
              <a:spcBef>
                <a:spcPts val="520"/>
              </a:spcBef>
              <a:spcAft>
                <a:spcPts val="0"/>
              </a:spcAft>
              <a:buSzPts val="2340"/>
              <a:buFont typeface="Corbel"/>
              <a:buNone/>
            </a:pPr>
            <a:r>
              <a:rPr b="1" lang="en-US"/>
              <a:t>Bone marrow aspirate                </a:t>
            </a:r>
            <a:r>
              <a:rPr lang="en-US" sz="2400"/>
              <a:t>1. microscopy (LD bodies)</a:t>
            </a:r>
            <a:endParaRPr/>
          </a:p>
          <a:p>
            <a:pPr indent="-533400" lvl="1" marL="990600" rtl="0" algn="l">
              <a:spcBef>
                <a:spcPts val="520"/>
              </a:spcBef>
              <a:spcAft>
                <a:spcPts val="0"/>
              </a:spcAft>
              <a:buSzPts val="2340"/>
              <a:buFont typeface="Corbel"/>
              <a:buNone/>
            </a:pPr>
            <a:r>
              <a:rPr lang="en-US"/>
              <a:t>Splenic aspirate                               </a:t>
            </a:r>
            <a:r>
              <a:rPr lang="en-US" sz="2400"/>
              <a:t>2. culture in NNN</a:t>
            </a:r>
            <a:r>
              <a:rPr lang="en-US"/>
              <a:t> </a:t>
            </a:r>
            <a:r>
              <a:rPr lang="en-US" sz="2400"/>
              <a:t>medium</a:t>
            </a:r>
            <a:endParaRPr/>
          </a:p>
          <a:p>
            <a:pPr indent="-533400" lvl="1" marL="990600" rtl="0" algn="l">
              <a:spcBef>
                <a:spcPts val="480"/>
              </a:spcBef>
              <a:spcAft>
                <a:spcPts val="0"/>
              </a:spcAft>
              <a:buSzPts val="2160"/>
              <a:buFont typeface="Corbel"/>
              <a:buNone/>
            </a:pPr>
            <a:r>
              <a:rPr lang="en-US" sz="2400"/>
              <a:t>                                                                             (promastigotes)</a:t>
            </a:r>
            <a:endParaRPr/>
          </a:p>
          <a:p>
            <a:pPr indent="-533400" lvl="1" marL="990600" rtl="0" algn="l">
              <a:spcBef>
                <a:spcPts val="520"/>
              </a:spcBef>
              <a:spcAft>
                <a:spcPts val="0"/>
              </a:spcAft>
              <a:buSzPts val="2340"/>
              <a:buFont typeface="Corbel"/>
              <a:buNone/>
            </a:pPr>
            <a:r>
              <a:rPr lang="en-US"/>
              <a:t>Lymph node </a:t>
            </a:r>
            <a:endParaRPr/>
          </a:p>
          <a:p>
            <a:pPr indent="-533400" lvl="1" marL="990600" rtl="0" algn="l">
              <a:spcBef>
                <a:spcPts val="520"/>
              </a:spcBef>
              <a:spcAft>
                <a:spcPts val="0"/>
              </a:spcAft>
              <a:buSzPts val="2340"/>
              <a:buFont typeface="Corbel"/>
              <a:buNone/>
            </a:pPr>
            <a:r>
              <a:rPr lang="en-US"/>
              <a:t>Tissue biopsy</a:t>
            </a:r>
            <a:endParaRPr/>
          </a:p>
          <a:p>
            <a:pPr indent="-609600" lvl="0" marL="609600" rtl="0" algn="l">
              <a:spcBef>
                <a:spcPts val="700"/>
              </a:spcBef>
              <a:spcAft>
                <a:spcPts val="0"/>
              </a:spcAft>
              <a:buSzPts val="285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350" name="Google Shape;350;p28"/>
          <p:cNvSpPr/>
          <p:nvPr/>
        </p:nvSpPr>
        <p:spPr>
          <a:xfrm>
            <a:off x="4191000" y="2743200"/>
            <a:ext cx="457200" cy="3352800"/>
          </a:xfrm>
          <a:prstGeom prst="rightBrace">
            <a:avLst>
              <a:gd fmla="val 37515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28"/>
          <p:cNvSpPr/>
          <p:nvPr/>
        </p:nvSpPr>
        <p:spPr>
          <a:xfrm>
            <a:off x="4724400" y="3048000"/>
            <a:ext cx="304800" cy="2743200"/>
          </a:xfrm>
          <a:prstGeom prst="leftBrace">
            <a:avLst>
              <a:gd fmla="val 0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ne marrow aspirate" id="356" name="Google Shape;35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143000"/>
            <a:ext cx="37084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ne marrow amastigotes" id="357" name="Google Shape;35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762000"/>
            <a:ext cx="35814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9"/>
          <p:cNvSpPr txBox="1"/>
          <p:nvPr/>
        </p:nvSpPr>
        <p:spPr>
          <a:xfrm>
            <a:off x="838200" y="6096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marrow aspiration</a:t>
            </a:r>
            <a:endParaRPr/>
          </a:p>
        </p:txBody>
      </p:sp>
      <p:sp>
        <p:nvSpPr>
          <p:cNvPr id="359" name="Google Shape;359;p29"/>
          <p:cNvSpPr txBox="1"/>
          <p:nvPr/>
        </p:nvSpPr>
        <p:spPr>
          <a:xfrm>
            <a:off x="4724400" y="5486400"/>
            <a:ext cx="342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marrow amastigotes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>
            <p:ph type="title"/>
          </p:nvPr>
        </p:nvSpPr>
        <p:spPr>
          <a:xfrm>
            <a:off x="457200" y="609600"/>
            <a:ext cx="8686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40">
                <a:solidFill>
                  <a:srgbClr val="F4F0DA"/>
                </a:solidFill>
              </a:rPr>
              <a:t>Different stages of Haemoflagellates</a:t>
            </a:r>
            <a:endParaRPr/>
          </a:p>
        </p:txBody>
      </p:sp>
      <p:pic>
        <p:nvPicPr>
          <p:cNvPr id="168" name="Google Shape;16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3775" y="3314700"/>
            <a:ext cx="20764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1676400"/>
            <a:ext cx="86868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"/>
          <p:cNvSpPr txBox="1"/>
          <p:nvPr>
            <p:ph type="title"/>
          </p:nvPr>
        </p:nvSpPr>
        <p:spPr>
          <a:xfrm>
            <a:off x="685800" y="838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4F0DA"/>
                </a:solidFill>
              </a:rPr>
              <a:t>(2) </a:t>
            </a:r>
            <a:r>
              <a:rPr lang="en-US" sz="3600">
                <a:solidFill>
                  <a:srgbClr val="FFFF00"/>
                </a:solidFill>
              </a:rPr>
              <a:t>Immunological Diagnosis</a:t>
            </a:r>
            <a:r>
              <a:rPr lang="en-US" sz="3600">
                <a:solidFill>
                  <a:srgbClr val="F4F0DA"/>
                </a:solidFill>
              </a:rPr>
              <a:t>:</a:t>
            </a:r>
            <a:endParaRPr/>
          </a:p>
        </p:txBody>
      </p:sp>
      <p:sp>
        <p:nvSpPr>
          <p:cNvPr id="365" name="Google Shape;365;p30"/>
          <p:cNvSpPr txBox="1"/>
          <p:nvPr>
            <p:ph idx="1" type="body"/>
          </p:nvPr>
        </p:nvSpPr>
        <p:spPr>
          <a:xfrm>
            <a:off x="609600" y="2209800"/>
            <a:ext cx="80010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9" lvl="0" marL="411163" rtl="0" algn="l">
              <a:spcBef>
                <a:spcPts val="0"/>
              </a:spcBef>
              <a:spcAft>
                <a:spcPts val="0"/>
              </a:spcAft>
              <a:buSzPts val="2850"/>
              <a:buChar char="▪"/>
            </a:pPr>
            <a:r>
              <a:rPr lang="en-US"/>
              <a:t>Specific serologic tests: Direct Agglutination Test (DAT), ELISA, IFAT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Char char="▪"/>
            </a:pPr>
            <a:r>
              <a:rPr lang="en-US"/>
              <a:t>Skin test (</a:t>
            </a:r>
            <a:r>
              <a:rPr lang="en-US">
                <a:solidFill>
                  <a:srgbClr val="FFFF00"/>
                </a:solidFill>
              </a:rPr>
              <a:t>leishmanin test</a:t>
            </a:r>
            <a:r>
              <a:rPr lang="en-US"/>
              <a:t>) for survey of populations and follow-up after treatment.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" id="370" name="Google Shape;37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055813"/>
            <a:ext cx="3657600" cy="2363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sa-display" id="371" name="Google Shape;37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2590800"/>
            <a:ext cx="3670300" cy="238918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1"/>
          <p:cNvSpPr txBox="1"/>
          <p:nvPr/>
        </p:nvSpPr>
        <p:spPr>
          <a:xfrm>
            <a:off x="1828800" y="12954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 test</a:t>
            </a:r>
            <a:endParaRPr/>
          </a:p>
        </p:txBody>
      </p:sp>
      <p:sp>
        <p:nvSpPr>
          <p:cNvPr id="373" name="Google Shape;373;p31"/>
          <p:cNvSpPr txBox="1"/>
          <p:nvPr/>
        </p:nvSpPr>
        <p:spPr>
          <a:xfrm>
            <a:off x="5715000" y="54102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ELISA test</a:t>
            </a:r>
            <a:endParaRPr/>
          </a:p>
        </p:txBody>
      </p:sp>
      <p:sp>
        <p:nvSpPr>
          <p:cNvPr descr="نتيجة بحث الصور عن ‪pentostam‬‏" id="374" name="Google Shape;374;p3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نتيجة بحث الصور عن ‪pentostam‬‏" id="375" name="Google Shape;375;p3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نتيجة بحث الصور عن ‪pentostam‬‏" id="376" name="Google Shape;376;p3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"/>
          <p:cNvSpPr txBox="1"/>
          <p:nvPr>
            <p:ph type="title"/>
          </p:nvPr>
        </p:nvSpPr>
        <p:spPr>
          <a:xfrm>
            <a:off x="381000" y="0"/>
            <a:ext cx="80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FF00"/>
                </a:solidFill>
              </a:rPr>
              <a:t>Treatment</a:t>
            </a:r>
            <a:endParaRPr b="1" sz="3600" u="sng">
              <a:solidFill>
                <a:srgbClr val="FFFF00"/>
              </a:solidFill>
            </a:endParaRPr>
          </a:p>
        </p:txBody>
      </p:sp>
      <p:sp>
        <p:nvSpPr>
          <p:cNvPr id="382" name="Google Shape;382;p32"/>
          <p:cNvSpPr txBox="1"/>
          <p:nvPr>
            <p:ph idx="1" type="body"/>
          </p:nvPr>
        </p:nvSpPr>
        <p:spPr>
          <a:xfrm>
            <a:off x="381000" y="685800"/>
            <a:ext cx="87630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178" lvl="0" marL="4114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41"/>
              <a:buFont typeface="Noto Sans Symbols"/>
              <a:buNone/>
            </a:pPr>
            <a:r>
              <a:t/>
            </a:r>
            <a:endParaRPr sz="989"/>
          </a:p>
          <a:p>
            <a:pPr indent="-285750" lvl="1" marL="740664" rtl="0" algn="l">
              <a:lnSpc>
                <a:spcPct val="80000"/>
              </a:lnSpc>
              <a:spcBef>
                <a:spcPts val="198"/>
              </a:spcBef>
              <a:spcAft>
                <a:spcPts val="0"/>
              </a:spcAft>
              <a:buSzPts val="891"/>
              <a:buFont typeface="Corbel"/>
              <a:buNone/>
            </a:pPr>
            <a:r>
              <a:t/>
            </a:r>
            <a:endParaRPr sz="989"/>
          </a:p>
          <a:p>
            <a:pPr indent="-342899" lvl="0" marL="411163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99"/>
              <a:buNone/>
            </a:pPr>
            <a:r>
              <a:rPr lang="en-US" sz="2420"/>
              <a:t>Antiparasitic drugs, such as amphotericin B (Ambisome), treat this condition. Your doctor may recommend other treatments based on the type of leishmaniasis you have.</a:t>
            </a:r>
            <a:endParaRPr/>
          </a:p>
          <a:p>
            <a:pPr indent="-342899" lvl="0" marL="411163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986"/>
              <a:buNone/>
            </a:pPr>
            <a:r>
              <a:t/>
            </a:r>
            <a:endParaRPr sz="2090"/>
          </a:p>
          <a:p>
            <a:pPr indent="-342899" lvl="0" marL="411163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99"/>
              <a:buNone/>
            </a:pPr>
            <a:r>
              <a:rPr b="1" lang="en-US" sz="2420">
                <a:solidFill>
                  <a:srgbClr val="FFFF00"/>
                </a:solidFill>
              </a:rPr>
              <a:t>Cutaneous leishmaniasis</a:t>
            </a:r>
            <a:endParaRPr b="1" sz="2420">
              <a:solidFill>
                <a:srgbClr val="FFFF00"/>
              </a:solidFill>
            </a:endParaRPr>
          </a:p>
          <a:p>
            <a:pPr indent="-342899" lvl="0" marL="411163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986"/>
              <a:buNone/>
            </a:pPr>
            <a:r>
              <a:rPr lang="en-US" sz="2090"/>
              <a:t>Cutaneous ulcers will often heal without treatment. However, treatment can speed healing, reduce scarring, and decrease risk of further disease. Any skin ulcers that cause disfigurement may require plastic surgery.</a:t>
            </a:r>
            <a:endParaRPr/>
          </a:p>
          <a:p>
            <a:pPr indent="-342899" lvl="0" marL="411163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99"/>
              <a:buNone/>
            </a:pPr>
            <a:r>
              <a:rPr b="1" lang="en-US" sz="2420">
                <a:solidFill>
                  <a:srgbClr val="FFFF00"/>
                </a:solidFill>
              </a:rPr>
              <a:t>Mucocutaneous leishmaniasis</a:t>
            </a:r>
            <a:endParaRPr b="1" sz="2420">
              <a:solidFill>
                <a:srgbClr val="FFFF00"/>
              </a:solidFill>
            </a:endParaRPr>
          </a:p>
          <a:p>
            <a:pPr indent="-342899" lvl="0" marL="411163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986"/>
              <a:buNone/>
            </a:pPr>
            <a:r>
              <a:rPr lang="en-US" sz="2090"/>
              <a:t>These lesions don’t heal naturally. They always require treatment. Liposomal amphotericin B and paromomycin can treat mucocutaneous leishmaniasis.</a:t>
            </a:r>
            <a:endParaRPr/>
          </a:p>
          <a:p>
            <a:pPr indent="-342899" lvl="0" marL="411163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99"/>
              <a:buNone/>
            </a:pPr>
            <a:r>
              <a:rPr b="1" lang="en-US" sz="2420">
                <a:solidFill>
                  <a:srgbClr val="FFFF00"/>
                </a:solidFill>
              </a:rPr>
              <a:t>Visceral leishmaniasis</a:t>
            </a:r>
            <a:endParaRPr b="1" sz="2420">
              <a:solidFill>
                <a:srgbClr val="FFFF00"/>
              </a:solidFill>
            </a:endParaRPr>
          </a:p>
          <a:p>
            <a:pPr indent="-342899" lvl="0" marL="411163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986"/>
              <a:buNone/>
            </a:pPr>
            <a:r>
              <a:rPr lang="en-US" sz="2090"/>
              <a:t>Visceral disease always requires treatment. Several medications are available. Commonly used medicines include sodium stibogluconate (Pentostam), amphotericin B, paromomycin, and miltefosine (Impavido).</a:t>
            </a:r>
            <a:endParaRPr/>
          </a:p>
          <a:p>
            <a:pPr indent="-285750" lvl="1" marL="740664" rtl="0" algn="l">
              <a:lnSpc>
                <a:spcPct val="80000"/>
              </a:lnSpc>
              <a:spcBef>
                <a:spcPts val="198"/>
              </a:spcBef>
              <a:spcAft>
                <a:spcPts val="0"/>
              </a:spcAft>
              <a:buSzPts val="891"/>
              <a:buFont typeface="Corbel"/>
              <a:buNone/>
            </a:pPr>
            <a:r>
              <a:t/>
            </a:r>
            <a:endParaRPr sz="989"/>
          </a:p>
          <a:p>
            <a:pPr indent="-285750" lvl="1" marL="740664" rtl="0" algn="l">
              <a:lnSpc>
                <a:spcPct val="80000"/>
              </a:lnSpc>
              <a:spcBef>
                <a:spcPts val="198"/>
              </a:spcBef>
              <a:spcAft>
                <a:spcPts val="0"/>
              </a:spcAft>
              <a:buSzPts val="891"/>
              <a:buFont typeface="Corbel"/>
              <a:buNone/>
            </a:pPr>
            <a:r>
              <a:t/>
            </a:r>
            <a:endParaRPr sz="989"/>
          </a:p>
          <a:p>
            <a:pPr indent="-285750" lvl="1" marL="740664" rtl="0" algn="l">
              <a:lnSpc>
                <a:spcPct val="80000"/>
              </a:lnSpc>
              <a:spcBef>
                <a:spcPts val="198"/>
              </a:spcBef>
              <a:spcAft>
                <a:spcPts val="0"/>
              </a:spcAft>
              <a:buSzPts val="891"/>
              <a:buFont typeface="Corbel"/>
              <a:buNone/>
            </a:pPr>
            <a:r>
              <a:t/>
            </a:r>
            <a:endParaRPr sz="989"/>
          </a:p>
          <a:p>
            <a:pPr indent="-285750" lvl="1" marL="740664" rtl="0" algn="l">
              <a:lnSpc>
                <a:spcPct val="80000"/>
              </a:lnSpc>
              <a:spcBef>
                <a:spcPts val="198"/>
              </a:spcBef>
              <a:spcAft>
                <a:spcPts val="0"/>
              </a:spcAft>
              <a:buSzPts val="891"/>
              <a:buFont typeface="Corbel"/>
              <a:buNone/>
            </a:pPr>
            <a:r>
              <a:t/>
            </a:r>
            <a:endParaRPr sz="989"/>
          </a:p>
          <a:p>
            <a:pPr indent="-229171" lvl="1" marL="740664" rtl="0" algn="l">
              <a:lnSpc>
                <a:spcPct val="80000"/>
              </a:lnSpc>
              <a:spcBef>
                <a:spcPts val="198"/>
              </a:spcBef>
              <a:spcAft>
                <a:spcPts val="0"/>
              </a:spcAft>
              <a:buSzPts val="891"/>
              <a:buFont typeface="Corbel"/>
              <a:buNone/>
            </a:pPr>
            <a:r>
              <a:t/>
            </a:r>
            <a:endParaRPr sz="989"/>
          </a:p>
          <a:p>
            <a:pPr indent="-229171" lvl="1" marL="740664" rtl="0" algn="l">
              <a:lnSpc>
                <a:spcPct val="80000"/>
              </a:lnSpc>
              <a:spcBef>
                <a:spcPts val="198"/>
              </a:spcBef>
              <a:spcAft>
                <a:spcPts val="0"/>
              </a:spcAft>
              <a:buSzPts val="891"/>
              <a:buFont typeface="Corbel"/>
              <a:buNone/>
            </a:pPr>
            <a:r>
              <a:t/>
            </a:r>
            <a:endParaRPr sz="989"/>
          </a:p>
        </p:txBody>
      </p:sp>
      <p:sp>
        <p:nvSpPr>
          <p:cNvPr descr="نتيجة بحث الصور عن ‪pentostam‬‏" id="383" name="Google Shape;383;p3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نتيجة بحث الصور عن ‪pentostam‬‏" id="384" name="Google Shape;384;p3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نتيجة بحث الصور عن ‪pentostam‬‏" id="385" name="Google Shape;385;p3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نتيجة بحث الصور عن ‪pentostam‬‏" id="386" name="Google Shape;386;p3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نتيجة بحث الصور عن ‪pentostam‬‏" id="387" name="Google Shape;387;p3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نتيجة بحث الصور عن ‪pentostam‬‏" id="388" name="Google Shape;388;p3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نتيجة بحث الصور عن ‪pentostam‬‏" id="389" name="Google Shape;389;p3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Google Shape;174;p4"/>
          <p:cNvGraphicFramePr/>
          <p:nvPr/>
        </p:nvGraphicFramePr>
        <p:xfrm>
          <a:off x="3976688" y="2819400"/>
          <a:ext cx="1190625" cy="1204913"/>
        </p:xfrm>
        <a:graphic>
          <a:graphicData uri="http://schemas.openxmlformats.org/presentationml/2006/ole">
            <mc:AlternateContent>
              <mc:Choice Requires="v">
                <p:oleObj r:id="rId4" imgH="1204913" imgW="1190625" progId="PBrush" spid="_x0000_s1">
                  <p:embed/>
                </p:oleObj>
              </mc:Choice>
              <mc:Fallback>
                <p:oleObj r:id="rId5" imgH="1204913" imgW="1190625" progId="PBrush">
                  <p:embed/>
                  <p:pic>
                    <p:nvPicPr>
                      <p:cNvPr id="174" name="Google Shape;174;p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976688" y="2819400"/>
                        <a:ext cx="1190625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pro" id="175" name="Google Shape;17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8600" y="1676400"/>
            <a:ext cx="38100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 txBox="1"/>
          <p:nvPr/>
        </p:nvSpPr>
        <p:spPr>
          <a:xfrm>
            <a:off x="152400" y="914400"/>
            <a:ext cx="4648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Promastigotes  of  </a:t>
            </a:r>
            <a:r>
              <a:rPr b="0" i="1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Leishmania </a:t>
            </a:r>
            <a:endParaRPr/>
          </a:p>
        </p:txBody>
      </p:sp>
      <p:graphicFrame>
        <p:nvGraphicFramePr>
          <p:cNvPr id="177" name="Google Shape;177;p4"/>
          <p:cNvGraphicFramePr/>
          <p:nvPr/>
        </p:nvGraphicFramePr>
        <p:xfrm>
          <a:off x="4876800" y="609600"/>
          <a:ext cx="4035425" cy="5486400"/>
        </p:xfrm>
        <a:graphic>
          <a:graphicData uri="http://schemas.openxmlformats.org/presentationml/2006/ole">
            <mc:AlternateContent>
              <mc:Choice Requires="v">
                <p:oleObj r:id="rId8" imgH="5486400" imgW="4035425" progId="PBrush" spid="_x0000_s2">
                  <p:embed/>
                </p:oleObj>
              </mc:Choice>
              <mc:Fallback>
                <p:oleObj r:id="rId9" imgH="5486400" imgW="4035425" progId="PBrush">
                  <p:embed/>
                  <p:pic>
                    <p:nvPicPr>
                      <p:cNvPr id="177" name="Google Shape;177;p4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876800" y="609600"/>
                        <a:ext cx="4035425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" name="Google Shape;178;p4"/>
          <p:cNvSpPr txBox="1"/>
          <p:nvPr/>
        </p:nvSpPr>
        <p:spPr>
          <a:xfrm>
            <a:off x="4800600" y="60960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Amastigote of </a:t>
            </a:r>
            <a:r>
              <a:rPr b="0" i="1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Leishmania</a:t>
            </a:r>
            <a:endParaRPr b="0" i="1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>
            <p:ph idx="1" type="body"/>
          </p:nvPr>
        </p:nvSpPr>
        <p:spPr>
          <a:xfrm>
            <a:off x="0" y="228600"/>
            <a:ext cx="8839200" cy="6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9" lvl="0" marL="411163" rtl="0" algn="ctr">
              <a:spcBef>
                <a:spcPts val="0"/>
              </a:spcBef>
              <a:spcAft>
                <a:spcPts val="0"/>
              </a:spcAft>
              <a:buSzPts val="2850"/>
              <a:buFont typeface="Corbel"/>
              <a:buNone/>
            </a:pPr>
            <a:r>
              <a:rPr lang="en-US">
                <a:solidFill>
                  <a:srgbClr val="FFFF00"/>
                </a:solidFill>
              </a:rPr>
              <a:t>The life cycle of </a:t>
            </a:r>
            <a:r>
              <a:rPr i="1" lang="en-US">
                <a:solidFill>
                  <a:srgbClr val="FFFF00"/>
                </a:solidFill>
              </a:rPr>
              <a:t>Leishmania</a:t>
            </a:r>
            <a:endParaRPr/>
          </a:p>
        </p:txBody>
      </p:sp>
      <p:pic>
        <p:nvPicPr>
          <p:cNvPr descr="Leishmania_LifeCycle" id="184" name="Google Shape;1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762000"/>
            <a:ext cx="8763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/>
          <p:nvPr>
            <p:ph type="title"/>
          </p:nvPr>
        </p:nvSpPr>
        <p:spPr>
          <a:xfrm>
            <a:off x="1524000" y="228600"/>
            <a:ext cx="6400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520">
                <a:solidFill>
                  <a:srgbClr val="F4F0DA"/>
                </a:solidFill>
              </a:rPr>
              <a:t>Leishmania</a:t>
            </a:r>
            <a:r>
              <a:rPr lang="en-US" sz="2520">
                <a:solidFill>
                  <a:srgbClr val="F4F0DA"/>
                </a:solidFill>
              </a:rPr>
              <a:t> Parasites and Diseases</a:t>
            </a:r>
            <a:endParaRPr/>
          </a:p>
        </p:txBody>
      </p:sp>
      <p:graphicFrame>
        <p:nvGraphicFramePr>
          <p:cNvPr id="190" name="Google Shape;190;p6"/>
          <p:cNvGraphicFramePr/>
          <p:nvPr/>
        </p:nvGraphicFramePr>
        <p:xfrm>
          <a:off x="609600" y="83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{AE43E0FC-3501-4C77-9E5D-639D46440012}</a:tableStyleId>
              </a:tblPr>
              <a:tblGrid>
                <a:gridCol w="3962400"/>
                <a:gridCol w="3962400"/>
              </a:tblGrid>
              <a:tr h="5181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Disease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4950"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orbe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00"/>
                        <a:buFont typeface="Times New Roman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Cutaneous leishmaniasis</a:t>
                      </a:r>
                      <a:endParaRPr/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orbe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1" lang="en-US" sz="2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Leishmania tropica*</a:t>
                      </a:r>
                      <a:endParaRPr/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1" lang="en-US" sz="2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Leishmania major*</a:t>
                      </a:r>
                      <a:endParaRPr/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1" lang="en-US" sz="2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Leishmania aethiopica</a:t>
                      </a:r>
                      <a:endParaRPr b="0" i="1" sz="2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1" lang="en-US" sz="2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Leishmania mexicana</a:t>
                      </a:r>
                      <a:endParaRPr b="0" i="1" sz="2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925"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Mucocutaneous</a:t>
                      </a:r>
                      <a:r>
                        <a:rPr b="0" i="0" lang="en-US" sz="27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0" i="0" lang="en-US" sz="24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leishmaniasis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1" lang="en-US" sz="2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Leishmania braziliensis</a:t>
                      </a:r>
                      <a:endParaRPr b="0" i="1" sz="2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96850"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orbe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00"/>
                        <a:buFont typeface="Times New Roman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Visceral leishmaniasis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1" lang="en-US" sz="2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Leishmania donovani*</a:t>
                      </a:r>
                      <a:endParaRPr/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1" lang="en-US" sz="2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Leishmania infantum*</a:t>
                      </a:r>
                      <a:endParaRPr/>
                    </a:p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1" lang="en-US" sz="2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Leishmania chagasi</a:t>
                      </a:r>
                      <a:endParaRPr b="0" i="1" sz="2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0025">
                <a:tc gridSpan="2"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* Endemic in Saudi Arabia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/>
          <p:nvPr/>
        </p:nvSpPr>
        <p:spPr>
          <a:xfrm>
            <a:off x="76200" y="304800"/>
            <a:ext cx="90678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the types of leishmaniasis?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Leishmaniasis comes in three forms: cutaneous, visceral, and mucocutaneous. Different species of the </a:t>
            </a:r>
            <a:r>
              <a:rPr i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Leishmania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parasite are associated with each form. Experts believe that there are about 20 </a:t>
            </a:r>
            <a:r>
              <a:rPr i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Leishmania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species that can transmit the disease to humans.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152400" y="2895600"/>
            <a:ext cx="88392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Cutaneous leishmaniasis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Cutaneous leishmaniasis causes </a:t>
            </a:r>
            <a:r>
              <a:rPr lang="en-US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ulcers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on your skin. It’s the most common form of leishmaniasis. Treatment may not always be necessary depending on the person, but it can speed healing and prevent complications.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76200" y="5029200"/>
            <a:ext cx="90678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Mucocutaneous leishmaniasis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rare form of the disease, mucocutaneous leishmaniasis is caused by the cutaneous form of the parasite and can occur several months after skin ulcers heal.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/>
          <p:nvPr/>
        </p:nvSpPr>
        <p:spPr>
          <a:xfrm>
            <a:off x="228600" y="2895600"/>
            <a:ext cx="89154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Visceral leishmaniasis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Visceral leishmaniasis is sometimes known as systemic leishmaniasis or kala azar.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usually occurs two to eight months after being bitten by a sand fly. It damages internal organs, such as your spleen and liver. It also affects your bone marrow, as well as your immune system through damage to these organs.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condition is almost always fatal if it’s not treated.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152400" y="228600"/>
            <a:ext cx="89154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this type of leishmaniasis, the parasites spread to your nose, throat, and mouth. This can lead to partial or complete destruction of the mucous membranes in those areas.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Although mucocutaneous leishmaniasis is usually considered a subset of cutaneous leishmaniasis, it’s more serious. It doesn’t heal on its own and always requires treatment.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is2" id="208" name="Google Shape;2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00"/>
            <a:ext cx="91440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tr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2004-04-28T07:02:33Z</dcterms:created>
  <dc:creator>NUCLEAR</dc:creator>
</cp:coreProperties>
</file>