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3" r:id="rId2"/>
    <p:sldId id="311" r:id="rId3"/>
    <p:sldId id="325" r:id="rId4"/>
    <p:sldId id="326" r:id="rId5"/>
    <p:sldId id="264" r:id="rId6"/>
    <p:sldId id="313" r:id="rId7"/>
    <p:sldId id="317" r:id="rId8"/>
    <p:sldId id="281" r:id="rId9"/>
    <p:sldId id="260" r:id="rId10"/>
    <p:sldId id="261" r:id="rId11"/>
    <p:sldId id="267" r:id="rId12"/>
    <p:sldId id="315" r:id="rId13"/>
    <p:sldId id="292" r:id="rId14"/>
    <p:sldId id="294" r:id="rId15"/>
    <p:sldId id="279" r:id="rId16"/>
    <p:sldId id="280" r:id="rId17"/>
    <p:sldId id="296" r:id="rId18"/>
    <p:sldId id="270" r:id="rId19"/>
    <p:sldId id="263" r:id="rId20"/>
    <p:sldId id="259" r:id="rId21"/>
    <p:sldId id="277" r:id="rId22"/>
    <p:sldId id="318" r:id="rId23"/>
    <p:sldId id="323" r:id="rId24"/>
    <p:sldId id="324" r:id="rId25"/>
    <p:sldId id="306" r:id="rId26"/>
    <p:sldId id="297" r:id="rId27"/>
    <p:sldId id="303" r:id="rId28"/>
    <p:sldId id="305" r:id="rId29"/>
    <p:sldId id="285" r:id="rId30"/>
    <p:sldId id="320" r:id="rId31"/>
    <p:sldId id="295" r:id="rId32"/>
    <p:sldId id="286" r:id="rId33"/>
    <p:sldId id="321" r:id="rId34"/>
    <p:sldId id="322" r:id="rId35"/>
    <p:sldId id="309" r:id="rId36"/>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FF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63" autoAdjust="0"/>
    <p:restoredTop sz="96057" autoAdjust="0"/>
  </p:normalViewPr>
  <p:slideViewPr>
    <p:cSldViewPr>
      <p:cViewPr varScale="1">
        <p:scale>
          <a:sx n="112" d="100"/>
          <a:sy n="112" d="100"/>
        </p:scale>
        <p:origin x="-16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78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288F48B-0BE3-4D66-AE2E-B16A10F51BD7}"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spcBef>
                <a:spcPct val="0"/>
              </a:spcBef>
            </a:pPr>
            <a:endParaRPr lang="en-US" smtClean="0">
              <a:cs typeface="Arial" charset="0"/>
            </a:endParaRPr>
          </a:p>
        </p:txBody>
      </p:sp>
      <p:sp>
        <p:nvSpPr>
          <p:cNvPr id="38916" name="Slide Number Placeholder 3"/>
          <p:cNvSpPr>
            <a:spLocks noGrp="1"/>
          </p:cNvSpPr>
          <p:nvPr>
            <p:ph type="sldNum" sz="quarter" idx="5"/>
          </p:nvPr>
        </p:nvSpPr>
        <p:spPr>
          <a:noFill/>
        </p:spPr>
        <p:txBody>
          <a:bodyPr/>
          <a:lstStyle/>
          <a:p>
            <a:fld id="{D56DFFA9-7615-4D93-A683-473DFB7699D0}"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D2CEC4FE-4752-4281-8A1A-65B0B23118F6}" type="slidenum">
              <a:rPr lang="ar-SA"/>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29B6C83F-B8F2-4F6B-81E6-7634CA41BE2A}" type="slidenum">
              <a:rPr lang="ar-SA"/>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9EB162-3DA6-466E-88B3-C0D768A1AF4B}"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31FB3-7E35-488D-86AB-C8E4C7C301F3}"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36C4EC-ED7A-4C77-A2C6-2BD14BA64D6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91DE3E-B78C-4AB2-914D-6DF57DCB0DC8}"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1B976-4E52-455C-837F-9A168EA5A87D}"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2B6AC-01D0-48B4-AD1F-61E381D991A4}"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5683B2-A085-49AD-B68C-B9ED4BB72F7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5A7AF6-34DA-4984-8E80-4299C4E5D39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76D1BF-FFAF-45B0-AF88-136B9391038B}"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496A71-0C4C-4338-A9B6-F97F7703E9A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B60C56-DB68-4391-952A-B3B5D96579FF}"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1BDB742-5D3E-408E-B758-6C2EB373DFC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iki.medpedia.com/Image:Schistosomiasis_itch.jpg?filetimestamp=20080827183800"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827088" y="5732463"/>
            <a:ext cx="7773987" cy="504825"/>
          </a:xfrm>
        </p:spPr>
        <p:txBody>
          <a:bodyPr/>
          <a:lstStyle/>
          <a:p>
            <a:pPr eaLnBrk="1" hangingPunct="1"/>
            <a:r>
              <a:rPr lang="en-US" sz="6000" b="1" smtClean="0">
                <a:solidFill>
                  <a:schemeClr val="bg1"/>
                </a:solidFill>
                <a:latin typeface="Arial Black" pitchFamily="34" charset="0"/>
              </a:rPr>
              <a:t>The Trematodes</a:t>
            </a:r>
            <a:br>
              <a:rPr lang="en-US" sz="6000" b="1" smtClean="0">
                <a:solidFill>
                  <a:schemeClr val="bg1"/>
                </a:solidFill>
                <a:latin typeface="Arial Black" pitchFamily="34" charset="0"/>
              </a:rPr>
            </a:b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87_3"/>
          <p:cNvPicPr>
            <a:picLocks noChangeAspect="1" noChangeArrowheads="1"/>
          </p:cNvPicPr>
          <p:nvPr/>
        </p:nvPicPr>
        <p:blipFill>
          <a:blip r:embed="rId2"/>
          <a:srcRect/>
          <a:stretch>
            <a:fillRect/>
          </a:stretch>
        </p:blipFill>
        <p:spPr bwMode="auto">
          <a:xfrm>
            <a:off x="98425" y="476250"/>
            <a:ext cx="8866188" cy="599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histosomiasis_liverW"/>
          <p:cNvPicPr>
            <a:picLocks noChangeAspect="1" noChangeArrowheads="1"/>
          </p:cNvPicPr>
          <p:nvPr/>
        </p:nvPicPr>
        <p:blipFill>
          <a:blip r:embed="rId2"/>
          <a:srcRect/>
          <a:stretch>
            <a:fillRect/>
          </a:stretch>
        </p:blipFill>
        <p:spPr bwMode="auto">
          <a:xfrm>
            <a:off x="644525" y="1177925"/>
            <a:ext cx="3279775" cy="3278188"/>
          </a:xfrm>
          <a:prstGeom prst="rect">
            <a:avLst/>
          </a:prstGeom>
          <a:noFill/>
          <a:ln w="9525">
            <a:noFill/>
            <a:miter lim="800000"/>
            <a:headEnd/>
            <a:tailEnd/>
          </a:ln>
        </p:spPr>
      </p:pic>
      <p:sp>
        <p:nvSpPr>
          <p:cNvPr id="12291" name="TextBox 4"/>
          <p:cNvSpPr txBox="1">
            <a:spLocks noChangeArrowheads="1"/>
          </p:cNvSpPr>
          <p:nvPr/>
        </p:nvSpPr>
        <p:spPr bwMode="auto">
          <a:xfrm>
            <a:off x="611188" y="4941888"/>
            <a:ext cx="7921625" cy="461962"/>
          </a:xfrm>
          <a:prstGeom prst="rect">
            <a:avLst/>
          </a:prstGeom>
          <a:noFill/>
          <a:ln w="9525">
            <a:noFill/>
            <a:miter lim="800000"/>
            <a:headEnd/>
            <a:tailEnd/>
          </a:ln>
        </p:spPr>
        <p:txBody>
          <a:bodyPr>
            <a:spAutoFit/>
          </a:bodyPr>
          <a:lstStyle/>
          <a:p>
            <a:pPr algn="ctr" eaLnBrk="1" hangingPunct="1"/>
            <a:r>
              <a:rPr lang="en-US"/>
              <a:t>Eggs of </a:t>
            </a:r>
            <a:r>
              <a:rPr lang="en-US" i="1"/>
              <a:t>Schistosoma mansoni </a:t>
            </a:r>
            <a:r>
              <a:rPr lang="en-US"/>
              <a:t>in the liver and cellular reaction. </a:t>
            </a:r>
            <a:endParaRPr lang="ar-SA"/>
          </a:p>
        </p:txBody>
      </p:sp>
      <p:pic>
        <p:nvPicPr>
          <p:cNvPr id="12292" name="Picture 3" descr="S_mansoni_eggT"/>
          <p:cNvPicPr>
            <a:picLocks noChangeAspect="1" noChangeArrowheads="1"/>
          </p:cNvPicPr>
          <p:nvPr/>
        </p:nvPicPr>
        <p:blipFill>
          <a:blip r:embed="rId3"/>
          <a:srcRect/>
          <a:stretch>
            <a:fillRect/>
          </a:stretch>
        </p:blipFill>
        <p:spPr bwMode="auto">
          <a:xfrm>
            <a:off x="5003800" y="1179513"/>
            <a:ext cx="3276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58888" y="15875"/>
            <a:ext cx="6985000" cy="814388"/>
          </a:xfrm>
        </p:spPr>
        <p:txBody>
          <a:bodyPr/>
          <a:lstStyle/>
          <a:p>
            <a:pPr algn="ctr"/>
            <a:r>
              <a:rPr lang="en-US" smtClean="0"/>
              <a:t>Hepatomegaly and splenomegaly with ascites.</a:t>
            </a:r>
          </a:p>
        </p:txBody>
      </p:sp>
      <p:sp>
        <p:nvSpPr>
          <p:cNvPr id="13315" name="Text Placeholder 3"/>
          <p:cNvSpPr>
            <a:spLocks noGrp="1"/>
          </p:cNvSpPr>
          <p:nvPr>
            <p:ph type="body" sz="half" idx="2"/>
          </p:nvPr>
        </p:nvSpPr>
        <p:spPr>
          <a:xfrm>
            <a:off x="611188" y="5957888"/>
            <a:ext cx="8281987" cy="792162"/>
          </a:xfrm>
        </p:spPr>
        <p:txBody>
          <a:bodyPr/>
          <a:lstStyle/>
          <a:p>
            <a:pPr algn="ctr"/>
            <a:r>
              <a:rPr lang="en-US" sz="2000" b="1" smtClean="0">
                <a:solidFill>
                  <a:srgbClr val="FF0066"/>
                </a:solidFill>
              </a:rPr>
              <a:t>HEPATOSPLENOMEGALY IN CHRONIC SCHISTOMAIASES</a:t>
            </a:r>
          </a:p>
        </p:txBody>
      </p:sp>
      <p:pic>
        <p:nvPicPr>
          <p:cNvPr id="13316" name="Picture 2" descr="C:\Users\M-TEC\Desktop\Downloads\s1.jpg"/>
          <p:cNvPicPr>
            <a:picLocks noGrp="1" noChangeAspect="1" noChangeArrowheads="1"/>
          </p:cNvPicPr>
          <p:nvPr>
            <p:ph idx="1"/>
          </p:nvPr>
        </p:nvPicPr>
        <p:blipFill>
          <a:blip r:embed="rId2"/>
          <a:srcRect/>
          <a:stretch>
            <a:fillRect/>
          </a:stretch>
        </p:blipFill>
        <p:spPr>
          <a:xfrm>
            <a:off x="4979988" y="1700213"/>
            <a:ext cx="2089150" cy="3168650"/>
          </a:xfrm>
          <a:noFill/>
        </p:spPr>
      </p:pic>
      <p:pic>
        <p:nvPicPr>
          <p:cNvPr id="13317" name="Picture 3" descr="Hep"/>
          <p:cNvPicPr>
            <a:picLocks noChangeAspect="1" noChangeArrowheads="1"/>
          </p:cNvPicPr>
          <p:nvPr/>
        </p:nvPicPr>
        <p:blipFill>
          <a:blip r:embed="rId3"/>
          <a:srcRect/>
          <a:stretch>
            <a:fillRect/>
          </a:stretch>
        </p:blipFill>
        <p:spPr bwMode="auto">
          <a:xfrm>
            <a:off x="2051050" y="981075"/>
            <a:ext cx="2332038"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GG_OF_SCHISTOSOMA_HEMATOBI"/>
          <p:cNvPicPr>
            <a:picLocks noChangeAspect="1" noChangeArrowheads="1"/>
          </p:cNvPicPr>
          <p:nvPr/>
        </p:nvPicPr>
        <p:blipFill>
          <a:blip r:embed="rId2"/>
          <a:srcRect/>
          <a:stretch>
            <a:fillRect/>
          </a:stretch>
        </p:blipFill>
        <p:spPr bwMode="auto">
          <a:xfrm>
            <a:off x="6516688" y="0"/>
            <a:ext cx="2627312" cy="2205038"/>
          </a:xfrm>
          <a:prstGeom prst="rect">
            <a:avLst/>
          </a:prstGeom>
          <a:noFill/>
          <a:ln w="9525">
            <a:noFill/>
            <a:miter lim="800000"/>
            <a:headEnd/>
            <a:tailEnd/>
          </a:ln>
        </p:spPr>
      </p:pic>
      <p:pic>
        <p:nvPicPr>
          <p:cNvPr id="14339" name="Picture 3" descr="SCHISTOSOMIASIS_GRANULOMA_I"/>
          <p:cNvPicPr>
            <a:picLocks noChangeAspect="1" noChangeArrowheads="1"/>
          </p:cNvPicPr>
          <p:nvPr/>
        </p:nvPicPr>
        <p:blipFill>
          <a:blip r:embed="rId3"/>
          <a:srcRect/>
          <a:stretch>
            <a:fillRect/>
          </a:stretch>
        </p:blipFill>
        <p:spPr bwMode="auto">
          <a:xfrm>
            <a:off x="6516688" y="2492375"/>
            <a:ext cx="2627312" cy="2520950"/>
          </a:xfrm>
          <a:prstGeom prst="rect">
            <a:avLst/>
          </a:prstGeom>
          <a:noFill/>
          <a:ln w="9525">
            <a:noFill/>
            <a:miter lim="800000"/>
            <a:headEnd/>
            <a:tailEnd/>
          </a:ln>
        </p:spPr>
      </p:pic>
      <p:sp>
        <p:nvSpPr>
          <p:cNvPr id="14340" name="Text Box 4"/>
          <p:cNvSpPr txBox="1">
            <a:spLocks noChangeArrowheads="1"/>
          </p:cNvSpPr>
          <p:nvPr/>
        </p:nvSpPr>
        <p:spPr bwMode="auto">
          <a:xfrm>
            <a:off x="52388" y="333375"/>
            <a:ext cx="4267200" cy="4770438"/>
          </a:xfrm>
          <a:prstGeom prst="rect">
            <a:avLst/>
          </a:prstGeom>
          <a:noFill/>
          <a:ln w="9525">
            <a:noFill/>
            <a:miter lim="800000"/>
            <a:headEnd/>
            <a:tailEnd/>
          </a:ln>
        </p:spPr>
        <p:txBody>
          <a:bodyPr>
            <a:spAutoFit/>
          </a:bodyPr>
          <a:lstStyle/>
          <a:p>
            <a:pPr eaLnBrk="1" hangingPunct="1">
              <a:spcBef>
                <a:spcPct val="50000"/>
              </a:spcBef>
            </a:pPr>
            <a:r>
              <a:rPr lang="en-US" sz="3200" b="1" i="1" u="sng">
                <a:solidFill>
                  <a:srgbClr val="FF0000"/>
                </a:solidFill>
              </a:rPr>
              <a:t>S. haematobium</a:t>
            </a:r>
            <a:r>
              <a:rPr lang="en-US" sz="2800" i="1" u="sng">
                <a:solidFill>
                  <a:srgbClr val="FF0000"/>
                </a:solidFill>
              </a:rPr>
              <a:t>:           </a:t>
            </a:r>
            <a:r>
              <a:rPr lang="en-US"/>
              <a:t>The worm is located in the vesical venous plexus surrounding the urinary bladder. Many </a:t>
            </a:r>
            <a:r>
              <a:rPr lang="en-US" sz="3200" b="1"/>
              <a:t>eggs</a:t>
            </a:r>
            <a:r>
              <a:rPr lang="en-US"/>
              <a:t> are trapped in the wall of the bladder where they may give rise to calcification and granuloma formation. Constriction of the orifice of the ureter may produce kidney damage, hydronephrosis and cancer of the bladder.</a:t>
            </a:r>
          </a:p>
        </p:txBody>
      </p:sp>
      <p:pic>
        <p:nvPicPr>
          <p:cNvPr id="14341" name="Picture 1027" descr="2381-150x150"/>
          <p:cNvPicPr>
            <a:picLocks noChangeAspect="1" noChangeArrowheads="1"/>
          </p:cNvPicPr>
          <p:nvPr/>
        </p:nvPicPr>
        <p:blipFill>
          <a:blip r:embed="rId4"/>
          <a:srcRect/>
          <a:stretch>
            <a:fillRect/>
          </a:stretch>
        </p:blipFill>
        <p:spPr bwMode="auto">
          <a:xfrm>
            <a:off x="4267200" y="692150"/>
            <a:ext cx="2122488"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685800" y="0"/>
            <a:ext cx="7772400" cy="1196975"/>
          </a:xfrm>
        </p:spPr>
        <p:txBody>
          <a:bodyPr/>
          <a:lstStyle/>
          <a:p>
            <a:pPr eaLnBrk="1" hangingPunct="1"/>
            <a:r>
              <a:rPr lang="en-US" sz="4000" smtClean="0"/>
              <a:t>Pathology of Schistosomiasis</a:t>
            </a:r>
          </a:p>
        </p:txBody>
      </p:sp>
      <p:sp>
        <p:nvSpPr>
          <p:cNvPr id="19459" name="Rectangle 5"/>
          <p:cNvSpPr>
            <a:spLocks noGrp="1" noChangeArrowheads="1"/>
          </p:cNvSpPr>
          <p:nvPr>
            <p:ph type="body" sz="half" idx="1"/>
          </p:nvPr>
        </p:nvSpPr>
        <p:spPr>
          <a:xfrm>
            <a:off x="169863" y="1196975"/>
            <a:ext cx="4352925" cy="5114925"/>
          </a:xfrm>
          <a:solidFill>
            <a:schemeClr val="hlink"/>
          </a:solidFill>
        </p:spPr>
        <p:txBody>
          <a:bodyPr/>
          <a:lstStyle/>
          <a:p>
            <a:pPr marL="457200" indent="-457200" algn="ctr" eaLnBrk="1" hangingPunct="1">
              <a:lnSpc>
                <a:spcPct val="80000"/>
              </a:lnSpc>
              <a:buFontTx/>
              <a:buNone/>
              <a:defRPr/>
            </a:pPr>
            <a:r>
              <a:rPr lang="en-US" sz="2000" b="1" i="1" u="sng" dirty="0" err="1" smtClean="0"/>
              <a:t>Schistosoma</a:t>
            </a:r>
            <a:r>
              <a:rPr lang="en-US" sz="2000" b="1" i="1" u="sng" dirty="0" smtClean="0"/>
              <a:t> </a:t>
            </a:r>
            <a:r>
              <a:rPr lang="en-US" sz="2000" b="1" i="1" u="sng" dirty="0" err="1" smtClean="0"/>
              <a:t>haematobium</a:t>
            </a:r>
            <a:endParaRPr lang="en-US" sz="2000" b="1" i="1" u="sng" dirty="0" smtClean="0"/>
          </a:p>
          <a:p>
            <a:pPr marL="457200" indent="-457200" eaLnBrk="1" hangingPunct="1">
              <a:lnSpc>
                <a:spcPct val="80000"/>
              </a:lnSpc>
              <a:buFontTx/>
              <a:buNone/>
              <a:defRPr/>
            </a:pPr>
            <a:endParaRPr lang="en-US" sz="1800" dirty="0" smtClean="0"/>
          </a:p>
          <a:p>
            <a:pPr marL="457200" indent="-457200" eaLnBrk="1" hangingPunct="1">
              <a:lnSpc>
                <a:spcPct val="80000"/>
              </a:lnSpc>
              <a:buFontTx/>
              <a:buNone/>
              <a:defRPr/>
            </a:pPr>
            <a:r>
              <a:rPr lang="en-US" sz="1800" dirty="0" smtClean="0"/>
              <a:t>Causes </a:t>
            </a:r>
            <a:r>
              <a:rPr lang="en-US" sz="1800" dirty="0" smtClean="0">
                <a:solidFill>
                  <a:srgbClr val="FF0000"/>
                </a:solidFill>
              </a:rPr>
              <a:t>urinary</a:t>
            </a:r>
            <a:r>
              <a:rPr lang="en-US" sz="1800" dirty="0" smtClean="0"/>
              <a:t> schistosomiasis</a:t>
            </a:r>
          </a:p>
          <a:p>
            <a:pPr marL="457200" indent="-457200" eaLnBrk="1" hangingPunct="1">
              <a:lnSpc>
                <a:spcPct val="80000"/>
              </a:lnSpc>
              <a:defRPr/>
            </a:pPr>
            <a:endParaRPr lang="en-US" sz="1800" dirty="0" smtClean="0"/>
          </a:p>
          <a:p>
            <a:pPr marL="438150" indent="-381000" eaLnBrk="1" hangingPunct="1">
              <a:lnSpc>
                <a:spcPct val="80000"/>
              </a:lnSpc>
              <a:buFontTx/>
              <a:buAutoNum type="arabicPeriod"/>
              <a:defRPr/>
            </a:pPr>
            <a:r>
              <a:rPr lang="en-US" sz="1600" dirty="0" smtClean="0"/>
              <a:t>PREPATENT PERIOD  10-12  wks.</a:t>
            </a:r>
          </a:p>
          <a:p>
            <a:pPr marL="57150" indent="0" eaLnBrk="1" hangingPunct="1">
              <a:lnSpc>
                <a:spcPct val="80000"/>
              </a:lnSpc>
              <a:buFontTx/>
              <a:buNone/>
              <a:defRPr/>
            </a:pPr>
            <a:endParaRPr lang="en-US" sz="1600" dirty="0" smtClean="0"/>
          </a:p>
          <a:p>
            <a:pPr marL="57150" indent="0" eaLnBrk="1" hangingPunct="1">
              <a:lnSpc>
                <a:spcPct val="80000"/>
              </a:lnSpc>
              <a:buFontTx/>
              <a:buNone/>
              <a:defRPr/>
            </a:pPr>
            <a:r>
              <a:rPr lang="en-US" sz="1600" dirty="0" smtClean="0"/>
              <a:t>2.     EGG DEPOSITION AND EXTRUSION: </a:t>
            </a:r>
          </a:p>
          <a:p>
            <a:pPr marL="857250" lvl="1" indent="-342900" eaLnBrk="1" hangingPunct="1">
              <a:lnSpc>
                <a:spcPct val="80000"/>
              </a:lnSpc>
              <a:buFontTx/>
              <a:buAutoNum type="arabicPeriod"/>
              <a:defRPr/>
            </a:pPr>
            <a:r>
              <a:rPr lang="en-US" sz="1400" dirty="0" smtClean="0"/>
              <a:t>painless hematuria</a:t>
            </a:r>
          </a:p>
          <a:p>
            <a:pPr marL="857250" lvl="1" indent="-342900" eaLnBrk="1" hangingPunct="1">
              <a:lnSpc>
                <a:spcPct val="80000"/>
              </a:lnSpc>
              <a:buFontTx/>
              <a:buAutoNum type="arabicPeriod"/>
              <a:defRPr/>
            </a:pPr>
            <a:r>
              <a:rPr lang="en-US" sz="1400" dirty="0" smtClean="0"/>
              <a:t>Inflammation of bladder and burning micturition</a:t>
            </a:r>
          </a:p>
          <a:p>
            <a:pPr marL="857250" lvl="1" indent="-342900" eaLnBrk="1" hangingPunct="1">
              <a:lnSpc>
                <a:spcPct val="80000"/>
              </a:lnSpc>
              <a:buFontTx/>
              <a:buAutoNum type="arabicPeriod"/>
              <a:defRPr/>
            </a:pPr>
            <a:r>
              <a:rPr lang="en-US" sz="1400" dirty="0" smtClean="0"/>
              <a:t>CNS involvement (rare)</a:t>
            </a:r>
          </a:p>
          <a:p>
            <a:pPr marL="1257300" lvl="2" indent="-342900" eaLnBrk="1" hangingPunct="1">
              <a:lnSpc>
                <a:spcPct val="80000"/>
              </a:lnSpc>
              <a:buFontTx/>
              <a:buAutoNum type="arabicPeriod"/>
              <a:defRPr/>
            </a:pPr>
            <a:endParaRPr lang="en-US" sz="1400" dirty="0" smtClean="0"/>
          </a:p>
          <a:p>
            <a:pPr marL="57150" indent="0" eaLnBrk="1" hangingPunct="1">
              <a:lnSpc>
                <a:spcPct val="80000"/>
              </a:lnSpc>
              <a:buFontTx/>
              <a:buNone/>
              <a:defRPr/>
            </a:pPr>
            <a:r>
              <a:rPr lang="en-US" sz="1600" dirty="0" smtClean="0"/>
              <a:t>3.     TISSUE PROLIFERATION AND REPAIR:</a:t>
            </a:r>
          </a:p>
          <a:p>
            <a:pPr marL="857250" lvl="1" indent="-342900" eaLnBrk="1" hangingPunct="1">
              <a:lnSpc>
                <a:spcPct val="80000"/>
              </a:lnSpc>
              <a:buFont typeface="Arial" panose="020B0604020202020204" pitchFamily="34" charset="0"/>
              <a:buChar char="•"/>
              <a:defRPr/>
            </a:pPr>
            <a:r>
              <a:rPr lang="en-US" sz="1400" dirty="0" smtClean="0"/>
              <a:t>Fibrosis,  papillomata in the bladder and lower ureter leading to obstructive </a:t>
            </a:r>
            <a:r>
              <a:rPr lang="en-US" sz="1400" dirty="0" err="1" smtClean="0"/>
              <a:t>uropathy</a:t>
            </a:r>
            <a:endParaRPr lang="en-US" sz="1400" dirty="0" smtClean="0"/>
          </a:p>
          <a:p>
            <a:pPr marL="857250" lvl="1" indent="-342900" eaLnBrk="1" hangingPunct="1">
              <a:lnSpc>
                <a:spcPct val="80000"/>
              </a:lnSpc>
              <a:buFont typeface="Arial" panose="020B0604020202020204" pitchFamily="34" charset="0"/>
              <a:buChar char="•"/>
              <a:defRPr/>
            </a:pPr>
            <a:r>
              <a:rPr lang="en-US" sz="1400" dirty="0" smtClean="0"/>
              <a:t>Periportal fibrosis</a:t>
            </a:r>
          </a:p>
          <a:p>
            <a:pPr marL="857250" lvl="1" indent="-342900" eaLnBrk="1" hangingPunct="1">
              <a:lnSpc>
                <a:spcPct val="80000"/>
              </a:lnSpc>
              <a:buFont typeface="Arial" panose="020B0604020202020204" pitchFamily="34" charset="0"/>
              <a:buChar char="•"/>
              <a:defRPr/>
            </a:pPr>
            <a:r>
              <a:rPr lang="en-US" sz="1400" dirty="0" smtClean="0"/>
              <a:t>Lung and CNS involvement</a:t>
            </a:r>
          </a:p>
          <a:p>
            <a:pPr marL="457200" indent="-457200" eaLnBrk="1" hangingPunct="1">
              <a:lnSpc>
                <a:spcPct val="80000"/>
              </a:lnSpc>
              <a:buFontTx/>
              <a:buAutoNum type="arabicPeriod"/>
              <a:defRPr/>
            </a:pPr>
            <a:endParaRPr lang="en-US" sz="1800" dirty="0" smtClean="0"/>
          </a:p>
        </p:txBody>
      </p:sp>
      <p:sp>
        <p:nvSpPr>
          <p:cNvPr id="19460" name="Rectangle 6"/>
          <p:cNvSpPr>
            <a:spLocks noGrp="1" noChangeArrowheads="1"/>
          </p:cNvSpPr>
          <p:nvPr>
            <p:ph type="body" sz="half" idx="2"/>
          </p:nvPr>
        </p:nvSpPr>
        <p:spPr>
          <a:xfrm>
            <a:off x="4662488" y="1192213"/>
            <a:ext cx="4321175" cy="5124450"/>
          </a:xfrm>
          <a:solidFill>
            <a:schemeClr val="hlink"/>
          </a:solidFill>
        </p:spPr>
        <p:txBody>
          <a:bodyPr/>
          <a:lstStyle/>
          <a:p>
            <a:pPr marL="457200" indent="-457200" algn="ctr" eaLnBrk="1" hangingPunct="1">
              <a:lnSpc>
                <a:spcPct val="80000"/>
              </a:lnSpc>
              <a:buFontTx/>
              <a:buNone/>
              <a:defRPr/>
            </a:pPr>
            <a:r>
              <a:rPr lang="en-US" sz="2000" b="1" i="1" u="sng" dirty="0" err="1" smtClean="0"/>
              <a:t>Schistosoma</a:t>
            </a:r>
            <a:r>
              <a:rPr lang="en-US" sz="2000" b="1" i="1" u="sng" dirty="0" smtClean="0"/>
              <a:t> </a:t>
            </a:r>
            <a:r>
              <a:rPr lang="en-US" sz="2000" b="1" i="1" u="sng" dirty="0" err="1" smtClean="0"/>
              <a:t>mansoni</a:t>
            </a:r>
            <a:endParaRPr lang="en-US" sz="2000" b="1" i="1" u="sng" dirty="0" smtClean="0"/>
          </a:p>
          <a:p>
            <a:pPr marL="457200" indent="-457200" eaLnBrk="1" hangingPunct="1">
              <a:lnSpc>
                <a:spcPct val="80000"/>
              </a:lnSpc>
              <a:buFontTx/>
              <a:buNone/>
              <a:defRPr/>
            </a:pPr>
            <a:endParaRPr lang="ar-SA" sz="2000" b="1" i="1" u="sng" dirty="0" smtClean="0"/>
          </a:p>
          <a:p>
            <a:pPr marL="457200" indent="-457200" eaLnBrk="1" hangingPunct="1">
              <a:lnSpc>
                <a:spcPct val="80000"/>
              </a:lnSpc>
              <a:buFontTx/>
              <a:buNone/>
              <a:defRPr/>
            </a:pPr>
            <a:r>
              <a:rPr lang="en-US" sz="1800" dirty="0" smtClean="0"/>
              <a:t>Causes </a:t>
            </a:r>
            <a:r>
              <a:rPr lang="en-US" sz="1800" dirty="0" smtClean="0">
                <a:solidFill>
                  <a:srgbClr val="FF0000"/>
                </a:solidFill>
              </a:rPr>
              <a:t>intestinal</a:t>
            </a:r>
            <a:r>
              <a:rPr lang="en-US" sz="1800" dirty="0" smtClean="0"/>
              <a:t> schistosomiasis </a:t>
            </a:r>
          </a:p>
          <a:p>
            <a:pPr marL="457200" indent="-457200" eaLnBrk="1" hangingPunct="1">
              <a:lnSpc>
                <a:spcPct val="80000"/>
              </a:lnSpc>
              <a:buFontTx/>
              <a:buNone/>
              <a:defRPr/>
            </a:pPr>
            <a:endParaRPr lang="en-US" sz="1800" dirty="0" smtClean="0"/>
          </a:p>
          <a:p>
            <a:pPr marL="438150" indent="-381000" eaLnBrk="1" hangingPunct="1">
              <a:lnSpc>
                <a:spcPct val="80000"/>
              </a:lnSpc>
              <a:buFontTx/>
              <a:buAutoNum type="arabicPeriod"/>
              <a:defRPr/>
            </a:pPr>
            <a:r>
              <a:rPr lang="en-US" sz="1600" dirty="0" smtClean="0"/>
              <a:t>PREPATENT PERIOD  5-7 wks.</a:t>
            </a:r>
          </a:p>
          <a:p>
            <a:pPr marL="57150" indent="0" eaLnBrk="1" hangingPunct="1">
              <a:lnSpc>
                <a:spcPct val="80000"/>
              </a:lnSpc>
              <a:buFontTx/>
              <a:buNone/>
              <a:defRPr/>
            </a:pPr>
            <a:endParaRPr lang="en-US" sz="1600" dirty="0" smtClean="0"/>
          </a:p>
          <a:p>
            <a:pPr marL="57150" indent="0" eaLnBrk="1" hangingPunct="1">
              <a:lnSpc>
                <a:spcPct val="80000"/>
              </a:lnSpc>
              <a:buFontTx/>
              <a:buNone/>
              <a:defRPr/>
            </a:pPr>
            <a:r>
              <a:rPr lang="en-US" sz="1600" dirty="0" smtClean="0"/>
              <a:t>2.     EGG DEPOSITION AND EXTRUSION: </a:t>
            </a:r>
          </a:p>
          <a:p>
            <a:pPr marL="857250" lvl="1" indent="-342900" eaLnBrk="1" hangingPunct="1">
              <a:lnSpc>
                <a:spcPct val="80000"/>
              </a:lnSpc>
              <a:buFontTx/>
              <a:buAutoNum type="arabicPeriod"/>
              <a:defRPr/>
            </a:pPr>
            <a:r>
              <a:rPr lang="en-US" sz="1400" dirty="0" smtClean="0"/>
              <a:t>dysentery (blood and mucus in stools) </a:t>
            </a:r>
          </a:p>
          <a:p>
            <a:pPr marL="857250" lvl="1" indent="-342900" eaLnBrk="1" hangingPunct="1">
              <a:lnSpc>
                <a:spcPct val="80000"/>
              </a:lnSpc>
              <a:buFontTx/>
              <a:buAutoNum type="arabicPeriod"/>
              <a:defRPr/>
            </a:pPr>
            <a:r>
              <a:rPr lang="en-US" sz="1400" dirty="0" smtClean="0"/>
              <a:t>hepatomegaly splenomegaly</a:t>
            </a:r>
          </a:p>
          <a:p>
            <a:pPr marL="857250" lvl="1" indent="-342900" eaLnBrk="1" hangingPunct="1">
              <a:lnSpc>
                <a:spcPct val="80000"/>
              </a:lnSpc>
              <a:buFontTx/>
              <a:buAutoNum type="arabicPeriod"/>
              <a:defRPr/>
            </a:pPr>
            <a:r>
              <a:rPr lang="en-US" sz="1400" dirty="0" smtClean="0"/>
              <a:t>CNS involvement (rare)</a:t>
            </a:r>
          </a:p>
          <a:p>
            <a:pPr marL="514350" lvl="1" indent="0" eaLnBrk="1" hangingPunct="1">
              <a:lnSpc>
                <a:spcPct val="80000"/>
              </a:lnSpc>
              <a:buFontTx/>
              <a:buNone/>
              <a:defRPr/>
            </a:pPr>
            <a:endParaRPr lang="en-US" sz="1400" dirty="0" smtClean="0"/>
          </a:p>
          <a:p>
            <a:pPr marL="57150" indent="0" eaLnBrk="1" hangingPunct="1">
              <a:lnSpc>
                <a:spcPct val="80000"/>
              </a:lnSpc>
              <a:buFontTx/>
              <a:buNone/>
              <a:defRPr/>
            </a:pPr>
            <a:r>
              <a:rPr lang="en-US" sz="1600" dirty="0" smtClean="0"/>
              <a:t>3.     TISSUE PROLIFERATION AND REPAIR:</a:t>
            </a:r>
          </a:p>
          <a:p>
            <a:pPr marL="800100" lvl="1" eaLnBrk="1" hangingPunct="1">
              <a:lnSpc>
                <a:spcPct val="80000"/>
              </a:lnSpc>
              <a:buFont typeface="Arial" panose="020B0604020202020204" pitchFamily="34" charset="0"/>
              <a:buChar char="•"/>
              <a:defRPr/>
            </a:pPr>
            <a:r>
              <a:rPr lang="en-US" sz="1400" dirty="0" smtClean="0"/>
              <a:t>Fibrosis,  Papillomata in intestine </a:t>
            </a:r>
          </a:p>
          <a:p>
            <a:pPr marL="800100" lvl="1" eaLnBrk="1" hangingPunct="1">
              <a:lnSpc>
                <a:spcPct val="80000"/>
              </a:lnSpc>
              <a:buFont typeface="Arial" panose="020B0604020202020204" pitchFamily="34" charset="0"/>
              <a:buChar char="•"/>
              <a:defRPr/>
            </a:pPr>
            <a:r>
              <a:rPr lang="en-US" sz="1400" dirty="0" smtClean="0"/>
              <a:t>Periportal fibrosis,  hematemesis</a:t>
            </a:r>
          </a:p>
          <a:p>
            <a:pPr marL="800100" lvl="1" eaLnBrk="1" hangingPunct="1">
              <a:lnSpc>
                <a:spcPct val="80000"/>
              </a:lnSpc>
              <a:buFont typeface="Arial" panose="020B0604020202020204" pitchFamily="34" charset="0"/>
              <a:buChar char="•"/>
              <a:defRPr/>
            </a:pPr>
            <a:r>
              <a:rPr lang="en-US" sz="1400" dirty="0" smtClean="0"/>
              <a:t>Lung and CNS involvement</a:t>
            </a:r>
          </a:p>
          <a:p>
            <a:pPr marL="1257300" lvl="2" indent="-342900" eaLnBrk="1" hangingPunct="1">
              <a:lnSpc>
                <a:spcPct val="80000"/>
              </a:lnSpc>
              <a:defRPr/>
            </a:pPr>
            <a:endParaRPr lang="en-US" sz="1400" dirty="0" smtClean="0"/>
          </a:p>
          <a:p>
            <a:pPr marL="838200" lvl="1" indent="-381000" eaLnBrk="1" hangingPunct="1">
              <a:lnSpc>
                <a:spcPct val="80000"/>
              </a:lnSpc>
              <a:buFontTx/>
              <a:buAutoNum type="arabicPeriod"/>
              <a:defRPr/>
            </a:pPr>
            <a:endParaRPr 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yper"/>
          <p:cNvPicPr>
            <a:picLocks noChangeAspect="1" noChangeArrowheads="1"/>
          </p:cNvPicPr>
          <p:nvPr/>
        </p:nvPicPr>
        <p:blipFill>
          <a:blip r:embed="rId2"/>
          <a:srcRect/>
          <a:stretch>
            <a:fillRect/>
          </a:stretch>
        </p:blipFill>
        <p:spPr bwMode="auto">
          <a:xfrm>
            <a:off x="3348038" y="260350"/>
            <a:ext cx="5386387" cy="6275388"/>
          </a:xfrm>
          <a:prstGeom prst="rect">
            <a:avLst/>
          </a:prstGeom>
          <a:noFill/>
          <a:ln w="9525">
            <a:noFill/>
            <a:miter lim="800000"/>
            <a:headEnd/>
            <a:tailEnd/>
          </a:ln>
        </p:spPr>
      </p:pic>
      <p:sp>
        <p:nvSpPr>
          <p:cNvPr id="3" name="TextBox 2"/>
          <p:cNvSpPr txBox="1"/>
          <p:nvPr/>
        </p:nvSpPr>
        <p:spPr>
          <a:xfrm>
            <a:off x="395288" y="4221163"/>
            <a:ext cx="3214687" cy="830262"/>
          </a:xfrm>
          <a:prstGeom prst="rect">
            <a:avLst/>
          </a:prstGeom>
          <a:solidFill>
            <a:schemeClr val="accent1">
              <a:lumMod val="40000"/>
              <a:lumOff val="60000"/>
            </a:schemeClr>
          </a:solidFill>
          <a:ln>
            <a:noFill/>
          </a:ln>
        </p:spPr>
        <p:txBody>
          <a:bodyPr rtlCol="1">
            <a:spAutoFit/>
          </a:bodyPr>
          <a:lstStyle/>
          <a:p>
            <a:pPr eaLnBrk="1" hangingPunct="1">
              <a:defRPr/>
            </a:pPr>
            <a:r>
              <a:rPr lang="en-US" dirty="0"/>
              <a:t>Portal hypertension  in chronic schistosomiasis</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rtalhypn"/>
          <p:cNvPicPr>
            <a:picLocks noChangeAspect="1" noChangeArrowheads="1"/>
          </p:cNvPicPr>
          <p:nvPr/>
        </p:nvPicPr>
        <p:blipFill>
          <a:blip r:embed="rId2"/>
          <a:srcRect/>
          <a:stretch>
            <a:fillRect/>
          </a:stretch>
        </p:blipFill>
        <p:spPr bwMode="auto">
          <a:xfrm>
            <a:off x="1371600" y="228600"/>
            <a:ext cx="6513513" cy="6400800"/>
          </a:xfrm>
          <a:prstGeom prst="rect">
            <a:avLst/>
          </a:prstGeom>
          <a:noFill/>
          <a:ln w="9525">
            <a:noFill/>
            <a:miter lim="800000"/>
            <a:headEnd/>
            <a:tailEnd/>
          </a:ln>
        </p:spPr>
      </p:pic>
      <p:sp>
        <p:nvSpPr>
          <p:cNvPr id="2" name="Down Arrow 1"/>
          <p:cNvSpPr/>
          <p:nvPr/>
        </p:nvSpPr>
        <p:spPr>
          <a:xfrm>
            <a:off x="-3708400" y="239713"/>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ight Arrow 2"/>
          <p:cNvSpPr/>
          <p:nvPr/>
        </p:nvSpPr>
        <p:spPr>
          <a:xfrm>
            <a:off x="2268538" y="2492375"/>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Diagnosis of Schistosomiasis</a:t>
            </a:r>
          </a:p>
        </p:txBody>
      </p:sp>
      <p:sp>
        <p:nvSpPr>
          <p:cNvPr id="22531" name="Rectangle 3"/>
          <p:cNvSpPr>
            <a:spLocks noGrp="1" noChangeArrowheads="1"/>
          </p:cNvSpPr>
          <p:nvPr>
            <p:ph type="body" sz="half" idx="1"/>
          </p:nvPr>
        </p:nvSpPr>
        <p:spPr>
          <a:xfrm>
            <a:off x="468313" y="1981200"/>
            <a:ext cx="3810000" cy="4114800"/>
          </a:xfrm>
        </p:spPr>
        <p:txBody>
          <a:bodyPr/>
          <a:lstStyle/>
          <a:p>
            <a:pPr marL="0" indent="0" algn="ctr" eaLnBrk="1" hangingPunct="1">
              <a:buFontTx/>
              <a:buNone/>
              <a:defRPr/>
            </a:pPr>
            <a:r>
              <a:rPr lang="en-US" sz="2000" b="1" i="1" u="sng" dirty="0" smtClean="0"/>
              <a:t>Schistosoma</a:t>
            </a:r>
            <a:r>
              <a:rPr lang="en-US" sz="2000" b="1" i="1" dirty="0" smtClean="0"/>
              <a:t> </a:t>
            </a:r>
            <a:r>
              <a:rPr lang="en-US" sz="2000" b="1" i="1" u="sng" dirty="0" smtClean="0"/>
              <a:t>haematobium</a:t>
            </a:r>
          </a:p>
          <a:p>
            <a:pPr marL="0" indent="0" algn="ctr" eaLnBrk="1" hangingPunct="1">
              <a:buFontTx/>
              <a:buNone/>
              <a:defRPr/>
            </a:pPr>
            <a:endParaRPr lang="en-US" sz="2000" b="1" i="1" dirty="0" smtClean="0"/>
          </a:p>
          <a:p>
            <a:pPr eaLnBrk="1" hangingPunct="1">
              <a:defRPr/>
            </a:pPr>
            <a:r>
              <a:rPr lang="en-US" sz="2000" b="1" dirty="0" smtClean="0"/>
              <a:t>Parasitological:</a:t>
            </a:r>
          </a:p>
          <a:p>
            <a:pPr lvl="1" eaLnBrk="1" hangingPunct="1">
              <a:defRPr/>
            </a:pPr>
            <a:r>
              <a:rPr lang="en-US" sz="1800" b="1" dirty="0" smtClean="0"/>
              <a:t>Examination of </a:t>
            </a:r>
            <a:r>
              <a:rPr lang="en-US" sz="1800" b="1" dirty="0" smtClean="0">
                <a:solidFill>
                  <a:srgbClr val="FF0000"/>
                </a:solidFill>
              </a:rPr>
              <a:t>urine</a:t>
            </a:r>
            <a:r>
              <a:rPr lang="en-US" sz="1800" b="1" i="1" dirty="0" smtClean="0"/>
              <a:t> </a:t>
            </a:r>
          </a:p>
          <a:p>
            <a:pPr eaLnBrk="1" hangingPunct="1">
              <a:defRPr/>
            </a:pPr>
            <a:r>
              <a:rPr lang="en-US" sz="2000" b="1" dirty="0" smtClean="0"/>
              <a:t>Immunological:</a:t>
            </a:r>
          </a:p>
          <a:p>
            <a:pPr lvl="1" eaLnBrk="1" hangingPunct="1">
              <a:defRPr/>
            </a:pPr>
            <a:r>
              <a:rPr lang="en-US" sz="1800" b="1" dirty="0" smtClean="0"/>
              <a:t>Serological tests</a:t>
            </a:r>
          </a:p>
          <a:p>
            <a:pPr eaLnBrk="1" hangingPunct="1">
              <a:defRPr/>
            </a:pPr>
            <a:r>
              <a:rPr lang="en-US" sz="2000" b="1" dirty="0" smtClean="0"/>
              <a:t>Indirect:</a:t>
            </a:r>
          </a:p>
          <a:p>
            <a:pPr lvl="1" eaLnBrk="1" hangingPunct="1">
              <a:defRPr/>
            </a:pPr>
            <a:r>
              <a:rPr lang="en-US" sz="1800" b="1" dirty="0" smtClean="0"/>
              <a:t>Radiological</a:t>
            </a:r>
          </a:p>
          <a:p>
            <a:pPr lvl="1" eaLnBrk="1" hangingPunct="1">
              <a:defRPr/>
            </a:pPr>
            <a:r>
              <a:rPr lang="en-US" sz="1800" b="1" dirty="0" smtClean="0"/>
              <a:t>Cystoscopy</a:t>
            </a:r>
          </a:p>
          <a:p>
            <a:pPr lvl="1" eaLnBrk="1" hangingPunct="1">
              <a:defRPr/>
            </a:pPr>
            <a:endParaRPr lang="en-US" sz="1800" b="1" i="1" u="sng" dirty="0" smtClean="0"/>
          </a:p>
        </p:txBody>
      </p:sp>
      <p:sp>
        <p:nvSpPr>
          <p:cNvPr id="22532" name="Rectangle 4"/>
          <p:cNvSpPr>
            <a:spLocks noGrp="1" noChangeArrowheads="1"/>
          </p:cNvSpPr>
          <p:nvPr>
            <p:ph type="body" sz="half" idx="2"/>
          </p:nvPr>
        </p:nvSpPr>
        <p:spPr>
          <a:xfrm>
            <a:off x="5003800" y="1981200"/>
            <a:ext cx="3810000" cy="4114800"/>
          </a:xfrm>
        </p:spPr>
        <p:txBody>
          <a:bodyPr/>
          <a:lstStyle/>
          <a:p>
            <a:pPr marL="0" indent="0" algn="ctr" eaLnBrk="1" hangingPunct="1">
              <a:buFontTx/>
              <a:buNone/>
              <a:defRPr/>
            </a:pPr>
            <a:r>
              <a:rPr lang="en-US" sz="2000" b="1" i="1" u="sng" dirty="0" smtClean="0"/>
              <a:t>Schistosoma</a:t>
            </a:r>
            <a:r>
              <a:rPr lang="en-US" sz="2000" b="1" i="1" dirty="0" smtClean="0"/>
              <a:t> </a:t>
            </a:r>
            <a:r>
              <a:rPr lang="en-US" sz="2000" b="1" i="1" u="sng" dirty="0" smtClean="0"/>
              <a:t>mansoni</a:t>
            </a:r>
          </a:p>
          <a:p>
            <a:pPr marL="0" indent="0" algn="ctr" eaLnBrk="1" hangingPunct="1">
              <a:buFontTx/>
              <a:buNone/>
              <a:defRPr/>
            </a:pPr>
            <a:endParaRPr lang="en-US" sz="2000" b="1" i="1" dirty="0" smtClean="0"/>
          </a:p>
          <a:p>
            <a:pPr eaLnBrk="1" hangingPunct="1">
              <a:defRPr/>
            </a:pPr>
            <a:r>
              <a:rPr lang="en-US" sz="2000" b="1" dirty="0" smtClean="0"/>
              <a:t>Parasitological:</a:t>
            </a:r>
          </a:p>
          <a:p>
            <a:pPr lvl="1" eaLnBrk="1" hangingPunct="1">
              <a:defRPr/>
            </a:pPr>
            <a:r>
              <a:rPr lang="en-US" sz="1800" b="1" dirty="0" smtClean="0"/>
              <a:t>Examination of </a:t>
            </a:r>
            <a:r>
              <a:rPr lang="en-US" sz="1800" b="1" dirty="0" smtClean="0">
                <a:solidFill>
                  <a:srgbClr val="FF0000"/>
                </a:solidFill>
              </a:rPr>
              <a:t>stools</a:t>
            </a:r>
          </a:p>
          <a:p>
            <a:pPr eaLnBrk="1" hangingPunct="1">
              <a:defRPr/>
            </a:pPr>
            <a:r>
              <a:rPr lang="en-US" sz="2000" b="1" dirty="0" smtClean="0"/>
              <a:t>Immunological:</a:t>
            </a:r>
          </a:p>
          <a:p>
            <a:pPr lvl="1" eaLnBrk="1" hangingPunct="1">
              <a:defRPr/>
            </a:pPr>
            <a:r>
              <a:rPr lang="en-US" sz="1800" b="1" dirty="0" smtClean="0"/>
              <a:t>Serological tests</a:t>
            </a:r>
          </a:p>
          <a:p>
            <a:pPr eaLnBrk="1" hangingPunct="1">
              <a:defRPr/>
            </a:pPr>
            <a:r>
              <a:rPr lang="en-US" sz="2000" b="1" dirty="0" smtClean="0"/>
              <a:t>Indirect:</a:t>
            </a:r>
          </a:p>
          <a:p>
            <a:pPr lvl="1" eaLnBrk="1" hangingPunct="1">
              <a:defRPr/>
            </a:pPr>
            <a:r>
              <a:rPr lang="en-US" sz="1800" b="1" dirty="0" smtClean="0"/>
              <a:t>Radiological</a:t>
            </a:r>
          </a:p>
          <a:p>
            <a:pPr lvl="1" eaLnBrk="1" hangingPunct="1">
              <a:defRPr/>
            </a:pPr>
            <a:r>
              <a:rPr lang="en-US" sz="1800" b="1" dirty="0" smtClean="0"/>
              <a:t>Endoscopy</a:t>
            </a:r>
          </a:p>
          <a:p>
            <a:pPr lvl="1" eaLnBrk="1" hangingPunct="1">
              <a:defRPr/>
            </a:pPr>
            <a:endParaRPr lang="ar-SA" sz="1800" b="1" dirty="0" smtClean="0"/>
          </a:p>
          <a:p>
            <a:pPr eaLnBrk="1" hangingPunct="1">
              <a:defRPr/>
            </a:pPr>
            <a:endParaRPr lang="ar-SA" sz="20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_haematobium_eggQ"/>
          <p:cNvPicPr>
            <a:picLocks noChangeAspect="1" noChangeArrowheads="1"/>
          </p:cNvPicPr>
          <p:nvPr/>
        </p:nvPicPr>
        <p:blipFill>
          <a:blip r:embed="rId2"/>
          <a:srcRect/>
          <a:stretch>
            <a:fillRect/>
          </a:stretch>
        </p:blipFill>
        <p:spPr bwMode="auto">
          <a:xfrm>
            <a:off x="250825" y="3757613"/>
            <a:ext cx="4608513" cy="2355850"/>
          </a:xfrm>
          <a:prstGeom prst="rect">
            <a:avLst/>
          </a:prstGeom>
          <a:noFill/>
          <a:ln w="9525">
            <a:noFill/>
            <a:miter lim="800000"/>
            <a:headEnd/>
            <a:tailEnd/>
          </a:ln>
        </p:spPr>
      </p:pic>
      <p:pic>
        <p:nvPicPr>
          <p:cNvPr id="19459" name="Picture 5" descr="S_haematobium_eggO"/>
          <p:cNvPicPr>
            <a:picLocks noChangeAspect="1" noChangeArrowheads="1"/>
          </p:cNvPicPr>
          <p:nvPr/>
        </p:nvPicPr>
        <p:blipFill>
          <a:blip r:embed="rId3"/>
          <a:srcRect/>
          <a:stretch>
            <a:fillRect/>
          </a:stretch>
        </p:blipFill>
        <p:spPr bwMode="auto">
          <a:xfrm>
            <a:off x="250825" y="652463"/>
            <a:ext cx="4608513" cy="2265362"/>
          </a:xfrm>
          <a:prstGeom prst="rect">
            <a:avLst/>
          </a:prstGeom>
          <a:noFill/>
          <a:ln w="9525">
            <a:noFill/>
            <a:miter lim="800000"/>
            <a:headEnd/>
            <a:tailEnd/>
          </a:ln>
        </p:spPr>
      </p:pic>
      <p:pic>
        <p:nvPicPr>
          <p:cNvPr id="19460" name="Picture 6" descr="S_japonicum_eggH"/>
          <p:cNvPicPr>
            <a:picLocks noChangeAspect="1" noChangeArrowheads="1"/>
          </p:cNvPicPr>
          <p:nvPr/>
        </p:nvPicPr>
        <p:blipFill>
          <a:blip r:embed="rId4"/>
          <a:srcRect/>
          <a:stretch>
            <a:fillRect/>
          </a:stretch>
        </p:blipFill>
        <p:spPr bwMode="auto">
          <a:xfrm>
            <a:off x="5292725" y="1989138"/>
            <a:ext cx="3240088" cy="2819400"/>
          </a:xfrm>
          <a:prstGeom prst="rect">
            <a:avLst/>
          </a:prstGeom>
          <a:noFill/>
          <a:ln w="9525">
            <a:noFill/>
            <a:miter lim="800000"/>
            <a:headEnd/>
            <a:tailEnd/>
          </a:ln>
        </p:spPr>
      </p:pic>
      <p:sp>
        <p:nvSpPr>
          <p:cNvPr id="19461" name="Text Box 4"/>
          <p:cNvSpPr txBox="1">
            <a:spLocks noChangeArrowheads="1"/>
          </p:cNvSpPr>
          <p:nvPr/>
        </p:nvSpPr>
        <p:spPr bwMode="auto">
          <a:xfrm>
            <a:off x="827088" y="2997200"/>
            <a:ext cx="3352800" cy="457200"/>
          </a:xfrm>
          <a:prstGeom prst="rect">
            <a:avLst/>
          </a:prstGeom>
          <a:noFill/>
          <a:ln w="9525">
            <a:noFill/>
            <a:miter lim="800000"/>
            <a:headEnd/>
            <a:tailEnd/>
          </a:ln>
        </p:spPr>
        <p:txBody>
          <a:bodyPr>
            <a:spAutoFit/>
          </a:bodyPr>
          <a:lstStyle/>
          <a:p>
            <a:pPr eaLnBrk="1" hangingPunct="1">
              <a:spcBef>
                <a:spcPct val="50000"/>
              </a:spcBef>
            </a:pPr>
            <a:r>
              <a:rPr lang="en-US"/>
              <a:t>Egg of  </a:t>
            </a:r>
            <a:r>
              <a:rPr lang="en-US" i="1"/>
              <a:t>S. haematobium</a:t>
            </a:r>
          </a:p>
        </p:txBody>
      </p:sp>
      <p:sp>
        <p:nvSpPr>
          <p:cNvPr id="19462" name="Text Box 4"/>
          <p:cNvSpPr txBox="1">
            <a:spLocks noChangeArrowheads="1"/>
          </p:cNvSpPr>
          <p:nvPr/>
        </p:nvSpPr>
        <p:spPr bwMode="auto">
          <a:xfrm>
            <a:off x="827088" y="6165850"/>
            <a:ext cx="3352800" cy="457200"/>
          </a:xfrm>
          <a:prstGeom prst="rect">
            <a:avLst/>
          </a:prstGeom>
          <a:noFill/>
          <a:ln w="9525">
            <a:noFill/>
            <a:miter lim="800000"/>
            <a:headEnd/>
            <a:tailEnd/>
          </a:ln>
        </p:spPr>
        <p:txBody>
          <a:bodyPr>
            <a:spAutoFit/>
          </a:bodyPr>
          <a:lstStyle/>
          <a:p>
            <a:pPr eaLnBrk="1" hangingPunct="1">
              <a:spcBef>
                <a:spcPct val="50000"/>
              </a:spcBef>
            </a:pPr>
            <a:r>
              <a:rPr lang="en-US"/>
              <a:t>Egg of  </a:t>
            </a:r>
            <a:r>
              <a:rPr lang="en-US" i="1"/>
              <a:t>S. haematobium</a:t>
            </a:r>
          </a:p>
        </p:txBody>
      </p:sp>
      <p:sp>
        <p:nvSpPr>
          <p:cNvPr id="19463" name="Text Box 4"/>
          <p:cNvSpPr txBox="1">
            <a:spLocks noChangeArrowheads="1"/>
          </p:cNvSpPr>
          <p:nvPr/>
        </p:nvSpPr>
        <p:spPr bwMode="auto">
          <a:xfrm>
            <a:off x="5435600" y="5084763"/>
            <a:ext cx="3133725" cy="461962"/>
          </a:xfrm>
          <a:prstGeom prst="rect">
            <a:avLst/>
          </a:prstGeom>
          <a:noFill/>
          <a:ln w="9525">
            <a:noFill/>
            <a:miter lim="800000"/>
            <a:headEnd/>
            <a:tailEnd/>
          </a:ln>
        </p:spPr>
        <p:txBody>
          <a:bodyPr>
            <a:spAutoFit/>
          </a:bodyPr>
          <a:lstStyle/>
          <a:p>
            <a:pPr eaLnBrk="1" hangingPunct="1">
              <a:spcBef>
                <a:spcPct val="50000"/>
              </a:spcBef>
            </a:pPr>
            <a:r>
              <a:rPr lang="en-US"/>
              <a:t>Egg of  </a:t>
            </a:r>
            <a:r>
              <a:rPr lang="en-US" i="1"/>
              <a:t>S. japonicum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egg"/>
          <p:cNvPicPr>
            <a:picLocks noChangeAspect="1" noChangeArrowheads="1"/>
          </p:cNvPicPr>
          <p:nvPr/>
        </p:nvPicPr>
        <p:blipFill>
          <a:blip r:embed="rId2"/>
          <a:srcRect/>
          <a:stretch>
            <a:fillRect/>
          </a:stretch>
        </p:blipFill>
        <p:spPr bwMode="auto">
          <a:xfrm>
            <a:off x="1187450" y="1341438"/>
            <a:ext cx="6985000" cy="4711700"/>
          </a:xfrm>
          <a:prstGeom prst="rect">
            <a:avLst/>
          </a:prstGeom>
          <a:noFill/>
          <a:ln w="9525">
            <a:noFill/>
            <a:miter lim="800000"/>
            <a:headEnd/>
            <a:tailEnd/>
          </a:ln>
        </p:spPr>
      </p:pic>
      <p:sp>
        <p:nvSpPr>
          <p:cNvPr id="20483" name="Text Box 4"/>
          <p:cNvSpPr txBox="1">
            <a:spLocks noChangeArrowheads="1"/>
          </p:cNvSpPr>
          <p:nvPr/>
        </p:nvSpPr>
        <p:spPr bwMode="auto">
          <a:xfrm>
            <a:off x="3132138" y="620713"/>
            <a:ext cx="3352800" cy="457200"/>
          </a:xfrm>
          <a:prstGeom prst="rect">
            <a:avLst/>
          </a:prstGeom>
          <a:noFill/>
          <a:ln w="9525">
            <a:noFill/>
            <a:miter lim="800000"/>
            <a:headEnd/>
            <a:tailEnd/>
          </a:ln>
        </p:spPr>
        <p:txBody>
          <a:bodyPr>
            <a:spAutoFit/>
          </a:bodyPr>
          <a:lstStyle/>
          <a:p>
            <a:pPr eaLnBrk="1" hangingPunct="1">
              <a:spcBef>
                <a:spcPct val="50000"/>
              </a:spcBef>
            </a:pPr>
            <a:r>
              <a:rPr lang="en-US"/>
              <a:t>Egg of  </a:t>
            </a:r>
            <a:r>
              <a:rPr lang="en-US" i="1"/>
              <a:t>S. mansoni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0" y="609600"/>
            <a:ext cx="7651750" cy="641350"/>
          </a:xfrm>
          <a:prstGeom prst="rect">
            <a:avLst/>
          </a:prstGeom>
          <a:noFill/>
          <a:ln w="9525">
            <a:noFill/>
            <a:miter lim="800000"/>
            <a:headEnd/>
            <a:tailEnd/>
          </a:ln>
        </p:spPr>
        <p:txBody>
          <a:bodyPr wrap="none" anchor="ctr">
            <a:spAutoFit/>
          </a:bodyPr>
          <a:lstStyle/>
          <a:p>
            <a:pPr algn="ctr"/>
            <a:r>
              <a:rPr lang="en-US" sz="3600" b="1">
                <a:solidFill>
                  <a:schemeClr val="bg1"/>
                </a:solidFill>
              </a:rPr>
              <a:t>CLASSIFICATION  OF PARASITES</a:t>
            </a:r>
          </a:p>
        </p:txBody>
      </p:sp>
      <p:graphicFrame>
        <p:nvGraphicFramePr>
          <p:cNvPr id="3121" name="Group 49"/>
          <p:cNvGraphicFramePr>
            <a:graphicFrameLocks noGrp="1"/>
          </p:cNvGraphicFramePr>
          <p:nvPr/>
        </p:nvGraphicFramePr>
        <p:xfrm>
          <a:off x="0" y="404813"/>
          <a:ext cx="9144000" cy="5935662"/>
        </p:xfrm>
        <a:graphic>
          <a:graphicData uri="http://schemas.openxmlformats.org/drawingml/2006/table">
            <a:tbl>
              <a:tblPr/>
              <a:tblGrid>
                <a:gridCol w="4536782"/>
                <a:gridCol w="4607218"/>
              </a:tblGrid>
              <a:tr h="1047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PROTOZOA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8C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HELMINTHS</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8C9CE"/>
                    </a:solidFill>
                  </a:tcPr>
                </a:tc>
              </a:tr>
              <a:tr h="104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Unicellular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Single cell for all functions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8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Multicellular</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Specialized cells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8EA"/>
                    </a:solidFill>
                  </a:tcPr>
                </a:tc>
              </a:tr>
              <a:tr h="3840722">
                <a:tc>
                  <a:txBody>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2400" b="0" i="0" u="sng" strike="noStrike" cap="none" normalizeH="0" baseline="0" dirty="0" smtClean="0">
                          <a:ln>
                            <a:noFill/>
                          </a:ln>
                          <a:solidFill>
                            <a:schemeClr val="tx1"/>
                          </a:solidFill>
                          <a:effectLst/>
                          <a:latin typeface="Arial" pitchFamily="34" charset="0"/>
                          <a:cs typeface="Times New Roman" pitchFamily="18" charset="0"/>
                        </a:rPr>
                        <a:t>Amoebae</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move by pseudopodia.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2. </a:t>
                      </a:r>
                      <a:r>
                        <a:rPr kumimoji="0" lang="en-US" sz="2400" b="0" i="0" u="sng" strike="noStrike" cap="none" normalizeH="0" baseline="0" dirty="0" smtClean="0">
                          <a:ln>
                            <a:noFill/>
                          </a:ln>
                          <a:solidFill>
                            <a:schemeClr val="tx1"/>
                          </a:solidFill>
                          <a:effectLst/>
                          <a:latin typeface="Arial" pitchFamily="34" charset="0"/>
                          <a:cs typeface="Times New Roman" pitchFamily="18" charset="0"/>
                        </a:rPr>
                        <a:t>Flagellates</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move by flagella.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3. </a:t>
                      </a:r>
                      <a:r>
                        <a:rPr kumimoji="0" lang="en-US" sz="2400" b="0" i="0" u="sng" strike="noStrike" cap="none" normalizeH="0" baseline="0" dirty="0" smtClean="0">
                          <a:ln>
                            <a:noFill/>
                          </a:ln>
                          <a:solidFill>
                            <a:schemeClr val="tx1"/>
                          </a:solidFill>
                          <a:effectLst/>
                          <a:latin typeface="Arial" pitchFamily="34" charset="0"/>
                          <a:cs typeface="Times New Roman" pitchFamily="18" charset="0"/>
                        </a:rPr>
                        <a:t>Ciliates</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move by cilia.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4. </a:t>
                      </a:r>
                      <a:r>
                        <a:rPr kumimoji="0" lang="en-US" sz="2400" b="0" i="0" u="sng" strike="noStrike" cap="none" normalizeH="0" baseline="0" dirty="0" smtClean="0">
                          <a:ln>
                            <a:noFill/>
                          </a:ln>
                          <a:solidFill>
                            <a:schemeClr val="tx1"/>
                          </a:solidFill>
                          <a:effectLst/>
                          <a:latin typeface="Arial" pitchFamily="34" charset="0"/>
                          <a:cs typeface="Times New Roman" pitchFamily="18" charset="0"/>
                        </a:rPr>
                        <a:t>Apicomplexa</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(Sporozoa)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tissue parasites.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Arial" pitchFamily="34" charset="0"/>
                          <a:cs typeface="Times New Roman" pitchFamily="18" charset="0"/>
                        </a:rPr>
                        <a:t>Round worms</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(Nematodes)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 elongated, cylindrical,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unsegmented.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Arial" pitchFamily="34" charset="0"/>
                          <a:cs typeface="Times New Roman" pitchFamily="18" charset="0"/>
                        </a:rPr>
                        <a:t>Flat worms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 Trematodes: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leaf-like, unsegmented.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 Cestodes (Tapeworms):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tape-like, segmented.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eworming in LaoPDR"/>
          <p:cNvPicPr>
            <a:picLocks noChangeAspect="1" noChangeArrowheads="1"/>
          </p:cNvPicPr>
          <p:nvPr/>
        </p:nvPicPr>
        <p:blipFill>
          <a:blip r:embed="rId2"/>
          <a:srcRect/>
          <a:stretch>
            <a:fillRect/>
          </a:stretch>
        </p:blipFill>
        <p:spPr bwMode="auto">
          <a:xfrm>
            <a:off x="323850" y="188913"/>
            <a:ext cx="8501063" cy="5024437"/>
          </a:xfrm>
          <a:prstGeom prst="rect">
            <a:avLst/>
          </a:prstGeom>
          <a:noFill/>
          <a:ln w="9525">
            <a:noFill/>
            <a:miter lim="800000"/>
            <a:headEnd/>
            <a:tailEnd/>
          </a:ln>
        </p:spPr>
      </p:pic>
      <p:sp>
        <p:nvSpPr>
          <p:cNvPr id="21507" name="Text Box 3"/>
          <p:cNvSpPr txBox="1">
            <a:spLocks noChangeArrowheads="1"/>
          </p:cNvSpPr>
          <p:nvPr/>
        </p:nvSpPr>
        <p:spPr bwMode="auto">
          <a:xfrm>
            <a:off x="252413" y="4941888"/>
            <a:ext cx="8642350" cy="1292225"/>
          </a:xfrm>
          <a:prstGeom prst="rect">
            <a:avLst/>
          </a:prstGeom>
          <a:noFill/>
          <a:ln w="9525">
            <a:noFill/>
            <a:miter lim="800000"/>
            <a:headEnd/>
            <a:tailEnd/>
          </a:ln>
        </p:spPr>
        <p:txBody>
          <a:bodyPr>
            <a:spAutoFit/>
          </a:bodyPr>
          <a:lstStyle/>
          <a:p>
            <a:pPr algn="ctr" eaLnBrk="1" hangingPunct="1">
              <a:spcBef>
                <a:spcPct val="50000"/>
              </a:spcBef>
            </a:pPr>
            <a:r>
              <a:rPr lang="en-US"/>
              <a:t>Drug of choice for schistosomiasis is </a:t>
            </a:r>
          </a:p>
          <a:p>
            <a:pPr algn="ctr" eaLnBrk="1" hangingPunct="1">
              <a:spcBef>
                <a:spcPct val="50000"/>
              </a:spcBef>
            </a:pPr>
            <a:r>
              <a:rPr lang="en-US" sz="3600">
                <a:solidFill>
                  <a:srgbClr val="7030A0"/>
                </a:solidFill>
              </a:rPr>
              <a:t>Praziquantel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asciola_LifeCycle"/>
          <p:cNvPicPr>
            <a:picLocks noChangeAspect="1" noChangeArrowheads="1"/>
          </p:cNvPicPr>
          <p:nvPr/>
        </p:nvPicPr>
        <p:blipFill>
          <a:blip r:embed="rId2"/>
          <a:srcRect/>
          <a:stretch>
            <a:fillRect/>
          </a:stretch>
        </p:blipFill>
        <p:spPr bwMode="auto">
          <a:xfrm>
            <a:off x="323850" y="833438"/>
            <a:ext cx="8351838" cy="5821362"/>
          </a:xfrm>
          <a:prstGeom prst="rect">
            <a:avLst/>
          </a:prstGeom>
          <a:noFill/>
          <a:ln w="9525">
            <a:noFill/>
            <a:miter lim="800000"/>
            <a:headEnd/>
            <a:tailEnd/>
          </a:ln>
        </p:spPr>
      </p:pic>
      <p:sp>
        <p:nvSpPr>
          <p:cNvPr id="22531" name="Text Box 3"/>
          <p:cNvSpPr txBox="1">
            <a:spLocks noChangeArrowheads="1"/>
          </p:cNvSpPr>
          <p:nvPr/>
        </p:nvSpPr>
        <p:spPr bwMode="auto">
          <a:xfrm>
            <a:off x="468313" y="115888"/>
            <a:ext cx="8135937" cy="523875"/>
          </a:xfrm>
          <a:prstGeom prst="rect">
            <a:avLst/>
          </a:prstGeom>
          <a:noFill/>
          <a:ln w="9525">
            <a:noFill/>
            <a:miter lim="800000"/>
            <a:headEnd/>
            <a:tailEnd/>
          </a:ln>
        </p:spPr>
        <p:txBody>
          <a:bodyPr>
            <a:spAutoFit/>
          </a:bodyPr>
          <a:lstStyle/>
          <a:p>
            <a:pPr algn="ctr" eaLnBrk="1" hangingPunct="1">
              <a:spcBef>
                <a:spcPct val="50000"/>
              </a:spcBef>
            </a:pPr>
            <a:r>
              <a:rPr lang="en-US"/>
              <a:t>Life-cycle of </a:t>
            </a:r>
            <a:r>
              <a:rPr lang="en-US" sz="2800" i="1"/>
              <a:t>Fasciola hepatica</a:t>
            </a:r>
            <a:r>
              <a:rPr lang="en-US" sz="28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71450"/>
            <a:ext cx="7772400" cy="1439863"/>
          </a:xfrm>
        </p:spPr>
        <p:txBody>
          <a:bodyPr/>
          <a:lstStyle/>
          <a:p>
            <a:r>
              <a:rPr lang="en-US" smtClean="0"/>
              <a:t>Life cycle of Fasciola hepatica</a:t>
            </a:r>
          </a:p>
        </p:txBody>
      </p:sp>
      <p:pic>
        <p:nvPicPr>
          <p:cNvPr id="23555" name="Picture 2" descr="C:\Users\M-TEC\Desktop\Downloads\fasciola2.jpg"/>
          <p:cNvPicPr>
            <a:picLocks noGrp="1" noChangeAspect="1" noChangeArrowheads="1"/>
          </p:cNvPicPr>
          <p:nvPr>
            <p:ph idx="1"/>
          </p:nvPr>
        </p:nvPicPr>
        <p:blipFill>
          <a:blip r:embed="rId2"/>
          <a:srcRect/>
          <a:stretch>
            <a:fillRect/>
          </a:stretch>
        </p:blipFill>
        <p:spPr>
          <a:xfrm>
            <a:off x="395288" y="188913"/>
            <a:ext cx="8353425" cy="648017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TEC\Desktop\Downloads\LIFE-CYCLE-OF-FASCIOLA-HEPATICA.jpeg"/>
          <p:cNvPicPr>
            <a:picLocks noChangeAspect="1" noChangeArrowheads="1"/>
          </p:cNvPicPr>
          <p:nvPr/>
        </p:nvPicPr>
        <p:blipFill>
          <a:blip r:embed="rId2"/>
          <a:srcRect/>
          <a:stretch>
            <a:fillRect/>
          </a:stretch>
        </p:blipFill>
        <p:spPr bwMode="auto">
          <a:xfrm>
            <a:off x="468313" y="241300"/>
            <a:ext cx="8135937" cy="6375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alba_truncatula"/>
          <p:cNvPicPr>
            <a:picLocks noChangeAspect="1" noChangeArrowheads="1"/>
          </p:cNvPicPr>
          <p:nvPr/>
        </p:nvPicPr>
        <p:blipFill>
          <a:blip r:embed="rId2"/>
          <a:srcRect/>
          <a:stretch>
            <a:fillRect/>
          </a:stretch>
        </p:blipFill>
        <p:spPr bwMode="auto">
          <a:xfrm>
            <a:off x="2268538" y="404813"/>
            <a:ext cx="4800600" cy="4679950"/>
          </a:xfrm>
          <a:prstGeom prst="rect">
            <a:avLst/>
          </a:prstGeom>
          <a:noFill/>
          <a:ln w="9525">
            <a:noFill/>
            <a:miter lim="800000"/>
            <a:headEnd/>
            <a:tailEnd/>
          </a:ln>
        </p:spPr>
      </p:pic>
      <p:sp>
        <p:nvSpPr>
          <p:cNvPr id="25603" name="TextBox 3"/>
          <p:cNvSpPr txBox="1">
            <a:spLocks noChangeArrowheads="1"/>
          </p:cNvSpPr>
          <p:nvPr/>
        </p:nvSpPr>
        <p:spPr bwMode="auto">
          <a:xfrm>
            <a:off x="107950" y="5300663"/>
            <a:ext cx="8928100" cy="954087"/>
          </a:xfrm>
          <a:prstGeom prst="rect">
            <a:avLst/>
          </a:prstGeom>
          <a:noFill/>
          <a:ln w="9525">
            <a:noFill/>
            <a:miter lim="800000"/>
            <a:headEnd/>
            <a:tailEnd/>
          </a:ln>
        </p:spPr>
        <p:txBody>
          <a:bodyPr>
            <a:spAutoFit/>
          </a:bodyPr>
          <a:lstStyle/>
          <a:p>
            <a:pPr algn="ctr" eaLnBrk="1" hangingPunct="1"/>
            <a:r>
              <a:rPr lang="en-US" sz="3200"/>
              <a:t>Snail </a:t>
            </a:r>
          </a:p>
          <a:p>
            <a:pPr algn="ctr" eaLnBrk="1" hangingPunct="1"/>
            <a:r>
              <a:rPr lang="en-US"/>
              <a:t>intermediate host of </a:t>
            </a:r>
            <a:r>
              <a:rPr lang="en-US" i="1" u="sng"/>
              <a:t>Fasciola</a:t>
            </a:r>
            <a:r>
              <a:rPr lang="en-US" i="1"/>
              <a:t> </a:t>
            </a:r>
            <a:r>
              <a:rPr lang="en-US" i="1" u="sng"/>
              <a:t>hepatica </a:t>
            </a:r>
            <a:endParaRPr lang="ar-SA" i="1" u="sn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srcRect/>
          <a:stretch>
            <a:fillRect/>
          </a:stretch>
        </p:blipFill>
        <p:spPr bwMode="auto">
          <a:xfrm>
            <a:off x="4787900" y="1052513"/>
            <a:ext cx="4176713" cy="4608512"/>
          </a:xfrm>
          <a:prstGeom prst="rect">
            <a:avLst/>
          </a:prstGeom>
          <a:noFill/>
          <a:ln w="9525">
            <a:noFill/>
            <a:miter lim="800000"/>
            <a:headEnd/>
            <a:tailEnd/>
          </a:ln>
        </p:spPr>
      </p:pic>
      <p:pic>
        <p:nvPicPr>
          <p:cNvPr id="26627" name="Picture 2"/>
          <p:cNvPicPr>
            <a:picLocks noChangeAspect="1" noChangeArrowheads="1"/>
          </p:cNvPicPr>
          <p:nvPr/>
        </p:nvPicPr>
        <p:blipFill>
          <a:blip r:embed="rId3"/>
          <a:srcRect/>
          <a:stretch>
            <a:fillRect/>
          </a:stretch>
        </p:blipFill>
        <p:spPr bwMode="auto">
          <a:xfrm>
            <a:off x="179388" y="1052513"/>
            <a:ext cx="4537075"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watercress_E_20090520121456.jpg"/>
          <p:cNvPicPr>
            <a:picLocks noChangeAspect="1"/>
          </p:cNvPicPr>
          <p:nvPr/>
        </p:nvPicPr>
        <p:blipFill>
          <a:blip r:embed="rId2"/>
          <a:srcRect/>
          <a:stretch>
            <a:fillRect/>
          </a:stretch>
        </p:blipFill>
        <p:spPr bwMode="auto">
          <a:xfrm>
            <a:off x="4932363" y="981075"/>
            <a:ext cx="4211637" cy="4248150"/>
          </a:xfrm>
          <a:prstGeom prst="rect">
            <a:avLst/>
          </a:prstGeom>
          <a:noFill/>
          <a:ln w="9525">
            <a:noFill/>
            <a:miter lim="800000"/>
            <a:headEnd/>
            <a:tailEnd/>
          </a:ln>
        </p:spPr>
      </p:pic>
      <p:sp>
        <p:nvSpPr>
          <p:cNvPr id="27651" name="TextBox 2"/>
          <p:cNvSpPr txBox="1">
            <a:spLocks noChangeArrowheads="1"/>
          </p:cNvSpPr>
          <p:nvPr/>
        </p:nvSpPr>
        <p:spPr bwMode="auto">
          <a:xfrm>
            <a:off x="395288" y="5589588"/>
            <a:ext cx="8424862" cy="461962"/>
          </a:xfrm>
          <a:prstGeom prst="rect">
            <a:avLst/>
          </a:prstGeom>
          <a:noFill/>
          <a:ln w="9525">
            <a:noFill/>
            <a:miter lim="800000"/>
            <a:headEnd/>
            <a:tailEnd/>
          </a:ln>
        </p:spPr>
        <p:txBody>
          <a:bodyPr>
            <a:spAutoFit/>
          </a:bodyPr>
          <a:lstStyle/>
          <a:p>
            <a:pPr algn="ctr" eaLnBrk="1" hangingPunct="1"/>
            <a:r>
              <a:rPr lang="en-US"/>
              <a:t>Watercress, one means of transmission of fascioliasis</a:t>
            </a:r>
            <a:endParaRPr lang="ar-SA"/>
          </a:p>
        </p:txBody>
      </p:sp>
      <p:pic>
        <p:nvPicPr>
          <p:cNvPr id="27652" name="Picture 1"/>
          <p:cNvPicPr>
            <a:picLocks noChangeAspect="1"/>
          </p:cNvPicPr>
          <p:nvPr/>
        </p:nvPicPr>
        <p:blipFill>
          <a:blip r:embed="rId3"/>
          <a:srcRect/>
          <a:stretch>
            <a:fillRect/>
          </a:stretch>
        </p:blipFill>
        <p:spPr bwMode="auto">
          <a:xfrm>
            <a:off x="0" y="981075"/>
            <a:ext cx="4859338"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787400" y="944563"/>
            <a:ext cx="7313613"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srcRect/>
          <a:stretch>
            <a:fillRect/>
          </a:stretch>
        </p:blipFill>
        <p:spPr bwMode="auto">
          <a:xfrm>
            <a:off x="2071688" y="1552575"/>
            <a:ext cx="5000625"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3_fig3"/>
          <p:cNvPicPr>
            <a:picLocks noChangeAspect="1" noChangeArrowheads="1"/>
          </p:cNvPicPr>
          <p:nvPr/>
        </p:nvPicPr>
        <p:blipFill>
          <a:blip r:embed="rId2"/>
          <a:srcRect/>
          <a:stretch>
            <a:fillRect/>
          </a:stretch>
        </p:blipFill>
        <p:spPr bwMode="auto">
          <a:xfrm>
            <a:off x="2466975" y="260350"/>
            <a:ext cx="3905250" cy="2668588"/>
          </a:xfrm>
          <a:prstGeom prst="rect">
            <a:avLst/>
          </a:prstGeom>
          <a:noFill/>
          <a:ln w="9525">
            <a:noFill/>
            <a:miter lim="800000"/>
            <a:headEnd/>
            <a:tailEnd/>
          </a:ln>
        </p:spPr>
      </p:pic>
      <p:pic>
        <p:nvPicPr>
          <p:cNvPr id="30723" name="Picture 5" descr="fasciolahepatica"/>
          <p:cNvPicPr>
            <a:picLocks noChangeAspect="1" noChangeArrowheads="1"/>
          </p:cNvPicPr>
          <p:nvPr/>
        </p:nvPicPr>
        <p:blipFill>
          <a:blip r:embed="rId3"/>
          <a:srcRect/>
          <a:stretch>
            <a:fillRect/>
          </a:stretch>
        </p:blipFill>
        <p:spPr bwMode="auto">
          <a:xfrm>
            <a:off x="1676400" y="3141663"/>
            <a:ext cx="5486400" cy="2854325"/>
          </a:xfrm>
          <a:prstGeom prst="rect">
            <a:avLst/>
          </a:prstGeom>
          <a:noFill/>
          <a:ln w="9525">
            <a:noFill/>
            <a:miter lim="800000"/>
            <a:headEnd/>
            <a:tailEnd/>
          </a:ln>
        </p:spPr>
      </p:pic>
      <p:sp>
        <p:nvSpPr>
          <p:cNvPr id="30724" name="Rectangle 3"/>
          <p:cNvSpPr>
            <a:spLocks noChangeArrowheads="1"/>
          </p:cNvSpPr>
          <p:nvPr/>
        </p:nvSpPr>
        <p:spPr bwMode="auto">
          <a:xfrm>
            <a:off x="3227388" y="6092825"/>
            <a:ext cx="2471737" cy="461963"/>
          </a:xfrm>
          <a:prstGeom prst="rect">
            <a:avLst/>
          </a:prstGeom>
          <a:noFill/>
          <a:ln w="9525">
            <a:noFill/>
            <a:miter lim="800000"/>
            <a:headEnd/>
            <a:tailEnd/>
          </a:ln>
        </p:spPr>
        <p:txBody>
          <a:bodyPr wrap="none">
            <a:spAutoFit/>
          </a:bodyPr>
          <a:lstStyle/>
          <a:p>
            <a:pPr eaLnBrk="1" hangingPunct="1"/>
            <a:r>
              <a:rPr lang="en-US" i="1" u="sng"/>
              <a:t>Fasciola</a:t>
            </a:r>
            <a:r>
              <a:rPr lang="en-US" i="1"/>
              <a:t> </a:t>
            </a:r>
            <a:r>
              <a:rPr lang="en-US" i="1" u="sng"/>
              <a:t>hepatica</a:t>
            </a:r>
            <a:r>
              <a:rPr lang="en-US"/>
              <a:t> </a:t>
            </a:r>
            <a:endParaRPr lang="ar-SA"/>
          </a:p>
        </p:txBody>
      </p:sp>
      <p:sp>
        <p:nvSpPr>
          <p:cNvPr id="30725" name="Rectangle 4"/>
          <p:cNvSpPr>
            <a:spLocks noChangeArrowheads="1"/>
          </p:cNvSpPr>
          <p:nvPr/>
        </p:nvSpPr>
        <p:spPr bwMode="auto">
          <a:xfrm>
            <a:off x="6429375" y="1285875"/>
            <a:ext cx="2471738" cy="461963"/>
          </a:xfrm>
          <a:prstGeom prst="rect">
            <a:avLst/>
          </a:prstGeom>
          <a:noFill/>
          <a:ln w="9525">
            <a:noFill/>
            <a:miter lim="800000"/>
            <a:headEnd/>
            <a:tailEnd/>
          </a:ln>
        </p:spPr>
        <p:txBody>
          <a:bodyPr wrap="none">
            <a:spAutoFit/>
          </a:bodyPr>
          <a:lstStyle/>
          <a:p>
            <a:pPr eaLnBrk="1" hangingPunct="1"/>
            <a:r>
              <a:rPr lang="en-US" i="1" u="sng"/>
              <a:t>Fasciola</a:t>
            </a:r>
            <a:r>
              <a:rPr lang="en-US" i="1"/>
              <a:t> </a:t>
            </a:r>
            <a:r>
              <a:rPr lang="en-US" i="1" u="sng"/>
              <a:t>hepatica</a:t>
            </a:r>
            <a:r>
              <a:rPr lang="en-US"/>
              <a:t> </a:t>
            </a:r>
            <a:endParaRPr lang="ar-S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88913"/>
            <a:ext cx="9144000" cy="1368425"/>
          </a:xfrm>
        </p:spPr>
        <p:txBody>
          <a:bodyPr/>
          <a:lstStyle/>
          <a:p>
            <a:r>
              <a:rPr lang="en-US" smtClean="0">
                <a:solidFill>
                  <a:srgbClr val="FF0000"/>
                </a:solidFill>
              </a:rPr>
              <a:t>Blood Flukes </a:t>
            </a:r>
            <a:r>
              <a:rPr lang="en-US" smtClean="0"/>
              <a:t/>
            </a:r>
            <a:br>
              <a:rPr lang="en-US" smtClean="0"/>
            </a:br>
            <a:r>
              <a:rPr lang="en-US" i="1" smtClean="0">
                <a:solidFill>
                  <a:srgbClr val="FF0000"/>
                </a:solidFill>
              </a:rPr>
              <a:t>Schistosoma</a:t>
            </a:r>
            <a:r>
              <a:rPr lang="en-US" smtClean="0">
                <a:solidFill>
                  <a:srgbClr val="FF0000"/>
                </a:solidFill>
              </a:rPr>
              <a:t> </a:t>
            </a:r>
            <a:r>
              <a:rPr lang="en-US" i="1" smtClean="0">
                <a:solidFill>
                  <a:srgbClr val="FF0000"/>
                </a:solidFill>
              </a:rPr>
              <a:t>spp</a:t>
            </a:r>
            <a:r>
              <a:rPr lang="en-US" smtClean="0">
                <a:solidFill>
                  <a:srgbClr val="FF0000"/>
                </a:solidFill>
              </a:rPr>
              <a:t>.</a:t>
            </a:r>
          </a:p>
        </p:txBody>
      </p:sp>
      <p:pic>
        <p:nvPicPr>
          <p:cNvPr id="4099" name="Picture 2"/>
          <p:cNvPicPr>
            <a:picLocks noGrp="1" noChangeAspect="1" noChangeArrowheads="1"/>
          </p:cNvPicPr>
          <p:nvPr>
            <p:ph idx="1"/>
          </p:nvPr>
        </p:nvPicPr>
        <p:blipFill>
          <a:blip r:embed="rId2"/>
          <a:srcRect/>
          <a:stretch>
            <a:fillRect/>
          </a:stretch>
        </p:blipFill>
        <p:spPr>
          <a:xfrm>
            <a:off x="323850" y="1628775"/>
            <a:ext cx="8820150" cy="4467225"/>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asciola_h_egg3_dpdx"/>
          <p:cNvPicPr>
            <a:picLocks noChangeAspect="1" noChangeArrowheads="1"/>
          </p:cNvPicPr>
          <p:nvPr/>
        </p:nvPicPr>
        <p:blipFill>
          <a:blip r:embed="rId2"/>
          <a:srcRect/>
          <a:stretch>
            <a:fillRect/>
          </a:stretch>
        </p:blipFill>
        <p:spPr bwMode="auto">
          <a:xfrm>
            <a:off x="4238625" y="981075"/>
            <a:ext cx="3186113" cy="4800600"/>
          </a:xfrm>
          <a:prstGeom prst="rect">
            <a:avLst/>
          </a:prstGeom>
          <a:noFill/>
          <a:ln w="9525">
            <a:noFill/>
            <a:miter lim="800000"/>
            <a:headEnd/>
            <a:tailEnd/>
          </a:ln>
        </p:spPr>
      </p:pic>
      <p:sp>
        <p:nvSpPr>
          <p:cNvPr id="31747" name="Text Box 4"/>
          <p:cNvSpPr txBox="1">
            <a:spLocks noChangeArrowheads="1"/>
          </p:cNvSpPr>
          <p:nvPr/>
        </p:nvSpPr>
        <p:spPr bwMode="auto">
          <a:xfrm>
            <a:off x="849313" y="3933825"/>
            <a:ext cx="3367087" cy="465138"/>
          </a:xfrm>
          <a:prstGeom prst="rect">
            <a:avLst/>
          </a:prstGeom>
          <a:noFill/>
          <a:ln w="9525">
            <a:noFill/>
            <a:miter lim="800000"/>
            <a:headEnd/>
            <a:tailEnd/>
          </a:ln>
        </p:spPr>
        <p:txBody>
          <a:bodyPr>
            <a:spAutoFit/>
          </a:bodyPr>
          <a:lstStyle/>
          <a:p>
            <a:pPr eaLnBrk="1" hangingPunct="1">
              <a:spcBef>
                <a:spcPct val="50000"/>
              </a:spcBef>
            </a:pPr>
            <a:r>
              <a:rPr lang="en-US"/>
              <a:t>Egg of </a:t>
            </a:r>
            <a:r>
              <a:rPr lang="en-US" i="1"/>
              <a:t> </a:t>
            </a:r>
            <a:r>
              <a:rPr lang="en-US" i="1" u="sng"/>
              <a:t>Fasciola</a:t>
            </a:r>
            <a:r>
              <a:rPr lang="en-US" i="1"/>
              <a:t> </a:t>
            </a:r>
            <a:r>
              <a:rPr lang="en-US" i="1" u="sng"/>
              <a:t>hepatica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88913"/>
            <a:ext cx="9144000" cy="936625"/>
          </a:xfrm>
        </p:spPr>
        <p:txBody>
          <a:bodyPr/>
          <a:lstStyle/>
          <a:p>
            <a:pPr eaLnBrk="1" hangingPunct="1"/>
            <a:r>
              <a:rPr lang="en-US" i="1" smtClean="0"/>
              <a:t>Fasciola</a:t>
            </a:r>
            <a:r>
              <a:rPr lang="en-US" smtClean="0"/>
              <a:t> </a:t>
            </a:r>
            <a:r>
              <a:rPr lang="en-US" i="1" smtClean="0"/>
              <a:t>hepatica </a:t>
            </a:r>
          </a:p>
        </p:txBody>
      </p:sp>
      <p:sp>
        <p:nvSpPr>
          <p:cNvPr id="32771" name="Rectangle 3"/>
          <p:cNvSpPr>
            <a:spLocks noGrp="1" noChangeArrowheads="1"/>
          </p:cNvSpPr>
          <p:nvPr>
            <p:ph type="body" idx="1"/>
          </p:nvPr>
        </p:nvSpPr>
        <p:spPr>
          <a:xfrm>
            <a:off x="395288" y="1341438"/>
            <a:ext cx="8424862" cy="5183187"/>
          </a:xfrm>
        </p:spPr>
        <p:txBody>
          <a:bodyPr/>
          <a:lstStyle/>
          <a:p>
            <a:pPr eaLnBrk="1" hangingPunct="1"/>
            <a:r>
              <a:rPr lang="en-US" sz="2800" smtClean="0"/>
              <a:t>Pathology and clinical picture : </a:t>
            </a:r>
          </a:p>
          <a:p>
            <a:pPr lvl="1" eaLnBrk="1" hangingPunct="1"/>
            <a:r>
              <a:rPr lang="en-US" sz="2400" b="1" u="sng" smtClean="0">
                <a:solidFill>
                  <a:srgbClr val="FF0066"/>
                </a:solidFill>
              </a:rPr>
              <a:t>True infection</a:t>
            </a:r>
            <a:r>
              <a:rPr lang="en-US" sz="2400" b="1" smtClean="0">
                <a:solidFill>
                  <a:srgbClr val="FF0066"/>
                </a:solidFill>
              </a:rPr>
              <a:t>: </a:t>
            </a:r>
            <a:r>
              <a:rPr lang="en-US" sz="2400" smtClean="0"/>
              <a:t>occur when man accidentally ingests water plant (watercress) contaminated with </a:t>
            </a:r>
            <a:r>
              <a:rPr lang="en-US" sz="2400" b="1" smtClean="0">
                <a:solidFill>
                  <a:srgbClr val="00B050"/>
                </a:solidFill>
              </a:rPr>
              <a:t>METACERCARIA</a:t>
            </a:r>
            <a:r>
              <a:rPr lang="en-US" sz="2400" smtClean="0"/>
              <a:t>, the adult worm can  causes mainly biliary colic with </a:t>
            </a:r>
            <a:r>
              <a:rPr lang="en-US" b="1" smtClean="0"/>
              <a:t>biliary obstruction, jaundice, </a:t>
            </a:r>
            <a:r>
              <a:rPr lang="en-US" sz="2400" smtClean="0"/>
              <a:t>generalized abdominal pain, cholecystitis. </a:t>
            </a:r>
          </a:p>
          <a:p>
            <a:pPr lvl="1" eaLnBrk="1" hangingPunct="1"/>
            <a:r>
              <a:rPr lang="en-US" sz="2400" b="1" u="sng" smtClean="0">
                <a:solidFill>
                  <a:srgbClr val="FF0066"/>
                </a:solidFill>
              </a:rPr>
              <a:t>False infection</a:t>
            </a:r>
            <a:r>
              <a:rPr lang="en-US" sz="2400" b="1" smtClean="0">
                <a:solidFill>
                  <a:srgbClr val="FF0066"/>
                </a:solidFill>
              </a:rPr>
              <a:t>: </a:t>
            </a:r>
            <a:r>
              <a:rPr lang="en-US" sz="2400" smtClean="0"/>
              <a:t>is when eggs are eaten in infected animal liver and passed in stools.</a:t>
            </a:r>
          </a:p>
          <a:p>
            <a:pPr eaLnBrk="1" hangingPunct="1"/>
            <a:r>
              <a:rPr lang="en-US" sz="2800" smtClean="0"/>
              <a:t>Diagnosis: eggs in stools or duodenal aspirate.</a:t>
            </a:r>
          </a:p>
          <a:p>
            <a:pPr eaLnBrk="1" hangingPunct="1"/>
            <a:r>
              <a:rPr lang="en-US" sz="2800" smtClean="0"/>
              <a:t>Treatment: Triclabendazole.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hepasec"/>
          <p:cNvPicPr>
            <a:picLocks noChangeAspect="1" noChangeArrowheads="1"/>
          </p:cNvPicPr>
          <p:nvPr/>
        </p:nvPicPr>
        <p:blipFill>
          <a:blip r:embed="rId2"/>
          <a:srcRect/>
          <a:stretch>
            <a:fillRect/>
          </a:stretch>
        </p:blipFill>
        <p:spPr bwMode="auto">
          <a:xfrm>
            <a:off x="250825" y="1773238"/>
            <a:ext cx="4267200" cy="2974975"/>
          </a:xfrm>
          <a:prstGeom prst="rect">
            <a:avLst/>
          </a:prstGeom>
          <a:noFill/>
          <a:ln w="9525">
            <a:noFill/>
            <a:miter lim="800000"/>
            <a:headEnd/>
            <a:tailEnd/>
          </a:ln>
        </p:spPr>
      </p:pic>
      <p:pic>
        <p:nvPicPr>
          <p:cNvPr id="33795" name="Picture 5" descr="Image10"/>
          <p:cNvPicPr>
            <a:picLocks noChangeAspect="1" noChangeArrowheads="1"/>
          </p:cNvPicPr>
          <p:nvPr/>
        </p:nvPicPr>
        <p:blipFill>
          <a:blip r:embed="rId3"/>
          <a:srcRect/>
          <a:stretch>
            <a:fillRect/>
          </a:stretch>
        </p:blipFill>
        <p:spPr bwMode="auto">
          <a:xfrm>
            <a:off x="4787900" y="908050"/>
            <a:ext cx="4160838" cy="3486150"/>
          </a:xfrm>
          <a:prstGeom prst="rect">
            <a:avLst/>
          </a:prstGeom>
          <a:noFill/>
          <a:ln w="9525">
            <a:noFill/>
            <a:miter lim="800000"/>
            <a:headEnd/>
            <a:tailEnd/>
          </a:ln>
        </p:spPr>
      </p:pic>
      <p:sp>
        <p:nvSpPr>
          <p:cNvPr id="33796" name="Rectangle 3"/>
          <p:cNvSpPr>
            <a:spLocks noChangeArrowheads="1"/>
          </p:cNvSpPr>
          <p:nvPr/>
        </p:nvSpPr>
        <p:spPr bwMode="auto">
          <a:xfrm>
            <a:off x="250825" y="5157788"/>
            <a:ext cx="4421188" cy="461962"/>
          </a:xfrm>
          <a:prstGeom prst="rect">
            <a:avLst/>
          </a:prstGeom>
          <a:noFill/>
          <a:ln w="9525">
            <a:noFill/>
            <a:miter lim="800000"/>
            <a:headEnd/>
            <a:tailEnd/>
          </a:ln>
        </p:spPr>
        <p:txBody>
          <a:bodyPr>
            <a:spAutoFit/>
          </a:bodyPr>
          <a:lstStyle/>
          <a:p>
            <a:pPr eaLnBrk="1" hangingPunct="1"/>
            <a:r>
              <a:rPr lang="en-US" i="1"/>
              <a:t>Fasciola hepatica</a:t>
            </a:r>
            <a:r>
              <a:rPr lang="en-US"/>
              <a:t>  in bile duct</a:t>
            </a:r>
            <a:endParaRPr lang="ar-SA"/>
          </a:p>
        </p:txBody>
      </p:sp>
      <p:sp>
        <p:nvSpPr>
          <p:cNvPr id="33797" name="Rectangle 4"/>
          <p:cNvSpPr>
            <a:spLocks noChangeArrowheads="1"/>
          </p:cNvSpPr>
          <p:nvPr/>
        </p:nvSpPr>
        <p:spPr bwMode="auto">
          <a:xfrm>
            <a:off x="5364163" y="260350"/>
            <a:ext cx="3152775" cy="461963"/>
          </a:xfrm>
          <a:prstGeom prst="rect">
            <a:avLst/>
          </a:prstGeom>
          <a:noFill/>
          <a:ln w="9525">
            <a:noFill/>
            <a:miter lim="800000"/>
            <a:headEnd/>
            <a:tailEnd/>
          </a:ln>
        </p:spPr>
        <p:txBody>
          <a:bodyPr>
            <a:spAutoFit/>
          </a:bodyPr>
          <a:lstStyle/>
          <a:p>
            <a:pPr eaLnBrk="1" hangingPunct="1"/>
            <a:r>
              <a:rPr lang="en-US" i="1"/>
              <a:t>Fasciola hepatica</a:t>
            </a:r>
            <a:r>
              <a:rPr lang="en-US"/>
              <a:t>  adult </a:t>
            </a:r>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sciolaliver"/>
          <p:cNvPicPr>
            <a:picLocks noChangeAspect="1" noChangeArrowheads="1"/>
          </p:cNvPicPr>
          <p:nvPr/>
        </p:nvPicPr>
        <p:blipFill>
          <a:blip r:embed="rId2"/>
          <a:srcRect/>
          <a:stretch>
            <a:fillRect/>
          </a:stretch>
        </p:blipFill>
        <p:spPr bwMode="auto">
          <a:xfrm>
            <a:off x="928688" y="571500"/>
            <a:ext cx="6929437" cy="4619625"/>
          </a:xfrm>
          <a:prstGeom prst="rect">
            <a:avLst/>
          </a:prstGeom>
          <a:noFill/>
          <a:ln w="9525">
            <a:noFill/>
            <a:miter lim="800000"/>
            <a:headEnd/>
            <a:tailEnd/>
          </a:ln>
        </p:spPr>
      </p:pic>
      <p:sp>
        <p:nvSpPr>
          <p:cNvPr id="34819" name="Rectangle 2"/>
          <p:cNvSpPr>
            <a:spLocks noChangeArrowheads="1"/>
          </p:cNvSpPr>
          <p:nvPr/>
        </p:nvSpPr>
        <p:spPr bwMode="auto">
          <a:xfrm>
            <a:off x="857250" y="5572125"/>
            <a:ext cx="7000875" cy="461963"/>
          </a:xfrm>
          <a:prstGeom prst="rect">
            <a:avLst/>
          </a:prstGeom>
          <a:noFill/>
          <a:ln w="9525">
            <a:noFill/>
            <a:miter lim="800000"/>
            <a:headEnd/>
            <a:tailEnd/>
          </a:ln>
        </p:spPr>
        <p:txBody>
          <a:bodyPr>
            <a:spAutoFit/>
          </a:bodyPr>
          <a:lstStyle/>
          <a:p>
            <a:pPr algn="ctr" eaLnBrk="1" hangingPunct="1"/>
            <a:r>
              <a:rPr lang="en-US" b="1"/>
              <a:t>   </a:t>
            </a:r>
            <a:r>
              <a:rPr lang="en-US"/>
              <a:t>Sheep liver infected  with </a:t>
            </a:r>
            <a:r>
              <a:rPr lang="en-US" i="1"/>
              <a:t>Fasciola hepatica</a:t>
            </a:r>
            <a:r>
              <a:rPr lang="en-US"/>
              <a:t> </a:t>
            </a:r>
            <a:endParaRPr lang="ar-S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c gate\Desktop\raw lamb liver.jpg"/>
          <p:cNvPicPr>
            <a:picLocks noChangeAspect="1" noChangeArrowheads="1"/>
          </p:cNvPicPr>
          <p:nvPr/>
        </p:nvPicPr>
        <p:blipFill>
          <a:blip r:embed="rId2"/>
          <a:srcRect/>
          <a:stretch>
            <a:fillRect/>
          </a:stretch>
        </p:blipFill>
        <p:spPr bwMode="auto">
          <a:xfrm>
            <a:off x="857250" y="1500188"/>
            <a:ext cx="3859213" cy="4622800"/>
          </a:xfrm>
          <a:prstGeom prst="rect">
            <a:avLst/>
          </a:prstGeom>
          <a:noFill/>
          <a:ln w="9525">
            <a:noFill/>
            <a:miter lim="800000"/>
            <a:headEnd/>
            <a:tailEnd/>
          </a:ln>
        </p:spPr>
      </p:pic>
      <p:sp>
        <p:nvSpPr>
          <p:cNvPr id="3" name="Title 1"/>
          <p:cNvSpPr txBox="1">
            <a:spLocks/>
          </p:cNvSpPr>
          <p:nvPr/>
        </p:nvSpPr>
        <p:spPr>
          <a:xfrm>
            <a:off x="0" y="0"/>
            <a:ext cx="9144000" cy="1428750"/>
          </a:xfrm>
          <a:prstGeom prst="rect">
            <a:avLst/>
          </a:prstGeom>
        </p:spPr>
        <p:txBody>
          <a:bodyPr/>
          <a:lstStyle/>
          <a:p>
            <a:pPr algn="ctr" eaLnBrk="1" hangingPunct="1">
              <a:defRPr/>
            </a:pPr>
            <a:endParaRPr lang="en-US" sz="2000" b="1" i="1" kern="0" dirty="0">
              <a:solidFill>
                <a:schemeClr val="tx2"/>
              </a:solidFill>
              <a:latin typeface="Arial" pitchFamily="34" charset="0"/>
              <a:ea typeface="+mj-ea"/>
              <a:cs typeface="Arial" pitchFamily="34" charset="0"/>
            </a:endParaRPr>
          </a:p>
          <a:p>
            <a:pPr algn="ctr" eaLnBrk="1" hangingPunct="1">
              <a:defRPr/>
            </a:pPr>
            <a:r>
              <a:rPr lang="en-US" sz="2000" b="1" i="1" kern="0" dirty="0" err="1">
                <a:solidFill>
                  <a:schemeClr val="tx2"/>
                </a:solidFill>
                <a:latin typeface="Arial" pitchFamily="34" charset="0"/>
                <a:ea typeface="+mj-ea"/>
                <a:cs typeface="Arial" pitchFamily="34" charset="0"/>
              </a:rPr>
              <a:t>Fasciola</a:t>
            </a:r>
            <a:r>
              <a:rPr lang="en-US" sz="2000" b="1" i="1" kern="0" dirty="0">
                <a:solidFill>
                  <a:schemeClr val="tx2"/>
                </a:solidFill>
                <a:latin typeface="Arial" pitchFamily="34" charset="0"/>
                <a:ea typeface="+mj-ea"/>
                <a:cs typeface="Arial" pitchFamily="34" charset="0"/>
              </a:rPr>
              <a:t> hepatica</a:t>
            </a:r>
            <a:r>
              <a:rPr lang="en-US" sz="2000" b="1" kern="0" dirty="0">
                <a:solidFill>
                  <a:schemeClr val="tx2"/>
                </a:solidFill>
                <a:latin typeface="Arial" pitchFamily="34" charset="0"/>
                <a:ea typeface="+mj-ea"/>
                <a:cs typeface="Arial" pitchFamily="34" charset="0"/>
              </a:rPr>
              <a:t>: spurious infection (false infection) will not lead to liver infection only we can detect eggs in stool </a:t>
            </a:r>
          </a:p>
        </p:txBody>
      </p:sp>
      <p:pic>
        <p:nvPicPr>
          <p:cNvPr id="35844" name="Content Placeholder 4" descr="calvesliver.jpg"/>
          <p:cNvPicPr>
            <a:picLocks noChangeAspect="1"/>
          </p:cNvPicPr>
          <p:nvPr/>
        </p:nvPicPr>
        <p:blipFill>
          <a:blip r:embed="rId3"/>
          <a:srcRect/>
          <a:stretch>
            <a:fillRect/>
          </a:stretch>
        </p:blipFill>
        <p:spPr bwMode="auto">
          <a:xfrm>
            <a:off x="5148263" y="1484313"/>
            <a:ext cx="365283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827088" y="188913"/>
            <a:ext cx="6626225" cy="3170237"/>
          </a:xfrm>
          <a:prstGeom prst="rect">
            <a:avLst/>
          </a:prstGeom>
          <a:noFill/>
          <a:ln w="9525">
            <a:noFill/>
            <a:miter lim="800000"/>
            <a:headEnd/>
            <a:tailEnd/>
          </a:ln>
        </p:spPr>
        <p:txBody>
          <a:bodyPr>
            <a:spAutoFit/>
          </a:bodyPr>
          <a:lstStyle/>
          <a:p>
            <a:pPr eaLnBrk="1" hangingPunct="1">
              <a:defRPr/>
            </a:pPr>
            <a:r>
              <a:rPr lang="en-US" sz="4800" b="1" dirty="0">
                <a:solidFill>
                  <a:schemeClr val="accent1">
                    <a:lumMod val="50000"/>
                  </a:schemeClr>
                </a:solidFill>
              </a:rPr>
              <a:t> TREATMENT          </a:t>
            </a:r>
            <a:r>
              <a:rPr lang="en-US" sz="3200" b="1" dirty="0">
                <a:solidFill>
                  <a:srgbClr val="C00000"/>
                </a:solidFill>
              </a:rPr>
              <a:t>Triclabendazole</a:t>
            </a:r>
            <a:r>
              <a:rPr lang="en-US" dirty="0"/>
              <a:t> is the drug of choice to treat </a:t>
            </a:r>
            <a:r>
              <a:rPr lang="en-US" dirty="0" err="1"/>
              <a:t>fascioliasis</a:t>
            </a:r>
            <a:r>
              <a:rPr lang="en-US" dirty="0"/>
              <a:t> and is on the WHO list of essential medicines.</a:t>
            </a:r>
          </a:p>
          <a:p>
            <a:pPr eaLnBrk="1" hangingPunct="1">
              <a:defRPr/>
            </a:pPr>
            <a:r>
              <a:rPr lang="en-US" dirty="0"/>
              <a:t>The correct dosage is calculated based on the person’s weight (10 mg/kg) and the tablets are given at one time. </a:t>
            </a:r>
          </a:p>
        </p:txBody>
      </p:sp>
      <p:pic>
        <p:nvPicPr>
          <p:cNvPr id="36867" name="Picture 3"/>
          <p:cNvPicPr>
            <a:picLocks noChangeAspect="1" noChangeArrowheads="1"/>
          </p:cNvPicPr>
          <p:nvPr/>
        </p:nvPicPr>
        <p:blipFill>
          <a:blip r:embed="rId2"/>
          <a:srcRect/>
          <a:stretch>
            <a:fillRect/>
          </a:stretch>
        </p:blipFill>
        <p:spPr bwMode="auto">
          <a:xfrm>
            <a:off x="4356100" y="3590925"/>
            <a:ext cx="4176713" cy="2635250"/>
          </a:xfrm>
          <a:prstGeom prst="rect">
            <a:avLst/>
          </a:prstGeom>
          <a:noFill/>
          <a:ln w="9525">
            <a:noFill/>
            <a:miter lim="800000"/>
            <a:headEnd/>
            <a:tailEnd/>
          </a:ln>
        </p:spPr>
      </p:pic>
      <p:pic>
        <p:nvPicPr>
          <p:cNvPr id="36868" name="Picture 4"/>
          <p:cNvPicPr>
            <a:picLocks noChangeAspect="1" noChangeArrowheads="1"/>
          </p:cNvPicPr>
          <p:nvPr/>
        </p:nvPicPr>
        <p:blipFill>
          <a:blip r:embed="rId3"/>
          <a:srcRect/>
          <a:stretch>
            <a:fillRect/>
          </a:stretch>
        </p:blipFill>
        <p:spPr bwMode="auto">
          <a:xfrm>
            <a:off x="323850" y="3590925"/>
            <a:ext cx="3724275"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dell7010en\Desktop\imagesCAXVWM98.jpg"/>
          <p:cNvPicPr>
            <a:picLocks noChangeAspect="1" noChangeArrowheads="1"/>
          </p:cNvPicPr>
          <p:nvPr/>
        </p:nvPicPr>
        <p:blipFill>
          <a:blip r:embed="rId2"/>
          <a:srcRect/>
          <a:stretch>
            <a:fillRect/>
          </a:stretch>
        </p:blipFill>
        <p:spPr bwMode="auto">
          <a:xfrm>
            <a:off x="5292725" y="2276475"/>
            <a:ext cx="2663825" cy="2465388"/>
          </a:xfrm>
          <a:prstGeom prst="rect">
            <a:avLst/>
          </a:prstGeom>
          <a:noFill/>
          <a:ln w="9525">
            <a:noFill/>
            <a:miter lim="800000"/>
            <a:headEnd/>
            <a:tailEnd/>
          </a:ln>
        </p:spPr>
      </p:pic>
      <p:pic>
        <p:nvPicPr>
          <p:cNvPr id="5123" name="Picture 4" descr="C:\Users\dell7010en\Desktop\imagesCAMIRNK3.jpg"/>
          <p:cNvPicPr>
            <a:picLocks noChangeAspect="1" noChangeArrowheads="1"/>
          </p:cNvPicPr>
          <p:nvPr/>
        </p:nvPicPr>
        <p:blipFill>
          <a:blip r:embed="rId3"/>
          <a:srcRect/>
          <a:stretch>
            <a:fillRect/>
          </a:stretch>
        </p:blipFill>
        <p:spPr bwMode="auto">
          <a:xfrm>
            <a:off x="1476375" y="3933825"/>
            <a:ext cx="2767013" cy="2016125"/>
          </a:xfrm>
          <a:prstGeom prst="rect">
            <a:avLst/>
          </a:prstGeom>
          <a:noFill/>
          <a:ln w="9525">
            <a:noFill/>
            <a:miter lim="800000"/>
            <a:headEnd/>
            <a:tailEnd/>
          </a:ln>
        </p:spPr>
      </p:pic>
      <p:pic>
        <p:nvPicPr>
          <p:cNvPr id="5124" name="Picture 6" descr="C:\Users\dell7010en\Desktop\imagesCAGGAT10.jpg"/>
          <p:cNvPicPr>
            <a:picLocks noChangeAspect="1" noChangeArrowheads="1"/>
          </p:cNvPicPr>
          <p:nvPr/>
        </p:nvPicPr>
        <p:blipFill>
          <a:blip r:embed="rId4"/>
          <a:srcRect/>
          <a:stretch>
            <a:fillRect/>
          </a:stretch>
        </p:blipFill>
        <p:spPr bwMode="auto">
          <a:xfrm>
            <a:off x="1042988" y="620713"/>
            <a:ext cx="3381375" cy="30321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S_mansoni_eggT"/>
          <p:cNvPicPr>
            <a:picLocks noChangeAspect="1" noChangeArrowheads="1"/>
          </p:cNvPicPr>
          <p:nvPr/>
        </p:nvPicPr>
        <p:blipFill>
          <a:blip r:embed="rId3"/>
          <a:srcRect/>
          <a:stretch>
            <a:fillRect/>
          </a:stretch>
        </p:blipFill>
        <p:spPr bwMode="auto">
          <a:xfrm>
            <a:off x="3302000" y="2159000"/>
            <a:ext cx="2540000" cy="2540000"/>
          </a:xfrm>
          <a:prstGeom prst="rect">
            <a:avLst/>
          </a:prstGeom>
          <a:noFill/>
          <a:ln w="9525">
            <a:noFill/>
            <a:miter lim="800000"/>
            <a:headEnd/>
            <a:tailEnd/>
          </a:ln>
        </p:spPr>
      </p:pic>
      <p:pic>
        <p:nvPicPr>
          <p:cNvPr id="6147" name="Picture 1027" descr="schisto"/>
          <p:cNvPicPr>
            <a:picLocks noChangeAspect="1" noChangeArrowheads="1"/>
          </p:cNvPicPr>
          <p:nvPr/>
        </p:nvPicPr>
        <p:blipFill>
          <a:blip r:embed="rId4"/>
          <a:srcRect/>
          <a:stretch>
            <a:fillRect/>
          </a:stretch>
        </p:blipFill>
        <p:spPr bwMode="auto">
          <a:xfrm>
            <a:off x="762000" y="514350"/>
            <a:ext cx="7151688" cy="5372100"/>
          </a:xfrm>
          <a:prstGeom prst="rect">
            <a:avLst/>
          </a:prstGeom>
          <a:noFill/>
          <a:ln w="9525">
            <a:noFill/>
            <a:miter lim="800000"/>
            <a:headEnd/>
            <a:tailEnd/>
          </a:ln>
        </p:spPr>
      </p:pic>
      <p:sp>
        <p:nvSpPr>
          <p:cNvPr id="2" name="Rectangle 1"/>
          <p:cNvSpPr/>
          <p:nvPr/>
        </p:nvSpPr>
        <p:spPr>
          <a:xfrm>
            <a:off x="1874838" y="6172200"/>
            <a:ext cx="5394325" cy="585788"/>
          </a:xfrm>
          <a:prstGeom prst="rect">
            <a:avLst/>
          </a:prstGeom>
        </p:spPr>
        <p:txBody>
          <a:bodyPr wrap="none">
            <a:spAutoFit/>
          </a:bodyPr>
          <a:lstStyle/>
          <a:p>
            <a:pPr>
              <a:defRPr/>
            </a:pPr>
            <a:r>
              <a:rPr lang="en-US" sz="3200" b="1" kern="0" dirty="0">
                <a:latin typeface="Times New Roman"/>
                <a:cs typeface="Times New Roman"/>
              </a:rPr>
              <a:t>Life cycle of </a:t>
            </a:r>
            <a:r>
              <a:rPr lang="en-US" sz="3200" b="1" i="1" kern="0" dirty="0">
                <a:latin typeface="Times New Roman"/>
                <a:cs typeface="Times New Roman"/>
              </a:rPr>
              <a:t>Schistosoma</a:t>
            </a:r>
            <a:r>
              <a:rPr lang="en-US" sz="3200" b="1" kern="0" dirty="0">
                <a:latin typeface="Times New Roman"/>
                <a:cs typeface="Times New Roman"/>
              </a:rPr>
              <a:t> </a:t>
            </a:r>
            <a:r>
              <a:rPr lang="en-US" sz="3200" b="1" i="1" kern="0" dirty="0">
                <a:latin typeface="Times New Roman"/>
                <a:cs typeface="Times New Roman"/>
              </a:rPr>
              <a:t>spp</a:t>
            </a:r>
            <a:r>
              <a:rPr lang="en-US" sz="3200" b="1" kern="0" dirty="0">
                <a:latin typeface="Times New Roman"/>
                <a:cs typeface="Times New Roman"/>
              </a:rPr>
              <a:t>.</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2875" y="0"/>
            <a:ext cx="3889375" cy="404813"/>
          </a:xfrm>
        </p:spPr>
        <p:txBody>
          <a:bodyPr/>
          <a:lstStyle/>
          <a:p>
            <a:r>
              <a:rPr lang="en-US" i="1" smtClean="0"/>
              <a:t>Schistosoma</a:t>
            </a:r>
            <a:r>
              <a:rPr lang="en-US" smtClean="0"/>
              <a:t> </a:t>
            </a:r>
            <a:r>
              <a:rPr lang="en-US" i="1" smtClean="0"/>
              <a:t>spp</a:t>
            </a:r>
            <a:r>
              <a:rPr lang="en-US" smtClean="0"/>
              <a:t>.</a:t>
            </a:r>
          </a:p>
        </p:txBody>
      </p:sp>
      <p:sp>
        <p:nvSpPr>
          <p:cNvPr id="10243" name="Text Placeholder 3"/>
          <p:cNvSpPr>
            <a:spLocks noGrp="1"/>
          </p:cNvSpPr>
          <p:nvPr>
            <p:ph type="body" sz="half" idx="2"/>
          </p:nvPr>
        </p:nvSpPr>
        <p:spPr>
          <a:xfrm>
            <a:off x="0" y="476250"/>
            <a:ext cx="4284663" cy="6381750"/>
          </a:xfrm>
        </p:spPr>
        <p:txBody>
          <a:bodyPr/>
          <a:lstStyle/>
          <a:p>
            <a:pPr>
              <a:defRPr/>
            </a:pPr>
            <a:r>
              <a:rPr lang="en-US" sz="1600" b="1" dirty="0" smtClean="0">
                <a:solidFill>
                  <a:srgbClr val="FF0000"/>
                </a:solidFill>
              </a:rPr>
              <a:t>CERCARIA  IS THE INFECTIVE STAGE.</a:t>
            </a:r>
          </a:p>
          <a:p>
            <a:pPr>
              <a:defRPr/>
            </a:pPr>
            <a:r>
              <a:rPr lang="en-US" b="1" dirty="0" err="1" smtClean="0">
                <a:solidFill>
                  <a:srgbClr val="00B050"/>
                </a:solidFill>
              </a:rPr>
              <a:t>Cercaria</a:t>
            </a:r>
            <a:r>
              <a:rPr lang="en-US" dirty="0" smtClean="0"/>
              <a:t> emerge from snail  in the water and penetrate the skin of the human.</a:t>
            </a:r>
          </a:p>
          <a:p>
            <a:pPr>
              <a:defRPr/>
            </a:pPr>
            <a:r>
              <a:rPr lang="en-US" dirty="0" smtClean="0"/>
              <a:t>The </a:t>
            </a:r>
            <a:r>
              <a:rPr lang="en-US" b="1" dirty="0" err="1" smtClean="0">
                <a:solidFill>
                  <a:srgbClr val="00B050"/>
                </a:solidFill>
              </a:rPr>
              <a:t>cercaria</a:t>
            </a:r>
            <a:r>
              <a:rPr lang="en-US" dirty="0" smtClean="0"/>
              <a:t> is transformed into </a:t>
            </a:r>
            <a:r>
              <a:rPr lang="en-US" b="1" dirty="0" smtClean="0"/>
              <a:t>a </a:t>
            </a:r>
            <a:r>
              <a:rPr lang="en-US" b="1" dirty="0" err="1" smtClean="0">
                <a:solidFill>
                  <a:srgbClr val="FF0066"/>
                </a:solidFill>
              </a:rPr>
              <a:t>schistosomula</a:t>
            </a:r>
            <a:r>
              <a:rPr lang="en-US" b="1" dirty="0" smtClean="0">
                <a:solidFill>
                  <a:srgbClr val="FF0066"/>
                </a:solidFill>
              </a:rPr>
              <a:t> </a:t>
            </a:r>
            <a:r>
              <a:rPr lang="en-US" dirty="0" smtClean="0"/>
              <a:t>inside the host tissues.</a:t>
            </a:r>
          </a:p>
          <a:p>
            <a:pPr>
              <a:defRPr/>
            </a:pPr>
            <a:r>
              <a:rPr lang="en-US" dirty="0" smtClean="0"/>
              <a:t>The </a:t>
            </a:r>
            <a:r>
              <a:rPr lang="en-US" b="1" dirty="0" err="1" smtClean="0">
                <a:solidFill>
                  <a:srgbClr val="FF0066"/>
                </a:solidFill>
              </a:rPr>
              <a:t>schistosomula</a:t>
            </a:r>
            <a:r>
              <a:rPr lang="en-US" dirty="0" smtClean="0"/>
              <a:t> first enters the systemic circulation and then finds its way into </a:t>
            </a:r>
            <a:r>
              <a:rPr lang="en-US" sz="1600" u="sng" dirty="0" smtClean="0"/>
              <a:t>the portal circulation</a:t>
            </a:r>
            <a:r>
              <a:rPr lang="en-US" sz="1600" dirty="0" smtClean="0"/>
              <a:t>  </a:t>
            </a:r>
            <a:r>
              <a:rPr lang="en-US" dirty="0" smtClean="0"/>
              <a:t>(</a:t>
            </a:r>
            <a:r>
              <a:rPr lang="en-US" i="1" dirty="0" smtClean="0"/>
              <a:t>S. </a:t>
            </a:r>
            <a:r>
              <a:rPr lang="en-US" i="1" dirty="0" err="1" smtClean="0"/>
              <a:t>mansoni</a:t>
            </a:r>
            <a:r>
              <a:rPr lang="en-US" i="1" dirty="0" smtClean="0"/>
              <a:t> </a:t>
            </a:r>
            <a:r>
              <a:rPr lang="en-US" dirty="0" smtClean="0"/>
              <a:t> &amp;  </a:t>
            </a:r>
            <a:r>
              <a:rPr lang="en-US" i="1" dirty="0" smtClean="0"/>
              <a:t>S. </a:t>
            </a:r>
            <a:r>
              <a:rPr lang="en-US" i="1" dirty="0" err="1" smtClean="0"/>
              <a:t>japonicum</a:t>
            </a:r>
            <a:r>
              <a:rPr lang="en-US" dirty="0" smtClean="0"/>
              <a:t>) worms mature in the </a:t>
            </a:r>
            <a:r>
              <a:rPr lang="en-US" b="1" dirty="0" smtClean="0"/>
              <a:t>mesenteric veins of the portal circulation</a:t>
            </a:r>
            <a:r>
              <a:rPr lang="en-US" dirty="0" smtClean="0"/>
              <a:t>, </a:t>
            </a:r>
            <a:r>
              <a:rPr lang="en-US" i="1" dirty="0" smtClean="0"/>
              <a:t>S. </a:t>
            </a:r>
            <a:r>
              <a:rPr lang="en-US" i="1" dirty="0" err="1" smtClean="0"/>
              <a:t>haematobium</a:t>
            </a:r>
            <a:r>
              <a:rPr lang="en-US" dirty="0" smtClean="0"/>
              <a:t>  worms generally remain in the systemic circulation and mature in the blood vessels of the </a:t>
            </a:r>
            <a:r>
              <a:rPr lang="en-US" b="1" dirty="0" err="1" smtClean="0"/>
              <a:t>vesical</a:t>
            </a:r>
            <a:r>
              <a:rPr lang="en-US" b="1" dirty="0" smtClean="0"/>
              <a:t> plexus</a:t>
            </a:r>
            <a:r>
              <a:rPr lang="en-US" dirty="0" smtClean="0"/>
              <a:t>.</a:t>
            </a:r>
          </a:p>
          <a:p>
            <a:pPr>
              <a:defRPr/>
            </a:pPr>
            <a:r>
              <a:rPr lang="en-US" sz="1600" b="1" dirty="0" smtClean="0">
                <a:solidFill>
                  <a:schemeClr val="accent5">
                    <a:lumMod val="50000"/>
                  </a:schemeClr>
                </a:solidFill>
              </a:rPr>
              <a:t>THE EGG IS THE DIAGNOSTIC STAGE</a:t>
            </a:r>
            <a:r>
              <a:rPr lang="en-US" sz="1600" dirty="0" smtClean="0">
                <a:solidFill>
                  <a:schemeClr val="accent5">
                    <a:lumMod val="50000"/>
                  </a:schemeClr>
                </a:solidFill>
              </a:rPr>
              <a:t>. </a:t>
            </a:r>
            <a:r>
              <a:rPr lang="en-US" dirty="0" smtClean="0"/>
              <a:t>The eggs of  </a:t>
            </a:r>
            <a:r>
              <a:rPr lang="en-US" i="1" dirty="0" smtClean="0"/>
              <a:t>S. </a:t>
            </a:r>
            <a:r>
              <a:rPr lang="en-US" i="1" dirty="0" err="1" smtClean="0"/>
              <a:t>mansoni</a:t>
            </a:r>
            <a:r>
              <a:rPr lang="en-US" i="1" dirty="0" smtClean="0"/>
              <a:t> </a:t>
            </a:r>
            <a:r>
              <a:rPr lang="en-US" dirty="0" smtClean="0"/>
              <a:t>&amp; </a:t>
            </a:r>
            <a:r>
              <a:rPr lang="en-US" i="1" dirty="0" smtClean="0"/>
              <a:t>S. </a:t>
            </a:r>
            <a:r>
              <a:rPr lang="en-US" i="1" dirty="0" err="1" smtClean="0"/>
              <a:t>japonicum</a:t>
            </a:r>
            <a:r>
              <a:rPr lang="en-US" i="1" dirty="0" smtClean="0"/>
              <a:t> </a:t>
            </a:r>
            <a:r>
              <a:rPr lang="en-US" dirty="0" smtClean="0"/>
              <a:t>are passed m</a:t>
            </a:r>
            <a:r>
              <a:rPr lang="en-US" sz="1600" dirty="0" smtClean="0"/>
              <a:t>ainly in </a:t>
            </a:r>
            <a:r>
              <a:rPr lang="en-US" sz="1600" b="1" dirty="0" smtClean="0"/>
              <a:t>stool</a:t>
            </a:r>
            <a:r>
              <a:rPr lang="en-US" b="1" dirty="0" smtClean="0"/>
              <a:t> </a:t>
            </a:r>
            <a:r>
              <a:rPr lang="en-US" dirty="0" smtClean="0"/>
              <a:t>and </a:t>
            </a:r>
            <a:r>
              <a:rPr lang="en-US" i="1" dirty="0" smtClean="0"/>
              <a:t>S. </a:t>
            </a:r>
            <a:r>
              <a:rPr lang="en-US" i="1" dirty="0" err="1" smtClean="0"/>
              <a:t>haematobium</a:t>
            </a:r>
            <a:r>
              <a:rPr lang="en-US" i="1" dirty="0" smtClean="0"/>
              <a:t> </a:t>
            </a:r>
            <a:r>
              <a:rPr lang="en-US" dirty="0" smtClean="0"/>
              <a:t>passed </a:t>
            </a:r>
            <a:r>
              <a:rPr lang="en-US" sz="1600" dirty="0" smtClean="0"/>
              <a:t>mainly</a:t>
            </a:r>
            <a:r>
              <a:rPr lang="en-US" dirty="0" smtClean="0"/>
              <a:t> in </a:t>
            </a:r>
            <a:r>
              <a:rPr lang="en-US" b="1" dirty="0" smtClean="0"/>
              <a:t>the urine</a:t>
            </a:r>
            <a:r>
              <a:rPr lang="en-US" dirty="0" smtClean="0"/>
              <a:t>. </a:t>
            </a:r>
          </a:p>
          <a:p>
            <a:pPr>
              <a:defRPr/>
            </a:pPr>
            <a:endParaRPr lang="en-US" dirty="0" smtClean="0"/>
          </a:p>
          <a:p>
            <a:pPr>
              <a:defRPr/>
            </a:pPr>
            <a:r>
              <a:rPr lang="en-US" b="1" u="sng" dirty="0" smtClean="0"/>
              <a:t>PATHOLOGY:</a:t>
            </a:r>
          </a:p>
          <a:p>
            <a:pPr>
              <a:defRPr/>
            </a:pPr>
            <a:r>
              <a:rPr lang="en-US" b="1" dirty="0" smtClean="0"/>
              <a:t>The EGG is the main cause of pathology in </a:t>
            </a:r>
            <a:r>
              <a:rPr lang="en-US" b="1" dirty="0" err="1" smtClean="0"/>
              <a:t>schistosomiasis</a:t>
            </a:r>
            <a:r>
              <a:rPr lang="en-US" b="1" dirty="0" smtClean="0"/>
              <a:t>. Many eggs become stranded in the tissues or carried by the blood stream to other organs mainly the LIVER. The host reaction to the eggs may vary from small </a:t>
            </a:r>
            <a:r>
              <a:rPr lang="en-US" b="1" dirty="0" err="1" smtClean="0"/>
              <a:t>granulomas</a:t>
            </a:r>
            <a:r>
              <a:rPr lang="en-US" b="1" dirty="0" smtClean="0"/>
              <a:t> to extensive fibrosis. The extent of damage is generally related to the number of eggs present in the tissues. </a:t>
            </a:r>
          </a:p>
          <a:p>
            <a:pPr>
              <a:defRPr/>
            </a:pPr>
            <a:endParaRPr lang="en-US" dirty="0" smtClean="0"/>
          </a:p>
        </p:txBody>
      </p:sp>
      <p:pic>
        <p:nvPicPr>
          <p:cNvPr id="7172" name="Picture 2" descr="C:\Users\M-TEC\Desktop\Downloads\sh1.jpg"/>
          <p:cNvPicPr>
            <a:picLocks noGrp="1" noChangeAspect="1" noChangeArrowheads="1"/>
          </p:cNvPicPr>
          <p:nvPr>
            <p:ph idx="1"/>
          </p:nvPr>
        </p:nvPicPr>
        <p:blipFill>
          <a:blip r:embed="rId3"/>
          <a:srcRect/>
          <a:stretch>
            <a:fillRect/>
          </a:stretch>
        </p:blipFill>
        <p:spPr>
          <a:xfrm>
            <a:off x="4211638" y="0"/>
            <a:ext cx="4932362" cy="6858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wiki.medpedia.com/skins/common/images/magnify-clip.png">
            <a:hlinkClick r:id="rId2" tooltip="Enlarge"/>
          </p:cNvPr>
          <p:cNvPicPr>
            <a:picLocks noChangeAspect="1" noChangeArrowheads="1"/>
          </p:cNvPicPr>
          <p:nvPr/>
        </p:nvPicPr>
        <p:blipFill>
          <a:blip r:embed="rId3"/>
          <a:srcRect/>
          <a:stretch>
            <a:fillRect/>
          </a:stretch>
        </p:blipFill>
        <p:spPr bwMode="auto">
          <a:xfrm>
            <a:off x="168275" y="-730250"/>
            <a:ext cx="142875" cy="104775"/>
          </a:xfrm>
          <a:prstGeom prst="rect">
            <a:avLst/>
          </a:prstGeom>
          <a:noFill/>
          <a:ln w="9525">
            <a:noFill/>
            <a:miter lim="800000"/>
            <a:headEnd/>
            <a:tailEnd/>
          </a:ln>
        </p:spPr>
      </p:pic>
      <p:sp>
        <p:nvSpPr>
          <p:cNvPr id="8195" name="Rectangle 4"/>
          <p:cNvSpPr>
            <a:spLocks noChangeArrowheads="1"/>
          </p:cNvSpPr>
          <p:nvPr/>
        </p:nvSpPr>
        <p:spPr bwMode="auto">
          <a:xfrm>
            <a:off x="239713" y="4221163"/>
            <a:ext cx="8501062" cy="1846262"/>
          </a:xfrm>
          <a:prstGeom prst="rect">
            <a:avLst/>
          </a:prstGeom>
          <a:noFill/>
          <a:ln w="9525">
            <a:noFill/>
            <a:miter lim="800000"/>
            <a:headEnd/>
            <a:tailEnd/>
          </a:ln>
        </p:spPr>
        <p:txBody>
          <a:bodyPr>
            <a:spAutoFit/>
          </a:bodyPr>
          <a:lstStyle/>
          <a:p>
            <a:pPr eaLnBrk="1" hangingPunct="1"/>
            <a:r>
              <a:rPr lang="en-US"/>
              <a:t>Schistosome dermatitis, or "swimmers itch” occurs when skin is penetrated by a free-swimming, fork-tailed </a:t>
            </a:r>
            <a:r>
              <a:rPr lang="en-US" b="1" u="sng">
                <a:solidFill>
                  <a:srgbClr val="FF0066"/>
                </a:solidFill>
              </a:rPr>
              <a:t>infective cercaria</a:t>
            </a:r>
            <a:r>
              <a:rPr lang="en-US"/>
              <a:t>. The dermatitis often develops 24 hours after exposure and last for 2 to 3 days and then spontaneously disappears.     </a:t>
            </a:r>
          </a:p>
          <a:p>
            <a:pPr algn="r" eaLnBrk="1" hangingPunct="1"/>
            <a:r>
              <a:rPr lang="en-US" sz="1400"/>
              <a:t>Source: WikiMedia.</a:t>
            </a:r>
            <a:endParaRPr lang="ar-SA" sz="1400"/>
          </a:p>
        </p:txBody>
      </p:sp>
      <p:pic>
        <p:nvPicPr>
          <p:cNvPr id="8196" name="Picture 5" descr="Schistosomiasis_itch.jpg"/>
          <p:cNvPicPr>
            <a:picLocks noChangeAspect="1"/>
          </p:cNvPicPr>
          <p:nvPr/>
        </p:nvPicPr>
        <p:blipFill>
          <a:blip r:embed="rId4"/>
          <a:srcRect/>
          <a:stretch>
            <a:fillRect/>
          </a:stretch>
        </p:blipFill>
        <p:spPr bwMode="auto">
          <a:xfrm>
            <a:off x="250825" y="333375"/>
            <a:ext cx="5162550" cy="3457575"/>
          </a:xfrm>
          <a:prstGeom prst="rect">
            <a:avLst/>
          </a:prstGeom>
          <a:noFill/>
          <a:ln w="9525">
            <a:noFill/>
            <a:miter lim="800000"/>
            <a:headEnd/>
            <a:tailEnd/>
          </a:ln>
        </p:spPr>
      </p:pic>
      <p:pic>
        <p:nvPicPr>
          <p:cNvPr id="8197" name="Picture 2" descr="C:\Users\M-TEC\Desktop\Downloads\cercaria.png"/>
          <p:cNvPicPr>
            <a:picLocks noChangeAspect="1" noChangeArrowheads="1"/>
          </p:cNvPicPr>
          <p:nvPr/>
        </p:nvPicPr>
        <p:blipFill>
          <a:blip r:embed="rId5"/>
          <a:srcRect/>
          <a:stretch>
            <a:fillRect/>
          </a:stretch>
        </p:blipFill>
        <p:spPr bwMode="auto">
          <a:xfrm>
            <a:off x="6011863" y="261938"/>
            <a:ext cx="24669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8" descr="41912_portalvenoussystem"/>
          <p:cNvPicPr>
            <a:picLocks noChangeAspect="1" noChangeArrowheads="1"/>
          </p:cNvPicPr>
          <p:nvPr/>
        </p:nvPicPr>
        <p:blipFill>
          <a:blip r:embed="rId2"/>
          <a:srcRect/>
          <a:stretch>
            <a:fillRect/>
          </a:stretch>
        </p:blipFill>
        <p:spPr bwMode="auto">
          <a:xfrm>
            <a:off x="0" y="0"/>
            <a:ext cx="3779838" cy="4508500"/>
          </a:xfrm>
          <a:prstGeom prst="rect">
            <a:avLst/>
          </a:prstGeom>
          <a:noFill/>
          <a:ln w="9525">
            <a:noFill/>
            <a:miter lim="800000"/>
            <a:headEnd/>
            <a:tailEnd/>
          </a:ln>
        </p:spPr>
      </p:pic>
      <p:pic>
        <p:nvPicPr>
          <p:cNvPr id="9219" name="Picture 2" descr="LiverWormInLiverTN.jpg"/>
          <p:cNvPicPr>
            <a:picLocks noChangeAspect="1"/>
          </p:cNvPicPr>
          <p:nvPr/>
        </p:nvPicPr>
        <p:blipFill>
          <a:blip r:embed="rId3"/>
          <a:srcRect/>
          <a:stretch>
            <a:fillRect/>
          </a:stretch>
        </p:blipFill>
        <p:spPr bwMode="auto">
          <a:xfrm>
            <a:off x="179388" y="4508500"/>
            <a:ext cx="3384550" cy="1517650"/>
          </a:xfrm>
          <a:prstGeom prst="rect">
            <a:avLst/>
          </a:prstGeom>
          <a:noFill/>
          <a:ln w="9525">
            <a:noFill/>
            <a:miter lim="800000"/>
            <a:headEnd/>
            <a:tailEnd/>
          </a:ln>
        </p:spPr>
      </p:pic>
      <p:sp>
        <p:nvSpPr>
          <p:cNvPr id="9220" name="TextBox 3"/>
          <p:cNvSpPr txBox="1">
            <a:spLocks noChangeArrowheads="1"/>
          </p:cNvSpPr>
          <p:nvPr/>
        </p:nvSpPr>
        <p:spPr bwMode="auto">
          <a:xfrm>
            <a:off x="3779838" y="260350"/>
            <a:ext cx="5364162" cy="4800600"/>
          </a:xfrm>
          <a:prstGeom prst="rect">
            <a:avLst/>
          </a:prstGeom>
          <a:noFill/>
          <a:ln w="9525">
            <a:noFill/>
            <a:miter lim="800000"/>
            <a:headEnd/>
            <a:tailEnd/>
          </a:ln>
        </p:spPr>
        <p:txBody>
          <a:bodyPr>
            <a:spAutoFit/>
          </a:bodyPr>
          <a:lstStyle/>
          <a:p>
            <a:pPr eaLnBrk="1" hangingPunct="1"/>
            <a:r>
              <a:rPr lang="en-US" b="1" u="sng">
                <a:solidFill>
                  <a:srgbClr val="FF0000"/>
                </a:solidFill>
              </a:rPr>
              <a:t>Developing Schistosome in liver:</a:t>
            </a:r>
          </a:p>
          <a:p>
            <a:pPr eaLnBrk="1" hangingPunct="1"/>
            <a:r>
              <a:rPr lang="en-US" sz="2000" i="1"/>
              <a:t>S</a:t>
            </a:r>
            <a:r>
              <a:rPr lang="en-US" sz="2000"/>
              <a:t>. </a:t>
            </a:r>
            <a:r>
              <a:rPr lang="en-US" sz="2000" i="1"/>
              <a:t>mansoni</a:t>
            </a:r>
            <a:r>
              <a:rPr lang="en-US" sz="2000"/>
              <a:t> &amp; </a:t>
            </a:r>
            <a:r>
              <a:rPr lang="en-US" sz="2000" i="1"/>
              <a:t>S</a:t>
            </a:r>
            <a:r>
              <a:rPr lang="en-US" sz="2000"/>
              <a:t>. </a:t>
            </a:r>
            <a:r>
              <a:rPr lang="en-US" sz="2000" i="1"/>
              <a:t>japonicum</a:t>
            </a:r>
            <a:r>
              <a:rPr lang="en-US" sz="2000"/>
              <a:t> located mainly in </a:t>
            </a:r>
            <a:r>
              <a:rPr lang="en-US" sz="2000" b="1">
                <a:solidFill>
                  <a:srgbClr val="FF0066"/>
                </a:solidFill>
              </a:rPr>
              <a:t>mesenteric vein </a:t>
            </a:r>
            <a:r>
              <a:rPr lang="en-US" sz="2000"/>
              <a:t>and its branches, the worm discharges </a:t>
            </a:r>
            <a:r>
              <a:rPr lang="en-US" sz="2000" b="1">
                <a:solidFill>
                  <a:srgbClr val="FF0000"/>
                </a:solidFill>
              </a:rPr>
              <a:t>EGGS</a:t>
            </a:r>
            <a:r>
              <a:rPr lang="en-US" sz="2000"/>
              <a:t>, the eggs travel in 2 directions: 1- some eggs find their way into the lumen of the bowel and appear in the faeces, 2- other flow with blood stream in the portal circulation and enter </a:t>
            </a:r>
            <a:r>
              <a:rPr lang="en-US" sz="2200" b="1"/>
              <a:t>the LIVER</a:t>
            </a:r>
            <a:r>
              <a:rPr lang="en-US" sz="2000"/>
              <a:t>. Most of these eggs are trapped in the liver and give rise to pathology, again some of these eggs find their way through the liver tissue and enter the systemic circulation to another organ as brain, fibrosis of the liver caused from eggs settled in the liver may produce portal hypertension, which may lead to hepatomegaly, splenomegaly esophageal varices and ascites.</a:t>
            </a:r>
            <a:endParaRPr lang="ar-SA"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S_mansoni_eggC"/>
          <p:cNvPicPr>
            <a:picLocks noChangeAspect="1" noChangeArrowheads="1"/>
          </p:cNvPicPr>
          <p:nvPr/>
        </p:nvPicPr>
        <p:blipFill>
          <a:blip r:embed="rId2"/>
          <a:srcRect/>
          <a:stretch>
            <a:fillRect/>
          </a:stretch>
        </p:blipFill>
        <p:spPr bwMode="auto">
          <a:xfrm>
            <a:off x="3276600" y="1700213"/>
            <a:ext cx="2540000" cy="2540000"/>
          </a:xfrm>
          <a:prstGeom prst="rect">
            <a:avLst/>
          </a:prstGeom>
          <a:noFill/>
          <a:ln w="9525">
            <a:noFill/>
            <a:miter lim="800000"/>
            <a:headEnd/>
            <a:tailEnd/>
          </a:ln>
        </p:spPr>
      </p:pic>
      <p:pic>
        <p:nvPicPr>
          <p:cNvPr id="10243" name="Picture 4" descr="S_mansoni_eggG"/>
          <p:cNvPicPr>
            <a:picLocks noChangeAspect="1" noChangeArrowheads="1"/>
          </p:cNvPicPr>
          <p:nvPr/>
        </p:nvPicPr>
        <p:blipFill>
          <a:blip r:embed="rId3"/>
          <a:srcRect/>
          <a:stretch>
            <a:fillRect/>
          </a:stretch>
        </p:blipFill>
        <p:spPr bwMode="auto">
          <a:xfrm>
            <a:off x="6203950" y="1700213"/>
            <a:ext cx="2540000" cy="2540000"/>
          </a:xfrm>
          <a:prstGeom prst="rect">
            <a:avLst/>
          </a:prstGeom>
          <a:noFill/>
          <a:ln w="9525">
            <a:noFill/>
            <a:miter lim="800000"/>
            <a:headEnd/>
            <a:tailEnd/>
          </a:ln>
        </p:spPr>
      </p:pic>
      <p:pic>
        <p:nvPicPr>
          <p:cNvPr id="10244" name="Picture 5" descr="S_mansoni_eggF"/>
          <p:cNvPicPr>
            <a:picLocks noChangeAspect="1" noChangeArrowheads="1"/>
          </p:cNvPicPr>
          <p:nvPr/>
        </p:nvPicPr>
        <p:blipFill>
          <a:blip r:embed="rId4"/>
          <a:srcRect/>
          <a:stretch>
            <a:fillRect/>
          </a:stretch>
        </p:blipFill>
        <p:spPr bwMode="auto">
          <a:xfrm>
            <a:off x="347663" y="1773238"/>
            <a:ext cx="2540000" cy="2540000"/>
          </a:xfrm>
          <a:prstGeom prst="rect">
            <a:avLst/>
          </a:prstGeom>
          <a:noFill/>
          <a:ln w="9525">
            <a:noFill/>
            <a:miter lim="800000"/>
            <a:headEnd/>
            <a:tailEnd/>
          </a:ln>
        </p:spPr>
      </p:pic>
      <p:sp>
        <p:nvSpPr>
          <p:cNvPr id="10245" name="TextBox 4"/>
          <p:cNvSpPr txBox="1">
            <a:spLocks noChangeArrowheads="1"/>
          </p:cNvSpPr>
          <p:nvPr/>
        </p:nvSpPr>
        <p:spPr bwMode="auto">
          <a:xfrm>
            <a:off x="238125" y="4724400"/>
            <a:ext cx="8615363" cy="523875"/>
          </a:xfrm>
          <a:prstGeom prst="rect">
            <a:avLst/>
          </a:prstGeom>
          <a:noFill/>
          <a:ln w="9525">
            <a:noFill/>
            <a:miter lim="800000"/>
            <a:headEnd/>
            <a:tailEnd/>
          </a:ln>
        </p:spPr>
        <p:txBody>
          <a:bodyPr>
            <a:spAutoFit/>
          </a:bodyPr>
          <a:lstStyle/>
          <a:p>
            <a:pPr algn="ctr" eaLnBrk="1" hangingPunct="1"/>
            <a:r>
              <a:rPr lang="en-US" sz="2800"/>
              <a:t>Eggs of </a:t>
            </a:r>
            <a:r>
              <a:rPr lang="en-US" sz="2800" b="1" i="1"/>
              <a:t>Schistosoma mansoni </a:t>
            </a:r>
            <a:r>
              <a:rPr lang="en-US" sz="2800"/>
              <a:t>with lateral spine </a:t>
            </a:r>
            <a:endParaRPr lang="ar-SA" sz="28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287&quot;&gt;&lt;object type=&quot;3&quot; unique_id=&quot;10288&quot;&gt;&lt;property id=&quot;20148&quot; value=&quot;5&quot;/&gt;&lt;property id=&quot;20300&quot; value=&quot;Slide 1 - &amp;quot;The Trematodes &amp;quot;&quot;/&gt;&lt;property id=&quot;20307&quot; value=&quot;293&quot;/&gt;&lt;/object&gt;&lt;object type=&quot;3&quot; unique_id=&quot;10289&quot;&gt;&lt;property id=&quot;20148&quot; value=&quot;5&quot;/&gt;&lt;property id=&quot;20300&quot; value=&quot;Slide 2&quot;/&gt;&lt;property id=&quot;20307&quot; value=&quot;265&quot;/&gt;&lt;/object&gt;&lt;object type=&quot;3&quot; unique_id=&quot;10290&quot;&gt;&lt;property id=&quot;20148&quot; value=&quot;5&quot;/&gt;&lt;property id=&quot;20300&quot; value=&quot;Slide 3&quot;/&gt;&lt;property id=&quot;20307&quot; value=&quot;264&quot;/&gt;&lt;/object&gt;&lt;object type=&quot;3&quot; unique_id=&quot;10291&quot;&gt;&lt;property id=&quot;20148&quot; value=&quot;5&quot;/&gt;&lt;property id=&quot;20300&quot; value=&quot;Slide 4&quot;/&gt;&lt;property id=&quot;20307&quot; value=&quot;266&quot;/&gt;&lt;/object&gt;&lt;object type=&quot;3&quot; unique_id=&quot;10292&quot;&gt;&lt;property id=&quot;20148&quot; value=&quot;5&quot;/&gt;&lt;property id=&quot;20300&quot; value=&quot;Slide 5&quot;/&gt;&lt;property id=&quot;20307&quot; value=&quot;281&quot;/&gt;&lt;/object&gt;&lt;object type=&quot;3&quot; unique_id=&quot;10293&quot;&gt;&lt;property id=&quot;20148&quot; value=&quot;5&quot;/&gt;&lt;property id=&quot;20300&quot; value=&quot;Slide 6&quot;/&gt;&lt;property id=&quot;20307&quot; value=&quot;260&quot;/&gt;&lt;/object&gt;&lt;object type=&quot;3&quot; unique_id=&quot;10294&quot;&gt;&lt;property id=&quot;20148&quot; value=&quot;5&quot;/&gt;&lt;property id=&quot;20300&quot; value=&quot;Slide 7&quot;/&gt;&lt;property id=&quot;20307&quot; value=&quot;261&quot;/&gt;&lt;/object&gt;&lt;object type=&quot;3&quot; unique_id=&quot;10295&quot;&gt;&lt;property id=&quot;20148&quot; value=&quot;5&quot;/&gt;&lt;property id=&quot;20300&quot; value=&quot;Slide 8&quot;/&gt;&lt;property id=&quot;20307&quot; value=&quot;267&quot;/&gt;&lt;/object&gt;&lt;object type=&quot;3&quot; unique_id=&quot;10296&quot;&gt;&lt;property id=&quot;20148&quot; value=&quot;5&quot;/&gt;&lt;property id=&quot;20300&quot; value=&quot;Slide 9&quot;/&gt;&lt;property id=&quot;20307&quot; value=&quot;268&quot;/&gt;&lt;/object&gt;&lt;object type=&quot;3&quot; unique_id=&quot;10297&quot;&gt;&lt;property id=&quot;20148&quot; value=&quot;5&quot;/&gt;&lt;property id=&quot;20300&quot; value=&quot;Slide 10&quot;/&gt;&lt;property id=&quot;20307&quot; value=&quot;292&quot;/&gt;&lt;/object&gt;&lt;object type=&quot;3&quot; unique_id=&quot;10298&quot;&gt;&lt;property id=&quot;20148&quot; value=&quot;5&quot;/&gt;&lt;property id=&quot;20300&quot; value=&quot;Slide 11&quot;/&gt;&lt;property id=&quot;20307&quot; value=&quot;288&quot;/&gt;&lt;/object&gt;&lt;object type=&quot;3&quot; unique_id=&quot;10299&quot;&gt;&lt;property id=&quot;20148&quot; value=&quot;5&quot;/&gt;&lt;property id=&quot;20300&quot; value=&quot;Slide 12 - &amp;quot;Pathology of Schistosomiasis&amp;quot;&quot;/&gt;&lt;property id=&quot;20307&quot; value=&quot;294&quot;/&gt;&lt;/object&gt;&lt;object type=&quot;3&quot; unique_id=&quot;10300&quot;&gt;&lt;property id=&quot;20148&quot; value=&quot;5&quot;/&gt;&lt;property id=&quot;20300&quot; value=&quot;Slide 13&quot;/&gt;&lt;property id=&quot;20307&quot; value=&quot;258&quot;/&gt;&lt;/object&gt;&lt;object type=&quot;3&quot; unique_id=&quot;10301&quot;&gt;&lt;property id=&quot;20148&quot; value=&quot;5&quot;/&gt;&lt;property id=&quot;20300&quot; value=&quot;Slide 14&quot;/&gt;&lt;property id=&quot;20307&quot; value=&quot;289&quot;/&gt;&lt;/object&gt;&lt;object type=&quot;3&quot; unique_id=&quot;10302&quot;&gt;&lt;property id=&quot;20148&quot; value=&quot;5&quot;/&gt;&lt;property id=&quot;20300&quot; value=&quot;Slide 15&quot;/&gt;&lt;property id=&quot;20307&quot; value=&quot;262&quot;/&gt;&lt;/object&gt;&lt;object type=&quot;3&quot; unique_id=&quot;10303&quot;&gt;&lt;property id=&quot;20148&quot; value=&quot;5&quot;/&gt;&lt;property id=&quot;20300&quot; value=&quot;Slide 16&quot;/&gt;&lt;property id=&quot;20307&quot; value=&quot;279&quot;/&gt;&lt;/object&gt;&lt;object type=&quot;3&quot; unique_id=&quot;10304&quot;&gt;&lt;property id=&quot;20148&quot; value=&quot;5&quot;/&gt;&lt;property id=&quot;20300&quot; value=&quot;Slide 17&quot;/&gt;&lt;property id=&quot;20307&quot; value=&quot;302&quot;/&gt;&lt;/object&gt;&lt;object type=&quot;3&quot; unique_id=&quot;10305&quot;&gt;&lt;property id=&quot;20148&quot; value=&quot;5&quot;/&gt;&lt;property id=&quot;20300&quot; value=&quot;Slide 18&quot;/&gt;&lt;property id=&quot;20307&quot; value=&quot;280&quot;/&gt;&lt;/object&gt;&lt;object type=&quot;3&quot; unique_id=&quot;10306&quot;&gt;&lt;property id=&quot;20148&quot; value=&quot;5&quot;/&gt;&lt;property id=&quot;20300&quot; value=&quot;Slide 19 - &amp;quot;Diagnosis of Schistosomiasis&amp;quot;&quot;/&gt;&lt;property id=&quot;20307&quot; value=&quot;296&quot;/&gt;&lt;/object&gt;&lt;object type=&quot;3&quot; unique_id=&quot;10307&quot;&gt;&lt;property id=&quot;20148&quot; value=&quot;5&quot;/&gt;&lt;property id=&quot;20300&quot; value=&quot;Slide 20&quot;/&gt;&lt;property id=&quot;20307&quot; value=&quot;270&quot;/&gt;&lt;/object&gt;&lt;object type=&quot;3&quot; unique_id=&quot;10308&quot;&gt;&lt;property id=&quot;20148&quot; value=&quot;5&quot;/&gt;&lt;property id=&quot;20300&quot; value=&quot;Slide 21&quot;/&gt;&lt;property id=&quot;20307&quot; value=&quot;263&quot;/&gt;&lt;/object&gt;&lt;object type=&quot;3&quot; unique_id=&quot;10309&quot;&gt;&lt;property id=&quot;20148&quot; value=&quot;5&quot;/&gt;&lt;property id=&quot;20300&quot; value=&quot;Slide 22&quot;/&gt;&lt;property id=&quot;20307&quot; value=&quot;259&quot;/&gt;&lt;/object&gt;&lt;object type=&quot;3&quot; unique_id=&quot;10310&quot;&gt;&lt;property id=&quot;20148&quot; value=&quot;5&quot;/&gt;&lt;property id=&quot;20300&quot; value=&quot;Slide 23&quot;/&gt;&lt;property id=&quot;20307&quot; value=&quot;285&quot;/&gt;&lt;/object&gt;&lt;object type=&quot;3&quot; unique_id=&quot;10311&quot;&gt;&lt;property id=&quot;20148&quot; value=&quot;5&quot;/&gt;&lt;property id=&quot;20300&quot; value=&quot;Slide 24&quot;/&gt;&lt;property id=&quot;20307&quot; value=&quot;290&quot;/&gt;&lt;/object&gt;&lt;object type=&quot;3&quot; unique_id=&quot;10312&quot;&gt;&lt;property id=&quot;20148&quot; value=&quot;5&quot;/&gt;&lt;property id=&quot;20300&quot; value=&quot;Slide 25&quot;/&gt;&lt;property id=&quot;20307&quot; value=&quot;277&quot;/&gt;&lt;/object&gt;&lt;object type=&quot;3&quot; unique_id=&quot;10313&quot;&gt;&lt;property id=&quot;20148&quot; value=&quot;5&quot;/&gt;&lt;property id=&quot;20300&quot; value=&quot;Slide 26 - &amp;quot;Fasciola hepatica &amp;quot;&quot;/&gt;&lt;property id=&quot;20307&quot; value=&quot;295&quot;/&gt;&lt;/object&gt;&lt;object type=&quot;3&quot; unique_id=&quot;10315&quot;&gt;&lt;property id=&quot;20148&quot; value=&quot;5&quot;/&gt;&lt;property id=&quot;20300&quot; value=&quot;Slide 27&quot;/&gt;&lt;property id=&quot;20307&quot; value=&quot;283&quot;/&gt;&lt;/object&gt;&lt;object type=&quot;3&quot; unique_id=&quot;10316&quot;&gt;&lt;property id=&quot;20148&quot; value=&quot;5&quot;/&gt;&lt;property id=&quot;20300&quot; value=&quot;Slide 28&quot;/&gt;&lt;property id=&quot;20307&quot; value=&quot;297&quot;/&gt;&lt;/object&gt;&lt;object type=&quot;3&quot; unique_id=&quot;10317&quot;&gt;&lt;property id=&quot;20148&quot; value=&quot;5&quot;/&gt;&lt;property id=&quot;20300&quot; value=&quot;Slide 29&quot;/&gt;&lt;property id=&quot;20307&quot; value=&quot;291&quot;/&gt;&lt;/object&gt;&lt;object type=&quot;3&quot; unique_id=&quot;10318&quot;&gt;&lt;property id=&quot;20148&quot; value=&quot;5&quot;/&gt;&lt;property id=&quot;20300&quot; value=&quot;Slide 30&quot;/&gt;&lt;property id=&quot;20307&quot; value=&quot;286&quot;/&gt;&lt;/object&gt;&lt;object type=&quot;3&quot; unique_id=&quot;10319&quot;&gt;&lt;property id=&quot;20148&quot; value=&quot;5&quot;/&gt;&lt;property id=&quot;20300&quot; value=&quot;Slide 31&quot;/&gt;&lt;property id=&quot;20307&quot; value=&quot;287&quot;/&gt;&lt;/object&gt;&lt;object type=&quot;3&quot; unique_id=&quot;10320&quot;&gt;&lt;property id=&quot;20148&quot; value=&quot;5&quot;/&gt;&lt;property id=&quot;20300&quot; value=&quot;Slide 32 - &amp;quot;Fasciola hepatica: spurious infection (eggs in stools)&amp;quot;&quot;/&gt;&lt;property id=&quot;20307&quot; value=&quot;298&quot;/&gt;&lt;/object&gt;&lt;object type=&quot;3&quot; unique_id=&quot;10322&quot;&gt;&lt;property id=&quot;20148&quot; value=&quot;5&quot;/&gt;&lt;property id=&quot;20300&quot; value=&quot;Slide 33&quot;/&gt;&lt;property id=&quot;20307&quot; value=&quot;300&quot;/&gt;&lt;/object&gt;&lt;/object&gt;&lt;object type=&quot;8&quot; unique_id=&quot;10361&quo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907</Words>
  <Application>Microsoft Office PowerPoint</Application>
  <PresentationFormat>On-screen Show (4:3)</PresentationFormat>
  <Paragraphs>127</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Times New Roman</vt:lpstr>
      <vt:lpstr>Arial</vt:lpstr>
      <vt:lpstr>Arial Black</vt:lpstr>
      <vt:lpstr>Default Design</vt:lpstr>
      <vt:lpstr>The Trematodes </vt:lpstr>
      <vt:lpstr>Slide 2</vt:lpstr>
      <vt:lpstr>Blood Flukes  Schistosoma spp.</vt:lpstr>
      <vt:lpstr>Slide 4</vt:lpstr>
      <vt:lpstr>Slide 5</vt:lpstr>
      <vt:lpstr>Schistosoma spp.</vt:lpstr>
      <vt:lpstr>Slide 7</vt:lpstr>
      <vt:lpstr>Slide 8</vt:lpstr>
      <vt:lpstr>Slide 9</vt:lpstr>
      <vt:lpstr>Slide 10</vt:lpstr>
      <vt:lpstr>Slide 11</vt:lpstr>
      <vt:lpstr>Hepatomegaly and splenomegaly with ascites.</vt:lpstr>
      <vt:lpstr>Slide 13</vt:lpstr>
      <vt:lpstr>Pathology of Schistosomiasis</vt:lpstr>
      <vt:lpstr>Slide 15</vt:lpstr>
      <vt:lpstr>Slide 16</vt:lpstr>
      <vt:lpstr>Diagnosis of Schistosomiasis</vt:lpstr>
      <vt:lpstr>Slide 18</vt:lpstr>
      <vt:lpstr>Slide 19</vt:lpstr>
      <vt:lpstr>Slide 20</vt:lpstr>
      <vt:lpstr>Slide 21</vt:lpstr>
      <vt:lpstr>Life cycle of Fasciola hepatica</vt:lpstr>
      <vt:lpstr>Slide 23</vt:lpstr>
      <vt:lpstr>Slide 24</vt:lpstr>
      <vt:lpstr>Slide 25</vt:lpstr>
      <vt:lpstr>Slide 26</vt:lpstr>
      <vt:lpstr>Slide 27</vt:lpstr>
      <vt:lpstr>Slide 28</vt:lpstr>
      <vt:lpstr>Slide 29</vt:lpstr>
      <vt:lpstr>Slide 30</vt:lpstr>
      <vt:lpstr>Fasciola hepatica </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ismk</cp:lastModifiedBy>
  <cp:revision>148</cp:revision>
  <dcterms:created xsi:type="dcterms:W3CDTF">2006-01-04T18:16:27Z</dcterms:created>
  <dcterms:modified xsi:type="dcterms:W3CDTF">2019-12-31T06:06:46Z</dcterms:modified>
</cp:coreProperties>
</file>