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23"/>
  </p:notesMasterIdLst>
  <p:sldIdLst>
    <p:sldId id="366" r:id="rId2"/>
    <p:sldId id="357" r:id="rId3"/>
    <p:sldId id="353" r:id="rId4"/>
    <p:sldId id="337" r:id="rId5"/>
    <p:sldId id="341" r:id="rId6"/>
    <p:sldId id="338" r:id="rId7"/>
    <p:sldId id="339" r:id="rId8"/>
    <p:sldId id="342" r:id="rId9"/>
    <p:sldId id="345" r:id="rId10"/>
    <p:sldId id="349" r:id="rId11"/>
    <p:sldId id="351" r:id="rId12"/>
    <p:sldId id="358" r:id="rId13"/>
    <p:sldId id="354" r:id="rId14"/>
    <p:sldId id="359" r:id="rId15"/>
    <p:sldId id="361" r:id="rId16"/>
    <p:sldId id="362" r:id="rId17"/>
    <p:sldId id="363" r:id="rId18"/>
    <p:sldId id="364" r:id="rId19"/>
    <p:sldId id="365" r:id="rId20"/>
    <p:sldId id="360" r:id="rId21"/>
    <p:sldId id="36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1" autoAdjust="0"/>
    <p:restoredTop sz="94660"/>
  </p:normalViewPr>
  <p:slideViewPr>
    <p:cSldViewPr>
      <p:cViewPr varScale="1">
        <p:scale>
          <a:sx n="81" d="100"/>
          <a:sy n="81" d="100"/>
        </p:scale>
        <p:origin x="-1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1F9D7-FACE-4A2C-88DB-F1BD9D4CE04D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ADC05-7970-486C-822D-9EFD238FCA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80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ADC05-7970-486C-822D-9EFD238FCA7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14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ADC05-7970-486C-822D-9EFD238FCA7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1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ADC05-7970-486C-822D-9EFD238FCA7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14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ADC05-7970-486C-822D-9EFD238FCA7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14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F3D7-5B84-41EE-9F45-4301250A05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25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DC38-BC18-44B9-A940-CC28A2A16E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7FFD-A94D-4131-B89E-22448A1991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4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3AFFA-E388-4255-A2BE-56254AC746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1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55A59-D8DC-4EE4-A4FF-471E900FB5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8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72B3-30FC-4C6F-B844-CF745A51C7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80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1D1F-5F0F-4432-AAEC-9846489689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5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11E9E-203F-4621-B68A-4C6995B8CA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57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A90E-661B-45F4-8DF3-23A60133E6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10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AD6B3-3EBA-4BE3-996C-683B45A3C7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1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8AC7D-65EB-4F27-9E12-92F4476578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1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chemeClr val="accent2">
                <a:lumMod val="20000"/>
                <a:lumOff val="80000"/>
              </a:schemeClr>
            </a:gs>
            <a:gs pos="58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D3C7F-DCB0-4BBE-A187-0230DE914B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4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sabatinelli-g/collect/who/archives/HASH01b5/023bc76f/bbf4ec98/0dff.dir/p20d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://sabatinelli-g/collect/who/archives/HASH01b5/023bc76f/bbf4ec98/0dff.dir/p20d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aEAXYJ7XaC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304802"/>
            <a:ext cx="8663880" cy="161203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t"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rtl="0" fontAlgn="auto">
              <a:spcAft>
                <a:spcPts val="0"/>
              </a:spcAft>
              <a:defRPr/>
            </a:pPr>
            <a:r>
              <a:rPr lang="en-US" sz="4800" b="1" dirty="0" smtClean="0">
                <a:ln w="50800"/>
                <a:solidFill>
                  <a:srgbClr val="C00000"/>
                </a:solidFill>
                <a:latin typeface="Arial Black" panose="020B0A04020102020204" pitchFamily="34" charset="0"/>
              </a:rPr>
              <a:t>BLOOD AND TISSUE PARASITES</a:t>
            </a:r>
            <a:r>
              <a:rPr lang="en-US" sz="1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en-US" sz="1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ial Black" panose="020B0A04020102020204" pitchFamily="34" charset="0"/>
              </a:rPr>
            </a:b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6187" y="1945508"/>
            <a:ext cx="50292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solidFill>
                  <a:srgbClr val="4BACC6">
                    <a:lumMod val="75000"/>
                  </a:srgbClr>
                </a:solidFill>
                <a:latin typeface="Arial Black" panose="020B0A04020102020204" pitchFamily="34" charset="0"/>
              </a:rPr>
              <a:t>Microbiology Practical Class</a:t>
            </a:r>
          </a:p>
        </p:txBody>
      </p:sp>
      <p:pic>
        <p:nvPicPr>
          <p:cNvPr id="89090" name="Picture 2" descr="Image result for blood fil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535" y="2492896"/>
            <a:ext cx="4173629" cy="277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27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9612560" cy="720080"/>
          </a:xfrm>
        </p:spPr>
        <p:txBody>
          <a:bodyPr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LABORATORY DIAGNOSIS</a:t>
            </a:r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836712"/>
            <a:ext cx="849694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altLang="ar-SA" sz="9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RAPID DIAGNOSTIC TESTS (RDT</a:t>
            </a:r>
            <a:r>
              <a:rPr lang="en-GB" altLang="ar-SA" sz="64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S</a:t>
            </a:r>
            <a:r>
              <a:rPr lang="en-GB" altLang="ar-SA" sz="9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8000" dirty="0" smtClean="0">
                <a:latin typeface="Arial Black" panose="020B0A04020102020204" pitchFamily="34" charset="0"/>
              </a:rPr>
              <a:t>1- </a:t>
            </a:r>
            <a:r>
              <a:rPr lang="en-US" sz="8000" dirty="0">
                <a:latin typeface="Arial Black" panose="020B0A04020102020204" pitchFamily="34" charset="0"/>
              </a:rPr>
              <a:t>The </a:t>
            </a:r>
            <a:r>
              <a:rPr lang="en-US" sz="8000" dirty="0" smtClean="0">
                <a:latin typeface="Arial Black" panose="020B0A04020102020204" pitchFamily="34" charset="0"/>
              </a:rPr>
              <a:t>RDTs </a:t>
            </a:r>
            <a:r>
              <a:rPr lang="en-US" sz="8000" dirty="0">
                <a:latin typeface="Arial Black" panose="020B0A04020102020204" pitchFamily="34" charset="0"/>
              </a:rPr>
              <a:t>Test </a:t>
            </a:r>
            <a:r>
              <a:rPr lang="en-US" sz="8000" dirty="0" smtClean="0">
                <a:latin typeface="Arial Black" panose="020B0A04020102020204" pitchFamily="34" charset="0"/>
              </a:rPr>
              <a:t>( for screening) </a:t>
            </a:r>
            <a:endParaRPr lang="en-US" sz="8000" dirty="0"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altLang="ar-SA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sz="5500" dirty="0" smtClean="0"/>
              <a:t> </a:t>
            </a:r>
            <a:endParaRPr lang="en-US" altLang="ar-SA" sz="5500" dirty="0"/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/>
          </a:p>
          <a:p>
            <a:pPr>
              <a:buFont typeface="Arial" charset="0"/>
              <a:buNone/>
            </a:pPr>
            <a:r>
              <a:rPr lang="en-GB" altLang="ar-SA" sz="5500" dirty="0" smtClean="0"/>
              <a:t> </a:t>
            </a:r>
            <a:endParaRPr lang="en-US" altLang="ar-SA" sz="5500" dirty="0" smtClean="0"/>
          </a:p>
          <a:p>
            <a:endParaRPr lang="en-US" altLang="ar-SA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124133"/>
              </p:ext>
            </p:extLst>
          </p:nvPr>
        </p:nvGraphicFramePr>
        <p:xfrm>
          <a:off x="1835696" y="2013797"/>
          <a:ext cx="5078869" cy="3209838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5078869"/>
              </a:tblGrid>
              <a:tr h="1700021">
                <a:tc>
                  <a:txBody>
                    <a:bodyPr/>
                    <a:lstStyle/>
                    <a:p>
                      <a:pPr algn="l"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817">
                <a:tc>
                  <a:txBody>
                    <a:bodyPr/>
                    <a:lstStyle/>
                    <a:p>
                      <a:pPr algn="l" rtl="1"/>
                      <a:endParaRPr lang="ar-SA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8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365" y="2060848"/>
            <a:ext cx="1473488" cy="1473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9"/>
          <a:stretch/>
        </p:blipFill>
        <p:spPr bwMode="auto">
          <a:xfrm>
            <a:off x="2195736" y="3789040"/>
            <a:ext cx="1737533" cy="1188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 descr="Image result for plastic cassette malar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3555"/>
            <a:ext cx="1659207" cy="11337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74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9612560" cy="720080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C00000"/>
                </a:solidFill>
                <a:latin typeface="Arial Black" panose="020B0A04020102020204" pitchFamily="34" charset="0"/>
              </a:rPr>
              <a:t>LABORATORY DIAGNOSIS OF MALARIA</a:t>
            </a:r>
            <a:endParaRPr lang="en-US" sz="30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836712"/>
            <a:ext cx="849694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altLang="ar-SA" sz="9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LIGHT MICROSCOPY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8000" dirty="0" smtClean="0">
                <a:latin typeface="Arial Black" panose="020B0A04020102020204" pitchFamily="34" charset="0"/>
              </a:rPr>
              <a:t>3- RDTs Result</a:t>
            </a:r>
            <a:endParaRPr lang="en-GB" altLang="ar-SA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sz="5500" dirty="0" smtClean="0"/>
              <a:t> </a:t>
            </a:r>
            <a:endParaRPr lang="en-US" altLang="ar-SA" sz="5500" dirty="0"/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/>
          </a:p>
          <a:p>
            <a:pPr>
              <a:buFont typeface="Arial" charset="0"/>
              <a:buNone/>
            </a:pPr>
            <a:r>
              <a:rPr lang="en-GB" altLang="ar-SA" sz="5500" dirty="0" smtClean="0"/>
              <a:t> </a:t>
            </a:r>
            <a:endParaRPr lang="en-US" altLang="ar-SA" sz="5500" dirty="0" smtClean="0"/>
          </a:p>
          <a:p>
            <a:endParaRPr lang="en-US" altLang="ar-SA" dirty="0" smtClean="0"/>
          </a:p>
        </p:txBody>
      </p:sp>
      <p:pic>
        <p:nvPicPr>
          <p:cNvPr id="6" name="Picture 2" descr="Image result for rapid diagnostic tests for malar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7787" r="79443" b="12173"/>
          <a:stretch/>
        </p:blipFill>
        <p:spPr bwMode="auto">
          <a:xfrm>
            <a:off x="2627784" y="1731803"/>
            <a:ext cx="744469" cy="28241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rapid diagnostic tests for malar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 t="7722" r="58509" b="14071"/>
          <a:stretch/>
        </p:blipFill>
        <p:spPr bwMode="auto">
          <a:xfrm>
            <a:off x="5821197" y="1764169"/>
            <a:ext cx="773931" cy="27593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02854" y="4592162"/>
            <a:ext cx="9604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Positive</a:t>
            </a:r>
            <a:endParaRPr lang="ar-SA" dirty="0"/>
          </a:p>
        </p:txBody>
      </p:sp>
      <p:sp>
        <p:nvSpPr>
          <p:cNvPr id="10" name="TextBox 9"/>
          <p:cNvSpPr txBox="1"/>
          <p:nvPr/>
        </p:nvSpPr>
        <p:spPr>
          <a:xfrm>
            <a:off x="2483768" y="4643844"/>
            <a:ext cx="10441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en-US" dirty="0" smtClean="0"/>
              <a:t>Negative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05286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2272" y="836712"/>
            <a:ext cx="9612560" cy="1656184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LEISHMANIA </a:t>
            </a:r>
            <a:endParaRPr lang="en-US" sz="72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82946" name="Picture 2" descr="Image result for sand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33424"/>
            <a:ext cx="4752528" cy="319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5553" y="5060168"/>
            <a:ext cx="38164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</a:rPr>
              <a:t>Sand Fly</a:t>
            </a:r>
            <a:endParaRPr lang="ar-SA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43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8820472" cy="1325563"/>
          </a:xfrm>
        </p:spPr>
        <p:txBody>
          <a:bodyPr>
            <a:norm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LABORATORY DIAGNOSIS </a:t>
            </a:r>
            <a:r>
              <a:rPr lang="en-US" sz="32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OF </a:t>
            </a:r>
            <a: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LEISHMANIA</a:t>
            </a:r>
            <a:endParaRPr lang="en-US" sz="32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1412776"/>
            <a:ext cx="871296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altLang="ar-SA" sz="3200" u="sng" dirty="0" err="1">
                <a:latin typeface="Arial Black" panose="020B0A04020102020204" pitchFamily="34" charset="0"/>
              </a:rPr>
              <a:t>Leishmania</a:t>
            </a:r>
            <a:r>
              <a:rPr lang="en-GB" altLang="ar-SA" sz="3200" u="sng" dirty="0">
                <a:latin typeface="Arial Black" panose="020B0A04020102020204" pitchFamily="34" charset="0"/>
              </a:rPr>
              <a:t> </a:t>
            </a:r>
            <a:r>
              <a:rPr lang="en-GB" altLang="ar-SA" sz="3200" u="sng" dirty="0" smtClean="0">
                <a:latin typeface="Arial Black" panose="020B0A04020102020204" pitchFamily="34" charset="0"/>
              </a:rPr>
              <a:t>Can be Diagnosed Commonly By:</a:t>
            </a:r>
          </a:p>
          <a:p>
            <a:pPr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GB" altLang="ar-SA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Microscopy (Light Microscope)</a:t>
            </a:r>
          </a:p>
          <a:p>
            <a:pPr>
              <a:lnSpc>
                <a:spcPct val="12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en-GB" altLang="ar-SA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Culture in </a:t>
            </a:r>
            <a:r>
              <a:rPr lang="en-GB" altLang="ar-SA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NNN</a:t>
            </a:r>
            <a:r>
              <a:rPr lang="en-GB" altLang="ar-SA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Medium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u="sng" dirty="0" smtClean="0">
                <a:latin typeface="Arial Black" panose="020B0A04020102020204" pitchFamily="34" charset="0"/>
              </a:rPr>
              <a:t>Used Samples:</a:t>
            </a:r>
          </a:p>
          <a:p>
            <a:pPr>
              <a:lnSpc>
                <a:spcPct val="120000"/>
              </a:lnSpc>
            </a:pPr>
            <a:r>
              <a:rPr lang="en-GB" altLang="ar-SA" sz="3500" b="1" dirty="0" smtClean="0">
                <a:solidFill>
                  <a:schemeClr val="accent2">
                    <a:lumMod val="75000"/>
                  </a:schemeClr>
                </a:solidFill>
              </a:rPr>
              <a:t>Bone Marrow aspirate</a:t>
            </a:r>
          </a:p>
          <a:p>
            <a:pPr>
              <a:lnSpc>
                <a:spcPct val="120000"/>
              </a:lnSpc>
            </a:pPr>
            <a:r>
              <a:rPr lang="en-GB" altLang="ar-SA" dirty="0" smtClean="0"/>
              <a:t>Splenic aspirate</a:t>
            </a:r>
          </a:p>
          <a:p>
            <a:pPr>
              <a:lnSpc>
                <a:spcPct val="120000"/>
              </a:lnSpc>
            </a:pPr>
            <a:r>
              <a:rPr lang="en-GB" altLang="ar-SA" dirty="0" smtClean="0"/>
              <a:t>Lymph node</a:t>
            </a:r>
          </a:p>
          <a:p>
            <a:pPr>
              <a:lnSpc>
                <a:spcPct val="120000"/>
              </a:lnSpc>
            </a:pPr>
            <a:r>
              <a:rPr lang="en-GB" altLang="ar-SA" dirty="0" smtClean="0"/>
              <a:t>Biopsy</a:t>
            </a:r>
            <a:endParaRPr lang="en-US" altLang="ar-SA" dirty="0"/>
          </a:p>
          <a:p>
            <a:endParaRPr lang="en-US" altLang="ar-SA" dirty="0" smtClean="0"/>
          </a:p>
        </p:txBody>
      </p:sp>
    </p:spTree>
    <p:extLst>
      <p:ext uri="{BB962C8B-B14F-4D97-AF65-F5344CB8AC3E}">
        <p14:creationId xmlns:p14="http://schemas.microsoft.com/office/powerpoint/2010/main" val="3512710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76672"/>
            <a:ext cx="9612560" cy="720080"/>
          </a:xfrm>
        </p:spPr>
        <p:txBody>
          <a:bodyPr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LABORATORY DIAGNOSIS OF LEISHMANIA</a:t>
            </a:r>
          </a:p>
        </p:txBody>
      </p:sp>
      <p:sp>
        <p:nvSpPr>
          <p:cNvPr id="9" name="Rectangle 8"/>
          <p:cNvSpPr/>
          <p:nvPr/>
        </p:nvSpPr>
        <p:spPr>
          <a:xfrm>
            <a:off x="539552" y="5310226"/>
            <a:ext cx="537553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>
                <a:latin typeface="Arial Black" panose="020B0A04020102020204" pitchFamily="34" charset="0"/>
              </a:rPr>
              <a:t>Bone marrow aspiration</a:t>
            </a:r>
          </a:p>
        </p:txBody>
      </p:sp>
      <p:pic>
        <p:nvPicPr>
          <p:cNvPr id="84996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68" y="5086803"/>
            <a:ext cx="2376264" cy="166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8" name="Picture 6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/>
          <a:stretch/>
        </p:blipFill>
        <p:spPr bwMode="auto">
          <a:xfrm>
            <a:off x="899592" y="1622918"/>
            <a:ext cx="7304277" cy="302433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068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76672"/>
            <a:ext cx="9612560" cy="720080"/>
          </a:xfrm>
        </p:spPr>
        <p:txBody>
          <a:bodyPr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LABORATORY DIAGNOSIS OF LEISHMANIA</a:t>
            </a:r>
          </a:p>
        </p:txBody>
      </p:sp>
      <p:pic>
        <p:nvPicPr>
          <p:cNvPr id="8" name="Picture 5" descr="bone marrow amastigot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712" y="1828150"/>
            <a:ext cx="4824536" cy="38386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858740" y="5805264"/>
            <a:ext cx="30664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Arial Black" panose="020B0A04020102020204" pitchFamily="34" charset="0"/>
              </a:rPr>
              <a:t>Bone </a:t>
            </a:r>
            <a:r>
              <a:rPr lang="en-US" dirty="0" smtClean="0">
                <a:latin typeface="Arial Black" panose="020B0A04020102020204" pitchFamily="34" charset="0"/>
              </a:rPr>
              <a:t>marrow aspirate 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   (Amastigotes)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79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233353"/>
            <a:ext cx="86409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Case1:</a:t>
            </a:r>
          </a:p>
          <a:p>
            <a:pPr algn="just"/>
            <a:r>
              <a:rPr lang="en-US" dirty="0" smtClean="0"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en-US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 25 year-old male from India, who came 3 months ago was admitted in KKUH with a history of severe </a:t>
            </a:r>
            <a:r>
              <a:rPr lang="en-US" sz="2000" dirty="0" err="1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anaemia</a:t>
            </a:r>
            <a:r>
              <a:rPr lang="en-US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and intermittent high grade fever for the last two months not responding to antibiotics.</a:t>
            </a:r>
          </a:p>
          <a:p>
            <a:endParaRPr lang="en-US" sz="2000" b="1" dirty="0" smtClean="0">
              <a:solidFill>
                <a:srgbClr val="FF000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WHAT IS THE DIAGNOSIS?</a:t>
            </a:r>
          </a:p>
          <a:p>
            <a:r>
              <a:rPr lang="en-US" sz="2000" b="1" dirty="0" smtClean="0">
                <a:latin typeface="Arial Black" panose="020B0A04020102020204" pitchFamily="34" charset="0"/>
              </a:rPr>
              <a:t>Malaria or </a:t>
            </a:r>
            <a:r>
              <a:rPr lang="en-US" sz="2000" b="1" i="1" dirty="0" smtClean="0">
                <a:latin typeface="Arial Black" panose="020B0A04020102020204" pitchFamily="34" charset="0"/>
              </a:rPr>
              <a:t>Plasmodium Falciparum </a:t>
            </a:r>
          </a:p>
          <a:p>
            <a:endParaRPr lang="ar-SA" sz="2000" b="1" i="1" dirty="0">
              <a:latin typeface="Arial Black" panose="020B0A04020102020204" pitchFamily="34" charset="0"/>
            </a:endParaRPr>
          </a:p>
          <a:p>
            <a:pPr lvl="0"/>
            <a:r>
              <a:rPr lang="en-US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Mention other way for diagnosis?</a:t>
            </a:r>
            <a:endParaRPr lang="en-US" sz="2000" b="1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lvl="0"/>
            <a:r>
              <a:rPr lang="en-US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RDTs, Serology or PCR</a:t>
            </a:r>
            <a:endParaRPr lang="en-US" sz="2000" b="1" i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endParaRPr lang="en-US" sz="2000" b="1" dirty="0" smtClean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7" descr="Pfringsthn2"/>
          <p:cNvPicPr>
            <a:picLocks noChangeAspect="1" noChangeArrowheads="1"/>
          </p:cNvPicPr>
          <p:nvPr/>
        </p:nvPicPr>
        <p:blipFill rotWithShape="1">
          <a:blip r:embed="rId2" cstate="print">
            <a:lum contrast="12000"/>
          </a:blip>
          <a:srcRect l="1720" t="9325" r="10038" b="2617"/>
          <a:stretch/>
        </p:blipFill>
        <p:spPr bwMode="auto">
          <a:xfrm>
            <a:off x="5148064" y="3203197"/>
            <a:ext cx="3587659" cy="3108942"/>
          </a:xfrm>
          <a:prstGeom prst="rect">
            <a:avLst/>
          </a:prstGeom>
          <a:noFill/>
          <a:ln w="12700" cmpd="dbl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40006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233353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Case2:</a:t>
            </a:r>
          </a:p>
          <a:p>
            <a:pPr algn="just"/>
            <a:r>
              <a:rPr lang="en-US" dirty="0" smtClean="0"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 businessman who makes frequent trips to </a:t>
            </a:r>
            <a:r>
              <a:rPr lang="en-US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Thailand, </a:t>
            </a:r>
            <a:r>
              <a:rPr lang="en-US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presents with </a:t>
            </a:r>
            <a:r>
              <a:rPr lang="en-US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intermittent fever.</a:t>
            </a:r>
            <a:endParaRPr lang="en-US" sz="20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WHAT IS THE DIAGNOSIS?</a:t>
            </a:r>
          </a:p>
          <a:p>
            <a:r>
              <a:rPr lang="en-US" sz="2000" b="1" dirty="0" smtClean="0">
                <a:latin typeface="Arial Black" panose="020B0A04020102020204" pitchFamily="34" charset="0"/>
              </a:rPr>
              <a:t> </a:t>
            </a:r>
            <a:r>
              <a:rPr lang="en-US" sz="2000" b="1" dirty="0">
                <a:latin typeface="Arial Black" panose="020B0A04020102020204" pitchFamily="34" charset="0"/>
              </a:rPr>
              <a:t>Malaria or </a:t>
            </a:r>
            <a:r>
              <a:rPr lang="en-US" sz="2000" b="1" i="1" dirty="0">
                <a:latin typeface="Arial Black" panose="020B0A04020102020204" pitchFamily="34" charset="0"/>
              </a:rPr>
              <a:t>Plasmodium spices </a:t>
            </a:r>
            <a:endParaRPr lang="en-US" sz="20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 descr="vivax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564904"/>
            <a:ext cx="5904656" cy="383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3426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233353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Case3: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student in KSU who returned three weeks </a:t>
            </a:r>
            <a:r>
              <a:rPr lang="en-US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from </a:t>
            </a:r>
            <a:r>
              <a:rPr lang="en-US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vacation in </a:t>
            </a:r>
            <a:r>
              <a:rPr lang="en-US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Africa, </a:t>
            </a:r>
            <a:r>
              <a:rPr lang="en-US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he developed intermittent fever last week </a:t>
            </a:r>
            <a:r>
              <a:rPr lang="en-US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lost consciousness a short time ago.</a:t>
            </a:r>
            <a:endParaRPr lang="en-US" sz="2000" b="1" dirty="0" smtClean="0">
              <a:solidFill>
                <a:srgbClr val="FF000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WHAT IS THE DIAGNOSIS?</a:t>
            </a:r>
          </a:p>
          <a:p>
            <a:r>
              <a:rPr lang="en-US" sz="2000" b="1" dirty="0" smtClean="0">
                <a:latin typeface="Arial Black" panose="020B0A04020102020204" pitchFamily="34" charset="0"/>
              </a:rPr>
              <a:t> Malaria</a:t>
            </a:r>
          </a:p>
          <a:p>
            <a:r>
              <a:rPr lang="en-US" sz="2000" b="1" dirty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WHAT IS THE </a:t>
            </a:r>
            <a:r>
              <a:rPr lang="en-US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PATHOGEN?</a:t>
            </a:r>
            <a:endParaRPr lang="en-US" sz="2000" b="1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r>
              <a:rPr lang="en-US" sz="20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Plasmodium falciparum</a:t>
            </a:r>
            <a:endParaRPr lang="en-US" sz="2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Image result for plasmodium falciparum ring thin blood smea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r="7690" b="5000"/>
          <a:stretch/>
        </p:blipFill>
        <p:spPr bwMode="auto">
          <a:xfrm>
            <a:off x="2051720" y="2996952"/>
            <a:ext cx="5256584" cy="35339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6405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233353"/>
            <a:ext cx="864096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Case4: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patient was then treated with </a:t>
            </a:r>
            <a:r>
              <a:rPr lang="en-US" sz="200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schizontocidal</a:t>
            </a:r>
            <a:r>
              <a:rPr lang="en-US" sz="20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antimalarial drugs, a follow-up blood film </a:t>
            </a:r>
            <a:r>
              <a:rPr lang="en-US" sz="20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is shown.</a:t>
            </a:r>
          </a:p>
          <a:p>
            <a:pPr algn="just"/>
            <a:endParaRPr lang="en-US" sz="2200" b="1" dirty="0" smtClean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NAME THE PARASITE?</a:t>
            </a:r>
          </a:p>
          <a:p>
            <a:pPr algn="just"/>
            <a:r>
              <a:rPr lang="en-US" sz="2400" b="1" i="1" dirty="0">
                <a:latin typeface="Arial Black" panose="020B0A04020102020204" pitchFamily="34" charset="0"/>
              </a:rPr>
              <a:t>Plasmodium </a:t>
            </a:r>
            <a:r>
              <a:rPr lang="en-US" sz="2400" b="1" i="1" dirty="0" smtClean="0">
                <a:latin typeface="Arial Black" panose="020B0A04020102020204" pitchFamily="34" charset="0"/>
              </a:rPr>
              <a:t>falciparum</a:t>
            </a:r>
          </a:p>
          <a:p>
            <a:pPr algn="just"/>
            <a:r>
              <a:rPr lang="en-US" sz="24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IN</a:t>
            </a:r>
            <a:r>
              <a:rPr lang="en-US" sz="22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en-US" sz="2200" b="1" dirty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WHAT STAGE </a:t>
            </a:r>
            <a:r>
              <a:rPr lang="en-US" sz="22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b="1" dirty="0" smtClean="0">
                <a:latin typeface="Arial Black" panose="020B0A04020102020204" pitchFamily="34" charset="0"/>
              </a:rPr>
              <a:t>Gametocyte </a:t>
            </a:r>
            <a:r>
              <a:rPr lang="en-US" sz="2400" b="1" dirty="0">
                <a:latin typeface="Arial Black" panose="020B0A04020102020204" pitchFamily="34" charset="0"/>
              </a:rPr>
              <a:t>stage </a:t>
            </a:r>
          </a:p>
          <a:p>
            <a:pPr algn="just"/>
            <a:endParaRPr lang="en-US" sz="2200" b="1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5" name="Picture 2" descr="http://www.medicine.cmu.ac.th/dept/parasite/proto/p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77072"/>
            <a:ext cx="2967890" cy="2017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68"/>
          <a:stretch/>
        </p:blipFill>
        <p:spPr bwMode="auto">
          <a:xfrm>
            <a:off x="4067943" y="2609145"/>
            <a:ext cx="4148919" cy="348557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2897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2272" y="836712"/>
            <a:ext cx="9612560" cy="1656184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MALARIA</a:t>
            </a:r>
            <a:endParaRPr lang="en-US" sz="72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7885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2420888"/>
            <a:ext cx="446555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1800" y="4941168"/>
            <a:ext cx="28803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latin typeface="Arial Black" panose="020B0A04020102020204" pitchFamily="34" charset="0"/>
              </a:rPr>
              <a:t>Anopheles Mosquito</a:t>
            </a:r>
            <a:endParaRPr lang="ar-SA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7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226699"/>
            <a:ext cx="864096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Case 5 :</a:t>
            </a:r>
          </a:p>
          <a:p>
            <a:pPr algn="just"/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 year old child presented  with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anemia, hepatosplenomegaly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fever. Not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responding to antimalarials and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antibiotics.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Bone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marrow aspirate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smear is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shown: </a:t>
            </a:r>
          </a:p>
          <a:p>
            <a:pPr algn="just"/>
            <a:endParaRPr lang="en-US" sz="2000" dirty="0">
              <a:solidFill>
                <a:prstClr val="black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endParaRPr lang="en-US" sz="2000" b="1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endParaRPr lang="en-US" sz="2000" b="1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endParaRPr lang="en-US" sz="2000" b="1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endParaRPr lang="en-US" sz="2000" b="1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WHAT </a:t>
            </a:r>
            <a:r>
              <a:rPr lang="en-US" sz="2000" b="1" dirty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IS THE DIAGNOSIS</a:t>
            </a:r>
            <a:r>
              <a:rPr lang="en-US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?</a:t>
            </a:r>
            <a:endParaRPr lang="en-US" sz="2000" b="1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Visceral </a:t>
            </a:r>
            <a:r>
              <a:rPr lang="en-US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Leishmaniasis</a:t>
            </a:r>
            <a:r>
              <a:rPr lang="en-US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</a:p>
          <a:p>
            <a:pPr algn="just"/>
            <a:endParaRPr lang="en-US" sz="2000" b="1" dirty="0">
              <a:solidFill>
                <a:prstClr val="black"/>
              </a:solidFill>
              <a:latin typeface="Arial Black" panose="020B0A040201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Times New Roman" pitchFamily="18" charset="0"/>
              </a:rPr>
              <a:t>IDENTIFY THE PARASITE STAGE?</a:t>
            </a:r>
            <a:endParaRPr lang="en-US" sz="2000" b="1" dirty="0">
              <a:solidFill>
                <a:srgbClr val="0070C0"/>
              </a:solidFill>
              <a:latin typeface="Arial Black" panose="020B0A04020102020204" pitchFamily="34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Amastigote</a:t>
            </a:r>
            <a:r>
              <a:rPr lang="en-US" sz="20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Stage 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5" name="صورة 2" descr="6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831124"/>
            <a:ext cx="2592288" cy="2272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6" y="1837245"/>
            <a:ext cx="2800632" cy="226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bone marrow amastigot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856" y="1881717"/>
            <a:ext cx="2736304" cy="21771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988248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635026"/>
              </p:ext>
            </p:extLst>
          </p:nvPr>
        </p:nvGraphicFramePr>
        <p:xfrm>
          <a:off x="3613150" y="3086100"/>
          <a:ext cx="19161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ackager Shell Object" showAsIcon="1" r:id="rId3" imgW="1916280" imgH="685800" progId="Package">
                  <p:embed/>
                </p:oleObj>
              </mc:Choice>
              <mc:Fallback>
                <p:oleObj name="Packager Shell Object" showAsIcon="1" r:id="rId3" imgW="19162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3150" y="3086100"/>
                        <a:ext cx="1916113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761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8820472" cy="1325563"/>
          </a:xfrm>
        </p:spPr>
        <p:txBody>
          <a:bodyPr>
            <a:norm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LABORATORY DIAGNOSIS OF MALARIA</a:t>
            </a:r>
            <a:endParaRPr lang="en-US" sz="32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1412776"/>
            <a:ext cx="871296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altLang="ar-SA" sz="5900" u="sng" dirty="0" smtClean="0">
                <a:latin typeface="Arial Black" panose="020B0A04020102020204" pitchFamily="34" charset="0"/>
              </a:rPr>
              <a:t>Malaria Can Be Diagnosed Commonly By: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sz="74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1- </a:t>
            </a:r>
            <a:r>
              <a:rPr lang="en-GB" altLang="ar-SA" sz="55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MICROSCOPY (LIGHT MICROSCOPE):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sz="5500" dirty="0" smtClean="0"/>
              <a:t> Uses a blood smear to identify whether parasites are present in </a:t>
            </a:r>
            <a:r>
              <a:rPr lang="en-US" altLang="ar-SA" sz="5500" dirty="0" smtClean="0"/>
              <a:t>the patient’s blood.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ar-SA" sz="5500" b="1" dirty="0" smtClean="0"/>
              <a:t>Thick film</a:t>
            </a:r>
            <a:r>
              <a:rPr lang="en-US" altLang="ar-SA" sz="5500" dirty="0" smtClean="0"/>
              <a:t>: for screening 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altLang="ar-SA" sz="5500" b="1" dirty="0" smtClean="0"/>
              <a:t>Thin film</a:t>
            </a:r>
            <a:r>
              <a:rPr lang="en-US" altLang="ar-SA" sz="5500" dirty="0" smtClean="0"/>
              <a:t>: for different </a:t>
            </a:r>
            <a:r>
              <a:rPr lang="en-US" altLang="ar-SA" sz="5500" dirty="0" err="1" smtClean="0"/>
              <a:t>speices</a:t>
            </a:r>
            <a:r>
              <a:rPr lang="en-US" altLang="ar-SA" sz="5500" dirty="0" smtClean="0"/>
              <a:t> identification  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ar-SA" sz="5500" dirty="0"/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sz="55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2 </a:t>
            </a:r>
            <a:r>
              <a:rPr lang="en-GB" altLang="ar-SA" sz="55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- RAPID DIAGNOSTIC TESTS (</a:t>
            </a:r>
            <a:r>
              <a:rPr lang="en-GB" altLang="ar-SA" sz="55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RDTs):</a:t>
            </a:r>
            <a:endParaRPr lang="en-GB" altLang="ar-SA" sz="55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ar-SA" sz="5500" b="1" dirty="0" smtClean="0"/>
              <a:t> RDTs </a:t>
            </a:r>
            <a:r>
              <a:rPr lang="en-US" altLang="ar-SA" sz="5500" dirty="0" smtClean="0"/>
              <a:t>are quick  tests for screening that use a drop of blood from the finger tip to identify </a:t>
            </a:r>
            <a:r>
              <a:rPr lang="en-GB" altLang="ar-SA" sz="5500" dirty="0" smtClean="0"/>
              <a:t>whether parasites are present in </a:t>
            </a:r>
            <a:r>
              <a:rPr lang="en-US" altLang="ar-SA" sz="5500" dirty="0" smtClean="0"/>
              <a:t>the patient or no. 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ar-SA" sz="55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sz="55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3-  SEROLOGY</a:t>
            </a:r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sz="55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4-  PCR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ar-SA" sz="5500" dirty="0" smtClean="0"/>
          </a:p>
          <a:p>
            <a:pPr>
              <a:buFont typeface="Arial" charset="0"/>
              <a:buNone/>
            </a:pPr>
            <a:r>
              <a:rPr lang="en-GB" altLang="ar-SA" sz="5500" dirty="0" smtClean="0"/>
              <a:t> </a:t>
            </a:r>
            <a:endParaRPr lang="en-US" altLang="ar-SA" sz="5500" dirty="0" smtClean="0"/>
          </a:p>
          <a:p>
            <a:endParaRPr lang="en-US" altLang="ar-SA" dirty="0" smtClean="0"/>
          </a:p>
        </p:txBody>
      </p:sp>
    </p:spTree>
    <p:extLst>
      <p:ext uri="{BB962C8B-B14F-4D97-AF65-F5344CB8AC3E}">
        <p14:creationId xmlns:p14="http://schemas.microsoft.com/office/powerpoint/2010/main" val="41425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6592" y="188640"/>
            <a:ext cx="10260632" cy="720080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LABORATORY DIAGNOSIS OF MALARIA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836712"/>
            <a:ext cx="849694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altLang="ar-SA" sz="9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LIGHTMICROSCOPY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8000" dirty="0" smtClean="0">
                <a:latin typeface="Arial Black" panose="020B0A04020102020204" pitchFamily="34" charset="0"/>
              </a:rPr>
              <a:t>1- Preparing </a:t>
            </a:r>
            <a:r>
              <a:rPr lang="en-US" sz="8000" dirty="0">
                <a:latin typeface="Arial Black" panose="020B0A04020102020204" pitchFamily="34" charset="0"/>
              </a:rPr>
              <a:t>blood </a:t>
            </a:r>
            <a:r>
              <a:rPr lang="en-US" sz="8000" dirty="0" smtClean="0">
                <a:latin typeface="Arial Black" panose="020B0A04020102020204" pitchFamily="34" charset="0"/>
              </a:rPr>
              <a:t>film (Thick &amp; Thin)</a:t>
            </a:r>
            <a:endParaRPr lang="ar-SA" sz="8000" dirty="0"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altLang="ar-SA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sz="5500" dirty="0" smtClean="0"/>
              <a:t> </a:t>
            </a:r>
            <a:endParaRPr lang="en-US" altLang="ar-SA" sz="5500" dirty="0"/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/>
          </a:p>
          <a:p>
            <a:pPr>
              <a:buFont typeface="Arial" charset="0"/>
              <a:buNone/>
            </a:pPr>
            <a:r>
              <a:rPr lang="en-GB" altLang="ar-SA" sz="5500" dirty="0" smtClean="0"/>
              <a:t> </a:t>
            </a:r>
            <a:endParaRPr lang="en-US" altLang="ar-SA" sz="5500" dirty="0" smtClean="0"/>
          </a:p>
          <a:p>
            <a:endParaRPr lang="en-US" altLang="ar-SA" dirty="0" smtClean="0"/>
          </a:p>
        </p:txBody>
      </p:sp>
      <p:pic>
        <p:nvPicPr>
          <p:cNvPr id="4" name="Picture 2" descr="Image result for blood film prepa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988840"/>
            <a:ext cx="8352928" cy="4608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http://sabatinelli-g/collect/who/archives/HASH01b5/023bc76f/bbf4ec98/0dff.dir/p20d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846887" y="980728"/>
            <a:ext cx="2538611" cy="838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95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9612560" cy="720080"/>
          </a:xfrm>
        </p:spPr>
        <p:txBody>
          <a:bodyPr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LABORATORY DIAGNOSIS</a:t>
            </a:r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63618" y="955761"/>
            <a:ext cx="849694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altLang="ar-SA" sz="9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LIGHTMICROSCOPY</a:t>
            </a:r>
          </a:p>
          <a:p>
            <a:pPr marL="0" indent="0">
              <a:lnSpc>
                <a:spcPct val="120000"/>
              </a:lnSpc>
              <a:buNone/>
            </a:pPr>
            <a:endParaRPr lang="en-GB" altLang="ar-SA" sz="9600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8000" dirty="0" smtClean="0">
                <a:latin typeface="Arial Black" panose="020B0A04020102020204" pitchFamily="34" charset="0"/>
              </a:rPr>
              <a:t>2- Video showing Preparing of Thin and Thick blood film </a:t>
            </a:r>
            <a:endParaRPr lang="en-GB" altLang="ar-SA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sz="5500" dirty="0" smtClean="0"/>
              <a:t> </a:t>
            </a:r>
            <a:endParaRPr lang="en-US" altLang="ar-SA" sz="5500" dirty="0"/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/>
          </a:p>
          <a:p>
            <a:pPr>
              <a:buFont typeface="Arial" charset="0"/>
              <a:buNone/>
            </a:pPr>
            <a:r>
              <a:rPr lang="en-GB" altLang="ar-SA" sz="5500" dirty="0" smtClean="0"/>
              <a:t> </a:t>
            </a:r>
            <a:endParaRPr lang="en-US" altLang="ar-SA" sz="5500" dirty="0" smtClean="0"/>
          </a:p>
          <a:p>
            <a:endParaRPr lang="en-US" altLang="ar-SA" dirty="0" smtClean="0"/>
          </a:p>
        </p:txBody>
      </p:sp>
      <p:pic>
        <p:nvPicPr>
          <p:cNvPr id="6" name="Picture 11" descr="http://sabatinelli-g/collect/who/archives/HASH01b5/023bc76f/bbf4ec98/0dff.dir/p20d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012160" y="836712"/>
            <a:ext cx="2538611" cy="83844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952989" y="2780928"/>
            <a:ext cx="305917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youtu.be/aEAXYJ7XaCg</a:t>
            </a:r>
            <a:endParaRPr lang="en-US" dirty="0" smtClean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594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9612560" cy="720080"/>
          </a:xfrm>
        </p:spPr>
        <p:txBody>
          <a:bodyPr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LABORATORY DIAGNOSIS</a:t>
            </a:r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836712"/>
            <a:ext cx="849694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altLang="ar-SA" sz="9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LIGHT MICROSCOPY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8000" dirty="0" smtClean="0">
                <a:latin typeface="Arial Black" panose="020B0A04020102020204" pitchFamily="34" charset="0"/>
              </a:rPr>
              <a:t>3- </a:t>
            </a:r>
            <a:r>
              <a:rPr lang="en-US" sz="8000" dirty="0">
                <a:latin typeface="Arial Black" panose="020B0A04020102020204" pitchFamily="34" charset="0"/>
              </a:rPr>
              <a:t>Interpreting Thick and Thin Films</a:t>
            </a:r>
            <a:endParaRPr lang="en-GB" altLang="ar-SA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sz="5500" dirty="0" smtClean="0"/>
              <a:t> </a:t>
            </a:r>
            <a:endParaRPr lang="en-US" altLang="ar-SA" sz="5500" dirty="0"/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 smtClean="0"/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/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 smtClean="0"/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/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 smtClean="0"/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/>
          </a:p>
          <a:p>
            <a:pPr>
              <a:buFont typeface="Arial" charset="0"/>
              <a:buNone/>
            </a:pPr>
            <a:r>
              <a:rPr lang="en-GB" altLang="ar-SA" sz="5500" dirty="0" smtClean="0"/>
              <a:t> </a:t>
            </a:r>
            <a:endParaRPr lang="en-US" altLang="ar-SA" sz="5500" dirty="0" smtClean="0"/>
          </a:p>
          <a:p>
            <a:endParaRPr lang="en-US" altLang="ar-SA" dirty="0" smtClean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788024" y="1772816"/>
            <a:ext cx="4114800" cy="4648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ar-SA" b="1" u="sng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THICK FILM</a:t>
            </a:r>
          </a:p>
          <a:p>
            <a:pPr marL="0" indent="0" algn="ctr">
              <a:buNone/>
            </a:pPr>
            <a:endParaRPr lang="en-US" altLang="ar-SA" b="1" u="sng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altLang="ar-SA" b="1" u="sng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altLang="ar-SA" b="1" u="sng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altLang="ar-SA" dirty="0" smtClean="0"/>
              <a:t>lysed RBCs</a:t>
            </a:r>
          </a:p>
          <a:p>
            <a:pPr lvl="1">
              <a:lnSpc>
                <a:spcPct val="150000"/>
              </a:lnSpc>
            </a:pPr>
            <a:r>
              <a:rPr lang="en-US" altLang="ar-SA" dirty="0" smtClean="0"/>
              <a:t>larger volume</a:t>
            </a:r>
          </a:p>
          <a:p>
            <a:pPr lvl="1">
              <a:lnSpc>
                <a:spcPct val="150000"/>
              </a:lnSpc>
            </a:pPr>
            <a:r>
              <a:rPr lang="en-US" altLang="ar-SA" dirty="0" smtClean="0"/>
              <a:t>good screening test</a:t>
            </a:r>
          </a:p>
          <a:p>
            <a:pPr lvl="1">
              <a:lnSpc>
                <a:spcPct val="150000"/>
              </a:lnSpc>
            </a:pPr>
            <a:r>
              <a:rPr lang="en-US" altLang="ar-SA" dirty="0" smtClean="0"/>
              <a:t>positive or negative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213419" y="1772816"/>
            <a:ext cx="4191000" cy="4648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ar-SA" b="1" u="sng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THIN </a:t>
            </a:r>
            <a:r>
              <a:rPr lang="en-US" altLang="ar-SA" b="1" u="sng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FILM</a:t>
            </a:r>
          </a:p>
          <a:p>
            <a:pPr marL="0" indent="0" algn="ctr">
              <a:buNone/>
            </a:pPr>
            <a:endParaRPr lang="en-US" altLang="ar-SA" b="1" u="sng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altLang="ar-SA" b="1" u="sng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en-US" altLang="ar-SA" b="1" u="sng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altLang="ar-SA" dirty="0" smtClean="0"/>
              <a:t>fixed RBCs, single layer</a:t>
            </a:r>
          </a:p>
          <a:p>
            <a:pPr lvl="1">
              <a:lnSpc>
                <a:spcPct val="150000"/>
              </a:lnSpc>
            </a:pPr>
            <a:r>
              <a:rPr lang="en-US" altLang="ar-SA" dirty="0" smtClean="0"/>
              <a:t>smaller volume</a:t>
            </a:r>
          </a:p>
          <a:p>
            <a:pPr lvl="1">
              <a:lnSpc>
                <a:spcPct val="150000"/>
              </a:lnSpc>
            </a:pPr>
            <a:r>
              <a:rPr lang="en-US" altLang="ar-SA" dirty="0" smtClean="0"/>
              <a:t>good for species identification</a:t>
            </a:r>
          </a:p>
          <a:p>
            <a:pPr lvl="1">
              <a:lnSpc>
                <a:spcPct val="150000"/>
              </a:lnSpc>
            </a:pPr>
            <a:r>
              <a:rPr lang="en-US" altLang="ar-SA" dirty="0" smtClean="0"/>
              <a:t>requires more time to read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14784" r="29555" b="56568"/>
          <a:stretch/>
        </p:blipFill>
        <p:spPr bwMode="auto">
          <a:xfrm>
            <a:off x="5220072" y="2283218"/>
            <a:ext cx="2905041" cy="802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8" t="62575" r="7342" b="12878"/>
          <a:stretch/>
        </p:blipFill>
        <p:spPr bwMode="auto">
          <a:xfrm>
            <a:off x="896052" y="2274647"/>
            <a:ext cx="2825733" cy="786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86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9612560" cy="720080"/>
          </a:xfrm>
        </p:spPr>
        <p:txBody>
          <a:bodyPr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LABORATORY DIAGNOSIS</a:t>
            </a:r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836712"/>
            <a:ext cx="849694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altLang="ar-SA" sz="9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LIGHT MICROSCOPY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8000" dirty="0" smtClean="0">
                <a:latin typeface="Arial Black" panose="020B0A04020102020204" pitchFamily="34" charset="0"/>
              </a:rPr>
              <a:t> 4- Microscopic image for Thick film VS Thin film</a:t>
            </a:r>
            <a:endParaRPr lang="en-GB" altLang="ar-SA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altLang="ar-SA" sz="5500" dirty="0" smtClean="0"/>
              <a:t> </a:t>
            </a:r>
            <a:endParaRPr lang="en-US" altLang="ar-SA" sz="5500" dirty="0"/>
          </a:p>
          <a:p>
            <a:pPr marL="0" indent="0">
              <a:lnSpc>
                <a:spcPct val="120000"/>
              </a:lnSpc>
              <a:buNone/>
            </a:pPr>
            <a:endParaRPr lang="en-GB" altLang="ar-SA" sz="5500" dirty="0"/>
          </a:p>
          <a:p>
            <a:pPr>
              <a:buFont typeface="Arial" charset="0"/>
              <a:buNone/>
            </a:pPr>
            <a:r>
              <a:rPr lang="en-GB" altLang="ar-SA" sz="5500" dirty="0" smtClean="0"/>
              <a:t> </a:t>
            </a:r>
            <a:endParaRPr lang="en-US" altLang="ar-SA" sz="5500" dirty="0" smtClean="0"/>
          </a:p>
          <a:p>
            <a:endParaRPr lang="en-US" altLang="ar-SA" dirty="0" smtClean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1520" y="1700808"/>
            <a:ext cx="4114800" cy="50405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buNone/>
            </a:pPr>
            <a:r>
              <a:rPr lang="en-US" altLang="ar-SA" sz="2100" b="1" u="sng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Plasmodium falciparum</a:t>
            </a:r>
          </a:p>
          <a:p>
            <a:pPr marL="0" lvl="1" indent="0" algn="ctr">
              <a:lnSpc>
                <a:spcPct val="100000"/>
              </a:lnSpc>
              <a:buNone/>
            </a:pPr>
            <a:endParaRPr lang="en-US" altLang="ar-SA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788024" y="1700808"/>
            <a:ext cx="4191000" cy="50405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u="sng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Plasmodium </a:t>
            </a:r>
            <a:r>
              <a:rPr lang="en-US" b="1" u="sng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falciparum </a:t>
            </a:r>
          </a:p>
          <a:p>
            <a:pPr marL="0" lv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(Ring 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stage in thin smear)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3197" r="30121" b="54631"/>
          <a:stretch/>
        </p:blipFill>
        <p:spPr bwMode="auto">
          <a:xfrm>
            <a:off x="1187624" y="6165304"/>
            <a:ext cx="1842317" cy="473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8" t="55797" r="7342" b="12878"/>
          <a:stretch/>
        </p:blipFill>
        <p:spPr bwMode="auto">
          <a:xfrm>
            <a:off x="6006603" y="6165304"/>
            <a:ext cx="1753842" cy="4731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 descr="Pfringsthk9"/>
          <p:cNvPicPr>
            <a:picLocks noChangeAspect="1" noChangeArrowheads="1"/>
          </p:cNvPicPr>
          <p:nvPr/>
        </p:nvPicPr>
        <p:blipFill rotWithShape="1">
          <a:blip r:embed="rId4" cstate="print">
            <a:lum bright="-12000" contrast="30000"/>
          </a:blip>
          <a:srcRect t="2829" r="2071" b="2190"/>
          <a:stretch/>
        </p:blipFill>
        <p:spPr bwMode="auto">
          <a:xfrm>
            <a:off x="516738" y="2617117"/>
            <a:ext cx="3479198" cy="3017726"/>
          </a:xfrm>
          <a:prstGeom prst="rect">
            <a:avLst/>
          </a:prstGeom>
          <a:noFill/>
          <a:ln w="9525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20" y="2742834"/>
            <a:ext cx="3507636" cy="289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8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9612560" cy="720080"/>
          </a:xfrm>
        </p:spPr>
        <p:txBody>
          <a:bodyPr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LABORATORY DIAGNOSIS</a:t>
            </a:r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692696"/>
            <a:ext cx="88569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altLang="ar-SA" sz="9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LIGHT MICROSCOPY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8000" dirty="0" smtClean="0">
                <a:latin typeface="Arial Black" panose="020B0A04020102020204" pitchFamily="34" charset="0"/>
              </a:rPr>
              <a:t> </a:t>
            </a:r>
            <a:r>
              <a:rPr lang="en-US" sz="7400" dirty="0">
                <a:latin typeface="Arial Black" panose="020B0A04020102020204" pitchFamily="34" charset="0"/>
              </a:rPr>
              <a:t>5-  Species of </a:t>
            </a:r>
            <a:r>
              <a:rPr lang="en-US" sz="7400" dirty="0" smtClean="0">
                <a:latin typeface="Arial Black" panose="020B0A04020102020204" pitchFamily="34" charset="0"/>
              </a:rPr>
              <a:t>Malaria </a:t>
            </a:r>
            <a:r>
              <a:rPr lang="en-US" sz="7400" dirty="0">
                <a:latin typeface="Arial Black" panose="020B0A04020102020204" pitchFamily="34" charset="0"/>
              </a:rPr>
              <a:t>(</a:t>
            </a:r>
            <a:r>
              <a:rPr lang="en-US" sz="7400" i="1" u="sng" dirty="0">
                <a:latin typeface="Arial Black" panose="020B0A04020102020204" pitchFamily="34" charset="0"/>
                <a:cs typeface="+mj-cs"/>
              </a:rPr>
              <a:t>Plasmodium</a:t>
            </a:r>
            <a:r>
              <a:rPr lang="en-US" sz="7400" i="1" dirty="0">
                <a:latin typeface="Arial Black" panose="020B0A04020102020204" pitchFamily="34" charset="0"/>
                <a:cs typeface="+mj-cs"/>
              </a:rPr>
              <a:t> </a:t>
            </a:r>
            <a:r>
              <a:rPr lang="en-US" sz="7400" i="1" dirty="0" smtClean="0">
                <a:latin typeface="Arial Black" panose="020B0A04020102020204" pitchFamily="34" charset="0"/>
                <a:cs typeface="+mj-cs"/>
              </a:rPr>
              <a:t>Spices) </a:t>
            </a:r>
            <a:r>
              <a:rPr lang="en-US" sz="7400" dirty="0" smtClean="0">
                <a:latin typeface="Arial Black" panose="020B0A04020102020204" pitchFamily="34" charset="0"/>
              </a:rPr>
              <a:t>is </a:t>
            </a:r>
            <a:r>
              <a:rPr lang="en-US" sz="7400" dirty="0">
                <a:latin typeface="Arial Black" panose="020B0A04020102020204" pitchFamily="34" charset="0"/>
              </a:rPr>
              <a:t>identified by its characteristic microscopic </a:t>
            </a:r>
            <a:r>
              <a:rPr lang="en-US" sz="7400" dirty="0" smtClean="0">
                <a:latin typeface="Arial Black" panose="020B0A04020102020204" pitchFamily="34" charset="0"/>
              </a:rPr>
              <a:t>appearance:</a:t>
            </a:r>
            <a:endParaRPr lang="en-US" sz="7400" dirty="0">
              <a:latin typeface="Arial Black" panose="020B0A04020102020204" pitchFamily="34" charset="0"/>
            </a:endParaRPr>
          </a:p>
          <a:p>
            <a:endParaRPr lang="en-US" altLang="ar-SA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4"/>
            <a:ext cx="6840760" cy="47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7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188640"/>
            <a:ext cx="9612560" cy="720080"/>
          </a:xfrm>
        </p:spPr>
        <p:txBody>
          <a:bodyPr>
            <a:no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LABORATORY DIAGNOSIS</a:t>
            </a:r>
            <a:endParaRPr lang="en-US" sz="4000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179512" y="764704"/>
            <a:ext cx="885698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GB" altLang="ar-SA" sz="96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LIGHT MICROSCOPY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8000" dirty="0" smtClean="0">
                <a:latin typeface="Arial Black" panose="020B0A04020102020204" pitchFamily="34" charset="0"/>
              </a:rPr>
              <a:t> </a:t>
            </a:r>
            <a:endParaRPr lang="en-US" altLang="ar-SA" dirty="0" smtClean="0"/>
          </a:p>
        </p:txBody>
      </p:sp>
      <p:sp>
        <p:nvSpPr>
          <p:cNvPr id="4" name="Rectangle 3"/>
          <p:cNvSpPr/>
          <p:nvPr/>
        </p:nvSpPr>
        <p:spPr>
          <a:xfrm>
            <a:off x="1787989" y="4852898"/>
            <a:ext cx="53823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Plasmodium</a:t>
            </a:r>
            <a:r>
              <a:rPr lang="en-US" sz="24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2400" b="1" i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f</a:t>
            </a:r>
            <a:r>
              <a:rPr lang="en-US" sz="2400" b="1" i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alciparum</a:t>
            </a:r>
          </a:p>
          <a:p>
            <a:pPr algn="ctr"/>
            <a:r>
              <a:rPr lang="en-US" sz="2000" b="1" dirty="0" smtClean="0">
                <a:latin typeface="Arial Black" panose="020B0A04020102020204" pitchFamily="34" charset="0"/>
              </a:rPr>
              <a:t>Gametocyte  stage </a:t>
            </a:r>
            <a:r>
              <a:rPr lang="en-US" sz="2000" b="1" dirty="0">
                <a:latin typeface="Arial Black" panose="020B0A04020102020204" pitchFamily="34" charset="0"/>
              </a:rPr>
              <a:t>in </a:t>
            </a:r>
            <a:r>
              <a:rPr lang="en-US" sz="2000" b="1" dirty="0" smtClean="0">
                <a:latin typeface="Arial Black" panose="020B0A04020102020204" pitchFamily="34" charset="0"/>
              </a:rPr>
              <a:t>thin smear</a:t>
            </a:r>
          </a:p>
          <a:p>
            <a:pPr algn="ctr"/>
            <a:r>
              <a:rPr lang="en-US" b="1" dirty="0"/>
              <a:t>(characteristic   banana-shaped or crescent –shaped gametocyte stage in thin smear)</a:t>
            </a:r>
          </a:p>
          <a:p>
            <a:pPr algn="ctr"/>
            <a:endParaRPr lang="en-US" dirty="0"/>
          </a:p>
        </p:txBody>
      </p:sp>
      <p:pic>
        <p:nvPicPr>
          <p:cNvPr id="8" name="Picture 7" descr="Pf1gamthn"/>
          <p:cNvPicPr>
            <a:picLocks noChangeAspect="1" noChangeArrowheads="1"/>
          </p:cNvPicPr>
          <p:nvPr/>
        </p:nvPicPr>
        <p:blipFill rotWithShape="1">
          <a:blip r:embed="rId3" cstate="print">
            <a:lum bright="-6000" contrast="18000"/>
          </a:blip>
          <a:srcRect l="13922" t="16259" r="18374" b="6350"/>
          <a:stretch/>
        </p:blipFill>
        <p:spPr bwMode="auto">
          <a:xfrm>
            <a:off x="330243" y="1395486"/>
            <a:ext cx="4148918" cy="3490394"/>
          </a:xfrm>
          <a:prstGeom prst="rect">
            <a:avLst/>
          </a:prstGeom>
          <a:noFill/>
          <a:ln w="127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0660" name="Picture 4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68"/>
          <a:stretch/>
        </p:blipFill>
        <p:spPr bwMode="auto">
          <a:xfrm>
            <a:off x="4644008" y="1400308"/>
            <a:ext cx="4148919" cy="34855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7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4540</TotalTime>
  <Words>538</Words>
  <Application>Microsoft Office PowerPoint</Application>
  <PresentationFormat>On-screen Show (4:3)</PresentationFormat>
  <Paragraphs>159</Paragraphs>
  <Slides>21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1_Office Theme</vt:lpstr>
      <vt:lpstr>Package</vt:lpstr>
      <vt:lpstr>BLOOD AND TISSUE PARASITES </vt:lpstr>
      <vt:lpstr>MALARIA</vt:lpstr>
      <vt:lpstr>LABORATORY DIAGNOSIS OF MALARIA</vt:lpstr>
      <vt:lpstr>LABORATORY DIAGNOSIS OF MALARIA</vt:lpstr>
      <vt:lpstr>LABORATORY DIAGNOSIS</vt:lpstr>
      <vt:lpstr>LABORATORY DIAGNOSIS</vt:lpstr>
      <vt:lpstr>LABORATORY DIAGNOSIS</vt:lpstr>
      <vt:lpstr>LABORATORY DIAGNOSIS</vt:lpstr>
      <vt:lpstr>LABORATORY DIAGNOSIS</vt:lpstr>
      <vt:lpstr>LABORATORY DIAGNOSIS</vt:lpstr>
      <vt:lpstr>LABORATORY DIAGNOSIS OF MALARIA</vt:lpstr>
      <vt:lpstr>LEISHMANIA </vt:lpstr>
      <vt:lpstr>LABORATORY DIAGNOSIS OF LEISHMANIA</vt:lpstr>
      <vt:lpstr>LABORATORY DIAGNOSIS OF LEISHMANIA</vt:lpstr>
      <vt:lpstr>LABORATORY DIAGNOSIS OF LEISHMANIA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KHAIRAT</dc:creator>
  <cp:lastModifiedBy>3422</cp:lastModifiedBy>
  <cp:revision>242</cp:revision>
  <dcterms:created xsi:type="dcterms:W3CDTF">2011-01-11T10:14:28Z</dcterms:created>
  <dcterms:modified xsi:type="dcterms:W3CDTF">2020-01-20T07:48:11Z</dcterms:modified>
</cp:coreProperties>
</file>