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29"/>
  </p:notesMasterIdLst>
  <p:sldIdLst>
    <p:sldId id="256" r:id="rId3"/>
    <p:sldId id="257" r:id="rId4"/>
    <p:sldId id="258" r:id="rId5"/>
    <p:sldId id="259" r:id="rId6"/>
    <p:sldId id="281" r:id="rId7"/>
    <p:sldId id="261" r:id="rId8"/>
    <p:sldId id="262" r:id="rId9"/>
    <p:sldId id="260"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2"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snapToGrid="0">
      <p:cViewPr varScale="1">
        <p:scale>
          <a:sx n="69" d="100"/>
          <a:sy n="69" d="100"/>
        </p:scale>
        <p:origin x="54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0C5411F-53FF-49DF-882B-F27A6C7DC572}" type="slidenum">
              <a:rPr lang="en-US"/>
              <a:pPr/>
              <a:t>‹#›</a:t>
            </a:fld>
            <a:endParaRPr lang="en-US"/>
          </a:p>
        </p:txBody>
      </p:sp>
    </p:spTree>
    <p:extLst>
      <p:ext uri="{BB962C8B-B14F-4D97-AF65-F5344CB8AC3E}">
        <p14:creationId xmlns:p14="http://schemas.microsoft.com/office/powerpoint/2010/main" val="16779505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0484" name="Rectangle 4"/>
          <p:cNvSpPr>
            <a:spLocks noGrp="1" noChangeArrowheads="1"/>
          </p:cNvSpPr>
          <p:nvPr>
            <p:ph type="dt" sz="half" idx="2"/>
          </p:nvPr>
        </p:nvSpPr>
        <p:spPr/>
        <p:txBody>
          <a:bodyPr/>
          <a:lstStyle>
            <a:lvl1pPr>
              <a:defRPr/>
            </a:lvl1pPr>
          </a:lstStyle>
          <a:p>
            <a:endParaRPr lang="en-US"/>
          </a:p>
        </p:txBody>
      </p:sp>
      <p:sp>
        <p:nvSpPr>
          <p:cNvPr id="20485" name="Rectangle 5"/>
          <p:cNvSpPr>
            <a:spLocks noGrp="1" noChangeArrowheads="1"/>
          </p:cNvSpPr>
          <p:nvPr>
            <p:ph type="ftr" sz="quarter" idx="3"/>
          </p:nvPr>
        </p:nvSpPr>
        <p:spPr/>
        <p:txBody>
          <a:bodyPr/>
          <a:lstStyle>
            <a:lvl1pPr>
              <a:defRPr/>
            </a:lvl1pPr>
          </a:lstStyle>
          <a:p>
            <a:endParaRPr lang="en-US"/>
          </a:p>
        </p:txBody>
      </p:sp>
      <p:sp>
        <p:nvSpPr>
          <p:cNvPr id="20486" name="Rectangle 6"/>
          <p:cNvSpPr>
            <a:spLocks noGrp="1" noChangeArrowheads="1"/>
          </p:cNvSpPr>
          <p:nvPr>
            <p:ph type="sldNum" sz="quarter" idx="4"/>
          </p:nvPr>
        </p:nvSpPr>
        <p:spPr/>
        <p:txBody>
          <a:bodyPr/>
          <a:lstStyle>
            <a:lvl1pPr>
              <a:defRPr/>
            </a:lvl1pPr>
          </a:lstStyle>
          <a:p>
            <a:fld id="{CB88FFC6-531C-40DC-A863-4EAB67865F5C}" type="slidenum">
              <a:rPr lang="en-US"/>
              <a:pPr/>
              <a:t>‹#›</a:t>
            </a:fld>
            <a:endParaRPr lang="en-US"/>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843AA1-5D31-42FB-9BBF-EF1BF1211362}" type="slidenum">
              <a:rPr lang="en-US"/>
              <a:pPr/>
              <a:t>‹#›</a:t>
            </a:fld>
            <a:endParaRPr lang="en-US"/>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8CC102-8E8B-43BB-9D2F-6DED6C93C1FB}" type="slidenum">
              <a:rPr lang="en-US"/>
              <a:pPr/>
              <a:t>‹#›</a:t>
            </a:fld>
            <a:endParaRPr lang="en-US"/>
          </a:p>
        </p:txBody>
      </p:sp>
    </p:spTree>
  </p:cSld>
  <p:clrMapOvr>
    <a:masterClrMapping/>
  </p:clrMapOvr>
  <p:transition spd="slow">
    <p:circl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27653" name="Rectangle 5"/>
          <p:cNvSpPr>
            <a:spLocks noGrp="1" noChangeArrowheads="1"/>
          </p:cNvSpPr>
          <p:nvPr>
            <p:ph type="dt" sz="half" idx="2"/>
          </p:nvPr>
        </p:nvSpPr>
        <p:spPr/>
        <p:txBody>
          <a:bodyPr/>
          <a:lstStyle>
            <a:lvl1pPr>
              <a:defRPr/>
            </a:lvl1pPr>
          </a:lstStyle>
          <a:p>
            <a:endParaRPr lang="en-US"/>
          </a:p>
        </p:txBody>
      </p:sp>
      <p:sp>
        <p:nvSpPr>
          <p:cNvPr id="27654" name="Rectangle 6"/>
          <p:cNvSpPr>
            <a:spLocks noGrp="1" noChangeArrowheads="1"/>
          </p:cNvSpPr>
          <p:nvPr>
            <p:ph type="ftr" sz="quarter" idx="3"/>
          </p:nvPr>
        </p:nvSpPr>
        <p:spPr/>
        <p:txBody>
          <a:bodyPr/>
          <a:lstStyle>
            <a:lvl1pPr>
              <a:defRPr/>
            </a:lvl1pPr>
          </a:lstStyle>
          <a:p>
            <a:endParaRPr lang="en-US"/>
          </a:p>
        </p:txBody>
      </p:sp>
      <p:sp>
        <p:nvSpPr>
          <p:cNvPr id="27655" name="Rectangle 7"/>
          <p:cNvSpPr>
            <a:spLocks noGrp="1" noChangeArrowheads="1"/>
          </p:cNvSpPr>
          <p:nvPr>
            <p:ph type="sldNum" sz="quarter" idx="4"/>
          </p:nvPr>
        </p:nvSpPr>
        <p:spPr/>
        <p:txBody>
          <a:bodyPr/>
          <a:lstStyle>
            <a:lvl1pPr>
              <a:defRPr/>
            </a:lvl1pPr>
          </a:lstStyle>
          <a:p>
            <a:fld id="{A9F97ED2-A607-4368-BAE1-59B4E05886E6}" type="slidenum">
              <a:rPr lang="en-US"/>
              <a:pPr/>
              <a:t>‹#›</a:t>
            </a:fld>
            <a:endParaRPr lang="en-US"/>
          </a:p>
        </p:txBody>
      </p:sp>
    </p:spTree>
  </p:cSld>
  <p:clrMapOvr>
    <a:masterClrMapping/>
  </p:clrMapOvr>
  <p:transition spd="slow">
    <p:circl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7BC311-AB7F-4BC5-8B14-6FB84FC3A688}" type="slidenum">
              <a:rPr lang="en-US"/>
              <a:pPr/>
              <a:t>‹#›</a:t>
            </a:fld>
            <a:endParaRPr lang="en-US"/>
          </a:p>
        </p:txBody>
      </p:sp>
    </p:spTree>
  </p:cSld>
  <p:clrMapOvr>
    <a:masterClrMapping/>
  </p:clrMapOvr>
  <p:transition spd="slow">
    <p:circl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192232-FC1E-4FBD-884D-48D2AB83E7DD}" type="slidenum">
              <a:rPr lang="en-US"/>
              <a:pPr/>
              <a:t>‹#›</a:t>
            </a:fld>
            <a:endParaRPr lang="en-US"/>
          </a:p>
        </p:txBody>
      </p:sp>
    </p:spTree>
  </p:cSld>
  <p:clrMapOvr>
    <a:masterClrMapping/>
  </p:clrMapOvr>
  <p:transition spd="slow">
    <p:circl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04906F7-BBB2-4ABA-AF9A-EDA10DDF3DD9}" type="slidenum">
              <a:rPr lang="en-US"/>
              <a:pPr/>
              <a:t>‹#›</a:t>
            </a:fld>
            <a:endParaRPr lang="en-US"/>
          </a:p>
        </p:txBody>
      </p:sp>
    </p:spTree>
  </p:cSld>
  <p:clrMapOvr>
    <a:masterClrMapping/>
  </p:clrMapOvr>
  <p:transition spd="slow">
    <p:circl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9ED1C40-15C2-463E-902A-1D849A172D5A}" type="slidenum">
              <a:rPr lang="en-US"/>
              <a:pPr/>
              <a:t>‹#›</a:t>
            </a:fld>
            <a:endParaRPr lang="en-US"/>
          </a:p>
        </p:txBody>
      </p:sp>
    </p:spTree>
  </p:cSld>
  <p:clrMapOvr>
    <a:masterClrMapping/>
  </p:clrMapOvr>
  <p:transition spd="slow">
    <p:circl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B3C9D3F-D4D5-453B-95A9-DDB855BD2253}" type="slidenum">
              <a:rPr lang="en-US"/>
              <a:pPr/>
              <a:t>‹#›</a:t>
            </a:fld>
            <a:endParaRPr lang="en-US"/>
          </a:p>
        </p:txBody>
      </p:sp>
    </p:spTree>
  </p:cSld>
  <p:clrMapOvr>
    <a:masterClrMapping/>
  </p:clrMapOvr>
  <p:transition spd="slow">
    <p:circl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5C158E3-7484-4859-B999-0304AD3D7C1C}" type="slidenum">
              <a:rPr lang="en-US"/>
              <a:pPr/>
              <a:t>‹#›</a:t>
            </a:fld>
            <a:endParaRPr lang="en-US"/>
          </a:p>
        </p:txBody>
      </p:sp>
    </p:spTree>
  </p:cSld>
  <p:clrMapOvr>
    <a:masterClrMapping/>
  </p:clrMapOvr>
  <p:transition spd="slow">
    <p:circl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DE618AB-CDB7-4E4E-9DC2-50E64C028277}" type="slidenum">
              <a:rPr lang="en-US"/>
              <a:pPr/>
              <a:t>‹#›</a:t>
            </a:fld>
            <a:endParaRPr lang="en-US"/>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8F745F-E095-4E48-A583-B9E67642CAC1}" type="slidenum">
              <a:rPr lang="en-US"/>
              <a:pPr/>
              <a:t>‹#›</a:t>
            </a:fld>
            <a:endParaRPr lang="en-US"/>
          </a:p>
        </p:txBody>
      </p:sp>
    </p:spTree>
  </p:cSld>
  <p:clrMapOvr>
    <a:masterClrMapping/>
  </p:clrMapOvr>
  <p:transition spd="slow">
    <p:circl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7C4584-703B-4E55-B59D-A632F80715FA}" type="slidenum">
              <a:rPr lang="en-US"/>
              <a:pPr/>
              <a:t>‹#›</a:t>
            </a:fld>
            <a:endParaRPr lang="en-US"/>
          </a:p>
        </p:txBody>
      </p:sp>
    </p:spTree>
  </p:cSld>
  <p:clrMapOvr>
    <a:masterClrMapping/>
  </p:clrMapOvr>
  <p:transition spd="slow">
    <p:circl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DCEB70-8415-44CD-87B9-2D7FF99C3093}" type="slidenum">
              <a:rPr lang="en-US"/>
              <a:pPr/>
              <a:t>‹#›</a:t>
            </a:fld>
            <a:endParaRPr lang="en-US"/>
          </a:p>
        </p:txBody>
      </p:sp>
    </p:spTree>
  </p:cSld>
  <p:clrMapOvr>
    <a:masterClrMapping/>
  </p:clrMapOvr>
  <p:transition spd="slow">
    <p:circl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D016A5-13EB-4EF0-A245-0B9B2ED3EE9A}" type="slidenum">
              <a:rPr lang="en-US"/>
              <a:pPr/>
              <a:t>‹#›</a:t>
            </a:fld>
            <a:endParaRPr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94AAC4-E975-45E5-8B6F-3281A72CF7CD}" type="slidenum">
              <a:rPr lang="en-US"/>
              <a:pPr/>
              <a:t>‹#›</a:t>
            </a:fld>
            <a:endParaRPr lang="en-US"/>
          </a:p>
        </p:txBody>
      </p:sp>
    </p:spTree>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5284E36-BB0B-48DE-ABEC-DAE11E1DE713}" type="slidenum">
              <a:rPr lang="en-US"/>
              <a:pPr/>
              <a:t>‹#›</a:t>
            </a:fld>
            <a:endParaRPr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7543DC5-6C77-41CD-8EB4-58A8C4319D91}" type="slidenum">
              <a:rPr lang="en-US"/>
              <a:pPr/>
              <a:t>‹#›</a:t>
            </a:fld>
            <a:endParaRPr lang="en-US"/>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2AB1999-BA23-4175-9CC3-E2959E226309}" type="slidenum">
              <a:rPr lang="en-US"/>
              <a:pPr/>
              <a:t>‹#›</a:t>
            </a:fld>
            <a:endParaRPr lang="en-US"/>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E83EF99-C8A5-460A-B28D-B2D3443A8898}" type="slidenum">
              <a:rPr lang="en-US"/>
              <a:pPr/>
              <a:t>‹#›</a:t>
            </a:fld>
            <a:endParaRPr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C327080-96F6-4EDC-BE25-97E81B53E8E8}" type="slidenum">
              <a:rPr lang="en-US"/>
              <a:pPr/>
              <a:t>‹#›</a:t>
            </a:fld>
            <a:endParaRPr lang="en-US"/>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463299B-4FCD-4A0A-8F76-1D60F2366715}" type="slidenum">
              <a:rPr lang="en-US"/>
              <a:pPr/>
              <a:t>‹#›</a:t>
            </a:fld>
            <a:endParaRPr lang="en-US"/>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7F4FD74-DF65-4DFD-B90B-93A301C32A2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slow">
    <p:circle/>
  </p:transition>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55EA36B-F4FE-4293-AE6A-31A220ECF7D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ircle/>
  </p:transition>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619431" y="2617121"/>
            <a:ext cx="8170607" cy="1470025"/>
          </a:xfrm>
        </p:spPr>
        <p:txBody>
          <a:bodyPr/>
          <a:lstStyle/>
          <a:p>
            <a:pPr algn="ctr"/>
            <a:r>
              <a:rPr lang="en-US" sz="8000" dirty="0">
                <a:solidFill>
                  <a:schemeClr val="accent1">
                    <a:lumMod val="40000"/>
                    <a:lumOff val="60000"/>
                  </a:schemeClr>
                </a:solidFill>
                <a:latin typeface="Forte" pitchFamily="66" charset="0"/>
              </a:rPr>
              <a:t>MICROBIOLOGY</a:t>
            </a:r>
            <a:br>
              <a:rPr lang="en-US" sz="8000" dirty="0">
                <a:solidFill>
                  <a:schemeClr val="accent1">
                    <a:lumMod val="40000"/>
                    <a:lumOff val="60000"/>
                  </a:schemeClr>
                </a:solidFill>
                <a:latin typeface="Forte" pitchFamily="66" charset="0"/>
              </a:rPr>
            </a:br>
            <a:r>
              <a:rPr lang="en-US" sz="8000" dirty="0">
                <a:solidFill>
                  <a:schemeClr val="accent1">
                    <a:lumMod val="40000"/>
                    <a:lumOff val="60000"/>
                  </a:schemeClr>
                </a:solidFill>
                <a:latin typeface="Forte" pitchFamily="66" charset="0"/>
              </a:rPr>
              <a:t>PRACTICAL </a:t>
            </a:r>
          </a:p>
        </p:txBody>
      </p:sp>
      <p:sp>
        <p:nvSpPr>
          <p:cNvPr id="52227" name="Rectangle 3"/>
          <p:cNvSpPr>
            <a:spLocks noGrp="1" noChangeArrowheads="1"/>
          </p:cNvSpPr>
          <p:nvPr>
            <p:ph type="subTitle" idx="1"/>
          </p:nvPr>
        </p:nvSpPr>
        <p:spPr>
          <a:xfrm>
            <a:off x="1415846" y="4830096"/>
            <a:ext cx="6400800" cy="1752600"/>
          </a:xfrm>
        </p:spPr>
        <p:txBody>
          <a:bodyPr/>
          <a:lstStyle/>
          <a:p>
            <a:pPr algn="ctr"/>
            <a:r>
              <a:rPr lang="en-US" b="1" dirty="0">
                <a:solidFill>
                  <a:schemeClr val="accent6">
                    <a:lumMod val="60000"/>
                    <a:lumOff val="40000"/>
                  </a:schemeClr>
                </a:solidFill>
                <a:latin typeface="Cooper Black" pitchFamily="18" charset="0"/>
              </a:rPr>
              <a:t>YEAR TWO, </a:t>
            </a:r>
            <a:r>
              <a:rPr lang="en-US" b="1" dirty="0" smtClean="0">
                <a:solidFill>
                  <a:schemeClr val="accent6">
                    <a:lumMod val="60000"/>
                    <a:lumOff val="40000"/>
                  </a:schemeClr>
                </a:solidFill>
                <a:latin typeface="Cooper Black" pitchFamily="18" charset="0"/>
              </a:rPr>
              <a:t>GNT BLOCK</a:t>
            </a:r>
            <a:endParaRPr lang="en-US" dirty="0">
              <a:solidFill>
                <a:schemeClr val="accent6">
                  <a:lumMod val="60000"/>
                  <a:lumOff val="40000"/>
                </a:schemeClr>
              </a:solidFill>
              <a:latin typeface="Cooper Black" pitchFamily="18" charset="0"/>
            </a:endParaRPr>
          </a:p>
          <a:p>
            <a:pPr algn="ctr"/>
            <a:r>
              <a:rPr lang="en-US" b="1" dirty="0" smtClean="0">
                <a:solidFill>
                  <a:srgbClr val="FFFF00"/>
                </a:solidFill>
                <a:latin typeface="Cooper Black" pitchFamily="18" charset="0"/>
              </a:rPr>
              <a:t>2019</a:t>
            </a:r>
            <a:endParaRPr lang="en-US" dirty="0">
              <a:solidFill>
                <a:srgbClr val="FFFF00"/>
              </a:solidFill>
              <a:latin typeface="Cooper Black" pitchFamily="18" charset="0"/>
            </a:endParaRPr>
          </a:p>
          <a:p>
            <a:pPr algn="ctr"/>
            <a:endParaRPr lang="en-US" dirty="0">
              <a:solidFill>
                <a:schemeClr val="accent6">
                  <a:lumMod val="60000"/>
                  <a:lumOff val="40000"/>
                </a:schemeClr>
              </a:solidFill>
              <a:latin typeface="Cooper Black" pitchFamily="18" charset="0"/>
            </a:endParaRPr>
          </a:p>
        </p:txBody>
      </p:sp>
      <p:pic>
        <p:nvPicPr>
          <p:cNvPr id="6" name="Picture 5"/>
          <p:cNvPicPr/>
          <p:nvPr/>
        </p:nvPicPr>
        <p:blipFill>
          <a:blip r:embed="rId2" cstate="print"/>
          <a:srcRect/>
          <a:stretch>
            <a:fillRect/>
          </a:stretch>
        </p:blipFill>
        <p:spPr bwMode="auto">
          <a:xfrm>
            <a:off x="0" y="0"/>
            <a:ext cx="1283110" cy="1283110"/>
          </a:xfrm>
          <a:prstGeom prst="rect">
            <a:avLst/>
          </a:prstGeom>
          <a:noFill/>
          <a:ln w="9525">
            <a:noFill/>
            <a:miter lim="800000"/>
            <a:headEnd/>
            <a:tailEnd/>
          </a:ln>
        </p:spPr>
      </p:pic>
      <p:sp>
        <p:nvSpPr>
          <p:cNvPr id="52228" name="Rectangle 4"/>
          <p:cNvSpPr>
            <a:spLocks noChangeArrowheads="1"/>
          </p:cNvSpPr>
          <p:nvPr/>
        </p:nvSpPr>
        <p:spPr bwMode="auto">
          <a:xfrm>
            <a:off x="471936" y="-35882"/>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Footlight MT Light" pitchFamily="18" charset="0"/>
                <a:ea typeface="Calibri" pitchFamily="34" charset="0"/>
                <a:cs typeface="Arial" pitchFamily="34" charset="0"/>
              </a:rPr>
              <a:t>King Saud University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Footlight MT Light" pitchFamily="18" charset="0"/>
                <a:ea typeface="Calibri" pitchFamily="34" charset="0"/>
                <a:cs typeface="Arial" pitchFamily="34" charset="0"/>
              </a:rPr>
              <a:t>College of Medicine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Footlight MT Light" pitchFamily="18" charset="0"/>
                <a:ea typeface="Calibri" pitchFamily="34" charset="0"/>
                <a:cs typeface="Arial" pitchFamily="34" charset="0"/>
              </a:rPr>
              <a:t>Department of Medical Education and the Department of Pathology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1000" fill="hold"/>
                                        <p:tgtEl>
                                          <p:spTgt spid="52226"/>
                                        </p:tgtEl>
                                        <p:attrNameLst>
                                          <p:attrName>ppt_w</p:attrName>
                                        </p:attrNameLst>
                                      </p:cBhvr>
                                      <p:tavLst>
                                        <p:tav tm="0">
                                          <p:val>
                                            <p:strVal val="#ppt_w*0.70"/>
                                          </p:val>
                                        </p:tav>
                                        <p:tav tm="100000">
                                          <p:val>
                                            <p:strVal val="#ppt_w"/>
                                          </p:val>
                                        </p:tav>
                                      </p:tavLst>
                                    </p:anim>
                                    <p:anim calcmode="lin" valueType="num">
                                      <p:cBhvr>
                                        <p:cTn id="8" dur="1000" fill="hold"/>
                                        <p:tgtEl>
                                          <p:spTgt spid="52226"/>
                                        </p:tgtEl>
                                        <p:attrNameLst>
                                          <p:attrName>ppt_h</p:attrName>
                                        </p:attrNameLst>
                                      </p:cBhvr>
                                      <p:tavLst>
                                        <p:tav tm="0">
                                          <p:val>
                                            <p:strVal val="#ppt_h"/>
                                          </p:val>
                                        </p:tav>
                                        <p:tav tm="100000">
                                          <p:val>
                                            <p:strVal val="#ppt_h"/>
                                          </p:val>
                                        </p:tav>
                                      </p:tavLst>
                                    </p:anim>
                                    <p:animEffect transition="in" filter="fade">
                                      <p:cBhvr>
                                        <p:cTn id="9" dur="1000"/>
                                        <p:tgtEl>
                                          <p:spTgt spid="52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369" y="643345"/>
            <a:ext cx="8226425" cy="1143000"/>
          </a:xfrm>
        </p:spPr>
        <p:txBody>
          <a:bodyPr/>
          <a:lstStyle/>
          <a:p>
            <a:r>
              <a:rPr lang="en-US" sz="6000" b="1" u="sng" dirty="0">
                <a:solidFill>
                  <a:srgbClr val="FFFF00"/>
                </a:solidFill>
                <a:latin typeface="Forte" pitchFamily="66" charset="0"/>
              </a:rPr>
              <a:t>Case 2</a:t>
            </a:r>
            <a:r>
              <a:rPr lang="en-US" sz="6000" dirty="0">
                <a:solidFill>
                  <a:srgbClr val="FFFF00"/>
                </a:solidFill>
                <a:latin typeface="Forte" pitchFamily="66" charset="0"/>
              </a:rPr>
              <a:t/>
            </a:r>
            <a:br>
              <a:rPr lang="en-US" sz="6000" dirty="0">
                <a:solidFill>
                  <a:srgbClr val="FFFF00"/>
                </a:solidFill>
                <a:latin typeface="Forte" pitchFamily="66" charset="0"/>
              </a:rPr>
            </a:br>
            <a:endParaRPr lang="en-US" sz="6000" dirty="0">
              <a:solidFill>
                <a:srgbClr val="FFFF00"/>
              </a:solidFill>
              <a:latin typeface="Forte" pitchFamily="66" charset="0"/>
            </a:endParaRPr>
          </a:p>
        </p:txBody>
      </p:sp>
      <p:sp>
        <p:nvSpPr>
          <p:cNvPr id="3" name="Content Placeholder 2"/>
          <p:cNvSpPr>
            <a:spLocks noGrp="1"/>
          </p:cNvSpPr>
          <p:nvPr>
            <p:ph idx="1"/>
          </p:nvPr>
        </p:nvSpPr>
        <p:spPr>
          <a:xfrm>
            <a:off x="440864" y="1025013"/>
            <a:ext cx="8226425" cy="4525963"/>
          </a:xfrm>
        </p:spPr>
        <p:txBody>
          <a:bodyPr/>
          <a:lstStyle/>
          <a:p>
            <a:pPr marL="0" indent="0" algn="just">
              <a:buNone/>
            </a:pPr>
            <a:r>
              <a:rPr lang="en-US" sz="3200" dirty="0" smtClean="0">
                <a:latin typeface="Footlight MT Light" pitchFamily="18" charset="0"/>
              </a:rPr>
              <a:t>Mohammed Abdullah is a 34 year old married Saudi male who has donated two units of blood at KKUH for a relative undergoing an operation. Two days later, the Blood Bank called him because of abnormal blood test results and advised him to see his physician. </a:t>
            </a:r>
          </a:p>
          <a:p>
            <a:pPr algn="just"/>
            <a:endParaRPr lang="en-US" sz="3200" dirty="0" smtClean="0">
              <a:latin typeface="Footlight MT Light" pitchFamily="18" charset="0"/>
            </a:endParaRPr>
          </a:p>
          <a:p>
            <a:pPr marL="0" indent="0" algn="just">
              <a:buNone/>
            </a:pPr>
            <a:r>
              <a:rPr lang="en-US" sz="3200" dirty="0" smtClean="0">
                <a:latin typeface="Footlight MT Light" pitchFamily="18" charset="0"/>
              </a:rPr>
              <a:t>On arrival to the blood bank, the doctor informed him that his blood is not suitable for transfusion because of the presence of infection. </a:t>
            </a:r>
          </a:p>
          <a:p>
            <a:pPr marL="0" indent="0" algn="just">
              <a:buNone/>
            </a:pPr>
            <a:endParaRPr lang="en-US" sz="3200" dirty="0">
              <a:solidFill>
                <a:schemeClr val="tx1"/>
              </a:solidFill>
              <a:latin typeface="Footlight MT Light" pitchFamily="18" charset="0"/>
            </a:endParaRPr>
          </a:p>
          <a:p>
            <a:pPr algn="just">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761322"/>
            <a:ext cx="8226425" cy="1143000"/>
          </a:xfrm>
        </p:spPr>
        <p:txBody>
          <a:bodyPr/>
          <a:lstStyle/>
          <a:p>
            <a:r>
              <a:rPr lang="en-US" sz="6000" u="sng" dirty="0">
                <a:solidFill>
                  <a:srgbClr val="FFFF00"/>
                </a:solidFill>
                <a:latin typeface="Forte" pitchFamily="66" charset="0"/>
              </a:rPr>
              <a:t>QUESTIONS</a:t>
            </a:r>
            <a:r>
              <a:rPr lang="en-US" sz="6000" dirty="0">
                <a:solidFill>
                  <a:srgbClr val="FFFF00"/>
                </a:solidFill>
                <a:latin typeface="Forte" pitchFamily="66" charset="0"/>
              </a:rPr>
              <a:t/>
            </a:r>
            <a:br>
              <a:rPr lang="en-US" sz="6000" dirty="0">
                <a:solidFill>
                  <a:srgbClr val="FFFF00"/>
                </a:solidFill>
                <a:latin typeface="Forte" pitchFamily="66" charset="0"/>
              </a:rPr>
            </a:br>
            <a:endParaRPr lang="en-US" sz="6000" dirty="0">
              <a:solidFill>
                <a:srgbClr val="FFFF00"/>
              </a:solidFill>
              <a:latin typeface="Forte" pitchFamily="66" charset="0"/>
            </a:endParaRPr>
          </a:p>
        </p:txBody>
      </p:sp>
      <p:sp>
        <p:nvSpPr>
          <p:cNvPr id="3" name="Content Placeholder 2"/>
          <p:cNvSpPr>
            <a:spLocks noGrp="1"/>
          </p:cNvSpPr>
          <p:nvPr>
            <p:ph idx="1"/>
          </p:nvPr>
        </p:nvSpPr>
        <p:spPr>
          <a:xfrm>
            <a:off x="440864" y="1216742"/>
            <a:ext cx="8226425" cy="5100082"/>
          </a:xfrm>
        </p:spPr>
        <p:txBody>
          <a:bodyPr/>
          <a:lstStyle/>
          <a:p>
            <a:pPr marL="457200" lvl="0" indent="-457200">
              <a:buAutoNum type="arabicPeriod"/>
            </a:pPr>
            <a:r>
              <a:rPr lang="en-US" sz="3600" dirty="0" smtClean="0">
                <a:solidFill>
                  <a:srgbClr val="FFC000"/>
                </a:solidFill>
                <a:latin typeface="Footlight MT Light" pitchFamily="18" charset="0"/>
              </a:rPr>
              <a:t>What </a:t>
            </a:r>
            <a:r>
              <a:rPr lang="en-US" sz="3600" dirty="0">
                <a:solidFill>
                  <a:srgbClr val="FFC000"/>
                </a:solidFill>
                <a:latin typeface="Footlight MT Light" pitchFamily="18" charset="0"/>
              </a:rPr>
              <a:t>type of infectious agents can be transmitted through blood transfusion? (List 4 infections</a:t>
            </a:r>
            <a:r>
              <a:rPr lang="en-US" sz="3600" dirty="0" smtClean="0">
                <a:solidFill>
                  <a:srgbClr val="FFC000"/>
                </a:solidFill>
                <a:latin typeface="Footlight MT Light" pitchFamily="18" charset="0"/>
              </a:rPr>
              <a:t>).</a:t>
            </a:r>
          </a:p>
          <a:p>
            <a:pPr marL="0" lvl="0" indent="0">
              <a:buNone/>
            </a:pPr>
            <a:endParaRPr lang="en-US" sz="3600" dirty="0">
              <a:solidFill>
                <a:schemeClr val="tx1"/>
              </a:solidFill>
              <a:latin typeface="Footlight MT Light" pitchFamily="18" charset="0"/>
            </a:endParaRPr>
          </a:p>
          <a:p>
            <a:pPr marL="725488" lvl="0">
              <a:buBlip>
                <a:blip r:embed="rId2"/>
              </a:buBlip>
            </a:pPr>
            <a:r>
              <a:rPr lang="en-US" sz="3600" dirty="0" err="1">
                <a:solidFill>
                  <a:schemeClr val="tx1"/>
                </a:solidFill>
                <a:latin typeface="Footlight MT Light" pitchFamily="18" charset="0"/>
              </a:rPr>
              <a:t>Hep</a:t>
            </a:r>
            <a:r>
              <a:rPr lang="en-US" sz="3600" dirty="0">
                <a:solidFill>
                  <a:schemeClr val="tx1"/>
                </a:solidFill>
                <a:latin typeface="Footlight MT Light" pitchFamily="18" charset="0"/>
              </a:rPr>
              <a:t> B </a:t>
            </a:r>
          </a:p>
          <a:p>
            <a:pPr marL="725488" lvl="0">
              <a:buBlip>
                <a:blip r:embed="rId2"/>
              </a:buBlip>
            </a:pPr>
            <a:r>
              <a:rPr lang="en-US" sz="3600" dirty="0" err="1">
                <a:solidFill>
                  <a:schemeClr val="tx1"/>
                </a:solidFill>
                <a:latin typeface="Footlight MT Light" pitchFamily="18" charset="0"/>
              </a:rPr>
              <a:t>Hep</a:t>
            </a:r>
            <a:r>
              <a:rPr lang="en-US" sz="3600" dirty="0">
                <a:solidFill>
                  <a:schemeClr val="tx1"/>
                </a:solidFill>
                <a:latin typeface="Footlight MT Light" pitchFamily="18" charset="0"/>
              </a:rPr>
              <a:t> C </a:t>
            </a:r>
          </a:p>
          <a:p>
            <a:pPr marL="725488" lvl="0">
              <a:buBlip>
                <a:blip r:embed="rId2"/>
              </a:buBlip>
            </a:pPr>
            <a:r>
              <a:rPr lang="en-US" sz="3600" dirty="0">
                <a:solidFill>
                  <a:schemeClr val="tx1"/>
                </a:solidFill>
                <a:latin typeface="Footlight MT Light" pitchFamily="18" charset="0"/>
              </a:rPr>
              <a:t>HIV </a:t>
            </a:r>
          </a:p>
          <a:p>
            <a:pPr marL="725488" lvl="0">
              <a:buBlip>
                <a:blip r:embed="rId2"/>
              </a:buBlip>
            </a:pPr>
            <a:r>
              <a:rPr lang="en-US" sz="3600" dirty="0">
                <a:solidFill>
                  <a:schemeClr val="tx1"/>
                </a:solidFill>
                <a:latin typeface="Footlight MT Light" pitchFamily="18" charset="0"/>
              </a:rPr>
              <a:t>HTLV</a:t>
            </a:r>
          </a:p>
          <a:p>
            <a:pPr>
              <a:buNone/>
            </a:pPr>
            <a:endParaRPr lang="en-US" sz="36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116" y="302342"/>
            <a:ext cx="8226425" cy="4525963"/>
          </a:xfrm>
        </p:spPr>
        <p:txBody>
          <a:bodyPr/>
          <a:lstStyle/>
          <a:p>
            <a:pPr lvl="0">
              <a:buNone/>
            </a:pPr>
            <a:r>
              <a:rPr lang="en-US" dirty="0" smtClean="0">
                <a:latin typeface="Footlight MT Light" pitchFamily="18" charset="0"/>
              </a:rPr>
              <a:t>2. </a:t>
            </a:r>
            <a:r>
              <a:rPr lang="en-US" b="1" dirty="0">
                <a:solidFill>
                  <a:srgbClr val="FFC000"/>
                </a:solidFill>
                <a:latin typeface="Footlight MT Light" pitchFamily="18" charset="0"/>
              </a:rPr>
              <a:t>The next day Mohammed came  to see his general practitioner with a letter from the Blood Bank. The letter revealed the result shown below. </a:t>
            </a:r>
          </a:p>
          <a:p>
            <a:pPr>
              <a:buNone/>
            </a:pPr>
            <a:r>
              <a:rPr lang="en-US" dirty="0" smtClean="0">
                <a:solidFill>
                  <a:srgbClr val="FFC000"/>
                </a:solidFill>
                <a:latin typeface="Footlight MT Light" pitchFamily="18" charset="0"/>
              </a:rPr>
              <a:t>    </a:t>
            </a:r>
            <a:r>
              <a:rPr lang="en-US" b="1" dirty="0" smtClean="0">
                <a:solidFill>
                  <a:schemeClr val="accent6">
                    <a:lumMod val="60000"/>
                    <a:lumOff val="40000"/>
                  </a:schemeClr>
                </a:solidFill>
                <a:latin typeface="Cooper Black" pitchFamily="18" charset="0"/>
              </a:rPr>
              <a:t>What </a:t>
            </a:r>
            <a:r>
              <a:rPr lang="en-US" b="1" dirty="0">
                <a:solidFill>
                  <a:schemeClr val="accent6">
                    <a:lumMod val="60000"/>
                    <a:lumOff val="40000"/>
                  </a:schemeClr>
                </a:solidFill>
                <a:latin typeface="Cooper Black" pitchFamily="18" charset="0"/>
              </a:rPr>
              <a:t>is your interpretation? </a:t>
            </a:r>
            <a:endParaRPr lang="en-US" b="1" dirty="0" smtClean="0">
              <a:solidFill>
                <a:schemeClr val="accent6">
                  <a:lumMod val="60000"/>
                  <a:lumOff val="40000"/>
                </a:schemeClr>
              </a:solidFill>
              <a:latin typeface="Cooper Black" pitchFamily="18" charset="0"/>
            </a:endParaRPr>
          </a:p>
          <a:p>
            <a:endParaRPr lang="en-US" dirty="0">
              <a:latin typeface="Footlight MT Light" pitchFamily="18" charset="0"/>
            </a:endParaRPr>
          </a:p>
          <a:p>
            <a:endParaRPr lang="en-US" dirty="0" smtClean="0">
              <a:solidFill>
                <a:schemeClr val="tx1"/>
              </a:solidFill>
              <a:latin typeface="Footlight MT Light" pitchFamily="18" charset="0"/>
            </a:endParaRPr>
          </a:p>
          <a:p>
            <a:endParaRPr lang="en-US" dirty="0">
              <a:latin typeface="Footlight MT Light" pitchFamily="18" charset="0"/>
            </a:endParaRPr>
          </a:p>
          <a:p>
            <a:endParaRPr lang="en-US" dirty="0" smtClean="0">
              <a:solidFill>
                <a:schemeClr val="tx1"/>
              </a:solidFill>
              <a:latin typeface="Footlight MT Light" pitchFamily="18" charset="0"/>
            </a:endParaRPr>
          </a:p>
          <a:p>
            <a:endParaRPr lang="en-US" dirty="0">
              <a:latin typeface="Footlight MT Light" pitchFamily="18" charset="0"/>
            </a:endParaRPr>
          </a:p>
          <a:p>
            <a:pPr>
              <a:buNone/>
            </a:pPr>
            <a:endParaRPr lang="en-US" dirty="0" smtClean="0">
              <a:solidFill>
                <a:schemeClr val="tx1"/>
              </a:solidFill>
              <a:latin typeface="Footlight MT Light" pitchFamily="18" charset="0"/>
            </a:endParaRPr>
          </a:p>
          <a:p>
            <a:pPr>
              <a:buNone/>
            </a:pPr>
            <a:endParaRPr lang="en-US" dirty="0">
              <a:latin typeface="Footlight MT Light" pitchFamily="18" charset="0"/>
            </a:endParaRPr>
          </a:p>
          <a:p>
            <a:pPr>
              <a:buNone/>
            </a:pPr>
            <a:endParaRPr lang="en-US" dirty="0" smtClean="0">
              <a:solidFill>
                <a:schemeClr val="tx1"/>
              </a:solidFill>
              <a:latin typeface="Footlight MT Light" pitchFamily="18" charset="0"/>
            </a:endParaRPr>
          </a:p>
          <a:p>
            <a:pPr>
              <a:buNone/>
            </a:pPr>
            <a:r>
              <a:rPr lang="en-US" dirty="0" smtClean="0">
                <a:solidFill>
                  <a:schemeClr val="tx1"/>
                </a:solidFill>
                <a:latin typeface="Footlight MT Light" pitchFamily="18" charset="0"/>
              </a:rPr>
              <a:t>    </a:t>
            </a:r>
            <a:r>
              <a:rPr lang="en-US" dirty="0" smtClean="0">
                <a:solidFill>
                  <a:schemeClr val="accent6">
                    <a:lumMod val="60000"/>
                    <a:lumOff val="40000"/>
                  </a:schemeClr>
                </a:solidFill>
                <a:latin typeface="Cooper Black" pitchFamily="18" charset="0"/>
              </a:rPr>
              <a:t>What </a:t>
            </a:r>
            <a:r>
              <a:rPr lang="en-US" dirty="0">
                <a:solidFill>
                  <a:schemeClr val="accent6">
                    <a:lumMod val="60000"/>
                    <a:lumOff val="40000"/>
                  </a:schemeClr>
                </a:solidFill>
                <a:latin typeface="Cooper Black" pitchFamily="18" charset="0"/>
              </a:rPr>
              <a:t>do you do next?</a:t>
            </a:r>
          </a:p>
          <a:p>
            <a:pPr marL="725488" lvl="0">
              <a:buBlip>
                <a:blip r:embed="rId2"/>
              </a:buBlip>
            </a:pPr>
            <a:r>
              <a:rPr lang="en-US" b="1" dirty="0" smtClean="0">
                <a:solidFill>
                  <a:schemeClr val="tx1"/>
                </a:solidFill>
                <a:latin typeface="Footlight MT Light" pitchFamily="18" charset="0"/>
              </a:rPr>
              <a:t>Repeat </a:t>
            </a:r>
            <a:r>
              <a:rPr lang="en-US" b="1" dirty="0">
                <a:solidFill>
                  <a:schemeClr val="tx1"/>
                </a:solidFill>
                <a:latin typeface="Footlight MT Light" pitchFamily="18" charset="0"/>
              </a:rPr>
              <a:t>tests and Serology</a:t>
            </a:r>
          </a:p>
          <a:p>
            <a:pPr marL="725488" lvl="0">
              <a:buBlip>
                <a:blip r:embed="rId2"/>
              </a:buBlip>
            </a:pPr>
            <a:r>
              <a:rPr lang="en-US" b="1" dirty="0">
                <a:solidFill>
                  <a:schemeClr val="tx1"/>
                </a:solidFill>
                <a:latin typeface="Footlight MT Light" pitchFamily="18" charset="0"/>
              </a:rPr>
              <a:t> LFTs </a:t>
            </a:r>
          </a:p>
          <a:p>
            <a:pPr>
              <a:buNone/>
            </a:pPr>
            <a:endParaRPr lang="en-US" dirty="0">
              <a:solidFill>
                <a:schemeClr val="tx1"/>
              </a:solidFill>
              <a:latin typeface="Footlight MT Light" pitchFamily="18" charset="0"/>
            </a:endParaRPr>
          </a:p>
          <a:p>
            <a:pPr>
              <a:buNone/>
            </a:pPr>
            <a:endParaRPr lang="en-US" dirty="0">
              <a:latin typeface="Footlight MT Light" pitchFamily="18" charset="0"/>
            </a:endParaRPr>
          </a:p>
        </p:txBody>
      </p:sp>
      <p:graphicFrame>
        <p:nvGraphicFramePr>
          <p:cNvPr id="4" name="Table 3"/>
          <p:cNvGraphicFramePr>
            <a:graphicFrameLocks noGrp="1"/>
          </p:cNvGraphicFramePr>
          <p:nvPr/>
        </p:nvGraphicFramePr>
        <p:xfrm>
          <a:off x="766918" y="2003569"/>
          <a:ext cx="7595418" cy="3291840"/>
        </p:xfrm>
        <a:graphic>
          <a:graphicData uri="http://schemas.openxmlformats.org/drawingml/2006/table">
            <a:tbl>
              <a:tblPr/>
              <a:tblGrid>
                <a:gridCol w="3643815">
                  <a:extLst>
                    <a:ext uri="{9D8B030D-6E8A-4147-A177-3AD203B41FA5}">
                      <a16:colId xmlns:a16="http://schemas.microsoft.com/office/drawing/2014/main" val="20000"/>
                    </a:ext>
                  </a:extLst>
                </a:gridCol>
                <a:gridCol w="287931">
                  <a:extLst>
                    <a:ext uri="{9D8B030D-6E8A-4147-A177-3AD203B41FA5}">
                      <a16:colId xmlns:a16="http://schemas.microsoft.com/office/drawing/2014/main" val="20001"/>
                    </a:ext>
                  </a:extLst>
                </a:gridCol>
                <a:gridCol w="3663672">
                  <a:extLst>
                    <a:ext uri="{9D8B030D-6E8A-4147-A177-3AD203B41FA5}">
                      <a16:colId xmlns:a16="http://schemas.microsoft.com/office/drawing/2014/main" val="20002"/>
                    </a:ext>
                  </a:extLst>
                </a:gridCol>
              </a:tblGrid>
              <a:tr h="493240">
                <a:tc>
                  <a:txBody>
                    <a:bodyPr/>
                    <a:lstStyle/>
                    <a:p>
                      <a:pPr marL="0" marR="0" algn="ctr">
                        <a:lnSpc>
                          <a:spcPct val="150000"/>
                        </a:lnSpc>
                        <a:spcBef>
                          <a:spcPts val="0"/>
                        </a:spcBef>
                        <a:spcAft>
                          <a:spcPts val="0"/>
                        </a:spcAft>
                      </a:pPr>
                      <a:r>
                        <a:rPr lang="en-US" sz="2400" b="1" dirty="0">
                          <a:solidFill>
                            <a:srgbClr val="7030A0"/>
                          </a:solidFill>
                          <a:latin typeface="Footlight MT Light"/>
                          <a:ea typeface="Calibri"/>
                          <a:cs typeface="Arial"/>
                        </a:rPr>
                        <a:t>Test</a:t>
                      </a:r>
                      <a:endParaRPr lang="en-US" sz="2400" dirty="0">
                        <a:solidFill>
                          <a:srgbClr val="7030A0"/>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endParaRPr lang="en-US" sz="24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2400" b="1" dirty="0">
                          <a:solidFill>
                            <a:srgbClr val="7030A0"/>
                          </a:solidFill>
                          <a:latin typeface="Footlight MT Light"/>
                          <a:ea typeface="Calibri"/>
                          <a:cs typeface="Arial"/>
                        </a:rPr>
                        <a:t>Result</a:t>
                      </a:r>
                      <a:endParaRPr lang="en-US" sz="2400" dirty="0">
                        <a:solidFill>
                          <a:srgbClr val="7030A0"/>
                        </a:solidFill>
                        <a:latin typeface="Calibri"/>
                        <a:ea typeface="Calibri"/>
                        <a:cs typeface="Arial"/>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extLst>
                  <a:ext uri="{0D108BD9-81ED-4DB2-BD59-A6C34878D82A}">
                    <a16:rowId xmlns:a16="http://schemas.microsoft.com/office/drawing/2014/main" val="10000"/>
                  </a:ext>
                </a:extLst>
              </a:tr>
              <a:tr h="493240">
                <a:tc>
                  <a:txBody>
                    <a:bodyPr/>
                    <a:lstStyle/>
                    <a:p>
                      <a:pPr marL="0" marR="0">
                        <a:lnSpc>
                          <a:spcPct val="150000"/>
                        </a:lnSpc>
                        <a:spcBef>
                          <a:spcPts val="0"/>
                        </a:spcBef>
                        <a:spcAft>
                          <a:spcPts val="0"/>
                        </a:spcAft>
                      </a:pPr>
                      <a:r>
                        <a:rPr lang="en-US" sz="2400" b="1" dirty="0">
                          <a:solidFill>
                            <a:schemeClr val="tx2"/>
                          </a:solidFill>
                          <a:latin typeface="Footlight MT Light"/>
                          <a:ea typeface="Calibri"/>
                          <a:cs typeface="Arial"/>
                        </a:rPr>
                        <a:t>HBsAg</a:t>
                      </a:r>
                      <a:endParaRPr lang="en-US" sz="2400" dirty="0">
                        <a:solidFill>
                          <a:schemeClr val="tx2"/>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a:lnSpc>
                          <a:spcPct val="150000"/>
                        </a:lnSpc>
                        <a:spcBef>
                          <a:spcPts val="0"/>
                        </a:spcBef>
                        <a:spcAft>
                          <a:spcPts val="0"/>
                        </a:spcAft>
                      </a:pPr>
                      <a:endParaRPr lang="en-US" sz="2400">
                        <a:solidFill>
                          <a:schemeClr val="tx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400" dirty="0">
                          <a:solidFill>
                            <a:schemeClr val="tx2"/>
                          </a:solidFill>
                          <a:latin typeface="Footlight MT Light"/>
                          <a:ea typeface="Calibri"/>
                          <a:cs typeface="Arial"/>
                        </a:rPr>
                        <a:t>Negative</a:t>
                      </a:r>
                      <a:endParaRPr lang="en-US" sz="2400" dirty="0">
                        <a:solidFill>
                          <a:schemeClr val="tx2"/>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493240">
                <a:tc>
                  <a:txBody>
                    <a:bodyPr/>
                    <a:lstStyle/>
                    <a:p>
                      <a:pPr marL="0" marR="0">
                        <a:lnSpc>
                          <a:spcPct val="150000"/>
                        </a:lnSpc>
                        <a:spcBef>
                          <a:spcPts val="0"/>
                        </a:spcBef>
                        <a:spcAft>
                          <a:spcPts val="0"/>
                        </a:spcAft>
                      </a:pPr>
                      <a:r>
                        <a:rPr lang="en-US" sz="2400" b="1">
                          <a:solidFill>
                            <a:srgbClr val="7030A0"/>
                          </a:solidFill>
                          <a:latin typeface="Footlight MT Light"/>
                          <a:ea typeface="Calibri"/>
                          <a:cs typeface="Arial"/>
                        </a:rPr>
                        <a:t>Anti-HBc</a:t>
                      </a:r>
                      <a:endParaRPr lang="en-US" sz="2400">
                        <a:solidFill>
                          <a:srgbClr val="7030A0"/>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EFD3D2"/>
                    </a:solidFill>
                  </a:tcPr>
                </a:tc>
                <a:tc>
                  <a:txBody>
                    <a:bodyPr/>
                    <a:lstStyle/>
                    <a:p>
                      <a:pPr marL="0" marR="0" algn="just">
                        <a:lnSpc>
                          <a:spcPct val="150000"/>
                        </a:lnSpc>
                        <a:spcBef>
                          <a:spcPts val="0"/>
                        </a:spcBef>
                        <a:spcAft>
                          <a:spcPts val="0"/>
                        </a:spcAft>
                      </a:pPr>
                      <a:endParaRPr lang="en-US" sz="24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EFD3D2"/>
                    </a:solidFill>
                  </a:tcPr>
                </a:tc>
                <a:tc>
                  <a:txBody>
                    <a:bodyPr/>
                    <a:lstStyle/>
                    <a:p>
                      <a:pPr marL="0" marR="0" algn="ctr">
                        <a:lnSpc>
                          <a:spcPct val="150000"/>
                        </a:lnSpc>
                        <a:spcBef>
                          <a:spcPts val="0"/>
                        </a:spcBef>
                        <a:spcAft>
                          <a:spcPts val="0"/>
                        </a:spcAft>
                      </a:pPr>
                      <a:r>
                        <a:rPr lang="en-US" sz="2400" dirty="0">
                          <a:solidFill>
                            <a:srgbClr val="7030A0"/>
                          </a:solidFill>
                          <a:latin typeface="Footlight MT Light"/>
                          <a:ea typeface="Calibri"/>
                          <a:cs typeface="Arial"/>
                        </a:rPr>
                        <a:t>Negative</a:t>
                      </a:r>
                      <a:endParaRPr lang="en-US" sz="2400" dirty="0">
                        <a:solidFill>
                          <a:srgbClr val="7030A0"/>
                        </a:solidFill>
                        <a:latin typeface="Calibri"/>
                        <a:ea typeface="Calibri"/>
                        <a:cs typeface="Arial"/>
                      </a:endParaRPr>
                    </a:p>
                  </a:txBody>
                  <a:tcPr marL="68580" marR="68580" marT="0" marB="0">
                    <a:lnL>
                      <a:noFill/>
                    </a:lnL>
                    <a:lnR>
                      <a:noFill/>
                    </a:lnR>
                    <a:lnT>
                      <a:noFill/>
                    </a:lnT>
                    <a:lnB>
                      <a:noFill/>
                    </a:lnB>
                    <a:solidFill>
                      <a:srgbClr val="EFD3D2"/>
                    </a:solidFill>
                  </a:tcPr>
                </a:tc>
                <a:extLst>
                  <a:ext uri="{0D108BD9-81ED-4DB2-BD59-A6C34878D82A}">
                    <a16:rowId xmlns:a16="http://schemas.microsoft.com/office/drawing/2014/main" val="10002"/>
                  </a:ext>
                </a:extLst>
              </a:tr>
              <a:tr h="493240">
                <a:tc>
                  <a:txBody>
                    <a:bodyPr/>
                    <a:lstStyle/>
                    <a:p>
                      <a:pPr marL="0" marR="0">
                        <a:lnSpc>
                          <a:spcPct val="150000"/>
                        </a:lnSpc>
                        <a:spcBef>
                          <a:spcPts val="0"/>
                        </a:spcBef>
                        <a:spcAft>
                          <a:spcPts val="0"/>
                        </a:spcAft>
                      </a:pPr>
                      <a:r>
                        <a:rPr lang="en-US" sz="2400" b="1">
                          <a:solidFill>
                            <a:schemeClr val="tx2"/>
                          </a:solidFill>
                          <a:latin typeface="Footlight MT Light"/>
                          <a:ea typeface="Calibri"/>
                          <a:cs typeface="Arial"/>
                        </a:rPr>
                        <a:t>Anti-HCV</a:t>
                      </a:r>
                      <a:endParaRPr lang="en-US" sz="2400">
                        <a:solidFill>
                          <a:schemeClr val="tx2"/>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a:lnSpc>
                          <a:spcPct val="150000"/>
                        </a:lnSpc>
                        <a:spcBef>
                          <a:spcPts val="0"/>
                        </a:spcBef>
                        <a:spcAft>
                          <a:spcPts val="0"/>
                        </a:spcAft>
                      </a:pPr>
                      <a:endParaRPr lang="en-US" sz="2400">
                        <a:solidFill>
                          <a:schemeClr val="tx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50000"/>
                        </a:lnSpc>
                        <a:spcBef>
                          <a:spcPts val="0"/>
                        </a:spcBef>
                        <a:spcAft>
                          <a:spcPts val="0"/>
                        </a:spcAft>
                      </a:pPr>
                      <a:r>
                        <a:rPr lang="en-US" sz="2400">
                          <a:solidFill>
                            <a:schemeClr val="tx2"/>
                          </a:solidFill>
                          <a:latin typeface="Footlight MT Light"/>
                          <a:ea typeface="Calibri"/>
                          <a:cs typeface="Arial"/>
                        </a:rPr>
                        <a:t>Positive</a:t>
                      </a:r>
                      <a:endParaRPr lang="en-US" sz="2400">
                        <a:solidFill>
                          <a:schemeClr val="tx2"/>
                        </a:solidFill>
                        <a:latin typeface="Calibri"/>
                        <a:ea typeface="Calibri"/>
                        <a:cs typeface="Arial"/>
                      </a:endParaRPr>
                    </a:p>
                  </a:txBody>
                  <a:tcPr marL="68580" marR="68580" marT="0" marB="0">
                    <a:lnL>
                      <a:noFill/>
                    </a:lnL>
                    <a:lnR>
                      <a:noFill/>
                    </a:lnR>
                    <a:lnT>
                      <a:noFill/>
                    </a:lnT>
                    <a:lnB>
                      <a:noFill/>
                    </a:lnB>
                  </a:tcPr>
                </a:tc>
                <a:extLst>
                  <a:ext uri="{0D108BD9-81ED-4DB2-BD59-A6C34878D82A}">
                    <a16:rowId xmlns:a16="http://schemas.microsoft.com/office/drawing/2014/main" val="10003"/>
                  </a:ext>
                </a:extLst>
              </a:tr>
              <a:tr h="442261">
                <a:tc>
                  <a:txBody>
                    <a:bodyPr/>
                    <a:lstStyle/>
                    <a:p>
                      <a:pPr marL="0" marR="0">
                        <a:lnSpc>
                          <a:spcPct val="150000"/>
                        </a:lnSpc>
                        <a:spcBef>
                          <a:spcPts val="0"/>
                        </a:spcBef>
                        <a:spcAft>
                          <a:spcPts val="0"/>
                        </a:spcAft>
                      </a:pPr>
                      <a:r>
                        <a:rPr lang="en-US" sz="2400" b="1">
                          <a:solidFill>
                            <a:srgbClr val="7030A0"/>
                          </a:solidFill>
                          <a:latin typeface="Footlight MT Light"/>
                          <a:ea typeface="Calibri"/>
                          <a:cs typeface="Arial"/>
                        </a:rPr>
                        <a:t>HIV-Ag/Ab</a:t>
                      </a:r>
                      <a:endParaRPr lang="en-US" sz="2400">
                        <a:solidFill>
                          <a:srgbClr val="7030A0"/>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EFD3D2"/>
                    </a:solidFill>
                  </a:tcPr>
                </a:tc>
                <a:tc>
                  <a:txBody>
                    <a:bodyPr/>
                    <a:lstStyle/>
                    <a:p>
                      <a:pPr marL="0" marR="0" algn="just">
                        <a:lnSpc>
                          <a:spcPct val="150000"/>
                        </a:lnSpc>
                        <a:spcBef>
                          <a:spcPts val="0"/>
                        </a:spcBef>
                        <a:spcAft>
                          <a:spcPts val="0"/>
                        </a:spcAft>
                      </a:pPr>
                      <a:endParaRPr lang="en-US" sz="2400" dirty="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EFD3D2"/>
                    </a:solidFill>
                  </a:tcPr>
                </a:tc>
                <a:tc>
                  <a:txBody>
                    <a:bodyPr/>
                    <a:lstStyle/>
                    <a:p>
                      <a:pPr marL="0" marR="0" algn="ctr">
                        <a:lnSpc>
                          <a:spcPct val="150000"/>
                        </a:lnSpc>
                        <a:spcBef>
                          <a:spcPts val="0"/>
                        </a:spcBef>
                        <a:spcAft>
                          <a:spcPts val="0"/>
                        </a:spcAft>
                      </a:pPr>
                      <a:r>
                        <a:rPr lang="en-US" sz="2400" dirty="0">
                          <a:solidFill>
                            <a:srgbClr val="7030A0"/>
                          </a:solidFill>
                          <a:latin typeface="Footlight MT Light"/>
                          <a:ea typeface="Calibri"/>
                          <a:cs typeface="Arial"/>
                        </a:rPr>
                        <a:t>Negative</a:t>
                      </a:r>
                      <a:endParaRPr lang="en-US" sz="2400" dirty="0">
                        <a:solidFill>
                          <a:srgbClr val="7030A0"/>
                        </a:solidFill>
                        <a:latin typeface="Calibri"/>
                        <a:ea typeface="Calibri"/>
                        <a:cs typeface="Arial"/>
                      </a:endParaRPr>
                    </a:p>
                  </a:txBody>
                  <a:tcPr marL="68580" marR="68580" marT="0" marB="0">
                    <a:lnL>
                      <a:noFill/>
                    </a:lnL>
                    <a:lnR>
                      <a:noFill/>
                    </a:lnR>
                    <a:lnT>
                      <a:noFill/>
                    </a:lnT>
                    <a:lnB>
                      <a:noFill/>
                    </a:lnB>
                    <a:solidFill>
                      <a:srgbClr val="EFD3D2"/>
                    </a:solidFill>
                  </a:tcPr>
                </a:tc>
                <a:extLst>
                  <a:ext uri="{0D108BD9-81ED-4DB2-BD59-A6C34878D82A}">
                    <a16:rowId xmlns:a16="http://schemas.microsoft.com/office/drawing/2014/main" val="10004"/>
                  </a:ext>
                </a:extLst>
              </a:tr>
              <a:tr h="493240">
                <a:tc>
                  <a:txBody>
                    <a:bodyPr/>
                    <a:lstStyle/>
                    <a:p>
                      <a:pPr marL="0" marR="0">
                        <a:lnSpc>
                          <a:spcPct val="150000"/>
                        </a:lnSpc>
                        <a:spcBef>
                          <a:spcPts val="0"/>
                        </a:spcBef>
                        <a:spcAft>
                          <a:spcPts val="0"/>
                        </a:spcAft>
                      </a:pPr>
                      <a:r>
                        <a:rPr lang="en-US" sz="2400" b="1">
                          <a:solidFill>
                            <a:schemeClr val="tx2"/>
                          </a:solidFill>
                          <a:latin typeface="Footlight MT Light"/>
                          <a:ea typeface="Calibri"/>
                          <a:cs typeface="Arial"/>
                        </a:rPr>
                        <a:t>Anti-HTLV</a:t>
                      </a:r>
                      <a:endParaRPr lang="en-US" sz="2400">
                        <a:solidFill>
                          <a:schemeClr val="tx2"/>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2400">
                        <a:solidFill>
                          <a:schemeClr val="tx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dirty="0">
                          <a:solidFill>
                            <a:schemeClr val="tx2"/>
                          </a:solidFill>
                          <a:latin typeface="Footlight MT Light"/>
                          <a:ea typeface="Calibri"/>
                          <a:cs typeface="Arial"/>
                        </a:rPr>
                        <a:t>Negative</a:t>
                      </a:r>
                      <a:endParaRPr lang="en-US" sz="2400" dirty="0">
                        <a:solidFill>
                          <a:schemeClr val="tx2"/>
                        </a:solidFill>
                        <a:latin typeface="Calibri"/>
                        <a:ea typeface="Calibri"/>
                        <a:cs typeface="Arial"/>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transition spd="slow">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117984"/>
            <a:ext cx="8226425" cy="4525963"/>
          </a:xfrm>
        </p:spPr>
        <p:txBody>
          <a:bodyPr/>
          <a:lstStyle/>
          <a:p>
            <a:pPr lvl="0">
              <a:buNone/>
            </a:pPr>
            <a:r>
              <a:rPr lang="en-US" dirty="0" smtClean="0">
                <a:solidFill>
                  <a:schemeClr val="tx1"/>
                </a:solidFill>
                <a:latin typeface="+mn-lt"/>
                <a:ea typeface="+mn-ea"/>
                <a:cs typeface="+mn-cs"/>
              </a:rPr>
              <a:t>3. </a:t>
            </a:r>
            <a:r>
              <a:rPr lang="en-US" b="1" dirty="0" smtClean="0">
                <a:solidFill>
                  <a:srgbClr val="FFC000"/>
                </a:solidFill>
                <a:latin typeface="Footlight MT Light" pitchFamily="18" charset="0"/>
              </a:rPr>
              <a:t>The </a:t>
            </a:r>
            <a:r>
              <a:rPr lang="en-US" b="1" dirty="0">
                <a:solidFill>
                  <a:srgbClr val="FFC000"/>
                </a:solidFill>
                <a:latin typeface="Footlight MT Light" pitchFamily="18" charset="0"/>
              </a:rPr>
              <a:t>results added by the general practitioner are available. See the table below. How would you interpret these results?</a:t>
            </a:r>
          </a:p>
          <a:p>
            <a:pPr>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2288378"/>
              </p:ext>
            </p:extLst>
          </p:nvPr>
        </p:nvGraphicFramePr>
        <p:xfrm>
          <a:off x="845575" y="1102471"/>
          <a:ext cx="7472515" cy="5540922"/>
        </p:xfrm>
        <a:graphic>
          <a:graphicData uri="http://schemas.openxmlformats.org/drawingml/2006/table">
            <a:tbl>
              <a:tblPr rtl="1"/>
              <a:tblGrid>
                <a:gridCol w="2297156">
                  <a:extLst>
                    <a:ext uri="{9D8B030D-6E8A-4147-A177-3AD203B41FA5}">
                      <a16:colId xmlns:a16="http://schemas.microsoft.com/office/drawing/2014/main" val="20000"/>
                    </a:ext>
                  </a:extLst>
                </a:gridCol>
                <a:gridCol w="2896219">
                  <a:extLst>
                    <a:ext uri="{9D8B030D-6E8A-4147-A177-3AD203B41FA5}">
                      <a16:colId xmlns:a16="http://schemas.microsoft.com/office/drawing/2014/main" val="20001"/>
                    </a:ext>
                  </a:extLst>
                </a:gridCol>
                <a:gridCol w="2279140">
                  <a:extLst>
                    <a:ext uri="{9D8B030D-6E8A-4147-A177-3AD203B41FA5}">
                      <a16:colId xmlns:a16="http://schemas.microsoft.com/office/drawing/2014/main" val="20002"/>
                    </a:ext>
                  </a:extLst>
                </a:gridCol>
              </a:tblGrid>
              <a:tr h="615658">
                <a:tc>
                  <a:txBody>
                    <a:bodyPr/>
                    <a:lstStyle/>
                    <a:p>
                      <a:pPr marL="0" marR="0" algn="ctr" rtl="0">
                        <a:lnSpc>
                          <a:spcPct val="150000"/>
                        </a:lnSpc>
                        <a:spcBef>
                          <a:spcPts val="0"/>
                        </a:spcBef>
                        <a:spcAft>
                          <a:spcPts val="0"/>
                        </a:spcAft>
                      </a:pPr>
                      <a:r>
                        <a:rPr lang="en-US" sz="2400" b="1" dirty="0">
                          <a:solidFill>
                            <a:srgbClr val="7030A0"/>
                          </a:solidFill>
                          <a:latin typeface="Footlight MT Light"/>
                          <a:ea typeface="Calibri"/>
                          <a:cs typeface="Arial"/>
                        </a:rPr>
                        <a:t>Normal Range</a:t>
                      </a:r>
                      <a:r>
                        <a:rPr lang="en-US" sz="2400" b="1"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400" b="1" dirty="0">
                          <a:solidFill>
                            <a:srgbClr val="7030A0"/>
                          </a:solidFill>
                          <a:latin typeface="Footlight MT Light"/>
                          <a:ea typeface="Calibri"/>
                          <a:cs typeface="Arial"/>
                        </a:rPr>
                        <a:t>Patient Result</a:t>
                      </a:r>
                      <a:r>
                        <a:rPr lang="en-US" sz="2400" b="1"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400" b="1" dirty="0">
                          <a:solidFill>
                            <a:srgbClr val="7030A0"/>
                          </a:solidFill>
                          <a:latin typeface="Footlight MT Light"/>
                          <a:ea typeface="Calibri"/>
                          <a:cs typeface="Arial"/>
                        </a:rPr>
                        <a:t>Lab. Test</a:t>
                      </a:r>
                      <a:r>
                        <a:rPr lang="en-US" sz="2400" b="1"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extLst>
                  <a:ext uri="{0D108BD9-81ED-4DB2-BD59-A6C34878D82A}">
                    <a16:rowId xmlns:a16="http://schemas.microsoft.com/office/drawing/2014/main" val="10000"/>
                  </a:ext>
                </a:extLst>
              </a:tr>
              <a:tr h="615658">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20-65 IU</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49</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ALT</a:t>
                      </a:r>
                      <a:r>
                        <a:rPr lang="en-US" sz="2400">
                          <a:solidFill>
                            <a:srgbClr val="7030A0"/>
                          </a:solidFill>
                          <a:latin typeface="Arial"/>
                          <a:ea typeface="Calibri"/>
                          <a:cs typeface="Arial"/>
                        </a:rPr>
                        <a:t>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extLst>
                  <a:ext uri="{0D108BD9-81ED-4DB2-BD59-A6C34878D82A}">
                    <a16:rowId xmlns:a16="http://schemas.microsoft.com/office/drawing/2014/main" val="10001"/>
                  </a:ext>
                </a:extLst>
              </a:tr>
              <a:tr h="615658">
                <a:tc>
                  <a:txBody>
                    <a:bodyPr/>
                    <a:lstStyle/>
                    <a:p>
                      <a:pPr marL="0" marR="0" algn="ctr" rtl="0">
                        <a:lnSpc>
                          <a:spcPct val="150000"/>
                        </a:lnSpc>
                        <a:spcBef>
                          <a:spcPts val="0"/>
                        </a:spcBef>
                        <a:spcAft>
                          <a:spcPts val="0"/>
                        </a:spcAft>
                      </a:pPr>
                      <a:r>
                        <a:rPr lang="en-US" sz="2400" dirty="0" smtClean="0">
                          <a:solidFill>
                            <a:srgbClr val="7030A0"/>
                          </a:solidFill>
                          <a:latin typeface="Footlight MT Light"/>
                          <a:ea typeface="Calibri"/>
                          <a:cs typeface="Arial"/>
                        </a:rPr>
                        <a:t>12-37 </a:t>
                      </a:r>
                      <a:r>
                        <a:rPr lang="en-US" sz="2400" dirty="0">
                          <a:solidFill>
                            <a:srgbClr val="7030A0"/>
                          </a:solidFill>
                          <a:latin typeface="Footlight MT Light"/>
                          <a:ea typeface="Calibri"/>
                          <a:cs typeface="Arial"/>
                        </a:rPr>
                        <a:t>IU</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29</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dirty="0">
                          <a:solidFill>
                            <a:srgbClr val="7030A0"/>
                          </a:solidFill>
                          <a:latin typeface="Footlight MT Light"/>
                          <a:ea typeface="Calibri"/>
                          <a:cs typeface="Arial"/>
                        </a:rPr>
                        <a:t>AST</a:t>
                      </a:r>
                      <a:r>
                        <a:rPr lang="en-US" sz="2400"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extLst>
                  <a:ext uri="{0D108BD9-81ED-4DB2-BD59-A6C34878D82A}">
                    <a16:rowId xmlns:a16="http://schemas.microsoft.com/office/drawing/2014/main" val="10002"/>
                  </a:ext>
                </a:extLst>
              </a:tr>
              <a:tr h="615658">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3-17 mol/L</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dirty="0">
                          <a:solidFill>
                            <a:srgbClr val="7030A0"/>
                          </a:solidFill>
                          <a:latin typeface="Footlight MT Light"/>
                          <a:ea typeface="Calibri"/>
                          <a:cs typeface="Arial"/>
                        </a:rPr>
                        <a:t>4</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Bilirubin</a:t>
                      </a:r>
                      <a:r>
                        <a:rPr lang="en-US" sz="2400">
                          <a:solidFill>
                            <a:srgbClr val="7030A0"/>
                          </a:solidFill>
                          <a:latin typeface="Arial"/>
                          <a:ea typeface="Calibri"/>
                          <a:cs typeface="Arial"/>
                        </a:rPr>
                        <a:t>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extLst>
                  <a:ext uri="{0D108BD9-81ED-4DB2-BD59-A6C34878D82A}">
                    <a16:rowId xmlns:a16="http://schemas.microsoft.com/office/drawing/2014/main" val="10003"/>
                  </a:ext>
                </a:extLst>
              </a:tr>
              <a:tr h="615658">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HIV-Ag/Ab</a:t>
                      </a:r>
                      <a:r>
                        <a:rPr lang="en-US" sz="2400">
                          <a:solidFill>
                            <a:srgbClr val="7030A0"/>
                          </a:solidFill>
                          <a:latin typeface="Arial"/>
                          <a:ea typeface="Calibri"/>
                          <a:cs typeface="Arial"/>
                        </a:rPr>
                        <a:t>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extLst>
                  <a:ext uri="{0D108BD9-81ED-4DB2-BD59-A6C34878D82A}">
                    <a16:rowId xmlns:a16="http://schemas.microsoft.com/office/drawing/2014/main" val="10004"/>
                  </a:ext>
                </a:extLst>
              </a:tr>
              <a:tr h="615658">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Positive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HCV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extLst>
                  <a:ext uri="{0D108BD9-81ED-4DB2-BD59-A6C34878D82A}">
                    <a16:rowId xmlns:a16="http://schemas.microsoft.com/office/drawing/2014/main" val="10005"/>
                  </a:ext>
                </a:extLst>
              </a:tr>
              <a:tr h="615658">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HBsAg</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extLst>
                  <a:ext uri="{0D108BD9-81ED-4DB2-BD59-A6C34878D82A}">
                    <a16:rowId xmlns:a16="http://schemas.microsoft.com/office/drawing/2014/main" val="10006"/>
                  </a:ext>
                </a:extLst>
              </a:tr>
              <a:tr h="615658">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Anti-HBc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extLst>
                  <a:ext uri="{0D108BD9-81ED-4DB2-BD59-A6C34878D82A}">
                    <a16:rowId xmlns:a16="http://schemas.microsoft.com/office/drawing/2014/main" val="10007"/>
                  </a:ext>
                </a:extLst>
              </a:tr>
              <a:tr h="615658">
                <a:tc>
                  <a:txBody>
                    <a:bodyPr/>
                    <a:lstStyle/>
                    <a:p>
                      <a:pPr marL="0" marR="0" algn="ctr" rtl="0">
                        <a:lnSpc>
                          <a:spcPct val="150000"/>
                        </a:lnSpc>
                        <a:spcBef>
                          <a:spcPts val="0"/>
                        </a:spcBef>
                        <a:spcAft>
                          <a:spcPts val="0"/>
                        </a:spcAft>
                      </a:pPr>
                      <a:r>
                        <a:rPr lang="en-US" sz="2400" dirty="0">
                          <a:solidFill>
                            <a:srgbClr val="7030A0"/>
                          </a:solidFill>
                          <a:latin typeface="Footlight MT Light"/>
                          <a:ea typeface="Calibri"/>
                          <a:cs typeface="Arial"/>
                        </a:rPr>
                        <a:t>-</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dirty="0">
                          <a:solidFill>
                            <a:srgbClr val="7030A0"/>
                          </a:solidFill>
                          <a:latin typeface="Footlight MT Light"/>
                          <a:ea typeface="Calibri"/>
                          <a:cs typeface="Arial"/>
                        </a:rPr>
                        <a:t>Anti-HBs</a:t>
                      </a:r>
                      <a:r>
                        <a:rPr lang="en-US" sz="2400"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extLst>
                  <a:ext uri="{0D108BD9-81ED-4DB2-BD59-A6C34878D82A}">
                    <a16:rowId xmlns:a16="http://schemas.microsoft.com/office/drawing/2014/main" val="10008"/>
                  </a:ext>
                </a:extLst>
              </a:tr>
            </a:tbl>
          </a:graphicData>
        </a:graphic>
      </p:graphicFrame>
    </p:spTree>
  </p:cSld>
  <p:clrMapOvr>
    <a:masterClrMapping/>
  </p:clrMapOvr>
  <p:transition spd="slow">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878" y="538316"/>
            <a:ext cx="8226425" cy="4525963"/>
          </a:xfrm>
        </p:spPr>
        <p:txBody>
          <a:bodyPr/>
          <a:lstStyle/>
          <a:p>
            <a:pPr marL="514350" lvl="0" indent="-514350">
              <a:buAutoNum type="arabicPeriod" startAt="4"/>
            </a:pPr>
            <a:r>
              <a:rPr lang="en-US" sz="4000" b="1" dirty="0" smtClean="0">
                <a:solidFill>
                  <a:srgbClr val="FFC000"/>
                </a:solidFill>
                <a:latin typeface="Footlight MT Light" pitchFamily="18" charset="0"/>
              </a:rPr>
              <a:t>How </a:t>
            </a:r>
            <a:r>
              <a:rPr lang="en-US" sz="4000" b="1" dirty="0">
                <a:solidFill>
                  <a:srgbClr val="FFC000"/>
                </a:solidFill>
                <a:latin typeface="Footlight MT Light" pitchFamily="18" charset="0"/>
              </a:rPr>
              <a:t>do you diagnose HCV infection</a:t>
            </a:r>
            <a:r>
              <a:rPr lang="en-US" sz="4000" b="1" dirty="0" smtClean="0">
                <a:solidFill>
                  <a:srgbClr val="FFC000"/>
                </a:solidFill>
                <a:latin typeface="Footlight MT Light" pitchFamily="18" charset="0"/>
              </a:rPr>
              <a:t>?</a:t>
            </a:r>
          </a:p>
          <a:p>
            <a:pPr marL="514350" indent="31750">
              <a:buNone/>
            </a:pPr>
            <a:r>
              <a:rPr lang="en-US" sz="4000" b="1" dirty="0" smtClean="0">
                <a:solidFill>
                  <a:srgbClr val="FFFF00"/>
                </a:solidFill>
                <a:latin typeface="Footlight MT Light" pitchFamily="18" charset="0"/>
              </a:rPr>
              <a:t>a. </a:t>
            </a:r>
            <a:r>
              <a:rPr lang="en-US" sz="4000" dirty="0" smtClean="0">
                <a:solidFill>
                  <a:srgbClr val="FFFF00"/>
                </a:solidFill>
                <a:latin typeface="Bodoni MT Black" pitchFamily="18" charset="0"/>
              </a:rPr>
              <a:t>Serological assay</a:t>
            </a:r>
          </a:p>
          <a:p>
            <a:pPr marL="1250950" lvl="1" indent="-457200">
              <a:buBlip>
                <a:blip r:embed="rId2"/>
              </a:buBlip>
            </a:pPr>
            <a:r>
              <a:rPr lang="en-US" sz="4000" dirty="0" smtClean="0">
                <a:solidFill>
                  <a:schemeClr val="tx1"/>
                </a:solidFill>
                <a:latin typeface="Footlight MT Light" pitchFamily="18" charset="0"/>
              </a:rPr>
              <a:t>Screening </a:t>
            </a:r>
            <a:r>
              <a:rPr lang="en-US" sz="4000" dirty="0">
                <a:solidFill>
                  <a:schemeClr val="tx1"/>
                </a:solidFill>
                <a:latin typeface="Footlight MT Light" pitchFamily="18" charset="0"/>
              </a:rPr>
              <a:t>for (Anti-HCV) by ELIZA</a:t>
            </a:r>
          </a:p>
          <a:p>
            <a:pPr marL="1250950" lvl="1" indent="-457200">
              <a:buBlip>
                <a:blip r:embed="rId2"/>
              </a:buBlip>
            </a:pPr>
            <a:r>
              <a:rPr lang="en-US" sz="4000" dirty="0">
                <a:solidFill>
                  <a:schemeClr val="tx1"/>
                </a:solidFill>
                <a:latin typeface="Footlight MT Light" pitchFamily="18" charset="0"/>
              </a:rPr>
              <a:t>Confirmatory test by </a:t>
            </a:r>
            <a:r>
              <a:rPr lang="en-US" sz="4000" dirty="0" smtClean="0">
                <a:solidFill>
                  <a:schemeClr val="tx1"/>
                </a:solidFill>
                <a:latin typeface="Footlight MT Light" pitchFamily="18" charset="0"/>
              </a:rPr>
              <a:t>recombinant </a:t>
            </a:r>
            <a:r>
              <a:rPr lang="en-US" sz="4000" dirty="0" err="1" smtClean="0">
                <a:solidFill>
                  <a:schemeClr val="tx1"/>
                </a:solidFill>
                <a:latin typeface="Footlight MT Light" pitchFamily="18" charset="0"/>
              </a:rPr>
              <a:t>immunoblot</a:t>
            </a:r>
            <a:r>
              <a:rPr lang="en-US" sz="4000" dirty="0" smtClean="0">
                <a:solidFill>
                  <a:schemeClr val="tx1"/>
                </a:solidFill>
                <a:latin typeface="Footlight MT Light" pitchFamily="18" charset="0"/>
              </a:rPr>
              <a:t> </a:t>
            </a:r>
            <a:r>
              <a:rPr lang="en-US" sz="4000" dirty="0">
                <a:solidFill>
                  <a:schemeClr val="tx1"/>
                </a:solidFill>
                <a:latin typeface="Footlight MT Light" pitchFamily="18" charset="0"/>
              </a:rPr>
              <a:t>assay </a:t>
            </a:r>
            <a:r>
              <a:rPr lang="en-US" sz="4000" dirty="0" smtClean="0">
                <a:solidFill>
                  <a:schemeClr val="tx1"/>
                </a:solidFill>
                <a:latin typeface="Footlight MT Light" pitchFamily="18" charset="0"/>
              </a:rPr>
              <a:t>(RIBA)</a:t>
            </a:r>
          </a:p>
          <a:p>
            <a:pPr marL="1250950" lvl="1" indent="-457200">
              <a:buNone/>
            </a:pPr>
            <a:r>
              <a:rPr lang="en-US" sz="4000" dirty="0" smtClean="0">
                <a:solidFill>
                  <a:srgbClr val="FFFF00"/>
                </a:solidFill>
                <a:latin typeface="Footlight MT Light" pitchFamily="18" charset="0"/>
              </a:rPr>
              <a:t>b. </a:t>
            </a:r>
            <a:r>
              <a:rPr lang="en-US" sz="4000" dirty="0" smtClean="0">
                <a:solidFill>
                  <a:srgbClr val="FFFF00"/>
                </a:solidFill>
                <a:latin typeface="Bodoni MT Black" pitchFamily="18" charset="0"/>
              </a:rPr>
              <a:t>Molecular assay </a:t>
            </a:r>
          </a:p>
          <a:p>
            <a:pPr marL="1250950" lvl="1" indent="-457200">
              <a:buNone/>
            </a:pPr>
            <a:endParaRPr lang="en-US" sz="4000" dirty="0" smtClean="0">
              <a:solidFill>
                <a:schemeClr val="tx1"/>
              </a:solidFill>
              <a:latin typeface="Footlight MT Light" pitchFamily="18" charset="0"/>
            </a:endParaRPr>
          </a:p>
          <a:p>
            <a:pPr lvl="1">
              <a:buBlip>
                <a:blip r:embed="rId2"/>
              </a:buBlip>
            </a:pPr>
            <a:endParaRPr lang="en-US" sz="4000" dirty="0">
              <a:solidFill>
                <a:schemeClr val="tx1"/>
              </a:solidFill>
              <a:latin typeface="Footlight MT Light" pitchFamily="18" charset="0"/>
            </a:endParaRPr>
          </a:p>
          <a:p>
            <a:pPr>
              <a:buNone/>
            </a:pPr>
            <a:endParaRPr lang="en-US" sz="40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FFFF00"/>
                </a:solidFill>
                <a:latin typeface="Forte" pitchFamily="66" charset="0"/>
              </a:rPr>
              <a:t>What other laboratory test needed?</a:t>
            </a:r>
            <a:r>
              <a:rPr lang="en-US" sz="4000" dirty="0">
                <a:solidFill>
                  <a:srgbClr val="FFFF00"/>
                </a:solidFill>
                <a:latin typeface="Forte" pitchFamily="66" charset="0"/>
              </a:rPr>
              <a:t/>
            </a:r>
            <a:br>
              <a:rPr lang="en-US" sz="4000" dirty="0">
                <a:solidFill>
                  <a:srgbClr val="FFFF00"/>
                </a:solidFill>
                <a:latin typeface="Forte" pitchFamily="66" charset="0"/>
              </a:rPr>
            </a:br>
            <a:endParaRPr lang="en-US" sz="4000" dirty="0">
              <a:solidFill>
                <a:srgbClr val="FFFF00"/>
              </a:solidFill>
              <a:latin typeface="Forte" pitchFamily="66" charset="0"/>
            </a:endParaRPr>
          </a:p>
        </p:txBody>
      </p:sp>
      <p:sp>
        <p:nvSpPr>
          <p:cNvPr id="3" name="Content Placeholder 2"/>
          <p:cNvSpPr>
            <a:spLocks noGrp="1"/>
          </p:cNvSpPr>
          <p:nvPr>
            <p:ph idx="1"/>
          </p:nvPr>
        </p:nvSpPr>
        <p:spPr>
          <a:xfrm>
            <a:off x="455613" y="1025012"/>
            <a:ext cx="8226425" cy="4525963"/>
          </a:xfrm>
        </p:spPr>
        <p:txBody>
          <a:bodyPr/>
          <a:lstStyle/>
          <a:p>
            <a:pPr marL="0" indent="0">
              <a:buNone/>
            </a:pPr>
            <a:r>
              <a:rPr lang="en-US" b="1" dirty="0">
                <a:solidFill>
                  <a:schemeClr val="tx1"/>
                </a:solidFill>
                <a:latin typeface="Footlight MT Light" pitchFamily="18" charset="0"/>
              </a:rPr>
              <a:t>The General practitioner arrange for him to see </a:t>
            </a:r>
            <a:r>
              <a:rPr lang="en-US" b="1" dirty="0" err="1">
                <a:solidFill>
                  <a:schemeClr val="tx1"/>
                </a:solidFill>
                <a:latin typeface="Footlight MT Light" pitchFamily="18" charset="0"/>
              </a:rPr>
              <a:t>hepatologist</a:t>
            </a:r>
            <a:r>
              <a:rPr lang="en-US" b="1" dirty="0">
                <a:solidFill>
                  <a:schemeClr val="tx1"/>
                </a:solidFill>
                <a:latin typeface="Footlight MT Light" pitchFamily="18" charset="0"/>
              </a:rPr>
              <a:t> who examine him and review his results. He further added PCR with genotype for Hepatitis C. What is the significance of these tests and how they can help in the management: </a:t>
            </a:r>
          </a:p>
          <a:p>
            <a:pPr>
              <a:buNone/>
            </a:pPr>
            <a:endParaRPr lang="en-US" b="1" dirty="0">
              <a:latin typeface="Footlight MT Light"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528698035"/>
              </p:ext>
            </p:extLst>
          </p:nvPr>
        </p:nvGraphicFramePr>
        <p:xfrm>
          <a:off x="462116" y="2826475"/>
          <a:ext cx="8165689" cy="3592427"/>
        </p:xfrm>
        <a:graphic>
          <a:graphicData uri="http://schemas.openxmlformats.org/drawingml/2006/table">
            <a:tbl>
              <a:tblPr rtl="1"/>
              <a:tblGrid>
                <a:gridCol w="3115756">
                  <a:extLst>
                    <a:ext uri="{9D8B030D-6E8A-4147-A177-3AD203B41FA5}">
                      <a16:colId xmlns:a16="http://schemas.microsoft.com/office/drawing/2014/main" val="20000"/>
                    </a:ext>
                  </a:extLst>
                </a:gridCol>
                <a:gridCol w="3386691">
                  <a:extLst>
                    <a:ext uri="{9D8B030D-6E8A-4147-A177-3AD203B41FA5}">
                      <a16:colId xmlns:a16="http://schemas.microsoft.com/office/drawing/2014/main" val="20001"/>
                    </a:ext>
                  </a:extLst>
                </a:gridCol>
                <a:gridCol w="1663242">
                  <a:extLst>
                    <a:ext uri="{9D8B030D-6E8A-4147-A177-3AD203B41FA5}">
                      <a16:colId xmlns:a16="http://schemas.microsoft.com/office/drawing/2014/main" val="20002"/>
                    </a:ext>
                  </a:extLst>
                </a:gridCol>
              </a:tblGrid>
              <a:tr h="791403">
                <a:tc>
                  <a:txBody>
                    <a:bodyPr/>
                    <a:lstStyle/>
                    <a:p>
                      <a:pPr marL="0" marR="0" algn="ctr" rtl="0">
                        <a:lnSpc>
                          <a:spcPct val="150000"/>
                        </a:lnSpc>
                        <a:spcBef>
                          <a:spcPts val="0"/>
                        </a:spcBef>
                        <a:spcAft>
                          <a:spcPts val="0"/>
                        </a:spcAft>
                      </a:pPr>
                      <a:r>
                        <a:rPr lang="en-US" sz="2000" b="1" dirty="0">
                          <a:solidFill>
                            <a:srgbClr val="7030A0"/>
                          </a:solidFill>
                          <a:latin typeface="Footlight MT Light"/>
                          <a:ea typeface="Calibri"/>
                          <a:cs typeface="Arial"/>
                        </a:rPr>
                        <a:t>How it can help?</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000" b="1">
                          <a:solidFill>
                            <a:srgbClr val="7030A0"/>
                          </a:solidFill>
                          <a:latin typeface="Footlight MT Light"/>
                          <a:ea typeface="Calibri"/>
                          <a:cs typeface="Arial"/>
                        </a:rPr>
                        <a:t>Significance</a:t>
                      </a:r>
                      <a:endParaRPr lang="en-US" sz="200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000" b="1">
                          <a:solidFill>
                            <a:srgbClr val="7030A0"/>
                          </a:solidFill>
                          <a:latin typeface="Footlight MT Light"/>
                          <a:ea typeface="Calibri"/>
                          <a:cs typeface="Arial"/>
                        </a:rPr>
                        <a:t>Test</a:t>
                      </a:r>
                      <a:endParaRPr lang="en-US" sz="200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extLst>
                  <a:ext uri="{0D108BD9-81ED-4DB2-BD59-A6C34878D82A}">
                    <a16:rowId xmlns:a16="http://schemas.microsoft.com/office/drawing/2014/main" val="10000"/>
                  </a:ext>
                </a:extLst>
              </a:tr>
              <a:tr h="1390159">
                <a:tc>
                  <a:txBody>
                    <a:bodyPr/>
                    <a:lstStyle/>
                    <a:p>
                      <a:pPr marL="342900" marR="0" lvl="0" indent="-342900" algn="just" rtl="0">
                        <a:lnSpc>
                          <a:spcPct val="150000"/>
                        </a:lnSpc>
                        <a:spcBef>
                          <a:spcPts val="0"/>
                        </a:spcBef>
                        <a:spcAft>
                          <a:spcPts val="0"/>
                        </a:spcAft>
                        <a:buFont typeface="+mj-lt"/>
                        <a:buAutoNum type="arabicPeriod"/>
                      </a:pPr>
                      <a:r>
                        <a:rPr lang="en-US" sz="2000">
                          <a:solidFill>
                            <a:srgbClr val="7030A0"/>
                          </a:solidFill>
                          <a:latin typeface="Footlight MT Light"/>
                          <a:ea typeface="Calibri"/>
                          <a:cs typeface="Arial"/>
                        </a:rPr>
                        <a:t>Confirm the Dx</a:t>
                      </a:r>
                      <a:endParaRPr lang="en-US" sz="2000">
                        <a:solidFill>
                          <a:srgbClr val="7030A0"/>
                        </a:solidFill>
                        <a:latin typeface="Calibri"/>
                        <a:ea typeface="Calibri"/>
                        <a:cs typeface="Arial"/>
                      </a:endParaRPr>
                    </a:p>
                    <a:p>
                      <a:pPr marL="342900" marR="0" lvl="0" indent="-342900" algn="just" rtl="0">
                        <a:lnSpc>
                          <a:spcPct val="150000"/>
                        </a:lnSpc>
                        <a:spcBef>
                          <a:spcPts val="0"/>
                        </a:spcBef>
                        <a:spcAft>
                          <a:spcPts val="0"/>
                        </a:spcAft>
                        <a:buFont typeface="+mj-lt"/>
                        <a:buAutoNum type="arabicPeriod"/>
                      </a:pPr>
                      <a:r>
                        <a:rPr lang="en-US" sz="2000">
                          <a:solidFill>
                            <a:srgbClr val="7030A0"/>
                          </a:solidFill>
                          <a:latin typeface="Footlight MT Light"/>
                          <a:ea typeface="Calibri"/>
                          <a:cs typeface="Arial"/>
                        </a:rPr>
                        <a:t>Monitor response to Rx </a:t>
                      </a:r>
                      <a:endParaRPr lang="en-US" sz="200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228600" marR="0" algn="just" rtl="0">
                        <a:lnSpc>
                          <a:spcPct val="150000"/>
                        </a:lnSpc>
                        <a:spcBef>
                          <a:spcPts val="0"/>
                        </a:spcBef>
                        <a:spcAft>
                          <a:spcPts val="0"/>
                        </a:spcAft>
                      </a:pPr>
                      <a:r>
                        <a:rPr lang="en-US" sz="2000" dirty="0">
                          <a:solidFill>
                            <a:srgbClr val="7030A0"/>
                          </a:solidFill>
                          <a:latin typeface="Footlight MT Light"/>
                          <a:ea typeface="Calibri"/>
                          <a:cs typeface="Arial"/>
                        </a:rPr>
                        <a:t>1-Qualitative: - or + </a:t>
                      </a:r>
                      <a:endParaRPr lang="en-US" sz="2000" dirty="0" smtClean="0">
                        <a:solidFill>
                          <a:srgbClr val="7030A0"/>
                        </a:solidFill>
                        <a:latin typeface="Footlight MT Light"/>
                        <a:ea typeface="Calibri"/>
                        <a:cs typeface="Arial"/>
                      </a:endParaRPr>
                    </a:p>
                    <a:p>
                      <a:pPr marL="228600" marR="0" algn="just" rtl="0">
                        <a:lnSpc>
                          <a:spcPct val="150000"/>
                        </a:lnSpc>
                        <a:spcBef>
                          <a:spcPts val="0"/>
                        </a:spcBef>
                        <a:spcAft>
                          <a:spcPts val="0"/>
                        </a:spcAft>
                      </a:pPr>
                      <a:r>
                        <a:rPr lang="en-US" sz="2000" dirty="0" smtClean="0">
                          <a:solidFill>
                            <a:srgbClr val="7030A0"/>
                          </a:solidFill>
                          <a:latin typeface="Footlight MT Light"/>
                          <a:ea typeface="Calibri"/>
                          <a:cs typeface="Arial"/>
                        </a:rPr>
                        <a:t>    (</a:t>
                      </a:r>
                      <a:r>
                        <a:rPr lang="en-US" sz="2000" dirty="0">
                          <a:solidFill>
                            <a:srgbClr val="7030A0"/>
                          </a:solidFill>
                          <a:latin typeface="Footlight MT Light"/>
                          <a:ea typeface="Calibri"/>
                          <a:cs typeface="Arial"/>
                        </a:rPr>
                        <a:t>HCV-RNA)</a:t>
                      </a:r>
                      <a:endParaRPr lang="en-US" sz="2000" dirty="0">
                        <a:solidFill>
                          <a:srgbClr val="7030A0"/>
                        </a:solidFill>
                        <a:latin typeface="Calibri"/>
                        <a:ea typeface="Calibri"/>
                        <a:cs typeface="Arial"/>
                      </a:endParaRPr>
                    </a:p>
                    <a:p>
                      <a:pPr marL="228600" marR="0" algn="just" rtl="0">
                        <a:lnSpc>
                          <a:spcPct val="150000"/>
                        </a:lnSpc>
                        <a:spcBef>
                          <a:spcPts val="0"/>
                        </a:spcBef>
                        <a:spcAft>
                          <a:spcPts val="0"/>
                        </a:spcAft>
                      </a:pPr>
                      <a:r>
                        <a:rPr lang="en-US" sz="2000" dirty="0">
                          <a:solidFill>
                            <a:srgbClr val="7030A0"/>
                          </a:solidFill>
                          <a:latin typeface="Footlight MT Light"/>
                          <a:ea typeface="Calibri"/>
                          <a:cs typeface="Arial"/>
                        </a:rPr>
                        <a:t>2-Quantitative: viral load </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000" dirty="0">
                          <a:solidFill>
                            <a:srgbClr val="7030A0"/>
                          </a:solidFill>
                          <a:latin typeface="Footlight MT Light"/>
                          <a:ea typeface="Calibri"/>
                          <a:cs typeface="Arial"/>
                        </a:rPr>
                        <a:t>1. </a:t>
                      </a:r>
                      <a:r>
                        <a:rPr lang="en-US" sz="2000" dirty="0" smtClean="0">
                          <a:solidFill>
                            <a:srgbClr val="7030A0"/>
                          </a:solidFill>
                          <a:latin typeface="Footlight MT Light"/>
                          <a:ea typeface="Calibri"/>
                          <a:cs typeface="Arial"/>
                        </a:rPr>
                        <a:t>RT-PCR</a:t>
                      </a:r>
                      <a:r>
                        <a:rPr lang="en-US" sz="2000" dirty="0" smtClean="0">
                          <a:solidFill>
                            <a:srgbClr val="7030A0"/>
                          </a:solidFill>
                          <a:latin typeface="Arial"/>
                          <a:ea typeface="Calibri"/>
                          <a:cs typeface="Arial"/>
                        </a:rPr>
                        <a:t> </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extLst>
                  <a:ext uri="{0D108BD9-81ED-4DB2-BD59-A6C34878D82A}">
                    <a16:rowId xmlns:a16="http://schemas.microsoft.com/office/drawing/2014/main" val="10001"/>
                  </a:ext>
                </a:extLst>
              </a:tr>
              <a:tr h="1348518">
                <a:tc>
                  <a:txBody>
                    <a:bodyPr/>
                    <a:lstStyle/>
                    <a:p>
                      <a:pPr marL="0" marR="0" algn="just" rtl="0">
                        <a:lnSpc>
                          <a:spcPct val="150000"/>
                        </a:lnSpc>
                        <a:spcBef>
                          <a:spcPts val="0"/>
                        </a:spcBef>
                        <a:spcAft>
                          <a:spcPts val="0"/>
                        </a:spcAft>
                      </a:pPr>
                      <a:r>
                        <a:rPr lang="en-US" sz="2000" dirty="0">
                          <a:solidFill>
                            <a:srgbClr val="7030A0"/>
                          </a:solidFill>
                          <a:latin typeface="Footlight MT Light"/>
                          <a:ea typeface="Calibri"/>
                          <a:cs typeface="Arial"/>
                        </a:rPr>
                        <a:t> </a:t>
                      </a:r>
                      <a:r>
                        <a:rPr lang="en-US" sz="2000" dirty="0" smtClean="0">
                          <a:solidFill>
                            <a:srgbClr val="7030A0"/>
                          </a:solidFill>
                          <a:latin typeface="Footlight MT Light"/>
                          <a:ea typeface="Calibri"/>
                          <a:cs typeface="Arial"/>
                        </a:rPr>
                        <a:t>Guide </a:t>
                      </a:r>
                      <a:r>
                        <a:rPr lang="en-US" sz="2000" dirty="0">
                          <a:solidFill>
                            <a:srgbClr val="7030A0"/>
                          </a:solidFill>
                          <a:latin typeface="Footlight MT Light"/>
                          <a:ea typeface="Calibri"/>
                          <a:cs typeface="Arial"/>
                        </a:rPr>
                        <a:t>the choice &amp; duration of     </a:t>
                      </a:r>
                      <a:r>
                        <a:rPr lang="en-US" sz="2000" dirty="0" smtClean="0">
                          <a:solidFill>
                            <a:srgbClr val="7030A0"/>
                          </a:solidFill>
                          <a:latin typeface="Footlight MT Light"/>
                          <a:ea typeface="Calibri"/>
                          <a:cs typeface="Arial"/>
                        </a:rPr>
                        <a:t>therapy.</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000" dirty="0" smtClean="0">
                          <a:solidFill>
                            <a:srgbClr val="7030A0"/>
                          </a:solidFill>
                          <a:latin typeface="Footlight MT Light"/>
                          <a:ea typeface="Calibri"/>
                          <a:cs typeface="Arial"/>
                        </a:rPr>
                        <a:t> </a:t>
                      </a:r>
                      <a:r>
                        <a:rPr lang="en-US" sz="2000" dirty="0">
                          <a:solidFill>
                            <a:srgbClr val="7030A0"/>
                          </a:solidFill>
                          <a:latin typeface="Footlight MT Light"/>
                          <a:ea typeface="Calibri"/>
                          <a:cs typeface="Arial"/>
                        </a:rPr>
                        <a:t>Identify the genotype of HCV </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000" dirty="0">
                          <a:solidFill>
                            <a:srgbClr val="7030A0"/>
                          </a:solidFill>
                          <a:latin typeface="Footlight MT Light"/>
                          <a:ea typeface="Calibri"/>
                          <a:cs typeface="Arial"/>
                        </a:rPr>
                        <a:t>2. Genotype</a:t>
                      </a:r>
                      <a:r>
                        <a:rPr lang="en-US" sz="2000" dirty="0">
                          <a:solidFill>
                            <a:srgbClr val="7030A0"/>
                          </a:solidFill>
                          <a:latin typeface="Arial"/>
                          <a:ea typeface="Calibri"/>
                          <a:cs typeface="Arial"/>
                        </a:rPr>
                        <a:t> </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ransition spd="slow">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368" y="235974"/>
            <a:ext cx="8226425" cy="1143000"/>
          </a:xfrm>
        </p:spPr>
        <p:txBody>
          <a:bodyPr/>
          <a:lstStyle/>
          <a:p>
            <a:r>
              <a:rPr lang="en-US" sz="6000" b="1" u="sng" dirty="0">
                <a:solidFill>
                  <a:srgbClr val="FFFF00"/>
                </a:solidFill>
                <a:latin typeface="Forte" pitchFamily="66" charset="0"/>
              </a:rPr>
              <a:t>Case 3</a:t>
            </a:r>
            <a:r>
              <a:rPr lang="en-US" dirty="0">
                <a:solidFill>
                  <a:srgbClr val="FFFF00"/>
                </a:solidFill>
                <a:latin typeface="Forte" pitchFamily="66" charset="0"/>
              </a:rPr>
              <a:t/>
            </a:r>
            <a:br>
              <a:rPr lang="en-US" dirty="0">
                <a:solidFill>
                  <a:srgbClr val="FFFF00"/>
                </a:solidFill>
                <a:latin typeface="Forte" pitchFamily="66" charset="0"/>
              </a:rPr>
            </a:br>
            <a:endParaRPr lang="en-US" dirty="0">
              <a:solidFill>
                <a:srgbClr val="FFFF00"/>
              </a:solidFill>
              <a:latin typeface="Forte" pitchFamily="66" charset="0"/>
            </a:endParaRPr>
          </a:p>
        </p:txBody>
      </p:sp>
      <p:sp>
        <p:nvSpPr>
          <p:cNvPr id="3" name="Content Placeholder 2"/>
          <p:cNvSpPr>
            <a:spLocks noGrp="1"/>
          </p:cNvSpPr>
          <p:nvPr>
            <p:ph idx="1"/>
          </p:nvPr>
        </p:nvSpPr>
        <p:spPr>
          <a:xfrm>
            <a:off x="411368" y="803787"/>
            <a:ext cx="8226425" cy="4525963"/>
          </a:xfrm>
        </p:spPr>
        <p:txBody>
          <a:bodyPr/>
          <a:lstStyle/>
          <a:p>
            <a:pPr marL="0" indent="0" algn="just">
              <a:buNone/>
            </a:pPr>
            <a:r>
              <a:rPr lang="en-US" dirty="0">
                <a:solidFill>
                  <a:schemeClr val="tx1"/>
                </a:solidFill>
                <a:latin typeface="Footlight MT Light" pitchFamily="18" charset="0"/>
              </a:rPr>
              <a:t>A 15-weeks pregnant Saudi woman was seen for the first time at the antenatal clinic at KKUH. As part of the antenatal screening, the doctor arranged for blood screening for viral serology.  </a:t>
            </a:r>
          </a:p>
          <a:p>
            <a:pPr algn="just">
              <a:buNone/>
            </a:pPr>
            <a:r>
              <a:rPr lang="en-US" b="1" dirty="0" smtClean="0">
                <a:solidFill>
                  <a:srgbClr val="00B0F0"/>
                </a:solidFill>
                <a:latin typeface="Bodoni MT Black" pitchFamily="18" charset="0"/>
              </a:rPr>
              <a:t>The </a:t>
            </a:r>
            <a:r>
              <a:rPr lang="en-US" b="1" dirty="0">
                <a:solidFill>
                  <a:srgbClr val="00B0F0"/>
                </a:solidFill>
                <a:latin typeface="Bodoni MT Black" pitchFamily="18" charset="0"/>
              </a:rPr>
              <a:t>results were as follows:</a:t>
            </a:r>
          </a:p>
          <a:p>
            <a:pPr>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43864791"/>
              </p:ext>
            </p:extLst>
          </p:nvPr>
        </p:nvGraphicFramePr>
        <p:xfrm>
          <a:off x="554724" y="2877411"/>
          <a:ext cx="8205818" cy="3868624"/>
        </p:xfrm>
        <a:graphic>
          <a:graphicData uri="http://schemas.openxmlformats.org/drawingml/2006/table">
            <a:tbl>
              <a:tblPr/>
              <a:tblGrid>
                <a:gridCol w="3984437">
                  <a:extLst>
                    <a:ext uri="{9D8B030D-6E8A-4147-A177-3AD203B41FA5}">
                      <a16:colId xmlns:a16="http://schemas.microsoft.com/office/drawing/2014/main" val="20000"/>
                    </a:ext>
                  </a:extLst>
                </a:gridCol>
                <a:gridCol w="4221381">
                  <a:extLst>
                    <a:ext uri="{9D8B030D-6E8A-4147-A177-3AD203B41FA5}">
                      <a16:colId xmlns:a16="http://schemas.microsoft.com/office/drawing/2014/main" val="20001"/>
                    </a:ext>
                  </a:extLst>
                </a:gridCol>
              </a:tblGrid>
              <a:tr h="483578">
                <a:tc>
                  <a:txBody>
                    <a:bodyPr/>
                    <a:lstStyle/>
                    <a:p>
                      <a:pPr marL="0" marR="0" algn="ctr">
                        <a:lnSpc>
                          <a:spcPct val="150000"/>
                        </a:lnSpc>
                        <a:spcBef>
                          <a:spcPts val="0"/>
                        </a:spcBef>
                        <a:spcAft>
                          <a:spcPts val="0"/>
                        </a:spcAft>
                      </a:pPr>
                      <a:r>
                        <a:rPr lang="en-US" sz="2200" b="1" dirty="0">
                          <a:solidFill>
                            <a:schemeClr val="accent6">
                              <a:lumMod val="50000"/>
                            </a:schemeClr>
                          </a:solidFill>
                          <a:latin typeface="Footlight MT Light"/>
                          <a:ea typeface="Calibri"/>
                          <a:cs typeface="Arial"/>
                        </a:rPr>
                        <a:t>Test</a:t>
                      </a:r>
                      <a:endParaRPr lang="en-US" sz="2200" dirty="0">
                        <a:solidFill>
                          <a:schemeClr val="accent6">
                            <a:lumMod val="50000"/>
                          </a:schemeClr>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ctr">
                        <a:lnSpc>
                          <a:spcPct val="150000"/>
                        </a:lnSpc>
                        <a:spcBef>
                          <a:spcPts val="0"/>
                        </a:spcBef>
                        <a:spcAft>
                          <a:spcPts val="0"/>
                        </a:spcAft>
                      </a:pPr>
                      <a:r>
                        <a:rPr lang="en-US" sz="2200" dirty="0">
                          <a:solidFill>
                            <a:schemeClr val="accent6">
                              <a:lumMod val="50000"/>
                            </a:schemeClr>
                          </a:solidFill>
                          <a:latin typeface="Footlight MT Light"/>
                          <a:ea typeface="Calibri"/>
                          <a:cs typeface="Arial"/>
                        </a:rPr>
                        <a:t>Result</a:t>
                      </a:r>
                      <a:endParaRPr lang="en-US" sz="2200" dirty="0">
                        <a:solidFill>
                          <a:schemeClr val="accent6">
                            <a:lumMod val="50000"/>
                          </a:schemeClr>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extLst>
                  <a:ext uri="{0D108BD9-81ED-4DB2-BD59-A6C34878D82A}">
                    <a16:rowId xmlns:a16="http://schemas.microsoft.com/office/drawing/2014/main" val="10000"/>
                  </a:ext>
                </a:extLst>
              </a:tr>
              <a:tr h="483578">
                <a:tc>
                  <a:txBody>
                    <a:bodyPr/>
                    <a:lstStyle/>
                    <a:p>
                      <a:pPr marL="0" marR="0" algn="just">
                        <a:lnSpc>
                          <a:spcPct val="150000"/>
                        </a:lnSpc>
                        <a:spcBef>
                          <a:spcPts val="0"/>
                        </a:spcBef>
                        <a:spcAft>
                          <a:spcPts val="0"/>
                        </a:spcAft>
                      </a:pPr>
                      <a:r>
                        <a:rPr lang="en-US" sz="2200" b="1" dirty="0">
                          <a:solidFill>
                            <a:srgbClr val="FF0000"/>
                          </a:solidFill>
                          <a:latin typeface="Footlight MT Light"/>
                          <a:ea typeface="Calibri"/>
                          <a:cs typeface="Arial"/>
                        </a:rPr>
                        <a:t>          </a:t>
                      </a:r>
                      <a:r>
                        <a:rPr lang="en-US" sz="2200" b="1" dirty="0" err="1">
                          <a:solidFill>
                            <a:srgbClr val="FF0000"/>
                          </a:solidFill>
                          <a:latin typeface="Footlight MT Light"/>
                          <a:ea typeface="Calibri"/>
                          <a:cs typeface="Arial"/>
                        </a:rPr>
                        <a:t>HBsAg</a:t>
                      </a:r>
                      <a:endParaRPr lang="en-US" sz="2200" dirty="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positive</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extLst>
                  <a:ext uri="{0D108BD9-81ED-4DB2-BD59-A6C34878D82A}">
                    <a16:rowId xmlns:a16="http://schemas.microsoft.com/office/drawing/2014/main" val="10001"/>
                  </a:ext>
                </a:extLst>
              </a:tr>
              <a:tr h="483578">
                <a:tc>
                  <a:txBody>
                    <a:bodyPr/>
                    <a:lstStyle/>
                    <a:p>
                      <a:pPr marL="457200" marR="0" algn="just">
                        <a:lnSpc>
                          <a:spcPct val="150000"/>
                        </a:lnSpc>
                        <a:spcBef>
                          <a:spcPts val="0"/>
                        </a:spcBef>
                        <a:spcAft>
                          <a:spcPts val="0"/>
                        </a:spcAft>
                      </a:pPr>
                      <a:r>
                        <a:rPr lang="en-US" sz="2200" b="1">
                          <a:latin typeface="Footlight MT Light"/>
                          <a:ea typeface="Calibri"/>
                          <a:cs typeface="Arial"/>
                        </a:rPr>
                        <a:t> HBeAg </a:t>
                      </a:r>
                      <a:endParaRPr lang="en-US" sz="22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200">
                          <a:latin typeface="Footlight MT Light"/>
                          <a:ea typeface="Calibri"/>
                          <a:cs typeface="Arial"/>
                        </a:rPr>
                        <a:t>negative</a:t>
                      </a:r>
                      <a:endParaRPr lang="en-US" sz="2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extLst>
                  <a:ext uri="{0D108BD9-81ED-4DB2-BD59-A6C34878D82A}">
                    <a16:rowId xmlns:a16="http://schemas.microsoft.com/office/drawing/2014/main" val="10002"/>
                  </a:ext>
                </a:extLst>
              </a:tr>
              <a:tr h="483578">
                <a:tc>
                  <a:txBody>
                    <a:bodyPr/>
                    <a:lstStyle/>
                    <a:p>
                      <a:pPr marL="457200" marR="0" algn="just">
                        <a:lnSpc>
                          <a:spcPct val="150000"/>
                        </a:lnSpc>
                        <a:spcBef>
                          <a:spcPts val="0"/>
                        </a:spcBef>
                        <a:spcAft>
                          <a:spcPts val="0"/>
                        </a:spcAft>
                      </a:pPr>
                      <a:r>
                        <a:rPr lang="en-US" sz="2200" b="1">
                          <a:solidFill>
                            <a:srgbClr val="FF0000"/>
                          </a:solidFill>
                          <a:latin typeface="Footlight MT Light"/>
                          <a:ea typeface="Calibri"/>
                          <a:cs typeface="Arial"/>
                        </a:rPr>
                        <a:t>Anti-HBe</a:t>
                      </a:r>
                      <a:endParaRPr lang="en-US" sz="220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positive </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extLst>
                  <a:ext uri="{0D108BD9-81ED-4DB2-BD59-A6C34878D82A}">
                    <a16:rowId xmlns:a16="http://schemas.microsoft.com/office/drawing/2014/main" val="10003"/>
                  </a:ext>
                </a:extLst>
              </a:tr>
              <a:tr h="483578">
                <a:tc>
                  <a:txBody>
                    <a:bodyPr/>
                    <a:lstStyle/>
                    <a:p>
                      <a:pPr marL="457200" marR="0" algn="just">
                        <a:lnSpc>
                          <a:spcPct val="150000"/>
                        </a:lnSpc>
                        <a:spcBef>
                          <a:spcPts val="0"/>
                        </a:spcBef>
                        <a:spcAft>
                          <a:spcPts val="0"/>
                        </a:spcAft>
                      </a:pPr>
                      <a:r>
                        <a:rPr lang="en-US" sz="2200" b="1">
                          <a:latin typeface="Footlight MT Light"/>
                          <a:ea typeface="Calibri"/>
                          <a:cs typeface="Arial"/>
                        </a:rPr>
                        <a:t>Anti-HBc IgM </a:t>
                      </a:r>
                      <a:endParaRPr lang="en-US" sz="22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200">
                          <a:latin typeface="Footlight MT Light"/>
                          <a:ea typeface="Calibri"/>
                          <a:cs typeface="Arial"/>
                        </a:rPr>
                        <a:t>negative</a:t>
                      </a:r>
                      <a:endParaRPr lang="en-US" sz="2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extLst>
                  <a:ext uri="{0D108BD9-81ED-4DB2-BD59-A6C34878D82A}">
                    <a16:rowId xmlns:a16="http://schemas.microsoft.com/office/drawing/2014/main" val="10004"/>
                  </a:ext>
                </a:extLst>
              </a:tr>
              <a:tr h="483578">
                <a:tc>
                  <a:txBody>
                    <a:bodyPr/>
                    <a:lstStyle/>
                    <a:p>
                      <a:pPr marL="457200" marR="0" algn="just">
                        <a:lnSpc>
                          <a:spcPct val="150000"/>
                        </a:lnSpc>
                        <a:spcBef>
                          <a:spcPts val="0"/>
                        </a:spcBef>
                        <a:spcAft>
                          <a:spcPts val="0"/>
                        </a:spcAft>
                      </a:pPr>
                      <a:r>
                        <a:rPr lang="en-US" sz="2200" b="1">
                          <a:solidFill>
                            <a:srgbClr val="FF0000"/>
                          </a:solidFill>
                          <a:latin typeface="Footlight MT Light"/>
                          <a:ea typeface="Calibri"/>
                          <a:cs typeface="Arial"/>
                        </a:rPr>
                        <a:t>Total Anti-HBc </a:t>
                      </a:r>
                      <a:endParaRPr lang="en-US" sz="220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positive</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extLst>
                  <a:ext uri="{0D108BD9-81ED-4DB2-BD59-A6C34878D82A}">
                    <a16:rowId xmlns:a16="http://schemas.microsoft.com/office/drawing/2014/main" val="10005"/>
                  </a:ext>
                </a:extLst>
              </a:tr>
              <a:tr h="483578">
                <a:tc>
                  <a:txBody>
                    <a:bodyPr/>
                    <a:lstStyle/>
                    <a:p>
                      <a:pPr marL="457200" marR="0" algn="just">
                        <a:lnSpc>
                          <a:spcPct val="150000"/>
                        </a:lnSpc>
                        <a:spcBef>
                          <a:spcPts val="0"/>
                        </a:spcBef>
                        <a:spcAft>
                          <a:spcPts val="0"/>
                        </a:spcAft>
                      </a:pPr>
                      <a:r>
                        <a:rPr lang="en-US" sz="2200" b="1">
                          <a:latin typeface="Footlight MT Light"/>
                          <a:ea typeface="Calibri"/>
                          <a:cs typeface="Arial"/>
                        </a:rPr>
                        <a:t>HIV Ag/Ab </a:t>
                      </a:r>
                      <a:endParaRPr lang="en-US" sz="22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200">
                          <a:latin typeface="Footlight MT Light"/>
                          <a:ea typeface="Calibri"/>
                          <a:cs typeface="Arial"/>
                        </a:rPr>
                        <a:t>negative</a:t>
                      </a:r>
                      <a:endParaRPr lang="en-US" sz="2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extLst>
                  <a:ext uri="{0D108BD9-81ED-4DB2-BD59-A6C34878D82A}">
                    <a16:rowId xmlns:a16="http://schemas.microsoft.com/office/drawing/2014/main" val="10006"/>
                  </a:ext>
                </a:extLst>
              </a:tr>
              <a:tr h="483578">
                <a:tc>
                  <a:txBody>
                    <a:bodyPr/>
                    <a:lstStyle/>
                    <a:p>
                      <a:pPr marL="457200" marR="0" algn="just">
                        <a:lnSpc>
                          <a:spcPct val="150000"/>
                        </a:lnSpc>
                        <a:spcBef>
                          <a:spcPts val="0"/>
                        </a:spcBef>
                        <a:spcAft>
                          <a:spcPts val="0"/>
                        </a:spcAft>
                      </a:pPr>
                      <a:r>
                        <a:rPr lang="en-US" sz="2200" b="1" dirty="0">
                          <a:solidFill>
                            <a:srgbClr val="FF0000"/>
                          </a:solidFill>
                          <a:latin typeface="Footlight MT Light"/>
                          <a:ea typeface="Calibri"/>
                          <a:cs typeface="Arial"/>
                        </a:rPr>
                        <a:t>Anti-HCV </a:t>
                      </a:r>
                      <a:endParaRPr lang="en-US" sz="2200" dirty="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negative</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extLst>
                  <a:ext uri="{0D108BD9-81ED-4DB2-BD59-A6C34878D82A}">
                    <a16:rowId xmlns:a16="http://schemas.microsoft.com/office/drawing/2014/main" val="10007"/>
                  </a:ext>
                </a:extLst>
              </a:tr>
            </a:tbl>
          </a:graphicData>
        </a:graphic>
      </p:graphicFrame>
    </p:spTree>
  </p:cSld>
  <p:clrMapOvr>
    <a:masterClrMapping/>
  </p:clrMapOvr>
  <p:transition spd="slow">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368710"/>
            <a:ext cx="8226425" cy="5757453"/>
          </a:xfrm>
        </p:spPr>
        <p:txBody>
          <a:bodyPr/>
          <a:lstStyle/>
          <a:p>
            <a:pPr marL="457200" lvl="0" indent="-457200">
              <a:buAutoNum type="arabicPeriod"/>
            </a:pPr>
            <a:r>
              <a:rPr lang="en-US" sz="3200" b="1" dirty="0" smtClean="0">
                <a:solidFill>
                  <a:srgbClr val="FFC000"/>
                </a:solidFill>
                <a:latin typeface="Footlight MT Light" pitchFamily="18" charset="0"/>
              </a:rPr>
              <a:t>How </a:t>
            </a:r>
            <a:r>
              <a:rPr lang="en-US" sz="3200" b="1" dirty="0">
                <a:solidFill>
                  <a:srgbClr val="FFC000"/>
                </a:solidFill>
                <a:latin typeface="Footlight MT Light" pitchFamily="18" charset="0"/>
              </a:rPr>
              <a:t>would you interpret these results</a:t>
            </a:r>
            <a:r>
              <a:rPr lang="en-US" sz="3200" b="1" dirty="0" smtClean="0">
                <a:solidFill>
                  <a:srgbClr val="FFC000"/>
                </a:solidFill>
                <a:latin typeface="Footlight MT Light" pitchFamily="18" charset="0"/>
              </a:rPr>
              <a:t>?</a:t>
            </a:r>
          </a:p>
          <a:p>
            <a:pPr>
              <a:buNone/>
            </a:pPr>
            <a:r>
              <a:rPr lang="en-US" sz="3200" b="1" dirty="0" smtClean="0">
                <a:solidFill>
                  <a:srgbClr val="FFC000"/>
                </a:solidFill>
                <a:latin typeface="Footlight MT Light" pitchFamily="18" charset="0"/>
              </a:rPr>
              <a:t>      Hepatitis </a:t>
            </a:r>
            <a:r>
              <a:rPr lang="en-US" sz="3200" b="1" dirty="0">
                <a:solidFill>
                  <a:srgbClr val="FFC000"/>
                </a:solidFill>
                <a:latin typeface="Footlight MT Light" pitchFamily="18" charset="0"/>
              </a:rPr>
              <a:t>B with low infectivity. </a:t>
            </a:r>
          </a:p>
          <a:p>
            <a:pPr>
              <a:buNone/>
            </a:pPr>
            <a:endParaRPr lang="en-US" sz="3200" b="1" dirty="0">
              <a:solidFill>
                <a:srgbClr val="FFC000"/>
              </a:solidFill>
              <a:latin typeface="Footlight MT Light" pitchFamily="18" charset="0"/>
            </a:endParaRPr>
          </a:p>
          <a:p>
            <a:pPr marL="457200" lvl="0" indent="-457200">
              <a:buAutoNum type="arabicPeriod" startAt="2"/>
            </a:pPr>
            <a:r>
              <a:rPr lang="en-US" sz="3200" b="1" dirty="0" smtClean="0">
                <a:solidFill>
                  <a:srgbClr val="FFC000"/>
                </a:solidFill>
                <a:latin typeface="Footlight MT Light" pitchFamily="18" charset="0"/>
              </a:rPr>
              <a:t>On </a:t>
            </a:r>
            <a:r>
              <a:rPr lang="en-US" sz="3200" b="1" dirty="0">
                <a:solidFill>
                  <a:srgbClr val="FFC000"/>
                </a:solidFill>
                <a:latin typeface="Footlight MT Light" pitchFamily="18" charset="0"/>
              </a:rPr>
              <a:t>the lights of these Laboratory results how would you </a:t>
            </a:r>
            <a:r>
              <a:rPr lang="en-US" sz="3200" b="1" dirty="0" smtClean="0">
                <a:solidFill>
                  <a:srgbClr val="FFC000"/>
                </a:solidFill>
                <a:latin typeface="Footlight MT Light" pitchFamily="18" charset="0"/>
              </a:rPr>
              <a:t>  manage </a:t>
            </a:r>
            <a:r>
              <a:rPr lang="en-US" sz="3200" b="1" dirty="0">
                <a:solidFill>
                  <a:srgbClr val="FFC000"/>
                </a:solidFill>
                <a:latin typeface="Footlight MT Light" pitchFamily="18" charset="0"/>
              </a:rPr>
              <a:t>the newborn</a:t>
            </a:r>
            <a:r>
              <a:rPr lang="en-US" sz="3200" b="1" dirty="0" smtClean="0">
                <a:solidFill>
                  <a:srgbClr val="FFC000"/>
                </a:solidFill>
                <a:latin typeface="Footlight MT Light" pitchFamily="18" charset="0"/>
              </a:rPr>
              <a:t>?</a:t>
            </a:r>
          </a:p>
          <a:p>
            <a:pPr marL="457200" lvl="0" indent="-457200">
              <a:buNone/>
            </a:pPr>
            <a:endParaRPr lang="en-US" sz="3200" dirty="0">
              <a:solidFill>
                <a:schemeClr val="tx1"/>
              </a:solidFill>
              <a:latin typeface="Footlight MT Light" pitchFamily="18" charset="0"/>
            </a:endParaRPr>
          </a:p>
          <a:p>
            <a:pPr>
              <a:buNone/>
            </a:pPr>
            <a:r>
              <a:rPr lang="en-US" sz="3200" dirty="0" smtClean="0">
                <a:solidFill>
                  <a:schemeClr val="tx1"/>
                </a:solidFill>
                <a:latin typeface="Cooper Black" pitchFamily="18" charset="0"/>
              </a:rPr>
              <a:t>     </a:t>
            </a:r>
            <a:r>
              <a:rPr lang="en-US" sz="3200" dirty="0" smtClean="0">
                <a:solidFill>
                  <a:srgbClr val="00B0F0"/>
                </a:solidFill>
                <a:latin typeface="Cooper Black" pitchFamily="18" charset="0"/>
              </a:rPr>
              <a:t>Post-exposure </a:t>
            </a:r>
            <a:r>
              <a:rPr lang="en-US" sz="3200" dirty="0">
                <a:solidFill>
                  <a:srgbClr val="00B0F0"/>
                </a:solidFill>
                <a:latin typeface="Cooper Black" pitchFamily="18" charset="0"/>
              </a:rPr>
              <a:t>prophylaxis:</a:t>
            </a:r>
          </a:p>
          <a:p>
            <a:pPr marL="900113" lvl="0" indent="-457200">
              <a:buFont typeface="+mj-lt"/>
              <a:buAutoNum type="alphaLcParenR"/>
            </a:pPr>
            <a:r>
              <a:rPr lang="en-US" sz="3200" dirty="0" smtClean="0">
                <a:solidFill>
                  <a:schemeClr val="tx1"/>
                </a:solidFill>
                <a:latin typeface="Footlight MT Light" pitchFamily="18" charset="0"/>
              </a:rPr>
              <a:t>Hepatitis </a:t>
            </a:r>
            <a:r>
              <a:rPr lang="en-US" sz="3200" dirty="0">
                <a:solidFill>
                  <a:schemeClr val="tx1"/>
                </a:solidFill>
                <a:latin typeface="Footlight MT Light" pitchFamily="18" charset="0"/>
              </a:rPr>
              <a:t>B immune globulin (HBIG) within 12 hours of birth</a:t>
            </a:r>
            <a:r>
              <a:rPr lang="en-US" sz="3200" dirty="0" smtClean="0">
                <a:solidFill>
                  <a:schemeClr val="tx1"/>
                </a:solidFill>
                <a:latin typeface="Footlight MT Light" pitchFamily="18" charset="0"/>
              </a:rPr>
              <a:t>. </a:t>
            </a:r>
          </a:p>
          <a:p>
            <a:pPr marL="900113" lvl="0" indent="-457200">
              <a:buFont typeface="+mj-lt"/>
              <a:buAutoNum type="alphaLcParenR"/>
            </a:pPr>
            <a:r>
              <a:rPr lang="en-US" sz="3200" dirty="0" smtClean="0">
                <a:solidFill>
                  <a:schemeClr val="tx1"/>
                </a:solidFill>
                <a:latin typeface="Footlight MT Light" pitchFamily="18" charset="0"/>
              </a:rPr>
              <a:t>First </a:t>
            </a:r>
            <a:r>
              <a:rPr lang="en-US" sz="3200" dirty="0">
                <a:solidFill>
                  <a:schemeClr val="tx1"/>
                </a:solidFill>
                <a:latin typeface="Footlight MT Light" pitchFamily="18" charset="0"/>
              </a:rPr>
              <a:t>dose of HBV vaccine. </a:t>
            </a:r>
          </a:p>
          <a:p>
            <a:pPr>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5613" y="353962"/>
            <a:ext cx="8226425" cy="5772202"/>
          </a:xfrm>
        </p:spPr>
        <p:txBody>
          <a:bodyPr>
            <a:normAutofit/>
          </a:bodyPr>
          <a:lstStyle/>
          <a:p>
            <a:pPr lvl="0" algn="just">
              <a:buNone/>
            </a:pPr>
            <a:r>
              <a:rPr lang="en-US" sz="2800" b="1" dirty="0" smtClean="0">
                <a:solidFill>
                  <a:srgbClr val="FFC000"/>
                </a:solidFill>
                <a:latin typeface="Footlight MT Light" pitchFamily="18" charset="0"/>
              </a:rPr>
              <a:t>3</a:t>
            </a:r>
            <a:r>
              <a:rPr lang="en-US" sz="2800" b="1" dirty="0" smtClean="0">
                <a:solidFill>
                  <a:srgbClr val="FFC000"/>
                </a:solidFill>
                <a:latin typeface="Times New Roman" pitchFamily="18" charset="0"/>
                <a:cs typeface="Times New Roman" pitchFamily="18" charset="0"/>
              </a:rPr>
              <a:t>. </a:t>
            </a:r>
            <a:r>
              <a:rPr lang="en-US" sz="3600" b="1" dirty="0" smtClean="0">
                <a:solidFill>
                  <a:srgbClr val="FFC000"/>
                </a:solidFill>
                <a:latin typeface="Times New Roman" pitchFamily="18" charset="0"/>
                <a:cs typeface="Times New Roman" pitchFamily="18" charset="0"/>
              </a:rPr>
              <a:t>Is </a:t>
            </a:r>
            <a:r>
              <a:rPr lang="en-US" sz="3600" b="1" dirty="0">
                <a:solidFill>
                  <a:srgbClr val="FFC000"/>
                </a:solidFill>
                <a:latin typeface="Times New Roman" pitchFamily="18" charset="0"/>
                <a:cs typeface="Times New Roman" pitchFamily="18" charset="0"/>
              </a:rPr>
              <a:t>there a risk of transmission of HBV to the </a:t>
            </a:r>
            <a:r>
              <a:rPr lang="en-US" sz="3600" b="1" dirty="0" smtClean="0">
                <a:solidFill>
                  <a:srgbClr val="FFC000"/>
                </a:solidFill>
                <a:latin typeface="Times New Roman" pitchFamily="18" charset="0"/>
                <a:cs typeface="Times New Roman" pitchFamily="18" charset="0"/>
              </a:rPr>
              <a:t>  newborn</a:t>
            </a:r>
            <a:r>
              <a:rPr lang="en-US" sz="3600" b="1" dirty="0">
                <a:solidFill>
                  <a:srgbClr val="FFC000"/>
                </a:solidFill>
                <a:latin typeface="Times New Roman" pitchFamily="18" charset="0"/>
                <a:cs typeface="Times New Roman" pitchFamily="18" charset="0"/>
              </a:rPr>
              <a:t>? </a:t>
            </a:r>
          </a:p>
          <a:p>
            <a:pPr marL="354013" indent="-354013" algn="just">
              <a:buNone/>
            </a:pPr>
            <a:r>
              <a:rPr lang="en-US" sz="3200" dirty="0" smtClean="0">
                <a:solidFill>
                  <a:srgbClr val="C00000"/>
                </a:solidFill>
                <a:latin typeface="Times New Roman" pitchFamily="18" charset="0"/>
                <a:cs typeface="Times New Roman" pitchFamily="18" charset="0"/>
              </a:rPr>
              <a:t>   </a:t>
            </a:r>
          </a:p>
          <a:p>
            <a:pPr marL="354013" indent="-354013" algn="just">
              <a:buNone/>
            </a:pPr>
            <a:r>
              <a:rPr lang="en-US" sz="3200" dirty="0" err="1" smtClean="0">
                <a:solidFill>
                  <a:schemeClr val="tx1"/>
                </a:solidFill>
                <a:latin typeface="Footlight MT Light" pitchFamily="18" charset="0"/>
              </a:rPr>
              <a:t>HBsAg</a:t>
            </a:r>
            <a:r>
              <a:rPr lang="en-US" sz="3200" dirty="0" smtClean="0">
                <a:solidFill>
                  <a:schemeClr val="tx1"/>
                </a:solidFill>
                <a:latin typeface="Footlight MT Light" pitchFamily="18" charset="0"/>
              </a:rPr>
              <a:t> (+)  mother                           10-20%</a:t>
            </a:r>
          </a:p>
          <a:p>
            <a:pPr marL="354013" indent="-354013" algn="just">
              <a:buNone/>
            </a:pPr>
            <a:r>
              <a:rPr lang="en-US" sz="3200" dirty="0" err="1" smtClean="0">
                <a:latin typeface="Footlight MT Light" pitchFamily="18" charset="0"/>
              </a:rPr>
              <a:t>HBeAg</a:t>
            </a:r>
            <a:r>
              <a:rPr lang="en-US" sz="3200" dirty="0" smtClean="0">
                <a:latin typeface="Footlight MT Light" pitchFamily="18" charset="0"/>
              </a:rPr>
              <a:t>  (-)</a:t>
            </a:r>
          </a:p>
          <a:p>
            <a:pPr marL="354013" indent="-354013" algn="just">
              <a:buNone/>
            </a:pPr>
            <a:endParaRPr lang="en-US" sz="3200" dirty="0" smtClean="0">
              <a:latin typeface="Footlight MT Light" pitchFamily="18" charset="0"/>
            </a:endParaRPr>
          </a:p>
          <a:p>
            <a:pPr marL="354013" indent="-354013" algn="just">
              <a:buNone/>
            </a:pPr>
            <a:r>
              <a:rPr lang="en-US" sz="3200" dirty="0" err="1" smtClean="0">
                <a:latin typeface="Footlight MT Light" pitchFamily="18" charset="0"/>
              </a:rPr>
              <a:t>HBsAg</a:t>
            </a:r>
            <a:r>
              <a:rPr lang="en-US" sz="3200" dirty="0" smtClean="0">
                <a:latin typeface="Footlight MT Light" pitchFamily="18" charset="0"/>
              </a:rPr>
              <a:t> (+)  mother                             90%</a:t>
            </a:r>
          </a:p>
          <a:p>
            <a:pPr marL="354013" indent="-354013" algn="just">
              <a:buNone/>
            </a:pPr>
            <a:r>
              <a:rPr lang="en-US" sz="3200" dirty="0" err="1" smtClean="0">
                <a:latin typeface="Footlight MT Light" pitchFamily="18" charset="0"/>
              </a:rPr>
              <a:t>HBeAg</a:t>
            </a:r>
            <a:r>
              <a:rPr lang="en-US" sz="3200" dirty="0" smtClean="0">
                <a:latin typeface="Footlight MT Light" pitchFamily="18" charset="0"/>
              </a:rPr>
              <a:t>  (+)</a:t>
            </a:r>
          </a:p>
          <a:p>
            <a:pPr algn="just">
              <a:buNone/>
            </a:pPr>
            <a:endParaRPr lang="en-US" sz="3200" dirty="0">
              <a:latin typeface="Footlight MT Light" pitchFamily="18" charset="0"/>
            </a:endParaRPr>
          </a:p>
        </p:txBody>
      </p:sp>
      <p:sp>
        <p:nvSpPr>
          <p:cNvPr id="5" name="Right Arrow 4"/>
          <p:cNvSpPr/>
          <p:nvPr/>
        </p:nvSpPr>
        <p:spPr>
          <a:xfrm>
            <a:off x="4013200" y="2344579"/>
            <a:ext cx="1854200"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ight Arrow 5"/>
          <p:cNvSpPr/>
          <p:nvPr/>
        </p:nvSpPr>
        <p:spPr>
          <a:xfrm>
            <a:off x="4089400" y="4136572"/>
            <a:ext cx="1854200"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circl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16" y="569605"/>
            <a:ext cx="8226425" cy="5344497"/>
          </a:xfrm>
        </p:spPr>
        <p:txBody>
          <a:bodyPr/>
          <a:lstStyle/>
          <a:p>
            <a:pPr lvl="0"/>
            <a:r>
              <a:rPr lang="en-US" sz="2800" dirty="0" smtClean="0">
                <a:solidFill>
                  <a:schemeClr val="tx1"/>
                </a:solidFill>
                <a:latin typeface="Footlight MT Light" pitchFamily="18" charset="0"/>
              </a:rPr>
              <a:t>4.  </a:t>
            </a:r>
            <a:r>
              <a:rPr lang="en-US" sz="2800" b="1" dirty="0" smtClean="0">
                <a:solidFill>
                  <a:srgbClr val="FFC000"/>
                </a:solidFill>
                <a:latin typeface="Footlight MT Light" pitchFamily="18" charset="0"/>
              </a:rPr>
              <a:t>What </a:t>
            </a:r>
            <a:r>
              <a:rPr lang="en-US" sz="2800" b="1" dirty="0">
                <a:solidFill>
                  <a:srgbClr val="FFC000"/>
                </a:solidFill>
                <a:latin typeface="Footlight MT Light" pitchFamily="18" charset="0"/>
              </a:rPr>
              <a:t>further management would you offer to </a:t>
            </a:r>
            <a:r>
              <a:rPr lang="en-US" sz="2800" b="1" dirty="0" smtClean="0">
                <a:solidFill>
                  <a:srgbClr val="FFC000"/>
                </a:solidFill>
                <a:latin typeface="Footlight MT Light" pitchFamily="18" charset="0"/>
              </a:rPr>
              <a:t>  </a:t>
            </a:r>
            <a:br>
              <a:rPr lang="en-US" sz="2800" b="1" dirty="0" smtClean="0">
                <a:solidFill>
                  <a:srgbClr val="FFC000"/>
                </a:solidFill>
                <a:latin typeface="Footlight MT Light" pitchFamily="18" charset="0"/>
              </a:rPr>
            </a:br>
            <a:r>
              <a:rPr lang="en-US" sz="2800" b="1" dirty="0">
                <a:solidFill>
                  <a:srgbClr val="FFC000"/>
                </a:solidFill>
                <a:latin typeface="Footlight MT Light" pitchFamily="18" charset="0"/>
              </a:rPr>
              <a:t> </a:t>
            </a:r>
            <a:r>
              <a:rPr lang="en-US" sz="2800" b="1" dirty="0" smtClean="0">
                <a:solidFill>
                  <a:srgbClr val="FFC000"/>
                </a:solidFill>
                <a:latin typeface="Footlight MT Light" pitchFamily="18" charset="0"/>
              </a:rPr>
              <a:t>     the </a:t>
            </a:r>
            <a:r>
              <a:rPr lang="en-US" sz="2800" b="1" dirty="0">
                <a:solidFill>
                  <a:srgbClr val="FFC000"/>
                </a:solidFill>
                <a:latin typeface="Footlight MT Light" pitchFamily="18" charset="0"/>
              </a:rPr>
              <a:t>mother? </a:t>
            </a:r>
            <a:r>
              <a:rPr lang="en-US" sz="2800" dirty="0">
                <a:solidFill>
                  <a:schemeClr val="tx1"/>
                </a:solidFill>
                <a:latin typeface="Footlight MT Light" pitchFamily="18" charset="0"/>
              </a:rPr>
              <a:t/>
            </a:r>
            <a:br>
              <a:rPr lang="en-US" sz="2800" dirty="0">
                <a:solidFill>
                  <a:schemeClr val="tx1"/>
                </a:solidFill>
                <a:latin typeface="Footlight MT Light" pitchFamily="18" charset="0"/>
              </a:rPr>
            </a:br>
            <a:r>
              <a:rPr lang="en-US" sz="2800" b="1" dirty="0">
                <a:solidFill>
                  <a:srgbClr val="00B0F0"/>
                </a:solidFill>
                <a:latin typeface="Footlight MT Light" pitchFamily="18" charset="0"/>
              </a:rPr>
              <a:t>      </a:t>
            </a:r>
            <a:r>
              <a:rPr lang="en-US" sz="2800" b="1" dirty="0" smtClean="0">
                <a:solidFill>
                  <a:srgbClr val="00B0F0"/>
                </a:solidFill>
                <a:latin typeface="Footlight MT Light" pitchFamily="18" charset="0"/>
              </a:rPr>
              <a:t>Pregnant </a:t>
            </a:r>
            <a:r>
              <a:rPr lang="en-US" sz="2800" b="1" dirty="0">
                <a:solidFill>
                  <a:srgbClr val="00B0F0"/>
                </a:solidFill>
                <a:latin typeface="Footlight MT Light" pitchFamily="18" charset="0"/>
              </a:rPr>
              <a:t>Hepatitis B carriers should be </a:t>
            </a:r>
            <a:r>
              <a:rPr lang="en-US" sz="2800" b="1" dirty="0" smtClean="0">
                <a:solidFill>
                  <a:srgbClr val="00B0F0"/>
                </a:solidFill>
                <a:latin typeface="Footlight MT Light" pitchFamily="18" charset="0"/>
              </a:rPr>
              <a:t> </a:t>
            </a:r>
            <a:br>
              <a:rPr lang="en-US" sz="2800" b="1" dirty="0" smtClean="0">
                <a:solidFill>
                  <a:srgbClr val="00B0F0"/>
                </a:solidFill>
                <a:latin typeface="Footlight MT Light" pitchFamily="18" charset="0"/>
              </a:rPr>
            </a:br>
            <a:r>
              <a:rPr lang="en-US" sz="2800" b="1" dirty="0">
                <a:solidFill>
                  <a:srgbClr val="00B0F0"/>
                </a:solidFill>
                <a:latin typeface="Footlight MT Light" pitchFamily="18" charset="0"/>
              </a:rPr>
              <a:t> </a:t>
            </a:r>
            <a:r>
              <a:rPr lang="en-US" sz="2800" b="1" dirty="0" smtClean="0">
                <a:solidFill>
                  <a:srgbClr val="00B0F0"/>
                </a:solidFill>
                <a:latin typeface="Footlight MT Light" pitchFamily="18" charset="0"/>
              </a:rPr>
              <a:t>     advised </a:t>
            </a:r>
            <a:r>
              <a:rPr lang="en-US" sz="2800" b="1" dirty="0">
                <a:solidFill>
                  <a:srgbClr val="00B0F0"/>
                </a:solidFill>
                <a:latin typeface="Footlight MT Light" pitchFamily="18" charset="0"/>
              </a:rPr>
              <a:t>to</a:t>
            </a:r>
            <a:r>
              <a:rPr lang="en-US" sz="2800" dirty="0">
                <a:solidFill>
                  <a:schemeClr val="tx1"/>
                </a:solidFill>
                <a:latin typeface="Footlight MT Light" pitchFamily="18" charset="0"/>
              </a:rPr>
              <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Not </a:t>
            </a:r>
            <a:r>
              <a:rPr lang="en-US" sz="2800" dirty="0">
                <a:solidFill>
                  <a:schemeClr val="tx1"/>
                </a:solidFill>
                <a:latin typeface="Footlight MT Light" pitchFamily="18" charset="0"/>
              </a:rPr>
              <a:t>donate blood, body organs, other tissue.</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Not </a:t>
            </a:r>
            <a:r>
              <a:rPr lang="en-US" sz="2800" dirty="0">
                <a:solidFill>
                  <a:schemeClr val="tx1"/>
                </a:solidFill>
                <a:latin typeface="Footlight MT Light" pitchFamily="18" charset="0"/>
              </a:rPr>
              <a:t>share any personal items that may have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blood </a:t>
            </a:r>
            <a:r>
              <a:rPr lang="en-US" sz="2800" dirty="0">
                <a:solidFill>
                  <a:schemeClr val="tx1"/>
                </a:solidFill>
                <a:latin typeface="Footlight MT Light" pitchFamily="18" charset="0"/>
              </a:rPr>
              <a:t>on them (e.g., toothbrushes ). </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Obtain </a:t>
            </a:r>
            <a:r>
              <a:rPr lang="en-US" sz="2800" dirty="0">
                <a:solidFill>
                  <a:schemeClr val="tx1"/>
                </a:solidFill>
                <a:latin typeface="Footlight MT Light" pitchFamily="18" charset="0"/>
              </a:rPr>
              <a:t>vaccination against hepatitis viruses A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as </a:t>
            </a:r>
            <a:r>
              <a:rPr lang="en-US" sz="2800" dirty="0">
                <a:solidFill>
                  <a:schemeClr val="tx1"/>
                </a:solidFill>
                <a:latin typeface="Footlight MT Light" pitchFamily="18" charset="0"/>
              </a:rPr>
              <a:t>indicated.</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Be </a:t>
            </a:r>
            <a:r>
              <a:rPr lang="en-US" sz="2800" dirty="0">
                <a:solidFill>
                  <a:schemeClr val="tx1"/>
                </a:solidFill>
                <a:latin typeface="Footlight MT Light" pitchFamily="18" charset="0"/>
              </a:rPr>
              <a:t>seen at least annually  by their regular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medical </a:t>
            </a:r>
            <a:r>
              <a:rPr lang="en-US" sz="2800" dirty="0">
                <a:solidFill>
                  <a:schemeClr val="tx1"/>
                </a:solidFill>
                <a:latin typeface="Footlight MT Light" pitchFamily="18" charset="0"/>
              </a:rPr>
              <a:t>doctor.</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Discuss </a:t>
            </a:r>
            <a:r>
              <a:rPr lang="en-US" sz="2800" dirty="0">
                <a:solidFill>
                  <a:schemeClr val="tx1"/>
                </a:solidFill>
                <a:latin typeface="Footlight MT Light" pitchFamily="18" charset="0"/>
              </a:rPr>
              <a:t>the risk for transmission with their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partner </a:t>
            </a:r>
            <a:r>
              <a:rPr lang="en-US" sz="2800" dirty="0">
                <a:solidFill>
                  <a:schemeClr val="tx1"/>
                </a:solidFill>
                <a:latin typeface="Footlight MT Light" pitchFamily="18" charset="0"/>
              </a:rPr>
              <a:t>and need for and </a:t>
            </a:r>
            <a:r>
              <a:rPr lang="en-US" sz="2800" dirty="0" smtClean="0">
                <a:solidFill>
                  <a:schemeClr val="tx1"/>
                </a:solidFill>
                <a:latin typeface="Footlight MT Light" pitchFamily="18" charset="0"/>
              </a:rPr>
              <a:t>testing.</a:t>
            </a:r>
            <a:endParaRPr lang="en-US" sz="28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0" y="317092"/>
            <a:ext cx="9020175" cy="3001296"/>
          </a:xfrm>
        </p:spPr>
        <p:txBody>
          <a:bodyPr/>
          <a:lstStyle/>
          <a:p>
            <a:pPr algn="ctr">
              <a:buNone/>
            </a:pPr>
            <a:r>
              <a:rPr lang="en-US" sz="2000" b="1" u="sng" dirty="0">
                <a:solidFill>
                  <a:schemeClr val="tx1"/>
                </a:solidFill>
                <a:latin typeface="Footlight MT Light" pitchFamily="18" charset="0"/>
              </a:rPr>
              <a:t>Copyright Statement</a:t>
            </a:r>
            <a:endParaRPr lang="en-US" sz="2000" dirty="0">
              <a:solidFill>
                <a:schemeClr val="tx1"/>
              </a:solidFill>
              <a:latin typeface="Footlight MT Light" pitchFamily="18" charset="0"/>
            </a:endParaRPr>
          </a:p>
          <a:p>
            <a:pPr algn="ctr">
              <a:buNone/>
            </a:pPr>
            <a:r>
              <a:rPr lang="en-US" sz="2000" b="1" i="1" dirty="0" smtClean="0">
                <a:solidFill>
                  <a:schemeClr val="tx1"/>
                </a:solidFill>
                <a:latin typeface="Footlight MT Light" pitchFamily="18" charset="0"/>
              </a:rPr>
              <a:t>This </a:t>
            </a:r>
            <a:r>
              <a:rPr lang="en-US" sz="2000" b="1" i="1" dirty="0">
                <a:solidFill>
                  <a:schemeClr val="tx1"/>
                </a:solidFill>
                <a:latin typeface="Footlight MT Light" pitchFamily="18" charset="0"/>
              </a:rPr>
              <a:t>material is protected by copyright laws. For any other purposes other than teaching and research in the King Saud University, no part may be reproduced or copied in any form or by any means without prior permission of the King Saud University</a:t>
            </a:r>
            <a:endParaRPr lang="en-US" sz="2000" dirty="0">
              <a:solidFill>
                <a:schemeClr val="tx1"/>
              </a:solidFill>
              <a:latin typeface="Footlight MT Light" pitchFamily="18" charset="0"/>
            </a:endParaRPr>
          </a:p>
          <a:p>
            <a:pPr algn="ctr"/>
            <a:endParaRPr lang="en-US" sz="2000" dirty="0">
              <a:solidFill>
                <a:schemeClr val="tx1"/>
              </a:solidFill>
              <a:latin typeface="Footlight MT Light" pitchFamily="18" charset="0"/>
            </a:endParaRPr>
          </a:p>
          <a:p>
            <a:pPr algn="ctr">
              <a:buNone/>
            </a:pPr>
            <a:r>
              <a:rPr lang="en-US" sz="2000" b="1" i="1" dirty="0" smtClean="0">
                <a:solidFill>
                  <a:schemeClr val="tx1"/>
                </a:solidFill>
                <a:latin typeface="Footlight MT Light" pitchFamily="18" charset="0"/>
              </a:rPr>
              <a:t>© </a:t>
            </a:r>
            <a:r>
              <a:rPr lang="en-US" sz="2000" b="1" i="1" dirty="0">
                <a:solidFill>
                  <a:schemeClr val="tx1"/>
                </a:solidFill>
                <a:latin typeface="Footlight MT Light" pitchFamily="18" charset="0"/>
              </a:rPr>
              <a:t>King Saud University, Kingdom of Saudi Arabia (2010.</a:t>
            </a:r>
            <a:endParaRPr lang="en-US" sz="2000" dirty="0">
              <a:solidFill>
                <a:schemeClr val="tx1"/>
              </a:solidFill>
              <a:latin typeface="Footlight MT Light" pitchFamily="18" charset="0"/>
            </a:endParaRPr>
          </a:p>
          <a:p>
            <a:pPr algn="ctr">
              <a:buNone/>
            </a:pPr>
            <a:endParaRPr lang="en-US" sz="2000" dirty="0">
              <a:latin typeface="Footlight MT Light" pitchFamily="18" charset="0"/>
            </a:endParaRPr>
          </a:p>
        </p:txBody>
      </p:sp>
      <p:sp>
        <p:nvSpPr>
          <p:cNvPr id="6" name="Rectangle 3"/>
          <p:cNvSpPr txBox="1">
            <a:spLocks noChangeArrowheads="1"/>
          </p:cNvSpPr>
          <p:nvPr/>
        </p:nvSpPr>
        <p:spPr bwMode="auto">
          <a:xfrm>
            <a:off x="0" y="3856704"/>
            <a:ext cx="9020175" cy="30012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a:r>
              <a:rPr lang="en-US" sz="2000" b="1" dirty="0">
                <a:solidFill>
                  <a:srgbClr val="FFC000"/>
                </a:solidFill>
                <a:latin typeface="Footlight MT Light" pitchFamily="18" charset="0"/>
              </a:rPr>
              <a:t>This practical class is designed and Prepared by:</a:t>
            </a:r>
            <a:endParaRPr lang="en-US" sz="2000" dirty="0">
              <a:solidFill>
                <a:srgbClr val="FFC000"/>
              </a:solidFill>
              <a:latin typeface="Footlight MT Light" pitchFamily="18" charset="0"/>
            </a:endParaRPr>
          </a:p>
          <a:p>
            <a:pPr algn="ctr"/>
            <a:r>
              <a:rPr lang="en-US" sz="2000" b="1" dirty="0">
                <a:solidFill>
                  <a:srgbClr val="FFFF00"/>
                </a:solidFill>
                <a:latin typeface="Footlight MT Light" pitchFamily="18" charset="0"/>
              </a:rPr>
              <a:t> </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Prof. </a:t>
            </a:r>
            <a:r>
              <a:rPr lang="en-US" sz="2000" b="1" dirty="0" err="1">
                <a:solidFill>
                  <a:srgbClr val="FFFF00"/>
                </a:solidFill>
                <a:latin typeface="Footlight MT Light" pitchFamily="18" charset="0"/>
              </a:rPr>
              <a:t>Samy</a:t>
            </a:r>
            <a:r>
              <a:rPr lang="en-US" sz="2000" b="1" dirty="0">
                <a:solidFill>
                  <a:srgbClr val="FFFF00"/>
                </a:solidFill>
                <a:latin typeface="Footlight MT Light" pitchFamily="18" charset="0"/>
              </a:rPr>
              <a:t> A. </a:t>
            </a:r>
            <a:r>
              <a:rPr lang="en-US" sz="2000" b="1" dirty="0" err="1">
                <a:solidFill>
                  <a:srgbClr val="FFFF00"/>
                </a:solidFill>
                <a:latin typeface="Footlight MT Light" pitchFamily="18" charset="0"/>
              </a:rPr>
              <a:t>Azer</a:t>
            </a:r>
            <a:r>
              <a:rPr lang="en-US" sz="2000" b="1" dirty="0">
                <a:solidFill>
                  <a:srgbClr val="FFFF00"/>
                </a:solidFill>
                <a:latin typeface="Footlight MT Light" pitchFamily="18" charset="0"/>
              </a:rPr>
              <a:t> (Medical Education)</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Dr. Ali Somily (Microbiology)</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Prof. Abdul </a:t>
            </a:r>
            <a:r>
              <a:rPr lang="en-US" sz="2000" b="1" dirty="0" err="1">
                <a:solidFill>
                  <a:srgbClr val="FFFF00"/>
                </a:solidFill>
                <a:latin typeface="Footlight MT Light" pitchFamily="18" charset="0"/>
              </a:rPr>
              <a:t>Mageed</a:t>
            </a:r>
            <a:r>
              <a:rPr lang="en-US" sz="2000" b="1" dirty="0">
                <a:solidFill>
                  <a:srgbClr val="FFFF00"/>
                </a:solidFill>
                <a:latin typeface="Footlight MT Light" pitchFamily="18" charset="0"/>
              </a:rPr>
              <a:t> Kambal(Microbiology)</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Dr. </a:t>
            </a:r>
            <a:r>
              <a:rPr lang="en-US" sz="2000" b="1" dirty="0" err="1">
                <a:solidFill>
                  <a:srgbClr val="FFFF00"/>
                </a:solidFill>
                <a:latin typeface="Footlight MT Light" pitchFamily="18" charset="0"/>
              </a:rPr>
              <a:t>Malak</a:t>
            </a:r>
            <a:r>
              <a:rPr lang="en-US" sz="2000" b="1" dirty="0">
                <a:solidFill>
                  <a:srgbClr val="FFFF00"/>
                </a:solidFill>
                <a:latin typeface="Footlight MT Light" pitchFamily="18" charset="0"/>
              </a:rPr>
              <a:t> Al-</a:t>
            </a:r>
            <a:r>
              <a:rPr lang="en-US" sz="2000" b="1" dirty="0" err="1">
                <a:solidFill>
                  <a:srgbClr val="FFFF00"/>
                </a:solidFill>
                <a:latin typeface="Footlight MT Light" pitchFamily="18" charset="0"/>
              </a:rPr>
              <a:t>Hazmi</a:t>
            </a:r>
            <a:r>
              <a:rPr lang="en-US" sz="2000" b="1" dirty="0">
                <a:solidFill>
                  <a:srgbClr val="FFFF00"/>
                </a:solidFill>
                <a:latin typeface="Footlight MT Light" pitchFamily="18" charset="0"/>
              </a:rPr>
              <a:t> (Microbiology)</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Dr. </a:t>
            </a:r>
            <a:r>
              <a:rPr lang="en-US" sz="2000" b="1" dirty="0" err="1">
                <a:solidFill>
                  <a:srgbClr val="FFFF00"/>
                </a:solidFill>
                <a:latin typeface="Footlight MT Light" pitchFamily="18" charset="0"/>
              </a:rPr>
              <a:t>Fawzia</a:t>
            </a:r>
            <a:r>
              <a:rPr lang="en-US" sz="2000" b="1" dirty="0">
                <a:solidFill>
                  <a:srgbClr val="FFFF00"/>
                </a:solidFill>
                <a:latin typeface="Footlight MT Light" pitchFamily="18" charset="0"/>
              </a:rPr>
              <a:t> Al-</a:t>
            </a:r>
            <a:r>
              <a:rPr lang="en-US" sz="2000" b="1" dirty="0" err="1">
                <a:solidFill>
                  <a:srgbClr val="FFFF00"/>
                </a:solidFill>
                <a:latin typeface="Footlight MT Light" pitchFamily="18" charset="0"/>
              </a:rPr>
              <a:t>Otaibi</a:t>
            </a:r>
            <a:r>
              <a:rPr lang="en-US" sz="2000" b="1" dirty="0">
                <a:solidFill>
                  <a:srgbClr val="FFFF00"/>
                </a:solidFill>
                <a:latin typeface="Footlight MT Light" pitchFamily="18" charset="0"/>
              </a:rPr>
              <a:t> (Microbiology)</a:t>
            </a:r>
            <a:endParaRPr lang="en-US" sz="2000" dirty="0">
              <a:solidFill>
                <a:srgbClr val="FFFF00"/>
              </a:solidFill>
              <a:latin typeface="Footlight MT Light" pitchFamily="18" charset="0"/>
            </a:endParaRPr>
          </a:p>
          <a:p>
            <a:pPr marL="342900" marR="0" lvl="0" indent="-342900" algn="ctr" defTabSz="914400" rtl="0" eaLnBrk="1" fontAlgn="base" latinLnBrk="0" hangingPunct="1">
              <a:lnSpc>
                <a:spcPct val="100000"/>
              </a:lnSpc>
              <a:spcBef>
                <a:spcPct val="20000"/>
              </a:spcBef>
              <a:spcAft>
                <a:spcPct val="0"/>
              </a:spcAft>
              <a:buClr>
                <a:schemeClr val="tx1"/>
              </a:buClr>
              <a:buSzTx/>
              <a:buFontTx/>
              <a:buNone/>
              <a:tabLst/>
              <a:defRPr/>
            </a:pPr>
            <a:endParaRPr kumimoji="0" lang="en-US" sz="2000" b="0" i="0" u="none" strike="noStrike" kern="0" cap="none" spc="0" normalizeH="0" baseline="0" noProof="0" dirty="0" smtClean="0">
              <a:ln>
                <a:noFill/>
              </a:ln>
              <a:solidFill>
                <a:srgbClr val="FFFF00"/>
              </a:solidFill>
              <a:effectLst/>
              <a:uLnTx/>
              <a:uFillTx/>
              <a:latin typeface="Footlight MT Light" pitchFamily="18" charset="0"/>
              <a:cs typeface="+mn-cs"/>
            </a:endParaRPr>
          </a:p>
        </p:txBody>
      </p:sp>
    </p:spTree>
  </p:cSld>
  <p:clrMapOvr>
    <a:masterClrMapping/>
  </p:clrMapOvr>
  <p:transition spd="slow">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678426"/>
            <a:ext cx="8226425" cy="5241260"/>
          </a:xfrm>
        </p:spPr>
        <p:txBody>
          <a:bodyPr/>
          <a:lstStyle/>
          <a:p>
            <a:pPr marL="0" indent="0" algn="just">
              <a:buNone/>
            </a:pPr>
            <a:r>
              <a:rPr lang="en-US" sz="3600" dirty="0" smtClean="0">
                <a:latin typeface="Footlight MT Light" pitchFamily="18" charset="0"/>
              </a:rPr>
              <a:t>Today the mother is admitted in </a:t>
            </a:r>
            <a:r>
              <a:rPr lang="en-US" sz="3600" dirty="0" err="1" smtClean="0">
                <a:latin typeface="Footlight MT Light" pitchFamily="18" charset="0"/>
              </a:rPr>
              <a:t>labour</a:t>
            </a:r>
            <a:r>
              <a:rPr lang="en-US" sz="3600" dirty="0" smtClean="0">
                <a:latin typeface="Footlight MT Light" pitchFamily="18" charset="0"/>
              </a:rPr>
              <a:t> and you were among the staff involved in the delivery. During a repair of the </a:t>
            </a:r>
            <a:r>
              <a:rPr lang="en-US" sz="3600" dirty="0" err="1" smtClean="0">
                <a:latin typeface="Footlight MT Light" pitchFamily="18" charset="0"/>
              </a:rPr>
              <a:t>epistomy</a:t>
            </a:r>
            <a:r>
              <a:rPr lang="en-US" sz="3600" dirty="0" smtClean="0">
                <a:latin typeface="Footlight MT Light" pitchFamily="18" charset="0"/>
              </a:rPr>
              <a:t> by you accidentally you prick your finger with a needle stained by the patient blood?  </a:t>
            </a:r>
          </a:p>
          <a:p>
            <a:pPr marL="0" indent="0" algn="just">
              <a:buNone/>
            </a:pPr>
            <a:endParaRPr lang="en-US" sz="36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632" y="523568"/>
            <a:ext cx="8226425" cy="4525963"/>
          </a:xfrm>
        </p:spPr>
        <p:txBody>
          <a:bodyPr/>
          <a:lstStyle/>
          <a:p>
            <a:pPr lvl="0">
              <a:buNone/>
            </a:pPr>
            <a:r>
              <a:rPr lang="en-US" sz="4000" b="1" dirty="0" smtClean="0">
                <a:solidFill>
                  <a:srgbClr val="FFC000"/>
                </a:solidFill>
                <a:latin typeface="Footlight MT Light" pitchFamily="18" charset="0"/>
              </a:rPr>
              <a:t>1.   What </a:t>
            </a:r>
            <a:r>
              <a:rPr lang="en-US" sz="4000" b="1" dirty="0">
                <a:solidFill>
                  <a:srgbClr val="FFC000"/>
                </a:solidFill>
                <a:latin typeface="Footlight MT Light" pitchFamily="18" charset="0"/>
              </a:rPr>
              <a:t>should you do?</a:t>
            </a:r>
            <a:endParaRPr lang="en-US" sz="4000" dirty="0">
              <a:solidFill>
                <a:srgbClr val="FFC000"/>
              </a:solidFill>
              <a:latin typeface="Footlight MT Light" pitchFamily="18" charset="0"/>
            </a:endParaRPr>
          </a:p>
          <a:p>
            <a:pPr lvl="1">
              <a:buNone/>
            </a:pPr>
            <a:r>
              <a:rPr lang="en-US" sz="4000" dirty="0" smtClean="0">
                <a:solidFill>
                  <a:schemeClr val="tx1"/>
                </a:solidFill>
                <a:latin typeface="Footlight MT Light" pitchFamily="18" charset="0"/>
              </a:rPr>
              <a:t>-  Report </a:t>
            </a:r>
            <a:r>
              <a:rPr lang="en-US" sz="4000" dirty="0">
                <a:solidFill>
                  <a:schemeClr val="tx1"/>
                </a:solidFill>
                <a:latin typeface="Footlight MT Light" pitchFamily="18" charset="0"/>
              </a:rPr>
              <a:t>occupational exposures </a:t>
            </a:r>
            <a:r>
              <a:rPr lang="en-US" sz="4000" dirty="0" smtClean="0">
                <a:solidFill>
                  <a:schemeClr val="tx1"/>
                </a:solidFill>
                <a:latin typeface="Footlight MT Light" pitchFamily="18" charset="0"/>
              </a:rPr>
              <a:t>immediately.</a:t>
            </a:r>
            <a:endParaRPr lang="en-US" sz="4000" dirty="0">
              <a:solidFill>
                <a:schemeClr val="tx1"/>
              </a:solidFill>
              <a:latin typeface="Footlight MT Light" pitchFamily="18" charset="0"/>
            </a:endParaRPr>
          </a:p>
          <a:p>
            <a:pPr lvl="1">
              <a:buNone/>
            </a:pPr>
            <a:r>
              <a:rPr lang="en-US" sz="4000" dirty="0" smtClean="0">
                <a:solidFill>
                  <a:schemeClr val="tx1"/>
                </a:solidFill>
                <a:latin typeface="Footlight MT Light" pitchFamily="18" charset="0"/>
              </a:rPr>
              <a:t>-  The </a:t>
            </a:r>
            <a:r>
              <a:rPr lang="en-US" sz="4000" dirty="0">
                <a:solidFill>
                  <a:schemeClr val="tx1"/>
                </a:solidFill>
                <a:latin typeface="Footlight MT Light" pitchFamily="18" charset="0"/>
              </a:rPr>
              <a:t>hepatitis B vaccination status and the vaccine-response status (if known)  should be </a:t>
            </a:r>
            <a:r>
              <a:rPr lang="en-US" sz="4000" dirty="0" smtClean="0">
                <a:solidFill>
                  <a:schemeClr val="tx1"/>
                </a:solidFill>
                <a:latin typeface="Footlight MT Light" pitchFamily="18" charset="0"/>
              </a:rPr>
              <a:t>reviewed.</a:t>
            </a:r>
            <a:endParaRPr lang="en-US" sz="4000" dirty="0">
              <a:solidFill>
                <a:schemeClr val="tx1"/>
              </a:solidFill>
              <a:latin typeface="Footlight MT Light" pitchFamily="18" charset="0"/>
            </a:endParaRPr>
          </a:p>
          <a:p>
            <a:pPr>
              <a:buNone/>
            </a:pPr>
            <a:endParaRPr lang="en-US" sz="40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Dr.Fauzia\My Documents\My Pictures\r011a1t3.gif"/>
          <p:cNvPicPr/>
          <p:nvPr/>
        </p:nvPicPr>
        <p:blipFill>
          <a:blip r:embed="rId2" cstate="print"/>
          <a:srcRect/>
          <a:stretch>
            <a:fillRect/>
          </a:stretch>
        </p:blipFill>
        <p:spPr bwMode="auto">
          <a:xfrm>
            <a:off x="277813" y="130630"/>
            <a:ext cx="8576938" cy="6596742"/>
          </a:xfrm>
          <a:prstGeom prst="rect">
            <a:avLst/>
          </a:prstGeom>
          <a:noFill/>
          <a:ln w="9525">
            <a:noFill/>
            <a:miter lim="800000"/>
            <a:headEnd/>
            <a:tailEnd/>
          </a:ln>
        </p:spPr>
      </p:pic>
    </p:spTree>
  </p:cSld>
  <p:clrMapOvr>
    <a:masterClrMapping/>
  </p:clrMapOvr>
  <p:transition spd="slow">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383459"/>
            <a:ext cx="8226425" cy="745546"/>
          </a:xfrm>
        </p:spPr>
        <p:txBody>
          <a:bodyPr/>
          <a:lstStyle/>
          <a:p>
            <a:pPr lvl="0" algn="just">
              <a:buNone/>
            </a:pPr>
            <a:r>
              <a:rPr lang="en-US" sz="3600" b="1" dirty="0" smtClean="0">
                <a:solidFill>
                  <a:srgbClr val="FFC000"/>
                </a:solidFill>
                <a:latin typeface="Footlight MT Light" pitchFamily="18" charset="0"/>
              </a:rPr>
              <a:t>2. What </a:t>
            </a:r>
            <a:r>
              <a:rPr lang="en-US" sz="3600" b="1" dirty="0">
                <a:solidFill>
                  <a:srgbClr val="FFC000"/>
                </a:solidFill>
                <a:latin typeface="Footlight MT Light" pitchFamily="18" charset="0"/>
              </a:rPr>
              <a:t>is the risk of infection to you?</a:t>
            </a:r>
            <a:endParaRPr lang="en-US" sz="3600" dirty="0">
              <a:solidFill>
                <a:srgbClr val="FFC000"/>
              </a:solidFill>
              <a:latin typeface="Footlight MT Light" pitchFamily="18" charset="0"/>
            </a:endParaRPr>
          </a:p>
          <a:p>
            <a:pPr algn="just">
              <a:buNone/>
            </a:pPr>
            <a:r>
              <a:rPr lang="en-US" sz="3200" dirty="0" smtClean="0">
                <a:solidFill>
                  <a:schemeClr val="tx1"/>
                </a:solidFill>
                <a:latin typeface="Footlight MT Light" pitchFamily="18" charset="0"/>
              </a:rPr>
              <a:t>    </a:t>
            </a:r>
            <a:endParaRPr lang="en-US" sz="3200" dirty="0">
              <a:solidFill>
                <a:schemeClr val="tx1"/>
              </a:solidFill>
              <a:latin typeface="Footlight MT Light" pitchFamily="18" charset="0"/>
            </a:endParaRPr>
          </a:p>
          <a:p>
            <a:pPr algn="just">
              <a:buNone/>
            </a:pPr>
            <a:endParaRPr lang="en-US" sz="3200" dirty="0">
              <a:latin typeface="Footlight MT Light" pitchFamily="18" charset="0"/>
            </a:endParaRPr>
          </a:p>
        </p:txBody>
      </p:sp>
      <p:sp>
        <p:nvSpPr>
          <p:cNvPr id="5" name="Content Placeholder 1"/>
          <p:cNvSpPr txBox="1">
            <a:spLocks/>
          </p:cNvSpPr>
          <p:nvPr/>
        </p:nvSpPr>
        <p:spPr bwMode="auto">
          <a:xfrm>
            <a:off x="373216" y="1070774"/>
            <a:ext cx="8117641"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a:lstStyle>
          <a:p>
            <a:pPr marL="354013" indent="-354013" algn="just">
              <a:buFontTx/>
              <a:buNone/>
            </a:pPr>
            <a:endParaRPr lang="en-US" sz="2800" kern="0" dirty="0" smtClean="0">
              <a:latin typeface="Footlight MT Light" pitchFamily="18" charset="0"/>
            </a:endParaRPr>
          </a:p>
          <a:p>
            <a:pPr marL="354013" indent="-354013" algn="just">
              <a:buFontTx/>
              <a:buNone/>
            </a:pPr>
            <a:r>
              <a:rPr lang="en-US" sz="2800" kern="0" dirty="0" smtClean="0">
                <a:latin typeface="Footlight MT Light" pitchFamily="18" charset="0"/>
              </a:rPr>
              <a:t> the risk of developing serologic evidence of HBV </a:t>
            </a:r>
            <a:r>
              <a:rPr lang="en-US" sz="2800" kern="0" dirty="0" err="1" smtClean="0">
                <a:latin typeface="Footlight MT Light" pitchFamily="18" charset="0"/>
              </a:rPr>
              <a:t>inf</a:t>
            </a:r>
            <a:endParaRPr lang="en-US" sz="2800" kern="0" dirty="0" smtClean="0">
              <a:latin typeface="Footlight MT Light" pitchFamily="18" charset="0"/>
            </a:endParaRPr>
          </a:p>
          <a:p>
            <a:pPr marL="354013" indent="-354013" algn="just">
              <a:buFontTx/>
              <a:buNone/>
            </a:pPr>
            <a:r>
              <a:rPr lang="en-US" sz="2800" kern="0" dirty="0" smtClean="0">
                <a:solidFill>
                  <a:schemeClr val="accent2">
                    <a:lumMod val="75000"/>
                  </a:schemeClr>
                </a:solidFill>
                <a:latin typeface="Footlight MT Light" pitchFamily="18" charset="0"/>
              </a:rPr>
              <a:t>     </a:t>
            </a:r>
            <a:r>
              <a:rPr lang="en-US" sz="2800" kern="0" dirty="0" smtClean="0">
                <a:solidFill>
                  <a:srgbClr val="FFFF00"/>
                </a:solidFill>
                <a:latin typeface="Footlight MT Light" pitchFamily="18" charset="0"/>
              </a:rPr>
              <a:t>if  the blood (+) </a:t>
            </a:r>
            <a:r>
              <a:rPr lang="en-US" sz="2800" kern="0" dirty="0" err="1" smtClean="0">
                <a:solidFill>
                  <a:srgbClr val="FFFF00"/>
                </a:solidFill>
                <a:latin typeface="Footlight MT Light" pitchFamily="18" charset="0"/>
              </a:rPr>
              <a:t>HBsAg</a:t>
            </a:r>
            <a:endParaRPr lang="en-US" sz="2800" kern="0" dirty="0" smtClean="0">
              <a:solidFill>
                <a:srgbClr val="FFFF00"/>
              </a:solidFill>
              <a:latin typeface="Footlight MT Light" pitchFamily="18" charset="0"/>
            </a:endParaRPr>
          </a:p>
          <a:p>
            <a:pPr marL="354013" indent="-354013" algn="just">
              <a:buFontTx/>
              <a:buNone/>
            </a:pPr>
            <a:r>
              <a:rPr lang="en-US" sz="2800" kern="0" dirty="0" smtClean="0">
                <a:solidFill>
                  <a:srgbClr val="FFFF00"/>
                </a:solidFill>
                <a:latin typeface="Footlight MT Light" pitchFamily="18" charset="0"/>
              </a:rPr>
              <a:t>                           (+) </a:t>
            </a:r>
            <a:r>
              <a:rPr lang="en-US" sz="2800" kern="0" dirty="0" err="1" smtClean="0">
                <a:solidFill>
                  <a:srgbClr val="FFFF00"/>
                </a:solidFill>
                <a:latin typeface="Footlight MT Light" pitchFamily="18" charset="0"/>
              </a:rPr>
              <a:t>HBeAg</a:t>
            </a:r>
            <a:r>
              <a:rPr lang="en-US" sz="2800" kern="0" dirty="0" smtClean="0">
                <a:solidFill>
                  <a:srgbClr val="FFFF00"/>
                </a:solidFill>
                <a:latin typeface="Footlight MT Light" pitchFamily="18" charset="0"/>
              </a:rPr>
              <a:t>                     </a:t>
            </a:r>
            <a:r>
              <a:rPr lang="en-US" sz="2800" kern="0" dirty="0" smtClean="0">
                <a:solidFill>
                  <a:srgbClr val="FF0000"/>
                </a:solidFill>
                <a:latin typeface="Footlight MT Light" pitchFamily="18" charset="0"/>
              </a:rPr>
              <a:t>37-62%</a:t>
            </a:r>
          </a:p>
          <a:p>
            <a:pPr marL="354013" indent="-354013" algn="just">
              <a:buFontTx/>
              <a:buNone/>
            </a:pPr>
            <a:endParaRPr lang="en-US" sz="2800" kern="0" dirty="0" smtClean="0">
              <a:latin typeface="Footlight MT Light" pitchFamily="18" charset="0"/>
            </a:endParaRPr>
          </a:p>
          <a:p>
            <a:pPr marL="354013" indent="-354013" algn="just">
              <a:buFontTx/>
              <a:buNone/>
            </a:pPr>
            <a:r>
              <a:rPr lang="en-US" sz="2800" kern="0" dirty="0" smtClean="0">
                <a:latin typeface="Footlight MT Light" pitchFamily="18" charset="0"/>
              </a:rPr>
              <a:t> the risk of developing serologic evidence of HBV </a:t>
            </a:r>
            <a:r>
              <a:rPr lang="en-US" sz="2800" kern="0" dirty="0" err="1" smtClean="0">
                <a:latin typeface="Footlight MT Light" pitchFamily="18" charset="0"/>
              </a:rPr>
              <a:t>inf</a:t>
            </a:r>
            <a:endParaRPr lang="en-US" sz="2800" kern="0" dirty="0" smtClean="0">
              <a:latin typeface="Footlight MT Light" pitchFamily="18" charset="0"/>
            </a:endParaRPr>
          </a:p>
          <a:p>
            <a:pPr marL="354013" indent="-354013" algn="just">
              <a:buFontTx/>
              <a:buNone/>
            </a:pPr>
            <a:r>
              <a:rPr lang="en-US" sz="2800" kern="0" dirty="0" smtClean="0">
                <a:solidFill>
                  <a:schemeClr val="accent2">
                    <a:lumMod val="75000"/>
                  </a:schemeClr>
                </a:solidFill>
                <a:latin typeface="Footlight MT Light" pitchFamily="18" charset="0"/>
              </a:rPr>
              <a:t>     </a:t>
            </a:r>
            <a:r>
              <a:rPr lang="en-US" sz="2800" kern="0" dirty="0" smtClean="0">
                <a:solidFill>
                  <a:srgbClr val="FFFF00"/>
                </a:solidFill>
                <a:latin typeface="Footlight MT Light" pitchFamily="18" charset="0"/>
              </a:rPr>
              <a:t>if  the blood (+) </a:t>
            </a:r>
            <a:r>
              <a:rPr lang="en-US" sz="2800" kern="0" dirty="0" err="1" smtClean="0">
                <a:solidFill>
                  <a:srgbClr val="FFFF00"/>
                </a:solidFill>
                <a:latin typeface="Footlight MT Light" pitchFamily="18" charset="0"/>
              </a:rPr>
              <a:t>HBsAg</a:t>
            </a:r>
            <a:endParaRPr lang="en-US" sz="2800" kern="0" dirty="0" smtClean="0">
              <a:solidFill>
                <a:srgbClr val="FFFF00"/>
              </a:solidFill>
              <a:latin typeface="Footlight MT Light" pitchFamily="18" charset="0"/>
            </a:endParaRPr>
          </a:p>
          <a:p>
            <a:pPr marL="354013" indent="-354013" algn="just">
              <a:buFontTx/>
              <a:buNone/>
            </a:pPr>
            <a:r>
              <a:rPr lang="en-US" sz="2800" kern="0" dirty="0" smtClean="0">
                <a:solidFill>
                  <a:srgbClr val="FFFF00"/>
                </a:solidFill>
                <a:latin typeface="Footlight MT Light" pitchFamily="18" charset="0"/>
              </a:rPr>
              <a:t>                          (-) </a:t>
            </a:r>
            <a:r>
              <a:rPr lang="en-US" sz="2800" kern="0" dirty="0" err="1" smtClean="0">
                <a:solidFill>
                  <a:srgbClr val="FFFF00"/>
                </a:solidFill>
                <a:latin typeface="Footlight MT Light" pitchFamily="18" charset="0"/>
              </a:rPr>
              <a:t>HBeAg</a:t>
            </a:r>
            <a:r>
              <a:rPr lang="en-US" sz="2800" kern="0" dirty="0" smtClean="0">
                <a:solidFill>
                  <a:srgbClr val="FFFF00"/>
                </a:solidFill>
                <a:latin typeface="Footlight MT Light" pitchFamily="18" charset="0"/>
              </a:rPr>
              <a:t>                        </a:t>
            </a:r>
            <a:r>
              <a:rPr lang="en-US" sz="2800" kern="0" dirty="0" smtClean="0">
                <a:solidFill>
                  <a:srgbClr val="FF0000"/>
                </a:solidFill>
                <a:latin typeface="Footlight MT Light" pitchFamily="18" charset="0"/>
              </a:rPr>
              <a:t>23-37%</a:t>
            </a:r>
          </a:p>
          <a:p>
            <a:endParaRPr lang="en-US" kern="0" dirty="0"/>
          </a:p>
        </p:txBody>
      </p:sp>
      <p:sp>
        <p:nvSpPr>
          <p:cNvPr id="6" name="Right Arrow 5"/>
          <p:cNvSpPr/>
          <p:nvPr/>
        </p:nvSpPr>
        <p:spPr>
          <a:xfrm>
            <a:off x="4792816" y="2713646"/>
            <a:ext cx="1143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Arrow 6"/>
          <p:cNvSpPr/>
          <p:nvPr/>
        </p:nvSpPr>
        <p:spPr>
          <a:xfrm>
            <a:off x="4829099" y="4553334"/>
            <a:ext cx="1117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additive="base">
                                        <p:cTn id="2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 calcmode="lin" valueType="num">
                                      <p:cBhvr additive="base">
                                        <p:cTn id="2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37314"/>
            <a:ext cx="8226425" cy="1040978"/>
          </a:xfrm>
        </p:spPr>
        <p:txBody>
          <a:bodyPr/>
          <a:lstStyle/>
          <a:p>
            <a:r>
              <a:rPr lang="en-US" sz="2400" b="1" dirty="0" smtClean="0">
                <a:solidFill>
                  <a:srgbClr val="FFFF00"/>
                </a:solidFill>
                <a:latin typeface="Times New Roman" panose="02020603050405020304" pitchFamily="18" charset="0"/>
                <a:cs typeface="Times New Roman" panose="02020603050405020304" pitchFamily="18" charset="0"/>
              </a:rPr>
              <a:t/>
            </a:r>
            <a:br>
              <a:rPr lang="en-US" sz="2400" b="1" dirty="0" smtClean="0">
                <a:solidFill>
                  <a:srgbClr val="FFFF00"/>
                </a:solidFill>
                <a:latin typeface="Times New Roman" panose="02020603050405020304" pitchFamily="18" charset="0"/>
                <a:cs typeface="Times New Roman" panose="02020603050405020304" pitchFamily="18" charset="0"/>
              </a:rPr>
            </a:br>
            <a:r>
              <a:rPr lang="en-US" sz="2400" b="1" dirty="0" smtClean="0">
                <a:solidFill>
                  <a:srgbClr val="FFFF00"/>
                </a:solidFill>
                <a:latin typeface="Times New Roman" panose="02020603050405020304" pitchFamily="18" charset="0"/>
                <a:cs typeface="Times New Roman" panose="02020603050405020304" pitchFamily="18" charset="0"/>
              </a:rPr>
              <a:t>Interpretation </a:t>
            </a:r>
            <a:r>
              <a:rPr lang="en-US" sz="2400" b="1" dirty="0">
                <a:solidFill>
                  <a:srgbClr val="FFFF00"/>
                </a:solidFill>
                <a:latin typeface="Times New Roman" panose="02020603050405020304" pitchFamily="18" charset="0"/>
                <a:cs typeface="Times New Roman" panose="02020603050405020304" pitchFamily="18" charset="0"/>
              </a:rPr>
              <a:t>of the Hepatitis B Panel </a:t>
            </a:r>
            <a:r>
              <a:rPr lang="en-US" sz="2400" b="1" dirty="0" smtClean="0">
                <a:solidFill>
                  <a:srgbClr val="FFFF00"/>
                </a:solidFill>
                <a:latin typeface="Times New Roman" panose="02020603050405020304" pitchFamily="18" charset="0"/>
                <a:cs typeface="Times New Roman" panose="02020603050405020304" pitchFamily="18" charset="0"/>
              </a:rPr>
              <a:t>Tests</a:t>
            </a:r>
            <a:r>
              <a:rPr lang="en-US" sz="2400" dirty="0">
                <a:solidFill>
                  <a:srgbClr val="FFFF00"/>
                </a:solidFill>
                <a:latin typeface="Times New Roman" panose="02020603050405020304" pitchFamily="18" charset="0"/>
                <a:cs typeface="Times New Roman" panose="02020603050405020304" pitchFamily="18" charset="0"/>
              </a:rPr>
              <a:t/>
            </a:r>
            <a:br>
              <a:rPr lang="en-US" sz="2400" dirty="0">
                <a:solidFill>
                  <a:srgbClr val="FFFF00"/>
                </a:solidFill>
                <a:latin typeface="Times New Roman" panose="02020603050405020304" pitchFamily="18" charset="0"/>
                <a:cs typeface="Times New Roman" panose="02020603050405020304" pitchFamily="18" charset="0"/>
              </a:rPr>
            </a:br>
            <a:endParaRPr lang="en-US" sz="2400" dirty="0">
              <a:solidFill>
                <a:srgbClr val="FFFF00"/>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50642576"/>
              </p:ext>
            </p:extLst>
          </p:nvPr>
        </p:nvGraphicFramePr>
        <p:xfrm>
          <a:off x="457201" y="984260"/>
          <a:ext cx="8185354" cy="5783721"/>
        </p:xfrm>
        <a:graphic>
          <a:graphicData uri="http://schemas.openxmlformats.org/drawingml/2006/table">
            <a:tbl>
              <a:tblPr/>
              <a:tblGrid>
                <a:gridCol w="3018452">
                  <a:extLst>
                    <a:ext uri="{9D8B030D-6E8A-4147-A177-3AD203B41FA5}">
                      <a16:colId xmlns:a16="http://schemas.microsoft.com/office/drawing/2014/main" val="20000"/>
                    </a:ext>
                  </a:extLst>
                </a:gridCol>
                <a:gridCol w="1985738">
                  <a:extLst>
                    <a:ext uri="{9D8B030D-6E8A-4147-A177-3AD203B41FA5}">
                      <a16:colId xmlns:a16="http://schemas.microsoft.com/office/drawing/2014/main" val="20001"/>
                    </a:ext>
                  </a:extLst>
                </a:gridCol>
                <a:gridCol w="3181164">
                  <a:extLst>
                    <a:ext uri="{9D8B030D-6E8A-4147-A177-3AD203B41FA5}">
                      <a16:colId xmlns:a16="http://schemas.microsoft.com/office/drawing/2014/main" val="20002"/>
                    </a:ext>
                  </a:extLst>
                </a:gridCol>
              </a:tblGrid>
              <a:tr h="266667">
                <a:tc>
                  <a:txBody>
                    <a:bodyPr/>
                    <a:lstStyle/>
                    <a:p>
                      <a:pPr marL="0" marR="0" algn="ctr">
                        <a:lnSpc>
                          <a:spcPct val="115000"/>
                        </a:lnSpc>
                        <a:spcBef>
                          <a:spcPts val="0"/>
                        </a:spcBef>
                        <a:spcAft>
                          <a:spcPts val="1000"/>
                        </a:spcAft>
                      </a:pPr>
                      <a:r>
                        <a:rPr lang="en-US" sz="1600" b="0" dirty="0">
                          <a:solidFill>
                            <a:srgbClr val="7030A0"/>
                          </a:solidFill>
                          <a:latin typeface="Script MT Bold" pitchFamily="66" charset="0"/>
                          <a:ea typeface="Times New Roman"/>
                          <a:cs typeface="Arial"/>
                        </a:rPr>
                        <a:t>Tests</a:t>
                      </a:r>
                      <a:endParaRPr lang="en-US" sz="1600" b="0" dirty="0">
                        <a:solidFill>
                          <a:srgbClr val="7030A0"/>
                        </a:solidFill>
                        <a:latin typeface="Script MT Bold" pitchFamily="66" charset="0"/>
                        <a:ea typeface="Calibri"/>
                        <a:cs typeface="Arial"/>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a:txBody>
                    <a:bodyPr/>
                    <a:lstStyle/>
                    <a:p>
                      <a:pPr marL="0" marR="0" algn="ctr">
                        <a:lnSpc>
                          <a:spcPct val="115000"/>
                        </a:lnSpc>
                        <a:spcBef>
                          <a:spcPts val="0"/>
                        </a:spcBef>
                        <a:spcAft>
                          <a:spcPts val="1000"/>
                        </a:spcAft>
                      </a:pPr>
                      <a:r>
                        <a:rPr lang="en-US" sz="1600" b="0">
                          <a:solidFill>
                            <a:srgbClr val="7030A0"/>
                          </a:solidFill>
                          <a:latin typeface="Script MT Bold" pitchFamily="66" charset="0"/>
                          <a:ea typeface="Times New Roman"/>
                          <a:cs typeface="Arial"/>
                        </a:rPr>
                        <a:t>Results</a:t>
                      </a:r>
                      <a:endParaRPr lang="en-US" sz="1600" b="0">
                        <a:solidFill>
                          <a:srgbClr val="7030A0"/>
                        </a:solidFill>
                        <a:latin typeface="Script MT Bold" pitchFamily="66" charset="0"/>
                        <a:ea typeface="Calibri"/>
                        <a:cs typeface="Arial"/>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a:txBody>
                    <a:bodyPr/>
                    <a:lstStyle/>
                    <a:p>
                      <a:pPr marL="0" marR="0" algn="ctr">
                        <a:lnSpc>
                          <a:spcPct val="115000"/>
                        </a:lnSpc>
                        <a:spcBef>
                          <a:spcPts val="0"/>
                        </a:spcBef>
                        <a:spcAft>
                          <a:spcPts val="1000"/>
                        </a:spcAft>
                      </a:pPr>
                      <a:r>
                        <a:rPr lang="en-US" sz="1600" b="0" dirty="0">
                          <a:solidFill>
                            <a:srgbClr val="7030A0"/>
                          </a:solidFill>
                          <a:latin typeface="Script MT Bold" pitchFamily="66" charset="0"/>
                          <a:ea typeface="Times New Roman"/>
                          <a:cs typeface="Arial"/>
                        </a:rPr>
                        <a:t> Interpretation</a:t>
                      </a:r>
                      <a:endParaRPr lang="en-US" sz="1600" b="0" dirty="0">
                        <a:solidFill>
                          <a:srgbClr val="7030A0"/>
                        </a:solidFill>
                        <a:latin typeface="Script MT Bold" pitchFamily="66" charset="0"/>
                        <a:ea typeface="Calibri"/>
                        <a:cs typeface="Arial"/>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extLst>
                  <a:ext uri="{0D108BD9-81ED-4DB2-BD59-A6C34878D82A}">
                    <a16:rowId xmlns:a16="http://schemas.microsoft.com/office/drawing/2014/main" val="10000"/>
                  </a:ext>
                </a:extLst>
              </a:tr>
              <a:tr h="800001">
                <a:tc>
                  <a:txBody>
                    <a:bodyPr/>
                    <a:lstStyle/>
                    <a:p>
                      <a:pPr marL="0" marR="0" algn="ctr">
                        <a:lnSpc>
                          <a:spcPct val="115000"/>
                        </a:lnSpc>
                        <a:spcBef>
                          <a:spcPts val="0"/>
                        </a:spcBef>
                        <a:spcAft>
                          <a:spcPts val="1000"/>
                        </a:spcAft>
                      </a:pPr>
                      <a:r>
                        <a:rPr lang="en-US" sz="1600" b="1" dirty="0" err="1">
                          <a:solidFill>
                            <a:schemeClr val="tx1"/>
                          </a:solidFill>
                          <a:latin typeface="Times New Roman" panose="02020603050405020304" pitchFamily="18" charset="0"/>
                          <a:ea typeface="Times New Roman"/>
                          <a:cs typeface="Times New Roman" panose="02020603050405020304" pitchFamily="18" charset="0"/>
                        </a:rPr>
                        <a:t>HBsAg</a:t>
                      </a:r>
                      <a:r>
                        <a:rPr lang="en-US" sz="1600" b="1" dirty="0">
                          <a:solidFill>
                            <a:schemeClr val="tx1"/>
                          </a:solidFill>
                          <a:latin typeface="Times New Roman" panose="02020603050405020304" pitchFamily="18" charset="0"/>
                          <a:ea typeface="Times New Roman"/>
                          <a:cs typeface="Times New Roman" panose="02020603050405020304" pitchFamily="18" charset="0"/>
                        </a:rPr>
                        <a:t/>
                      </a:r>
                      <a:br>
                        <a:rPr lang="en-US" sz="1600" b="1" dirty="0">
                          <a:solidFill>
                            <a:schemeClr val="tx1"/>
                          </a:solidFill>
                          <a:latin typeface="Times New Roman" panose="02020603050405020304" pitchFamily="18" charset="0"/>
                          <a:ea typeface="Times New Roman"/>
                          <a:cs typeface="Times New Roman" panose="02020603050405020304" pitchFamily="18" charset="0"/>
                        </a:rPr>
                      </a:br>
                      <a:r>
                        <a:rPr lang="en-US" sz="1600" b="1" dirty="0">
                          <a:solidFill>
                            <a:schemeClr val="tx1"/>
                          </a:solidFill>
                          <a:latin typeface="Times New Roman" panose="02020603050405020304" pitchFamily="18" charset="0"/>
                          <a:ea typeface="Times New Roman"/>
                          <a:cs typeface="Times New Roman" panose="02020603050405020304" pitchFamily="18" charset="0"/>
                        </a:rPr>
                        <a:t>anti-</a:t>
                      </a:r>
                      <a:r>
                        <a:rPr lang="en-US" sz="1600" b="1" dirty="0" err="1">
                          <a:solidFill>
                            <a:schemeClr val="tx1"/>
                          </a:solidFill>
                          <a:latin typeface="Times New Roman" panose="02020603050405020304" pitchFamily="18" charset="0"/>
                          <a:ea typeface="Times New Roman"/>
                          <a:cs typeface="Times New Roman" panose="02020603050405020304" pitchFamily="18" charset="0"/>
                        </a:rPr>
                        <a:t>HBc</a:t>
                      </a:r>
                      <a:r>
                        <a:rPr lang="en-US" sz="1600" b="1" dirty="0">
                          <a:solidFill>
                            <a:schemeClr val="tx1"/>
                          </a:solidFill>
                          <a:latin typeface="Times New Roman" panose="02020603050405020304" pitchFamily="18" charset="0"/>
                          <a:ea typeface="Times New Roman"/>
                          <a:cs typeface="Times New Roman" panose="02020603050405020304" pitchFamily="18" charset="0"/>
                        </a:rPr>
                        <a:t/>
                      </a:r>
                      <a:br>
                        <a:rPr lang="en-US" sz="1600" b="1" dirty="0">
                          <a:solidFill>
                            <a:schemeClr val="tx1"/>
                          </a:solidFill>
                          <a:latin typeface="Times New Roman" panose="02020603050405020304" pitchFamily="18" charset="0"/>
                          <a:ea typeface="Times New Roman"/>
                          <a:cs typeface="Times New Roman" panose="02020603050405020304" pitchFamily="18" charset="0"/>
                        </a:rPr>
                      </a:br>
                      <a:r>
                        <a:rPr lang="en-US" sz="1600" b="1" dirty="0">
                          <a:solidFill>
                            <a:schemeClr val="tx1"/>
                          </a:solidFill>
                          <a:latin typeface="Times New Roman" panose="02020603050405020304" pitchFamily="18" charset="0"/>
                          <a:ea typeface="Times New Roman"/>
                          <a:cs typeface="Times New Roman" panose="02020603050405020304" pitchFamily="18" charset="0"/>
                        </a:rPr>
                        <a:t>anti-HBs</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Times New Roman" panose="02020603050405020304" pitchFamily="18" charset="0"/>
                          <a:ea typeface="Times New Roman"/>
                          <a:cs typeface="Times New Roman" panose="02020603050405020304" pitchFamily="18" charset="0"/>
                        </a:rPr>
                        <a:t>negative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negative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negative</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Times New Roman" panose="02020603050405020304" pitchFamily="18" charset="0"/>
                          <a:ea typeface="Times New Roman"/>
                          <a:cs typeface="Times New Roman" panose="02020603050405020304" pitchFamily="18" charset="0"/>
                        </a:rPr>
                        <a:t>   </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susceptible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  </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extLst>
                  <a:ext uri="{0D108BD9-81ED-4DB2-BD59-A6C34878D82A}">
                    <a16:rowId xmlns:a16="http://schemas.microsoft.com/office/drawing/2014/main" val="10001"/>
                  </a:ext>
                </a:extLst>
              </a:tr>
              <a:tr h="800001">
                <a:tc>
                  <a:txBody>
                    <a:bodyPr/>
                    <a:lstStyle/>
                    <a:p>
                      <a:pPr marL="0" marR="0" algn="ctr">
                        <a:lnSpc>
                          <a:spcPct val="115000"/>
                        </a:lnSpc>
                        <a:spcBef>
                          <a:spcPts val="0"/>
                        </a:spcBef>
                        <a:spcAft>
                          <a:spcPts val="1000"/>
                        </a:spcAft>
                      </a:pPr>
                      <a:r>
                        <a:rPr lang="en-US" sz="1600" b="1" dirty="0">
                          <a:solidFill>
                            <a:schemeClr val="tx1"/>
                          </a:solidFill>
                          <a:latin typeface="Times New Roman" panose="02020603050405020304" pitchFamily="18" charset="0"/>
                          <a:ea typeface="Times New Roman"/>
                          <a:cs typeface="Times New Roman" panose="02020603050405020304" pitchFamily="18" charset="0"/>
                        </a:rPr>
                        <a:t>HBsAg</a:t>
                      </a:r>
                      <a:br>
                        <a:rPr lang="en-US" sz="1600" b="1" dirty="0">
                          <a:solidFill>
                            <a:schemeClr val="tx1"/>
                          </a:solidFill>
                          <a:latin typeface="Times New Roman" panose="02020603050405020304" pitchFamily="18" charset="0"/>
                          <a:ea typeface="Times New Roman"/>
                          <a:cs typeface="Times New Roman" panose="02020603050405020304" pitchFamily="18" charset="0"/>
                        </a:rPr>
                      </a:br>
                      <a:r>
                        <a:rPr lang="en-US" sz="1600" b="1" dirty="0">
                          <a:solidFill>
                            <a:schemeClr val="tx1"/>
                          </a:solidFill>
                          <a:latin typeface="Times New Roman" panose="02020603050405020304" pitchFamily="18" charset="0"/>
                          <a:ea typeface="Times New Roman"/>
                          <a:cs typeface="Times New Roman" panose="02020603050405020304" pitchFamily="18" charset="0"/>
                        </a:rPr>
                        <a:t>anti-</a:t>
                      </a:r>
                      <a:r>
                        <a:rPr lang="en-US" sz="1600" b="1" dirty="0" err="1">
                          <a:solidFill>
                            <a:schemeClr val="tx1"/>
                          </a:solidFill>
                          <a:latin typeface="Times New Roman" panose="02020603050405020304" pitchFamily="18" charset="0"/>
                          <a:ea typeface="Times New Roman"/>
                          <a:cs typeface="Times New Roman" panose="02020603050405020304" pitchFamily="18" charset="0"/>
                        </a:rPr>
                        <a:t>HBc</a:t>
                      </a:r>
                      <a:r>
                        <a:rPr lang="en-US" sz="1600" b="1" dirty="0">
                          <a:solidFill>
                            <a:schemeClr val="tx1"/>
                          </a:solidFill>
                          <a:latin typeface="Times New Roman" panose="02020603050405020304" pitchFamily="18" charset="0"/>
                          <a:ea typeface="Times New Roman"/>
                          <a:cs typeface="Times New Roman" panose="02020603050405020304" pitchFamily="18" charset="0"/>
                        </a:rPr>
                        <a:t/>
                      </a:r>
                      <a:br>
                        <a:rPr lang="en-US" sz="1600" b="1" dirty="0">
                          <a:solidFill>
                            <a:schemeClr val="tx1"/>
                          </a:solidFill>
                          <a:latin typeface="Times New Roman" panose="02020603050405020304" pitchFamily="18" charset="0"/>
                          <a:ea typeface="Times New Roman"/>
                          <a:cs typeface="Times New Roman" panose="02020603050405020304" pitchFamily="18" charset="0"/>
                        </a:rPr>
                      </a:br>
                      <a:r>
                        <a:rPr lang="en-US" sz="1600" b="1" dirty="0">
                          <a:solidFill>
                            <a:schemeClr val="tx1"/>
                          </a:solidFill>
                          <a:latin typeface="Times New Roman" panose="02020603050405020304" pitchFamily="18" charset="0"/>
                          <a:ea typeface="Times New Roman"/>
                          <a:cs typeface="Times New Roman" panose="02020603050405020304" pitchFamily="18" charset="0"/>
                        </a:rPr>
                        <a:t>anti-HBs</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Times New Roman" panose="02020603050405020304" pitchFamily="18" charset="0"/>
                          <a:ea typeface="Times New Roman"/>
                          <a:cs typeface="Times New Roman" panose="02020603050405020304" pitchFamily="18" charset="0"/>
                        </a:rPr>
                        <a:t>negative</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positive</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positive</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Times New Roman" panose="02020603050405020304" pitchFamily="18" charset="0"/>
                          <a:ea typeface="Times New Roman"/>
                          <a:cs typeface="Times New Roman" panose="02020603050405020304" pitchFamily="18" charset="0"/>
                        </a:rPr>
                        <a:t>  </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 immune due to natural infection</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   </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extLst>
                  <a:ext uri="{0D108BD9-81ED-4DB2-BD59-A6C34878D82A}">
                    <a16:rowId xmlns:a16="http://schemas.microsoft.com/office/drawing/2014/main" val="10002"/>
                  </a:ext>
                </a:extLst>
              </a:tr>
              <a:tr h="800001">
                <a:tc>
                  <a:txBody>
                    <a:bodyPr/>
                    <a:lstStyle/>
                    <a:p>
                      <a:pPr marL="0" marR="0" algn="ctr">
                        <a:lnSpc>
                          <a:spcPct val="115000"/>
                        </a:lnSpc>
                        <a:spcBef>
                          <a:spcPts val="0"/>
                        </a:spcBef>
                        <a:spcAft>
                          <a:spcPts val="1000"/>
                        </a:spcAft>
                      </a:pPr>
                      <a:r>
                        <a:rPr lang="en-US" sz="1600" b="1">
                          <a:solidFill>
                            <a:schemeClr val="tx1"/>
                          </a:solidFill>
                          <a:latin typeface="Times New Roman" panose="02020603050405020304" pitchFamily="18" charset="0"/>
                          <a:ea typeface="Times New Roman"/>
                          <a:cs typeface="Times New Roman" panose="02020603050405020304" pitchFamily="18" charset="0"/>
                        </a:rPr>
                        <a:t>HBsAg</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anti-HBc</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anti-HBs</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Times New Roman" panose="02020603050405020304" pitchFamily="18" charset="0"/>
                          <a:ea typeface="Times New Roman"/>
                          <a:cs typeface="Times New Roman" panose="02020603050405020304" pitchFamily="18" charset="0"/>
                        </a:rPr>
                        <a:t>negative</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err="1">
                          <a:solidFill>
                            <a:schemeClr val="tx1"/>
                          </a:solidFill>
                          <a:latin typeface="Times New Roman" panose="02020603050405020304" pitchFamily="18" charset="0"/>
                          <a:ea typeface="Times New Roman"/>
                          <a:cs typeface="Times New Roman" panose="02020603050405020304" pitchFamily="18" charset="0"/>
                        </a:rPr>
                        <a:t>negative</a:t>
                      </a:r>
                      <a:r>
                        <a:rPr lang="en-US" sz="1600" dirty="0">
                          <a:solidFill>
                            <a:schemeClr val="tx1"/>
                          </a:solidFill>
                          <a:latin typeface="Times New Roman" panose="02020603050405020304" pitchFamily="18" charset="0"/>
                          <a:ea typeface="Times New Roman"/>
                          <a:cs typeface="Times New Roman" panose="02020603050405020304" pitchFamily="18" charset="0"/>
                        </a:rPr>
                        <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positive</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Times New Roman" panose="02020603050405020304" pitchFamily="18" charset="0"/>
                          <a:ea typeface="Times New Roman"/>
                          <a:cs typeface="Times New Roman" panose="02020603050405020304" pitchFamily="18" charset="0"/>
                        </a:rPr>
                        <a:t>immune due to hepatitis B vaccination</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extLst>
                  <a:ext uri="{0D108BD9-81ED-4DB2-BD59-A6C34878D82A}">
                    <a16:rowId xmlns:a16="http://schemas.microsoft.com/office/drawing/2014/main" val="10003"/>
                  </a:ext>
                </a:extLst>
              </a:tr>
              <a:tr h="1066667">
                <a:tc>
                  <a:txBody>
                    <a:bodyPr/>
                    <a:lstStyle/>
                    <a:p>
                      <a:pPr marL="0" marR="0" algn="ctr">
                        <a:lnSpc>
                          <a:spcPct val="115000"/>
                        </a:lnSpc>
                        <a:spcBef>
                          <a:spcPts val="0"/>
                        </a:spcBef>
                        <a:spcAft>
                          <a:spcPts val="1000"/>
                        </a:spcAft>
                      </a:pPr>
                      <a:r>
                        <a:rPr lang="en-US" sz="1600" b="1" dirty="0" err="1">
                          <a:solidFill>
                            <a:schemeClr val="tx1"/>
                          </a:solidFill>
                          <a:latin typeface="Times New Roman" panose="02020603050405020304" pitchFamily="18" charset="0"/>
                          <a:ea typeface="Times New Roman"/>
                          <a:cs typeface="Times New Roman" panose="02020603050405020304" pitchFamily="18" charset="0"/>
                        </a:rPr>
                        <a:t>HBsAg</a:t>
                      </a:r>
                      <a:r>
                        <a:rPr lang="en-US" sz="1600" b="1" dirty="0">
                          <a:solidFill>
                            <a:schemeClr val="tx1"/>
                          </a:solidFill>
                          <a:latin typeface="Times New Roman" panose="02020603050405020304" pitchFamily="18" charset="0"/>
                          <a:ea typeface="Times New Roman"/>
                          <a:cs typeface="Times New Roman" panose="02020603050405020304" pitchFamily="18" charset="0"/>
                        </a:rPr>
                        <a:t/>
                      </a:r>
                      <a:br>
                        <a:rPr lang="en-US" sz="1600" b="1" dirty="0">
                          <a:solidFill>
                            <a:schemeClr val="tx1"/>
                          </a:solidFill>
                          <a:latin typeface="Times New Roman" panose="02020603050405020304" pitchFamily="18" charset="0"/>
                          <a:ea typeface="Times New Roman"/>
                          <a:cs typeface="Times New Roman" panose="02020603050405020304" pitchFamily="18" charset="0"/>
                        </a:rPr>
                      </a:br>
                      <a:r>
                        <a:rPr lang="en-US" sz="1600" b="1" dirty="0">
                          <a:solidFill>
                            <a:schemeClr val="tx1"/>
                          </a:solidFill>
                          <a:latin typeface="Times New Roman" panose="02020603050405020304" pitchFamily="18" charset="0"/>
                          <a:ea typeface="Times New Roman"/>
                          <a:cs typeface="Times New Roman" panose="02020603050405020304" pitchFamily="18" charset="0"/>
                        </a:rPr>
                        <a:t>anti-</a:t>
                      </a:r>
                      <a:r>
                        <a:rPr lang="en-US" sz="1600" b="1" dirty="0" err="1">
                          <a:solidFill>
                            <a:schemeClr val="tx1"/>
                          </a:solidFill>
                          <a:latin typeface="Times New Roman" panose="02020603050405020304" pitchFamily="18" charset="0"/>
                          <a:ea typeface="Times New Roman"/>
                          <a:cs typeface="Times New Roman" panose="02020603050405020304" pitchFamily="18" charset="0"/>
                        </a:rPr>
                        <a:t>HBc</a:t>
                      </a:r>
                      <a:r>
                        <a:rPr lang="en-US" sz="1600" b="1" dirty="0">
                          <a:solidFill>
                            <a:schemeClr val="tx1"/>
                          </a:solidFill>
                          <a:latin typeface="Times New Roman" panose="02020603050405020304" pitchFamily="18" charset="0"/>
                          <a:ea typeface="Times New Roman"/>
                          <a:cs typeface="Times New Roman" panose="02020603050405020304" pitchFamily="18" charset="0"/>
                        </a:rPr>
                        <a:t/>
                      </a:r>
                      <a:br>
                        <a:rPr lang="en-US" sz="1600" b="1" dirty="0">
                          <a:solidFill>
                            <a:schemeClr val="tx1"/>
                          </a:solidFill>
                          <a:latin typeface="Times New Roman" panose="02020603050405020304" pitchFamily="18" charset="0"/>
                          <a:ea typeface="Times New Roman"/>
                          <a:cs typeface="Times New Roman" panose="02020603050405020304" pitchFamily="18" charset="0"/>
                        </a:rPr>
                      </a:br>
                      <a:r>
                        <a:rPr lang="en-US" sz="1600" b="1" dirty="0">
                          <a:solidFill>
                            <a:schemeClr val="tx1"/>
                          </a:solidFill>
                          <a:latin typeface="Times New Roman" panose="02020603050405020304" pitchFamily="18" charset="0"/>
                          <a:ea typeface="Times New Roman"/>
                          <a:cs typeface="Times New Roman" panose="02020603050405020304" pitchFamily="18" charset="0"/>
                        </a:rPr>
                        <a:t>IgM anti-</a:t>
                      </a:r>
                      <a:r>
                        <a:rPr lang="en-US" sz="1600" b="1" dirty="0" err="1">
                          <a:solidFill>
                            <a:schemeClr val="tx1"/>
                          </a:solidFill>
                          <a:latin typeface="Times New Roman" panose="02020603050405020304" pitchFamily="18" charset="0"/>
                          <a:ea typeface="Times New Roman"/>
                          <a:cs typeface="Times New Roman" panose="02020603050405020304" pitchFamily="18" charset="0"/>
                        </a:rPr>
                        <a:t>HBc</a:t>
                      </a:r>
                      <a:r>
                        <a:rPr lang="en-US" sz="1600" b="1" dirty="0">
                          <a:solidFill>
                            <a:schemeClr val="tx1"/>
                          </a:solidFill>
                          <a:latin typeface="Times New Roman" panose="02020603050405020304" pitchFamily="18" charset="0"/>
                          <a:ea typeface="Times New Roman"/>
                          <a:cs typeface="Times New Roman" panose="02020603050405020304" pitchFamily="18" charset="0"/>
                        </a:rPr>
                        <a:t/>
                      </a:r>
                      <a:br>
                        <a:rPr lang="en-US" sz="1600" b="1" dirty="0">
                          <a:solidFill>
                            <a:schemeClr val="tx1"/>
                          </a:solidFill>
                          <a:latin typeface="Times New Roman" panose="02020603050405020304" pitchFamily="18" charset="0"/>
                          <a:ea typeface="Times New Roman"/>
                          <a:cs typeface="Times New Roman" panose="02020603050405020304" pitchFamily="18" charset="0"/>
                        </a:rPr>
                      </a:br>
                      <a:r>
                        <a:rPr lang="en-US" sz="1600" b="1" dirty="0">
                          <a:solidFill>
                            <a:schemeClr val="tx1"/>
                          </a:solidFill>
                          <a:latin typeface="Times New Roman" panose="02020603050405020304" pitchFamily="18" charset="0"/>
                          <a:ea typeface="Times New Roman"/>
                          <a:cs typeface="Times New Roman" panose="02020603050405020304" pitchFamily="18" charset="0"/>
                        </a:rPr>
                        <a:t>anti-HBs</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Times New Roman" panose="02020603050405020304" pitchFamily="18" charset="0"/>
                          <a:ea typeface="Times New Roman"/>
                          <a:cs typeface="Times New Roman" panose="02020603050405020304" pitchFamily="18" charset="0"/>
                        </a:rPr>
                        <a:t>positive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positive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positive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negative</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Times New Roman" panose="02020603050405020304" pitchFamily="18" charset="0"/>
                          <a:ea typeface="Times New Roman"/>
                          <a:cs typeface="Times New Roman" panose="02020603050405020304" pitchFamily="18" charset="0"/>
                        </a:rPr>
                        <a:t>  </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acutely</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infected</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  </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extLst>
                  <a:ext uri="{0D108BD9-81ED-4DB2-BD59-A6C34878D82A}">
                    <a16:rowId xmlns:a16="http://schemas.microsoft.com/office/drawing/2014/main" val="10004"/>
                  </a:ext>
                </a:extLst>
              </a:tr>
              <a:tr h="1066667">
                <a:tc>
                  <a:txBody>
                    <a:bodyPr/>
                    <a:lstStyle/>
                    <a:p>
                      <a:pPr marL="0" marR="0" algn="ctr">
                        <a:lnSpc>
                          <a:spcPct val="115000"/>
                        </a:lnSpc>
                        <a:spcBef>
                          <a:spcPts val="0"/>
                        </a:spcBef>
                        <a:spcAft>
                          <a:spcPts val="1000"/>
                        </a:spcAft>
                      </a:pPr>
                      <a:r>
                        <a:rPr lang="en-US" sz="1600" b="1">
                          <a:solidFill>
                            <a:schemeClr val="tx1"/>
                          </a:solidFill>
                          <a:latin typeface="Times New Roman" panose="02020603050405020304" pitchFamily="18" charset="0"/>
                          <a:ea typeface="Times New Roman"/>
                          <a:cs typeface="Times New Roman" panose="02020603050405020304" pitchFamily="18" charset="0"/>
                        </a:rPr>
                        <a:t>HBsAg</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anti-HBc</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IgM anti-HBc</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anti-HBs</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Times New Roman" panose="02020603050405020304" pitchFamily="18" charset="0"/>
                          <a:ea typeface="Times New Roman"/>
                          <a:cs typeface="Times New Roman" panose="02020603050405020304" pitchFamily="18" charset="0"/>
                        </a:rPr>
                        <a:t>positive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positive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negative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negative</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Times New Roman" panose="02020603050405020304" pitchFamily="18" charset="0"/>
                          <a:ea typeface="Times New Roman"/>
                          <a:cs typeface="Times New Roman" panose="02020603050405020304" pitchFamily="18" charset="0"/>
                        </a:rPr>
                        <a:t>   </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chronically</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infected</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   </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extLst>
                  <a:ext uri="{0D108BD9-81ED-4DB2-BD59-A6C34878D82A}">
                    <a16:rowId xmlns:a16="http://schemas.microsoft.com/office/drawing/2014/main" val="10005"/>
                  </a:ext>
                </a:extLst>
              </a:tr>
              <a:tr h="848628">
                <a:tc>
                  <a:txBody>
                    <a:bodyPr/>
                    <a:lstStyle/>
                    <a:p>
                      <a:pPr marL="0" marR="0" algn="ctr">
                        <a:lnSpc>
                          <a:spcPct val="115000"/>
                        </a:lnSpc>
                        <a:spcBef>
                          <a:spcPts val="0"/>
                        </a:spcBef>
                        <a:spcAft>
                          <a:spcPts val="1000"/>
                        </a:spcAft>
                      </a:pPr>
                      <a:r>
                        <a:rPr lang="en-US" sz="1600" b="1">
                          <a:solidFill>
                            <a:schemeClr val="tx1"/>
                          </a:solidFill>
                          <a:latin typeface="Times New Roman" panose="02020603050405020304" pitchFamily="18" charset="0"/>
                          <a:ea typeface="Times New Roman"/>
                          <a:cs typeface="Times New Roman" panose="02020603050405020304" pitchFamily="18" charset="0"/>
                        </a:rPr>
                        <a:t>HBsAg</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anti-HBc</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anti-HBs</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Times New Roman" panose="02020603050405020304" pitchFamily="18" charset="0"/>
                          <a:ea typeface="Times New Roman"/>
                          <a:cs typeface="Times New Roman" panose="02020603050405020304" pitchFamily="18" charset="0"/>
                        </a:rPr>
                        <a:t>negative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positive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negative</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Times New Roman" panose="02020603050405020304" pitchFamily="18" charset="0"/>
                          <a:ea typeface="Times New Roman"/>
                          <a:cs typeface="Times New Roman" panose="02020603050405020304" pitchFamily="18" charset="0"/>
                        </a:rPr>
                        <a:t>four</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interpretations</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possible *</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transition spd="slow">
    <p:circl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4102" y="1025013"/>
            <a:ext cx="8226425" cy="4525963"/>
          </a:xfrm>
        </p:spPr>
        <p:txBody>
          <a:bodyPr/>
          <a:lstStyle/>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recovering from acute HBV infection</a:t>
            </a:r>
            <a:r>
              <a:rPr lang="en-US" sz="3200" b="1" dirty="0" smtClean="0">
                <a:solidFill>
                  <a:schemeClr val="tx1"/>
                </a:solidFill>
                <a:latin typeface="Footlight MT Light" pitchFamily="18" charset="0"/>
              </a:rPr>
              <a:t>. </a:t>
            </a:r>
          </a:p>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distantly immune and test not sensitive enough to </a:t>
            </a:r>
            <a:r>
              <a:rPr lang="en-US" sz="3200" b="1" dirty="0" smtClean="0">
                <a:solidFill>
                  <a:schemeClr val="tx1"/>
                </a:solidFill>
                <a:latin typeface="Footlight MT Light" pitchFamily="18" charset="0"/>
              </a:rPr>
              <a:t>detect very low</a:t>
            </a:r>
            <a:r>
              <a:rPr lang="en-US" sz="3200" b="1" dirty="0">
                <a:solidFill>
                  <a:schemeClr val="tx1"/>
                </a:solidFill>
                <a:latin typeface="Footlight MT Light" pitchFamily="18" charset="0"/>
              </a:rPr>
              <a:t> level of anti-HBs in serum</a:t>
            </a:r>
            <a:r>
              <a:rPr lang="en-US" sz="3200" b="1" dirty="0" smtClean="0">
                <a:solidFill>
                  <a:schemeClr val="tx1"/>
                </a:solidFill>
                <a:latin typeface="Footlight MT Light" pitchFamily="18" charset="0"/>
              </a:rPr>
              <a:t>. </a:t>
            </a:r>
          </a:p>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susceptible with a false positive </a:t>
            </a:r>
            <a:r>
              <a:rPr lang="en-US" sz="3200" b="1" dirty="0" smtClean="0">
                <a:solidFill>
                  <a:schemeClr val="tx1"/>
                </a:solidFill>
                <a:latin typeface="Footlight MT Light" pitchFamily="18" charset="0"/>
              </a:rPr>
              <a:t>anti-</a:t>
            </a:r>
            <a:r>
              <a:rPr lang="en-US" sz="3200" b="1" dirty="0" err="1" smtClean="0">
                <a:solidFill>
                  <a:schemeClr val="tx1"/>
                </a:solidFill>
                <a:latin typeface="Footlight MT Light" pitchFamily="18" charset="0"/>
              </a:rPr>
              <a:t>HBc</a:t>
            </a:r>
            <a:r>
              <a:rPr lang="en-US" sz="3200" b="1" dirty="0" smtClean="0">
                <a:solidFill>
                  <a:schemeClr val="tx1"/>
                </a:solidFill>
                <a:latin typeface="Footlight MT Light" pitchFamily="18" charset="0"/>
              </a:rPr>
              <a:t>.</a:t>
            </a:r>
          </a:p>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undetectable level of HBsAg present in the serum and </a:t>
            </a:r>
            <a:r>
              <a:rPr lang="en-US" sz="3200" b="1" dirty="0" smtClean="0">
                <a:solidFill>
                  <a:schemeClr val="tx1"/>
                </a:solidFill>
                <a:latin typeface="Footlight MT Light" pitchFamily="18" charset="0"/>
              </a:rPr>
              <a:t>the person </a:t>
            </a:r>
            <a:r>
              <a:rPr lang="en-US" sz="3200" b="1" dirty="0">
                <a:solidFill>
                  <a:schemeClr val="tx1"/>
                </a:solidFill>
                <a:latin typeface="Footlight MT Light" pitchFamily="18" charset="0"/>
              </a:rPr>
              <a:t>is actually a carrier.</a:t>
            </a:r>
            <a:endParaRPr lang="en-US" sz="3200" dirty="0">
              <a:solidFill>
                <a:schemeClr val="tx1"/>
              </a:solidFill>
              <a:latin typeface="Footlight MT Light" pitchFamily="18" charset="0"/>
            </a:endParaRPr>
          </a:p>
          <a:p>
            <a:pPr>
              <a:buNone/>
            </a:pPr>
            <a:endParaRPr lang="en-US" sz="3200" dirty="0">
              <a:latin typeface="Footlight MT Light" pitchFamily="18" charset="0"/>
            </a:endParaRPr>
          </a:p>
        </p:txBody>
      </p:sp>
      <p:sp>
        <p:nvSpPr>
          <p:cNvPr id="4" name="Content Placeholder 2"/>
          <p:cNvSpPr txBox="1">
            <a:spLocks/>
          </p:cNvSpPr>
          <p:nvPr/>
        </p:nvSpPr>
        <p:spPr bwMode="auto">
          <a:xfrm>
            <a:off x="549020" y="0"/>
            <a:ext cx="8226425" cy="12413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
                <a:schemeClr val="tx1"/>
              </a:buClr>
              <a:buSzTx/>
              <a:tabLst/>
              <a:defRPr/>
            </a:pPr>
            <a:r>
              <a:rPr lang="en-US" sz="9600" b="1" kern="0" dirty="0">
                <a:latin typeface="+mn-lt"/>
                <a:cs typeface="+mn-cs"/>
              </a:rPr>
              <a:t>*</a:t>
            </a:r>
            <a:endParaRPr kumimoji="0" lang="en-US" sz="9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kumimoji="0" lang="en-US" sz="96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slow">
    <p:circl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3" name="Content Placeholder 2"/>
          <p:cNvSpPr>
            <a:spLocks noGrp="1"/>
          </p:cNvSpPr>
          <p:nvPr>
            <p:ph idx="1"/>
          </p:nvPr>
        </p:nvSpPr>
        <p:spPr>
          <a:xfrm>
            <a:off x="442677" y="4978098"/>
            <a:ext cx="8226425" cy="2617839"/>
          </a:xfrm>
        </p:spPr>
        <p:txBody>
          <a:bodyPr/>
          <a:lstStyle/>
          <a:p>
            <a:pPr>
              <a:buNone/>
            </a:pPr>
            <a:r>
              <a:rPr lang="en-US" sz="9600" dirty="0" smtClean="0">
                <a:solidFill>
                  <a:srgbClr val="FFFF00"/>
                </a:solidFill>
                <a:latin typeface="Script MT Bold" pitchFamily="66" charset="0"/>
              </a:rPr>
              <a:t>THANK YOU</a:t>
            </a:r>
            <a:endParaRPr lang="en-US" sz="9600" dirty="0">
              <a:solidFill>
                <a:srgbClr val="FFFF00"/>
              </a:solidFill>
              <a:latin typeface="Script MT Bold" pitchFamily="66" charset="0"/>
            </a:endParaRPr>
          </a:p>
        </p:txBody>
      </p:sp>
    </p:spTree>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ctrTitle"/>
          </p:nvPr>
        </p:nvSpPr>
        <p:spPr>
          <a:xfrm>
            <a:off x="308130" y="345870"/>
            <a:ext cx="7313612" cy="1470025"/>
          </a:xfrm>
        </p:spPr>
        <p:txBody>
          <a:bodyPr/>
          <a:lstStyle/>
          <a:p>
            <a:r>
              <a:rPr lang="en-US" sz="6000" b="1" dirty="0">
                <a:solidFill>
                  <a:srgbClr val="FFFF00"/>
                </a:solidFill>
                <a:latin typeface="Forte" pitchFamily="66" charset="0"/>
              </a:rPr>
              <a:t>PART 1</a:t>
            </a:r>
            <a:r>
              <a:rPr lang="en-US" sz="6000" dirty="0">
                <a:solidFill>
                  <a:srgbClr val="FFFF00"/>
                </a:solidFill>
                <a:latin typeface="Forte" pitchFamily="66" charset="0"/>
              </a:rPr>
              <a:t/>
            </a:r>
            <a:br>
              <a:rPr lang="en-US" sz="6000" dirty="0">
                <a:solidFill>
                  <a:srgbClr val="FFFF00"/>
                </a:solidFill>
                <a:latin typeface="Forte" pitchFamily="66" charset="0"/>
              </a:rPr>
            </a:br>
            <a:endParaRPr lang="en-US" sz="6000" dirty="0">
              <a:solidFill>
                <a:srgbClr val="FFFF00"/>
              </a:solidFill>
              <a:latin typeface="Forte" pitchFamily="66" charset="0"/>
            </a:endParaRPr>
          </a:p>
        </p:txBody>
      </p:sp>
      <p:sp>
        <p:nvSpPr>
          <p:cNvPr id="54277" name="Rectangle 5"/>
          <p:cNvSpPr>
            <a:spLocks noGrp="1" noChangeArrowheads="1"/>
          </p:cNvSpPr>
          <p:nvPr>
            <p:ph type="subTitle" idx="1"/>
          </p:nvPr>
        </p:nvSpPr>
        <p:spPr>
          <a:xfrm>
            <a:off x="396620" y="907025"/>
            <a:ext cx="8349174" cy="1752600"/>
          </a:xfrm>
        </p:spPr>
        <p:txBody>
          <a:bodyPr/>
          <a:lstStyle/>
          <a:p>
            <a:pPr algn="just"/>
            <a:r>
              <a:rPr lang="en-US" sz="4800" b="1" dirty="0">
                <a:solidFill>
                  <a:schemeClr val="bg1">
                    <a:lumMod val="50000"/>
                    <a:lumOff val="50000"/>
                  </a:schemeClr>
                </a:solidFill>
                <a:latin typeface="Footlight MT Light" pitchFamily="18" charset="0"/>
              </a:rPr>
              <a:t>Objectives: </a:t>
            </a:r>
            <a:endParaRPr lang="en-US" sz="4800" dirty="0">
              <a:solidFill>
                <a:schemeClr val="bg1">
                  <a:lumMod val="50000"/>
                  <a:lumOff val="50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Understand </a:t>
            </a:r>
            <a:r>
              <a:rPr lang="en-US" sz="3600" b="1" dirty="0">
                <a:solidFill>
                  <a:schemeClr val="tx1">
                    <a:lumMod val="95000"/>
                  </a:schemeClr>
                </a:solidFill>
                <a:latin typeface="Footlight MT Light" pitchFamily="18" charset="0"/>
              </a:rPr>
              <a:t>the use of viral serological studies for the diagnosis of hepatitis A , B &amp; C  infections. </a:t>
            </a:r>
            <a:endParaRPr lang="en-US" sz="3600" b="1" dirty="0" smtClean="0">
              <a:solidFill>
                <a:schemeClr val="tx1">
                  <a:lumMod val="95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To </a:t>
            </a:r>
            <a:r>
              <a:rPr lang="en-US" sz="3600" b="1" dirty="0">
                <a:solidFill>
                  <a:schemeClr val="tx1">
                    <a:lumMod val="95000"/>
                  </a:schemeClr>
                </a:solidFill>
                <a:latin typeface="Footlight MT Light" pitchFamily="18" charset="0"/>
              </a:rPr>
              <a:t>know measures to prevent hepatitis A &amp; B infections. </a:t>
            </a:r>
            <a:endParaRPr lang="en-US" sz="3600" b="1" dirty="0" smtClean="0">
              <a:solidFill>
                <a:schemeClr val="tx1">
                  <a:lumMod val="95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To </a:t>
            </a:r>
            <a:r>
              <a:rPr lang="en-US" sz="3600" b="1" dirty="0">
                <a:solidFill>
                  <a:schemeClr val="tx1">
                    <a:lumMod val="95000"/>
                  </a:schemeClr>
                </a:solidFill>
                <a:latin typeface="Footlight MT Light" pitchFamily="18" charset="0"/>
              </a:rPr>
              <a:t>know the viral serological tests used to screen blood donors. </a:t>
            </a:r>
            <a:endParaRPr lang="en-US" sz="3600" b="1" dirty="0" smtClean="0">
              <a:solidFill>
                <a:schemeClr val="tx1">
                  <a:lumMod val="95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Risk </a:t>
            </a:r>
            <a:r>
              <a:rPr lang="en-US" sz="3600" b="1" dirty="0">
                <a:solidFill>
                  <a:schemeClr val="tx1">
                    <a:lumMod val="95000"/>
                  </a:schemeClr>
                </a:solidFill>
                <a:latin typeface="Footlight MT Light" pitchFamily="18" charset="0"/>
              </a:rPr>
              <a:t>of transmission of HBV </a:t>
            </a:r>
            <a:endParaRPr lang="en-US" sz="3600" dirty="0">
              <a:solidFill>
                <a:schemeClr val="tx1">
                  <a:lumMod val="95000"/>
                </a:schemeClr>
              </a:solidFill>
              <a:latin typeface="Footlight MT Light" pitchFamily="18" charset="0"/>
            </a:endParaRPr>
          </a:p>
          <a:p>
            <a:pPr algn="just"/>
            <a:endParaRPr lang="en-US" sz="3600" dirty="0">
              <a:solidFill>
                <a:schemeClr val="tx1">
                  <a:lumMod val="95000"/>
                </a:schemeClr>
              </a:solidFill>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62085" y="805566"/>
            <a:ext cx="8226425" cy="1143000"/>
          </a:xfrm>
        </p:spPr>
        <p:txBody>
          <a:bodyPr/>
          <a:lstStyle/>
          <a:p>
            <a:r>
              <a:rPr lang="en-US" sz="6600" b="1" u="sng" dirty="0">
                <a:solidFill>
                  <a:srgbClr val="FFFF00"/>
                </a:solidFill>
                <a:latin typeface="Forte" pitchFamily="66" charset="0"/>
              </a:rPr>
              <a:t>Case 1</a:t>
            </a:r>
            <a:r>
              <a:rPr lang="en-US" sz="6600" dirty="0">
                <a:solidFill>
                  <a:srgbClr val="FFFF00"/>
                </a:solidFill>
                <a:latin typeface="Forte" pitchFamily="66" charset="0"/>
              </a:rPr>
              <a:t/>
            </a:r>
            <a:br>
              <a:rPr lang="en-US" sz="6600" dirty="0">
                <a:solidFill>
                  <a:srgbClr val="FFFF00"/>
                </a:solidFill>
                <a:latin typeface="Forte" pitchFamily="66" charset="0"/>
              </a:rPr>
            </a:br>
            <a:endParaRPr lang="en-US" sz="6600" dirty="0">
              <a:solidFill>
                <a:srgbClr val="FFFF00"/>
              </a:solidFill>
              <a:latin typeface="Forte" pitchFamily="66" charset="0"/>
            </a:endParaRPr>
          </a:p>
        </p:txBody>
      </p:sp>
      <p:sp>
        <p:nvSpPr>
          <p:cNvPr id="55299" name="Rectangle 3"/>
          <p:cNvSpPr>
            <a:spLocks noGrp="1" noChangeArrowheads="1"/>
          </p:cNvSpPr>
          <p:nvPr>
            <p:ph type="body" idx="1"/>
          </p:nvPr>
        </p:nvSpPr>
        <p:spPr>
          <a:xfrm>
            <a:off x="263884" y="995517"/>
            <a:ext cx="8555651" cy="5375786"/>
          </a:xfrm>
        </p:spPr>
        <p:txBody>
          <a:bodyPr/>
          <a:lstStyle/>
          <a:p>
            <a:pPr algn="just">
              <a:buNone/>
            </a:pPr>
            <a:r>
              <a:rPr lang="en-US" sz="3200" dirty="0" smtClean="0">
                <a:latin typeface="Footlight MT Light" pitchFamily="18" charset="0"/>
              </a:rPr>
              <a:t>   Mohammed Khan is a 20 year-old male who has recently arrived from India to work as a food handler in a restaurant in Riyadh. Three weeks after his arrival he was seen in A&amp;E Dept. of KKUH because of repeated vomiting, abdominal pain and fever. On examination, his temperature was 38°C, his pulse rate 110/min and BP 120/80mmHg, he was jaundiced and had tenderness in the right upper quadrant of his abdomen.</a:t>
            </a:r>
          </a:p>
          <a:p>
            <a:pPr algn="just">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525354"/>
            <a:ext cx="8226425" cy="1143000"/>
          </a:xfrm>
        </p:spPr>
        <p:txBody>
          <a:bodyPr/>
          <a:lstStyle/>
          <a:p>
            <a:r>
              <a:rPr lang="en-US" sz="5400" b="1" u="sng" dirty="0">
                <a:solidFill>
                  <a:srgbClr val="FFFF00"/>
                </a:solidFill>
                <a:latin typeface="Forte" pitchFamily="66" charset="0"/>
              </a:rPr>
              <a:t>QUESTIONS</a:t>
            </a:r>
            <a:r>
              <a:rPr lang="en-US" sz="5400" dirty="0">
                <a:solidFill>
                  <a:srgbClr val="FFFF00"/>
                </a:solidFill>
                <a:latin typeface="Forte" pitchFamily="66" charset="0"/>
              </a:rPr>
              <a:t/>
            </a:r>
            <a:br>
              <a:rPr lang="en-US" sz="5400" dirty="0">
                <a:solidFill>
                  <a:srgbClr val="FFFF00"/>
                </a:solidFill>
                <a:latin typeface="Forte" pitchFamily="66" charset="0"/>
              </a:rPr>
            </a:br>
            <a:endParaRPr lang="en-US" sz="5400" dirty="0">
              <a:solidFill>
                <a:srgbClr val="FFFF00"/>
              </a:solidFill>
              <a:latin typeface="Forte" pitchFamily="66" charset="0"/>
            </a:endParaRPr>
          </a:p>
        </p:txBody>
      </p:sp>
      <p:sp>
        <p:nvSpPr>
          <p:cNvPr id="3" name="Content Placeholder 2"/>
          <p:cNvSpPr>
            <a:spLocks noGrp="1"/>
          </p:cNvSpPr>
          <p:nvPr>
            <p:ph idx="1"/>
          </p:nvPr>
        </p:nvSpPr>
        <p:spPr>
          <a:xfrm>
            <a:off x="455613" y="1113503"/>
            <a:ext cx="8226425" cy="4525963"/>
          </a:xfrm>
        </p:spPr>
        <p:txBody>
          <a:bodyPr/>
          <a:lstStyle/>
          <a:p>
            <a:pPr marL="457200" lvl="0" indent="-457200" algn="just">
              <a:buFont typeface="+mj-lt"/>
              <a:buAutoNum type="arabicPeriod"/>
            </a:pPr>
            <a:r>
              <a:rPr lang="en-US" sz="2200" b="1" dirty="0" smtClean="0">
                <a:solidFill>
                  <a:srgbClr val="FFC000"/>
                </a:solidFill>
                <a:latin typeface="Footlight MT Light" pitchFamily="18" charset="0"/>
              </a:rPr>
              <a:t>What </a:t>
            </a:r>
            <a:r>
              <a:rPr lang="en-US" sz="2200" b="1" dirty="0">
                <a:solidFill>
                  <a:srgbClr val="FFC000"/>
                </a:solidFill>
                <a:latin typeface="Footlight MT Light" pitchFamily="18" charset="0"/>
              </a:rPr>
              <a:t>are the possible causes for his presentation? </a:t>
            </a:r>
            <a:endParaRPr lang="en-US" sz="2200" dirty="0">
              <a:solidFill>
                <a:srgbClr val="FFC000"/>
              </a:solidFill>
              <a:latin typeface="Footlight MT Light" pitchFamily="18" charset="0"/>
            </a:endParaRPr>
          </a:p>
          <a:p>
            <a:pPr marL="900113" lvl="0" indent="-457200" algn="just">
              <a:buFont typeface="+mj-lt"/>
              <a:buAutoNum type="alphaLcParenR"/>
            </a:pPr>
            <a:r>
              <a:rPr lang="en-US" sz="2200" dirty="0" smtClean="0">
                <a:solidFill>
                  <a:schemeClr val="tx1"/>
                </a:solidFill>
                <a:latin typeface="Footlight MT Light" pitchFamily="18" charset="0"/>
              </a:rPr>
              <a:t>Viral hepatitis </a:t>
            </a:r>
          </a:p>
          <a:p>
            <a:pPr marL="900113" lvl="0" indent="-457200" algn="just">
              <a:buFont typeface="+mj-lt"/>
              <a:buAutoNum type="alphaLcParenR"/>
            </a:pPr>
            <a:r>
              <a:rPr lang="en-US" sz="2200" dirty="0" smtClean="0">
                <a:solidFill>
                  <a:schemeClr val="tx1"/>
                </a:solidFill>
                <a:latin typeface="Footlight MT Light" pitchFamily="18" charset="0"/>
              </a:rPr>
              <a:t>Acute </a:t>
            </a:r>
            <a:r>
              <a:rPr lang="en-US" sz="2200" dirty="0" err="1">
                <a:solidFill>
                  <a:schemeClr val="tx1"/>
                </a:solidFill>
                <a:latin typeface="Footlight MT Light" pitchFamily="18" charset="0"/>
              </a:rPr>
              <a:t>Cholecystitis</a:t>
            </a:r>
            <a:r>
              <a:rPr lang="en-US" sz="2200" dirty="0">
                <a:solidFill>
                  <a:schemeClr val="tx1"/>
                </a:solidFill>
                <a:latin typeface="Footlight MT Light" pitchFamily="18" charset="0"/>
              </a:rPr>
              <a:t> </a:t>
            </a:r>
            <a:r>
              <a:rPr lang="en-US" sz="2200" dirty="0" smtClean="0">
                <a:solidFill>
                  <a:schemeClr val="tx1"/>
                </a:solidFill>
                <a:latin typeface="Footlight MT Light" pitchFamily="18" charset="0"/>
              </a:rPr>
              <a:t> </a:t>
            </a:r>
          </a:p>
          <a:p>
            <a:pPr marL="900113" lvl="0" indent="-457200" algn="just">
              <a:buFont typeface="+mj-lt"/>
              <a:buAutoNum type="alphaLcParenR"/>
            </a:pPr>
            <a:r>
              <a:rPr lang="en-US" sz="2200" dirty="0" smtClean="0">
                <a:solidFill>
                  <a:schemeClr val="tx1"/>
                </a:solidFill>
                <a:latin typeface="Footlight MT Light" pitchFamily="18" charset="0"/>
              </a:rPr>
              <a:t>Malaria  </a:t>
            </a:r>
          </a:p>
          <a:p>
            <a:pPr marL="900113" lvl="0" indent="-457200" algn="just">
              <a:buFont typeface="+mj-lt"/>
              <a:buAutoNum type="alphaLcParenR"/>
            </a:pPr>
            <a:r>
              <a:rPr lang="en-US" sz="2200" dirty="0" smtClean="0">
                <a:solidFill>
                  <a:schemeClr val="tx1"/>
                </a:solidFill>
                <a:latin typeface="Footlight MT Light" pitchFamily="18" charset="0"/>
              </a:rPr>
              <a:t>Leptospirosis </a:t>
            </a:r>
          </a:p>
          <a:p>
            <a:pPr marL="900113" lvl="0" indent="-457200" algn="just">
              <a:buFont typeface="+mj-lt"/>
              <a:buAutoNum type="alphaLcParenR"/>
            </a:pPr>
            <a:r>
              <a:rPr lang="en-US" sz="2200" dirty="0" smtClean="0">
                <a:solidFill>
                  <a:schemeClr val="tx1"/>
                </a:solidFill>
                <a:latin typeface="Footlight MT Light" pitchFamily="18" charset="0"/>
              </a:rPr>
              <a:t>Typhoid</a:t>
            </a:r>
            <a:endParaRPr lang="en-US" sz="2200" dirty="0">
              <a:solidFill>
                <a:schemeClr val="tx1"/>
              </a:solidFill>
              <a:latin typeface="Footlight MT Light" pitchFamily="18" charset="0"/>
            </a:endParaRPr>
          </a:p>
          <a:p>
            <a:pPr marL="457200" lvl="0" indent="-457200" algn="just">
              <a:buAutoNum type="arabicPeriod" startAt="2"/>
            </a:pPr>
            <a:r>
              <a:rPr lang="en-US" sz="2200" b="1" dirty="0" smtClean="0">
                <a:solidFill>
                  <a:srgbClr val="FFC000"/>
                </a:solidFill>
                <a:latin typeface="Footlight MT Light" pitchFamily="18" charset="0"/>
              </a:rPr>
              <a:t>What </a:t>
            </a:r>
            <a:r>
              <a:rPr lang="en-US" sz="2200" b="1" dirty="0">
                <a:solidFill>
                  <a:srgbClr val="FFC000"/>
                </a:solidFill>
                <a:latin typeface="Footlight MT Light" pitchFamily="18" charset="0"/>
              </a:rPr>
              <a:t>investigations would you like to order for him? Explain how these investigations would help you</a:t>
            </a:r>
            <a:r>
              <a:rPr lang="en-US" sz="2200" b="1" dirty="0" smtClean="0">
                <a:solidFill>
                  <a:srgbClr val="FFC000"/>
                </a:solidFill>
                <a:latin typeface="Footlight MT Light" pitchFamily="18" charset="0"/>
              </a:rPr>
              <a:t>.</a:t>
            </a:r>
          </a:p>
          <a:p>
            <a:pPr marL="900113" lvl="0" indent="-457200" algn="just">
              <a:buAutoNum type="alphaLcParenR"/>
            </a:pPr>
            <a:r>
              <a:rPr lang="en-US" sz="2200" dirty="0" smtClean="0">
                <a:solidFill>
                  <a:schemeClr val="tx1"/>
                </a:solidFill>
                <a:latin typeface="Footlight MT Light" pitchFamily="18" charset="0"/>
              </a:rPr>
              <a:t>CBC </a:t>
            </a:r>
            <a:r>
              <a:rPr lang="en-US" sz="2200" dirty="0">
                <a:solidFill>
                  <a:schemeClr val="tx1"/>
                </a:solidFill>
                <a:latin typeface="Footlight MT Light" pitchFamily="18" charset="0"/>
              </a:rPr>
              <a:t>&amp; </a:t>
            </a:r>
            <a:r>
              <a:rPr lang="en-US" sz="2200" dirty="0" smtClean="0">
                <a:solidFill>
                  <a:schemeClr val="tx1"/>
                </a:solidFill>
                <a:latin typeface="Footlight MT Light" pitchFamily="18" charset="0"/>
              </a:rPr>
              <a:t>ESR</a:t>
            </a:r>
          </a:p>
          <a:p>
            <a:pPr marL="900113" lvl="0" indent="-457200" algn="just">
              <a:buAutoNum type="alphaLcParenR"/>
            </a:pPr>
            <a:r>
              <a:rPr lang="en-US" sz="2200" dirty="0" smtClean="0">
                <a:solidFill>
                  <a:schemeClr val="tx1"/>
                </a:solidFill>
                <a:latin typeface="Footlight MT Light" pitchFamily="18" charset="0"/>
              </a:rPr>
              <a:t>Blood </a:t>
            </a:r>
            <a:r>
              <a:rPr lang="en-US" sz="2200" dirty="0">
                <a:solidFill>
                  <a:schemeClr val="tx1"/>
                </a:solidFill>
                <a:latin typeface="Footlight MT Light" pitchFamily="18" charset="0"/>
              </a:rPr>
              <a:t>Film for </a:t>
            </a:r>
            <a:r>
              <a:rPr lang="en-US" sz="2200" dirty="0" smtClean="0">
                <a:solidFill>
                  <a:schemeClr val="tx1"/>
                </a:solidFill>
                <a:latin typeface="Footlight MT Light" pitchFamily="18" charset="0"/>
              </a:rPr>
              <a:t>Malaria</a:t>
            </a:r>
          </a:p>
          <a:p>
            <a:pPr marL="900113" lvl="0" indent="-457200" algn="just">
              <a:buAutoNum type="alphaLcParenR"/>
            </a:pPr>
            <a:r>
              <a:rPr lang="en-US" sz="2200" dirty="0" smtClean="0">
                <a:solidFill>
                  <a:schemeClr val="tx1"/>
                </a:solidFill>
                <a:latin typeface="Footlight MT Light" pitchFamily="18" charset="0"/>
              </a:rPr>
              <a:t>Liver </a:t>
            </a:r>
            <a:r>
              <a:rPr lang="en-US" sz="2200" dirty="0">
                <a:solidFill>
                  <a:schemeClr val="tx1"/>
                </a:solidFill>
                <a:latin typeface="Footlight MT Light" pitchFamily="18" charset="0"/>
              </a:rPr>
              <a:t>function tests </a:t>
            </a:r>
            <a:endParaRPr lang="en-US" sz="2200" dirty="0" smtClean="0">
              <a:solidFill>
                <a:schemeClr val="tx1"/>
              </a:solidFill>
              <a:latin typeface="Footlight MT Light" pitchFamily="18" charset="0"/>
            </a:endParaRPr>
          </a:p>
          <a:p>
            <a:pPr marL="900113" lvl="0" indent="-457200" algn="just">
              <a:buAutoNum type="alphaLcParenR"/>
            </a:pPr>
            <a:r>
              <a:rPr lang="en-US" sz="2200" dirty="0" smtClean="0">
                <a:solidFill>
                  <a:schemeClr val="tx1"/>
                </a:solidFill>
                <a:latin typeface="Footlight MT Light" pitchFamily="18" charset="0"/>
              </a:rPr>
              <a:t>Viral </a:t>
            </a:r>
            <a:r>
              <a:rPr lang="en-US" sz="2200" dirty="0">
                <a:solidFill>
                  <a:schemeClr val="tx1"/>
                </a:solidFill>
                <a:latin typeface="Footlight MT Light" pitchFamily="18" charset="0"/>
              </a:rPr>
              <a:t>Hepatitis </a:t>
            </a:r>
            <a:r>
              <a:rPr lang="en-US" sz="2200" dirty="0" smtClean="0">
                <a:solidFill>
                  <a:schemeClr val="tx1"/>
                </a:solidFill>
                <a:latin typeface="Footlight MT Light" pitchFamily="18" charset="0"/>
              </a:rPr>
              <a:t>screening</a:t>
            </a:r>
          </a:p>
          <a:p>
            <a:pPr marL="900113" lvl="0" indent="-457200" algn="just">
              <a:buAutoNum type="alphaLcParenR"/>
            </a:pPr>
            <a:r>
              <a:rPr lang="en-US" sz="2200" dirty="0" smtClean="0">
                <a:solidFill>
                  <a:schemeClr val="tx1"/>
                </a:solidFill>
                <a:latin typeface="Footlight MT Light" pitchFamily="18" charset="0"/>
              </a:rPr>
              <a:t>Blood </a:t>
            </a:r>
            <a:r>
              <a:rPr lang="en-US" sz="2200" dirty="0">
                <a:solidFill>
                  <a:schemeClr val="tx1"/>
                </a:solidFill>
                <a:latin typeface="Footlight MT Light" pitchFamily="18" charset="0"/>
              </a:rPr>
              <a:t>Culture</a:t>
            </a:r>
          </a:p>
          <a:p>
            <a:pPr algn="just">
              <a:buNone/>
            </a:pPr>
            <a:endParaRPr lang="en-US" sz="2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12955" y="324464"/>
          <a:ext cx="8362335" cy="6330008"/>
        </p:xfrm>
        <a:graphic>
          <a:graphicData uri="http://schemas.openxmlformats.org/drawingml/2006/table">
            <a:tbl>
              <a:tblPr/>
              <a:tblGrid>
                <a:gridCol w="4082400">
                  <a:extLst>
                    <a:ext uri="{9D8B030D-6E8A-4147-A177-3AD203B41FA5}">
                      <a16:colId xmlns:a16="http://schemas.microsoft.com/office/drawing/2014/main" val="20000"/>
                    </a:ext>
                  </a:extLst>
                </a:gridCol>
                <a:gridCol w="4279935">
                  <a:extLst>
                    <a:ext uri="{9D8B030D-6E8A-4147-A177-3AD203B41FA5}">
                      <a16:colId xmlns:a16="http://schemas.microsoft.com/office/drawing/2014/main" val="20001"/>
                    </a:ext>
                  </a:extLst>
                </a:gridCol>
              </a:tblGrid>
              <a:tr h="988142">
                <a:tc>
                  <a:txBody>
                    <a:bodyPr/>
                    <a:lstStyle/>
                    <a:p>
                      <a:pPr marL="0" marR="0" algn="ctr">
                        <a:lnSpc>
                          <a:spcPct val="150000"/>
                        </a:lnSpc>
                        <a:spcBef>
                          <a:spcPts val="0"/>
                        </a:spcBef>
                        <a:spcAft>
                          <a:spcPts val="0"/>
                        </a:spcAft>
                      </a:pPr>
                      <a:r>
                        <a:rPr lang="en-US" sz="2400" b="1" dirty="0">
                          <a:solidFill>
                            <a:srgbClr val="FFFF00"/>
                          </a:solidFill>
                          <a:latin typeface="Footlight MT Light"/>
                          <a:ea typeface="Calibri"/>
                          <a:cs typeface="Arial"/>
                        </a:rPr>
                        <a:t>Test</a:t>
                      </a:r>
                      <a:endParaRPr lang="en-US" sz="2400" dirty="0">
                        <a:solidFill>
                          <a:srgbClr val="FFFF0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a:lnSpc>
                          <a:spcPct val="150000"/>
                        </a:lnSpc>
                        <a:spcBef>
                          <a:spcPts val="0"/>
                        </a:spcBef>
                        <a:spcAft>
                          <a:spcPts val="0"/>
                        </a:spcAft>
                      </a:pPr>
                      <a:r>
                        <a:rPr lang="en-US" sz="2400" b="1" dirty="0">
                          <a:solidFill>
                            <a:srgbClr val="FFFF00"/>
                          </a:solidFill>
                          <a:latin typeface="Footlight MT Light"/>
                          <a:ea typeface="Calibri"/>
                          <a:cs typeface="Arial"/>
                        </a:rPr>
                        <a:t>How this investigation will help you?</a:t>
                      </a:r>
                      <a:endParaRPr lang="en-US" sz="2400" dirty="0">
                        <a:solidFill>
                          <a:srgbClr val="FFFF0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extLst>
                  <a:ext uri="{0D108BD9-81ED-4DB2-BD59-A6C34878D82A}">
                    <a16:rowId xmlns:a16="http://schemas.microsoft.com/office/drawing/2014/main" val="10000"/>
                  </a:ext>
                </a:extLst>
              </a:tr>
              <a:tr h="988142">
                <a:tc>
                  <a:txBody>
                    <a:bodyPr/>
                    <a:lstStyle/>
                    <a:p>
                      <a:pPr marL="0" marR="0" algn="just">
                        <a:lnSpc>
                          <a:spcPct val="150000"/>
                        </a:lnSpc>
                        <a:spcBef>
                          <a:spcPts val="0"/>
                        </a:spcBef>
                        <a:spcAft>
                          <a:spcPts val="0"/>
                        </a:spcAft>
                      </a:pPr>
                      <a:r>
                        <a:rPr lang="en-US" sz="2400" dirty="0">
                          <a:solidFill>
                            <a:srgbClr val="002060"/>
                          </a:solidFill>
                          <a:latin typeface="Footlight MT Light"/>
                          <a:ea typeface="Calibri"/>
                          <a:cs typeface="Arial"/>
                        </a:rPr>
                        <a:t>1. CBC &amp; ESR</a:t>
                      </a:r>
                      <a:endParaRPr lang="en-US" sz="2400" dirty="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Shows non-specific signs of infections or inflammation</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extLst>
                  <a:ext uri="{0D108BD9-81ED-4DB2-BD59-A6C34878D82A}">
                    <a16:rowId xmlns:a16="http://schemas.microsoft.com/office/drawing/2014/main" val="10001"/>
                  </a:ext>
                </a:extLst>
              </a:tr>
              <a:tr h="988142">
                <a:tc>
                  <a:txBody>
                    <a:bodyPr/>
                    <a:lstStyle/>
                    <a:p>
                      <a:pPr marL="0" marR="0" algn="just">
                        <a:lnSpc>
                          <a:spcPct val="150000"/>
                        </a:lnSpc>
                        <a:spcBef>
                          <a:spcPts val="0"/>
                        </a:spcBef>
                        <a:spcAft>
                          <a:spcPts val="0"/>
                        </a:spcAft>
                      </a:pPr>
                      <a:r>
                        <a:rPr lang="en-US" sz="2400" dirty="0">
                          <a:solidFill>
                            <a:srgbClr val="002060"/>
                          </a:solidFill>
                          <a:latin typeface="Footlight MT Light"/>
                          <a:ea typeface="Calibri"/>
                          <a:cs typeface="Arial"/>
                        </a:rPr>
                        <a:t>2. Blood Film for Malaria </a:t>
                      </a:r>
                      <a:endParaRPr lang="en-US" sz="2400" dirty="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To exclude malaria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extLst>
                  <a:ext uri="{0D108BD9-81ED-4DB2-BD59-A6C34878D82A}">
                    <a16:rowId xmlns:a16="http://schemas.microsoft.com/office/drawing/2014/main" val="10002"/>
                  </a:ext>
                </a:extLst>
              </a:tr>
              <a:tr h="988142">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3. Liver function test</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To asses liver function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extLst>
                  <a:ext uri="{0D108BD9-81ED-4DB2-BD59-A6C34878D82A}">
                    <a16:rowId xmlns:a16="http://schemas.microsoft.com/office/drawing/2014/main" val="10003"/>
                  </a:ext>
                </a:extLst>
              </a:tr>
              <a:tr h="988142">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4. Viral Hepatitis screening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To exclude viral hepatitis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extLst>
                  <a:ext uri="{0D108BD9-81ED-4DB2-BD59-A6C34878D82A}">
                    <a16:rowId xmlns:a16="http://schemas.microsoft.com/office/drawing/2014/main" val="10004"/>
                  </a:ext>
                </a:extLst>
              </a:tr>
              <a:tr h="988142">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5. Blood Culture</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a:lnSpc>
                          <a:spcPct val="150000"/>
                        </a:lnSpc>
                        <a:spcBef>
                          <a:spcPts val="0"/>
                        </a:spcBef>
                        <a:spcAft>
                          <a:spcPts val="0"/>
                        </a:spcAft>
                      </a:pPr>
                      <a:r>
                        <a:rPr lang="en-US" sz="2400" dirty="0">
                          <a:solidFill>
                            <a:srgbClr val="002060"/>
                          </a:solidFill>
                          <a:latin typeface="Footlight MT Light"/>
                          <a:ea typeface="Calibri"/>
                          <a:cs typeface="Arial"/>
                        </a:rPr>
                        <a:t>To exclude typhoid fever </a:t>
                      </a:r>
                      <a:endParaRPr lang="en-US" sz="2400" dirty="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extLst>
                  <a:ext uri="{0D108BD9-81ED-4DB2-BD59-A6C34878D82A}">
                    <a16:rowId xmlns:a16="http://schemas.microsoft.com/office/drawing/2014/main" val="10005"/>
                  </a:ext>
                </a:extLst>
              </a:tr>
            </a:tbl>
          </a:graphicData>
        </a:graphic>
      </p:graphicFrame>
    </p:spTree>
  </p:cSld>
  <p:clrMapOvr>
    <a:masterClrMapping/>
  </p:clrMapOvr>
  <p:transition spd="slow">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894" y="550636"/>
            <a:ext cx="8226425" cy="1143000"/>
          </a:xfrm>
        </p:spPr>
        <p:txBody>
          <a:bodyPr/>
          <a:lstStyle/>
          <a:p>
            <a:r>
              <a:rPr lang="en-US" sz="4000" b="1" dirty="0">
                <a:solidFill>
                  <a:srgbClr val="FFFF00"/>
                </a:solidFill>
                <a:latin typeface="Times New Roman" panose="02020603050405020304" pitchFamily="18" charset="0"/>
                <a:cs typeface="Times New Roman" panose="02020603050405020304" pitchFamily="18" charset="0"/>
              </a:rPr>
              <a:t>Investigation</a:t>
            </a:r>
            <a:r>
              <a:rPr lang="en-US" sz="4000" b="1" dirty="0">
                <a:solidFill>
                  <a:srgbClr val="FFFF00"/>
                </a:solidFill>
                <a:latin typeface="Script MT Bold" pitchFamily="66" charset="0"/>
              </a:rPr>
              <a:t> </a:t>
            </a:r>
            <a:r>
              <a:rPr lang="en-US" sz="4000" dirty="0">
                <a:solidFill>
                  <a:srgbClr val="FFFF00"/>
                </a:solidFill>
                <a:latin typeface="Script MT Bold" pitchFamily="66" charset="0"/>
              </a:rPr>
              <a:t/>
            </a:r>
            <a:br>
              <a:rPr lang="en-US" sz="4000" dirty="0">
                <a:solidFill>
                  <a:srgbClr val="FFFF00"/>
                </a:solidFill>
                <a:latin typeface="Script MT Bold" pitchFamily="66" charset="0"/>
              </a:rPr>
            </a:br>
            <a:endParaRPr lang="en-US" sz="4000" dirty="0">
              <a:solidFill>
                <a:srgbClr val="FFFF00"/>
              </a:solidFill>
              <a:latin typeface="Script MT Bold" pitchFamily="66" charset="0"/>
            </a:endParaRPr>
          </a:p>
        </p:txBody>
      </p:sp>
      <p:graphicFrame>
        <p:nvGraphicFramePr>
          <p:cNvPr id="5" name="Table 4"/>
          <p:cNvGraphicFramePr>
            <a:graphicFrameLocks noGrp="1"/>
          </p:cNvGraphicFramePr>
          <p:nvPr/>
        </p:nvGraphicFramePr>
        <p:xfrm>
          <a:off x="176464" y="1122947"/>
          <a:ext cx="8871284" cy="4595376"/>
        </p:xfrm>
        <a:graphic>
          <a:graphicData uri="http://schemas.openxmlformats.org/drawingml/2006/table">
            <a:tbl>
              <a:tblPr/>
              <a:tblGrid>
                <a:gridCol w="3753852">
                  <a:extLst>
                    <a:ext uri="{9D8B030D-6E8A-4147-A177-3AD203B41FA5}">
                      <a16:colId xmlns:a16="http://schemas.microsoft.com/office/drawing/2014/main" val="20000"/>
                    </a:ext>
                  </a:extLst>
                </a:gridCol>
                <a:gridCol w="5117432">
                  <a:extLst>
                    <a:ext uri="{9D8B030D-6E8A-4147-A177-3AD203B41FA5}">
                      <a16:colId xmlns:a16="http://schemas.microsoft.com/office/drawing/2014/main" val="20001"/>
                    </a:ext>
                  </a:extLst>
                </a:gridCol>
              </a:tblGrid>
              <a:tr h="643976">
                <a:tc>
                  <a:txBody>
                    <a:bodyPr/>
                    <a:lstStyle/>
                    <a:p>
                      <a:pPr algn="ctr">
                        <a:lnSpc>
                          <a:spcPct val="150000"/>
                        </a:lnSpc>
                        <a:spcAft>
                          <a:spcPts val="0"/>
                        </a:spcAft>
                      </a:pPr>
                      <a:r>
                        <a:rPr lang="en-US" sz="3200" b="1" dirty="0">
                          <a:solidFill>
                            <a:srgbClr val="FFFF00"/>
                          </a:solidFill>
                          <a:latin typeface="Footlight MT Light"/>
                          <a:ea typeface="Calibri"/>
                          <a:cs typeface="Arial"/>
                        </a:rPr>
                        <a:t>CBC</a:t>
                      </a:r>
                      <a:endParaRPr lang="en-US" sz="3200" dirty="0">
                        <a:solidFill>
                          <a:srgbClr val="FFFF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50000"/>
                        </a:lnSpc>
                        <a:spcAft>
                          <a:spcPts val="0"/>
                        </a:spcAft>
                      </a:pPr>
                      <a:r>
                        <a:rPr lang="en-US" sz="3200" b="1" dirty="0">
                          <a:solidFill>
                            <a:srgbClr val="FFFF00"/>
                          </a:solidFill>
                          <a:latin typeface="Footlight MT Light"/>
                          <a:ea typeface="Calibri"/>
                          <a:cs typeface="Arial"/>
                        </a:rPr>
                        <a:t>LFTs</a:t>
                      </a:r>
                      <a:endParaRPr lang="en-US" sz="3200" dirty="0">
                        <a:solidFill>
                          <a:srgbClr val="FFFF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val="10000"/>
                  </a:ext>
                </a:extLst>
              </a:tr>
              <a:tr h="3863856">
                <a:tc>
                  <a:txBody>
                    <a:bodyPr/>
                    <a:lstStyle/>
                    <a:p>
                      <a:pPr algn="just">
                        <a:lnSpc>
                          <a:spcPct val="150000"/>
                        </a:lnSpc>
                        <a:spcAft>
                          <a:spcPts val="0"/>
                        </a:spcAft>
                      </a:pPr>
                      <a:r>
                        <a:rPr lang="en-US" sz="2400" dirty="0" err="1">
                          <a:solidFill>
                            <a:schemeClr val="tx1"/>
                          </a:solidFill>
                          <a:latin typeface="Footlight MT Light"/>
                          <a:ea typeface="Calibri"/>
                          <a:cs typeface="Arial"/>
                        </a:rPr>
                        <a:t>Hb</a:t>
                      </a:r>
                      <a:r>
                        <a:rPr lang="en-US" sz="2400" dirty="0">
                          <a:solidFill>
                            <a:schemeClr val="tx1"/>
                          </a:solidFill>
                          <a:latin typeface="Footlight MT Light"/>
                          <a:ea typeface="Calibri"/>
                          <a:cs typeface="Arial"/>
                        </a:rPr>
                        <a:t> =         14.2 g/L</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WBCs =      </a:t>
                      </a:r>
                      <a:r>
                        <a:rPr lang="en-US" sz="2400" dirty="0">
                          <a:solidFill>
                            <a:schemeClr val="tx1"/>
                          </a:solidFill>
                          <a:latin typeface="Garamond"/>
                          <a:ea typeface="Calibri"/>
                          <a:cs typeface="Garamond"/>
                        </a:rPr>
                        <a:t>6100 mm</a:t>
                      </a:r>
                      <a:r>
                        <a:rPr lang="en-US" sz="2400" baseline="30000" dirty="0">
                          <a:solidFill>
                            <a:schemeClr val="tx1"/>
                          </a:solidFill>
                          <a:latin typeface="Garamond"/>
                          <a:ea typeface="Calibri"/>
                          <a:cs typeface="Garamond"/>
                        </a:rPr>
                        <a:t>3</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Platelet=     </a:t>
                      </a:r>
                      <a:r>
                        <a:rPr lang="en-US" sz="2400" dirty="0">
                          <a:solidFill>
                            <a:schemeClr val="tx1"/>
                          </a:solidFill>
                          <a:latin typeface="Garamond"/>
                          <a:ea typeface="Calibri"/>
                          <a:cs typeface="Garamond"/>
                        </a:rPr>
                        <a:t>271 g/L</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ESR=          </a:t>
                      </a:r>
                      <a:r>
                        <a:rPr lang="en-US" sz="2400" dirty="0">
                          <a:solidFill>
                            <a:schemeClr val="tx1"/>
                          </a:solidFill>
                          <a:latin typeface="AGaramond-Regular"/>
                          <a:ea typeface="Calibri"/>
                          <a:cs typeface="AGaramond-Regular"/>
                        </a:rPr>
                        <a:t>4mm/h</a:t>
                      </a:r>
                      <a:r>
                        <a:rPr lang="en-US" sz="2400" dirty="0">
                          <a:solidFill>
                            <a:schemeClr val="tx1"/>
                          </a:solidFill>
                          <a:latin typeface="Footlight MT Light"/>
                          <a:ea typeface="Calibri"/>
                          <a:cs typeface="Arial"/>
                        </a:rPr>
                        <a:t>      </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Blood film for Malaria = -</a:t>
                      </a:r>
                      <a:r>
                        <a:rPr lang="en-US" sz="2400" dirty="0" err="1">
                          <a:solidFill>
                            <a:schemeClr val="tx1"/>
                          </a:solidFill>
                          <a:latin typeface="Footlight MT Light"/>
                          <a:ea typeface="Calibri"/>
                          <a:cs typeface="Arial"/>
                        </a:rPr>
                        <a:t>ve</a:t>
                      </a:r>
                      <a:r>
                        <a:rPr lang="en-US" sz="2400" dirty="0">
                          <a:solidFill>
                            <a:schemeClr val="tx1"/>
                          </a:solidFill>
                          <a:latin typeface="Footlight MT Light"/>
                          <a:ea typeface="Calibri"/>
                          <a:cs typeface="Arial"/>
                        </a:rPr>
                        <a:t>. </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Blood culture is negative.</a:t>
                      </a:r>
                      <a:endParaRPr lang="en-US" sz="2400" dirty="0">
                        <a:solidFill>
                          <a:schemeClr val="tx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2400" dirty="0">
                          <a:solidFill>
                            <a:schemeClr val="tx1"/>
                          </a:solidFill>
                          <a:latin typeface="Footlight MT Light"/>
                          <a:ea typeface="Calibri"/>
                          <a:cs typeface="Arial"/>
                        </a:rPr>
                        <a:t>AST               1557 U/L    (12-37)</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ALT               1879 IU/L   (20-65)</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ALP           </a:t>
                      </a:r>
                      <a:r>
                        <a:rPr lang="en-US" sz="2400" dirty="0" smtClean="0">
                          <a:solidFill>
                            <a:schemeClr val="tx1"/>
                          </a:solidFill>
                          <a:latin typeface="Footlight MT Light"/>
                          <a:ea typeface="Calibri"/>
                          <a:cs typeface="Arial"/>
                        </a:rPr>
                        <a:t> 441  </a:t>
                      </a:r>
                      <a:r>
                        <a:rPr lang="en-US" sz="2400" dirty="0">
                          <a:solidFill>
                            <a:schemeClr val="tx1"/>
                          </a:solidFill>
                          <a:latin typeface="Footlight MT Light"/>
                          <a:ea typeface="Calibri"/>
                          <a:cs typeface="Arial"/>
                        </a:rPr>
                        <a:t>IU/L   (175-476)</a:t>
                      </a:r>
                      <a:endParaRPr lang="en-US" sz="2400" dirty="0">
                        <a:solidFill>
                          <a:schemeClr val="tx1"/>
                        </a:solidFill>
                        <a:latin typeface="Calibri"/>
                        <a:ea typeface="Calibri"/>
                        <a:cs typeface="Arial"/>
                      </a:endParaRPr>
                    </a:p>
                    <a:p>
                      <a:pPr>
                        <a:lnSpc>
                          <a:spcPct val="150000"/>
                        </a:lnSpc>
                        <a:spcAft>
                          <a:spcPts val="0"/>
                        </a:spcAft>
                      </a:pPr>
                      <a:r>
                        <a:rPr lang="en-US" sz="2400" dirty="0" err="1">
                          <a:solidFill>
                            <a:schemeClr val="tx1"/>
                          </a:solidFill>
                          <a:latin typeface="Footlight MT Light"/>
                          <a:ea typeface="Calibri"/>
                          <a:cs typeface="Arial"/>
                        </a:rPr>
                        <a:t>Albn</a:t>
                      </a:r>
                      <a:r>
                        <a:rPr lang="en-US" sz="2400" dirty="0">
                          <a:solidFill>
                            <a:schemeClr val="tx1"/>
                          </a:solidFill>
                          <a:latin typeface="Footlight MT Light"/>
                          <a:ea typeface="Calibri"/>
                          <a:cs typeface="Arial"/>
                        </a:rPr>
                        <a:t>                </a:t>
                      </a:r>
                      <a:r>
                        <a:rPr lang="en-US" sz="2400" dirty="0">
                          <a:solidFill>
                            <a:schemeClr val="tx1"/>
                          </a:solidFill>
                          <a:latin typeface="Garamond"/>
                          <a:ea typeface="Calibri"/>
                          <a:cs typeface="Garamond"/>
                        </a:rPr>
                        <a:t>42.3 g/L       (30-50)</a:t>
                      </a:r>
                      <a:endParaRPr lang="en-US" sz="2400" dirty="0">
                        <a:solidFill>
                          <a:schemeClr val="tx1"/>
                        </a:solidFill>
                        <a:latin typeface="Calibri"/>
                        <a:ea typeface="Calibri"/>
                        <a:cs typeface="Arial"/>
                      </a:endParaRPr>
                    </a:p>
                    <a:p>
                      <a:pPr algn="just">
                        <a:lnSpc>
                          <a:spcPct val="150000"/>
                        </a:lnSpc>
                        <a:spcAft>
                          <a:spcPts val="0"/>
                        </a:spcAft>
                      </a:pPr>
                      <a:r>
                        <a:rPr lang="en-US" sz="2400" dirty="0" err="1">
                          <a:solidFill>
                            <a:schemeClr val="tx1"/>
                          </a:solidFill>
                          <a:latin typeface="Footlight MT Light"/>
                          <a:ea typeface="Calibri"/>
                          <a:cs typeface="Arial"/>
                        </a:rPr>
                        <a:t>Bilirubin</a:t>
                      </a:r>
                      <a:r>
                        <a:rPr lang="en-US" sz="2400" dirty="0">
                          <a:solidFill>
                            <a:schemeClr val="tx1"/>
                          </a:solidFill>
                          <a:latin typeface="Footlight MT Light"/>
                          <a:ea typeface="Calibri"/>
                          <a:cs typeface="Arial"/>
                        </a:rPr>
                        <a:t>        86 µmol/L   (3-17)</a:t>
                      </a:r>
                      <a:endParaRPr lang="en-US" sz="2400" dirty="0">
                        <a:solidFill>
                          <a:schemeClr val="tx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transition spd="slow">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199104"/>
            <a:ext cx="8226425" cy="4195916"/>
          </a:xfrm>
        </p:spPr>
        <p:txBody>
          <a:bodyPr/>
          <a:lstStyle/>
          <a:p>
            <a:pPr lvl="0">
              <a:buNone/>
            </a:pPr>
            <a:r>
              <a:rPr lang="en-US" b="1" dirty="0" smtClean="0">
                <a:latin typeface="Footlight MT Light" pitchFamily="18" charset="0"/>
              </a:rPr>
              <a:t>3. </a:t>
            </a:r>
            <a:r>
              <a:rPr lang="en-US" b="1" dirty="0" smtClean="0">
                <a:solidFill>
                  <a:srgbClr val="FFC000"/>
                </a:solidFill>
                <a:latin typeface="Footlight MT Light" pitchFamily="18" charset="0"/>
              </a:rPr>
              <a:t>Based </a:t>
            </a:r>
            <a:r>
              <a:rPr lang="en-US" b="1" dirty="0">
                <a:solidFill>
                  <a:srgbClr val="FFC000"/>
                </a:solidFill>
                <a:latin typeface="Footlight MT Light" pitchFamily="18" charset="0"/>
              </a:rPr>
              <a:t>on these findings what is the most likely diagnosis</a:t>
            </a:r>
            <a:r>
              <a:rPr lang="en-US" b="1" dirty="0" smtClean="0">
                <a:solidFill>
                  <a:srgbClr val="FFC000"/>
                </a:solidFill>
                <a:latin typeface="Footlight MT Light" pitchFamily="18" charset="0"/>
              </a:rPr>
              <a:t>?</a:t>
            </a:r>
          </a:p>
          <a:p>
            <a:pPr>
              <a:buNone/>
            </a:pPr>
            <a:r>
              <a:rPr lang="en-US" dirty="0" smtClean="0">
                <a:solidFill>
                  <a:schemeClr val="tx1"/>
                </a:solidFill>
                <a:latin typeface="Footlight MT Light" pitchFamily="18" charset="0"/>
              </a:rPr>
              <a:t>    Viral </a:t>
            </a:r>
            <a:r>
              <a:rPr lang="en-US" dirty="0">
                <a:solidFill>
                  <a:schemeClr val="tx1"/>
                </a:solidFill>
                <a:latin typeface="Footlight MT Light" pitchFamily="18" charset="0"/>
              </a:rPr>
              <a:t>Hepatitis</a:t>
            </a:r>
          </a:p>
          <a:p>
            <a:pPr>
              <a:buNone/>
            </a:pPr>
            <a:r>
              <a:rPr lang="en-US" dirty="0" smtClean="0">
                <a:solidFill>
                  <a:schemeClr val="tx1"/>
                </a:solidFill>
                <a:latin typeface="Footlight MT Light" pitchFamily="18" charset="0"/>
              </a:rPr>
              <a:t>	A</a:t>
            </a:r>
            <a:endParaRPr lang="en-US" dirty="0">
              <a:solidFill>
                <a:schemeClr val="tx1"/>
              </a:solidFill>
              <a:latin typeface="Footlight MT Light" pitchFamily="18" charset="0"/>
            </a:endParaRPr>
          </a:p>
          <a:p>
            <a:pPr>
              <a:buNone/>
            </a:pPr>
            <a:r>
              <a:rPr lang="en-US" dirty="0" smtClean="0">
                <a:solidFill>
                  <a:schemeClr val="tx1"/>
                </a:solidFill>
                <a:latin typeface="Footlight MT Light" pitchFamily="18" charset="0"/>
              </a:rPr>
              <a:t>	B</a:t>
            </a:r>
            <a:endParaRPr lang="en-US" dirty="0">
              <a:solidFill>
                <a:schemeClr val="tx1"/>
              </a:solidFill>
              <a:latin typeface="Footlight MT Light" pitchFamily="18" charset="0"/>
            </a:endParaRPr>
          </a:p>
          <a:p>
            <a:pPr>
              <a:buNone/>
            </a:pPr>
            <a:r>
              <a:rPr lang="en-US" dirty="0" smtClean="0">
                <a:solidFill>
                  <a:schemeClr val="tx1"/>
                </a:solidFill>
                <a:latin typeface="Footlight MT Light" pitchFamily="18" charset="0"/>
              </a:rPr>
              <a:t>	C</a:t>
            </a:r>
            <a:endParaRPr lang="en-US" dirty="0">
              <a:solidFill>
                <a:schemeClr val="tx1"/>
              </a:solidFill>
              <a:latin typeface="Footlight MT Light" pitchFamily="18" charset="0"/>
            </a:endParaRPr>
          </a:p>
          <a:p>
            <a:pPr lvl="0">
              <a:buNone/>
            </a:pPr>
            <a:r>
              <a:rPr lang="en-US" b="1" dirty="0" smtClean="0">
                <a:solidFill>
                  <a:schemeClr val="tx1"/>
                </a:solidFill>
                <a:latin typeface="Footlight MT Light" pitchFamily="18" charset="0"/>
              </a:rPr>
              <a:t>4. </a:t>
            </a:r>
            <a:r>
              <a:rPr lang="en-US" b="1" dirty="0" smtClean="0">
                <a:solidFill>
                  <a:srgbClr val="FFC000"/>
                </a:solidFill>
                <a:latin typeface="Footlight MT Light" pitchFamily="18" charset="0"/>
              </a:rPr>
              <a:t>What </a:t>
            </a:r>
            <a:r>
              <a:rPr lang="en-US" b="1" dirty="0">
                <a:solidFill>
                  <a:srgbClr val="FFC000"/>
                </a:solidFill>
                <a:latin typeface="Footlight MT Light" pitchFamily="18" charset="0"/>
              </a:rPr>
              <a:t>further investigations would you like to order?</a:t>
            </a:r>
            <a:endParaRPr lang="en-US" dirty="0">
              <a:solidFill>
                <a:srgbClr val="FFC000"/>
              </a:solidFill>
              <a:latin typeface="Footlight MT Light" pitchFamily="18" charset="0"/>
            </a:endParaRPr>
          </a:p>
          <a:p>
            <a:pPr>
              <a:buNone/>
            </a:pPr>
            <a:r>
              <a:rPr lang="en-US" dirty="0" smtClean="0">
                <a:solidFill>
                  <a:srgbClr val="FFC000"/>
                </a:solidFill>
                <a:latin typeface="Footlight MT Light" pitchFamily="18" charset="0"/>
              </a:rPr>
              <a:t>     </a:t>
            </a:r>
            <a:r>
              <a:rPr lang="en-US" dirty="0" smtClean="0">
                <a:solidFill>
                  <a:schemeClr val="tx1">
                    <a:lumMod val="95000"/>
                  </a:schemeClr>
                </a:solidFill>
                <a:latin typeface="Footlight MT Light" pitchFamily="18" charset="0"/>
              </a:rPr>
              <a:t>Hepatitis </a:t>
            </a:r>
            <a:r>
              <a:rPr lang="en-US" dirty="0">
                <a:solidFill>
                  <a:schemeClr val="tx1">
                    <a:lumMod val="95000"/>
                  </a:schemeClr>
                </a:solidFill>
                <a:latin typeface="Footlight MT Light" pitchFamily="18" charset="0"/>
              </a:rPr>
              <a:t>serology </a:t>
            </a:r>
            <a:endParaRPr lang="en-US" dirty="0" smtClean="0">
              <a:solidFill>
                <a:schemeClr val="tx1">
                  <a:lumMod val="95000"/>
                </a:schemeClr>
              </a:solidFill>
              <a:latin typeface="Footlight MT Light" pitchFamily="18" charset="0"/>
            </a:endParaRPr>
          </a:p>
          <a:p>
            <a:pPr>
              <a:buNone/>
            </a:pPr>
            <a:r>
              <a:rPr lang="en-US" b="1" dirty="0" smtClean="0">
                <a:solidFill>
                  <a:schemeClr val="tx1"/>
                </a:solidFill>
                <a:latin typeface="Footlight MT Light" pitchFamily="18" charset="0"/>
              </a:rPr>
              <a:t>5. </a:t>
            </a:r>
            <a:r>
              <a:rPr lang="en-US" b="1" dirty="0" smtClean="0">
                <a:solidFill>
                  <a:srgbClr val="FFC000"/>
                </a:solidFill>
                <a:latin typeface="Footlight MT Light" pitchFamily="18" charset="0"/>
              </a:rPr>
              <a:t>The </a:t>
            </a:r>
            <a:r>
              <a:rPr lang="en-US" b="1" dirty="0">
                <a:solidFill>
                  <a:srgbClr val="FFC000"/>
                </a:solidFill>
                <a:latin typeface="Footlight MT Light" pitchFamily="18" charset="0"/>
              </a:rPr>
              <a:t>serologic results were as follows:</a:t>
            </a:r>
            <a:endParaRPr lang="en-US" dirty="0">
              <a:solidFill>
                <a:srgbClr val="FFC000"/>
              </a:solidFill>
              <a:latin typeface="Footlight MT Light" pitchFamily="18" charset="0"/>
            </a:endParaRPr>
          </a:p>
          <a:p>
            <a:pPr>
              <a:buNone/>
            </a:pPr>
            <a:endParaRPr lang="en-US" dirty="0">
              <a:latin typeface="Footlight MT Light" pitchFamily="18" charset="0"/>
            </a:endParaRPr>
          </a:p>
        </p:txBody>
      </p:sp>
      <p:graphicFrame>
        <p:nvGraphicFramePr>
          <p:cNvPr id="4" name="Table 3"/>
          <p:cNvGraphicFramePr>
            <a:graphicFrameLocks noGrp="1"/>
          </p:cNvGraphicFramePr>
          <p:nvPr/>
        </p:nvGraphicFramePr>
        <p:xfrm>
          <a:off x="1008793" y="3887802"/>
          <a:ext cx="7487572" cy="2560320"/>
        </p:xfrm>
        <a:graphic>
          <a:graphicData uri="http://schemas.openxmlformats.org/drawingml/2006/table">
            <a:tbl>
              <a:tblPr/>
              <a:tblGrid>
                <a:gridCol w="3775107">
                  <a:extLst>
                    <a:ext uri="{9D8B030D-6E8A-4147-A177-3AD203B41FA5}">
                      <a16:colId xmlns:a16="http://schemas.microsoft.com/office/drawing/2014/main" val="20000"/>
                    </a:ext>
                  </a:extLst>
                </a:gridCol>
                <a:gridCol w="365080">
                  <a:extLst>
                    <a:ext uri="{9D8B030D-6E8A-4147-A177-3AD203B41FA5}">
                      <a16:colId xmlns:a16="http://schemas.microsoft.com/office/drawing/2014/main" val="20001"/>
                    </a:ext>
                  </a:extLst>
                </a:gridCol>
                <a:gridCol w="3347385">
                  <a:extLst>
                    <a:ext uri="{9D8B030D-6E8A-4147-A177-3AD203B41FA5}">
                      <a16:colId xmlns:a16="http://schemas.microsoft.com/office/drawing/2014/main" val="20002"/>
                    </a:ext>
                  </a:extLst>
                </a:gridCol>
              </a:tblGrid>
              <a:tr h="589567">
                <a:tc>
                  <a:txBody>
                    <a:bodyPr/>
                    <a:lstStyle/>
                    <a:p>
                      <a:pPr marL="0" marR="0" algn="ctr">
                        <a:lnSpc>
                          <a:spcPct val="150000"/>
                        </a:lnSpc>
                        <a:spcBef>
                          <a:spcPts val="0"/>
                        </a:spcBef>
                        <a:spcAft>
                          <a:spcPts val="0"/>
                        </a:spcAft>
                      </a:pPr>
                      <a:r>
                        <a:rPr lang="en-US" sz="2800" b="1" dirty="0">
                          <a:solidFill>
                            <a:srgbClr val="FFFFFF"/>
                          </a:solidFill>
                          <a:latin typeface="Footlight MT Light"/>
                          <a:ea typeface="Calibri"/>
                          <a:cs typeface="Arial"/>
                        </a:rPr>
                        <a:t>TEST</a:t>
                      </a:r>
                      <a:endParaRPr lang="en-US" sz="2800" dirty="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just">
                        <a:lnSpc>
                          <a:spcPct val="150000"/>
                        </a:lnSpc>
                        <a:spcBef>
                          <a:spcPts val="0"/>
                        </a:spcBef>
                        <a:spcAft>
                          <a:spcPts val="0"/>
                        </a:spcAft>
                      </a:pPr>
                      <a:endParaRPr lang="en-US" sz="2800">
                        <a:solidFill>
                          <a:srgbClr val="FFFFFF"/>
                        </a:solidFill>
                        <a:latin typeface="Footlight MT Light"/>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just">
                        <a:lnSpc>
                          <a:spcPct val="150000"/>
                        </a:lnSpc>
                        <a:spcBef>
                          <a:spcPts val="0"/>
                        </a:spcBef>
                        <a:spcAft>
                          <a:spcPts val="0"/>
                        </a:spcAft>
                      </a:pPr>
                      <a:r>
                        <a:rPr lang="en-US" sz="2800" b="1">
                          <a:solidFill>
                            <a:srgbClr val="FFFFFF"/>
                          </a:solidFill>
                          <a:latin typeface="Footlight MT Light"/>
                          <a:ea typeface="Calibri"/>
                          <a:cs typeface="Arial"/>
                        </a:rPr>
                        <a:t>        RESULT</a:t>
                      </a:r>
                      <a:endParaRPr lang="en-US" sz="2800">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extLst>
                  <a:ext uri="{0D108BD9-81ED-4DB2-BD59-A6C34878D82A}">
                    <a16:rowId xmlns:a16="http://schemas.microsoft.com/office/drawing/2014/main" val="10000"/>
                  </a:ext>
                </a:extLst>
              </a:tr>
              <a:tr h="589567">
                <a:tc>
                  <a:txBody>
                    <a:bodyPr/>
                    <a:lstStyle/>
                    <a:p>
                      <a:pPr marL="0" marR="0" algn="just">
                        <a:lnSpc>
                          <a:spcPct val="150000"/>
                        </a:lnSpc>
                        <a:spcBef>
                          <a:spcPts val="0"/>
                        </a:spcBef>
                        <a:spcAft>
                          <a:spcPts val="0"/>
                        </a:spcAft>
                      </a:pPr>
                      <a:r>
                        <a:rPr lang="en-US" sz="2800" dirty="0" smtClean="0">
                          <a:solidFill>
                            <a:srgbClr val="7030A0"/>
                          </a:solidFill>
                          <a:latin typeface="Footlight MT Light"/>
                          <a:ea typeface="Calibri"/>
                          <a:cs typeface="Arial"/>
                        </a:rPr>
                        <a:t>Anti-HAV-IgM</a:t>
                      </a:r>
                      <a:endParaRPr lang="en-US" sz="2800" dirty="0">
                        <a:solidFill>
                          <a:srgbClr val="7030A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endParaRPr lang="en-US" sz="28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r>
                        <a:rPr lang="en-US" sz="2800" dirty="0">
                          <a:solidFill>
                            <a:srgbClr val="7030A0"/>
                          </a:solidFill>
                          <a:latin typeface="Footlight MT Light"/>
                          <a:ea typeface="Calibri"/>
                          <a:cs typeface="Arial"/>
                        </a:rPr>
                        <a:t>          Positive </a:t>
                      </a:r>
                      <a:endParaRPr lang="en-US" sz="2800" dirty="0">
                        <a:solidFill>
                          <a:srgbClr val="7030A0"/>
                        </a:solidFill>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extLst>
                  <a:ext uri="{0D108BD9-81ED-4DB2-BD59-A6C34878D82A}">
                    <a16:rowId xmlns:a16="http://schemas.microsoft.com/office/drawing/2014/main" val="10001"/>
                  </a:ext>
                </a:extLst>
              </a:tr>
              <a:tr h="589567">
                <a:tc>
                  <a:txBody>
                    <a:bodyPr/>
                    <a:lstStyle/>
                    <a:p>
                      <a:pPr marL="0" marR="0" algn="just">
                        <a:lnSpc>
                          <a:spcPct val="150000"/>
                        </a:lnSpc>
                        <a:spcBef>
                          <a:spcPts val="0"/>
                        </a:spcBef>
                        <a:spcAft>
                          <a:spcPts val="0"/>
                        </a:spcAft>
                      </a:pPr>
                      <a:r>
                        <a:rPr lang="en-US" sz="2800">
                          <a:latin typeface="Footlight MT Light"/>
                          <a:ea typeface="Calibri"/>
                          <a:cs typeface="Arial"/>
                        </a:rPr>
                        <a:t>HBsAg</a:t>
                      </a:r>
                      <a:endParaRPr lang="en-US" sz="28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2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800">
                          <a:latin typeface="Footlight MT Light"/>
                          <a:ea typeface="Calibri"/>
                          <a:cs typeface="Arial"/>
                        </a:rPr>
                        <a:t>         Negative </a:t>
                      </a:r>
                      <a:endParaRPr lang="en-US" sz="2800">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extLst>
                  <a:ext uri="{0D108BD9-81ED-4DB2-BD59-A6C34878D82A}">
                    <a16:rowId xmlns:a16="http://schemas.microsoft.com/office/drawing/2014/main" val="10002"/>
                  </a:ext>
                </a:extLst>
              </a:tr>
              <a:tr h="589567">
                <a:tc>
                  <a:txBody>
                    <a:bodyPr/>
                    <a:lstStyle/>
                    <a:p>
                      <a:pPr marL="0" marR="0" algn="just">
                        <a:lnSpc>
                          <a:spcPct val="150000"/>
                        </a:lnSpc>
                        <a:spcBef>
                          <a:spcPts val="0"/>
                        </a:spcBef>
                        <a:spcAft>
                          <a:spcPts val="0"/>
                        </a:spcAft>
                      </a:pPr>
                      <a:r>
                        <a:rPr lang="en-US" sz="2800" dirty="0" smtClean="0">
                          <a:solidFill>
                            <a:srgbClr val="7030A0"/>
                          </a:solidFill>
                          <a:latin typeface="Footlight MT Light"/>
                          <a:ea typeface="Calibri"/>
                          <a:cs typeface="Arial"/>
                        </a:rPr>
                        <a:t>Anti-HCV</a:t>
                      </a:r>
                      <a:endParaRPr lang="en-US" sz="2800" dirty="0">
                        <a:solidFill>
                          <a:srgbClr val="7030A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endParaRPr lang="en-US" sz="28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r>
                        <a:rPr lang="en-US" sz="2800" dirty="0">
                          <a:solidFill>
                            <a:srgbClr val="7030A0"/>
                          </a:solidFill>
                          <a:latin typeface="Footlight MT Light"/>
                          <a:ea typeface="Calibri"/>
                          <a:cs typeface="Arial"/>
                        </a:rPr>
                        <a:t>         Negative </a:t>
                      </a:r>
                      <a:endParaRPr lang="en-US" sz="2800" dirty="0">
                        <a:solidFill>
                          <a:srgbClr val="7030A0"/>
                        </a:solidFill>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extLst>
                  <a:ext uri="{0D108BD9-81ED-4DB2-BD59-A6C34878D82A}">
                    <a16:rowId xmlns:a16="http://schemas.microsoft.com/office/drawing/2014/main" val="10003"/>
                  </a:ext>
                </a:extLst>
              </a:tr>
            </a:tbl>
          </a:graphicData>
        </a:graphic>
      </p:graphicFrame>
    </p:spTree>
  </p:cSld>
  <p:clrMapOvr>
    <a:masterClrMapping/>
  </p:clrMapOvr>
  <p:transition spd="slow">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374" y="494071"/>
            <a:ext cx="8408168" cy="4525963"/>
          </a:xfrm>
        </p:spPr>
        <p:txBody>
          <a:bodyPr/>
          <a:lstStyle/>
          <a:p>
            <a:pPr lvl="0">
              <a:buNone/>
            </a:pPr>
            <a:r>
              <a:rPr lang="en-US" sz="3200" b="1" dirty="0" smtClean="0">
                <a:solidFill>
                  <a:schemeClr val="tx1"/>
                </a:solidFill>
                <a:latin typeface="Footlight MT Light" pitchFamily="18" charset="0"/>
              </a:rPr>
              <a:t>6. </a:t>
            </a:r>
            <a:r>
              <a:rPr lang="en-US" sz="3200" b="1" dirty="0" smtClean="0">
                <a:solidFill>
                  <a:srgbClr val="FFC000"/>
                </a:solidFill>
                <a:latin typeface="Footlight MT Light" pitchFamily="18" charset="0"/>
              </a:rPr>
              <a:t>Based </a:t>
            </a:r>
            <a:r>
              <a:rPr lang="en-US" sz="3200" b="1" dirty="0">
                <a:solidFill>
                  <a:srgbClr val="FFC000"/>
                </a:solidFill>
                <a:latin typeface="Footlight MT Light" pitchFamily="18" charset="0"/>
              </a:rPr>
              <a:t>on the serologic results, what is the </a:t>
            </a:r>
            <a:endParaRPr lang="en-US" sz="3200" b="1" dirty="0" smtClean="0">
              <a:solidFill>
                <a:srgbClr val="FFC000"/>
              </a:solidFill>
              <a:latin typeface="Footlight MT Light" pitchFamily="18" charset="0"/>
            </a:endParaRPr>
          </a:p>
          <a:p>
            <a:pPr lvl="0">
              <a:buNone/>
            </a:pPr>
            <a:r>
              <a:rPr lang="en-US" sz="3200" b="1" dirty="0">
                <a:solidFill>
                  <a:srgbClr val="FFC000"/>
                </a:solidFill>
                <a:latin typeface="Footlight MT Light" pitchFamily="18" charset="0"/>
              </a:rPr>
              <a:t> </a:t>
            </a:r>
            <a:r>
              <a:rPr lang="en-US" sz="3200" b="1" dirty="0" smtClean="0">
                <a:solidFill>
                  <a:srgbClr val="FFC000"/>
                </a:solidFill>
                <a:latin typeface="Footlight MT Light" pitchFamily="18" charset="0"/>
              </a:rPr>
              <a:t>    diagnosis</a:t>
            </a:r>
            <a:r>
              <a:rPr lang="en-US" sz="3200" b="1" dirty="0">
                <a:solidFill>
                  <a:srgbClr val="FFC000"/>
                </a:solidFill>
                <a:latin typeface="Footlight MT Light" pitchFamily="18" charset="0"/>
              </a:rPr>
              <a:t>?</a:t>
            </a:r>
            <a:endParaRPr lang="en-US" sz="3200" dirty="0">
              <a:solidFill>
                <a:srgbClr val="FFC000"/>
              </a:solidFill>
              <a:latin typeface="Footlight MT Light" pitchFamily="18" charset="0"/>
            </a:endParaRPr>
          </a:p>
          <a:p>
            <a:pPr>
              <a:buNone/>
            </a:pPr>
            <a:r>
              <a:rPr lang="en-US" sz="3200" dirty="0" smtClean="0">
                <a:solidFill>
                  <a:schemeClr val="tx1"/>
                </a:solidFill>
                <a:latin typeface="Footlight MT Light" pitchFamily="18" charset="0"/>
              </a:rPr>
              <a:t>     …………</a:t>
            </a:r>
            <a:r>
              <a:rPr lang="en-US" sz="3200" dirty="0">
                <a:solidFill>
                  <a:schemeClr val="tx1"/>
                </a:solidFill>
                <a:latin typeface="Footlight MT Light" pitchFamily="18" charset="0"/>
              </a:rPr>
              <a:t>Hepatitis A </a:t>
            </a:r>
            <a:r>
              <a:rPr lang="en-US" sz="3200" dirty="0" smtClean="0">
                <a:solidFill>
                  <a:schemeClr val="tx1"/>
                </a:solidFill>
                <a:latin typeface="Footlight MT Light" pitchFamily="18" charset="0"/>
              </a:rPr>
              <a:t>……………………….</a:t>
            </a:r>
            <a:endParaRPr lang="en-US" sz="3200" dirty="0">
              <a:solidFill>
                <a:schemeClr val="tx1"/>
              </a:solidFill>
              <a:latin typeface="Footlight MT Light" pitchFamily="18" charset="0"/>
            </a:endParaRPr>
          </a:p>
          <a:p>
            <a:pPr>
              <a:buNone/>
            </a:pPr>
            <a:endParaRPr lang="en-US" sz="3200" dirty="0">
              <a:solidFill>
                <a:schemeClr val="tx1"/>
              </a:solidFill>
              <a:latin typeface="Footlight MT Light" pitchFamily="18" charset="0"/>
            </a:endParaRPr>
          </a:p>
          <a:p>
            <a:pPr marL="514350" lvl="0" indent="-514350">
              <a:buAutoNum type="arabicPeriod" startAt="7"/>
            </a:pPr>
            <a:r>
              <a:rPr lang="en-US" sz="3200" b="1" dirty="0" smtClean="0">
                <a:solidFill>
                  <a:srgbClr val="FFC000"/>
                </a:solidFill>
                <a:latin typeface="Footlight MT Light" pitchFamily="18" charset="0"/>
              </a:rPr>
              <a:t>Briefly </a:t>
            </a:r>
            <a:r>
              <a:rPr lang="en-US" sz="3200" b="1" dirty="0">
                <a:solidFill>
                  <a:srgbClr val="FFC000"/>
                </a:solidFill>
                <a:latin typeface="Footlight MT Light" pitchFamily="18" charset="0"/>
              </a:rPr>
              <a:t>outline the management of this </a:t>
            </a:r>
            <a:r>
              <a:rPr lang="en-US" sz="3200" b="1" dirty="0" smtClean="0">
                <a:solidFill>
                  <a:srgbClr val="FFC000"/>
                </a:solidFill>
                <a:latin typeface="Footlight MT Light" pitchFamily="18" charset="0"/>
              </a:rPr>
              <a:t>   </a:t>
            </a:r>
          </a:p>
          <a:p>
            <a:pPr marL="514350" lvl="0" indent="-514350">
              <a:buNone/>
            </a:pPr>
            <a:r>
              <a:rPr lang="en-US" sz="3200" b="1" dirty="0">
                <a:solidFill>
                  <a:srgbClr val="FFC000"/>
                </a:solidFill>
                <a:latin typeface="Footlight MT Light" pitchFamily="18" charset="0"/>
              </a:rPr>
              <a:t> </a:t>
            </a:r>
            <a:r>
              <a:rPr lang="en-US" sz="3200" b="1" dirty="0" smtClean="0">
                <a:solidFill>
                  <a:srgbClr val="FFC000"/>
                </a:solidFill>
                <a:latin typeface="Footlight MT Light" pitchFamily="18" charset="0"/>
              </a:rPr>
              <a:t>    patient</a:t>
            </a:r>
            <a:r>
              <a:rPr lang="en-US" sz="3200" b="1" dirty="0">
                <a:solidFill>
                  <a:srgbClr val="FFC000"/>
                </a:solidFill>
                <a:latin typeface="Footlight MT Light" pitchFamily="18" charset="0"/>
              </a:rPr>
              <a:t>.</a:t>
            </a:r>
            <a:endParaRPr lang="en-US" sz="3200" dirty="0">
              <a:solidFill>
                <a:srgbClr val="FFC000"/>
              </a:solidFill>
              <a:latin typeface="Footlight MT Light" pitchFamily="18" charset="0"/>
            </a:endParaRPr>
          </a:p>
          <a:p>
            <a:pPr marL="903288" lvl="0">
              <a:buBlip>
                <a:blip r:embed="rId2"/>
              </a:buBlip>
            </a:pPr>
            <a:r>
              <a:rPr lang="en-US" sz="3200" dirty="0">
                <a:solidFill>
                  <a:schemeClr val="tx1"/>
                </a:solidFill>
                <a:latin typeface="Footlight MT Light" pitchFamily="18" charset="0"/>
              </a:rPr>
              <a:t>Supportive  </a:t>
            </a:r>
          </a:p>
          <a:p>
            <a:pPr marL="903288" lvl="0">
              <a:buBlip>
                <a:blip r:embed="rId2"/>
              </a:buBlip>
            </a:pPr>
            <a:r>
              <a:rPr lang="en-US" sz="3200" dirty="0">
                <a:solidFill>
                  <a:schemeClr val="tx1"/>
                </a:solidFill>
                <a:latin typeface="Footlight MT Light" pitchFamily="18" charset="0"/>
              </a:rPr>
              <a:t>Not working</a:t>
            </a:r>
          </a:p>
          <a:p>
            <a:pPr marL="903288" lvl="0">
              <a:buBlip>
                <a:blip r:embed="rId2"/>
              </a:buBlip>
            </a:pPr>
            <a:r>
              <a:rPr lang="en-US" sz="3200" dirty="0">
                <a:solidFill>
                  <a:schemeClr val="tx1"/>
                </a:solidFill>
                <a:latin typeface="Footlight MT Light" pitchFamily="18" charset="0"/>
              </a:rPr>
              <a:t>Contact tracing </a:t>
            </a:r>
          </a:p>
          <a:p>
            <a:pPr marL="903288" lvl="0">
              <a:buBlip>
                <a:blip r:embed="rId2"/>
              </a:buBlip>
            </a:pPr>
            <a:r>
              <a:rPr lang="en-US" sz="3200" dirty="0">
                <a:solidFill>
                  <a:schemeClr val="tx1"/>
                </a:solidFill>
                <a:latin typeface="Footlight MT Light" pitchFamily="18" charset="0"/>
              </a:rPr>
              <a:t>Follow up (Clinical and laboratory)</a:t>
            </a:r>
          </a:p>
          <a:p>
            <a:pPr>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med_0242_slide">
  <a:themeElements>
    <a:clrScheme name="Office Theme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3300"/>
        </a:dk2>
        <a:lt2>
          <a:srgbClr val="FFFFFF"/>
        </a:lt2>
        <a:accent1>
          <a:srgbClr val="41D941"/>
        </a:accent1>
        <a:accent2>
          <a:srgbClr val="2ADB7A"/>
        </a:accent2>
        <a:accent3>
          <a:srgbClr val="AAADAA"/>
        </a:accent3>
        <a:accent4>
          <a:srgbClr val="DADADA"/>
        </a:accent4>
        <a:accent5>
          <a:srgbClr val="B0E9B0"/>
        </a:accent5>
        <a:accent6>
          <a:srgbClr val="25C66E"/>
        </a:accent6>
        <a:hlink>
          <a:srgbClr val="7EE689"/>
        </a:hlink>
        <a:folHlink>
          <a:srgbClr val="6FEDB4"/>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FF"/>
        </a:lt1>
        <a:dk2>
          <a:srgbClr val="003300"/>
        </a:dk2>
        <a:lt2>
          <a:srgbClr val="FFFFFF"/>
        </a:lt2>
        <a:accent1>
          <a:srgbClr val="F7A1D3"/>
        </a:accent1>
        <a:accent2>
          <a:srgbClr val="6CD96C"/>
        </a:accent2>
        <a:accent3>
          <a:srgbClr val="AAADAA"/>
        </a:accent3>
        <a:accent4>
          <a:srgbClr val="DADADA"/>
        </a:accent4>
        <a:accent5>
          <a:srgbClr val="FACDE6"/>
        </a:accent5>
        <a:accent6>
          <a:srgbClr val="61C461"/>
        </a:accent6>
        <a:hlink>
          <a:srgbClr val="E6B2FF"/>
        </a:hlink>
        <a:folHlink>
          <a:srgbClr val="FFC299"/>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FFFF"/>
        </a:lt1>
        <a:dk2>
          <a:srgbClr val="003300"/>
        </a:dk2>
        <a:lt2>
          <a:srgbClr val="FFFFFF"/>
        </a:lt2>
        <a:accent1>
          <a:srgbClr val="EDC72F"/>
        </a:accent1>
        <a:accent2>
          <a:srgbClr val="C8BDFF"/>
        </a:accent2>
        <a:accent3>
          <a:srgbClr val="AAADAA"/>
        </a:accent3>
        <a:accent4>
          <a:srgbClr val="DADADA"/>
        </a:accent4>
        <a:accent5>
          <a:srgbClr val="F4E0AD"/>
        </a:accent5>
        <a:accent6>
          <a:srgbClr val="B5ABE7"/>
        </a:accent6>
        <a:hlink>
          <a:srgbClr val="75E075"/>
        </a:hlink>
        <a:folHlink>
          <a:srgbClr val="F7BABA"/>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41D941"/>
        </a:accent1>
        <a:accent2>
          <a:srgbClr val="2ADB7A"/>
        </a:accent2>
        <a:accent3>
          <a:srgbClr val="FFFFFF"/>
        </a:accent3>
        <a:accent4>
          <a:srgbClr val="000000"/>
        </a:accent4>
        <a:accent5>
          <a:srgbClr val="B0E9B0"/>
        </a:accent5>
        <a:accent6>
          <a:srgbClr val="25C66E"/>
        </a:accent6>
        <a:hlink>
          <a:srgbClr val="7EE689"/>
        </a:hlink>
        <a:folHlink>
          <a:srgbClr val="6FEDB4"/>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ABD921"/>
        </a:accent1>
        <a:accent2>
          <a:srgbClr val="31C6F7"/>
        </a:accent2>
        <a:accent3>
          <a:srgbClr val="FFFFFF"/>
        </a:accent3>
        <a:accent4>
          <a:srgbClr val="000000"/>
        </a:accent4>
        <a:accent5>
          <a:srgbClr val="D2E9AB"/>
        </a:accent5>
        <a:accent6>
          <a:srgbClr val="2BB3E0"/>
        </a:accent6>
        <a:hlink>
          <a:srgbClr val="75E075"/>
        </a:hlink>
        <a:folHlink>
          <a:srgbClr val="99C4FF"/>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F7A1D3"/>
        </a:accent1>
        <a:accent2>
          <a:srgbClr val="6CD96C"/>
        </a:accent2>
        <a:accent3>
          <a:srgbClr val="FFFFFF"/>
        </a:accent3>
        <a:accent4>
          <a:srgbClr val="000000"/>
        </a:accent4>
        <a:accent5>
          <a:srgbClr val="FACDE6"/>
        </a:accent5>
        <a:accent6>
          <a:srgbClr val="61C461"/>
        </a:accent6>
        <a:hlink>
          <a:srgbClr val="E6B2FF"/>
        </a:hlink>
        <a:folHlink>
          <a:srgbClr val="FFC299"/>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EDC72F"/>
        </a:accent1>
        <a:accent2>
          <a:srgbClr val="C8BDFF"/>
        </a:accent2>
        <a:accent3>
          <a:srgbClr val="FFFFFF"/>
        </a:accent3>
        <a:accent4>
          <a:srgbClr val="000000"/>
        </a:accent4>
        <a:accent5>
          <a:srgbClr val="F4E0AD"/>
        </a:accent5>
        <a:accent6>
          <a:srgbClr val="B5ABE7"/>
        </a:accent6>
        <a:hlink>
          <a:srgbClr val="75E075"/>
        </a:hlink>
        <a:folHlink>
          <a:srgbClr val="F7BAB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3300"/>
        </a:dk2>
        <a:lt2>
          <a:srgbClr val="FFFFFF"/>
        </a:lt2>
        <a:accent1>
          <a:srgbClr val="41D941"/>
        </a:accent1>
        <a:accent2>
          <a:srgbClr val="2ADB7A"/>
        </a:accent2>
        <a:accent3>
          <a:srgbClr val="AAADAA"/>
        </a:accent3>
        <a:accent4>
          <a:srgbClr val="DADADA"/>
        </a:accent4>
        <a:accent5>
          <a:srgbClr val="B0E9B0"/>
        </a:accent5>
        <a:accent6>
          <a:srgbClr val="25C66E"/>
        </a:accent6>
        <a:hlink>
          <a:srgbClr val="7EE689"/>
        </a:hlink>
        <a:folHlink>
          <a:srgbClr val="6FEDB4"/>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FF"/>
        </a:lt1>
        <a:dk2>
          <a:srgbClr val="003300"/>
        </a:dk2>
        <a:lt2>
          <a:srgbClr val="FFFFFF"/>
        </a:lt2>
        <a:accent1>
          <a:srgbClr val="F7A1D3"/>
        </a:accent1>
        <a:accent2>
          <a:srgbClr val="6CD96C"/>
        </a:accent2>
        <a:accent3>
          <a:srgbClr val="AAADAA"/>
        </a:accent3>
        <a:accent4>
          <a:srgbClr val="DADADA"/>
        </a:accent4>
        <a:accent5>
          <a:srgbClr val="FACDE6"/>
        </a:accent5>
        <a:accent6>
          <a:srgbClr val="61C461"/>
        </a:accent6>
        <a:hlink>
          <a:srgbClr val="E6B2FF"/>
        </a:hlink>
        <a:folHlink>
          <a:srgbClr val="FFC299"/>
        </a:folHlink>
      </a:clrScheme>
      <a:clrMap bg1="dk2" tx1="lt1" bg2="dk1" tx2="lt2" accent1="accent1" accent2="accent2" accent3="accent3" accent4="accent4" accent5="accent5" accent6="accent6" hlink="hlink" folHlink="folHlink"/>
    </a:extraClrScheme>
    <a:extraClrScheme>
      <a:clrScheme name="1_Default Design 4">
        <a:dk1>
          <a:srgbClr val="000000"/>
        </a:dk1>
        <a:lt1>
          <a:srgbClr val="FFFFFF"/>
        </a:lt1>
        <a:dk2>
          <a:srgbClr val="003300"/>
        </a:dk2>
        <a:lt2>
          <a:srgbClr val="FFFFFF"/>
        </a:lt2>
        <a:accent1>
          <a:srgbClr val="EDC72F"/>
        </a:accent1>
        <a:accent2>
          <a:srgbClr val="C8BDFF"/>
        </a:accent2>
        <a:accent3>
          <a:srgbClr val="AAADAA"/>
        </a:accent3>
        <a:accent4>
          <a:srgbClr val="DADADA"/>
        </a:accent4>
        <a:accent5>
          <a:srgbClr val="F4E0AD"/>
        </a:accent5>
        <a:accent6>
          <a:srgbClr val="B5ABE7"/>
        </a:accent6>
        <a:hlink>
          <a:srgbClr val="75E075"/>
        </a:hlink>
        <a:folHlink>
          <a:srgbClr val="F7BABA"/>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41D941"/>
        </a:accent1>
        <a:accent2>
          <a:srgbClr val="2ADB7A"/>
        </a:accent2>
        <a:accent3>
          <a:srgbClr val="FFFFFF"/>
        </a:accent3>
        <a:accent4>
          <a:srgbClr val="000000"/>
        </a:accent4>
        <a:accent5>
          <a:srgbClr val="B0E9B0"/>
        </a:accent5>
        <a:accent6>
          <a:srgbClr val="25C66E"/>
        </a:accent6>
        <a:hlink>
          <a:srgbClr val="7EE689"/>
        </a:hlink>
        <a:folHlink>
          <a:srgbClr val="6FEDB4"/>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ABD921"/>
        </a:accent1>
        <a:accent2>
          <a:srgbClr val="31C6F7"/>
        </a:accent2>
        <a:accent3>
          <a:srgbClr val="FFFFFF"/>
        </a:accent3>
        <a:accent4>
          <a:srgbClr val="000000"/>
        </a:accent4>
        <a:accent5>
          <a:srgbClr val="D2E9AB"/>
        </a:accent5>
        <a:accent6>
          <a:srgbClr val="2BB3E0"/>
        </a:accent6>
        <a:hlink>
          <a:srgbClr val="75E075"/>
        </a:hlink>
        <a:folHlink>
          <a:srgbClr val="99C4FF"/>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F7A1D3"/>
        </a:accent1>
        <a:accent2>
          <a:srgbClr val="6CD96C"/>
        </a:accent2>
        <a:accent3>
          <a:srgbClr val="FFFFFF"/>
        </a:accent3>
        <a:accent4>
          <a:srgbClr val="000000"/>
        </a:accent4>
        <a:accent5>
          <a:srgbClr val="FACDE6"/>
        </a:accent5>
        <a:accent6>
          <a:srgbClr val="61C461"/>
        </a:accent6>
        <a:hlink>
          <a:srgbClr val="E6B2FF"/>
        </a:hlink>
        <a:folHlink>
          <a:srgbClr val="FFC299"/>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EDC72F"/>
        </a:accent1>
        <a:accent2>
          <a:srgbClr val="C8BDFF"/>
        </a:accent2>
        <a:accent3>
          <a:srgbClr val="FFFFFF"/>
        </a:accent3>
        <a:accent4>
          <a:srgbClr val="000000"/>
        </a:accent4>
        <a:accent5>
          <a:srgbClr val="F4E0AD"/>
        </a:accent5>
        <a:accent6>
          <a:srgbClr val="B5ABE7"/>
        </a:accent6>
        <a:hlink>
          <a:srgbClr val="75E075"/>
        </a:hlink>
        <a:folHlink>
          <a:srgbClr val="F7BAB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med_0242_slide</Template>
  <TotalTime>212</TotalTime>
  <Words>1121</Words>
  <Application>Microsoft Office PowerPoint</Application>
  <PresentationFormat>On-screen Show (4:3)</PresentationFormat>
  <Paragraphs>251</Paragraphs>
  <Slides>26</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26</vt:i4>
      </vt:variant>
    </vt:vector>
  </HeadingPairs>
  <TitlesOfParts>
    <vt:vector size="38" baseType="lpstr">
      <vt:lpstr>AGaramond-Regular</vt:lpstr>
      <vt:lpstr>Arial</vt:lpstr>
      <vt:lpstr>Bodoni MT Black</vt:lpstr>
      <vt:lpstr>Calibri</vt:lpstr>
      <vt:lpstr>Cooper Black</vt:lpstr>
      <vt:lpstr>Footlight MT Light</vt:lpstr>
      <vt:lpstr>Forte</vt:lpstr>
      <vt:lpstr>Garamond</vt:lpstr>
      <vt:lpstr>Script MT Bold</vt:lpstr>
      <vt:lpstr>Times New Roman</vt:lpstr>
      <vt:lpstr>med_0242_slide</vt:lpstr>
      <vt:lpstr>1_Default Design</vt:lpstr>
      <vt:lpstr>MICROBIOLOGY PRACTICAL </vt:lpstr>
      <vt:lpstr>PowerPoint Presentation</vt:lpstr>
      <vt:lpstr>PART 1 </vt:lpstr>
      <vt:lpstr>Case 1 </vt:lpstr>
      <vt:lpstr>QUESTIONS </vt:lpstr>
      <vt:lpstr>PowerPoint Presentation</vt:lpstr>
      <vt:lpstr>Investigation  </vt:lpstr>
      <vt:lpstr>PowerPoint Presentation</vt:lpstr>
      <vt:lpstr>PowerPoint Presentation</vt:lpstr>
      <vt:lpstr>Case 2 </vt:lpstr>
      <vt:lpstr>QUESTIONS </vt:lpstr>
      <vt:lpstr>PowerPoint Presentation</vt:lpstr>
      <vt:lpstr>PowerPoint Presentation</vt:lpstr>
      <vt:lpstr>PowerPoint Presentation</vt:lpstr>
      <vt:lpstr>What other laboratory test needed? </vt:lpstr>
      <vt:lpstr>Case 3 </vt:lpstr>
      <vt:lpstr>PowerPoint Presentation</vt:lpstr>
      <vt:lpstr>PowerPoint Presentation</vt:lpstr>
      <vt:lpstr>4.  What further management would you offer to          the mother?        Pregnant Hepatitis B carriers should be         advised to       - Not donate blood, body organs, other tissue.       - Not share any personal items that may have          blood on them (e.g., toothbrushes ).        - Obtain vaccination against hepatitis viruses A           as indicated.       - Be seen at least annually  by their regular           medical doctor.       - Discuss the risk for transmission with their           partner and need for and testing.</vt:lpstr>
      <vt:lpstr>PowerPoint Presentation</vt:lpstr>
      <vt:lpstr>PowerPoint Presentation</vt:lpstr>
      <vt:lpstr>PowerPoint Presentation</vt:lpstr>
      <vt:lpstr>PowerPoint Presentation</vt:lpstr>
      <vt:lpstr> Interpretation of the Hepatitis B Panel Tests </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MICROBIOLOGY PRACTICAL</dc:title>
  <dc:creator>Dr.Ali Somily</dc:creator>
  <cp:lastModifiedBy>Windows User</cp:lastModifiedBy>
  <cp:revision>22</cp:revision>
  <dcterms:created xsi:type="dcterms:W3CDTF">2011-01-10T06:55:21Z</dcterms:created>
  <dcterms:modified xsi:type="dcterms:W3CDTF">2019-12-31T10:02:29Z</dcterms:modified>
</cp:coreProperties>
</file>