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8" r:id="rId2"/>
    <p:sldId id="305" r:id="rId3"/>
    <p:sldId id="307" r:id="rId4"/>
    <p:sldId id="257" r:id="rId5"/>
    <p:sldId id="258" r:id="rId6"/>
    <p:sldId id="270" r:id="rId7"/>
    <p:sldId id="264" r:id="rId8"/>
    <p:sldId id="266" r:id="rId9"/>
    <p:sldId id="272" r:id="rId10"/>
    <p:sldId id="273" r:id="rId11"/>
    <p:sldId id="276" r:id="rId12"/>
    <p:sldId id="280" r:id="rId13"/>
    <p:sldId id="283" r:id="rId14"/>
    <p:sldId id="284" r:id="rId15"/>
    <p:sldId id="289" r:id="rId16"/>
    <p:sldId id="285" r:id="rId17"/>
    <p:sldId id="286" r:id="rId18"/>
    <p:sldId id="287" r:id="rId19"/>
    <p:sldId id="278" r:id="rId20"/>
    <p:sldId id="313" r:id="rId21"/>
    <p:sldId id="306" r:id="rId22"/>
    <p:sldId id="311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14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A5568-6CD4-4DD2-A3E4-2B5599C8791B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8CB78-897D-4BB6-B979-F6B6A0F5C797}">
      <dgm:prSet phldrT="[Text]"/>
      <dgm:spPr/>
      <dgm:t>
        <a:bodyPr/>
        <a:lstStyle/>
        <a:p>
          <a:r>
            <a:rPr lang="en-US" b="1" u="sng" dirty="0" smtClean="0">
              <a:solidFill>
                <a:srgbClr val="FFFF00"/>
              </a:solidFill>
              <a:latin typeface="Times" pitchFamily="18" charset="0"/>
            </a:rPr>
            <a:t>Defensive Factors</a:t>
          </a:r>
          <a:endParaRPr lang="en-US" dirty="0">
            <a:solidFill>
              <a:srgbClr val="FFFF00"/>
            </a:solidFill>
          </a:endParaRPr>
        </a:p>
      </dgm:t>
    </dgm:pt>
    <dgm:pt modelId="{0DEFF1DF-5950-4DE8-85F9-FE3AF8BB985F}" type="parTrans" cxnId="{F1214F9D-DAFD-4F51-A3F7-8A82F943C79A}">
      <dgm:prSet/>
      <dgm:spPr/>
      <dgm:t>
        <a:bodyPr/>
        <a:lstStyle/>
        <a:p>
          <a:endParaRPr lang="en-US"/>
        </a:p>
      </dgm:t>
    </dgm:pt>
    <dgm:pt modelId="{BB28C3EA-1066-4150-B811-AB79D63E9122}" type="sibTrans" cxnId="{F1214F9D-DAFD-4F51-A3F7-8A82F943C79A}">
      <dgm:prSet/>
      <dgm:spPr/>
      <dgm:t>
        <a:bodyPr/>
        <a:lstStyle/>
        <a:p>
          <a:endParaRPr lang="en-US"/>
        </a:p>
      </dgm:t>
    </dgm:pt>
    <dgm:pt modelId="{C0CA2BB3-1C5A-4224-BBDC-A056A1CC067A}">
      <dgm:prSet/>
      <dgm:spPr/>
      <dgm:t>
        <a:bodyPr/>
        <a:lstStyle/>
        <a:p>
          <a:r>
            <a:rPr lang="en-US" b="1" u="sng" dirty="0" smtClean="0">
              <a:solidFill>
                <a:srgbClr val="FFFF00"/>
              </a:solidFill>
              <a:latin typeface="Times" pitchFamily="18" charset="0"/>
            </a:rPr>
            <a:t>Aggressive Factors</a:t>
          </a:r>
          <a:endParaRPr lang="en-US" b="1" u="sng" dirty="0">
            <a:solidFill>
              <a:srgbClr val="FFFF00"/>
            </a:solidFill>
            <a:latin typeface="Times" pitchFamily="18" charset="0"/>
          </a:endParaRPr>
        </a:p>
      </dgm:t>
    </dgm:pt>
    <dgm:pt modelId="{F1ABB11A-1A4D-4A3D-9A06-63AA67D0AD85}" type="parTrans" cxnId="{C6BB275E-EB4E-4234-B02A-49EE4FFEDFCC}">
      <dgm:prSet/>
      <dgm:spPr/>
      <dgm:t>
        <a:bodyPr/>
        <a:lstStyle/>
        <a:p>
          <a:endParaRPr lang="en-US"/>
        </a:p>
      </dgm:t>
    </dgm:pt>
    <dgm:pt modelId="{E7214651-D9FE-448B-8CD3-95C883949006}" type="sibTrans" cxnId="{C6BB275E-EB4E-4234-B02A-49EE4FFEDFCC}">
      <dgm:prSet/>
      <dgm:spPr/>
      <dgm:t>
        <a:bodyPr/>
        <a:lstStyle/>
        <a:p>
          <a:endParaRPr lang="en-US"/>
        </a:p>
      </dgm:t>
    </dgm:pt>
    <dgm:pt modelId="{DC87EFB5-4E22-4711-9259-6FC004FB1E66}" type="pres">
      <dgm:prSet presAssocID="{30AA5568-6CD4-4DD2-A3E4-2B5599C879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EBDDF3-3FC4-4929-8381-80D3130FF62C}" type="pres">
      <dgm:prSet presAssocID="{C0CA2BB3-1C5A-4224-BBDC-A056A1CC067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1B69C-276F-4665-A2D6-71FF7DAC549A}" type="pres">
      <dgm:prSet presAssocID="{5CA8CB78-897D-4BB6-B979-F6B6A0F5C79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5E01DE-367A-45AC-B5F1-596CFFB6A6E1}" type="presOf" srcId="{5CA8CB78-897D-4BB6-B979-F6B6A0F5C797}" destId="{D8C1B69C-276F-4665-A2D6-71FF7DAC549A}" srcOrd="0" destOrd="0" presId="urn:microsoft.com/office/officeart/2005/8/layout/arrow5"/>
    <dgm:cxn modelId="{4D399FE8-012D-478C-93DC-7299D64CA728}" type="presOf" srcId="{30AA5568-6CD4-4DD2-A3E4-2B5599C8791B}" destId="{DC87EFB5-4E22-4711-9259-6FC004FB1E66}" srcOrd="0" destOrd="0" presId="urn:microsoft.com/office/officeart/2005/8/layout/arrow5"/>
    <dgm:cxn modelId="{554A7C25-84F7-4959-92E8-1FB32AB069BD}" type="presOf" srcId="{C0CA2BB3-1C5A-4224-BBDC-A056A1CC067A}" destId="{6EEBDDF3-3FC4-4929-8381-80D3130FF62C}" srcOrd="0" destOrd="0" presId="urn:microsoft.com/office/officeart/2005/8/layout/arrow5"/>
    <dgm:cxn modelId="{C6BB275E-EB4E-4234-B02A-49EE4FFEDFCC}" srcId="{30AA5568-6CD4-4DD2-A3E4-2B5599C8791B}" destId="{C0CA2BB3-1C5A-4224-BBDC-A056A1CC067A}" srcOrd="0" destOrd="0" parTransId="{F1ABB11A-1A4D-4A3D-9A06-63AA67D0AD85}" sibTransId="{E7214651-D9FE-448B-8CD3-95C883949006}"/>
    <dgm:cxn modelId="{F1214F9D-DAFD-4F51-A3F7-8A82F943C79A}" srcId="{30AA5568-6CD4-4DD2-A3E4-2B5599C8791B}" destId="{5CA8CB78-897D-4BB6-B979-F6B6A0F5C797}" srcOrd="1" destOrd="0" parTransId="{0DEFF1DF-5950-4DE8-85F9-FE3AF8BB985F}" sibTransId="{BB28C3EA-1066-4150-B811-AB79D63E9122}"/>
    <dgm:cxn modelId="{C4BDEE00-4FB3-4F6E-9B94-32A0FDCF5230}" type="presParOf" srcId="{DC87EFB5-4E22-4711-9259-6FC004FB1E66}" destId="{6EEBDDF3-3FC4-4929-8381-80D3130FF62C}" srcOrd="0" destOrd="0" presId="urn:microsoft.com/office/officeart/2005/8/layout/arrow5"/>
    <dgm:cxn modelId="{553E2BD3-0EF3-4970-84F8-4AF9E257F420}" type="presParOf" srcId="{DC87EFB5-4E22-4711-9259-6FC004FB1E66}" destId="{D8C1B69C-276F-4665-A2D6-71FF7DAC549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AA5568-6CD4-4DD2-A3E4-2B5599C8791B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8CB78-897D-4BB6-B979-F6B6A0F5C797}">
      <dgm:prSet phldrT="[Text]"/>
      <dgm:spPr/>
      <dgm:t>
        <a:bodyPr/>
        <a:lstStyle/>
        <a:p>
          <a:r>
            <a:rPr lang="en-US" b="1" u="sng" dirty="0" smtClean="0">
              <a:solidFill>
                <a:srgbClr val="FFFF00"/>
              </a:solidFill>
              <a:latin typeface="Times" pitchFamily="18" charset="0"/>
            </a:rPr>
            <a:t>Defensive Factors</a:t>
          </a:r>
          <a:endParaRPr lang="en-US" dirty="0">
            <a:solidFill>
              <a:srgbClr val="FFFF00"/>
            </a:solidFill>
          </a:endParaRPr>
        </a:p>
      </dgm:t>
    </dgm:pt>
    <dgm:pt modelId="{0DEFF1DF-5950-4DE8-85F9-FE3AF8BB985F}" type="parTrans" cxnId="{F1214F9D-DAFD-4F51-A3F7-8A82F943C79A}">
      <dgm:prSet/>
      <dgm:spPr/>
      <dgm:t>
        <a:bodyPr/>
        <a:lstStyle/>
        <a:p>
          <a:endParaRPr lang="en-US"/>
        </a:p>
      </dgm:t>
    </dgm:pt>
    <dgm:pt modelId="{BB28C3EA-1066-4150-B811-AB79D63E9122}" type="sibTrans" cxnId="{F1214F9D-DAFD-4F51-A3F7-8A82F943C79A}">
      <dgm:prSet/>
      <dgm:spPr/>
      <dgm:t>
        <a:bodyPr/>
        <a:lstStyle/>
        <a:p>
          <a:endParaRPr lang="en-US"/>
        </a:p>
      </dgm:t>
    </dgm:pt>
    <dgm:pt modelId="{C0CA2BB3-1C5A-4224-BBDC-A056A1CC067A}">
      <dgm:prSet/>
      <dgm:spPr/>
      <dgm:t>
        <a:bodyPr/>
        <a:lstStyle/>
        <a:p>
          <a:r>
            <a:rPr lang="en-US" b="1" u="sng" dirty="0" smtClean="0">
              <a:solidFill>
                <a:srgbClr val="FFFF00"/>
              </a:solidFill>
              <a:latin typeface="Times" pitchFamily="18" charset="0"/>
            </a:rPr>
            <a:t>Aggressive Factors</a:t>
          </a:r>
          <a:endParaRPr lang="en-US" b="1" u="sng" dirty="0">
            <a:solidFill>
              <a:srgbClr val="FFFF00"/>
            </a:solidFill>
            <a:latin typeface="Times" pitchFamily="18" charset="0"/>
          </a:endParaRPr>
        </a:p>
      </dgm:t>
    </dgm:pt>
    <dgm:pt modelId="{F1ABB11A-1A4D-4A3D-9A06-63AA67D0AD85}" type="parTrans" cxnId="{C6BB275E-EB4E-4234-B02A-49EE4FFEDFCC}">
      <dgm:prSet/>
      <dgm:spPr/>
      <dgm:t>
        <a:bodyPr/>
        <a:lstStyle/>
        <a:p>
          <a:endParaRPr lang="en-US"/>
        </a:p>
      </dgm:t>
    </dgm:pt>
    <dgm:pt modelId="{E7214651-D9FE-448B-8CD3-95C883949006}" type="sibTrans" cxnId="{C6BB275E-EB4E-4234-B02A-49EE4FFEDFCC}">
      <dgm:prSet/>
      <dgm:spPr/>
      <dgm:t>
        <a:bodyPr/>
        <a:lstStyle/>
        <a:p>
          <a:endParaRPr lang="en-US"/>
        </a:p>
      </dgm:t>
    </dgm:pt>
    <dgm:pt modelId="{DC87EFB5-4E22-4711-9259-6FC004FB1E66}" type="pres">
      <dgm:prSet presAssocID="{30AA5568-6CD4-4DD2-A3E4-2B5599C879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EBDDF3-3FC4-4929-8381-80D3130FF62C}" type="pres">
      <dgm:prSet presAssocID="{C0CA2BB3-1C5A-4224-BBDC-A056A1CC067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1B69C-276F-4665-A2D6-71FF7DAC549A}" type="pres">
      <dgm:prSet presAssocID="{5CA8CB78-897D-4BB6-B979-F6B6A0F5C79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53B25F-C851-4525-9127-5B7500E9FEE2}" type="presOf" srcId="{30AA5568-6CD4-4DD2-A3E4-2B5599C8791B}" destId="{DC87EFB5-4E22-4711-9259-6FC004FB1E66}" srcOrd="0" destOrd="0" presId="urn:microsoft.com/office/officeart/2005/8/layout/arrow5"/>
    <dgm:cxn modelId="{233DFC52-295C-4A35-85CE-79FA6D2D27A0}" type="presOf" srcId="{C0CA2BB3-1C5A-4224-BBDC-A056A1CC067A}" destId="{6EEBDDF3-3FC4-4929-8381-80D3130FF62C}" srcOrd="0" destOrd="0" presId="urn:microsoft.com/office/officeart/2005/8/layout/arrow5"/>
    <dgm:cxn modelId="{C6BB275E-EB4E-4234-B02A-49EE4FFEDFCC}" srcId="{30AA5568-6CD4-4DD2-A3E4-2B5599C8791B}" destId="{C0CA2BB3-1C5A-4224-BBDC-A056A1CC067A}" srcOrd="0" destOrd="0" parTransId="{F1ABB11A-1A4D-4A3D-9A06-63AA67D0AD85}" sibTransId="{E7214651-D9FE-448B-8CD3-95C883949006}"/>
    <dgm:cxn modelId="{F1214F9D-DAFD-4F51-A3F7-8A82F943C79A}" srcId="{30AA5568-6CD4-4DD2-A3E4-2B5599C8791B}" destId="{5CA8CB78-897D-4BB6-B979-F6B6A0F5C797}" srcOrd="1" destOrd="0" parTransId="{0DEFF1DF-5950-4DE8-85F9-FE3AF8BB985F}" sibTransId="{BB28C3EA-1066-4150-B811-AB79D63E9122}"/>
    <dgm:cxn modelId="{FF58B974-3E1D-4A15-B8E2-5546033418BE}" type="presOf" srcId="{5CA8CB78-897D-4BB6-B979-F6B6A0F5C797}" destId="{D8C1B69C-276F-4665-A2D6-71FF7DAC549A}" srcOrd="0" destOrd="0" presId="urn:microsoft.com/office/officeart/2005/8/layout/arrow5"/>
    <dgm:cxn modelId="{53B116CC-2307-4BF8-BFFD-27340A15996B}" type="presParOf" srcId="{DC87EFB5-4E22-4711-9259-6FC004FB1E66}" destId="{6EEBDDF3-3FC4-4929-8381-80D3130FF62C}" srcOrd="0" destOrd="0" presId="urn:microsoft.com/office/officeart/2005/8/layout/arrow5"/>
    <dgm:cxn modelId="{25D3B76C-6FA7-492F-91C9-5188752D1F8D}" type="presParOf" srcId="{DC87EFB5-4E22-4711-9259-6FC004FB1E66}" destId="{D8C1B69C-276F-4665-A2D6-71FF7DAC549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AA5568-6CD4-4DD2-A3E4-2B5599C8791B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8CB78-897D-4BB6-B979-F6B6A0F5C797}">
      <dgm:prSet phldrT="[Text]"/>
      <dgm:spPr/>
      <dgm:t>
        <a:bodyPr/>
        <a:lstStyle/>
        <a:p>
          <a:r>
            <a:rPr lang="en-US" b="1" u="sng" dirty="0" smtClean="0">
              <a:solidFill>
                <a:srgbClr val="FFFF00"/>
              </a:solidFill>
              <a:latin typeface="Times" pitchFamily="18" charset="0"/>
            </a:rPr>
            <a:t>Defensive Factors</a:t>
          </a:r>
          <a:endParaRPr lang="en-US" dirty="0">
            <a:solidFill>
              <a:srgbClr val="FFFF00"/>
            </a:solidFill>
          </a:endParaRPr>
        </a:p>
      </dgm:t>
    </dgm:pt>
    <dgm:pt modelId="{0DEFF1DF-5950-4DE8-85F9-FE3AF8BB985F}" type="parTrans" cxnId="{F1214F9D-DAFD-4F51-A3F7-8A82F943C79A}">
      <dgm:prSet/>
      <dgm:spPr/>
      <dgm:t>
        <a:bodyPr/>
        <a:lstStyle/>
        <a:p>
          <a:endParaRPr lang="en-US"/>
        </a:p>
      </dgm:t>
    </dgm:pt>
    <dgm:pt modelId="{BB28C3EA-1066-4150-B811-AB79D63E9122}" type="sibTrans" cxnId="{F1214F9D-DAFD-4F51-A3F7-8A82F943C79A}">
      <dgm:prSet/>
      <dgm:spPr/>
      <dgm:t>
        <a:bodyPr/>
        <a:lstStyle/>
        <a:p>
          <a:endParaRPr lang="en-US"/>
        </a:p>
      </dgm:t>
    </dgm:pt>
    <dgm:pt modelId="{C0CA2BB3-1C5A-4224-BBDC-A056A1CC067A}">
      <dgm:prSet/>
      <dgm:spPr/>
      <dgm:t>
        <a:bodyPr/>
        <a:lstStyle/>
        <a:p>
          <a:r>
            <a:rPr lang="en-US" b="1" u="sng" dirty="0" smtClean="0">
              <a:solidFill>
                <a:srgbClr val="FFFF00"/>
              </a:solidFill>
              <a:latin typeface="Times" pitchFamily="18" charset="0"/>
            </a:rPr>
            <a:t>Aggressive Factors</a:t>
          </a:r>
          <a:endParaRPr lang="en-US" b="1" u="sng" dirty="0">
            <a:solidFill>
              <a:srgbClr val="FFFF00"/>
            </a:solidFill>
            <a:latin typeface="Times" pitchFamily="18" charset="0"/>
          </a:endParaRPr>
        </a:p>
      </dgm:t>
    </dgm:pt>
    <dgm:pt modelId="{F1ABB11A-1A4D-4A3D-9A06-63AA67D0AD85}" type="parTrans" cxnId="{C6BB275E-EB4E-4234-B02A-49EE4FFEDFCC}">
      <dgm:prSet/>
      <dgm:spPr/>
      <dgm:t>
        <a:bodyPr/>
        <a:lstStyle/>
        <a:p>
          <a:endParaRPr lang="en-US"/>
        </a:p>
      </dgm:t>
    </dgm:pt>
    <dgm:pt modelId="{E7214651-D9FE-448B-8CD3-95C883949006}" type="sibTrans" cxnId="{C6BB275E-EB4E-4234-B02A-49EE4FFEDFCC}">
      <dgm:prSet/>
      <dgm:spPr/>
      <dgm:t>
        <a:bodyPr/>
        <a:lstStyle/>
        <a:p>
          <a:endParaRPr lang="en-US"/>
        </a:p>
      </dgm:t>
    </dgm:pt>
    <dgm:pt modelId="{DC87EFB5-4E22-4711-9259-6FC004FB1E66}" type="pres">
      <dgm:prSet presAssocID="{30AA5568-6CD4-4DD2-A3E4-2B5599C879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EBDDF3-3FC4-4929-8381-80D3130FF62C}" type="pres">
      <dgm:prSet presAssocID="{C0CA2BB3-1C5A-4224-BBDC-A056A1CC067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1B69C-276F-4665-A2D6-71FF7DAC549A}" type="pres">
      <dgm:prSet presAssocID="{5CA8CB78-897D-4BB6-B979-F6B6A0F5C79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65E23A-8572-4661-A8AA-3E6617BE2074}" type="presOf" srcId="{5CA8CB78-897D-4BB6-B979-F6B6A0F5C797}" destId="{D8C1B69C-276F-4665-A2D6-71FF7DAC549A}" srcOrd="0" destOrd="0" presId="urn:microsoft.com/office/officeart/2005/8/layout/arrow5"/>
    <dgm:cxn modelId="{C6BB275E-EB4E-4234-B02A-49EE4FFEDFCC}" srcId="{30AA5568-6CD4-4DD2-A3E4-2B5599C8791B}" destId="{C0CA2BB3-1C5A-4224-BBDC-A056A1CC067A}" srcOrd="0" destOrd="0" parTransId="{F1ABB11A-1A4D-4A3D-9A06-63AA67D0AD85}" sibTransId="{E7214651-D9FE-448B-8CD3-95C883949006}"/>
    <dgm:cxn modelId="{F1214F9D-DAFD-4F51-A3F7-8A82F943C79A}" srcId="{30AA5568-6CD4-4DD2-A3E4-2B5599C8791B}" destId="{5CA8CB78-897D-4BB6-B979-F6B6A0F5C797}" srcOrd="1" destOrd="0" parTransId="{0DEFF1DF-5950-4DE8-85F9-FE3AF8BB985F}" sibTransId="{BB28C3EA-1066-4150-B811-AB79D63E9122}"/>
    <dgm:cxn modelId="{664534A4-4E85-42C1-A45A-7094BCD68161}" type="presOf" srcId="{30AA5568-6CD4-4DD2-A3E4-2B5599C8791B}" destId="{DC87EFB5-4E22-4711-9259-6FC004FB1E66}" srcOrd="0" destOrd="0" presId="urn:microsoft.com/office/officeart/2005/8/layout/arrow5"/>
    <dgm:cxn modelId="{FF1EB03A-FB92-4831-8FB9-13CD72ECCB1C}" type="presOf" srcId="{C0CA2BB3-1C5A-4224-BBDC-A056A1CC067A}" destId="{6EEBDDF3-3FC4-4929-8381-80D3130FF62C}" srcOrd="0" destOrd="0" presId="urn:microsoft.com/office/officeart/2005/8/layout/arrow5"/>
    <dgm:cxn modelId="{DE97E8C8-63D4-4B3F-8898-CFCD075B6F28}" type="presParOf" srcId="{DC87EFB5-4E22-4711-9259-6FC004FB1E66}" destId="{6EEBDDF3-3FC4-4929-8381-80D3130FF62C}" srcOrd="0" destOrd="0" presId="urn:microsoft.com/office/officeart/2005/8/layout/arrow5"/>
    <dgm:cxn modelId="{C8AB714D-2B70-4114-9B89-D3F34B09BF6A}" type="presParOf" srcId="{DC87EFB5-4E22-4711-9259-6FC004FB1E66}" destId="{D8C1B69C-276F-4665-A2D6-71FF7DAC549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CFD432-3A7C-41CD-BB1B-181895BB5B71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56101ED3-10A7-4C08-9A1C-9886ED441508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5B8E63-57BD-44D4-AE01-1AF1A4AA1E6B}" type="slidenum">
              <a:rPr lang="ar-SA" altLang="en-US"/>
              <a:pPr/>
              <a:t>4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695C65-D486-4B04-AA53-C081E616870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--1950—Norman Barrett</a:t>
            </a:r>
          </a:p>
          <a:p>
            <a:pPr eaLnBrk="1" hangingPunct="1"/>
            <a:r>
              <a:rPr lang="en-US" altLang="en-US" smtClean="0"/>
              <a:t>--10-15%</a:t>
            </a:r>
          </a:p>
          <a:p>
            <a:pPr eaLnBrk="1" hangingPunct="1"/>
            <a:r>
              <a:rPr lang="en-US" altLang="en-US" smtClean="0"/>
              <a:t>--black arrow squamo-columnar jxn—Z-line</a:t>
            </a:r>
          </a:p>
          <a:p>
            <a:pPr eaLnBrk="1" hangingPunct="1"/>
            <a:r>
              <a:rPr lang="en-US" altLang="en-US" smtClean="0"/>
              <a:t>--Z-line has undulating smooth contours</a:t>
            </a:r>
          </a:p>
          <a:p>
            <a:pPr eaLnBrk="1" hangingPunct="1"/>
            <a:r>
              <a:rPr lang="en-US" altLang="en-US" smtClean="0"/>
              <a:t>--green arrow—gastric columnar epithelium above round black sphincter</a:t>
            </a:r>
          </a:p>
          <a:p>
            <a:pPr eaLnBrk="1" hangingPunct="1"/>
            <a:r>
              <a:rPr lang="en-US" altLang="en-US" smtClean="0"/>
              <a:t>--red arow—pink white esophageal squamous epithelium</a:t>
            </a:r>
          </a:p>
          <a:p>
            <a:pPr eaLnBrk="1" hangingPunct="1"/>
            <a:r>
              <a:rPr lang="en-US" altLang="en-US" smtClean="0"/>
              <a:t>--RFs—male, smoker, age, obese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58DA51-84DC-42BE-AA7E-CD60F028D0F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Adenoca with barretts 0.5%/yr--------without barretts 0.07%/yr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CBDB89-43DB-4DBC-8E74-F0AA1C0C924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Once established h&amp;p dx and no alarm symptoms can proceed with dx/therapeutic trial of tx.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E67F36-0B46-4CE1-BD6D-1DEB485FC08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--distinction between normal and GERD is blurred because some degree of reflux is physiologic is all folks</a:t>
            </a:r>
          </a:p>
          <a:p>
            <a:pPr lvl="1" eaLnBrk="1" hangingPunct="1"/>
            <a:r>
              <a:rPr lang="en-US" altLang="en-US" smtClean="0"/>
              <a:t>Physiologic—postprandially, short lived, asymptomatic, not during sleep</a:t>
            </a:r>
          </a:p>
          <a:p>
            <a:pPr lvl="1" eaLnBrk="1" hangingPunct="1"/>
            <a:r>
              <a:rPr lang="en-US" altLang="en-US" smtClean="0"/>
              <a:t>Pathologic—symptoms or mucosal injury and often with nocturnal symptoms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F9F6F1-80E1-406A-A3FC-2369F5AE8D2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--At level of diaphragmatic hiatus—main deterrant to reflux</a:t>
            </a:r>
          </a:p>
          <a:p>
            <a:pPr eaLnBrk="1" hangingPunct="1"/>
            <a:r>
              <a:rPr lang="en-US" altLang="en-US" smtClean="0"/>
              <a:t>--disruption due to –review slide--multifactorial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CD3EEF-95C7-4237-9ADA-3EDD34F6280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--gerd related chest pain may mimic angina—squeezing/burning, substernal, radiates to back, neck, jaw, arms.  Minutes to hours.  After meals, awakens patient from sleep, exacerbated by emotional stress</a:t>
            </a:r>
          </a:p>
          <a:p>
            <a:pPr eaLnBrk="1" hangingPunct="1"/>
            <a:r>
              <a:rPr lang="en-US" altLang="en-US" smtClean="0"/>
              <a:t>--water brash—hypersalivation—heartburn and regurg of sour fluid or tasteless saliva into mouth</a:t>
            </a:r>
          </a:p>
          <a:p>
            <a:pPr eaLnBrk="1" hangingPunct="1"/>
            <a:r>
              <a:rPr lang="en-US" altLang="en-US" smtClean="0"/>
              <a:t>--globus—lump in throat irrespective of swallowing</a:t>
            </a:r>
          </a:p>
          <a:p>
            <a:pPr eaLnBrk="1" hangingPunct="1"/>
            <a:r>
              <a:rPr lang="en-US" altLang="en-US" smtClean="0"/>
              <a:t>--odynophagia—esophageal ulcer</a:t>
            </a:r>
          </a:p>
          <a:p>
            <a:pPr eaLnBrk="1" hangingPunct="1"/>
            <a:r>
              <a:rPr lang="en-US" altLang="en-US" smtClean="0"/>
              <a:t>--nausea—infrequent</a:t>
            </a:r>
          </a:p>
          <a:p>
            <a:pPr eaLnBrk="1" hangingPunct="1"/>
            <a:r>
              <a:rPr lang="en-US" altLang="en-US" smtClean="0"/>
              <a:t>--hrt burn 70-85%//regurg 60%//dysphagi 15-20%//angina 33%//asthma 15-20%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3F3ED4-7F2E-4793-8E95-5C895317EB7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--heartburn +/- regurgitation high specificity, low sensitivity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49B89D-41B2-4499-A937-0F82B7E11EC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--if trial of med did not work or if alarm symptoms or long term 5yrs  need egd 1a evidence—dysphagia/early satiety/gi bleed/odynophagia/vomiting/wt loss/anemia</a:t>
            </a:r>
          </a:p>
          <a:p>
            <a:pPr eaLnBrk="1" hangingPunct="1"/>
            <a:r>
              <a:rPr lang="en-US" altLang="en-US" smtClean="0"/>
              <a:t>--50-70% of patient’s with gerd will have a neg egd.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EF8461-D917-40D1-A688-3A14AC0AFDC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--dysphagia, odynophagia, early satiety, gi bleed, anemia, vomit, wt loss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A4F5D6-5A31-4601-B797-99DC447B0D6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--black arrow squamo-columnar jxn—Z-line</a:t>
            </a:r>
          </a:p>
          <a:p>
            <a:pPr eaLnBrk="1" hangingPunct="1"/>
            <a:r>
              <a:rPr lang="en-US" altLang="en-US" smtClean="0"/>
              <a:t>--Z-line has undulating smooth contours</a:t>
            </a:r>
          </a:p>
          <a:p>
            <a:pPr eaLnBrk="1" hangingPunct="1"/>
            <a:r>
              <a:rPr lang="en-US" altLang="en-US" smtClean="0"/>
              <a:t>--green arrow—gastric columnar epithelium above round black sphincter</a:t>
            </a:r>
          </a:p>
          <a:p>
            <a:pPr eaLnBrk="1" hangingPunct="1"/>
            <a:r>
              <a:rPr lang="en-US" altLang="en-US" smtClean="0"/>
              <a:t>--red arow—pink white esophageal squamous epithelium</a:t>
            </a:r>
          </a:p>
          <a:p>
            <a:pPr eaLnBrk="1" hangingPunct="1"/>
            <a:r>
              <a:rPr lang="en-US" altLang="en-US" smtClean="0"/>
              <a:t>--ulcerations in 2-7%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D3D495-9737-4D40-9BF4-49DCEAC79C1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4-20% of patients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49D7-E6AA-4CD1-B783-F56E9D04F056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6726D-933B-455D-B802-D3E5C7EA1AB4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D5C66-9CD5-4129-A697-99C303F6091E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0865D-8D24-4CF4-A9A8-8E6C8E7E6D7A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C579E-FFC4-4378-AEC2-B2BCB6E34C79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A3AB0-912B-4996-8939-2F267841525D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9905C68-90AC-45D7-9CB2-53DD2DAC6E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4B8872-0C53-49FC-888E-41295EDC9F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2AFB-DC3A-4D8F-9DDF-A0BFD3D8B3F2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21ABC-5344-4D82-ADF3-C5179BDA70A2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EB35E-E2AC-4D1E-89D9-5794681C1924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4EAB8-B02F-4F0E-9710-69358CEA1039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399B-6EEF-41B6-A3FB-A692D9D70A05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A4C20-4099-4517-8D9C-D2174B52DB11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86BE-1B50-425E-84FD-2F92B2358E6A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BBAFC-D382-421A-8CFF-077429D3333B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28855-B2CF-4169-822E-AF7D645D2034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B75F4-8127-4CAA-A6F6-69883FF54362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46A90-DE51-4D36-9A29-B7A1A26CDE40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DB19A-E385-40C7-868D-084F3403DCCE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3AFD6-0C62-4A50-842F-EEEA98A52580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FEE93-1376-467D-8D2E-25EF72DA543C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A8B6-EC0E-4CB6-86F4-B36861249B45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A0BAE-1BCB-40E0-82AA-BCB99F85BE0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0AC66A-5228-4B69-921B-6E1C9612779E}" type="datetimeFigureOut">
              <a:rPr lang="en-US"/>
              <a:pPr>
                <a:defRPr/>
              </a:pPr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A2C146E-92A1-4217-B9C9-4A955B154870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th1000.com/entries/85500/85638LRtQ_w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930029-overview" TargetMode="External"/><Relationship Id="rId2" Type="http://schemas.openxmlformats.org/officeDocument/2006/relationships/hyperlink" Target="http://emedicine.medscape.com/article/368861-overvie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medicine.medscape.com/article/369510-overvie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altLang="en-US" smtClean="0"/>
          </a:p>
        </p:txBody>
      </p:sp>
      <p:sp>
        <p:nvSpPr>
          <p:cNvPr id="5123" name="عنوان فرعي 2"/>
          <p:cNvSpPr>
            <a:spLocks noGrp="1"/>
          </p:cNvSpPr>
          <p:nvPr>
            <p:ph type="subTitle" idx="1"/>
          </p:nvPr>
        </p:nvSpPr>
        <p:spPr>
          <a:xfrm>
            <a:off x="1295400" y="381000"/>
            <a:ext cx="6400800" cy="685800"/>
          </a:xfrm>
        </p:spPr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</a:rPr>
              <a:t>LECTURES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200" y="1066800"/>
            <a:ext cx="5681663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/>
              <a:t>Gastro-esophageal reflux disease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" y="1752600"/>
            <a:ext cx="3581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Peptic Ulcer Disease</a:t>
            </a:r>
            <a:b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200" y="3810000"/>
            <a:ext cx="522605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/>
              <a:t>Inflammatory bowel disease-1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00013" y="3124200"/>
            <a:ext cx="26431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 err="1"/>
              <a:t>Malabsorption</a:t>
            </a:r>
            <a:r>
              <a:rPr lang="en-US" sz="3200" dirty="0"/>
              <a:t>                                      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6675" y="2438400"/>
            <a:ext cx="2066925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/>
              <a:t>Diarrhea                                                   </a:t>
            </a:r>
            <a:endParaRPr lang="en-US" sz="4000" dirty="0"/>
          </a:p>
        </p:txBody>
      </p:sp>
      <p:sp>
        <p:nvSpPr>
          <p:cNvPr id="9" name="مستطيل 8"/>
          <p:cNvSpPr/>
          <p:nvPr/>
        </p:nvSpPr>
        <p:spPr>
          <a:xfrm>
            <a:off x="66675" y="5159375"/>
            <a:ext cx="5475288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/>
              <a:t>Colonic polyps and carcinoma-1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76200" y="4495800"/>
            <a:ext cx="522605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/>
              <a:t>Inflammatory bowel disease-2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87313" y="5867400"/>
            <a:ext cx="5475287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/>
              <a:t>Colonic polyps and carcinoma-2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486400" y="1743075"/>
            <a:ext cx="3657600" cy="3292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Pancreatitis </a:t>
            </a:r>
          </a:p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Cirrhosis</a:t>
            </a:r>
          </a:p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Cirrhosis</a:t>
            </a:r>
          </a:p>
          <a:p>
            <a:pPr>
              <a:defRPr/>
            </a:pPr>
            <a:r>
              <a:rPr lang="en-US" sz="32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Cholecystitis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Tumors of liver and pancreas </a:t>
            </a:r>
            <a:endParaRPr lang="en-US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Clinical Manisfestations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38400"/>
            <a:ext cx="5638800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Most common symptoms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Heartburn—retrosternal burning discomfort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Regurgitation—effortless return of gastric contents into the pharynx without nausea</a:t>
            </a:r>
          </a:p>
        </p:txBody>
      </p:sp>
      <p:pic>
        <p:nvPicPr>
          <p:cNvPr id="7175" name="Picture 7" descr="85638LRtQ_w">
            <a:hlinkClick r:id="rId3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373813" y="2209800"/>
            <a:ext cx="2027237" cy="2209800"/>
          </a:xfrm>
        </p:spPr>
      </p:pic>
      <p:sp>
        <p:nvSpPr>
          <p:cNvPr id="17413" name="مستطيل 5"/>
          <p:cNvSpPr>
            <a:spLocks noChangeArrowheads="1"/>
          </p:cNvSpPr>
          <p:nvPr/>
        </p:nvSpPr>
        <p:spPr bwMode="auto">
          <a:xfrm>
            <a:off x="685800" y="4876800"/>
            <a:ext cx="502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/>
              <a:t>Atypical  symptoms….coughing, chest pain, and wheezing.</a:t>
            </a:r>
          </a:p>
        </p:txBody>
      </p:sp>
      <p:pic>
        <p:nvPicPr>
          <p:cNvPr id="17414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029200"/>
            <a:ext cx="1219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رابط كسهم مستقيم 7"/>
          <p:cNvCxnSpPr/>
          <p:nvPr/>
        </p:nvCxnSpPr>
        <p:spPr>
          <a:xfrm>
            <a:off x="5257800" y="5105400"/>
            <a:ext cx="1981200" cy="6096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Diagnostic Evaluation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lvl="1" eaLnBrk="1" hangingPunct="1"/>
            <a:r>
              <a:rPr lang="en-US" altLang="en-US" smtClean="0"/>
              <a:t>If classic symptoms of heartburn and regurgitation exist in the absence of “alarm symptoms” the diagnosis of GERD can be made clinically and treatment can be initiated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  <a:p>
            <a:pPr lvl="2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Esophagogastrodudenoscopy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895600"/>
            <a:ext cx="5029200" cy="167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Endoscopy (with biopsy if needed)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In patients with alarm signs/symptoms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Those who fail a medication trial</a:t>
            </a:r>
          </a:p>
        </p:txBody>
      </p:sp>
      <p:pic>
        <p:nvPicPr>
          <p:cNvPr id="21508" name="Picture 5" descr="ei_25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95400"/>
            <a:ext cx="41148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Complications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Erosive esophagitis</a:t>
            </a:r>
          </a:p>
          <a:p>
            <a:pPr eaLnBrk="1" hangingPunct="1"/>
            <a:r>
              <a:rPr lang="en-US" altLang="en-US" smtClean="0"/>
              <a:t>Stricture</a:t>
            </a:r>
          </a:p>
          <a:p>
            <a:pPr eaLnBrk="1" hangingPunct="1"/>
            <a:r>
              <a:rPr lang="en-US" altLang="en-US" smtClean="0"/>
              <a:t>Barrett’s esophagus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Complications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Erosive esophagitis</a:t>
            </a:r>
          </a:p>
          <a:p>
            <a:pPr lvl="1" eaLnBrk="1" hangingPunct="1"/>
            <a:r>
              <a:rPr lang="en-US" altLang="en-US" smtClean="0"/>
              <a:t>Responsible for 40-60% of GERD symptoms</a:t>
            </a:r>
          </a:p>
          <a:p>
            <a:pPr lvl="1" eaLnBrk="1" hangingPunct="1"/>
            <a:r>
              <a:rPr lang="en-US" altLang="en-US" smtClean="0"/>
              <a:t>Severity of symptoms often fail to match severity of erosive esophagitis</a:t>
            </a:r>
          </a:p>
        </p:txBody>
      </p:sp>
      <p:pic>
        <p:nvPicPr>
          <p:cNvPr id="25604" name="Picture 5" descr="fig1_erosive_es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8050" y="4038600"/>
            <a:ext cx="31559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7272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Esophagitis </a:t>
            </a:r>
          </a:p>
        </p:txBody>
      </p:sp>
      <p:pic>
        <p:nvPicPr>
          <p:cNvPr id="27651" name="Picture 2" descr="http://www.studentconsult.com/content/9781416031215/Kumar_Cases_PBD8/gas1/gas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195388"/>
            <a:ext cx="6477000" cy="4627562"/>
          </a:xfrm>
        </p:spPr>
      </p:pic>
      <p:sp>
        <p:nvSpPr>
          <p:cNvPr id="5" name="مستطيل 4"/>
          <p:cNvSpPr/>
          <p:nvPr/>
        </p:nvSpPr>
        <p:spPr>
          <a:xfrm>
            <a:off x="838200" y="6019800"/>
            <a:ext cx="274320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basal zone hyperplasia,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267200" y="5943600"/>
            <a:ext cx="3954463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Elongation  of lamina </a:t>
            </a:r>
            <a:r>
              <a:rPr lang="en-US" dirty="0" err="1"/>
              <a:t>propria</a:t>
            </a:r>
            <a:r>
              <a:rPr lang="en-US" dirty="0"/>
              <a:t> papillae</a:t>
            </a:r>
          </a:p>
        </p:txBody>
      </p:sp>
      <p:cxnSp>
        <p:nvCxnSpPr>
          <p:cNvPr id="8" name="رابط كسهم مستقيم 7"/>
          <p:cNvCxnSpPr/>
          <p:nvPr/>
        </p:nvCxnSpPr>
        <p:spPr>
          <a:xfrm rot="16200000" flipV="1">
            <a:off x="4419600" y="4419600"/>
            <a:ext cx="2590800" cy="457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16200000" flipV="1">
            <a:off x="1600200" y="5181600"/>
            <a:ext cx="1371600" cy="152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6" name="Picture 10" descr="http://www.studentconsult.com/content/9781416031215/Kumar_Cases_PBD8/gas1/gas1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676400"/>
            <a:ext cx="24542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ستطيل 12"/>
          <p:cNvSpPr/>
          <p:nvPr/>
        </p:nvSpPr>
        <p:spPr>
          <a:xfrm>
            <a:off x="6324600" y="2362200"/>
            <a:ext cx="2403475" cy="307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dirty="0" err="1"/>
              <a:t>Eosinophils</a:t>
            </a:r>
            <a:r>
              <a:rPr lang="en-US" sz="1400" dirty="0"/>
              <a:t> and </a:t>
            </a:r>
            <a:r>
              <a:rPr lang="en-US" sz="1400" dirty="0" err="1"/>
              <a:t>neutrophils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Complications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962400" cy="5257800"/>
          </a:xfrm>
        </p:spPr>
        <p:txBody>
          <a:bodyPr/>
          <a:lstStyle/>
          <a:p>
            <a:pPr eaLnBrk="1" hangingPunct="1"/>
            <a:r>
              <a:rPr lang="en-US" altLang="en-US" smtClean="0"/>
              <a:t>Esophageal stricture</a:t>
            </a:r>
          </a:p>
          <a:p>
            <a:pPr lvl="1" eaLnBrk="1" hangingPunct="1"/>
            <a:r>
              <a:rPr lang="en-US" altLang="en-US" smtClean="0"/>
              <a:t>Result of healing of erosive esophagitis</a:t>
            </a:r>
          </a:p>
          <a:p>
            <a:pPr lvl="1" eaLnBrk="1" hangingPunct="1"/>
            <a:r>
              <a:rPr lang="en-US" altLang="en-US" smtClean="0"/>
              <a:t>May need dilation</a:t>
            </a:r>
          </a:p>
          <a:p>
            <a:pPr lvl="1" eaLnBrk="1" hangingPunct="1"/>
            <a:endParaRPr lang="en-US" altLang="en-US" smtClean="0"/>
          </a:p>
        </p:txBody>
      </p:sp>
      <p:pic>
        <p:nvPicPr>
          <p:cNvPr id="28676" name="Picture 5" descr="get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3528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Complications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2057400"/>
            <a:ext cx="48006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Barrett’s Esophagus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Intestinal metaplasia of the esophagus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Associated with the development of adenocarcinoma</a:t>
            </a:r>
          </a:p>
        </p:txBody>
      </p:sp>
      <p:pic>
        <p:nvPicPr>
          <p:cNvPr id="30724" name="Picture 5" descr="727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434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2113_f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5791200" y="1600200"/>
            <a:ext cx="915988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8-15%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Complications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Barrett’s Esophagus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Acid damages lining of esophagus and causes esophagitis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Damaged area heals in a metaplastic process and abnormal columnar cells replace squamous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This specialized intestinal metaplasia can progress to dysplasia and adenocarcinoma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pic>
        <p:nvPicPr>
          <p:cNvPr id="39940" name="Picture 4" descr="fig1_erosive_eso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239000" y="1143000"/>
            <a:ext cx="1905000" cy="1905000"/>
          </a:xfrm>
          <a:noFill/>
        </p:spPr>
      </p:pic>
      <p:pic>
        <p:nvPicPr>
          <p:cNvPr id="39942" name="Picture 6" descr="7272b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495800" y="1219200"/>
            <a:ext cx="1905000" cy="1885950"/>
          </a:xfrm>
          <a:noFill/>
        </p:spPr>
      </p:pic>
      <p:pic>
        <p:nvPicPr>
          <p:cNvPr id="39944" name="Picture 8" descr="2113_f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3962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 descr="Esophageal_adeno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886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6477000" y="1905000"/>
            <a:ext cx="685800" cy="485775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ar-SA" altLang="en-US"/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>
            <a:off x="8077200" y="3124200"/>
            <a:ext cx="485775" cy="762000"/>
          </a:xfrm>
          <a:prstGeom prst="down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ar-SA" altLang="en-US"/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>
            <a:off x="6477000" y="4648200"/>
            <a:ext cx="685800" cy="485775"/>
          </a:xfrm>
          <a:prstGeom prst="leftArrow">
            <a:avLst>
              <a:gd name="adj1" fmla="val 50000"/>
              <a:gd name="adj2" fmla="val 352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ar-SA" altLang="en-US"/>
          </a:p>
        </p:txBody>
      </p:sp>
      <p:sp>
        <p:nvSpPr>
          <p:cNvPr id="32779" name="مستطيل 10"/>
          <p:cNvSpPr>
            <a:spLocks noChangeArrowheads="1"/>
          </p:cNvSpPr>
          <p:nvPr/>
        </p:nvSpPr>
        <p:spPr bwMode="auto">
          <a:xfrm>
            <a:off x="762000" y="60960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/>
            <a:r>
              <a:rPr lang="en-US" altLang="en-US"/>
              <a:t>Many patients with Barrett’s are asymptomatic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3733800"/>
            <a:ext cx="41719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 animBg="1"/>
      <p:bldP spid="39948" grpId="0" animBg="1"/>
      <p:bldP spid="399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Treatment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 2 receptor Blockers</a:t>
            </a:r>
          </a:p>
          <a:p>
            <a:pPr eaLnBrk="1" hangingPunct="1"/>
            <a:r>
              <a:rPr lang="en-US" altLang="en-US" smtClean="0"/>
              <a:t>Proton pump inhibitors  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  <a:p>
            <a:pPr lvl="1" eaLnBrk="1" hangingPunct="1">
              <a:buFont typeface="Arial" charset="0"/>
              <a:buNone/>
            </a:pPr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pic>
        <p:nvPicPr>
          <p:cNvPr id="34820" name="Picture 5" descr="Proton-Pump-Inhibi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828800"/>
            <a:ext cx="39624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مستطيل 4"/>
          <p:cNvSpPr>
            <a:spLocks noChangeArrowheads="1"/>
          </p:cNvSpPr>
          <p:nvPr/>
        </p:nvSpPr>
        <p:spPr bwMode="auto">
          <a:xfrm>
            <a:off x="1371600" y="4495800"/>
            <a:ext cx="197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Antireflux surgery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 rot="5400000">
            <a:off x="1828801" y="3657600"/>
            <a:ext cx="1219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altLang="en-US" smtClean="0"/>
          </a:p>
        </p:txBody>
      </p:sp>
      <p:sp>
        <p:nvSpPr>
          <p:cNvPr id="6147" name="عنوان فرعي 2"/>
          <p:cNvSpPr>
            <a:spLocks noGrp="1"/>
          </p:cNvSpPr>
          <p:nvPr>
            <p:ph type="subTitle" idx="1"/>
          </p:nvPr>
        </p:nvSpPr>
        <p:spPr>
          <a:xfrm>
            <a:off x="1295400" y="381000"/>
            <a:ext cx="6400800" cy="685800"/>
          </a:xfrm>
        </p:spPr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</a:rPr>
              <a:t>8 LECTURES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200" y="1066800"/>
            <a:ext cx="5681663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/>
              <a:t>Gastro-esophageal reflux disease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" y="1752600"/>
            <a:ext cx="3581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Peptic Ulcer Disease</a:t>
            </a:r>
            <a:b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676400" y="4648200"/>
            <a:ext cx="23622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chemeClr val="bg1"/>
                </a:solidFill>
              </a:rPr>
              <a:t>Revision </a:t>
            </a:r>
          </a:p>
        </p:txBody>
      </p:sp>
      <p:sp>
        <p:nvSpPr>
          <p:cNvPr id="13" name="سهم للأسفل 12"/>
          <p:cNvSpPr/>
          <p:nvPr/>
        </p:nvSpPr>
        <p:spPr>
          <a:xfrm>
            <a:off x="914400" y="2667000"/>
            <a:ext cx="3886200" cy="190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/>
              <a:t>Next lecture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3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pPr marL="742950" indent="-742950">
              <a:defRPr/>
            </a:pPr>
            <a:r>
              <a:rPr lang="en-US" sz="1600" b="1" dirty="0" smtClean="0">
                <a:solidFill>
                  <a:srgbClr val="FF0000"/>
                </a:solidFill>
                <a:cs typeface="IrisUPC" pitchFamily="34" charset="-34"/>
              </a:rPr>
              <a:t>Define </a:t>
            </a:r>
            <a:r>
              <a:rPr lang="en-US" sz="1600" b="1" dirty="0" err="1" smtClean="0">
                <a:solidFill>
                  <a:srgbClr val="FF0000"/>
                </a:solidFill>
                <a:cs typeface="IrisUPC" pitchFamily="34" charset="-34"/>
              </a:rPr>
              <a:t>gastroesophageal</a:t>
            </a:r>
            <a:r>
              <a:rPr lang="en-US" sz="1600" b="1" dirty="0" smtClean="0">
                <a:solidFill>
                  <a:srgbClr val="FF0000"/>
                </a:solidFill>
                <a:cs typeface="IrisUPC" pitchFamily="34" charset="-34"/>
              </a:rPr>
              <a:t> reflux disease</a:t>
            </a:r>
          </a:p>
          <a:p>
            <a:pPr lvl="1" indent="-742950">
              <a:buFont typeface="Wingdings" pitchFamily="2" charset="2"/>
              <a:buChar char="Ø"/>
              <a:defRPr/>
            </a:pPr>
            <a:r>
              <a:rPr lang="en-US" sz="1400" dirty="0" smtClean="0"/>
              <a:t>Symptoms OR mucosal damage produced by the abnormal reflux of gastric contents into the esophagus</a:t>
            </a:r>
          </a:p>
          <a:p>
            <a:pPr marL="742950" indent="-742950">
              <a:buFont typeface="Wingdings" pitchFamily="2" charset="2"/>
              <a:buChar char="Ø"/>
              <a:defRPr/>
            </a:pPr>
            <a:r>
              <a:rPr lang="en-US" sz="1600" dirty="0" smtClean="0"/>
              <a:t>Physiologic vs. pathologic</a:t>
            </a:r>
            <a:endParaRPr lang="en-US" sz="1600" b="1" dirty="0" smtClean="0">
              <a:cs typeface="IrisUPC" pitchFamily="34" charset="-34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1600" b="1" dirty="0" smtClean="0">
              <a:cs typeface="IrisUPC" pitchFamily="34" charset="-34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1600" b="1" dirty="0" smtClean="0">
              <a:cs typeface="IrisUPC" pitchFamily="34" charset="-34"/>
            </a:endParaRPr>
          </a:p>
          <a:p>
            <a:pPr marL="514350" indent="-514350">
              <a:defRPr/>
            </a:pPr>
            <a:r>
              <a:rPr lang="en-US" sz="1600" b="1" dirty="0" smtClean="0">
                <a:solidFill>
                  <a:srgbClr val="FF0000"/>
                </a:solidFill>
                <a:cs typeface="IrisUPC" pitchFamily="34" charset="-34"/>
              </a:rPr>
              <a:t>Understand the  </a:t>
            </a:r>
            <a:r>
              <a:rPr lang="en-US" sz="1600" b="1" dirty="0" err="1" smtClean="0">
                <a:solidFill>
                  <a:srgbClr val="FF0000"/>
                </a:solidFill>
                <a:cs typeface="IrisUPC" pitchFamily="34" charset="-34"/>
              </a:rPr>
              <a:t>Pathophysiology</a:t>
            </a:r>
            <a:r>
              <a:rPr lang="en-US" sz="1600" b="1" dirty="0" smtClean="0">
                <a:solidFill>
                  <a:srgbClr val="FF0000"/>
                </a:solidFill>
                <a:cs typeface="IrisUPC" pitchFamily="34" charset="-34"/>
              </a:rPr>
              <a:t> of reflux </a:t>
            </a:r>
            <a:r>
              <a:rPr lang="en-US" sz="1600" b="1" dirty="0" err="1" smtClean="0">
                <a:solidFill>
                  <a:srgbClr val="FF0000"/>
                </a:solidFill>
                <a:cs typeface="IrisUPC" pitchFamily="34" charset="-34"/>
              </a:rPr>
              <a:t>esophagitis</a:t>
            </a:r>
            <a:r>
              <a:rPr lang="en-US" sz="1600" b="1" dirty="0" smtClean="0">
                <a:solidFill>
                  <a:srgbClr val="FF0000"/>
                </a:solidFill>
                <a:cs typeface="IrisUPC" pitchFamily="34" charset="-34"/>
              </a:rPr>
              <a:t>.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1600" dirty="0" smtClean="0"/>
              <a:t>Abnormal lower esophageal sphincter or increased abdominal pressure</a:t>
            </a:r>
            <a:endParaRPr lang="en-US" sz="1600" b="1" dirty="0" smtClean="0">
              <a:cs typeface="IrisUPC" pitchFamily="34" charset="-34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1600" b="1" dirty="0" smtClean="0">
              <a:cs typeface="IrisUPC" pitchFamily="34" charset="-34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1600" b="1" dirty="0" smtClean="0">
              <a:cs typeface="IrisUPC" pitchFamily="34" charset="-34"/>
            </a:endParaRPr>
          </a:p>
          <a:p>
            <a:pPr marL="514350" indent="-514350">
              <a:defRPr/>
            </a:pPr>
            <a:r>
              <a:rPr lang="en-US" sz="1600" b="1" dirty="0" smtClean="0">
                <a:solidFill>
                  <a:srgbClr val="FF0000"/>
                </a:solidFill>
                <a:cs typeface="IrisUPC" pitchFamily="34" charset="-34"/>
              </a:rPr>
              <a:t>Know clinical features of reflux </a:t>
            </a:r>
            <a:r>
              <a:rPr lang="en-US" sz="1600" b="1" dirty="0" err="1" smtClean="0">
                <a:solidFill>
                  <a:srgbClr val="FF0000"/>
                </a:solidFill>
                <a:cs typeface="IrisUPC" pitchFamily="34" charset="-34"/>
              </a:rPr>
              <a:t>esophagitis</a:t>
            </a:r>
            <a:endParaRPr lang="en-US" sz="16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1600" dirty="0" smtClean="0"/>
              <a:t>Heartburn, Regurgitation</a:t>
            </a:r>
            <a:endParaRPr lang="en-US" sz="1600" b="1" dirty="0" smtClean="0">
              <a:cs typeface="IrisUPC" pitchFamily="34" charset="-34"/>
            </a:endParaRP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1600" dirty="0" smtClean="0"/>
              <a:t>Atypical  symptoms….coughing, chest pain, and wheezing</a:t>
            </a:r>
            <a:endParaRPr lang="en-US" sz="1600" b="1" dirty="0" smtClean="0">
              <a:cs typeface="IrisUPC" pitchFamily="34" charset="-34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1600" b="1" dirty="0" smtClean="0">
              <a:cs typeface="IrisUPC" pitchFamily="34" charset="-34"/>
            </a:endParaRPr>
          </a:p>
          <a:p>
            <a:pPr marL="514350" indent="-514350">
              <a:defRPr/>
            </a:pPr>
            <a:r>
              <a:rPr lang="en-US" sz="1600" b="1" dirty="0" smtClean="0">
                <a:solidFill>
                  <a:srgbClr val="FF0000"/>
                </a:solidFill>
                <a:cs typeface="IrisUPC" pitchFamily="34" charset="-34"/>
              </a:rPr>
              <a:t>Describe the pathological features of reflux </a:t>
            </a:r>
            <a:r>
              <a:rPr lang="en-US" sz="1600" b="1" dirty="0" err="1" smtClean="0">
                <a:solidFill>
                  <a:srgbClr val="FF0000"/>
                </a:solidFill>
                <a:cs typeface="IrisUPC" pitchFamily="34" charset="-34"/>
              </a:rPr>
              <a:t>esophagitis</a:t>
            </a:r>
            <a:endParaRPr lang="en-US" sz="16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1600" dirty="0" err="1" smtClean="0"/>
              <a:t>Eosinophils</a:t>
            </a:r>
            <a:r>
              <a:rPr lang="en-US" sz="1600" dirty="0" smtClean="0"/>
              <a:t> and </a:t>
            </a:r>
            <a:r>
              <a:rPr lang="en-US" sz="1600" dirty="0" err="1" smtClean="0"/>
              <a:t>neutrophils</a:t>
            </a:r>
            <a:r>
              <a:rPr lang="en-US" sz="1600" dirty="0" smtClean="0"/>
              <a:t> 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1600" dirty="0" smtClean="0"/>
              <a:t>Elongation  of lamina </a:t>
            </a:r>
            <a:r>
              <a:rPr lang="en-US" sz="1600" dirty="0" err="1" smtClean="0"/>
              <a:t>propria</a:t>
            </a:r>
            <a:r>
              <a:rPr lang="en-US" sz="1600" dirty="0" smtClean="0"/>
              <a:t> papillae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en-US" sz="1600" dirty="0" smtClean="0"/>
              <a:t>basal zone hyperplasia</a:t>
            </a:r>
            <a:endParaRPr lang="en-US" sz="1600" b="1" dirty="0" smtClean="0">
              <a:cs typeface="IrisUPC" pitchFamily="34" charset="-34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1600" b="1" dirty="0" smtClean="0">
              <a:cs typeface="IrisUPC" pitchFamily="34" charset="-34"/>
            </a:endParaRPr>
          </a:p>
          <a:p>
            <a:pPr marL="514350" indent="-514350">
              <a:defRPr/>
            </a:pPr>
            <a:r>
              <a:rPr lang="en-US" sz="1600" b="1" dirty="0" smtClean="0">
                <a:solidFill>
                  <a:srgbClr val="FF0000"/>
                </a:solidFill>
                <a:cs typeface="IrisUPC" pitchFamily="34" charset="-34"/>
              </a:rPr>
              <a:t>Know the complications of reflux </a:t>
            </a:r>
            <a:r>
              <a:rPr lang="en-US" sz="1600" b="1" dirty="0" err="1" smtClean="0">
                <a:solidFill>
                  <a:srgbClr val="FF0000"/>
                </a:solidFill>
                <a:cs typeface="IrisUPC" pitchFamily="34" charset="-34"/>
              </a:rPr>
              <a:t>esophagitis</a:t>
            </a:r>
            <a:endParaRPr lang="en-US" sz="16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1600" dirty="0" smtClean="0"/>
              <a:t>Erosive </a:t>
            </a:r>
            <a:r>
              <a:rPr lang="en-US" sz="1600" dirty="0" err="1" smtClean="0"/>
              <a:t>esophagitis</a:t>
            </a:r>
            <a:r>
              <a:rPr lang="en-US" sz="1600" dirty="0" smtClean="0"/>
              <a:t>,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1600" dirty="0" smtClean="0"/>
              <a:t>Stricture,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1600" dirty="0" smtClean="0"/>
              <a:t>Barrett’s esophagus…………………………..dysplasia…………….</a:t>
            </a:r>
            <a:r>
              <a:rPr lang="en-US" sz="1600" dirty="0" err="1" smtClean="0"/>
              <a:t>adenocarcinoma</a:t>
            </a:r>
            <a:endParaRPr lang="en-US" sz="1600" dirty="0" smtClean="0"/>
          </a:p>
          <a:p>
            <a:pPr>
              <a:defRPr/>
            </a:pPr>
            <a:endParaRPr lang="en-US" sz="1600" dirty="0"/>
          </a:p>
        </p:txBody>
      </p:sp>
      <p:sp>
        <p:nvSpPr>
          <p:cNvPr id="4" name="مستطيل 3"/>
          <p:cNvSpPr/>
          <p:nvPr/>
        </p:nvSpPr>
        <p:spPr>
          <a:xfrm>
            <a:off x="4724400" y="152400"/>
            <a:ext cx="1325563" cy="3698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Objectives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altLang="en-US" smtClean="0"/>
          </a:p>
        </p:txBody>
      </p:sp>
      <p:sp>
        <p:nvSpPr>
          <p:cNvPr id="37891" name="عنوان فرعي 2"/>
          <p:cNvSpPr>
            <a:spLocks noGrp="1"/>
          </p:cNvSpPr>
          <p:nvPr>
            <p:ph type="subTitle" idx="1"/>
          </p:nvPr>
        </p:nvSpPr>
        <p:spPr>
          <a:xfrm>
            <a:off x="1295400" y="381000"/>
            <a:ext cx="6400800" cy="685800"/>
          </a:xfrm>
        </p:spPr>
        <p:txBody>
          <a:bodyPr/>
          <a:lstStyle/>
          <a:p>
            <a:endParaRPr lang="ar-SA" altLang="en-US" b="1" smtClean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6200" y="1066800"/>
            <a:ext cx="5681663" cy="584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Gastro-esophageal reflux disease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" y="1752600"/>
            <a:ext cx="3581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Peptic Ulcer Disease</a:t>
            </a:r>
            <a:b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33400" y="1720840"/>
            <a:ext cx="8077200" cy="31085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IrisUPC" pitchFamily="34" charset="-34"/>
                <a:cs typeface="IrisUPC" pitchFamily="34" charset="-34"/>
              </a:rPr>
              <a:t>Upon completion of this lecture the students will :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2800" dirty="0">
                <a:latin typeface="IrisUPC" pitchFamily="34" charset="-34"/>
                <a:cs typeface="IrisUPC" pitchFamily="34" charset="-34"/>
              </a:rPr>
              <a:t>Understand the </a:t>
            </a:r>
            <a:r>
              <a:rPr lang="en-US" sz="2800" dirty="0" err="1">
                <a:solidFill>
                  <a:srgbClr val="FFFF00"/>
                </a:solidFill>
                <a:latin typeface="IrisUPC" pitchFamily="34" charset="-34"/>
                <a:cs typeface="IrisUPC" pitchFamily="34" charset="-34"/>
              </a:rPr>
              <a:t>Pathophysiology</a:t>
            </a:r>
            <a:r>
              <a:rPr lang="en-US" sz="2800" dirty="0">
                <a:latin typeface="IrisUPC" pitchFamily="34" charset="-34"/>
                <a:cs typeface="IrisUPC" pitchFamily="34" charset="-34"/>
              </a:rPr>
              <a:t> of acute and chronic peptic ulcer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2800" dirty="0">
                <a:latin typeface="IrisUPC" pitchFamily="34" charset="-34"/>
                <a:cs typeface="IrisUPC" pitchFamily="34" charset="-34"/>
              </a:rPr>
              <a:t>Know the </a:t>
            </a:r>
            <a:r>
              <a:rPr lang="en-US" sz="2800" dirty="0">
                <a:solidFill>
                  <a:srgbClr val="FFFF00"/>
                </a:solidFill>
                <a:latin typeface="IrisUPC" pitchFamily="34" charset="-34"/>
                <a:cs typeface="IrisUPC" pitchFamily="34" charset="-34"/>
              </a:rPr>
              <a:t>possible causes </a:t>
            </a:r>
            <a:r>
              <a:rPr lang="en-US" sz="2800" dirty="0">
                <a:latin typeface="IrisUPC" pitchFamily="34" charset="-34"/>
                <a:cs typeface="IrisUPC" pitchFamily="34" charset="-34"/>
              </a:rPr>
              <a:t>of gastric and duodenal ulcers with emphasis on most common causes (H pylori and drugs)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2800" dirty="0">
                <a:latin typeface="IrisUPC" pitchFamily="34" charset="-34"/>
                <a:cs typeface="IrisUPC" pitchFamily="34" charset="-34"/>
              </a:rPr>
              <a:t>Recognize the </a:t>
            </a:r>
            <a:r>
              <a:rPr lang="en-US" sz="2800" dirty="0">
                <a:solidFill>
                  <a:srgbClr val="FFFF00"/>
                </a:solidFill>
                <a:latin typeface="IrisUPC" pitchFamily="34" charset="-34"/>
                <a:cs typeface="IrisUPC" pitchFamily="34" charset="-34"/>
              </a:rPr>
              <a:t>gross and microscopic features </a:t>
            </a:r>
            <a:r>
              <a:rPr lang="en-US" sz="2800" dirty="0">
                <a:latin typeface="IrisUPC" pitchFamily="34" charset="-34"/>
                <a:cs typeface="IrisUPC" pitchFamily="34" charset="-34"/>
              </a:rPr>
              <a:t>of peptic ulcer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2800" dirty="0">
                <a:latin typeface="IrisUPC" pitchFamily="34" charset="-34"/>
                <a:cs typeface="IrisUPC" pitchFamily="34" charset="-34"/>
              </a:rPr>
              <a:t>Recognize the </a:t>
            </a:r>
            <a:r>
              <a:rPr lang="en-US" sz="2800" dirty="0">
                <a:solidFill>
                  <a:srgbClr val="FFFF00"/>
                </a:solidFill>
                <a:latin typeface="IrisUPC" pitchFamily="34" charset="-34"/>
                <a:cs typeface="IrisUPC" pitchFamily="34" charset="-34"/>
              </a:rPr>
              <a:t>clinical features and consequences </a:t>
            </a:r>
            <a:r>
              <a:rPr lang="en-US" sz="2800" dirty="0">
                <a:latin typeface="IrisUPC" pitchFamily="34" charset="-34"/>
                <a:cs typeface="IrisUPC" pitchFamily="34" charset="-34"/>
              </a:rPr>
              <a:t>of acute and chronic peptic ulcer </a:t>
            </a:r>
          </a:p>
        </p:txBody>
      </p:sp>
      <p:sp>
        <p:nvSpPr>
          <p:cNvPr id="38917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smtClean="0"/>
              <a:t>Objectives</a:t>
            </a:r>
            <a:endParaRPr lang="ar-SA" altLang="en-US" smtClean="0"/>
          </a:p>
        </p:txBody>
      </p:sp>
      <p:sp>
        <p:nvSpPr>
          <p:cNvPr id="38918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40386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altLang="en-US" sz="2000" smtClean="0"/>
          </a:p>
          <a:p>
            <a:endParaRPr lang="ar-SA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Ulcer </a:t>
            </a:r>
          </a:p>
        </p:txBody>
      </p:sp>
      <p:sp>
        <p:nvSpPr>
          <p:cNvPr id="3993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400" i="1" smtClean="0"/>
              <a:t>Peptic ulcer</a:t>
            </a:r>
            <a:endParaRPr lang="en-US" altLang="en-US" sz="2000" smtClean="0"/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en-US" sz="2400" i="1" smtClean="0"/>
              <a:t>Stress ulcers (acute gastric ulcers)</a:t>
            </a:r>
            <a:endParaRPr lang="en-US" altLang="en-US" smtClean="0"/>
          </a:p>
        </p:txBody>
      </p:sp>
      <p:pic>
        <p:nvPicPr>
          <p:cNvPr id="39940" name="Picture 8" descr="E:\git fig\S01871-017-f018.jpg"/>
          <p:cNvPicPr>
            <a:picLocks noChangeAspect="1" noChangeArrowheads="1"/>
          </p:cNvPicPr>
          <p:nvPr/>
        </p:nvPicPr>
        <p:blipFill>
          <a:blip r:embed="rId2"/>
          <a:srcRect t="9311" b="9311"/>
          <a:stretch>
            <a:fillRect/>
          </a:stretch>
        </p:blipFill>
        <p:spPr bwMode="auto">
          <a:xfrm>
            <a:off x="941388" y="2786063"/>
            <a:ext cx="7604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مستطيل 4"/>
          <p:cNvSpPr>
            <a:spLocks noChangeArrowheads="1"/>
          </p:cNvSpPr>
          <p:nvPr/>
        </p:nvSpPr>
        <p:spPr bwMode="auto">
          <a:xfrm>
            <a:off x="5357813" y="1071563"/>
            <a:ext cx="3571875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Ulcer</a:t>
            </a:r>
            <a:r>
              <a:rPr lang="en-GB" altLang="en-US"/>
              <a:t>: a breach in the mucosa of the alimentary tract extending through muscularis mucosa into submucosa or deeper.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r>
              <a:rPr lang="en-US" altLang="en-US" sz="3200" b="1" smtClean="0"/>
              <a:t>Pathophysiology </a:t>
            </a:r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320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altLang="en-US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428596" y="1357298"/>
          <a:ext cx="814393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447800" y="533400"/>
            <a:ext cx="5943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1" hangingPunct="1"/>
            <a:endParaRPr lang="ar-SA" altLang="en-US">
              <a:latin typeface="Times" pitchFamily="18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14313" y="3100388"/>
            <a:ext cx="2500312" cy="197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FF0000"/>
                </a:solidFill>
                <a:latin typeface="Times" pitchFamily="18" charset="0"/>
              </a:rPr>
              <a:t>Aggressive Factors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H. pylori 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Drugs (NSAIDs)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Acid 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pepsin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Bile salts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000750" y="2857500"/>
            <a:ext cx="2771775" cy="2500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b="1" u="sng" dirty="0">
                <a:solidFill>
                  <a:schemeClr val="tx1"/>
                </a:solidFill>
                <a:latin typeface="Times" pitchFamily="18" charset="0"/>
              </a:rPr>
              <a:t>Defensive Factors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Mucus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bicarbonate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Blood flow, 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cell renewal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Prostaglandins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sz="2000" dirty="0" err="1">
                <a:latin typeface="Times" pitchFamily="18" charset="0"/>
              </a:rPr>
              <a:t>Phospholipid</a:t>
            </a:r>
            <a:endParaRPr lang="en-US" sz="2000" dirty="0">
              <a:latin typeface="Times" pitchFamily="18" charset="0"/>
            </a:endParaRPr>
          </a:p>
        </p:txBody>
      </p:sp>
      <p:sp>
        <p:nvSpPr>
          <p:cNvPr id="41989" name="Line 6"/>
          <p:cNvSpPr>
            <a:spLocks noChangeShapeType="1"/>
          </p:cNvSpPr>
          <p:nvPr/>
        </p:nvSpPr>
        <p:spPr bwMode="auto">
          <a:xfrm>
            <a:off x="3152775" y="30480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3571875" y="1000125"/>
            <a:ext cx="1760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/>
              <a:t>Pathophysiology</a:t>
            </a:r>
            <a:endParaRPr lang="en-US" altLang="en-US"/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3786188" y="2571750"/>
            <a:ext cx="1176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i="1"/>
              <a:t>imbalance</a:t>
            </a:r>
            <a:endParaRPr lang="en-US" alt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3000364" y="3214686"/>
          <a:ext cx="278608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447800" y="533400"/>
            <a:ext cx="5943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1" hangingPunct="1"/>
            <a:endParaRPr lang="ar-SA" altLang="en-US">
              <a:latin typeface="Times" pitchFamily="18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14313" y="3100388"/>
            <a:ext cx="2500312" cy="197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FF0000"/>
                </a:solidFill>
                <a:latin typeface="Times" pitchFamily="18" charset="0"/>
              </a:rPr>
              <a:t>Aggressive Factors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sz="2000" dirty="0">
                <a:solidFill>
                  <a:srgbClr val="FFFF00"/>
                </a:solidFill>
                <a:latin typeface="Times" pitchFamily="18" charset="0"/>
              </a:rPr>
              <a:t>H. pylori 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Drugs (NSAIDs)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Acid 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pepsin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Bile salts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000750" y="2857500"/>
            <a:ext cx="2771775" cy="2500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b="1" u="sng" dirty="0">
                <a:solidFill>
                  <a:schemeClr val="tx1"/>
                </a:solidFill>
                <a:latin typeface="Times" pitchFamily="18" charset="0"/>
              </a:rPr>
              <a:t>Defensive Factors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Mucus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bicarbonate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Blood flow, 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cell renewal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sz="2000" dirty="0">
                <a:latin typeface="Times" pitchFamily="18" charset="0"/>
              </a:rPr>
              <a:t>Prostaglandins</a:t>
            </a:r>
          </a:p>
          <a:p>
            <a:pPr eaLnBrk="1" hangingPunct="1">
              <a:buClr>
                <a:srgbClr val="FFFFFF"/>
              </a:buClr>
              <a:defRPr/>
            </a:pPr>
            <a:r>
              <a:rPr lang="en-US" sz="2000" dirty="0" err="1">
                <a:latin typeface="Times" pitchFamily="18" charset="0"/>
              </a:rPr>
              <a:t>Phospholipid</a:t>
            </a:r>
            <a:endParaRPr lang="en-US" sz="2000" dirty="0">
              <a:latin typeface="Times" pitchFamily="18" charset="0"/>
            </a:endParaRPr>
          </a:p>
        </p:txBody>
      </p:sp>
      <p:sp>
        <p:nvSpPr>
          <p:cNvPr id="43013" name="Line 6"/>
          <p:cNvSpPr>
            <a:spLocks noChangeShapeType="1"/>
          </p:cNvSpPr>
          <p:nvPr/>
        </p:nvSpPr>
        <p:spPr bwMode="auto">
          <a:xfrm>
            <a:off x="3152775" y="30480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3357563" y="1143000"/>
            <a:ext cx="1760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/>
              <a:t>Pathophysiology</a:t>
            </a:r>
            <a:endParaRPr lang="en-US" altLang="en-US"/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3786188" y="2571750"/>
            <a:ext cx="1176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i="1"/>
              <a:t>imbalance</a:t>
            </a:r>
            <a:endParaRPr lang="en-US" alt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3000364" y="3214686"/>
          <a:ext cx="278608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Left Arrow 10"/>
          <p:cNvSpPr/>
          <p:nvPr/>
        </p:nvSpPr>
        <p:spPr>
          <a:xfrm>
            <a:off x="1285875" y="3286125"/>
            <a:ext cx="1357313" cy="5715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Acute peptic ulcers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b="1" dirty="0" smtClean="0"/>
              <a:t> </a:t>
            </a:r>
            <a:r>
              <a:rPr lang="en-US" sz="3600" b="1" dirty="0" err="1" smtClean="0"/>
              <a:t>Pathophysiology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2"/>
                </a:solidFill>
              </a:rPr>
              <a:t>As  part of an acute </a:t>
            </a:r>
            <a:r>
              <a:rPr lang="en-US" altLang="en-US" i="1" smtClean="0">
                <a:solidFill>
                  <a:schemeClr val="tx2"/>
                </a:solidFill>
              </a:rPr>
              <a:t>gastritis</a:t>
            </a:r>
            <a:r>
              <a:rPr lang="en-US" altLang="en-US" smtClean="0">
                <a:solidFill>
                  <a:schemeClr val="tx2"/>
                </a:solidFill>
              </a:rPr>
              <a:t> </a:t>
            </a:r>
          </a:p>
          <a:p>
            <a:r>
              <a:rPr lang="en-US" altLang="en-US" smtClean="0">
                <a:solidFill>
                  <a:schemeClr val="tx2"/>
                </a:solidFill>
              </a:rPr>
              <a:t>As  a complication of a severe </a:t>
            </a:r>
            <a:r>
              <a:rPr lang="en-US" altLang="en-US" i="1" smtClean="0">
                <a:solidFill>
                  <a:schemeClr val="tx2"/>
                </a:solidFill>
              </a:rPr>
              <a:t>stress response</a:t>
            </a:r>
            <a:r>
              <a:rPr lang="en-US" altLang="en-US" smtClean="0">
                <a:solidFill>
                  <a:schemeClr val="tx2"/>
                </a:solidFill>
              </a:rPr>
              <a:t> </a:t>
            </a:r>
          </a:p>
          <a:p>
            <a:r>
              <a:rPr lang="en-US" altLang="en-US" smtClean="0">
                <a:solidFill>
                  <a:schemeClr val="tx2"/>
                </a:solidFill>
              </a:rPr>
              <a:t>As  a result of extreme </a:t>
            </a:r>
            <a:r>
              <a:rPr lang="en-US" altLang="en-US" i="1" smtClean="0">
                <a:solidFill>
                  <a:schemeClr val="tx2"/>
                </a:solidFill>
              </a:rPr>
              <a:t>hyperacidity</a:t>
            </a:r>
            <a:r>
              <a:rPr lang="en-US" altLang="en-US" smtClean="0">
                <a:solidFill>
                  <a:schemeClr val="tx2"/>
                </a:solidFill>
              </a:rPr>
              <a:t>. </a:t>
            </a:r>
          </a:p>
          <a:p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44036" name="AutoShape 2" descr="mk:@MSITStore:F:\Robbins%20&amp;%20Cotran%20Pathologic%20Basis%20of%20Disease%20-%208th%20Ed.chm::/f4-u1.0-b978-1-4377-0792-2..50022-5..gr11.jpg"/>
          <p:cNvSpPr>
            <a:spLocks noChangeAspect="1" noChangeArrowheads="1"/>
          </p:cNvSpPr>
          <p:nvPr/>
        </p:nvSpPr>
        <p:spPr bwMode="auto">
          <a:xfrm>
            <a:off x="155575" y="-1500188"/>
            <a:ext cx="5715000" cy="313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ar-SA" altLang="en-US"/>
          </a:p>
        </p:txBody>
      </p:sp>
      <p:pic>
        <p:nvPicPr>
          <p:cNvPr id="44037" name="Picture 2" descr="G:\Cotran\Images\CH18\F018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500438"/>
            <a:ext cx="40243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6429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Acute peptic ulcers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2"/>
                </a:solidFill>
              </a:rPr>
              <a:t>As  part of an acute </a:t>
            </a:r>
            <a:r>
              <a:rPr lang="en-US" altLang="en-US" i="1" smtClean="0">
                <a:solidFill>
                  <a:schemeClr val="tx2"/>
                </a:solidFill>
              </a:rPr>
              <a:t>gastritis </a:t>
            </a:r>
            <a:r>
              <a:rPr lang="en-US" altLang="en-US" i="1" smtClean="0">
                <a:solidFill>
                  <a:srgbClr val="FF0000"/>
                </a:solidFill>
              </a:rPr>
              <a:t>(</a:t>
            </a:r>
            <a:r>
              <a:rPr lang="en-US" altLang="en-US" sz="2400" smtClean="0"/>
              <a:t>acute response to an irritant 'chemical' injury by drugs (NSAID) or alcohol</a:t>
            </a:r>
          </a:p>
          <a:p>
            <a:pPr>
              <a:buFont typeface="Arial" charset="0"/>
              <a:buNone/>
            </a:pPr>
            <a:endParaRPr lang="en-US" altLang="en-US" smtClean="0">
              <a:solidFill>
                <a:srgbClr val="FF0000"/>
              </a:solidFill>
            </a:endParaRPr>
          </a:p>
          <a:p>
            <a:r>
              <a:rPr lang="en-US" altLang="en-US" smtClean="0">
                <a:solidFill>
                  <a:schemeClr val="tx2"/>
                </a:solidFill>
              </a:rPr>
              <a:t>As  a complication of a severe </a:t>
            </a:r>
            <a:r>
              <a:rPr lang="en-US" altLang="en-US" i="1" smtClean="0">
                <a:solidFill>
                  <a:schemeClr val="tx2"/>
                </a:solidFill>
              </a:rPr>
              <a:t>stress response </a:t>
            </a:r>
            <a:r>
              <a:rPr lang="en-US" altLang="en-US" sz="2400" i="1" smtClean="0">
                <a:solidFill>
                  <a:srgbClr val="FF0000"/>
                </a:solidFill>
              </a:rPr>
              <a:t>(</a:t>
            </a:r>
            <a:r>
              <a:rPr lang="en-US" altLang="en-US" sz="2400" smtClean="0"/>
              <a:t>severe burns (Curling's ulcer), major trauma (cushing ulcer) or cerebrovascular accidents )</a:t>
            </a:r>
            <a:r>
              <a:rPr lang="en-US" altLang="en-US" sz="240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charset="0"/>
              <a:buNone/>
            </a:pPr>
            <a:endParaRPr lang="en-US" altLang="en-US" smtClean="0">
              <a:solidFill>
                <a:srgbClr val="FF0000"/>
              </a:solidFill>
            </a:endParaRPr>
          </a:p>
          <a:p>
            <a:r>
              <a:rPr lang="en-US" altLang="en-US" smtClean="0">
                <a:solidFill>
                  <a:schemeClr val="tx2"/>
                </a:solidFill>
              </a:rPr>
              <a:t>As  a result of extreme </a:t>
            </a:r>
            <a:r>
              <a:rPr lang="en-US" altLang="en-US" i="1" smtClean="0">
                <a:solidFill>
                  <a:schemeClr val="tx2"/>
                </a:solidFill>
              </a:rPr>
              <a:t>hyperacidity </a:t>
            </a:r>
            <a:r>
              <a:rPr lang="en-US" altLang="en-US" sz="2400" i="1" smtClean="0">
                <a:solidFill>
                  <a:srgbClr val="FF0000"/>
                </a:solidFill>
              </a:rPr>
              <a:t>(</a:t>
            </a:r>
            <a:r>
              <a:rPr lang="en-US" altLang="en-US" sz="2400" smtClean="0"/>
              <a:t>Zollinger-Ellison syndrome). 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45060" name="AutoShape 2" descr="mk:@MSITStore:F:\Robbins%20&amp;%20Cotran%20Pathologic%20Basis%20of%20Disease%20-%208th%20Ed.chm::/f4-u1.0-b978-1-4377-0792-2..50022-5..gr11.jpg"/>
          <p:cNvSpPr>
            <a:spLocks noChangeAspect="1" noChangeArrowheads="1"/>
          </p:cNvSpPr>
          <p:nvPr/>
        </p:nvSpPr>
        <p:spPr bwMode="auto">
          <a:xfrm>
            <a:off x="155575" y="-1500188"/>
            <a:ext cx="5715000" cy="313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ar-SA" altLang="en-US"/>
          </a:p>
        </p:txBody>
      </p:sp>
      <p:pic>
        <p:nvPicPr>
          <p:cNvPr id="45061" name="Picture 2" descr="G:\Cotran\Images\CH18\F018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142875"/>
            <a:ext cx="23050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285750" y="357188"/>
            <a:ext cx="1814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/>
              <a:t>Pathophysiology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Chronic peptic ulcer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Peptic Ulcer Disease</a:t>
            </a:r>
            <a:br>
              <a:rPr lang="en-GB" b="1" dirty="0" smtClean="0"/>
            </a:br>
            <a:r>
              <a:rPr lang="en-GB" b="1" dirty="0" smtClean="0">
                <a:solidFill>
                  <a:srgbClr val="FF0000"/>
                </a:solidFill>
              </a:rPr>
              <a:t>Locations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083" name="عنصر نائب للمحتوى 2"/>
          <p:cNvSpPr>
            <a:spLocks noGrp="1"/>
          </p:cNvSpPr>
          <p:nvPr>
            <p:ph idx="1"/>
          </p:nvPr>
        </p:nvSpPr>
        <p:spPr>
          <a:xfrm>
            <a:off x="428625" y="2071688"/>
            <a:ext cx="8229600" cy="4525962"/>
          </a:xfrm>
        </p:spPr>
        <p:txBody>
          <a:bodyPr/>
          <a:lstStyle/>
          <a:p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May occur in any portion of the GI tract exposed to acidic gastric juices </a:t>
            </a:r>
          </a:p>
          <a:p>
            <a:r>
              <a:rPr lang="en-GB" altLang="en-US" sz="2800" smtClean="0"/>
              <a:t>98% located in </a:t>
            </a:r>
            <a:r>
              <a:rPr lang="en-GB" altLang="en-US" sz="2800" smtClean="0">
                <a:solidFill>
                  <a:srgbClr val="FF0000"/>
                </a:solidFill>
              </a:rPr>
              <a:t>first portion of duodenum or stomach</a:t>
            </a:r>
            <a:r>
              <a:rPr lang="en-GB" altLang="en-US" sz="2800" smtClean="0"/>
              <a:t>, ratio = 4:1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Esophagus…….  as a result of GERD or acid secretion by ectopic gastric mucosa. </a:t>
            </a:r>
          </a:p>
          <a:p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Gastric mucosa within a Meckel diverticulum can result in peptic ulceration of adjacent mucosa.</a:t>
            </a:r>
          </a:p>
        </p:txBody>
      </p:sp>
      <p:pic>
        <p:nvPicPr>
          <p:cNvPr id="46084" name="Picture 8" descr="E:\git fig\S01871-017-f018.jpg"/>
          <p:cNvPicPr>
            <a:picLocks noChangeAspect="1" noChangeArrowheads="1"/>
          </p:cNvPicPr>
          <p:nvPr/>
        </p:nvPicPr>
        <p:blipFill>
          <a:blip r:embed="rId2"/>
          <a:srcRect t="9311" b="9311"/>
          <a:stretch>
            <a:fillRect/>
          </a:stretch>
        </p:blipFill>
        <p:spPr bwMode="auto">
          <a:xfrm>
            <a:off x="214313" y="714375"/>
            <a:ext cx="2214562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 </a:t>
            </a:r>
            <a:endParaRPr lang="ar-SA" altLang="en-US" smtClean="0"/>
          </a:p>
        </p:txBody>
      </p:sp>
      <p:sp>
        <p:nvSpPr>
          <p:cNvPr id="7171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/>
          <a:lstStyle/>
          <a:p>
            <a:endParaRPr lang="ar-SA" altLang="en-US" smtClean="0"/>
          </a:p>
        </p:txBody>
      </p:sp>
      <p:sp>
        <p:nvSpPr>
          <p:cNvPr id="4" name="مستطيل 3"/>
          <p:cNvSpPr/>
          <p:nvPr/>
        </p:nvSpPr>
        <p:spPr>
          <a:xfrm>
            <a:off x="533400" y="1997838"/>
            <a:ext cx="8229600" cy="34163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u="sng" dirty="0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Upon completion of this lecture the students will :</a:t>
            </a: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US" sz="3600" u="sng" dirty="0">
                <a:solidFill>
                  <a:srgbClr val="FFFF00"/>
                </a:solidFill>
                <a:latin typeface="IrisUPC" pitchFamily="34" charset="-34"/>
                <a:cs typeface="IrisUPC" pitchFamily="34" charset="-34"/>
              </a:rPr>
              <a:t>Define</a:t>
            </a:r>
            <a:r>
              <a:rPr lang="en-US" sz="3600" u="sng" dirty="0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en-US" sz="3600" u="sng" dirty="0" err="1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gastroesophageal</a:t>
            </a:r>
            <a:r>
              <a:rPr lang="en-US" sz="3600" u="sng" dirty="0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 reflux disease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600" dirty="0">
                <a:latin typeface="IrisUPC" pitchFamily="34" charset="-34"/>
                <a:cs typeface="IrisUPC" pitchFamily="34" charset="-34"/>
              </a:rPr>
              <a:t>Understand the  </a:t>
            </a:r>
            <a:r>
              <a:rPr lang="en-US" sz="3600" dirty="0" err="1">
                <a:solidFill>
                  <a:srgbClr val="FFFF00"/>
                </a:solidFill>
                <a:latin typeface="IrisUPC" pitchFamily="34" charset="-34"/>
                <a:cs typeface="IrisUPC" pitchFamily="34" charset="-34"/>
              </a:rPr>
              <a:t>Pathophysiology</a:t>
            </a:r>
            <a:r>
              <a:rPr lang="en-US" sz="3600" dirty="0">
                <a:latin typeface="IrisUPC" pitchFamily="34" charset="-34"/>
                <a:cs typeface="IrisUPC" pitchFamily="34" charset="-34"/>
              </a:rPr>
              <a:t> of reflux </a:t>
            </a:r>
            <a:r>
              <a:rPr lang="en-US" sz="3600" dirty="0" err="1">
                <a:latin typeface="IrisUPC" pitchFamily="34" charset="-34"/>
                <a:cs typeface="IrisUPC" pitchFamily="34" charset="-34"/>
              </a:rPr>
              <a:t>esophagitis</a:t>
            </a:r>
            <a:r>
              <a:rPr lang="en-US" sz="3600" dirty="0">
                <a:latin typeface="IrisUPC" pitchFamily="34" charset="-34"/>
                <a:cs typeface="IrisUPC" pitchFamily="34" charset="-34"/>
              </a:rPr>
              <a:t>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600" dirty="0">
                <a:latin typeface="IrisUPC" pitchFamily="34" charset="-34"/>
                <a:cs typeface="IrisUPC" pitchFamily="34" charset="-34"/>
              </a:rPr>
              <a:t>Know </a:t>
            </a:r>
            <a:r>
              <a:rPr lang="en-US" sz="3600" dirty="0">
                <a:solidFill>
                  <a:srgbClr val="FFFF00"/>
                </a:solidFill>
                <a:latin typeface="IrisUPC" pitchFamily="34" charset="-34"/>
                <a:cs typeface="IrisUPC" pitchFamily="34" charset="-34"/>
              </a:rPr>
              <a:t>clinical features </a:t>
            </a:r>
            <a:r>
              <a:rPr lang="en-US" sz="3600" dirty="0">
                <a:latin typeface="IrisUPC" pitchFamily="34" charset="-34"/>
                <a:cs typeface="IrisUPC" pitchFamily="34" charset="-34"/>
              </a:rPr>
              <a:t>of reflux </a:t>
            </a:r>
            <a:r>
              <a:rPr lang="en-US" sz="3600" dirty="0" err="1">
                <a:latin typeface="IrisUPC" pitchFamily="34" charset="-34"/>
                <a:cs typeface="IrisUPC" pitchFamily="34" charset="-34"/>
              </a:rPr>
              <a:t>esophagitis</a:t>
            </a:r>
            <a:endParaRPr lang="en-US" sz="3600" dirty="0">
              <a:latin typeface="IrisUPC" pitchFamily="34" charset="-34"/>
              <a:cs typeface="IrisUPC" pitchFamily="34" charset="-34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600" dirty="0">
                <a:latin typeface="IrisUPC" pitchFamily="34" charset="-34"/>
                <a:cs typeface="IrisUPC" pitchFamily="34" charset="-34"/>
              </a:rPr>
              <a:t>Describe the </a:t>
            </a:r>
            <a:r>
              <a:rPr lang="en-US" sz="3600" dirty="0">
                <a:solidFill>
                  <a:srgbClr val="FFFF00"/>
                </a:solidFill>
                <a:latin typeface="IrisUPC" pitchFamily="34" charset="-34"/>
                <a:cs typeface="IrisUPC" pitchFamily="34" charset="-34"/>
              </a:rPr>
              <a:t>pathological features </a:t>
            </a:r>
            <a:r>
              <a:rPr lang="en-US" sz="3600" dirty="0">
                <a:latin typeface="IrisUPC" pitchFamily="34" charset="-34"/>
                <a:cs typeface="IrisUPC" pitchFamily="34" charset="-34"/>
              </a:rPr>
              <a:t>of reflux </a:t>
            </a:r>
            <a:r>
              <a:rPr lang="en-US" sz="3600" dirty="0" err="1">
                <a:latin typeface="IrisUPC" pitchFamily="34" charset="-34"/>
                <a:cs typeface="IrisUPC" pitchFamily="34" charset="-34"/>
              </a:rPr>
              <a:t>esophagitis</a:t>
            </a:r>
            <a:endParaRPr lang="en-US" sz="3600" dirty="0">
              <a:latin typeface="IrisUPC" pitchFamily="34" charset="-34"/>
              <a:cs typeface="IrisUPC" pitchFamily="34" charset="-34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600" dirty="0">
                <a:latin typeface="IrisUPC" pitchFamily="34" charset="-34"/>
                <a:cs typeface="IrisUPC" pitchFamily="34" charset="-34"/>
              </a:rPr>
              <a:t>Know the </a:t>
            </a:r>
            <a:r>
              <a:rPr lang="en-US" sz="3600" dirty="0">
                <a:solidFill>
                  <a:srgbClr val="FFFF00"/>
                </a:solidFill>
                <a:latin typeface="IrisUPC" pitchFamily="34" charset="-34"/>
                <a:cs typeface="IrisUPC" pitchFamily="34" charset="-34"/>
              </a:rPr>
              <a:t>complications</a:t>
            </a:r>
            <a:r>
              <a:rPr lang="en-US" sz="3600" dirty="0">
                <a:latin typeface="IrisUPC" pitchFamily="34" charset="-34"/>
                <a:cs typeface="IrisUPC" pitchFamily="34" charset="-34"/>
              </a:rPr>
              <a:t> of reflux </a:t>
            </a:r>
            <a:r>
              <a:rPr lang="en-US" sz="3600" dirty="0" err="1">
                <a:latin typeface="IrisUPC" pitchFamily="34" charset="-34"/>
                <a:cs typeface="IrisUPC" pitchFamily="34" charset="-34"/>
              </a:rPr>
              <a:t>esophagitis</a:t>
            </a:r>
            <a:endParaRPr lang="en-US" sz="3600" dirty="0">
              <a:latin typeface="IrisUPC" pitchFamily="34" charset="-34"/>
              <a:cs typeface="Iris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2700" b="1" dirty="0" smtClean="0"/>
              <a:t>Peptic Ulcer Disease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dirty="0" smtClean="0"/>
              <a:t>Gastric ulcers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sz="2400" dirty="0" smtClean="0"/>
              <a:t>The mucosal </a:t>
            </a:r>
            <a:r>
              <a:rPr lang="en-US" sz="2400" dirty="0" err="1" smtClean="0"/>
              <a:t>defences</a:t>
            </a:r>
            <a:r>
              <a:rPr lang="en-US" sz="2400" dirty="0" smtClean="0"/>
              <a:t> against acid attack consist of:</a:t>
            </a:r>
          </a:p>
          <a:p>
            <a:pPr>
              <a:defRPr/>
            </a:pPr>
            <a:endParaRPr lang="en-US" sz="2400" dirty="0" smtClean="0"/>
          </a:p>
          <a:p>
            <a:pPr>
              <a:buFont typeface="Arial" charset="0"/>
              <a:buNone/>
              <a:defRPr/>
            </a:pPr>
            <a:r>
              <a:rPr lang="en-US" sz="2400" dirty="0" smtClean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Mucus-bicarbonate barrier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The  surface epithelium.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7143750" y="571500"/>
            <a:ext cx="1814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/>
              <a:t>Pathophysiology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3100" b="1" dirty="0" smtClean="0"/>
              <a:t>Peptic Ulcer Disease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Gastric ulcers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n-US" sz="2400" dirty="0" smtClean="0"/>
              <a:t>The mucosal </a:t>
            </a:r>
            <a:r>
              <a:rPr lang="en-US" sz="2400" dirty="0" err="1" smtClean="0"/>
              <a:t>defences</a:t>
            </a:r>
            <a:r>
              <a:rPr lang="en-US" sz="2400" dirty="0" smtClean="0"/>
              <a:t> against acid attack consist of:</a:t>
            </a:r>
          </a:p>
          <a:p>
            <a:pPr>
              <a:defRPr/>
            </a:pPr>
            <a:endParaRPr lang="en-US" sz="2400" dirty="0" smtClean="0"/>
          </a:p>
          <a:p>
            <a:pPr>
              <a:buFont typeface="Arial" charset="0"/>
              <a:buNone/>
              <a:defRPr/>
            </a:pPr>
            <a:r>
              <a:rPr lang="en-US" sz="2400" dirty="0" smtClean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Mucus-bicarbonate barrier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514350" indent="-514350">
              <a:buFont typeface="Arial" charset="0"/>
              <a:buNone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514350" indent="-514350"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2.    The  surface epithelium.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2971800" y="35814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Duodeno-gastric reflux ( bile </a:t>
            </a:r>
            <a:r>
              <a:rPr lang="en-US" altLang="en-US"/>
              <a:t>)</a:t>
            </a:r>
          </a:p>
          <a:p>
            <a:pPr eaLnBrk="1" hangingPunct="1"/>
            <a:endParaRPr lang="en-US" altLang="en-US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2786063" y="4857750"/>
            <a:ext cx="6000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en-US" altLang="en-US">
                <a:solidFill>
                  <a:srgbClr val="C00000"/>
                </a:solidFill>
              </a:rPr>
              <a:t>NSAIDs </a:t>
            </a:r>
            <a:r>
              <a:rPr lang="en-US" altLang="en-US"/>
              <a:t>(blocking the synthesis of the prostaglandins) 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en-US" altLang="en-US" i="1">
                <a:solidFill>
                  <a:srgbClr val="C00000"/>
                </a:solidFill>
              </a:rPr>
              <a:t>H. pylori</a:t>
            </a:r>
            <a:r>
              <a:rPr lang="en-US" altLang="en-US">
                <a:solidFill>
                  <a:srgbClr val="C00000"/>
                </a:solidFill>
              </a:rPr>
              <a:t> infection</a:t>
            </a:r>
            <a:r>
              <a:rPr lang="en-US" altLang="en-US"/>
              <a:t>, ( cytotoxins and ammonia)</a:t>
            </a:r>
          </a:p>
        </p:txBody>
      </p:sp>
      <p:sp>
        <p:nvSpPr>
          <p:cNvPr id="6" name="Rectangle 5"/>
          <p:cNvSpPr/>
          <p:nvPr/>
        </p:nvSpPr>
        <p:spPr>
          <a:xfrm>
            <a:off x="785813" y="5715000"/>
            <a:ext cx="7500937" cy="646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Thus peptic ulcers in the stomach, breakdown of mucosal </a:t>
            </a:r>
            <a:r>
              <a:rPr lang="en-US" dirty="0" err="1"/>
              <a:t>defence</a:t>
            </a:r>
            <a:r>
              <a:rPr lang="en-US" dirty="0"/>
              <a:t> is much more important than excessive acid production. </a:t>
            </a: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7143750" y="571500"/>
            <a:ext cx="1814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/>
              <a:t>Pathophysiology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3100" b="1" dirty="0" smtClean="0"/>
              <a:t>Peptic Ulcer Disease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Duodenal ulcers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785813" y="1571625"/>
            <a:ext cx="7572375" cy="646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Increased production of acid assumes more importance in the pathogenesis of duodenal ulceration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813" y="2571750"/>
            <a:ext cx="7572375" cy="646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i="1" dirty="0"/>
              <a:t>H. pylori</a:t>
            </a:r>
            <a:r>
              <a:rPr lang="en-US" dirty="0"/>
              <a:t>-infected individuals secrete 2-6 times as much acid as non-infected controls </a:t>
            </a:r>
          </a:p>
        </p:txBody>
      </p:sp>
      <p:sp>
        <p:nvSpPr>
          <p:cNvPr id="6" name="Rectangle 5"/>
          <p:cNvSpPr/>
          <p:nvPr/>
        </p:nvSpPr>
        <p:spPr>
          <a:xfrm>
            <a:off x="785813" y="3714750"/>
            <a:ext cx="7572375" cy="120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i="1" dirty="0"/>
              <a:t>Helicobacter</a:t>
            </a:r>
            <a:r>
              <a:rPr lang="en-US" dirty="0"/>
              <a:t> Pylori does not </a:t>
            </a:r>
            <a:r>
              <a:rPr lang="en-US" dirty="0" err="1"/>
              <a:t>colonise</a:t>
            </a:r>
            <a:r>
              <a:rPr lang="en-US" dirty="0"/>
              <a:t> normal duodenal epithelium </a:t>
            </a:r>
          </a:p>
          <a:p>
            <a:pPr eaLnBrk="1" hangingPunct="1">
              <a:defRPr/>
            </a:pPr>
            <a:r>
              <a:rPr lang="en-US" i="1" dirty="0"/>
              <a:t>Helicobacter</a:t>
            </a:r>
            <a:r>
              <a:rPr lang="en-US" dirty="0"/>
              <a:t> is involved in duodenal ulceration because there is gastric </a:t>
            </a:r>
            <a:r>
              <a:rPr lang="en-US" dirty="0" err="1"/>
              <a:t>metaplasia</a:t>
            </a:r>
            <a:r>
              <a:rPr lang="en-US" dirty="0"/>
              <a:t> in response to excess acid. Gastric </a:t>
            </a:r>
            <a:r>
              <a:rPr lang="en-US" dirty="0" err="1"/>
              <a:t>metaplasia</a:t>
            </a:r>
            <a:r>
              <a:rPr lang="en-US" dirty="0"/>
              <a:t> paves the way for </a:t>
            </a:r>
            <a:r>
              <a:rPr lang="en-US" dirty="0" err="1"/>
              <a:t>colonisation</a:t>
            </a:r>
            <a:r>
              <a:rPr lang="en-US" dirty="0"/>
              <a:t> by </a:t>
            </a:r>
            <a:r>
              <a:rPr lang="en-US" i="1" dirty="0"/>
              <a:t>Helicobacter</a:t>
            </a:r>
            <a:endParaRPr lang="en-US" dirty="0"/>
          </a:p>
        </p:txBody>
      </p:sp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7143750" y="571500"/>
            <a:ext cx="1814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/>
              <a:t>Pathophysiology </a:t>
            </a:r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785813" y="5500688"/>
            <a:ext cx="2914650" cy="369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Increased production of acid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9125" y="5500688"/>
            <a:ext cx="1579563" cy="369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i="1" dirty="0"/>
              <a:t>Helicobacter  P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flipV="1">
            <a:off x="3786188" y="5313363"/>
            <a:ext cx="500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800" i="1"/>
              <a:t>+</a:t>
            </a:r>
            <a:r>
              <a:rPr lang="en-US" altLang="en-US" sz="4800"/>
              <a:t> </a:t>
            </a:r>
            <a:endParaRPr lang="en-US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89638" y="5357813"/>
            <a:ext cx="439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000" i="1"/>
              <a:t>=</a:t>
            </a:r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6429375" y="5500688"/>
            <a:ext cx="1700213" cy="369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Duodenal ulcers</a:t>
            </a:r>
          </a:p>
        </p:txBody>
      </p:sp>
      <p:pic>
        <p:nvPicPr>
          <p:cNvPr id="49165" name="Picture 8" descr="E:\git fig\S01871-017-f018.jpg"/>
          <p:cNvPicPr>
            <a:picLocks noChangeAspect="1" noChangeArrowheads="1"/>
          </p:cNvPicPr>
          <p:nvPr/>
        </p:nvPicPr>
        <p:blipFill>
          <a:blip r:embed="rId2"/>
          <a:srcRect t="9311" b="9311"/>
          <a:stretch>
            <a:fillRect/>
          </a:stretch>
        </p:blipFill>
        <p:spPr bwMode="auto">
          <a:xfrm>
            <a:off x="165100" y="357188"/>
            <a:ext cx="2049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allAtOnce" animBg="1"/>
      <p:bldP spid="8" grpId="0" build="allAtOnce" animBg="1"/>
      <p:bldP spid="9" grpId="0" build="allAtOnce" animBg="1"/>
      <p:bldP spid="10" grpId="0" build="allAtOnce"/>
      <p:bldP spid="11" grpId="0" build="allAtOnce"/>
      <p:bldP spid="12" grpId="0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 smtClean="0"/>
              <a:t>Peptic Ulcer Disease</a:t>
            </a:r>
            <a:br>
              <a:rPr lang="en-GB" b="1" dirty="0" smtClean="0"/>
            </a:br>
            <a:r>
              <a:rPr lang="en-US" b="1" dirty="0" smtClean="0"/>
              <a:t> </a:t>
            </a:r>
            <a:r>
              <a:rPr lang="en-US" b="1" dirty="0" err="1" smtClean="0"/>
              <a:t>Pathophysiology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571500" y="5286375"/>
            <a:ext cx="8229600" cy="4525963"/>
          </a:xfrm>
        </p:spPr>
        <p:txBody>
          <a:bodyPr/>
          <a:lstStyle/>
          <a:p>
            <a:endParaRPr lang="ar-SA" altLang="en-US" smtClean="0"/>
          </a:p>
        </p:txBody>
      </p:sp>
      <p:sp>
        <p:nvSpPr>
          <p:cNvPr id="5" name="Oval 4"/>
          <p:cNvSpPr/>
          <p:nvPr/>
        </p:nvSpPr>
        <p:spPr>
          <a:xfrm>
            <a:off x="2286000" y="2428875"/>
            <a:ext cx="3786188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000500" y="2428875"/>
            <a:ext cx="3786188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357438" y="3214688"/>
            <a:ext cx="171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Gastric </a:t>
            </a:r>
          </a:p>
          <a:p>
            <a:pPr algn="ctr" eaLnBrk="1" hangingPunct="1"/>
            <a:r>
              <a:rPr lang="en-US" altLang="en-US"/>
              <a:t>ulcers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6215063" y="3214688"/>
            <a:ext cx="1214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Duodenal </a:t>
            </a:r>
          </a:p>
          <a:p>
            <a:pPr algn="ctr" eaLnBrk="1" hangingPunct="1"/>
            <a:r>
              <a:rPr lang="en-US" altLang="en-US"/>
              <a:t>ulcers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0563" y="3286125"/>
            <a:ext cx="962025" cy="3698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i="1" dirty="0"/>
              <a:t>H. pylori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4375" y="2500313"/>
            <a:ext cx="2981325" cy="369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chemeClr val="bg1"/>
                </a:solidFill>
              </a:rPr>
              <a:t>Duodeno</a:t>
            </a:r>
            <a:r>
              <a:rPr lang="en-US" dirty="0">
                <a:solidFill>
                  <a:schemeClr val="bg1"/>
                </a:solidFill>
              </a:rPr>
              <a:t>-gastric reflux ( bile 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71688" y="4000500"/>
            <a:ext cx="914400" cy="3698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NSAIDs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43688" y="2643188"/>
            <a:ext cx="1416050" cy="369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/>
              <a:t>Hyperacidity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500" y="4929188"/>
            <a:ext cx="8215313" cy="6461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i="1" dirty="0"/>
              <a:t>H pylori</a:t>
            </a:r>
            <a:r>
              <a:rPr lang="en-US" dirty="0"/>
              <a:t> infection of the pyloric </a:t>
            </a:r>
            <a:r>
              <a:rPr lang="en-US" dirty="0" err="1"/>
              <a:t>antrum</a:t>
            </a:r>
            <a:r>
              <a:rPr lang="en-US" dirty="0"/>
              <a:t> is present in nearly all patients with chronic duodenal ulcer and approximately 75% of patients with chronic gastric ulcer.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063" y="5857875"/>
            <a:ext cx="8358187" cy="646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Although more than 70% of individuals with PUD are infected by </a:t>
            </a:r>
            <a:r>
              <a:rPr lang="en-US" i="1" dirty="0"/>
              <a:t>H. pylori</a:t>
            </a:r>
            <a:r>
              <a:rPr lang="en-US" dirty="0"/>
              <a:t>, fewer than 20% of </a:t>
            </a:r>
            <a:r>
              <a:rPr lang="en-US" i="1" dirty="0"/>
              <a:t>H. pylori</a:t>
            </a:r>
            <a:r>
              <a:rPr lang="en-US" dirty="0"/>
              <a:t>–infected individuals develop peptic ulcer.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25" cy="452596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/>
              <a:t>Gross</a:t>
            </a:r>
          </a:p>
          <a:p>
            <a:pPr>
              <a:defRPr/>
            </a:pPr>
            <a:r>
              <a:rPr lang="en-US" dirty="0" smtClean="0"/>
              <a:t>usually less than 20 mm in diameter but they may &gt; 100 mm in diameter.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The classic peptic ulcer is a round to oval, sharply punched-out defect 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b="1" dirty="0" smtClean="0"/>
              <a:t>In contrast, heaped-up margins are more characteristic of cancers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Microscopy</a:t>
            </a:r>
          </a:p>
          <a:p>
            <a:pPr>
              <a:defRPr/>
            </a:pPr>
            <a:r>
              <a:rPr lang="en-US" dirty="0" smtClean="0"/>
              <a:t>the base consists of necrotic tissue and polymorph </a:t>
            </a:r>
            <a:r>
              <a:rPr lang="en-US" dirty="0" err="1" smtClean="0"/>
              <a:t>exudate</a:t>
            </a:r>
            <a:r>
              <a:rPr lang="en-US" dirty="0" smtClean="0"/>
              <a:t> overlying inflamed granulation tissue which merges with mature fibrous (scar) tissue.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51204" name="Picture 8" descr="E:\git fig\S01871-017-f018.jpg"/>
          <p:cNvPicPr>
            <a:picLocks noChangeAspect="1" noChangeArrowheads="1"/>
          </p:cNvPicPr>
          <p:nvPr/>
        </p:nvPicPr>
        <p:blipFill>
          <a:blip r:embed="rId2"/>
          <a:srcRect t="9311" b="9311"/>
          <a:stretch>
            <a:fillRect/>
          </a:stretch>
        </p:blipFill>
        <p:spPr bwMode="auto">
          <a:xfrm>
            <a:off x="6000750" y="1500188"/>
            <a:ext cx="29749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7" descr="G:\Cotran\Images\CH18\f018016.jpg"/>
          <p:cNvPicPr>
            <a:picLocks noChangeAspect="1" noChangeArrowheads="1"/>
          </p:cNvPicPr>
          <p:nvPr/>
        </p:nvPicPr>
        <p:blipFill>
          <a:blip r:embed="rId3"/>
          <a:srcRect l="64024" t="37837"/>
          <a:stretch>
            <a:fillRect/>
          </a:stretch>
        </p:blipFill>
        <p:spPr bwMode="auto">
          <a:xfrm>
            <a:off x="6000750" y="2928938"/>
            <a:ext cx="2786063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Clinical features 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Epigastric pain (the most common symptom) </a:t>
            </a:r>
          </a:p>
          <a:p>
            <a:pPr lvl="1"/>
            <a:r>
              <a:rPr lang="en-US" altLang="en-US" smtClean="0"/>
              <a:t>Gnawing or burning sensation </a:t>
            </a:r>
          </a:p>
          <a:p>
            <a:pPr lvl="1"/>
            <a:r>
              <a:rPr lang="en-US" altLang="en-US" smtClean="0"/>
              <a:t>Occurs 2-3 hours after meals </a:t>
            </a:r>
          </a:p>
          <a:p>
            <a:pPr lvl="1"/>
            <a:r>
              <a:rPr lang="en-US" altLang="en-US" smtClean="0"/>
              <a:t>Relieved by food or antacids </a:t>
            </a:r>
          </a:p>
          <a:p>
            <a:pPr lvl="1"/>
            <a:r>
              <a:rPr lang="en-US" altLang="en-US" smtClean="0"/>
              <a:t>Patient awakens with pain at night. </a:t>
            </a:r>
          </a:p>
          <a:p>
            <a:pPr lvl="1">
              <a:buFont typeface="Arial" charset="0"/>
              <a:buNone/>
            </a:pPr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500063" y="5072063"/>
            <a:ext cx="8072437" cy="8302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en-US" sz="2400" dirty="0"/>
              <a:t>Some present with complications such as </a:t>
            </a:r>
            <a:r>
              <a:rPr lang="en-US" sz="2400" i="1" dirty="0"/>
              <a:t>iron deficiency anemia</a:t>
            </a:r>
            <a:r>
              <a:rPr lang="en-US" sz="2400" dirty="0"/>
              <a:t>, </a:t>
            </a:r>
            <a:r>
              <a:rPr lang="en-US" sz="2400" i="1" dirty="0"/>
              <a:t>frank hemorrhage</a:t>
            </a:r>
            <a:r>
              <a:rPr lang="en-US" sz="2400" dirty="0"/>
              <a:t>, or </a:t>
            </a:r>
            <a:r>
              <a:rPr lang="en-US" sz="2400" i="1" dirty="0"/>
              <a:t>perforation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Therapy </a:t>
            </a:r>
            <a:endParaRPr lang="en-US" alt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857250" y="1785938"/>
            <a:ext cx="7715250" cy="267811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Current therapies for PUD are aimed at </a:t>
            </a:r>
          </a:p>
          <a:p>
            <a:pPr eaLnBrk="1" hangingPunct="1">
              <a:defRPr/>
            </a:pPr>
            <a:endParaRPr lang="en-US" sz="2400" b="1" i="1" dirty="0">
              <a:solidFill>
                <a:srgbClr val="FFFF00"/>
              </a:solidFill>
            </a:endParaRPr>
          </a:p>
          <a:p>
            <a:pPr marL="514350" indent="-514350" eaLnBrk="1" hangingPunct="1">
              <a:buFont typeface="+mj-lt"/>
              <a:buAutoNum type="romanUcPeriod"/>
              <a:defRPr/>
            </a:pPr>
            <a:r>
              <a:rPr lang="en-US" sz="2400" b="1" i="1" dirty="0">
                <a:solidFill>
                  <a:srgbClr val="FFFF00"/>
                </a:solidFill>
              </a:rPr>
              <a:t>H. pylori</a:t>
            </a:r>
            <a:r>
              <a:rPr lang="en-US" sz="2400" b="1" dirty="0">
                <a:solidFill>
                  <a:srgbClr val="FFFF00"/>
                </a:solidFill>
              </a:rPr>
              <a:t> eradication </a:t>
            </a:r>
          </a:p>
          <a:p>
            <a:pPr marL="514350" indent="-514350" eaLnBrk="1" hangingPunct="1">
              <a:buFont typeface="+mj-lt"/>
              <a:buAutoNum type="romanUcPeriod"/>
              <a:defRPr/>
            </a:pPr>
            <a:r>
              <a:rPr lang="en-US" sz="2400" b="1" dirty="0">
                <a:solidFill>
                  <a:srgbClr val="FFFF00"/>
                </a:solidFill>
              </a:rPr>
              <a:t>Acid suppression </a:t>
            </a:r>
          </a:p>
          <a:p>
            <a:pPr marL="342900" indent="-342900" eaLnBrk="1" hangingPunct="1">
              <a:defRPr/>
            </a:pPr>
            <a:endParaRPr lang="en-US" sz="2400" b="1" dirty="0"/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b="1">
                <a:solidFill>
                  <a:schemeClr val="bg1"/>
                </a:solidFill>
              </a:rPr>
              <a:t>Proton </a:t>
            </a:r>
            <a:r>
              <a:rPr lang="en-US" sz="2400" b="1" dirty="0">
                <a:solidFill>
                  <a:schemeClr val="bg1"/>
                </a:solidFill>
              </a:rPr>
              <a:t>pump inhibitors</a:t>
            </a:r>
          </a:p>
          <a:p>
            <a:pPr marL="457200" indent="-457200" eaLnBrk="1" hangingPunct="1">
              <a:buFont typeface="+mj-lt"/>
              <a:buAutoNum type="alphaLcParenR"/>
              <a:defRPr/>
            </a:pPr>
            <a:r>
              <a:rPr lang="en-US" sz="2400" b="1" dirty="0">
                <a:solidFill>
                  <a:schemeClr val="bg1"/>
                </a:solidFill>
              </a:rPr>
              <a:t>H2 blockers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4275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2400" b="1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Understand the Pathophysiology and etiology of acute and chronic peptic ulcer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400" smtClean="0">
                <a:latin typeface="Arabic Typesetting" pitchFamily="66" charset="-78"/>
                <a:cs typeface="Arabic Typesetting" pitchFamily="66" charset="-78"/>
              </a:rPr>
              <a:t>Increase Aggressive Factors or dercrease Defensive Factors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400" smtClean="0">
                <a:latin typeface="Arabic Typesetting" pitchFamily="66" charset="-78"/>
                <a:cs typeface="Arabic Typesetting" pitchFamily="66" charset="-78"/>
              </a:rPr>
              <a:t>Acute ulcers ……..acute </a:t>
            </a:r>
            <a:r>
              <a:rPr lang="en-US" altLang="en-US" sz="2400" i="1" smtClean="0">
                <a:latin typeface="Arabic Typesetting" pitchFamily="66" charset="-78"/>
                <a:cs typeface="Arabic Typesetting" pitchFamily="66" charset="-78"/>
              </a:rPr>
              <a:t>gastritis , </a:t>
            </a:r>
            <a:r>
              <a:rPr lang="en-US" altLang="en-US" sz="2400" smtClean="0">
                <a:latin typeface="Arabic Typesetting" pitchFamily="66" charset="-78"/>
                <a:cs typeface="Arabic Typesetting" pitchFamily="66" charset="-78"/>
              </a:rPr>
              <a:t>severe </a:t>
            </a:r>
            <a:r>
              <a:rPr lang="en-US" altLang="en-US" sz="2400" i="1" smtClean="0">
                <a:latin typeface="Arabic Typesetting" pitchFamily="66" charset="-78"/>
                <a:cs typeface="Arabic Typesetting" pitchFamily="66" charset="-78"/>
              </a:rPr>
              <a:t>stress response, </a:t>
            </a:r>
            <a:r>
              <a:rPr lang="en-US" altLang="en-US" sz="2400" smtClean="0">
                <a:latin typeface="Arabic Typesetting" pitchFamily="66" charset="-78"/>
                <a:cs typeface="Arabic Typesetting" pitchFamily="66" charset="-78"/>
              </a:rPr>
              <a:t>extreme </a:t>
            </a:r>
            <a:r>
              <a:rPr lang="en-US" altLang="en-US" sz="2400" i="1" smtClean="0">
                <a:latin typeface="Arabic Typesetting" pitchFamily="66" charset="-78"/>
                <a:cs typeface="Arabic Typesetting" pitchFamily="66" charset="-78"/>
              </a:rPr>
              <a:t>hyperacidity </a:t>
            </a:r>
            <a:endParaRPr lang="en-US" altLang="en-US" sz="2400" b="1" u="sng" smtClean="0">
              <a:latin typeface="Arabic Typesetting" pitchFamily="66" charset="-78"/>
              <a:cs typeface="Arabic Typesetting" pitchFamily="66" charset="-78"/>
            </a:endParaRPr>
          </a:p>
          <a:p>
            <a:pPr>
              <a:buFont typeface="Wingdings" pitchFamily="2" charset="2"/>
              <a:buChar char="Ø"/>
            </a:pPr>
            <a:endParaRPr lang="en-US" altLang="en-US" sz="2400" smtClean="0">
              <a:latin typeface="Arabic Typesetting" pitchFamily="66" charset="-78"/>
              <a:cs typeface="Arabic Typesetting" pitchFamily="66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2400" smtClean="0">
                <a:latin typeface="Arabic Typesetting" pitchFamily="66" charset="-78"/>
                <a:cs typeface="Arabic Typesetting" pitchFamily="66" charset="-78"/>
              </a:rPr>
              <a:t>Chronic ulcer</a:t>
            </a:r>
          </a:p>
          <a:p>
            <a:pPr>
              <a:buFont typeface="Arial" charset="0"/>
              <a:buNone/>
            </a:pPr>
            <a:endParaRPr lang="en-US" altLang="en-US" sz="2400" smtClean="0">
              <a:latin typeface="Arabic Typesetting" pitchFamily="66" charset="-78"/>
              <a:cs typeface="Arabic Typesetting" pitchFamily="66" charset="-78"/>
            </a:endParaRPr>
          </a:p>
          <a:p>
            <a:pPr>
              <a:buFont typeface="Arial" charset="0"/>
              <a:buNone/>
            </a:pPr>
            <a:r>
              <a:rPr lang="en-US" altLang="en-US" sz="2400" b="1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Recognize the gross and microscopic features of peptic ulcer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400" smtClean="0">
                <a:latin typeface="AngsanaUPC" pitchFamily="18" charset="-34"/>
                <a:cs typeface="AngsanaUPC" pitchFamily="18" charset="-34"/>
              </a:rPr>
              <a:t>The classic peptic ulcer is a round to oval, sharply punched-out defect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400" smtClean="0">
                <a:latin typeface="AngsanaUPC" pitchFamily="18" charset="-34"/>
                <a:cs typeface="AngsanaUPC" pitchFamily="18" charset="-34"/>
              </a:rPr>
              <a:t>necrotic tissue and polymorph exudate overlying inflamed granulation tissue which merges with mature fibrous (scar) tissue.</a:t>
            </a:r>
            <a:endParaRPr lang="en-US" altLang="en-US" sz="2400" smtClean="0">
              <a:latin typeface="Arabic Typesetting" pitchFamily="66" charset="-78"/>
              <a:cs typeface="Arabic Typesetting" pitchFamily="66" charset="-78"/>
            </a:endParaRPr>
          </a:p>
          <a:p>
            <a:pPr>
              <a:buFont typeface="Arial" charset="0"/>
              <a:buNone/>
            </a:pPr>
            <a:r>
              <a:rPr lang="en-US" altLang="en-US" sz="2400" b="1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Recognize the clinical features and consequences of acute and chronic peptic ulcer </a:t>
            </a:r>
          </a:p>
          <a:p>
            <a:r>
              <a:rPr lang="en-US" altLang="en-US" sz="2400" smtClean="0">
                <a:latin typeface="Angsana New" pitchFamily="18" charset="-34"/>
                <a:cs typeface="Angsana New" pitchFamily="18" charset="-34"/>
              </a:rPr>
              <a:t>Epigastric pain Gnawing or burning sensation</a:t>
            </a:r>
          </a:p>
          <a:p>
            <a:r>
              <a:rPr lang="en-US" altLang="en-US" sz="2400" smtClean="0">
                <a:latin typeface="Angsana New" pitchFamily="18" charset="-34"/>
                <a:cs typeface="Angsana New" pitchFamily="18" charset="-34"/>
              </a:rPr>
              <a:t>Some present with complications such as </a:t>
            </a:r>
            <a:r>
              <a:rPr lang="en-US" altLang="en-US" sz="2400" i="1" smtClean="0">
                <a:latin typeface="Angsana New" pitchFamily="18" charset="-34"/>
                <a:cs typeface="Angsana New" pitchFamily="18" charset="-34"/>
              </a:rPr>
              <a:t>iron deficiency anemia</a:t>
            </a:r>
            <a:r>
              <a:rPr lang="en-US" altLang="en-US" sz="240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altLang="en-US" sz="2400" i="1" smtClean="0">
                <a:latin typeface="Angsana New" pitchFamily="18" charset="-34"/>
                <a:cs typeface="Angsana New" pitchFamily="18" charset="-34"/>
              </a:rPr>
              <a:t>frank hemorrhage</a:t>
            </a:r>
            <a:r>
              <a:rPr lang="en-US" altLang="en-US" sz="2400" smtClean="0">
                <a:latin typeface="Angsana New" pitchFamily="18" charset="-34"/>
                <a:cs typeface="Angsana New" pitchFamily="18" charset="-34"/>
              </a:rPr>
              <a:t>, or </a:t>
            </a:r>
            <a:r>
              <a:rPr lang="en-US" altLang="en-US" sz="2400" i="1" smtClean="0">
                <a:latin typeface="Angsana New" pitchFamily="18" charset="-34"/>
                <a:cs typeface="Angsana New" pitchFamily="18" charset="-34"/>
              </a:rPr>
              <a:t>perforation</a:t>
            </a:r>
            <a:r>
              <a:rPr lang="en-US" altLang="en-US" sz="2400" smtClean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981200" y="2209800"/>
            <a:ext cx="4276725" cy="3698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Duodenal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i="1" dirty="0">
                <a:solidFill>
                  <a:schemeClr val="tx1"/>
                </a:solidFill>
              </a:rPr>
              <a:t>H. pylori</a:t>
            </a:r>
            <a:r>
              <a:rPr lang="en-US" dirty="0">
                <a:solidFill>
                  <a:schemeClr val="tx1"/>
                </a:solidFill>
              </a:rPr>
              <a:t> infection , </a:t>
            </a:r>
            <a:r>
              <a:rPr lang="en-US" i="1" dirty="0">
                <a:solidFill>
                  <a:schemeClr val="tx1"/>
                </a:solidFill>
              </a:rPr>
              <a:t>hyperacidity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981200" y="1752600"/>
            <a:ext cx="4546600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i="1" dirty="0">
                <a:solidFill>
                  <a:srgbClr val="FF0000"/>
                </a:solidFill>
              </a:rPr>
              <a:t>Gastric</a:t>
            </a:r>
            <a:r>
              <a:rPr lang="en-US" i="1" dirty="0"/>
              <a:t>:  H. pylori</a:t>
            </a:r>
            <a:r>
              <a:rPr lang="en-US" dirty="0"/>
              <a:t> infection, NSAIDs , bile reflux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162800" y="0"/>
            <a:ext cx="1350963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u="sng" dirty="0"/>
              <a:t>Objectives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8"/>
          <p:cNvSpPr txBox="1">
            <a:spLocks noChangeArrowheads="1"/>
          </p:cNvSpPr>
          <p:nvPr/>
        </p:nvSpPr>
        <p:spPr bwMode="auto">
          <a:xfrm>
            <a:off x="381000" y="411163"/>
            <a:ext cx="839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>
            <a:spAutoFit/>
          </a:bodyPr>
          <a:lstStyle/>
          <a:p>
            <a:pPr eaLnBrk="1" hangingPunct="1"/>
            <a:r>
              <a:rPr lang="en-US" altLang="en-US" b="1">
                <a:latin typeface="Calibri" pitchFamily="34" charset="0"/>
              </a:rPr>
              <a:t>Figure 2 </a:t>
            </a:r>
            <a:r>
              <a:rPr lang="en-GB" altLang="en-US">
                <a:solidFill>
                  <a:srgbClr val="000000"/>
                </a:solidFill>
                <a:latin typeface="Calibri" pitchFamily="34" charset="0"/>
              </a:rPr>
              <a:t>Anatomic radiographic landmarks of the lower esophageal sphincter (LES).</a:t>
            </a:r>
          </a:p>
        </p:txBody>
      </p:sp>
      <p:pic>
        <p:nvPicPr>
          <p:cNvPr id="8195" name="Picture 46" descr="gim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6400800"/>
            <a:ext cx="6858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gastroesophageal_reflu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143000"/>
            <a:ext cx="50292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</a:rPr>
              <a:t>Gastroesophageal Reflux Disease (GERD)</a:t>
            </a:r>
            <a:endParaRPr lang="en-US" altLang="en-US" sz="360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hlinkClick r:id="rId2"/>
              </a:rPr>
              <a:t>Gastroesophageal</a:t>
            </a:r>
            <a:r>
              <a:rPr lang="en-US" dirty="0" smtClean="0">
                <a:hlinkClick r:id="rId2"/>
              </a:rPr>
              <a:t> reflux</a:t>
            </a:r>
            <a:r>
              <a:rPr lang="en-US" dirty="0" smtClean="0"/>
              <a:t> is a normal physiologic phenomenon experienced intermittently by most people, particularly after a meal.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hlinkClick r:id="rId3"/>
              </a:rPr>
              <a:t>Gastroesophageal</a:t>
            </a:r>
            <a:r>
              <a:rPr lang="en-US" dirty="0" smtClean="0">
                <a:hlinkClick r:id="rId3"/>
              </a:rPr>
              <a:t> reflux disease (GERD)</a:t>
            </a:r>
            <a:r>
              <a:rPr lang="en-US" dirty="0" smtClean="0"/>
              <a:t> occurs when the amount of gastric juice that refluxes into the esophagus exceeds the normal limit, causing </a:t>
            </a:r>
            <a:r>
              <a:rPr lang="en-US" dirty="0" smtClean="0">
                <a:solidFill>
                  <a:srgbClr val="FF0000"/>
                </a:solidFill>
              </a:rPr>
              <a:t>symptoms</a:t>
            </a:r>
            <a:r>
              <a:rPr lang="en-US" dirty="0" smtClean="0"/>
              <a:t> with or without associated esophageal </a:t>
            </a:r>
            <a:r>
              <a:rPr lang="en-US" dirty="0" smtClean="0">
                <a:solidFill>
                  <a:srgbClr val="FF0000"/>
                </a:solidFill>
              </a:rPr>
              <a:t>mucosal injury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Physiologic vs Pathologic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Physiologic GERD</a:t>
            </a:r>
          </a:p>
          <a:p>
            <a:pPr lvl="1" eaLnBrk="1" hangingPunct="1"/>
            <a:r>
              <a:rPr lang="en-US" altLang="en-US" smtClean="0"/>
              <a:t>Postprandial</a:t>
            </a:r>
          </a:p>
          <a:p>
            <a:pPr lvl="1" eaLnBrk="1" hangingPunct="1"/>
            <a:r>
              <a:rPr lang="en-US" altLang="en-US" smtClean="0"/>
              <a:t>Short lived</a:t>
            </a:r>
          </a:p>
          <a:p>
            <a:pPr lvl="1" eaLnBrk="1" hangingPunct="1"/>
            <a:r>
              <a:rPr lang="en-US" altLang="en-US" smtClean="0"/>
              <a:t>Asymptomatic</a:t>
            </a:r>
          </a:p>
          <a:p>
            <a:pPr lvl="1" eaLnBrk="1" hangingPunct="1"/>
            <a:r>
              <a:rPr lang="en-US" altLang="en-US" smtClean="0"/>
              <a:t>No nocturnal symptomes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Pathologic GERD</a:t>
            </a:r>
          </a:p>
          <a:p>
            <a:pPr lvl="1" eaLnBrk="1" hangingPunct="1"/>
            <a:r>
              <a:rPr lang="en-US" altLang="en-US" smtClean="0"/>
              <a:t>Symptoms</a:t>
            </a:r>
          </a:p>
          <a:p>
            <a:pPr lvl="1" eaLnBrk="1" hangingPunct="1"/>
            <a:r>
              <a:rPr lang="en-US" altLang="en-US" smtClean="0"/>
              <a:t>Mucosal injury</a:t>
            </a:r>
          </a:p>
          <a:p>
            <a:pPr lvl="1" eaLnBrk="1" hangingPunct="1"/>
            <a:r>
              <a:rPr lang="en-US" altLang="en-US" smtClean="0"/>
              <a:t>Nocturnal symptomes</a:t>
            </a:r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GERD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Pathophysiology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en-US" smtClean="0"/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Abnormal lower esophageal sphincter</a:t>
            </a:r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mtClean="0"/>
              <a:t>or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z="2800" smtClean="0">
                <a:solidFill>
                  <a:srgbClr val="FF0066"/>
                </a:solidFill>
              </a:rPr>
              <a:t>Increase  abdominal pressure</a:t>
            </a:r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GERD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705600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>
                <a:solidFill>
                  <a:srgbClr val="FF0000"/>
                </a:solidFill>
              </a:rPr>
              <a:t>Abnormal lower esophageal sphincter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Functional  (frequent transient LES relaxation)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Mechanical  (</a:t>
            </a:r>
            <a:r>
              <a:rPr lang="en-US" dirty="0" err="1" smtClean="0"/>
              <a:t>hypotensive</a:t>
            </a:r>
            <a:r>
              <a:rPr lang="en-US" dirty="0" smtClean="0"/>
              <a:t> LES)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Foods  (</a:t>
            </a:r>
            <a:r>
              <a:rPr lang="en-US" dirty="0" err="1" smtClean="0"/>
              <a:t>eg</a:t>
            </a:r>
            <a:r>
              <a:rPr lang="en-US" dirty="0" smtClean="0"/>
              <a:t>, coffee, alcohol),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Medications  (</a:t>
            </a:r>
            <a:r>
              <a:rPr lang="en-US" dirty="0" err="1" smtClean="0"/>
              <a:t>eg</a:t>
            </a:r>
            <a:r>
              <a:rPr lang="en-US" dirty="0" smtClean="0"/>
              <a:t>, calcium channel blockers),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Location  ..........          </a:t>
            </a:r>
            <a:r>
              <a:rPr lang="en-US" dirty="0" err="1" smtClean="0">
                <a:hlinkClick r:id="rId2"/>
              </a:rPr>
              <a:t>hiatal</a:t>
            </a:r>
            <a:r>
              <a:rPr lang="en-US" dirty="0" smtClean="0">
                <a:hlinkClick r:id="rId2"/>
              </a:rPr>
              <a:t> hernia</a:t>
            </a:r>
            <a:r>
              <a:rPr lang="en-US" dirty="0" smtClean="0"/>
              <a:t> (x ray show gas behind the heart)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or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B.     Increase  abdominal pressure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7239000" y="2276475"/>
            <a:ext cx="167640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latin typeface="Calibri" pitchFamily="34" charset="0"/>
              </a:rPr>
              <a:t>The  most common cause of  (GERD). </a:t>
            </a:r>
          </a:p>
        </p:txBody>
      </p:sp>
      <p:sp>
        <p:nvSpPr>
          <p:cNvPr id="5" name="Right Brace 4"/>
          <p:cNvSpPr/>
          <p:nvPr/>
        </p:nvSpPr>
        <p:spPr>
          <a:xfrm>
            <a:off x="6934200" y="2286000"/>
            <a:ext cx="304800" cy="838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7239000" y="3276600"/>
            <a:ext cx="167640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latin typeface="Calibri" pitchFamily="34" charset="0"/>
              </a:rPr>
              <a:t>decrease the pressure of the LES. </a:t>
            </a:r>
          </a:p>
        </p:txBody>
      </p:sp>
      <p:sp>
        <p:nvSpPr>
          <p:cNvPr id="7" name="Right Brace 6"/>
          <p:cNvSpPr/>
          <p:nvPr/>
        </p:nvSpPr>
        <p:spPr>
          <a:xfrm>
            <a:off x="6934200" y="3200400"/>
            <a:ext cx="304800" cy="762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715000" y="5257800"/>
            <a:ext cx="254000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latin typeface="Calibri" pitchFamily="34" charset="0"/>
              </a:rPr>
              <a:t>obesity</a:t>
            </a:r>
          </a:p>
          <a:p>
            <a:pPr eaLnBrk="1" hangingPunct="1"/>
            <a:r>
              <a:rPr lang="en-US" altLang="en-US">
                <a:latin typeface="Calibri" pitchFamily="34" charset="0"/>
              </a:rPr>
              <a:t>Pregnancy</a:t>
            </a:r>
          </a:p>
          <a:p>
            <a:pPr eaLnBrk="1" hangingPunct="1"/>
            <a:r>
              <a:rPr lang="en-US" altLang="en-US">
                <a:latin typeface="Calibri" pitchFamily="34" charset="0"/>
              </a:rPr>
              <a:t>increased gastric volume</a:t>
            </a:r>
          </a:p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Pathophysiology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Primary barrier to gastroesophageal reflux is the lower esophageal sphincter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LES normally works in conjunction with the diaphragm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If barrier disrupted, acid goes from stomach to esophagus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00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smtClean="0"/>
          </a:p>
        </p:txBody>
      </p:sp>
      <p:pic>
        <p:nvPicPr>
          <p:cNvPr id="15364" name="Picture 10" descr="slide07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1600200"/>
            <a:ext cx="4648200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1679</Words>
  <Application>Microsoft Office PowerPoint</Application>
  <PresentationFormat>عرض على الشاشة (3:4)‏</PresentationFormat>
  <Paragraphs>331</Paragraphs>
  <Slides>37</Slides>
  <Notes>12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47" baseType="lpstr">
      <vt:lpstr>Arial</vt:lpstr>
      <vt:lpstr>Calibri</vt:lpstr>
      <vt:lpstr>Times New Roman</vt:lpstr>
      <vt:lpstr>IrisUPC</vt:lpstr>
      <vt:lpstr>Wingdings</vt:lpstr>
      <vt:lpstr>Times</vt:lpstr>
      <vt:lpstr>Arabic Typesetting</vt:lpstr>
      <vt:lpstr>AngsanaUPC</vt:lpstr>
      <vt:lpstr>Angsana New</vt:lpstr>
      <vt:lpstr>Office Theme</vt:lpstr>
      <vt:lpstr>الشريحة 1</vt:lpstr>
      <vt:lpstr>الشريحة 2</vt:lpstr>
      <vt:lpstr>Objectives </vt:lpstr>
      <vt:lpstr>الشريحة 4</vt:lpstr>
      <vt:lpstr>Gastroesophageal Reflux Disease (GERD)</vt:lpstr>
      <vt:lpstr>Physiologic vs Pathologic</vt:lpstr>
      <vt:lpstr>GERD  Pathophysiology</vt:lpstr>
      <vt:lpstr>GERD  Pathophysiology</vt:lpstr>
      <vt:lpstr>Pathophysiology</vt:lpstr>
      <vt:lpstr>Clinical Manisfestations </vt:lpstr>
      <vt:lpstr>Diagnostic Evaluation</vt:lpstr>
      <vt:lpstr>Esophagogastrodudenoscopy</vt:lpstr>
      <vt:lpstr>Complications</vt:lpstr>
      <vt:lpstr>Complications</vt:lpstr>
      <vt:lpstr>Esophagitis </vt:lpstr>
      <vt:lpstr>Complications</vt:lpstr>
      <vt:lpstr>Complications</vt:lpstr>
      <vt:lpstr>Complications</vt:lpstr>
      <vt:lpstr>Treatment </vt:lpstr>
      <vt:lpstr>الشريحة 20</vt:lpstr>
      <vt:lpstr>الشريحة 21</vt:lpstr>
      <vt:lpstr>Objectives</vt:lpstr>
      <vt:lpstr>Ulcer </vt:lpstr>
      <vt:lpstr>Pathophysiology  </vt:lpstr>
      <vt:lpstr>الشريحة 25</vt:lpstr>
      <vt:lpstr>الشريحة 26</vt:lpstr>
      <vt:lpstr>Acute peptic ulcers  Pathophysiology  </vt:lpstr>
      <vt:lpstr>Acute peptic ulcers  </vt:lpstr>
      <vt:lpstr>Chronic peptic ulcer  Peptic Ulcer Disease Locations</vt:lpstr>
      <vt:lpstr>Peptic Ulcer Disease  Gastric ulcers </vt:lpstr>
      <vt:lpstr>Peptic Ulcer Disease  Gastric ulcers </vt:lpstr>
      <vt:lpstr>Peptic Ulcer Disease  Duodenal ulcers</vt:lpstr>
      <vt:lpstr>Peptic Ulcer Disease  Pathophysiology </vt:lpstr>
      <vt:lpstr>Morphology</vt:lpstr>
      <vt:lpstr>Clinical features </vt:lpstr>
      <vt:lpstr>Therapy </vt:lpstr>
      <vt:lpstr>الشريحة 37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Dr.AL-Humaidi</dc:creator>
  <cp:lastModifiedBy>ACER</cp:lastModifiedBy>
  <cp:revision>40</cp:revision>
  <dcterms:created xsi:type="dcterms:W3CDTF">2010-07-11T11:34:53Z</dcterms:created>
  <dcterms:modified xsi:type="dcterms:W3CDTF">2016-11-20T17:14:04Z</dcterms:modified>
</cp:coreProperties>
</file>