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299" r:id="rId3"/>
    <p:sldId id="303" r:id="rId4"/>
    <p:sldId id="304" r:id="rId5"/>
    <p:sldId id="30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312" r:id="rId16"/>
    <p:sldId id="266" r:id="rId17"/>
    <p:sldId id="268" r:id="rId18"/>
    <p:sldId id="308" r:id="rId19"/>
    <p:sldId id="269" r:id="rId20"/>
    <p:sldId id="300" r:id="rId21"/>
    <p:sldId id="271" r:id="rId22"/>
    <p:sldId id="272" r:id="rId23"/>
    <p:sldId id="273" r:id="rId24"/>
    <p:sldId id="309" r:id="rId25"/>
    <p:sldId id="274" r:id="rId26"/>
    <p:sldId id="301" r:id="rId27"/>
    <p:sldId id="306" r:id="rId28"/>
    <p:sldId id="307" r:id="rId29"/>
    <p:sldId id="302" r:id="rId30"/>
    <p:sldId id="327" r:id="rId31"/>
    <p:sldId id="277" r:id="rId32"/>
    <p:sldId id="319" r:id="rId33"/>
    <p:sldId id="279" r:id="rId34"/>
    <p:sldId id="323" r:id="rId35"/>
    <p:sldId id="280" r:id="rId36"/>
    <p:sldId id="322" r:id="rId37"/>
    <p:sldId id="320" r:id="rId38"/>
    <p:sldId id="321" r:id="rId39"/>
    <p:sldId id="282" r:id="rId40"/>
    <p:sldId id="283" r:id="rId41"/>
    <p:sldId id="315" r:id="rId42"/>
    <p:sldId id="318" r:id="rId43"/>
    <p:sldId id="285" r:id="rId44"/>
    <p:sldId id="286" r:id="rId45"/>
    <p:sldId id="287" r:id="rId46"/>
    <p:sldId id="288" r:id="rId47"/>
    <p:sldId id="289" r:id="rId48"/>
    <p:sldId id="316" r:id="rId49"/>
    <p:sldId id="317" r:id="rId50"/>
    <p:sldId id="291" r:id="rId51"/>
    <p:sldId id="292" r:id="rId52"/>
    <p:sldId id="310" r:id="rId53"/>
    <p:sldId id="293" r:id="rId54"/>
    <p:sldId id="325" r:id="rId55"/>
    <p:sldId id="313" r:id="rId56"/>
    <p:sldId id="294" r:id="rId57"/>
    <p:sldId id="295" r:id="rId58"/>
    <p:sldId id="296" r:id="rId59"/>
    <p:sldId id="297" r:id="rId60"/>
    <p:sldId id="298" r:id="rId61"/>
    <p:sldId id="31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9" autoAdjust="0"/>
    <p:restoredTop sz="94660"/>
  </p:normalViewPr>
  <p:slideViewPr>
    <p:cSldViewPr>
      <p:cViewPr varScale="1">
        <p:scale>
          <a:sx n="74" d="100"/>
          <a:sy n="74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68742-6D6E-4FFE-902A-F4465304127F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2C4F9-83E3-4790-8950-B697BBBD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2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ED79C-D415-4165-8AB3-B7F731F6A468}" type="slidenum">
              <a:rPr lang="en-GB" smtClean="0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39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77A0B-25CF-4869-82E9-CF418F3329DF}" type="slidenum">
              <a:rPr lang="en-GB" smtClean="0">
                <a:cs typeface="Arial" charset="0"/>
              </a:rPr>
              <a:pPr/>
              <a:t>16</a:t>
            </a:fld>
            <a:endParaRPr lang="en-GB">
              <a:cs typeface="Arial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4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3C94C-26D3-4245-A56A-1B95963C55AA}" type="slidenum">
              <a:rPr lang="en-GB" smtClean="0">
                <a:cs typeface="Arial" charset="0"/>
              </a:rPr>
              <a:pPr/>
              <a:t>17</a:t>
            </a:fld>
            <a:endParaRPr lang="en-GB">
              <a:cs typeface="Arial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882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05081-A0C4-45A8-9E88-960D934ACF16}" type="slidenum">
              <a:rPr lang="en-GB" smtClean="0">
                <a:cs typeface="Arial" charset="0"/>
              </a:rPr>
              <a:pPr/>
              <a:t>19</a:t>
            </a:fld>
            <a:endParaRPr lang="en-GB">
              <a:cs typeface="Arial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970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431F1-A41A-403C-B6FC-FBC3DDD7D290}" type="slidenum">
              <a:rPr lang="en-GB" smtClean="0">
                <a:cs typeface="Arial" charset="0"/>
              </a:rPr>
              <a:pPr/>
              <a:t>21</a:t>
            </a:fld>
            <a:endParaRPr lang="en-GB">
              <a:cs typeface="Arial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48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63B285-A5BA-455C-95D7-01FCC2061B74}" type="slidenum">
              <a:rPr lang="en-GB" smtClean="0">
                <a:cs typeface="Arial" charset="0"/>
              </a:rPr>
              <a:pPr/>
              <a:t>22</a:t>
            </a:fld>
            <a:endParaRPr lang="en-GB"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52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4CCC0-A888-43A5-9174-25A0C0B793CF}" type="slidenum">
              <a:rPr lang="en-GB" smtClean="0">
                <a:cs typeface="Arial" charset="0"/>
              </a:rPr>
              <a:pPr/>
              <a:t>23</a:t>
            </a:fld>
            <a:endParaRPr lang="en-GB">
              <a:cs typeface="Arial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523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B79AD-EC19-4C3F-8691-F33D2DA7CCCA}" type="slidenum">
              <a:rPr lang="en-GB" smtClean="0">
                <a:cs typeface="Arial" charset="0"/>
              </a:rPr>
              <a:pPr/>
              <a:t>25</a:t>
            </a:fld>
            <a:endParaRPr lang="en-GB">
              <a:cs typeface="Arial" charset="0"/>
            </a:endParaRPr>
          </a:p>
        </p:txBody>
      </p:sp>
      <p:sp>
        <p:nvSpPr>
          <p:cNvPr id="36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47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7A04F-F855-4A78-A142-AE9C449E0920}" type="slidenum">
              <a:rPr lang="en-GB" smtClean="0">
                <a:cs typeface="Arial" charset="0"/>
              </a:rPr>
              <a:pPr/>
              <a:t>31</a:t>
            </a:fld>
            <a:endParaRPr lang="en-GB">
              <a:cs typeface="Arial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768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2739A-2FE3-4D7A-B4D3-F4576E8775CC}" type="slidenum">
              <a:rPr lang="en-GB" smtClean="0">
                <a:cs typeface="Arial" charset="0"/>
              </a:rPr>
              <a:pPr/>
              <a:t>33</a:t>
            </a:fld>
            <a:endParaRPr lang="en-GB">
              <a:cs typeface="Arial" charset="0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73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A6ED8-7D89-489E-B1D7-1D97281C6D61}" type="slidenum">
              <a:rPr lang="en-GB" smtClean="0">
                <a:cs typeface="Arial" charset="0"/>
              </a:rPr>
              <a:pPr/>
              <a:t>35</a:t>
            </a:fld>
            <a:endParaRPr lang="en-GB">
              <a:cs typeface="Arial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5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A3D8C-0BC6-4BF5-99C1-9D9C5D23DBB2}" type="slidenum">
              <a:rPr lang="en-GB" smtClean="0">
                <a:cs typeface="Arial" charset="0"/>
              </a:rPr>
              <a:pPr/>
              <a:t>7</a:t>
            </a:fld>
            <a:endParaRPr lang="en-GB">
              <a:cs typeface="Arial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830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9954D-D184-4279-953B-F4593B8BD8C7}" type="slidenum">
              <a:rPr lang="en-GB" smtClean="0">
                <a:cs typeface="Arial" charset="0"/>
              </a:rPr>
              <a:pPr/>
              <a:t>39</a:t>
            </a:fld>
            <a:endParaRPr lang="en-GB">
              <a:cs typeface="Arial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82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C6538-36FB-47B0-8AB8-CB6B96EB413B}" type="slidenum">
              <a:rPr lang="en-GB" smtClean="0">
                <a:cs typeface="Arial" charset="0"/>
              </a:rPr>
              <a:pPr/>
              <a:t>40</a:t>
            </a:fld>
            <a:endParaRPr lang="en-GB">
              <a:cs typeface="Arial" charset="0"/>
            </a:endParaRPr>
          </a:p>
        </p:txBody>
      </p:sp>
      <p:sp>
        <p:nvSpPr>
          <p:cNvPr id="377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96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2AD8C-436C-4239-ACBD-D41A44FC7B3A}" type="slidenum">
              <a:rPr lang="en-GB" smtClean="0">
                <a:cs typeface="Arial" charset="0"/>
              </a:rPr>
              <a:pPr/>
              <a:t>41</a:t>
            </a:fld>
            <a:endParaRPr lang="en-GB">
              <a:cs typeface="Arial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22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FDAE2-400C-44FB-A30F-86684C1ADAF2}" type="slidenum">
              <a:rPr lang="en-GB" smtClean="0">
                <a:cs typeface="Arial" charset="0"/>
              </a:rPr>
              <a:pPr/>
              <a:t>43</a:t>
            </a:fld>
            <a:endParaRPr lang="en-GB">
              <a:cs typeface="Arial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20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E6377-E2B1-4EAA-9B4E-67E64918CFA0}" type="slidenum">
              <a:rPr lang="en-GB" smtClean="0">
                <a:cs typeface="Arial" charset="0"/>
              </a:rPr>
              <a:pPr/>
              <a:t>44</a:t>
            </a:fld>
            <a:endParaRPr lang="en-GB">
              <a:cs typeface="Arial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66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16C64-F3A8-4FA0-824A-B9C012574898}" type="slidenum">
              <a:rPr lang="en-GB" smtClean="0">
                <a:cs typeface="Arial" charset="0"/>
              </a:rPr>
              <a:pPr/>
              <a:t>45</a:t>
            </a:fld>
            <a:endParaRPr lang="en-GB">
              <a:cs typeface="Arial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1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F8C7C-217C-4DA3-BEDB-5013B8E5602A}" type="slidenum">
              <a:rPr lang="en-GB" smtClean="0">
                <a:cs typeface="Arial" charset="0"/>
              </a:rPr>
              <a:pPr/>
              <a:t>46</a:t>
            </a:fld>
            <a:endParaRPr lang="en-GB">
              <a:cs typeface="Arial" charset="0"/>
            </a:endParaRPr>
          </a:p>
        </p:txBody>
      </p:sp>
      <p:sp>
        <p:nvSpPr>
          <p:cNvPr id="382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19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BFAFF-8E07-4696-AB11-B5A75E1270FC}" type="slidenum">
              <a:rPr lang="en-GB" smtClean="0">
                <a:cs typeface="Arial" charset="0"/>
              </a:rPr>
              <a:pPr/>
              <a:t>47</a:t>
            </a:fld>
            <a:endParaRPr lang="en-GB">
              <a:cs typeface="Arial" charset="0"/>
            </a:endParaRPr>
          </a:p>
        </p:txBody>
      </p:sp>
      <p:sp>
        <p:nvSpPr>
          <p:cNvPr id="384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3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362B3-4DC2-4F24-9F57-8BA5FEAF8B4A}" type="slidenum">
              <a:rPr lang="en-GB" smtClean="0">
                <a:cs typeface="Arial" charset="0"/>
              </a:rPr>
              <a:pPr/>
              <a:t>48</a:t>
            </a:fld>
            <a:endParaRPr lang="en-GB">
              <a:cs typeface="Arial" charset="0"/>
            </a:endParaRPr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5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CB92B-8F51-42CA-9B75-3DEEDC42EB9A}" type="slidenum">
              <a:rPr lang="en-GB" smtClean="0">
                <a:cs typeface="Arial" charset="0"/>
              </a:rPr>
              <a:pPr/>
              <a:t>50</a:t>
            </a:fld>
            <a:endParaRPr lang="en-GB">
              <a:cs typeface="Arial" charset="0"/>
            </a:endParaRPr>
          </a:p>
        </p:txBody>
      </p:sp>
      <p:sp>
        <p:nvSpPr>
          <p:cNvPr id="386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8F515-65D2-4E5C-9552-AB144D26E6CF}" type="slidenum">
              <a:rPr lang="en-GB" smtClean="0">
                <a:cs typeface="Arial" charset="0"/>
              </a:rPr>
              <a:pPr/>
              <a:t>8</a:t>
            </a:fld>
            <a:endParaRPr lang="en-GB">
              <a:cs typeface="Arial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95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C54C3C-43FB-4108-9263-AA0363695847}" type="slidenum">
              <a:rPr lang="en-GB" smtClean="0">
                <a:cs typeface="Arial" charset="0"/>
              </a:rPr>
              <a:pPr/>
              <a:t>51</a:t>
            </a:fld>
            <a:endParaRPr lang="en-GB">
              <a:cs typeface="Arial" charset="0"/>
            </a:endParaRPr>
          </a:p>
        </p:txBody>
      </p:sp>
      <p:sp>
        <p:nvSpPr>
          <p:cNvPr id="387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84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0542-7C76-4D2A-B68D-6484D55646C5}" type="slidenum">
              <a:rPr lang="en-GB" smtClean="0">
                <a:cs typeface="Arial" charset="0"/>
              </a:rPr>
              <a:pPr/>
              <a:t>53</a:t>
            </a:fld>
            <a:endParaRPr lang="en-GB">
              <a:cs typeface="Arial" charset="0"/>
            </a:endParaRPr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49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Alcoholic liver disease: </a:t>
            </a:r>
            <a:r>
              <a:rPr lang="en-US" dirty="0" err="1"/>
              <a:t>macrovesicular</a:t>
            </a:r>
            <a:r>
              <a:rPr lang="en-US" dirty="0"/>
              <a:t> </a:t>
            </a:r>
            <a:r>
              <a:rPr lang="en-US" dirty="0" err="1"/>
              <a:t>steatosis</a:t>
            </a:r>
            <a:r>
              <a:rPr lang="en-US" dirty="0"/>
              <a:t>, involving most regions of the hepatic lobule. The </a:t>
            </a:r>
            <a:r>
              <a:rPr lang="en-US" dirty="0" err="1"/>
              <a:t>intracytoplasmic</a:t>
            </a:r>
            <a:r>
              <a:rPr lang="en-US" dirty="0"/>
              <a:t> fat is seen as clear vacuoles. Some early fibrosis (stained blue) is present (Masson </a:t>
            </a:r>
            <a:r>
              <a:rPr lang="en-US" dirty="0" err="1"/>
              <a:t>trichrome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C4A27-D6D1-4990-8854-BCA8DE95E43E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66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0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Alcoholic hepatitis. </a:t>
            </a:r>
            <a:r>
              <a:rPr lang="en-US" i="1" dirty="0"/>
              <a:t>A</a:t>
            </a:r>
            <a:r>
              <a:rPr lang="en-US" dirty="0"/>
              <a:t>, The cluster of inflammatory cells marks the site of a necrotic </a:t>
            </a:r>
            <a:r>
              <a:rPr lang="en-US" dirty="0" err="1"/>
              <a:t>hepatocyte</a:t>
            </a:r>
            <a:r>
              <a:rPr lang="en-US" dirty="0"/>
              <a:t>. A Mallory body is present in a second </a:t>
            </a:r>
            <a:r>
              <a:rPr lang="en-US" dirty="0" err="1"/>
              <a:t>hepatocyte</a:t>
            </a:r>
            <a:r>
              <a:rPr lang="en-US" dirty="0"/>
              <a:t> (</a:t>
            </a:r>
            <a:r>
              <a:rPr lang="en-US" i="1" dirty="0"/>
              <a:t>arrow</a:t>
            </a:r>
            <a:r>
              <a:rPr lang="en-US" dirty="0"/>
              <a:t>).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Mallory bodies are seen in </a:t>
            </a:r>
            <a:r>
              <a:rPr lang="en-US" dirty="0" err="1"/>
              <a:t>hepatocytes</a:t>
            </a:r>
            <a:r>
              <a:rPr lang="en-US" dirty="0"/>
              <a:t>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E80FA-1655-4980-9314-EAE8B446EE7E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67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1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Eosinophilic Mallory bodies are seen in hepatocytes, which are surrounded by fibrous tissue (H&amp;E).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0A1767-C284-4AA3-9744-95EDD3918359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14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2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127DB-EEA0-407D-B1E5-11ABD781E47C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5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03B82-4F32-478C-8E1F-BF7A5261BEA6}" type="slidenum">
              <a:rPr lang="en-GB" smtClean="0">
                <a:cs typeface="Arial" charset="0"/>
              </a:rPr>
              <a:pPr/>
              <a:t>9</a:t>
            </a:fld>
            <a:endParaRPr lang="en-GB">
              <a:cs typeface="Arial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77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DB729-F5F7-4085-8C15-294E6431EB39}" type="slidenum">
              <a:rPr lang="en-GB" smtClean="0">
                <a:cs typeface="Arial" charset="0"/>
              </a:rPr>
              <a:pPr/>
              <a:t>10</a:t>
            </a:fld>
            <a:endParaRPr lang="en-GB">
              <a:cs typeface="Arial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5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9737F-71E2-4F26-AFA9-598F32D5F63D}" type="slidenum">
              <a:rPr lang="en-GB" smtClean="0">
                <a:cs typeface="Arial" charset="0"/>
              </a:rPr>
              <a:pPr/>
              <a:t>11</a:t>
            </a:fld>
            <a:endParaRPr lang="en-GB">
              <a:cs typeface="Arial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01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13C51-E87C-41D3-9A76-33E2FEEC77A2}" type="slidenum">
              <a:rPr lang="en-GB" smtClean="0">
                <a:cs typeface="Arial" charset="0"/>
              </a:rPr>
              <a:pPr/>
              <a:t>12</a:t>
            </a:fld>
            <a:endParaRPr lang="en-GB">
              <a:cs typeface="Arial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80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71C59-24AD-4652-B62C-6C6EED11BCA8}" type="slidenum">
              <a:rPr lang="en-GB" smtClean="0">
                <a:cs typeface="Arial" charset="0"/>
              </a:rPr>
              <a:pPr/>
              <a:t>13</a:t>
            </a:fld>
            <a:endParaRPr lang="en-GB">
              <a:cs typeface="Arial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8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6FC17-E40F-41DB-8112-36CED7A7E90B}" type="slidenum">
              <a:rPr lang="en-GB" smtClean="0">
                <a:cs typeface="Arial" charset="0"/>
              </a:rPr>
              <a:pPr/>
              <a:t>14</a:t>
            </a:fld>
            <a:endParaRPr lang="en-GB">
              <a:cs typeface="Arial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52BFDB-12D3-4319-82AE-CAB10C917927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3AF4F26-DB8F-4E34-A50A-2665EAF48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4008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Liver Cirrhosis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533400"/>
            <a:ext cx="2514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GNT block </a:t>
            </a:r>
          </a:p>
          <a:p>
            <a:pPr algn="ctr"/>
            <a:r>
              <a:rPr lang="en-US" sz="2400" b="1" dirty="0"/>
              <a:t>Dec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/>
              <a:t>Classifiation of cirrhosis based on 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Alcoholic liver disease                60% to 70%</a:t>
            </a:r>
          </a:p>
          <a:p>
            <a:pPr eaLnBrk="1" hangingPunct="1">
              <a:defRPr/>
            </a:pPr>
            <a:r>
              <a:rPr lang="en-US" sz="2800" b="1" dirty="0"/>
              <a:t>Viral hepatitis                                10%</a:t>
            </a:r>
          </a:p>
          <a:p>
            <a:pPr eaLnBrk="1" hangingPunct="1">
              <a:defRPr/>
            </a:pPr>
            <a:r>
              <a:rPr lang="en-US" sz="2800" b="1" dirty="0"/>
              <a:t>Biliary diseases                              5% to 10%</a:t>
            </a:r>
          </a:p>
          <a:p>
            <a:pPr eaLnBrk="1" hangingPunct="1">
              <a:defRPr/>
            </a:pPr>
            <a:r>
              <a:rPr lang="en-US" sz="2800" b="1" dirty="0"/>
              <a:t>Primary </a:t>
            </a:r>
            <a:r>
              <a:rPr lang="en-US" sz="2800" b="1" dirty="0" err="1"/>
              <a:t>hemochromatosis</a:t>
            </a:r>
            <a:r>
              <a:rPr lang="en-US" sz="2800" b="1" dirty="0"/>
              <a:t>         5%</a:t>
            </a:r>
          </a:p>
          <a:p>
            <a:pPr eaLnBrk="1" hangingPunct="1">
              <a:defRPr/>
            </a:pPr>
            <a:r>
              <a:rPr lang="en-US" sz="2800" b="1" dirty="0"/>
              <a:t>Wilson disease                                Rare</a:t>
            </a:r>
          </a:p>
          <a:p>
            <a:pPr eaLnBrk="1" hangingPunct="1">
              <a:defRPr/>
            </a:pPr>
            <a:r>
              <a:rPr lang="en-US" sz="2800" b="1" dirty="0"/>
              <a:t>α1-Antitrypsin deficiency          Rare</a:t>
            </a:r>
          </a:p>
          <a:p>
            <a:pPr eaLnBrk="1" hangingPunct="1">
              <a:defRPr/>
            </a:pPr>
            <a:r>
              <a:rPr lang="en-US" sz="2800" b="1" dirty="0"/>
              <a:t>Cryptogenic cirrhosis                 10% to 15%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7772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 err="1"/>
              <a:t>Classifiation</a:t>
            </a:r>
            <a:r>
              <a:rPr lang="en-GB" sz="3200" dirty="0"/>
              <a:t> of cirrhosis</a:t>
            </a:r>
            <a:br>
              <a:rPr lang="en-GB" sz="3200" dirty="0"/>
            </a:br>
            <a:r>
              <a:rPr lang="en-GB" sz="3200" dirty="0"/>
              <a:t> </a:t>
            </a:r>
            <a:r>
              <a:rPr lang="en-GB" sz="2400" b="1" dirty="0"/>
              <a:t>Other </a:t>
            </a:r>
            <a:r>
              <a:rPr lang="en-US" sz="2400" b="1" dirty="0"/>
              <a:t>infrequent types of cirrhosis </a:t>
            </a:r>
            <a:r>
              <a:rPr lang="en-GB" sz="2400" dirty="0"/>
              <a:t>:</a:t>
            </a:r>
            <a:endParaRPr lang="en-GB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The cirrhosis developing in infants and children with </a:t>
            </a:r>
            <a:r>
              <a:rPr lang="en-US" sz="2800" b="1" dirty="0" err="1"/>
              <a:t>galactosemia</a:t>
            </a:r>
            <a:r>
              <a:rPr lang="en-US" sz="2800" b="1" dirty="0"/>
              <a:t> and </a:t>
            </a:r>
            <a:r>
              <a:rPr lang="en-US" sz="2800" b="1" dirty="0" err="1"/>
              <a:t>tyrosinosis</a:t>
            </a:r>
            <a:endParaRPr lang="en-US" sz="2800" b="1" dirty="0"/>
          </a:p>
          <a:p>
            <a:pPr>
              <a:lnSpc>
                <a:spcPct val="90000"/>
              </a:lnSpc>
              <a:defRPr/>
            </a:pPr>
            <a:r>
              <a:rPr lang="en-US" sz="2800" b="1" dirty="0"/>
              <a:t>Drug-induced cirrhosis (</a:t>
            </a:r>
            <a:r>
              <a:rPr lang="en-US" sz="2800" dirty="0" err="1"/>
              <a:t>methotrexate</a:t>
            </a:r>
            <a:r>
              <a:rPr lang="en-US" sz="2800" dirty="0"/>
              <a:t>, </a:t>
            </a:r>
            <a:r>
              <a:rPr lang="en-US" sz="2800" dirty="0" err="1"/>
              <a:t>enalapril</a:t>
            </a:r>
            <a:r>
              <a:rPr lang="en-US" sz="2800" dirty="0"/>
              <a:t>, vitamin A</a:t>
            </a:r>
            <a:r>
              <a:rPr lang="en-US" sz="2800" b="1" dirty="0"/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Severe fibrosis can occur in the setting of cardiac disease; called "</a:t>
            </a:r>
            <a:r>
              <a:rPr lang="en-US" sz="2800" b="1" dirty="0">
                <a:solidFill>
                  <a:schemeClr val="accent1"/>
                </a:solidFill>
              </a:rPr>
              <a:t>cardiac cirrhosis</a:t>
            </a:r>
            <a:r>
              <a:rPr lang="en-US" sz="2800" b="1" dirty="0"/>
              <a:t>"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/>
              <a:t>In some cases there is no cause and these are referred to as </a:t>
            </a:r>
            <a:r>
              <a:rPr lang="en-US" sz="2800" b="1" i="1" dirty="0">
                <a:solidFill>
                  <a:schemeClr val="accent1"/>
                </a:solidFill>
              </a:rPr>
              <a:t>cryptogenic cirrhosis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/>
              <a:t>Once cirrhosis is established, it is usually impossible to establish an etiologic diagnosis on morphologic grounds alone</a:t>
            </a:r>
            <a:r>
              <a:rPr lang="en-US" sz="2800" b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7724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  <a:endParaRPr lang="en-GB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The  pathogenic processes in cirrhosis are progressive fibrosis and reorganization of the vascular microarchitecture of the liver</a:t>
            </a:r>
          </a:p>
          <a:p>
            <a:pPr marL="0" indent="0" eaLnBrk="1" hangingPunct="1">
              <a:buNone/>
              <a:defRPr/>
            </a:pPr>
            <a:r>
              <a:rPr lang="en-US" sz="2800" b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6218" y="2971800"/>
            <a:ext cx="2795964" cy="3114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3352800"/>
            <a:ext cx="4572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/>
              <a:t>In the normal liver, interstitial collagens (types I and III) are concentrated in portal tracts and around central veins. The type IV collagen(</a:t>
            </a:r>
            <a:r>
              <a:rPr lang="en-US" sz="2000" b="1" dirty="0" err="1"/>
              <a:t>reticulin</a:t>
            </a:r>
            <a:r>
              <a:rPr lang="en-US" sz="2000" b="1" dirty="0"/>
              <a:t>) is in the space of </a:t>
            </a:r>
            <a:r>
              <a:rPr lang="en-US" sz="2000" b="1" dirty="0" err="1"/>
              <a:t>Disse</a:t>
            </a:r>
            <a:r>
              <a:rPr lang="en-US" sz="2000" b="1" dirty="0"/>
              <a:t>. </a:t>
            </a:r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06172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In cirrhosis, types I and III collagen are deposited in the lobule, creating delicate or broad septal tracts.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333" y="5124271"/>
            <a:ext cx="7086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There is loss of  fenestrations in the sinusoidal endothelial cells (</a:t>
            </a:r>
            <a:r>
              <a:rPr lang="en-US" b="1" dirty="0" err="1"/>
              <a:t>capillarization</a:t>
            </a:r>
            <a:r>
              <a:rPr lang="en-US" b="1" dirty="0"/>
              <a:t> of sinusoids, that is the sinusoidal space comes to resemble a capillary rather than a channel for exchange of solutes between hepatocytes and plasma)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128838"/>
            <a:ext cx="3883453" cy="29003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152400"/>
            <a:ext cx="77724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0" dirty="0"/>
              <a:t>Pathogenesis of cirrhosis</a:t>
            </a:r>
            <a:endParaRPr lang="en-GB" b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841354"/>
            <a:ext cx="84582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/>
              <a:t>The major source of excess collagen in cirrhosis is the </a:t>
            </a:r>
            <a:r>
              <a:rPr lang="en-US" sz="2400" b="1" dirty="0" err="1"/>
              <a:t>perisinusoidal</a:t>
            </a:r>
            <a:r>
              <a:rPr lang="en-US" sz="2400" b="1" dirty="0"/>
              <a:t> </a:t>
            </a:r>
            <a:r>
              <a:rPr lang="en-US" sz="2400" b="1" dirty="0" err="1"/>
              <a:t>stellate</a:t>
            </a:r>
            <a:r>
              <a:rPr lang="en-US" sz="2400" b="1" dirty="0"/>
              <a:t> cells ( </a:t>
            </a:r>
            <a:r>
              <a:rPr lang="en-US" sz="2400" b="1" dirty="0">
                <a:solidFill>
                  <a:schemeClr val="accent1"/>
                </a:solidFill>
              </a:rPr>
              <a:t>Ito cells</a:t>
            </a:r>
            <a:r>
              <a:rPr lang="en-US" sz="2400" b="1" dirty="0"/>
              <a:t>), which lie in the space of </a:t>
            </a:r>
            <a:r>
              <a:rPr lang="en-US" sz="2400" b="1" dirty="0" err="1"/>
              <a:t>Disse</a:t>
            </a:r>
            <a:r>
              <a:rPr lang="en-US" sz="2400" b="1" dirty="0"/>
              <a:t>. </a:t>
            </a:r>
          </a:p>
          <a:p>
            <a:pPr>
              <a:defRPr/>
            </a:pPr>
            <a:r>
              <a:rPr lang="en-US" sz="2400" b="1" dirty="0"/>
              <a:t>Although Ito cells normally function is a </a:t>
            </a:r>
            <a:r>
              <a:rPr lang="en-US" sz="2400" b="1" dirty="0">
                <a:solidFill>
                  <a:schemeClr val="accent1"/>
                </a:solidFill>
              </a:rPr>
              <a:t>vitamin A  fat-storing cells</a:t>
            </a:r>
            <a:r>
              <a:rPr lang="en-US" sz="2400" b="1" dirty="0"/>
              <a:t>,  during the development of cirrhosis they become activated and transform into </a:t>
            </a:r>
            <a:r>
              <a:rPr lang="en-US" sz="2400" b="1" dirty="0" err="1"/>
              <a:t>myofibroblast</a:t>
            </a:r>
            <a:r>
              <a:rPr lang="en-US" sz="2400" b="1" dirty="0"/>
              <a:t>-like cells. 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289"/>
          <a:stretch/>
        </p:blipFill>
        <p:spPr>
          <a:xfrm>
            <a:off x="1447800" y="3492458"/>
            <a:ext cx="5838825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118475" cy="3654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>
            <a:off x="6324600" y="1143000"/>
            <a:ext cx="457200" cy="26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762000"/>
            <a:ext cx="230479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Ito cells produce collagen</a:t>
            </a:r>
          </a:p>
        </p:txBody>
      </p:sp>
    </p:spTree>
    <p:extLst>
      <p:ext uri="{BB962C8B-B14F-4D97-AF65-F5344CB8AC3E}">
        <p14:creationId xmlns:p14="http://schemas.microsoft.com/office/powerpoint/2010/main" val="170409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Pathogenesis of cirrhosis</a:t>
            </a:r>
            <a:endParaRPr lang="en-GB" b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/>
              <a:t>Collagen synthesis is stimulated by: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Chronic inflammation, with production of inflammatory cytokines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Cytokine production by activated endogenous cells (</a:t>
            </a:r>
            <a:r>
              <a:rPr lang="en-US" sz="2800" b="1" dirty="0" err="1"/>
              <a:t>Kupffer</a:t>
            </a:r>
            <a:r>
              <a:rPr lang="en-US" sz="2800" b="1" dirty="0"/>
              <a:t> cells, endothelial cells, hepatocytes, and bile duct epithelial cells)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Disruption of the normal extracellular matrix</a:t>
            </a:r>
          </a:p>
          <a:p>
            <a:pPr marL="514350" indent="-514350" eaLnBrk="1" hangingPunct="1">
              <a:buFont typeface="+mj-lt"/>
              <a:buAutoNum type="arabicParenR"/>
              <a:defRPr/>
            </a:pPr>
            <a:r>
              <a:rPr lang="en-US" sz="2800" b="1" dirty="0"/>
              <a:t>Direct stimulation of </a:t>
            </a:r>
            <a:r>
              <a:rPr lang="en-US" sz="2800" b="1" dirty="0" err="1"/>
              <a:t>stellate</a:t>
            </a:r>
            <a:r>
              <a:rPr lang="en-US" sz="2800" b="1" dirty="0"/>
              <a:t> cells by toxins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4485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/>
              <a:t>Clinical Features</a:t>
            </a:r>
            <a:endParaRPr lang="en-GB" b="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390630"/>
            <a:ext cx="57150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sz="2400" b="1" dirty="0"/>
              <a:t>All forms of cirrhosis may be clinically silent.</a:t>
            </a:r>
          </a:p>
          <a:p>
            <a:pPr>
              <a:defRPr/>
            </a:pPr>
            <a:r>
              <a:rPr lang="en-US" sz="2400" b="1" dirty="0"/>
              <a:t>When symptomatic they lead to nonspecific clinical manifestations: anorexia, weight loss, weakness, skin spider </a:t>
            </a:r>
            <a:r>
              <a:rPr lang="en-US" sz="2400" b="1" dirty="0" err="1"/>
              <a:t>angiomata</a:t>
            </a:r>
            <a:r>
              <a:rPr lang="en-US" sz="2400" b="1" dirty="0"/>
              <a:t>, osteoporosis, and, in advanced disease, frank debilitation</a:t>
            </a:r>
          </a:p>
          <a:p>
            <a:pPr>
              <a:defRPr/>
            </a:pPr>
            <a:r>
              <a:rPr lang="en-US" sz="2400" b="1" dirty="0"/>
              <a:t>Jaundice</a:t>
            </a:r>
          </a:p>
          <a:p>
            <a:pPr eaLnBrk="1" hangingPunct="1">
              <a:defRPr/>
            </a:pPr>
            <a:r>
              <a:rPr lang="en-US" sz="2400" b="1" dirty="0"/>
              <a:t>Incipient or overt hepatic failure may develop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28800"/>
            <a:ext cx="2362200" cy="243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19801" y="4253696"/>
            <a:ext cx="2362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Skin spider </a:t>
            </a:r>
            <a:r>
              <a:rPr lang="en-US" b="1" dirty="0" err="1"/>
              <a:t>angiomata</a:t>
            </a:r>
            <a:r>
              <a:rPr lang="en-US" b="1" dirty="0"/>
              <a:t> (cannot metabolize circulating estrogen)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6119812" cy="6541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286000"/>
            <a:ext cx="8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Jaundice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57200"/>
            <a:ext cx="32751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Clinical Features of  Liver </a:t>
            </a:r>
            <a:r>
              <a:rPr lang="en-US" dirty="0" err="1"/>
              <a:t>Cirrhiosis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/>
              <a:t>Clinical Features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b="1" dirty="0"/>
              <a:t>     </a:t>
            </a:r>
            <a:r>
              <a:rPr lang="en-US" sz="3600" b="1" dirty="0"/>
              <a:t>The ultimate mechanism of most cirrhotic deaths is 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progressive liver failure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a complication related to portal hypertension</a:t>
            </a:r>
          </a:p>
          <a:p>
            <a:pPr marL="609600" indent="-609600" eaLnBrk="1" hangingPunct="1">
              <a:buFont typeface="Wingdings" pitchFamily="2" charset="2"/>
              <a:buAutoNum type="arabicParenBoth"/>
              <a:defRPr/>
            </a:pPr>
            <a:r>
              <a:rPr lang="en-US" sz="3600" b="1" dirty="0"/>
              <a:t>the development of </a:t>
            </a:r>
            <a:r>
              <a:rPr lang="en-US" sz="3600" b="1" dirty="0" err="1"/>
              <a:t>hepatocellular</a:t>
            </a:r>
            <a:r>
              <a:rPr lang="en-US" sz="3600" b="1" dirty="0"/>
              <a:t> carcinoma</a:t>
            </a:r>
          </a:p>
          <a:p>
            <a:pPr marL="609600" indent="-609600" eaLnBrk="1" hangingPunct="1"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Liver cirrhosis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Objectives: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524000"/>
            <a:ext cx="6934200" cy="4572000"/>
          </a:xfrm>
        </p:spPr>
        <p:txBody>
          <a:bodyPr/>
          <a:lstStyle/>
          <a:p>
            <a:pPr lvl="0"/>
            <a:r>
              <a:rPr lang="en-US" dirty="0"/>
              <a:t>Define Cirrhosis.</a:t>
            </a:r>
          </a:p>
          <a:p>
            <a:pPr lvl="0"/>
            <a:r>
              <a:rPr lang="en-US" dirty="0"/>
              <a:t>Recognize the types of cirrhosis.</a:t>
            </a:r>
          </a:p>
          <a:p>
            <a:pPr lvl="0"/>
            <a:r>
              <a:rPr lang="en-US" dirty="0"/>
              <a:t>Recognize the causes and the pathogenic mechanisms leading to cirrhosis.</a:t>
            </a:r>
          </a:p>
          <a:p>
            <a:pPr lvl="0"/>
            <a:r>
              <a:rPr lang="en-US" dirty="0"/>
              <a:t>Describe the pathological findings in cirrhotic livers.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Gross Features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Macronodular</a:t>
            </a:r>
            <a:r>
              <a:rPr lang="en-US" dirty="0"/>
              <a:t> cirrhosis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/>
              <a:t>Micronodular</a:t>
            </a:r>
            <a:r>
              <a:rPr lang="en-US" dirty="0"/>
              <a:t> cirrhosis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01871-018-f021"/>
          <p:cNvPicPr>
            <a:picLocks noChangeAspect="1" noChangeArrowheads="1"/>
          </p:cNvPicPr>
          <p:nvPr/>
        </p:nvPicPr>
        <p:blipFill>
          <a:blip r:embed="rId2" cstate="print"/>
          <a:srcRect b="8943"/>
          <a:stretch>
            <a:fillRect/>
          </a:stretch>
        </p:blipFill>
        <p:spPr bwMode="auto">
          <a:xfrm>
            <a:off x="880696" y="2362200"/>
            <a:ext cx="3801208" cy="2246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 descr="LIVER011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2362200"/>
            <a:ext cx="3420147" cy="224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LIVER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90800"/>
            <a:ext cx="5638800" cy="37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034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914400" y="457200"/>
            <a:ext cx="7772400" cy="71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Gross Features: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6477000" cy="4572000"/>
          </a:xfrm>
        </p:spPr>
        <p:txBody>
          <a:bodyPr>
            <a:normAutofit/>
          </a:bodyPr>
          <a:lstStyle/>
          <a:p>
            <a:r>
              <a:rPr lang="en-US" sz="2800" b="1" dirty="0"/>
              <a:t>The nodules seen here are larger than 3 mm and, hence, this is an example of "</a:t>
            </a:r>
            <a:r>
              <a:rPr lang="en-US" sz="2800" b="1" dirty="0" err="1"/>
              <a:t>macronodular</a:t>
            </a:r>
            <a:r>
              <a:rPr lang="en-US" sz="2800" b="1" dirty="0"/>
              <a:t>" cirrhosis. 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LIVER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49148"/>
            <a:ext cx="7010400" cy="460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1706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err="1"/>
              <a:t>Micronodular</a:t>
            </a:r>
            <a:r>
              <a:rPr lang="en-US" sz="2800" dirty="0"/>
              <a:t> cirrhosis : The regenerative nodules are quite small, averaging less than 3 mm in size. The most common cause for this is chronic alcoholism.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LIVER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914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400" dirty="0"/>
              <a:t>Regenerative nodules of </a:t>
            </a:r>
            <a:r>
              <a:rPr lang="en-US" sz="2400" dirty="0" err="1"/>
              <a:t>hepatocytes</a:t>
            </a:r>
            <a:r>
              <a:rPr lang="en-US" sz="2400" dirty="0"/>
              <a:t> are surrounded by fibrous connective tissue that bridges between portal tracts. Within this </a:t>
            </a:r>
            <a:r>
              <a:rPr lang="en-US" sz="2400" dirty="0" err="1"/>
              <a:t>collagenous</a:t>
            </a:r>
            <a:r>
              <a:rPr lang="en-US" sz="2400" dirty="0"/>
              <a:t> tissue are scattered lymphocytes as well as a proliferation of bile ducts</a:t>
            </a:r>
            <a:r>
              <a:rPr lang="en-US" sz="2800" dirty="0"/>
              <a:t>.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248400" cy="2743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Chronic Viral Hepatitis </a:t>
            </a:r>
            <a:r>
              <a:rPr lang="en-US" sz="2800" dirty="0"/>
              <a:t>(hepatitis B and C virus</a:t>
            </a:r>
            <a:r>
              <a:rPr lang="en-US" sz="2800" i="1" dirty="0"/>
              <a:t>)</a:t>
            </a:r>
          </a:p>
          <a:p>
            <a:pPr algn="l">
              <a:defRPr/>
            </a:pPr>
            <a:r>
              <a:rPr lang="en-GB" b="1" dirty="0"/>
              <a:t>Autoimmune hepatitis</a:t>
            </a:r>
          </a:p>
          <a:p>
            <a:pPr algn="l">
              <a:defRPr/>
            </a:pPr>
            <a:r>
              <a:rPr lang="en-US" b="1" dirty="0"/>
              <a:t>Alcoholic liver disease</a:t>
            </a:r>
            <a:endParaRPr lang="en-GB" b="1" dirty="0"/>
          </a:p>
          <a:p>
            <a:pPr algn="l">
              <a:defRPr/>
            </a:pPr>
            <a:r>
              <a:rPr lang="en-GB" b="1" dirty="0"/>
              <a:t>Biliary Cirrhosis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Causes of liver </a:t>
            </a:r>
            <a:r>
              <a:rPr lang="en-US" dirty="0" err="1"/>
              <a:t>cirrrhosis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6200" y="5236034"/>
            <a:ext cx="342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b="1" dirty="0"/>
              <a:t>Secondary biliary cirrhosis</a:t>
            </a:r>
          </a:p>
          <a:p>
            <a:pPr>
              <a:defRPr/>
            </a:pPr>
            <a:r>
              <a:rPr lang="en-GB" b="1" dirty="0"/>
              <a:t>Primary biliary cholangitis</a:t>
            </a:r>
          </a:p>
          <a:p>
            <a:pPr>
              <a:defRPr/>
            </a:pPr>
            <a:r>
              <a:rPr lang="en-GB" b="1" dirty="0"/>
              <a:t>Primary sclerosing cholangitis </a:t>
            </a:r>
          </a:p>
        </p:txBody>
      </p:sp>
    </p:spTree>
    <p:extLst>
      <p:ext uri="{BB962C8B-B14F-4D97-AF65-F5344CB8AC3E}">
        <p14:creationId xmlns:p14="http://schemas.microsoft.com/office/powerpoint/2010/main" val="422018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i="1" dirty="0"/>
              <a:t>Chronic Hepatitis: morphology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Hepatocyte injury, necrosis, and regeneration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Sinusoidal cell reactive changes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Portal tract Inflammation: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 Confined to portal tracts  </a:t>
            </a:r>
            <a:r>
              <a:rPr lang="en-US" sz="2400" b="1" i="1" dirty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 Spillover into adjacent parenchyma, with necrosis of hepatocytes ("interface hepatitis")  </a:t>
            </a:r>
            <a:r>
              <a:rPr lang="en-US" sz="2400" b="1" i="1" dirty="0"/>
              <a:t>or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 Bridging inflammation and necrosis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/>
                </a:solidFill>
              </a:rPr>
              <a:t>Fibrosis: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- continued loss of hepatocytes results in fibrous septa formation which ultimately leads to cirrhosis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HBV: "ground-glass" </a:t>
            </a:r>
            <a:r>
              <a:rPr lang="en-US" sz="2400" b="1" dirty="0" err="1"/>
              <a:t>hepatocytes</a:t>
            </a:r>
            <a:r>
              <a:rPr lang="en-US" sz="2400" b="1" dirty="0"/>
              <a:t>, "sanded" nuclei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/>
              <a:t>HCV: bile duct damage, lymphoid aggregate formation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accent1"/>
                </a:solidFill>
              </a:rPr>
              <a:t>Cirrhosis</a:t>
            </a:r>
            <a:r>
              <a:rPr lang="en-US" sz="2400" b="1" i="1" dirty="0"/>
              <a:t>: The end-stage outcome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01871-018-f017b"/>
          <p:cNvPicPr>
            <a:picLocks noChangeAspect="1" noChangeArrowheads="1"/>
          </p:cNvPicPr>
          <p:nvPr/>
        </p:nvPicPr>
        <p:blipFill>
          <a:blip r:embed="rId2" cstate="print"/>
          <a:srcRect r="-11111" b="4086"/>
          <a:stretch>
            <a:fillRect/>
          </a:stretch>
        </p:blipFill>
        <p:spPr bwMode="auto">
          <a:xfrm>
            <a:off x="2590800" y="92529"/>
            <a:ext cx="5715000" cy="66130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33400"/>
            <a:ext cx="320004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i="1" dirty="0"/>
              <a:t>Chronic Hepatitis, morphology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4914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410200" y="2766674"/>
            <a:ext cx="14604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/>
              <a:t>ground-glass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8" y="304800"/>
            <a:ext cx="8734425" cy="6029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426720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Spillover into adjacent parenchyma, with necrosis of hepatocytes "interface hepatitis"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01871-018-f020"/>
          <p:cNvPicPr>
            <a:picLocks noChangeAspect="1" noChangeArrowheads="1"/>
          </p:cNvPicPr>
          <p:nvPr/>
        </p:nvPicPr>
        <p:blipFill>
          <a:blip r:embed="rId2" cstate="print"/>
          <a:srcRect b="9053"/>
          <a:stretch>
            <a:fillRect/>
          </a:stretch>
        </p:blipFill>
        <p:spPr bwMode="auto">
          <a:xfrm>
            <a:off x="533400" y="838200"/>
            <a:ext cx="8113889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743200" y="152400"/>
            <a:ext cx="4228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Chronic hepatitis </a:t>
            </a:r>
            <a:r>
              <a:rPr lang="en-US" sz="2800" b="1" i="1" dirty="0"/>
              <a:t>, morphology</a:t>
            </a:r>
            <a:endParaRPr lang="en-US" sz="2800" b="1" dirty="0"/>
          </a:p>
        </p:txBody>
      </p:sp>
      <p:sp>
        <p:nvSpPr>
          <p:cNvPr id="5" name="Right Arrow 4"/>
          <p:cNvSpPr/>
          <p:nvPr/>
        </p:nvSpPr>
        <p:spPr>
          <a:xfrm>
            <a:off x="533400" y="2971800"/>
            <a:ext cx="2514600" cy="719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lymphoid aggregate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"/>
            <a:ext cx="35623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69906"/>
            <a:ext cx="4419600" cy="3359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039" y="3271837"/>
            <a:ext cx="3467561" cy="3357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5058" y="2870412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weighs 1400 to 1600 gm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 hepatitis </a:t>
            </a:r>
            <a:r>
              <a:rPr lang="en-US" b="1" i="1" dirty="0"/>
              <a:t>, morphology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752600"/>
            <a:ext cx="4229100" cy="4581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66700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apoptotic hepatocytes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Meta Serif Office Pro"/>
              </a:rPr>
              <a:t>(</a:t>
            </a:r>
            <a:r>
              <a:rPr lang="en-US" i="1" dirty="0"/>
              <a:t>acidophil bodies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99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LIVER0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66700" y="1600200"/>
            <a:ext cx="8610600" cy="1143000"/>
          </a:xfrm>
        </p:spPr>
        <p:txBody>
          <a:bodyPr>
            <a:noAutofit/>
          </a:bodyPr>
          <a:lstStyle/>
          <a:p>
            <a:pPr eaLnBrk="1" hangingPunct="1">
              <a:tabLst>
                <a:tab pos="796925" algn="l"/>
              </a:tabLst>
              <a:defRPr/>
            </a:pPr>
            <a:r>
              <a:rPr lang="en-US" b="1" dirty="0"/>
              <a:t> </a:t>
            </a:r>
            <a:r>
              <a:rPr lang="en-US" sz="2800" b="1" dirty="0"/>
              <a:t>Viral hepatitis C which is at a high stage with extensive fibrosis and progression to </a:t>
            </a:r>
            <a:r>
              <a:rPr lang="en-US" sz="2800" b="1" dirty="0" err="1"/>
              <a:t>macronodular</a:t>
            </a:r>
            <a:r>
              <a:rPr lang="en-US" sz="2800" b="1" dirty="0"/>
              <a:t> cirrhosis, as evidenced by the large regenerative nodule at the center right.</a:t>
            </a:r>
            <a:br>
              <a:rPr lang="en-US" sz="2800" b="1" dirty="0"/>
            </a:br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Autoimmune hepatitis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13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Autoimmune hepatitis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066800"/>
            <a:ext cx="77724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dirty="0"/>
              <a:t>is a chronic hepatitis with </a:t>
            </a:r>
            <a:r>
              <a:rPr lang="en-GB" sz="2800" b="1" dirty="0" err="1"/>
              <a:t>histologic</a:t>
            </a:r>
            <a:r>
              <a:rPr lang="en-GB" sz="2800" b="1" dirty="0"/>
              <a:t> features like that of chronic viral hepatitis. This disease may run an indolent or severe course.</a:t>
            </a:r>
          </a:p>
          <a:p>
            <a:pPr fontAlgn="base"/>
            <a:r>
              <a:rPr lang="en-US" sz="2800" dirty="0"/>
              <a:t>Two primary types of autoimmune hepatitis:</a:t>
            </a:r>
            <a:endParaRPr lang="en-US" sz="2800" b="1" dirty="0"/>
          </a:p>
          <a:p>
            <a:pPr lvl="1" fontAlgn="base"/>
            <a:r>
              <a:rPr lang="en-US" dirty="0"/>
              <a:t>Type 1 autoimmune hepatitis is most often seen in middle-age women and is characteristically associated with anti-nuclear and anti–smooth muscle antibodies.</a:t>
            </a:r>
          </a:p>
          <a:p>
            <a:pPr lvl="1" fontAlgn="base"/>
            <a:r>
              <a:rPr lang="en-US" dirty="0"/>
              <a:t>Type 2 autoimmune hepatitis is most often seen in children or teenagers and is associated with anti–liver kidney microsomal autoantibodies.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Autoimmune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fontAlgn="base"/>
            <a:r>
              <a:rPr lang="en-GB" b="1" dirty="0"/>
              <a:t>Absence of viral serologic markers 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Elevated serum IgG and γ-globulin levels (&gt;1.5 times normal) </a:t>
            </a:r>
          </a:p>
          <a:p>
            <a:pPr lvl="1">
              <a:lnSpc>
                <a:spcPct val="90000"/>
              </a:lnSpc>
              <a:defRPr/>
            </a:pPr>
            <a:r>
              <a:rPr lang="en-GB" b="1" dirty="0"/>
              <a:t>High serum titres of autoantibodies in 80% of cases, including antinuclear (ANA), </a:t>
            </a:r>
            <a:r>
              <a:rPr lang="en-GB" b="1" dirty="0" err="1"/>
              <a:t>antismooth</a:t>
            </a:r>
            <a:r>
              <a:rPr lang="en-GB" b="1" dirty="0"/>
              <a:t> muscle (SMA)  and  anti-mitochondrial antibodies.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/>
              <a:t>anti–liver kidney microsome-1 antibodies and anti–liver cytosol-1 antibodies.</a:t>
            </a:r>
            <a:endParaRPr lang="en-GB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63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Autoimmune hepatitis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6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In untreated severe disease, as many as 40% of patients die within 6 months of diagnosis, and cirrhosis develops in at least 40% of survivors.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Treatment include immunosuppressive therapy, and liver transplantation.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/>
              <a:t>Associated with other autoimmune diseases </a:t>
            </a:r>
            <a:r>
              <a:rPr lang="en-GB" sz="2800" dirty="0" err="1"/>
              <a:t>eg</a:t>
            </a:r>
            <a:r>
              <a:rPr lang="en-GB" sz="2800" dirty="0"/>
              <a:t>. Rheumatoid arthritis, </a:t>
            </a:r>
            <a:r>
              <a:rPr lang="en-GB" sz="2800" dirty="0" err="1"/>
              <a:t>Sjogren’s</a:t>
            </a:r>
            <a:r>
              <a:rPr lang="en-GB" sz="2800" dirty="0"/>
              <a:t> syndrome etc.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Autoimmune Hepatitis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6330414"/>
              </p:ext>
            </p:extLst>
          </p:nvPr>
        </p:nvGraphicFramePr>
        <p:xfrm>
          <a:off x="533400" y="762000"/>
          <a:ext cx="8305800" cy="5726910"/>
        </p:xfrm>
        <a:graphic>
          <a:graphicData uri="http://schemas.openxmlformats.org/drawingml/2006/table">
            <a:tbl>
              <a:tblPr/>
              <a:tblGrid>
                <a:gridCol w="2442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2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96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Etiology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Unclear. 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Triggers for the immune reaction may include viral infections or drug or toxin exposures</a:t>
                      </a: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1784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Sex predilection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/>
                        <a:t>Female predominance, particularly in young and </a:t>
                      </a:r>
                      <a:r>
                        <a:rPr lang="en-GB" sz="2000" b="1" dirty="0" err="1"/>
                        <a:t>perimenopausal</a:t>
                      </a:r>
                      <a:r>
                        <a:rPr lang="en-GB" sz="2000" b="1" dirty="0"/>
                        <a:t> women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313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Symptoms and signs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acute clinical illness is a common presentation (40%)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Sometimes the disease is fulminant, progressing to hepatic encephalopathy within 8 weeks of onset</a:t>
                      </a: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7636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Laboratory findings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Elevated serum IgG and γ-globulin levels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High serum </a:t>
                      </a:r>
                      <a:r>
                        <a:rPr lang="en-GB" sz="2000" b="1" dirty="0" err="1"/>
                        <a:t>titers</a:t>
                      </a:r>
                      <a:r>
                        <a:rPr lang="en-GB" sz="2000" b="1" dirty="0"/>
                        <a:t> of autoantibodies in 80% of cases, including antinuclear (ANA), </a:t>
                      </a:r>
                      <a:r>
                        <a:rPr lang="en-GB" sz="2000" b="1" dirty="0" err="1"/>
                        <a:t>antismooth</a:t>
                      </a:r>
                      <a:r>
                        <a:rPr lang="en-GB" sz="2000" b="1" dirty="0"/>
                        <a:t> muscle (SMA), anti-mitochondrial antibodies</a:t>
                      </a: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4173"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Important pathologic findings before cirrhosis develops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Necrosis and inflammation</a:t>
                      </a:r>
                      <a:r>
                        <a:rPr kumimoji="0"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indicated by extensive interface hepatitis</a:t>
                      </a:r>
                    </a:p>
                    <a:p>
                      <a:pPr marL="0" marR="0" indent="0" algn="l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Plasma cell predominance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836" marR="84836">
                    <a:lnL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62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20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800" b="1" dirty="0"/>
              <a:t>Three disorders of intrahepatic bile ducts: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GB" sz="2800" b="1" dirty="0"/>
              <a:t>Secondary biliary cirrhosis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GB" sz="2800" b="1" dirty="0"/>
              <a:t>Primary biliary cholangitis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GB" sz="2800" b="1" dirty="0"/>
              <a:t>Primary </a:t>
            </a:r>
            <a:r>
              <a:rPr lang="en-GB" sz="2800" b="1" dirty="0" err="1"/>
              <a:t>sclerosing</a:t>
            </a:r>
            <a:r>
              <a:rPr lang="en-GB" sz="2800" b="1" dirty="0"/>
              <a:t> cholangitis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Intrahepatic Biliary Tract Disease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27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Secondary Biliary Cirrhosis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71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Secondary </a:t>
            </a:r>
            <a:r>
              <a:rPr lang="en-GB" dirty="0" err="1"/>
              <a:t>biliary</a:t>
            </a:r>
            <a:r>
              <a:rPr lang="en-GB" dirty="0"/>
              <a:t> cirrhosis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305800" cy="4572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Prolonged obstruction of the </a:t>
            </a:r>
            <a:r>
              <a:rPr lang="en-GB" sz="2800" dirty="0" err="1"/>
              <a:t>extrahepatic</a:t>
            </a:r>
            <a:r>
              <a:rPr lang="en-GB" sz="2800" dirty="0"/>
              <a:t> biliary tree results in profound alteration of the liver itself.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The most common cause of obstruction in adults is </a:t>
            </a:r>
            <a:r>
              <a:rPr lang="en-GB" sz="2800" dirty="0" err="1"/>
              <a:t>extrahepatic</a:t>
            </a:r>
            <a:r>
              <a:rPr lang="en-GB" sz="2800" dirty="0"/>
              <a:t> </a:t>
            </a:r>
            <a:r>
              <a:rPr lang="en-GB" sz="2800" dirty="0" err="1"/>
              <a:t>cholelithiasis</a:t>
            </a:r>
            <a:r>
              <a:rPr lang="en-GB" sz="2800" dirty="0"/>
              <a:t> (gallstones), followed by malignancies of the biliary tree or head of the pancreas and strictures resulting from previous surgical procedures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/>
              <a:t>Obstructive conditions in children include </a:t>
            </a:r>
            <a:r>
              <a:rPr lang="en-GB" sz="2800" dirty="0" err="1"/>
              <a:t>biliary</a:t>
            </a:r>
            <a:r>
              <a:rPr lang="en-GB" sz="2800" dirty="0"/>
              <a:t> </a:t>
            </a:r>
            <a:r>
              <a:rPr lang="en-GB" sz="2800" dirty="0" err="1"/>
              <a:t>atresia</a:t>
            </a:r>
            <a:r>
              <a:rPr lang="en-GB" sz="2800" dirty="0"/>
              <a:t>, cystic fibrosis, </a:t>
            </a:r>
            <a:r>
              <a:rPr lang="en-GB" sz="2800" dirty="0" err="1"/>
              <a:t>choledochal</a:t>
            </a:r>
            <a:r>
              <a:rPr lang="en-GB" sz="2800" dirty="0"/>
              <a:t> cysts </a:t>
            </a:r>
            <a:r>
              <a:rPr lang="en-GB" sz="2000" dirty="0"/>
              <a:t>(a cystic anomaly of the </a:t>
            </a:r>
            <a:r>
              <a:rPr lang="en-GB" sz="2000" dirty="0" err="1"/>
              <a:t>extrahepatic</a:t>
            </a:r>
            <a:r>
              <a:rPr lang="en-GB" sz="2000" dirty="0"/>
              <a:t> </a:t>
            </a:r>
            <a:r>
              <a:rPr lang="en-GB" sz="2000" dirty="0" err="1"/>
              <a:t>biliary</a:t>
            </a:r>
            <a:r>
              <a:rPr lang="en-GB" sz="2000" dirty="0"/>
              <a:t> tree)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4953000" cy="326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475" y="2056777"/>
            <a:ext cx="5038725" cy="457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dirty="0"/>
              <a:t>Secondary biliary cirrhosis:</a:t>
            </a:r>
            <a:br>
              <a:rPr lang="en-GB" sz="4000" dirty="0"/>
            </a:br>
            <a:r>
              <a:rPr lang="en-GB" dirty="0"/>
              <a:t>M</a:t>
            </a:r>
            <a:r>
              <a:rPr lang="en-GB" sz="4000" dirty="0"/>
              <a:t>orphology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457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dirty="0"/>
              <a:t>Secondary inflammation resulting from biliary obstruction initiates </a:t>
            </a:r>
            <a:r>
              <a:rPr lang="en-GB" sz="2800" dirty="0" err="1"/>
              <a:t>periportal</a:t>
            </a:r>
            <a:r>
              <a:rPr lang="en-GB" sz="2800" dirty="0"/>
              <a:t> fibrosis, which eventually leads to hepatic scarring and nodule formation, generating secondary biliary cirrhosis. </a:t>
            </a:r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/>
              <a:t>Subtotal obstruction may promote secondary bacterial infection of the </a:t>
            </a:r>
            <a:r>
              <a:rPr lang="en-GB" sz="2800" dirty="0" err="1"/>
              <a:t>biliary</a:t>
            </a:r>
            <a:r>
              <a:rPr lang="en-GB" sz="2800" dirty="0"/>
              <a:t> tree (</a:t>
            </a:r>
            <a:r>
              <a:rPr lang="en-GB" sz="2800" i="1" dirty="0"/>
              <a:t>ascending </a:t>
            </a:r>
            <a:r>
              <a:rPr lang="en-GB" sz="2800" i="1" dirty="0" err="1"/>
              <a:t>cholangitis</a:t>
            </a:r>
            <a:r>
              <a:rPr lang="en-GB" sz="2800" dirty="0"/>
              <a:t>), which aggravates the inflammatory injury. Enteric organisms such as </a:t>
            </a:r>
            <a:r>
              <a:rPr lang="en-GB" sz="2800" dirty="0" err="1"/>
              <a:t>coliforms</a:t>
            </a:r>
            <a:r>
              <a:rPr lang="en-GB" sz="2800" dirty="0"/>
              <a:t> and </a:t>
            </a:r>
            <a:r>
              <a:rPr lang="en-GB" sz="2800" dirty="0" err="1"/>
              <a:t>enterococci</a:t>
            </a:r>
            <a:r>
              <a:rPr lang="en-GB" sz="2800" dirty="0"/>
              <a:t> are common cause. </a:t>
            </a:r>
          </a:p>
          <a:p>
            <a:pPr eaLnBrk="1" hangingPunct="1">
              <a:defRPr/>
            </a:pPr>
            <a:endParaRPr lang="en-GB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172" name="Group 20"/>
          <p:cNvGraphicFramePr>
            <a:graphicFrameLocks noGrp="1"/>
          </p:cNvGraphicFramePr>
          <p:nvPr/>
        </p:nvGraphicFramePr>
        <p:xfrm>
          <a:off x="685800" y="1295400"/>
          <a:ext cx="7620000" cy="46782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69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0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8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Etiology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Extrahepatic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bile duct obstruction: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biliary atresia, gallstones, stricture, carcinoma of pancreatic head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 predilection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Symptoms and signs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Pruritus, jaundice, malaise, dark urine, light stools, hepatosplenomegaly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Laboratory findings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Conjugated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hyperbilirubinemia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increased serum alkaline phosphatase, bile acids, cholesterol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kumimoji="0" lang="en-US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increase in serum AMA or </a:t>
                      </a:r>
                      <a:r>
                        <a:rPr kumimoji="0" lang="en-US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1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Prominent bile stasis in bile ducts, bile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ductular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proliferation with surrounding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neutrophils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portal tract edema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61171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Secondary Biliary Cirrhosis</a:t>
            </a:r>
          </a:p>
        </p:txBody>
      </p:sp>
    </p:spTree>
    <p:extLst>
      <p:ext uri="{BB962C8B-B14F-4D97-AF65-F5344CB8AC3E}">
        <p14:creationId xmlns:p14="http://schemas.microsoft.com/office/powerpoint/2010/main" val="2869678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Primary Biliary cholangitis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75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</a:t>
            </a:r>
            <a:r>
              <a:rPr lang="en-US" dirty="0" err="1"/>
              <a:t>Cholangitis</a:t>
            </a:r>
            <a:endParaRPr lang="en-GB" dirty="0"/>
          </a:p>
        </p:txBody>
      </p:sp>
      <p:sp>
        <p:nvSpPr>
          <p:cNvPr id="5652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/>
              <a:t>Primary biliary cholangitis is a chronic, progressive, and often fatal cholestatic liver disease, characterized by the destruction of intrahepatic bile ducts, portal inflammation and scarring, and the eventual development of cirrhosis and liver failure. </a:t>
            </a:r>
          </a:p>
          <a:p>
            <a:pPr eaLnBrk="1" hangingPunct="1">
              <a:defRPr/>
            </a:pPr>
            <a:r>
              <a:rPr lang="en-GB" sz="2800" i="1" dirty="0"/>
              <a:t>The primary feature of this disease is a </a:t>
            </a:r>
            <a:r>
              <a:rPr lang="en-GB" sz="2800" i="1" dirty="0" err="1"/>
              <a:t>nonsuppurative</a:t>
            </a:r>
            <a:r>
              <a:rPr lang="en-GB" sz="2800" i="1" dirty="0"/>
              <a:t>, </a:t>
            </a:r>
            <a:r>
              <a:rPr lang="en-GB" sz="2800" i="1" dirty="0" err="1"/>
              <a:t>granulomatous</a:t>
            </a:r>
            <a:r>
              <a:rPr lang="en-GB" sz="2800" i="1" dirty="0"/>
              <a:t> inflammatory destruction of medium-sized </a:t>
            </a:r>
            <a:r>
              <a:rPr lang="en-GB" sz="2800" i="1" dirty="0" err="1"/>
              <a:t>intrahepatic</a:t>
            </a:r>
            <a:r>
              <a:rPr lang="en-GB" sz="2800" i="1" dirty="0"/>
              <a:t> bile ducts.</a:t>
            </a:r>
            <a:r>
              <a:rPr lang="en-GB" sz="2800" dirty="0"/>
              <a:t> </a:t>
            </a:r>
          </a:p>
          <a:p>
            <a:pPr>
              <a:defRPr/>
            </a:pPr>
            <a:r>
              <a:rPr lang="en-GB" sz="2800" dirty="0"/>
              <a:t>Cirrhosis develops only after many years and not in all cases. Previously called Primary </a:t>
            </a:r>
            <a:r>
              <a:rPr lang="en-GB" sz="2800" dirty="0" err="1"/>
              <a:t>biliary</a:t>
            </a:r>
            <a:r>
              <a:rPr lang="en-GB" sz="2800" dirty="0"/>
              <a:t> cirrhosis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</a:t>
            </a:r>
            <a:r>
              <a:rPr lang="en-US" dirty="0" err="1"/>
              <a:t>Cholangitis</a:t>
            </a:r>
            <a:endParaRPr lang="en-GB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middle-aged women, </a:t>
            </a:r>
          </a:p>
          <a:p>
            <a:pPr eaLnBrk="1" hangingPunct="1">
              <a:defRPr/>
            </a:pPr>
            <a:r>
              <a:rPr lang="en-GB" dirty="0"/>
              <a:t>female: male predominance (6:1). </a:t>
            </a:r>
          </a:p>
          <a:p>
            <a:pPr>
              <a:defRPr/>
            </a:pPr>
            <a:r>
              <a:rPr lang="en-GB" b="1" dirty="0"/>
              <a:t>Pathogenesis:</a:t>
            </a:r>
            <a:r>
              <a:rPr lang="en-GB" dirty="0"/>
              <a:t> autoimmune </a:t>
            </a:r>
            <a:r>
              <a:rPr lang="en-GB" dirty="0" err="1"/>
              <a:t>etiology</a:t>
            </a:r>
            <a:r>
              <a:rPr lang="en-GB" dirty="0"/>
              <a:t>, 90% of patients have circulating "</a:t>
            </a:r>
            <a:r>
              <a:rPr lang="en-GB" dirty="0" err="1"/>
              <a:t>antimitochrondrial</a:t>
            </a:r>
            <a:r>
              <a:rPr lang="en-GB" dirty="0"/>
              <a:t> antibodies."</a:t>
            </a:r>
          </a:p>
          <a:p>
            <a:pPr marL="0" indent="0" eaLnBrk="1" hangingPunct="1"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</a:t>
            </a:r>
            <a:r>
              <a:rPr lang="en-US" dirty="0" err="1"/>
              <a:t>Cholangitis</a:t>
            </a:r>
            <a:endParaRPr lang="en-GB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lang="en-GB" dirty="0"/>
              <a:t>Clinical features: </a:t>
            </a:r>
          </a:p>
          <a:p>
            <a:pPr eaLnBrk="1" hangingPunct="1">
              <a:defRPr/>
            </a:pPr>
            <a:r>
              <a:rPr lang="en-GB" dirty="0"/>
              <a:t>pruritus, jaundice, hepatomegaly. Xanthomas and </a:t>
            </a:r>
            <a:r>
              <a:rPr lang="en-GB" dirty="0" err="1"/>
              <a:t>xanthelasmas</a:t>
            </a:r>
            <a:r>
              <a:rPr lang="en-GB" dirty="0"/>
              <a:t> arise owing to cholesterol retention. </a:t>
            </a:r>
          </a:p>
          <a:p>
            <a:pPr eaLnBrk="1" hangingPunct="1">
              <a:defRPr/>
            </a:pPr>
            <a:r>
              <a:rPr lang="en-GB" dirty="0"/>
              <a:t> Over a period of time patients develop portal hypertension and hepatic encephalopathy. </a:t>
            </a:r>
          </a:p>
          <a:p>
            <a:pPr eaLnBrk="1" hangingPunct="1">
              <a:defRPr/>
            </a:pPr>
            <a:r>
              <a:rPr lang="en-GB" dirty="0"/>
              <a:t>Serum alkaline phosphatase and cholesterol are  elevated; hyperbilirubinemia is a late development.</a:t>
            </a:r>
          </a:p>
          <a:p>
            <a:pPr>
              <a:defRPr/>
            </a:pPr>
            <a:r>
              <a:rPr lang="en-GB" dirty="0"/>
              <a:t>90% of patients have circulating "</a:t>
            </a:r>
            <a:r>
              <a:rPr lang="en-GB" dirty="0" err="1"/>
              <a:t>antimitochrondrial</a:t>
            </a:r>
            <a:r>
              <a:rPr lang="en-GB" dirty="0"/>
              <a:t> antibodies."</a:t>
            </a:r>
            <a:endParaRPr lang="en-US" b="1" dirty="0"/>
          </a:p>
          <a:p>
            <a:pPr fontAlgn="base"/>
            <a:r>
              <a:rPr lang="en-US" dirty="0"/>
              <a:t>Association with other autoimmune diseases (e.g., </a:t>
            </a:r>
            <a:r>
              <a:rPr lang="en-US" dirty="0" err="1"/>
              <a:t>Sjögren</a:t>
            </a:r>
            <a:r>
              <a:rPr lang="en-US" dirty="0"/>
              <a:t> syndrome)</a:t>
            </a:r>
          </a:p>
          <a:p>
            <a:pPr eaLnBrk="1" hangingPunct="1">
              <a:defRPr/>
            </a:pPr>
            <a:endParaRPr lang="en-GB" dirty="0"/>
          </a:p>
          <a:p>
            <a:pPr marL="0" indent="0" eaLnBrk="1" hangingPunct="1">
              <a:buNone/>
              <a:defRPr/>
            </a:pP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Primary biliary cholangitis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219200"/>
            <a:ext cx="7772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accent1"/>
                </a:solidFill>
              </a:rPr>
              <a:t>Morphology: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During the </a:t>
            </a:r>
            <a:r>
              <a:rPr lang="en-GB" sz="2400" dirty="0" err="1"/>
              <a:t>precirrhotic</a:t>
            </a:r>
            <a:r>
              <a:rPr lang="en-GB" sz="2400" dirty="0"/>
              <a:t> stage, portal tracts and bile ducts are infiltrated by lymphocytes and may exhibit </a:t>
            </a:r>
            <a:r>
              <a:rPr lang="en-GB" sz="2400" dirty="0" err="1"/>
              <a:t>noncaseating</a:t>
            </a:r>
            <a:r>
              <a:rPr lang="en-GB" sz="2400" dirty="0"/>
              <a:t> </a:t>
            </a:r>
            <a:r>
              <a:rPr lang="en-GB" sz="2400" dirty="0" err="1"/>
              <a:t>granulomatous</a:t>
            </a:r>
            <a:r>
              <a:rPr lang="en-GB" sz="2400" dirty="0"/>
              <a:t> inflammation. There is bile duct destruction.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With time, there is bile </a:t>
            </a:r>
            <a:r>
              <a:rPr lang="en-GB" sz="2400" dirty="0" err="1"/>
              <a:t>ductular</a:t>
            </a:r>
            <a:r>
              <a:rPr lang="en-GB" sz="2400" dirty="0"/>
              <a:t> proliferation, inflammation, and necrosis of the adjacent </a:t>
            </a:r>
            <a:r>
              <a:rPr lang="en-GB" sz="2400" dirty="0" err="1"/>
              <a:t>periportal</a:t>
            </a:r>
            <a:r>
              <a:rPr lang="en-GB" sz="2400" dirty="0"/>
              <a:t> hepatic parenchyma.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Over years to decades, relentless portal tract scarring and bridging fibrosis lead to cirrhosis.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</a:t>
            </a:r>
            <a:r>
              <a:rPr lang="en-US" dirty="0" err="1"/>
              <a:t>Cholangitis</a:t>
            </a:r>
            <a:endParaRPr lang="en-GB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b="1" dirty="0"/>
              <a:t>In most cases, the end-stage picture is indistinguishable from secondary </a:t>
            </a:r>
            <a:r>
              <a:rPr lang="en-GB" sz="2800" b="1" dirty="0" err="1"/>
              <a:t>biliary</a:t>
            </a:r>
            <a:r>
              <a:rPr lang="en-GB" sz="2800" b="1" dirty="0"/>
              <a:t> cirrhosis or the cirrhosis that follows chronic hepatitis from other causes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Primary </a:t>
            </a:r>
            <a:r>
              <a:rPr lang="en-GB" dirty="0" err="1"/>
              <a:t>Biliary</a:t>
            </a:r>
            <a:r>
              <a:rPr lang="en-GB" dirty="0"/>
              <a:t> </a:t>
            </a:r>
            <a:r>
              <a:rPr lang="en-US" dirty="0" err="1"/>
              <a:t>Cholangitis</a:t>
            </a:r>
            <a:endParaRPr lang="en-GB" dirty="0"/>
          </a:p>
        </p:txBody>
      </p:sp>
      <p:graphicFrame>
        <p:nvGraphicFramePr>
          <p:cNvPr id="574467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48327669"/>
              </p:ext>
            </p:extLst>
          </p:nvPr>
        </p:nvGraphicFramePr>
        <p:xfrm>
          <a:off x="914400" y="1447800"/>
          <a:ext cx="3749675" cy="419100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Etiology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 predilection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Symptoms and signs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Laboratory findings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74492" name="Group 2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31560953"/>
              </p:ext>
            </p:extLst>
          </p:nvPr>
        </p:nvGraphicFramePr>
        <p:xfrm>
          <a:off x="4613275" y="1447799"/>
          <a:ext cx="4073525" cy="4191001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407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2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Possibly autoimmune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Female to male: 6:1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Same as secondary biliary cirrhosis </a:t>
                      </a: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(Pruritus, jaundice, malaise, dark urine, light stools, hepatosplenomegaly)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35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Same as secondary biliary cirrhosis (</a:t>
                      </a:r>
                      <a:r>
                        <a:rPr kumimoji="0"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Conjugated </a:t>
                      </a:r>
                      <a:r>
                        <a:rPr kumimoji="0"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hyperbilirubinemia</a:t>
                      </a:r>
                      <a:r>
                        <a:rPr kumimoji="0"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increased serum alkaline phosphatase, bile acids, cholesterol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plus elevated serum autoantibodies (especially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antimitochondrial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antibody-AMA)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4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Dense lymphocytic infiltrate in portal tracts with granulomatous destruction of bile ducts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6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33800" y="4160838"/>
            <a:ext cx="2514601" cy="2464675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06" y="460825"/>
            <a:ext cx="7775294" cy="366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06" y="2895600"/>
            <a:ext cx="2971800" cy="31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0" y="4648200"/>
            <a:ext cx="2133601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Meta Serif Office Pro"/>
              </a:rPr>
              <a:t>Three zones each zone differs with respect to its metabolic activities and susceptibility to certain forms of hepatic injury.</a:t>
            </a:r>
            <a:endParaRPr lang="en-US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Primary </a:t>
            </a:r>
            <a:r>
              <a:rPr lang="en-GB" sz="2400" dirty="0" err="1"/>
              <a:t>sclerosing</a:t>
            </a:r>
            <a:r>
              <a:rPr lang="en-GB" sz="2400" dirty="0"/>
              <a:t> cholangitis is characterized by inflammation and </a:t>
            </a:r>
            <a:r>
              <a:rPr lang="en-GB" sz="2400" dirty="0" err="1"/>
              <a:t>obliterative</a:t>
            </a:r>
            <a:r>
              <a:rPr lang="en-GB" sz="2400" dirty="0"/>
              <a:t> fibrosis of intrahepatic and extrahepatic bile ducts, with dilation of preserved segments.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Characteristic "beading" of a barium column in radiographs of the intrahepatic and extrahepatic biliary tree is attributable to the irregular strictures and dilations of affected bile ducts.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It is commonly seen in association with inflammatory bowel disease , particularly chronic ulcerative colitis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Males predominate 2:1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b="1" dirty="0"/>
              <a:t>Pathogenesis: </a:t>
            </a:r>
            <a:r>
              <a:rPr lang="en-GB" sz="2400" dirty="0"/>
              <a:t>unknown.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/>
              <a:t>Primary sclerosing cholangitis: </a:t>
            </a:r>
            <a:r>
              <a:rPr lang="en-GB" sz="2800" b="0"/>
              <a:t>Morphology</a:t>
            </a:r>
            <a:endParaRPr lang="en-GB" sz="280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Primary </a:t>
            </a:r>
            <a:r>
              <a:rPr lang="en-GB" sz="2400" dirty="0" err="1"/>
              <a:t>sclerosing</a:t>
            </a:r>
            <a:r>
              <a:rPr lang="en-GB" sz="2400" dirty="0"/>
              <a:t> cholangitis is a </a:t>
            </a:r>
            <a:r>
              <a:rPr lang="en-GB" sz="2400" dirty="0" err="1"/>
              <a:t>fibrosing</a:t>
            </a:r>
            <a:r>
              <a:rPr lang="en-GB" sz="2400" dirty="0"/>
              <a:t> cholangitis of bile ducts, with a lymphocytic infiltrate, progressive atrophy of the bile duct epithelium, and obliteration of the lumen.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GB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The concentric </a:t>
            </a:r>
            <a:r>
              <a:rPr lang="en-GB" sz="2400" dirty="0" err="1"/>
              <a:t>periductal</a:t>
            </a:r>
            <a:r>
              <a:rPr lang="en-GB" sz="2400" dirty="0"/>
              <a:t> fibrosis around affected ducts ("onion-skin fibrosis") is followed by their disappearance, leaving behind a solid, cordlike fibrous scar.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/>
              <a:t>As the disease progresses, the liver becomes cirrhotic like that seen with primary and secondary biliary cirrhosis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cholangitis</a:t>
            </a:r>
            <a:endParaRPr lang="en-US" dirty="0"/>
          </a:p>
        </p:txBody>
      </p:sp>
      <p:pic>
        <p:nvPicPr>
          <p:cNvPr id="1026" name="Picture 2" descr="http://media5.picsearch.com/is?sRM_eB5aH5xFuaqJKBHPOvSKoJHl4WuJdt-ilYjRKoY&amp;height=2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4999" y="1840196"/>
            <a:ext cx="5925147" cy="38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5029200"/>
            <a:ext cx="31598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Periductal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portal tract fibrosis</a:t>
            </a:r>
          </a:p>
          <a:p>
            <a:pPr algn="ctr"/>
            <a:r>
              <a:rPr lang="en-GB" dirty="0"/>
              <a:t>(onion-skin fibrosis)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66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/>
              <a:t>Primary </a:t>
            </a:r>
            <a:r>
              <a:rPr lang="en-GB" dirty="0" err="1"/>
              <a:t>sclerosing</a:t>
            </a:r>
            <a:r>
              <a:rPr lang="en-GB" dirty="0"/>
              <a:t> </a:t>
            </a:r>
            <a:r>
              <a:rPr lang="en-GB" dirty="0" err="1"/>
              <a:t>cholangitis</a:t>
            </a:r>
            <a:endParaRPr lang="en-GB" dirty="0"/>
          </a:p>
        </p:txBody>
      </p:sp>
      <p:graphicFrame>
        <p:nvGraphicFramePr>
          <p:cNvPr id="576527" name="Group 1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699196"/>
              </p:ext>
            </p:extLst>
          </p:nvPr>
        </p:nvGraphicFramePr>
        <p:xfrm>
          <a:off x="400594" y="1143000"/>
          <a:ext cx="4038600" cy="538673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64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Etiology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Sex predilection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Symptoms and signs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2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Laboratory findings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0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Important pathologic findings before cirrhosis develops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76515" name="Group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76157663"/>
              </p:ext>
            </p:extLst>
          </p:nvPr>
        </p:nvGraphicFramePr>
        <p:xfrm>
          <a:off x="4443548" y="1143000"/>
          <a:ext cx="3938452" cy="54102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38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7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Unknown, possibly autoimmune; 50-70% associated with inflammatory bowel disease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Female to male: 1:2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Same as secondary biliary cirrhosis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Pruritus, jaundice, malaise, dark urine, light stools, hepatosplenomegaly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insidious onset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Same as secondary biliary cirrhosis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Conjugated </a:t>
                      </a:r>
                      <a:r>
                        <a:rPr kumimoji="0" lang="en-US" sz="14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hyperbilirubinemia</a:t>
                      </a:r>
                      <a:r>
                        <a:rPr kumimoji="0" lang="en-US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increased serum alkaline phosphatase, bile acids, cholesterol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plus elevated serum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IgM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hypergammaglobulinemia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Periductal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portal tract fibrosis, segmental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stenosis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of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extrahepatic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and 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intrahepatic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bile ducts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898" marR="84898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"/>
            <a:ext cx="60007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Three features: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Steatosis (fatty change)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Hepatitis (steatohepatitis)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/>
              <a:t>Fibrosis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Alcoholic liver disease</a:t>
            </a:r>
          </a:p>
        </p:txBody>
      </p:sp>
    </p:spTree>
    <p:extLst>
      <p:ext uri="{BB962C8B-B14F-4D97-AF65-F5344CB8AC3E}">
        <p14:creationId xmlns:p14="http://schemas.microsoft.com/office/powerpoint/2010/main" val="15670657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5715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4864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6739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8824"/>
          <a:stretch>
            <a:fillRect/>
          </a:stretch>
        </p:blipFill>
        <p:spPr>
          <a:xfrm>
            <a:off x="228600" y="1600200"/>
            <a:ext cx="8915400" cy="47244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7763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7246"/>
          <a:stretch>
            <a:fillRect/>
          </a:stretch>
        </p:blipFill>
        <p:spPr>
          <a:xfrm>
            <a:off x="152400" y="1432878"/>
            <a:ext cx="8991600" cy="4876800"/>
          </a:xfrm>
        </p:spPr>
      </p:pic>
      <p:sp>
        <p:nvSpPr>
          <p:cNvPr id="3" name="Rectangle 2"/>
          <p:cNvSpPr/>
          <p:nvPr/>
        </p:nvSpPr>
        <p:spPr>
          <a:xfrm>
            <a:off x="1371600" y="5334000"/>
            <a:ext cx="253146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Neutrophil infiltration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1676400"/>
            <a:ext cx="2441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Mallory-</a:t>
            </a:r>
            <a:r>
              <a:rPr lang="en-US" b="1" dirty="0" err="1">
                <a:solidFill>
                  <a:srgbClr val="35493B"/>
                </a:solidFill>
                <a:latin typeface="Source Sans Pro"/>
              </a:rPr>
              <a:t>Denk</a:t>
            </a:r>
            <a:r>
              <a:rPr lang="en-US" b="1" dirty="0">
                <a:solidFill>
                  <a:srgbClr val="35493B"/>
                </a:solidFill>
                <a:latin typeface="Source Sans Pro"/>
              </a:rPr>
              <a:t> bodies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80294" y="2743200"/>
            <a:ext cx="265970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Hepatocyte ballooning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Alcoholic liver disease</a:t>
            </a:r>
          </a:p>
        </p:txBody>
      </p:sp>
      <p:pic>
        <p:nvPicPr>
          <p:cNvPr id="118787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6349"/>
          <a:stretch>
            <a:fillRect/>
          </a:stretch>
        </p:blipFill>
        <p:spPr>
          <a:xfrm>
            <a:off x="1515533" y="1752600"/>
            <a:ext cx="7162800" cy="4495799"/>
          </a:xfrm>
        </p:spPr>
      </p:pic>
      <p:sp>
        <p:nvSpPr>
          <p:cNvPr id="3" name="Rectangle 2"/>
          <p:cNvSpPr/>
          <p:nvPr/>
        </p:nvSpPr>
        <p:spPr>
          <a:xfrm>
            <a:off x="1523584" y="5513233"/>
            <a:ext cx="5030031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rgbClr val="35493B"/>
                </a:solidFill>
                <a:latin typeface="Source Sans Pro"/>
              </a:rPr>
              <a:t>Mallory-</a:t>
            </a:r>
            <a:r>
              <a:rPr lang="en-US" b="1" dirty="0" err="1">
                <a:solidFill>
                  <a:srgbClr val="35493B"/>
                </a:solidFill>
                <a:latin typeface="Source Sans Pro"/>
              </a:rPr>
              <a:t>Denk</a:t>
            </a:r>
            <a:r>
              <a:rPr lang="en-US" b="1" dirty="0">
                <a:solidFill>
                  <a:srgbClr val="35493B"/>
                </a:solidFill>
                <a:latin typeface="Source Sans Pro"/>
              </a:rPr>
              <a:t> bodies: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Eosinophilic Mallory bodies are seen in hepatocytes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71800" y="4648200"/>
            <a:ext cx="2929466" cy="865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971800" y="4522633"/>
            <a:ext cx="914400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Cirrhosis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/>
              <a:t>Cirrhosis refers to the diffuse transformation of the liver into regenerative parenchymal nodules surrounded by fibrous bands</a:t>
            </a:r>
          </a:p>
          <a:p>
            <a:pPr>
              <a:defRPr/>
            </a:pPr>
            <a:r>
              <a:rPr lang="en-US" sz="2400" b="1" dirty="0"/>
              <a:t>It is among the top 10 causes of death in the Western world. 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US" b="1" dirty="0"/>
              <a:t>It is the end-stage of chronic liver disease</a:t>
            </a:r>
          </a:p>
          <a:p>
            <a:pPr lvl="1">
              <a:defRPr/>
            </a:pPr>
            <a:r>
              <a:rPr lang="en-US" sz="2200" b="1" dirty="0"/>
              <a:t>The chief worldwide causes are:</a:t>
            </a:r>
          </a:p>
          <a:p>
            <a:pPr marL="1108710" lvl="2" indent="-514350">
              <a:buFont typeface="+mj-lt"/>
              <a:buAutoNum type="romanUcPeriod"/>
              <a:defRPr/>
            </a:pPr>
            <a:r>
              <a:rPr lang="en-US" b="1" dirty="0"/>
              <a:t> alcohol abuse </a:t>
            </a:r>
          </a:p>
          <a:p>
            <a:pPr marL="1108710" lvl="2" indent="-514350">
              <a:buFont typeface="+mj-lt"/>
              <a:buAutoNum type="romanUcPeriod"/>
              <a:defRPr/>
            </a:pPr>
            <a:r>
              <a:rPr lang="en-US" b="1" dirty="0"/>
              <a:t> viral hepatitis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US" b="1" dirty="0"/>
              <a:t>Other causes include: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en-US" b="1" dirty="0"/>
              <a:t> </a:t>
            </a:r>
            <a:r>
              <a:rPr lang="en-US" b="1" dirty="0" err="1"/>
              <a:t>biliary</a:t>
            </a:r>
            <a:r>
              <a:rPr lang="en-US" b="1" dirty="0"/>
              <a:t> disease</a:t>
            </a:r>
          </a:p>
          <a:p>
            <a:pPr marL="1051560" lvl="2" indent="-457200">
              <a:buFont typeface="+mj-lt"/>
              <a:buAutoNum type="arabicPeriod"/>
              <a:defRPr/>
            </a:pPr>
            <a:r>
              <a:rPr lang="en-US" b="1" dirty="0"/>
              <a:t> iron overload</a:t>
            </a:r>
          </a:p>
          <a:p>
            <a:pPr lvl="1">
              <a:buNone/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Content Placeholder 3" descr="untitled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b="6061"/>
          <a:stretch>
            <a:fillRect/>
          </a:stretch>
        </p:blipFill>
        <p:spPr>
          <a:xfrm>
            <a:off x="228600" y="1066800"/>
            <a:ext cx="8610600" cy="5410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Alcoholic liver disease</a:t>
            </a:r>
            <a:br>
              <a:rPr lang="en-US" dirty="0"/>
            </a:br>
            <a:r>
              <a:rPr lang="en-US" dirty="0"/>
              <a:t>Cirrhosis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638800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microscopic view shows nodules of varying sizes entrapped in blue-staining fibrous tissue. The liver capsule is at the top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Alcoholic liver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The causes of death are:</a:t>
            </a:r>
            <a:endParaRPr lang="en-US" b="1" dirty="0"/>
          </a:p>
          <a:p>
            <a:pPr lvl="1" fontAlgn="base"/>
            <a:r>
              <a:rPr lang="en-US" dirty="0"/>
              <a:t>Hepatic failure</a:t>
            </a:r>
            <a:endParaRPr lang="en-US" b="1" dirty="0"/>
          </a:p>
          <a:p>
            <a:pPr lvl="1" fontAlgn="base"/>
            <a:r>
              <a:rPr lang="en-US" dirty="0"/>
              <a:t>Massive gastrointestinal hemorrhage</a:t>
            </a:r>
            <a:endParaRPr lang="en-US" b="1" dirty="0"/>
          </a:p>
          <a:p>
            <a:pPr lvl="1" fontAlgn="base"/>
            <a:r>
              <a:rPr lang="en-US" dirty="0" err="1"/>
              <a:t>Intercurrent</a:t>
            </a:r>
            <a:r>
              <a:rPr lang="en-US" dirty="0"/>
              <a:t> infection (to which affected individuals are predisposed)</a:t>
            </a:r>
            <a:endParaRPr lang="en-US" b="1" dirty="0"/>
          </a:p>
          <a:p>
            <a:pPr lvl="1" fontAlgn="base"/>
            <a:r>
              <a:rPr lang="en-US" dirty="0" err="1"/>
              <a:t>Hepatorenal</a:t>
            </a:r>
            <a:r>
              <a:rPr lang="en-US" dirty="0"/>
              <a:t> syndrome</a:t>
            </a:r>
            <a:endParaRPr lang="en-US" b="1" dirty="0"/>
          </a:p>
          <a:p>
            <a:pPr lvl="1" fontAlgn="base"/>
            <a:r>
              <a:rPr lang="en-US" dirty="0"/>
              <a:t>Hepatocellular carcinoma (3%–6% of cases)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8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Cirrhosis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</a:t>
            </a:r>
            <a:r>
              <a:rPr lang="en-US" sz="3200" b="1" dirty="0"/>
              <a:t>Cirrhosis is defined by three characteristics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accent1"/>
                </a:solidFill>
              </a:rPr>
              <a:t>1</a:t>
            </a:r>
            <a:r>
              <a:rPr lang="en-US" sz="3200" b="1" i="1" dirty="0">
                <a:solidFill>
                  <a:schemeClr val="accent1"/>
                </a:solidFill>
              </a:rPr>
              <a:t>)Fibrosis</a:t>
            </a:r>
            <a:r>
              <a:rPr lang="en-US" sz="3200" b="1" dirty="0"/>
              <a:t>  in the form of delicate bands or broad scars/</a:t>
            </a:r>
            <a:r>
              <a:rPr lang="en-US" sz="3200" b="1" dirty="0" err="1"/>
              <a:t>septae</a:t>
            </a:r>
            <a:r>
              <a:rPr lang="en-US" sz="3200" b="1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2)Nodules</a:t>
            </a:r>
            <a:r>
              <a:rPr lang="en-US" sz="3200" b="1" dirty="0"/>
              <a:t> containing regenerating </a:t>
            </a:r>
            <a:r>
              <a:rPr lang="en-US" sz="3200" b="1" dirty="0" err="1"/>
              <a:t>hepatocytes</a:t>
            </a:r>
            <a:r>
              <a:rPr lang="en-US" sz="3200" b="1" dirty="0"/>
              <a:t> encircled by fibrosis, with diameters varying from very small (&lt;3 mm, </a:t>
            </a:r>
            <a:r>
              <a:rPr lang="en-US" sz="3200" b="1" dirty="0" err="1"/>
              <a:t>micronodules</a:t>
            </a:r>
            <a:r>
              <a:rPr lang="en-US" sz="3200" b="1" dirty="0"/>
              <a:t>) to large (several centimeters, </a:t>
            </a:r>
            <a:r>
              <a:rPr lang="en-US" sz="3200" b="1" dirty="0" err="1"/>
              <a:t>macronodules</a:t>
            </a:r>
            <a:r>
              <a:rPr lang="en-US" sz="3200" b="1" dirty="0"/>
              <a:t>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chemeClr val="accent1"/>
                </a:solidFill>
              </a:rPr>
              <a:t>3)Disruption of the architecture of the entire liver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Features of cirrhosis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Vascular architecture is reorganized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/>
              <a:t>by the parenchymal damage and scarring, with the formation of abnormal interconnections between vascular inflow and hepatic vein outflow channels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Fibrosis is the key feature of progressive damage to the liver</a:t>
            </a:r>
            <a:r>
              <a:rPr lang="en-US" sz="2400" b="1" i="1" dirty="0"/>
              <a:t>.</a:t>
            </a:r>
            <a:r>
              <a:rPr lang="en-US" sz="2400" b="1" dirty="0"/>
              <a:t> Once cirrhosis has developed, reversal is thought to be rare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200400"/>
            <a:ext cx="4733925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Classifiation of cirrhosis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800" b="1" dirty="0"/>
              <a:t>The classification is based on the underlying etiology.</a:t>
            </a:r>
          </a:p>
          <a:p>
            <a:pPr eaLnBrk="1" hangingPunct="1">
              <a:defRPr/>
            </a:pPr>
            <a:r>
              <a:rPr lang="en-US" sz="2800" b="1" dirty="0"/>
              <a:t>Micronodular/macronodular: Many forms of cirrhosis (particularly alcoholic cirrhosis) are initially micronodular, but there is a tendency for nodules to increase in size with time.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1089</TotalTime>
  <Words>2364</Words>
  <Application>Microsoft Office PowerPoint</Application>
  <PresentationFormat>On-screen Show (4:3)</PresentationFormat>
  <Paragraphs>307</Paragraphs>
  <Slides>61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Franklin Gothic Book</vt:lpstr>
      <vt:lpstr>Meta Serif Office Pro</vt:lpstr>
      <vt:lpstr>Perpetua</vt:lpstr>
      <vt:lpstr>Source Sans Pro</vt:lpstr>
      <vt:lpstr>Wingdings</vt:lpstr>
      <vt:lpstr>Wingdings 2</vt:lpstr>
      <vt:lpstr>Equity</vt:lpstr>
      <vt:lpstr>Liver Cirrhosis</vt:lpstr>
      <vt:lpstr>Liver cirrhosis Objectives: </vt:lpstr>
      <vt:lpstr>PowerPoint Presentation</vt:lpstr>
      <vt:lpstr>PowerPoint Presentation</vt:lpstr>
      <vt:lpstr>PowerPoint Presentation</vt:lpstr>
      <vt:lpstr>Cirrhosis</vt:lpstr>
      <vt:lpstr>Cirrhosis</vt:lpstr>
      <vt:lpstr>Features of cirrhosis</vt:lpstr>
      <vt:lpstr>Classifiation of cirrhosis</vt:lpstr>
      <vt:lpstr>Classifiation of cirrhosis based on  causes</vt:lpstr>
      <vt:lpstr>Classifiation of cirrhosis  Other infrequent types of cirrhosis :</vt:lpstr>
      <vt:lpstr>Pathogenesis of cirrhosis</vt:lpstr>
      <vt:lpstr>Pathogenesis of cirrhosis</vt:lpstr>
      <vt:lpstr>Pathogenesis of cirrhosis</vt:lpstr>
      <vt:lpstr>PowerPoint Presentation</vt:lpstr>
      <vt:lpstr>Pathogenesis of cirrhosis</vt:lpstr>
      <vt:lpstr>Clinical Features</vt:lpstr>
      <vt:lpstr>PowerPoint Presentation</vt:lpstr>
      <vt:lpstr>Clinical Features</vt:lpstr>
      <vt:lpstr>Gross Features</vt:lpstr>
      <vt:lpstr>Gross Features:</vt:lpstr>
      <vt:lpstr>Micronodular cirrhosis : The regenerative nodules are quite small, averaging less than 3 mm in size. The most common cause for this is chronic alcoholism. </vt:lpstr>
      <vt:lpstr>Regenerative nodules of hepatocytes are surrounded by fibrous connective tissue that bridges between portal tracts. Within this collagenous tissue are scattered lymphocytes as well as a proliferation of bile ducts. </vt:lpstr>
      <vt:lpstr>Causes of liver cirrrhosis</vt:lpstr>
      <vt:lpstr>Chronic Hepatitis: morphology</vt:lpstr>
      <vt:lpstr>PowerPoint Presentation</vt:lpstr>
      <vt:lpstr>PowerPoint Presentation</vt:lpstr>
      <vt:lpstr>PowerPoint Presentation</vt:lpstr>
      <vt:lpstr>PowerPoint Presentation</vt:lpstr>
      <vt:lpstr>Chronic hepatitis , morphology</vt:lpstr>
      <vt:lpstr> Viral hepatitis C which is at a high stage with extensive fibrosis and progression to macronodular cirrhosis, as evidenced by the large regenerative nodule at the center right.  </vt:lpstr>
      <vt:lpstr>Autoimmune hepatitis</vt:lpstr>
      <vt:lpstr>Autoimmune hepatitis</vt:lpstr>
      <vt:lpstr>Autoimmune hepatitis</vt:lpstr>
      <vt:lpstr>Autoimmune hepatitis</vt:lpstr>
      <vt:lpstr>Autoimmune Hepatitis </vt:lpstr>
      <vt:lpstr>Intrahepatic Biliary Tract Disease </vt:lpstr>
      <vt:lpstr>Secondary Biliary Cirrhosis</vt:lpstr>
      <vt:lpstr>Secondary biliary cirrhosis</vt:lpstr>
      <vt:lpstr>Secondary biliary cirrhosis: Morphology</vt:lpstr>
      <vt:lpstr>Secondary Biliary Cirrhosis</vt:lpstr>
      <vt:lpstr>Primary Biliary cholangitis</vt:lpstr>
      <vt:lpstr>Primary Biliary Cholangitis</vt:lpstr>
      <vt:lpstr>Primary Biliary Cholangitis</vt:lpstr>
      <vt:lpstr>Primary Biliary Cholangitis</vt:lpstr>
      <vt:lpstr>Primary biliary cholangitis</vt:lpstr>
      <vt:lpstr>Primary Biliary Cholangitis</vt:lpstr>
      <vt:lpstr>Primary Biliary Cholangitis</vt:lpstr>
      <vt:lpstr>Primary sclerosing cholangitis</vt:lpstr>
      <vt:lpstr>Primary sclerosing cholangitis</vt:lpstr>
      <vt:lpstr>Primary sclerosing cholangitis: Morphology</vt:lpstr>
      <vt:lpstr>Primary sclerosing cholangitis</vt:lpstr>
      <vt:lpstr>Primary sclerosing cholangitis</vt:lpstr>
      <vt:lpstr>PowerPoint Presentation</vt:lpstr>
      <vt:lpstr>Alcoholic liver disease</vt:lpstr>
      <vt:lpstr>Alcoholic liver disease</vt:lpstr>
      <vt:lpstr>Alcoholic liver disease</vt:lpstr>
      <vt:lpstr>Alcoholic liver disease</vt:lpstr>
      <vt:lpstr>Alcoholic liver disease</vt:lpstr>
      <vt:lpstr>Alcoholic liver disease Cirrhosis</vt:lpstr>
      <vt:lpstr>Alcoholic liver disease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Cirrhosis</dc:title>
  <dc:creator>Dr.Hala</dc:creator>
  <cp:lastModifiedBy>Abdul Malik Al Sheikh</cp:lastModifiedBy>
  <cp:revision>79</cp:revision>
  <dcterms:created xsi:type="dcterms:W3CDTF">2010-11-01T06:03:17Z</dcterms:created>
  <dcterms:modified xsi:type="dcterms:W3CDTF">2019-12-25T04:40:16Z</dcterms:modified>
</cp:coreProperties>
</file>