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92" r:id="rId3"/>
    <p:sldId id="257" r:id="rId4"/>
    <p:sldId id="294" r:id="rId5"/>
    <p:sldId id="258" r:id="rId6"/>
    <p:sldId id="259" r:id="rId7"/>
    <p:sldId id="260" r:id="rId8"/>
    <p:sldId id="261" r:id="rId9"/>
    <p:sldId id="262" r:id="rId10"/>
    <p:sldId id="267" r:id="rId11"/>
    <p:sldId id="268" r:id="rId12"/>
    <p:sldId id="263" r:id="rId13"/>
    <p:sldId id="264" r:id="rId14"/>
    <p:sldId id="270" r:id="rId15"/>
    <p:sldId id="272" r:id="rId16"/>
    <p:sldId id="265" r:id="rId17"/>
    <p:sldId id="266" r:id="rId18"/>
    <p:sldId id="271" r:id="rId19"/>
    <p:sldId id="273" r:id="rId20"/>
    <p:sldId id="274" r:id="rId21"/>
    <p:sldId id="29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97" r:id="rId34"/>
    <p:sldId id="295" r:id="rId35"/>
    <p:sldId id="286" r:id="rId36"/>
    <p:sldId id="296" r:id="rId37"/>
    <p:sldId id="287" r:id="rId38"/>
    <p:sldId id="288" r:id="rId39"/>
    <p:sldId id="291" r:id="rId40"/>
    <p:sldId id="289" r:id="rId41"/>
    <p:sldId id="29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18D5E-4BE5-4BA9-A0B3-95EFC22FAC8A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3A7A-FF54-4960-B77F-D2FB9F1D1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4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37A8C-6E3C-47C8-8FDB-A13858F64E84}" type="slidenum">
              <a:rPr lang="en-GB" smtClean="0">
                <a:cs typeface="Arial" charset="0"/>
              </a:rPr>
              <a:pPr/>
              <a:t>3</a:t>
            </a:fld>
            <a:endParaRPr lang="en-GB" smtClean="0">
              <a:cs typeface="Arial" charset="0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69725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E62CA-9332-45A1-977B-EE8341F3512F}" type="slidenum">
              <a:rPr lang="en-GB" smtClean="0">
                <a:cs typeface="Arial" charset="0"/>
              </a:rPr>
              <a:pPr/>
              <a:t>13</a:t>
            </a:fld>
            <a:endParaRPr lang="en-GB" smtClean="0">
              <a:cs typeface="Arial" charset="0"/>
            </a:endParaRPr>
          </a:p>
        </p:txBody>
      </p:sp>
      <p:sp>
        <p:nvSpPr>
          <p:cNvPr id="410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49582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EE47D-1604-4121-BBCE-72C52950F82D}" type="slidenum">
              <a:rPr lang="en-GB" smtClean="0">
                <a:cs typeface="Arial" charset="0"/>
              </a:rPr>
              <a:pPr/>
              <a:t>14</a:t>
            </a:fld>
            <a:endParaRPr lang="en-GB" smtClean="0">
              <a:cs typeface="Arial" charset="0"/>
            </a:endParaRPr>
          </a:p>
        </p:txBody>
      </p:sp>
      <p:sp>
        <p:nvSpPr>
          <p:cNvPr id="416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416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38207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83AAB-119D-465E-8C2C-EBF124DEE218}" type="slidenum">
              <a:rPr lang="en-GB" smtClean="0">
                <a:cs typeface="Arial" charset="0"/>
              </a:rPr>
              <a:pPr/>
              <a:t>15</a:t>
            </a:fld>
            <a:endParaRPr lang="en-GB" smtClean="0">
              <a:cs typeface="Arial" charset="0"/>
            </a:endParaRPr>
          </a:p>
        </p:txBody>
      </p:sp>
      <p:sp>
        <p:nvSpPr>
          <p:cNvPr id="418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33305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01196-BBCE-483B-AB9F-CE781572643B}" type="slidenum">
              <a:rPr lang="en-GB" smtClean="0">
                <a:cs typeface="Arial" charset="0"/>
              </a:rPr>
              <a:pPr/>
              <a:t>16</a:t>
            </a:fld>
            <a:endParaRPr lang="en-GB" smtClean="0">
              <a:cs typeface="Arial" charset="0"/>
            </a:endParaRPr>
          </a:p>
        </p:txBody>
      </p:sp>
      <p:sp>
        <p:nvSpPr>
          <p:cNvPr id="411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77360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03739-34D4-418C-8386-0B24566E5725}" type="slidenum">
              <a:rPr lang="en-GB" smtClean="0">
                <a:cs typeface="Arial" charset="0"/>
              </a:rPr>
              <a:pPr/>
              <a:t>17</a:t>
            </a:fld>
            <a:endParaRPr lang="en-GB" smtClean="0">
              <a:cs typeface="Arial" charset="0"/>
            </a:endParaRPr>
          </a:p>
        </p:txBody>
      </p:sp>
      <p:sp>
        <p:nvSpPr>
          <p:cNvPr id="412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412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23636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41E9A-3168-4E63-BC38-600C7770049D}" type="slidenum">
              <a:rPr lang="en-GB" smtClean="0">
                <a:cs typeface="Arial" charset="0"/>
              </a:rPr>
              <a:pPr/>
              <a:t>18</a:t>
            </a:fld>
            <a:endParaRPr lang="en-GB" smtClean="0">
              <a:cs typeface="Arial" charset="0"/>
            </a:endParaRPr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00940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434F0-8284-41EB-B54E-20EB952EE6FA}" type="slidenum">
              <a:rPr lang="en-GB" smtClean="0">
                <a:cs typeface="Arial" charset="0"/>
              </a:rPr>
              <a:pPr/>
              <a:t>19</a:t>
            </a:fld>
            <a:endParaRPr lang="en-GB" smtClean="0">
              <a:cs typeface="Arial" charset="0"/>
            </a:endParaRPr>
          </a:p>
        </p:txBody>
      </p:sp>
      <p:sp>
        <p:nvSpPr>
          <p:cNvPr id="419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45674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D49DC-9C12-4CAB-A3E3-60690DBDBAC7}" type="slidenum">
              <a:rPr lang="en-GB" smtClean="0">
                <a:cs typeface="Arial" charset="0"/>
              </a:rPr>
              <a:pPr/>
              <a:t>20</a:t>
            </a:fld>
            <a:endParaRPr lang="en-GB" smtClean="0">
              <a:cs typeface="Arial" charset="0"/>
            </a:endParaRPr>
          </a:p>
        </p:txBody>
      </p:sp>
      <p:sp>
        <p:nvSpPr>
          <p:cNvPr id="420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6246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84F4CB-A95B-43F3-AC06-194F51C7E54A}" type="slidenum">
              <a:rPr lang="en-GB" smtClean="0">
                <a:cs typeface="Arial" charset="0"/>
              </a:rPr>
              <a:pPr/>
              <a:t>22</a:t>
            </a:fld>
            <a:endParaRPr lang="en-GB" smtClean="0">
              <a:cs typeface="Arial" charset="0"/>
            </a:endParaRPr>
          </a:p>
        </p:txBody>
      </p:sp>
      <p:sp>
        <p:nvSpPr>
          <p:cNvPr id="421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07515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A2E201-168A-4711-8B67-7C921706E2A4}" type="slidenum">
              <a:rPr lang="en-GB" smtClean="0">
                <a:cs typeface="Arial" charset="0"/>
              </a:rPr>
              <a:pPr/>
              <a:t>23</a:t>
            </a:fld>
            <a:endParaRPr lang="en-GB" smtClean="0">
              <a:cs typeface="Arial" charset="0"/>
            </a:endParaRPr>
          </a:p>
        </p:txBody>
      </p:sp>
      <p:sp>
        <p:nvSpPr>
          <p:cNvPr id="422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2518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5AA1B-9098-4B07-B25B-4B566F4F10DA}" type="slidenum">
              <a:rPr lang="en-GB" smtClean="0">
                <a:cs typeface="Arial" charset="0"/>
              </a:rPr>
              <a:pPr/>
              <a:t>5</a:t>
            </a:fld>
            <a:endParaRPr lang="en-GB" smtClean="0">
              <a:cs typeface="Arial" charset="0"/>
            </a:endParaRPr>
          </a:p>
        </p:txBody>
      </p:sp>
      <p:sp>
        <p:nvSpPr>
          <p:cNvPr id="404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84203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3326E-5153-4D57-BC93-B1D313CA4DC8}" type="slidenum">
              <a:rPr lang="en-GB" smtClean="0">
                <a:cs typeface="Arial" charset="0"/>
              </a:rPr>
              <a:pPr/>
              <a:t>24</a:t>
            </a:fld>
            <a:endParaRPr lang="en-GB" smtClean="0">
              <a:cs typeface="Arial" charset="0"/>
            </a:endParaRPr>
          </a:p>
        </p:txBody>
      </p:sp>
      <p:sp>
        <p:nvSpPr>
          <p:cNvPr id="423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65083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25D72-EFC2-45D4-A3AB-1136B2DC1388}" type="slidenum">
              <a:rPr lang="en-GB" smtClean="0">
                <a:cs typeface="Arial" charset="0"/>
              </a:rPr>
              <a:pPr/>
              <a:t>25</a:t>
            </a:fld>
            <a:endParaRPr lang="en-GB" smtClean="0">
              <a:cs typeface="Arial" charset="0"/>
            </a:endParaRPr>
          </a:p>
        </p:txBody>
      </p:sp>
      <p:sp>
        <p:nvSpPr>
          <p:cNvPr id="424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75592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25E8B9-B45F-42E8-8A3A-C10CEC54A5AC}" type="slidenum">
              <a:rPr lang="en-GB" smtClean="0">
                <a:cs typeface="Arial" charset="0"/>
              </a:rPr>
              <a:pPr/>
              <a:t>26</a:t>
            </a:fld>
            <a:endParaRPr lang="en-GB" smtClean="0">
              <a:cs typeface="Arial" charset="0"/>
            </a:endParaRPr>
          </a:p>
        </p:txBody>
      </p:sp>
      <p:sp>
        <p:nvSpPr>
          <p:cNvPr id="425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425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81172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E39E8-6363-460D-8134-0197ABD7B480}" type="slidenum">
              <a:rPr lang="en-GB" smtClean="0">
                <a:cs typeface="Arial" charset="0"/>
              </a:rPr>
              <a:pPr/>
              <a:t>27</a:t>
            </a:fld>
            <a:endParaRPr lang="en-GB" smtClean="0">
              <a:cs typeface="Arial" charset="0"/>
            </a:endParaRPr>
          </a:p>
        </p:txBody>
      </p:sp>
      <p:sp>
        <p:nvSpPr>
          <p:cNvPr id="427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86976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94D89-2250-4828-B64C-0093D3CF9D60}" type="slidenum">
              <a:rPr lang="en-GB" smtClean="0">
                <a:cs typeface="Arial" charset="0"/>
              </a:rPr>
              <a:pPr/>
              <a:t>30</a:t>
            </a:fld>
            <a:endParaRPr lang="en-GB" smtClean="0">
              <a:cs typeface="Arial" charset="0"/>
            </a:endParaRPr>
          </a:p>
        </p:txBody>
      </p:sp>
      <p:sp>
        <p:nvSpPr>
          <p:cNvPr id="428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7056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E7A184-59A4-428E-A2D4-479E21EE717C}" type="slidenum">
              <a:rPr lang="en-GB" smtClean="0">
                <a:cs typeface="Arial" charset="0"/>
              </a:rPr>
              <a:pPr/>
              <a:t>6</a:t>
            </a:fld>
            <a:endParaRPr lang="en-GB" smtClean="0">
              <a:cs typeface="Arial" charset="0"/>
            </a:endParaRPr>
          </a:p>
        </p:txBody>
      </p:sp>
      <p:sp>
        <p:nvSpPr>
          <p:cNvPr id="405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46277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31A0F-E6F5-4343-8F63-12FED235A591}" type="slidenum">
              <a:rPr lang="en-GB" smtClean="0">
                <a:cs typeface="Arial" charset="0"/>
              </a:rPr>
              <a:pPr/>
              <a:t>7</a:t>
            </a:fld>
            <a:endParaRPr lang="en-GB" smtClean="0">
              <a:cs typeface="Arial" charset="0"/>
            </a:endParaRPr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27638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B7A7F-0A0D-43FD-A2BC-DB68CC6830F4}" type="slidenum">
              <a:rPr lang="en-GB" smtClean="0">
                <a:cs typeface="Arial" charset="0"/>
              </a:rPr>
              <a:pPr/>
              <a:t>8</a:t>
            </a:fld>
            <a:endParaRPr lang="en-GB" smtClean="0">
              <a:cs typeface="Arial" charset="0"/>
            </a:endParaRPr>
          </a:p>
        </p:txBody>
      </p:sp>
      <p:sp>
        <p:nvSpPr>
          <p:cNvPr id="407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4952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5958DB-6E27-46E2-AEF3-4E3B8BE51DE8}" type="slidenum">
              <a:rPr lang="en-GB" smtClean="0">
                <a:cs typeface="Arial" charset="0"/>
              </a:rPr>
              <a:pPr/>
              <a:t>9</a:t>
            </a:fld>
            <a:endParaRPr lang="en-GB" smtClean="0">
              <a:cs typeface="Arial" charset="0"/>
            </a:endParaRPr>
          </a:p>
        </p:txBody>
      </p:sp>
      <p:sp>
        <p:nvSpPr>
          <p:cNvPr id="408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957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349D35-EC79-4AFE-87A2-0CCBB57B2DF8}" type="slidenum">
              <a:rPr lang="en-GB" smtClean="0">
                <a:cs typeface="Arial" charset="0"/>
              </a:rPr>
              <a:pPr/>
              <a:t>10</a:t>
            </a:fld>
            <a:endParaRPr lang="en-GB" smtClean="0">
              <a:cs typeface="Arial" charset="0"/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51366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1BFFD-2B42-48AA-97FC-B61C8B14F2BA}" type="slidenum">
              <a:rPr lang="en-GB" smtClean="0">
                <a:cs typeface="Arial" charset="0"/>
              </a:rPr>
              <a:pPr/>
              <a:t>11</a:t>
            </a:fld>
            <a:endParaRPr lang="en-GB" smtClean="0">
              <a:cs typeface="Arial" charset="0"/>
            </a:endParaRPr>
          </a:p>
        </p:txBody>
      </p:sp>
      <p:sp>
        <p:nvSpPr>
          <p:cNvPr id="414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74284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07C9C-245A-4CE2-8431-E01F9817E896}" type="slidenum">
              <a:rPr lang="en-GB" smtClean="0">
                <a:cs typeface="Arial" charset="0"/>
              </a:rPr>
              <a:pPr/>
              <a:t>12</a:t>
            </a:fld>
            <a:endParaRPr lang="en-GB" smtClean="0">
              <a:cs typeface="Arial" charset="0"/>
            </a:endParaRPr>
          </a:p>
        </p:txBody>
      </p:sp>
      <p:sp>
        <p:nvSpPr>
          <p:cNvPr id="409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65337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70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3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6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8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58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7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3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3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340E6F9-D7F9-48F2-9001-865C935E85A2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3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E6F9-D7F9-48F2-9001-865C935E85A2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3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40E6F9-D7F9-48F2-9001-865C935E85A2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9D5542-F708-4349-BD91-ED59207199C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24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Cancers of the liver and pancreas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0" y="914400"/>
            <a:ext cx="25146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GNT block </a:t>
            </a:r>
          </a:p>
          <a:p>
            <a:pPr algn="ctr"/>
            <a:r>
              <a:rPr lang="en-US" sz="2400" b="1" smtClean="0"/>
              <a:t>Dec 2019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2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338546" y="152400"/>
            <a:ext cx="2785654" cy="1905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b="1" dirty="0" smtClean="0"/>
              <a:t>Hepatocellular carcinoma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Such liver cancers arise in the setting of cirrhosis. </a:t>
            </a:r>
            <a:endParaRPr lang="en-US" sz="4000" b="1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187337" y="838200"/>
            <a:ext cx="5395142" cy="1371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dirty="0"/>
              <a:t>Worldwide, viral hepatitis is the most common cause, but in the U.S., chronic alcoholism is the most common cause</a:t>
            </a:r>
            <a:r>
              <a:rPr lang="en-US" dirty="0" smtClean="0"/>
              <a:t>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The neoplasm is large and bulky and has a greenish cast because it contains bile. To the right of the main mass are small    satellite nodules. </a:t>
            </a:r>
            <a:endParaRPr lang="ar-SA" dirty="0"/>
          </a:p>
        </p:txBody>
      </p:sp>
      <p:pic>
        <p:nvPicPr>
          <p:cNvPr id="6" name="Content Placeholder 5" descr="LIVER02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799" y="2445722"/>
            <a:ext cx="6372679" cy="409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5" descr="LIVER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9805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3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800100" y="34834"/>
            <a:ext cx="7543800" cy="145075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Hepatocellular carcinoma</a:t>
            </a:r>
            <a:br>
              <a:rPr lang="en-US" b="1" dirty="0" smtClean="0"/>
            </a:b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2657" y="6324600"/>
            <a:ext cx="52461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The satellite nodules of this hepatocellular carcinoma.</a:t>
            </a:r>
            <a:endParaRPr lang="ar-SA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447800" y="5334000"/>
            <a:ext cx="228600" cy="9906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16280" y="4838700"/>
            <a:ext cx="731520" cy="14859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447800" y="5447991"/>
            <a:ext cx="868680" cy="87660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99357" y="0"/>
            <a:ext cx="7543800" cy="1008796"/>
          </a:xfrm>
        </p:spPr>
        <p:txBody>
          <a:bodyPr/>
          <a:lstStyle/>
          <a:p>
            <a:pPr eaLnBrk="1" hangingPunct="1">
              <a:defRPr/>
            </a:pPr>
            <a:r>
              <a:rPr lang="en-GB" b="0" dirty="0" smtClean="0"/>
              <a:t>Morphology of HCC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idx="1"/>
          </p:nvPr>
        </p:nvSpPr>
        <p:spPr>
          <a:xfrm>
            <a:off x="799720" y="1251091"/>
            <a:ext cx="7543801" cy="3429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Extensive </a:t>
            </a:r>
            <a:r>
              <a:rPr lang="en-GB" sz="2400" dirty="0" err="1" smtClean="0"/>
              <a:t>intrahepatic</a:t>
            </a:r>
            <a:r>
              <a:rPr lang="en-GB" sz="2400" dirty="0" smtClean="0"/>
              <a:t> metastases may occur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err="1" smtClean="0"/>
              <a:t>Tumor</a:t>
            </a:r>
            <a:r>
              <a:rPr lang="en-GB" sz="2400" dirty="0" smtClean="0"/>
              <a:t> may invade the portal vein (with occlusion of the portal circulation) or inferior vena cava, extending even into the right side of the heart.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Lymph node metastases to the </a:t>
            </a:r>
            <a:r>
              <a:rPr lang="en-GB" sz="2400" dirty="0" err="1" smtClean="0"/>
              <a:t>perihilar</a:t>
            </a:r>
            <a:r>
              <a:rPr lang="en-GB" sz="2400" dirty="0" smtClean="0"/>
              <a:t>, </a:t>
            </a:r>
            <a:r>
              <a:rPr lang="en-GB" sz="2400" dirty="0" err="1" smtClean="0"/>
              <a:t>peripancreatic</a:t>
            </a:r>
            <a:r>
              <a:rPr lang="en-GB" sz="2400" dirty="0" smtClean="0"/>
              <a:t>, and </a:t>
            </a:r>
            <a:r>
              <a:rPr lang="en-GB" sz="2400" dirty="0" err="1" smtClean="0"/>
              <a:t>para</a:t>
            </a:r>
            <a:r>
              <a:rPr lang="en-GB" sz="2400" dirty="0" smtClean="0"/>
              <a:t>-aortic nodes above and below the diaphragm can be present.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err="1" smtClean="0"/>
              <a:t>Hepatocellular</a:t>
            </a:r>
            <a:r>
              <a:rPr lang="en-GB" sz="2400" dirty="0" smtClean="0"/>
              <a:t> carcinomas range from well-differentiated to highly </a:t>
            </a:r>
            <a:r>
              <a:rPr lang="en-GB" sz="2400" dirty="0" err="1" smtClean="0"/>
              <a:t>anaplastic</a:t>
            </a:r>
            <a:r>
              <a:rPr lang="en-GB" sz="2400" dirty="0" smtClean="0"/>
              <a:t> undifferentiated lesions.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7972" y="4475544"/>
            <a:ext cx="2612357" cy="1924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59263" y="4475544"/>
            <a:ext cx="2711994" cy="1924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72986" y="4495800"/>
            <a:ext cx="2845390" cy="1942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20105" y="4495800"/>
            <a:ext cx="2749632" cy="19420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33600" y="6019800"/>
            <a:ext cx="4191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markedly widened and thick liver plates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 smtClean="0"/>
              <a:t>Morphology of HCC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In well-differentiated and moderately well-differentiated </a:t>
            </a:r>
            <a:r>
              <a:rPr lang="en-GB" dirty="0" err="1" smtClean="0"/>
              <a:t>tumors</a:t>
            </a:r>
            <a:r>
              <a:rPr lang="en-GB" dirty="0" smtClean="0"/>
              <a:t>, cells that are recognizable as </a:t>
            </a:r>
            <a:r>
              <a:rPr lang="en-GB" dirty="0" err="1" smtClean="0"/>
              <a:t>hepatocytic</a:t>
            </a:r>
            <a:r>
              <a:rPr lang="en-GB" dirty="0" smtClean="0"/>
              <a:t> in origin. Bile pigment is usually present. The malignant cells may be positive for alpha-fetoprotein.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In poorly differentiated forms, </a:t>
            </a:r>
            <a:r>
              <a:rPr lang="en-GB" dirty="0" err="1" smtClean="0"/>
              <a:t>tumor</a:t>
            </a:r>
            <a:r>
              <a:rPr lang="en-GB" dirty="0" smtClean="0"/>
              <a:t> cells can take on a pleomorphic appearance with numerous anaplastic giant cells, can become small and completely undifferentiated cells.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875741"/>
            <a:ext cx="3511279" cy="23526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251" y="5057594"/>
            <a:ext cx="110312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1400" dirty="0"/>
              <a:t>Bile pigment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859344"/>
            <a:ext cx="3607035" cy="2352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85101" y="5864937"/>
            <a:ext cx="164731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1600" dirty="0"/>
              <a:t>alpha-fetoprotein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S01871-018-f043b"/>
          <p:cNvPicPr>
            <a:picLocks noChangeAspect="1" noChangeArrowheads="1"/>
          </p:cNvPicPr>
          <p:nvPr/>
        </p:nvPicPr>
        <p:blipFill rotWithShape="1">
          <a:blip r:embed="rId3" cstate="print"/>
          <a:srcRect t="7778" b="10000"/>
          <a:stretch/>
        </p:blipFill>
        <p:spPr bwMode="auto">
          <a:xfrm>
            <a:off x="0" y="152400"/>
            <a:ext cx="9144000" cy="617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743200" y="5638800"/>
            <a:ext cx="4191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Hepatocellular</a:t>
            </a:r>
            <a:r>
              <a:rPr lang="en-US" dirty="0" smtClean="0"/>
              <a:t> carcinoma: </a:t>
            </a:r>
          </a:p>
          <a:p>
            <a:r>
              <a:rPr lang="en-US" dirty="0" smtClean="0"/>
              <a:t>hepatic </a:t>
            </a:r>
            <a:r>
              <a:rPr lang="en-US" dirty="0" err="1" smtClean="0"/>
              <a:t>pseudoacinar</a:t>
            </a:r>
            <a:r>
              <a:rPr lang="en-US" dirty="0" smtClean="0"/>
              <a:t> structures 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5" descr="LIVER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2613"/>
            <a:ext cx="9144000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350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smtClean="0"/>
              <a:t>Malignant cells of  HCC (seen mostly on right) are well differentiated and interdigitate with normal, larger hepatocytes (seen mostly at left).</a:t>
            </a:r>
            <a:r>
              <a:rPr lang="en-US" sz="4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Hepatocellular </a:t>
            </a:r>
            <a:r>
              <a:rPr lang="en-GB" dirty="0"/>
              <a:t>carcinoma variant </a:t>
            </a:r>
            <a:r>
              <a:rPr lang="en-GB" b="0" dirty="0" err="1" smtClean="0">
                <a:solidFill>
                  <a:schemeClr val="accent1"/>
                </a:solidFill>
              </a:rPr>
              <a:t>Fibrolamellar</a:t>
            </a:r>
            <a:r>
              <a:rPr lang="en-GB" b="0" dirty="0" smtClean="0">
                <a:solidFill>
                  <a:schemeClr val="accent1"/>
                </a:solidFill>
              </a:rPr>
              <a:t> carcinoma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A distinctive variant of hepatocellular carcinoma is the </a:t>
            </a:r>
            <a:r>
              <a:rPr lang="en-GB" sz="2800" b="1" dirty="0" err="1" smtClean="0"/>
              <a:t>fibrolamellar</a:t>
            </a:r>
            <a:r>
              <a:rPr lang="en-GB" sz="2800" b="1" dirty="0" smtClean="0"/>
              <a:t> carcinoma</a:t>
            </a:r>
            <a:r>
              <a:rPr lang="en-GB" sz="2800" dirty="0" smtClean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This </a:t>
            </a:r>
            <a:r>
              <a:rPr lang="en-GB" sz="2800" dirty="0" err="1" smtClean="0"/>
              <a:t>tumor</a:t>
            </a:r>
            <a:r>
              <a:rPr lang="en-GB" sz="2800" dirty="0" smtClean="0"/>
              <a:t> occurs in young male and female adults (20 to 40 years of age), has no association with HBV or cirrhosis,  and often has a better prognosis.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It usually presents as single large, hard "</a:t>
            </a:r>
            <a:r>
              <a:rPr lang="en-GB" sz="2800" dirty="0" err="1" smtClean="0"/>
              <a:t>scirrhous</a:t>
            </a:r>
            <a:r>
              <a:rPr lang="en-GB" sz="2800" dirty="0" smtClean="0"/>
              <a:t>" </a:t>
            </a:r>
            <a:r>
              <a:rPr lang="en-GB" sz="2800" dirty="0" err="1" smtClean="0"/>
              <a:t>tumor</a:t>
            </a:r>
            <a:r>
              <a:rPr lang="en-GB" sz="2800" dirty="0" smtClean="0"/>
              <a:t> with fibrous bands coursing through it. On microscopic examination, it is composed of well-differentiated polygonal cells growing in nests or cords and separated by parallel lamellae of dense collagen bundles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01871-018-f043a"/>
          <p:cNvPicPr>
            <a:picLocks noChangeAspect="1" noChangeArrowheads="1"/>
          </p:cNvPicPr>
          <p:nvPr/>
        </p:nvPicPr>
        <p:blipFill rotWithShape="1">
          <a:blip r:embed="rId3" cstate="print"/>
          <a:srcRect b="13718"/>
          <a:stretch/>
        </p:blipFill>
        <p:spPr bwMode="auto">
          <a:xfrm>
            <a:off x="838200" y="1385346"/>
            <a:ext cx="7863810" cy="37962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GB" sz="800"/>
          </a:p>
        </p:txBody>
      </p:sp>
      <p:sp>
        <p:nvSpPr>
          <p:cNvPr id="2" name="Rectangle 1"/>
          <p:cNvSpPr/>
          <p:nvPr/>
        </p:nvSpPr>
        <p:spPr>
          <a:xfrm>
            <a:off x="3276600" y="861578"/>
            <a:ext cx="2757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err="1" smtClean="0"/>
              <a:t>Fibrolamellar</a:t>
            </a:r>
            <a:r>
              <a:rPr lang="en-GB" sz="2000" b="1" dirty="0" smtClean="0"/>
              <a:t> carcinoma</a:t>
            </a:r>
            <a:endParaRPr lang="ar-S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S01871-018-f044b"/>
          <p:cNvPicPr>
            <a:picLocks noChangeAspect="1" noChangeArrowheads="1"/>
          </p:cNvPicPr>
          <p:nvPr/>
        </p:nvPicPr>
        <p:blipFill rotWithShape="1">
          <a:blip r:embed="rId3" cstate="print"/>
          <a:srcRect b="7778"/>
          <a:stretch/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23901" y="0"/>
            <a:ext cx="7543800" cy="1450757"/>
          </a:xfrm>
        </p:spPr>
        <p:txBody>
          <a:bodyPr/>
          <a:lstStyle/>
          <a:p>
            <a:pPr>
              <a:defRPr/>
            </a:pPr>
            <a:r>
              <a:rPr lang="en-GB" b="0" dirty="0" smtClean="0"/>
              <a:t>Clinical </a:t>
            </a:r>
            <a:r>
              <a:rPr lang="en-GB" b="0" dirty="0" smtClean="0"/>
              <a:t>Features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6477001" cy="37947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GB" sz="2400" dirty="0"/>
              <a:t>I</a:t>
            </a:r>
            <a:r>
              <a:rPr lang="en-GB" sz="2400" dirty="0" smtClean="0"/>
              <a:t>ll-defined upper abdominal pain, malaise, fatigue, weight loss, and feeling of abdominal fullness.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/>
              <a:t>In many cases, the enlarged liver can be felt on palpation. Jaundice and fever are uncommon.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/>
              <a:t>Laboratory studies: Elevated levels of serum α-fetoprotein are found in 50% to 75% of patients with HCC.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Cancers of the liver and pancreas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Describe </a:t>
            </a:r>
            <a:r>
              <a:rPr lang="en-US" dirty="0" err="1" smtClean="0"/>
              <a:t>hepatocellular</a:t>
            </a:r>
            <a:r>
              <a:rPr lang="en-US" dirty="0" smtClean="0"/>
              <a:t> and </a:t>
            </a:r>
            <a:r>
              <a:rPr lang="en-US" dirty="0" err="1" smtClean="0"/>
              <a:t>cholangiocarcinoma</a:t>
            </a:r>
            <a:r>
              <a:rPr lang="en-US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Understand  the frequency of metastatic disease to the liver.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Recognize the rarity of primary liver neoplasms in children.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Recognize all aspects of pancreatic carcinoma.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err="1" smtClean="0"/>
              <a:t>Hepatocellular</a:t>
            </a:r>
            <a:r>
              <a:rPr lang="en-GB" dirty="0" smtClean="0"/>
              <a:t> Carcinoma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 smtClean="0"/>
              <a:t>Overall, death usually occurs from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 smtClean="0"/>
              <a:t>(1) </a:t>
            </a:r>
            <a:r>
              <a:rPr lang="en-GB" sz="2800" dirty="0" err="1" smtClean="0"/>
              <a:t>cachexia</a:t>
            </a:r>
            <a:endParaRPr lang="en-GB" sz="2800" dirty="0"/>
          </a:p>
          <a:p>
            <a:pPr>
              <a:lnSpc>
                <a:spcPct val="80000"/>
              </a:lnSpc>
              <a:defRPr/>
            </a:pPr>
            <a:r>
              <a:rPr lang="en-GB" sz="2800" dirty="0" smtClean="0"/>
              <a:t>(2) gastrointestinal bleeding or </a:t>
            </a:r>
            <a:r>
              <a:rPr lang="en-GB" sz="2800" dirty="0" err="1" smtClean="0"/>
              <a:t>esophageal</a:t>
            </a:r>
            <a:r>
              <a:rPr lang="en-GB" sz="2800" dirty="0" smtClean="0"/>
              <a:t> variceal bleeding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 smtClean="0"/>
              <a:t>(3) liver failure with hepatic coma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 smtClean="0"/>
              <a:t>(4) rupture of the </a:t>
            </a:r>
            <a:r>
              <a:rPr lang="en-GB" sz="2800" dirty="0" err="1" smtClean="0"/>
              <a:t>tumor</a:t>
            </a:r>
            <a:r>
              <a:rPr lang="en-GB" sz="2800" dirty="0" smtClean="0"/>
              <a:t> with fatal </a:t>
            </a:r>
            <a:r>
              <a:rPr lang="en-GB" sz="2800" dirty="0" err="1" smtClean="0"/>
              <a:t>hemorrhage</a:t>
            </a:r>
            <a:r>
              <a:rPr lang="en-GB" sz="28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5938" y="1066800"/>
            <a:ext cx="8382000" cy="3566160"/>
          </a:xfrm>
        </p:spPr>
        <p:txBody>
          <a:bodyPr/>
          <a:lstStyle/>
          <a:p>
            <a:r>
              <a:rPr lang="en-GB" dirty="0" err="1"/>
              <a:t>Cholangiocarcinoma</a:t>
            </a:r>
            <a:endParaRPr lang="ar-S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52400"/>
            <a:ext cx="3886200" cy="323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err="1" smtClean="0"/>
              <a:t>Cholangiocarcinoma</a:t>
            </a:r>
            <a:endParaRPr lang="en-GB" dirty="0" smtClean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err="1" smtClean="0"/>
              <a:t>Cholangiocarcinoma</a:t>
            </a:r>
            <a:r>
              <a:rPr lang="en-GB" dirty="0" smtClean="0"/>
              <a:t> is a malignancy of the biliary tree, arising from bile ducts within and outside of the liver. </a:t>
            </a:r>
          </a:p>
          <a:p>
            <a:pPr>
              <a:defRPr/>
            </a:pPr>
            <a:r>
              <a:rPr lang="en-US" dirty="0" smtClean="0"/>
              <a:t>It is the </a:t>
            </a:r>
            <a:r>
              <a:rPr lang="en-US" dirty="0"/>
              <a:t>second most common primary malignant tumor of the liver after HCC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1641" y="609600"/>
            <a:ext cx="7543800" cy="145075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600" dirty="0" smtClean="0"/>
              <a:t>The risk conditions for development of cholangiocarcinoma include:</a:t>
            </a:r>
            <a:r>
              <a:rPr lang="en-GB" sz="4000" dirty="0" smtClean="0"/>
              <a:t> </a:t>
            </a:r>
            <a:br>
              <a:rPr lang="en-GB" sz="4000" dirty="0" smtClean="0"/>
            </a:br>
            <a:endParaRPr lang="en-GB" sz="4000" dirty="0" smtClean="0"/>
          </a:p>
        </p:txBody>
      </p:sp>
      <p:sp>
        <p:nvSpPr>
          <p:cNvPr id="559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1. Primary </a:t>
            </a:r>
            <a:r>
              <a:rPr lang="en-GB" dirty="0" err="1" smtClean="0"/>
              <a:t>sclerosing</a:t>
            </a:r>
            <a:r>
              <a:rPr lang="en-GB" dirty="0" smtClean="0"/>
              <a:t> cholangitis.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2. Congenital </a:t>
            </a:r>
            <a:r>
              <a:rPr lang="en-GB" dirty="0" err="1" smtClean="0"/>
              <a:t>fibropolycystic</a:t>
            </a:r>
            <a:r>
              <a:rPr lang="en-GB" dirty="0" smtClean="0"/>
              <a:t> diseases of the biliary system (particularly </a:t>
            </a:r>
            <a:r>
              <a:rPr lang="en-GB" dirty="0" err="1" smtClean="0"/>
              <a:t>Caroli</a:t>
            </a:r>
            <a:r>
              <a:rPr lang="en-GB" dirty="0" smtClean="0"/>
              <a:t> disease and </a:t>
            </a:r>
            <a:r>
              <a:rPr lang="en-GB" dirty="0" err="1" smtClean="0"/>
              <a:t>choledochal</a:t>
            </a:r>
            <a:r>
              <a:rPr lang="en-GB" dirty="0" smtClean="0"/>
              <a:t> cysts).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3. Previous exposure to </a:t>
            </a:r>
            <a:r>
              <a:rPr lang="en-GB" dirty="0" err="1" smtClean="0"/>
              <a:t>Thorotrast</a:t>
            </a:r>
            <a:r>
              <a:rPr lang="en-GB" dirty="0" smtClean="0"/>
              <a:t> (formerly used in radiography of the biliary tract).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/>
              <a:t>4. In the Orient, the incidence rates are higher, and it is due to chronic infection of the biliary tract by the liver fluke </a:t>
            </a:r>
            <a:r>
              <a:rPr lang="en-GB" i="1" dirty="0" smtClean="0"/>
              <a:t>Opisthorchis </a:t>
            </a:r>
            <a:r>
              <a:rPr lang="en-GB" i="1" dirty="0" err="1" smtClean="0"/>
              <a:t>sinensis</a:t>
            </a:r>
            <a:r>
              <a:rPr lang="en-GB" i="1" dirty="0" smtClean="0"/>
              <a:t>.</a:t>
            </a:r>
            <a:endParaRPr lang="en-GB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 smtClean="0"/>
              <a:t>Morphology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b="1" dirty="0" smtClean="0"/>
              <a:t>Intrahepatic </a:t>
            </a:r>
            <a:r>
              <a:rPr lang="en-GB" sz="2800" b="1" dirty="0" err="1" smtClean="0"/>
              <a:t>cholangiocarcinomas</a:t>
            </a:r>
            <a:r>
              <a:rPr lang="en-GB" sz="2800" dirty="0" smtClean="0"/>
              <a:t> </a:t>
            </a:r>
            <a:r>
              <a:rPr lang="en-GB" sz="2200" dirty="0"/>
              <a:t>occur in the non-cirrhotic liver and may track along the intrahepatic portal tract system to create a treelike tumorous mass within the liver or a massive </a:t>
            </a:r>
            <a:r>
              <a:rPr lang="en-GB" sz="2200" dirty="0" err="1"/>
              <a:t>tumor</a:t>
            </a:r>
            <a:r>
              <a:rPr lang="en-GB" sz="2200" dirty="0"/>
              <a:t> nodule. Lymphatic and vascular invasion are common.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200" dirty="0"/>
              <a:t>By microscopy, </a:t>
            </a:r>
            <a:r>
              <a:rPr lang="en-GB" sz="2200" dirty="0" err="1"/>
              <a:t>cholangiocarcinomas</a:t>
            </a:r>
            <a:r>
              <a:rPr lang="en-GB" sz="2200" dirty="0"/>
              <a:t> resemble adenocarcinomas arising in other parts of the body. Most are well to moderately differentiated. </a:t>
            </a:r>
            <a:endParaRPr lang="en-GB" sz="2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b="1" dirty="0" err="1" smtClean="0"/>
              <a:t>Cholangiocarcinomas</a:t>
            </a:r>
            <a:r>
              <a:rPr lang="en-GB" sz="2800" b="1" dirty="0" smtClean="0"/>
              <a:t> are rarely bile stained</a:t>
            </a:r>
            <a:r>
              <a:rPr lang="en-GB" sz="2800" dirty="0" smtClean="0"/>
              <a:t>, </a:t>
            </a:r>
            <a:r>
              <a:rPr lang="en-GB" sz="2200" dirty="0"/>
              <a:t>because differentiated bile duct epithelium does not synthesize bile.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 smtClean="0"/>
              <a:t>Morphology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Mixed variants occur, in which elements of both hepatocellular carcinoma and cholangiocarcinoma are present.  </a:t>
            </a:r>
          </a:p>
          <a:p>
            <a:pPr eaLnBrk="1" hangingPunct="1">
              <a:defRPr/>
            </a:pPr>
            <a:r>
              <a:rPr lang="en-GB" smtClean="0"/>
              <a:t>Hematogenous metastases to the lungs, bones (mainly vertebrae), adrenals, brain. Lymph node metastases to the regional lymph nodes are also found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S01871-018-f045"/>
          <p:cNvPicPr>
            <a:picLocks noChangeAspect="1" noChangeArrowheads="1"/>
          </p:cNvPicPr>
          <p:nvPr/>
        </p:nvPicPr>
        <p:blipFill rotWithShape="1">
          <a:blip r:embed="rId3" cstate="print"/>
          <a:srcRect b="8000"/>
          <a:stretch/>
        </p:blipFill>
        <p:spPr bwMode="auto">
          <a:xfrm>
            <a:off x="0" y="1828800"/>
            <a:ext cx="91440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200400" y="1066800"/>
            <a:ext cx="20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Cholangiocarcinoma</a:t>
            </a:r>
            <a:endParaRPr lang="ar-SA" dirty="0"/>
          </a:p>
        </p:txBody>
      </p:sp>
      <p:sp>
        <p:nvSpPr>
          <p:cNvPr id="3" name="Rectangle 2"/>
          <p:cNvSpPr/>
          <p:nvPr/>
        </p:nvSpPr>
        <p:spPr>
          <a:xfrm>
            <a:off x="4633973" y="5334000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mtClean="0">
                <a:solidFill>
                  <a:srgbClr val="3B414F"/>
                </a:solidFill>
                <a:latin typeface="Source Sans Pro"/>
              </a:rPr>
              <a:t>Invasive malignant glands in a reactive, sclerotic stroma.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399" y="5365830"/>
            <a:ext cx="371366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3B414F"/>
                </a:solidFill>
                <a:latin typeface="Source Sans Pro"/>
              </a:rPr>
              <a:t>Multifocal cholangiocarcinoma in a </a:t>
            </a:r>
            <a:r>
              <a:rPr lang="en-US" dirty="0" smtClean="0">
                <a:solidFill>
                  <a:srgbClr val="3B414F"/>
                </a:solidFill>
                <a:latin typeface="Source Sans Pro"/>
              </a:rPr>
              <a:t>liver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5" descr="LIVER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494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800100" y="76200"/>
            <a:ext cx="7543800" cy="145075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dirty="0" smtClean="0"/>
              <a:t>The carcinoma at the left has a glandular appearance. </a:t>
            </a:r>
            <a:r>
              <a:rPr lang="en-US" sz="2000" dirty="0" err="1" smtClean="0"/>
              <a:t>Cholangiocarcinomas</a:t>
            </a:r>
            <a:r>
              <a:rPr lang="en-US" sz="2000" dirty="0" smtClean="0"/>
              <a:t> do not make bile, but the cells do make mucin, and they can be almost impossible to distinguish from metastatic adenocarcinoma on biopsy or fine needle aspirate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 smtClean="0"/>
              <a:t>Clinical Features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Intrahepatic cholangiocarcinoma is usually detected late in its course, either as the result of obstruction to bile flow through the hilum of the liver or as a symptomatic liver mass.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Prognosis is poor. The median time from diagnosis to death is 6 months. Aggressive surgery remains the only treatment offering hope for long-term survival.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Alpha-fetoprorein is not elevated.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Metastatic </a:t>
            </a:r>
            <a:r>
              <a:rPr lang="en-GB" dirty="0" err="1" smtClean="0"/>
              <a:t>tumors</a:t>
            </a:r>
            <a:endParaRPr lang="en-GB" dirty="0" smtClean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Metastatic involvement of the liver is far more common than primary neoplasia.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Although the most common primaries producing hepatic metastases are those of the breast, lung, and colon, any cancer in any site of the body may spread to the liver, including </a:t>
            </a:r>
            <a:r>
              <a:rPr lang="en-GB" sz="2800" dirty="0" err="1" smtClean="0"/>
              <a:t>leukemias</a:t>
            </a:r>
            <a:r>
              <a:rPr lang="en-GB" sz="2800" dirty="0" smtClean="0"/>
              <a:t> and lymphomas.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Typically, multiple nodular metastases are found that often cause striking hepatomegaly and may replace over 80% of existent hepatic parenchyma. The liver weight can exceed several kilograms.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4689" y="241936"/>
            <a:ext cx="2695575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Malignant </a:t>
            </a:r>
            <a:r>
              <a:rPr lang="en-GB" dirty="0" err="1" smtClean="0"/>
              <a:t>tumors</a:t>
            </a:r>
            <a:r>
              <a:rPr lang="en-GB" dirty="0" smtClean="0"/>
              <a:t> of the liver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dirty="0" smtClean="0"/>
              <a:t>The liver and lungs are the visceral organs that are most often involved by metastatic </a:t>
            </a:r>
            <a:r>
              <a:rPr lang="en-GB" dirty="0" err="1" smtClean="0"/>
              <a:t>tumors</a:t>
            </a:r>
            <a:r>
              <a:rPr lang="en-GB" dirty="0" smtClean="0"/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dirty="0" smtClean="0"/>
              <a:t>Primary carcinomas of the liver are relatively uncommon.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dirty="0" smtClean="0"/>
              <a:t>Most arise from </a:t>
            </a:r>
            <a:r>
              <a:rPr lang="en-GB" dirty="0" err="1" smtClean="0"/>
              <a:t>hepatocytes</a:t>
            </a:r>
            <a:r>
              <a:rPr lang="en-GB" dirty="0" smtClean="0"/>
              <a:t> and are termed </a:t>
            </a:r>
            <a:r>
              <a:rPr lang="en-GB" i="1" dirty="0" err="1" smtClean="0"/>
              <a:t>hepatocellular</a:t>
            </a:r>
            <a:r>
              <a:rPr lang="en-GB" i="1" dirty="0" smtClean="0"/>
              <a:t> carcinoma</a:t>
            </a:r>
            <a:r>
              <a:rPr lang="en-GB" dirty="0" smtClean="0"/>
              <a:t> (HCC). Much less common are carcinomas of bile duct origin, </a:t>
            </a:r>
            <a:r>
              <a:rPr lang="en-GB" i="1" dirty="0" err="1" smtClean="0"/>
              <a:t>cholangiocarcinomas</a:t>
            </a:r>
            <a:r>
              <a:rPr lang="en-GB" dirty="0" smtClean="0"/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dirty="0" smtClean="0"/>
              <a:t>The are two rare forms of primary liver cancer </a:t>
            </a:r>
            <a:r>
              <a:rPr lang="en-GB" dirty="0" err="1" smtClean="0"/>
              <a:t>hepatoblastomas</a:t>
            </a:r>
            <a:r>
              <a:rPr lang="en-GB" dirty="0" smtClean="0"/>
              <a:t> and </a:t>
            </a:r>
            <a:r>
              <a:rPr lang="en-GB" dirty="0" err="1" smtClean="0"/>
              <a:t>angiosarcomas</a:t>
            </a:r>
            <a:r>
              <a:rPr lang="en-GB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S01871-018-f046"/>
          <p:cNvPicPr>
            <a:picLocks noChangeAspect="1" noChangeArrowheads="1"/>
          </p:cNvPicPr>
          <p:nvPr/>
        </p:nvPicPr>
        <p:blipFill rotWithShape="1">
          <a:blip r:embed="rId3" cstate="print"/>
          <a:srcRect b="7778"/>
          <a:stretch/>
        </p:blipFill>
        <p:spPr bwMode="auto">
          <a:xfrm>
            <a:off x="0" y="76200"/>
            <a:ext cx="9144000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096000" y="5231368"/>
            <a:ext cx="19019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/>
              <a:t>Metastatic </a:t>
            </a:r>
            <a:r>
              <a:rPr lang="en-GB" dirty="0" err="1"/>
              <a:t>tumors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5" descr="LIVER0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4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822960" y="286604"/>
            <a:ext cx="7543800" cy="169459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dirty="0" smtClean="0"/>
              <a:t>Numerous mass lesions of variable size. Some of the larger ones demonstrate central necrosis. The masses are metastases to the liver.</a:t>
            </a:r>
            <a:br>
              <a:rPr lang="en-US" sz="2800" dirty="0" smtClean="0"/>
            </a:br>
            <a:r>
              <a:rPr lang="en-US" sz="4000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286000"/>
            <a:ext cx="19019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/>
              <a:t>Metastatic </a:t>
            </a:r>
            <a:r>
              <a:rPr lang="en-GB" dirty="0" err="1"/>
              <a:t>tumors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ANGIOSARCOMA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This consists of pleomorphic endothelial cells with large hyperchromatic nuclei, giant cells, frequent mitosis, and irregular anastomosing vascular channels. The cells may appear spindle shaped.</a:t>
            </a:r>
          </a:p>
          <a:p>
            <a:pPr eaLnBrk="1" hangingPunct="1">
              <a:defRPr/>
            </a:pPr>
            <a:r>
              <a:rPr lang="en-GB" dirty="0" smtClean="0"/>
              <a:t>Cirrhosis is present in 20% to 40% of the cases. </a:t>
            </a:r>
          </a:p>
          <a:p>
            <a:pPr eaLnBrk="1" hangingPunct="1">
              <a:defRPr/>
            </a:pPr>
            <a:r>
              <a:rPr lang="en-GB" dirty="0" smtClean="0"/>
              <a:t>These have also been linked to vinyl chloride and </a:t>
            </a:r>
            <a:r>
              <a:rPr lang="en-GB" dirty="0" err="1" smtClean="0"/>
              <a:t>thorotrast</a:t>
            </a:r>
            <a:r>
              <a:rPr lang="en-GB" dirty="0" smtClean="0"/>
              <a:t> </a:t>
            </a:r>
            <a:r>
              <a:rPr lang="en-GB" dirty="0" smtClean="0"/>
              <a:t>exposure.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543800" cy="1450757"/>
          </a:xfrm>
        </p:spPr>
        <p:txBody>
          <a:bodyPr>
            <a:normAutofit/>
          </a:bodyPr>
          <a:lstStyle/>
          <a:p>
            <a:pPr fontAlgn="base"/>
            <a:r>
              <a:rPr lang="en-GB" b="1" dirty="0"/>
              <a:t>Hepatocellular </a:t>
            </a:r>
            <a:r>
              <a:rPr lang="en-GB" b="1" dirty="0" smtClean="0"/>
              <a:t>Adenomas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 smtClean="0"/>
              <a:t> Benign </a:t>
            </a:r>
            <a:r>
              <a:rPr lang="en-GB" b="1" dirty="0"/>
              <a:t>neoplasms developing from </a:t>
            </a:r>
            <a:r>
              <a:rPr lang="en-GB" b="1" dirty="0" smtClean="0"/>
              <a:t>hepatocytes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Sex </a:t>
            </a:r>
            <a:r>
              <a:rPr lang="en-US" dirty="0"/>
              <a:t>hormone exposure (e.g., oral contraceptive pills, anabolic steroids) markedly increases the frequency of </a:t>
            </a:r>
            <a:r>
              <a:rPr lang="en-US" dirty="0" smtClean="0"/>
              <a:t>hepatic </a:t>
            </a:r>
            <a:r>
              <a:rPr lang="en-US" dirty="0"/>
              <a:t>adenoma</a:t>
            </a:r>
            <a:endParaRPr lang="en-GB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They may be detected incidentally as a hepatic mass on abdominal imaging or when they cause symptoms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Morphology: The lesion shows normal appearing </a:t>
            </a:r>
            <a:r>
              <a:rPr lang="en-US" dirty="0" err="1" smtClean="0"/>
              <a:t>hepatocytes</a:t>
            </a:r>
            <a:r>
              <a:rPr lang="en-US" dirty="0" smtClean="0"/>
              <a:t> and absence of portal tracts.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The most common symptom is </a:t>
            </a:r>
            <a:r>
              <a:rPr lang="en-US" dirty="0" smtClean="0"/>
              <a:t>pain, </a:t>
            </a:r>
            <a:r>
              <a:rPr lang="en-US" dirty="0"/>
              <a:t>occasionally rupture, an event that may lead to life-threatening </a:t>
            </a:r>
            <a:r>
              <a:rPr lang="en-US" dirty="0" err="1"/>
              <a:t>intraabdominal</a:t>
            </a:r>
            <a:r>
              <a:rPr lang="en-US" dirty="0"/>
              <a:t> </a:t>
            </a:r>
            <a:r>
              <a:rPr lang="en-US" dirty="0" smtClean="0"/>
              <a:t>bleeding</a:t>
            </a:r>
          </a:p>
          <a:p>
            <a:pPr>
              <a:buFont typeface="Arial" panose="020B0604020202020204" pitchFamily="34" charset="0"/>
              <a:buChar char="•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66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PANCREATIC CARCINOMA</a:t>
            </a:r>
            <a:endParaRPr lang="ar-SA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307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 dirty="0" smtClean="0"/>
              <a:t>PANCREATIC CARCINOMA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Pancreatic cancer has one of the highest mortality rates of any cancer. It is carcinoma of the exocrine pancreas. It arises from ductal epithelial cells.</a:t>
            </a:r>
          </a:p>
          <a:p>
            <a:pPr eaLnBrk="1" hangingPunct="1">
              <a:defRPr/>
            </a:pPr>
            <a:r>
              <a:rPr lang="en-GB" dirty="0" smtClean="0"/>
              <a:t>It occurs in the 6</a:t>
            </a:r>
            <a:r>
              <a:rPr lang="en-GB" baseline="30000" dirty="0" smtClean="0"/>
              <a:t>th</a:t>
            </a:r>
            <a:r>
              <a:rPr lang="en-GB" dirty="0" smtClean="0"/>
              <a:t> to 8</a:t>
            </a:r>
            <a:r>
              <a:rPr lang="en-GB" baseline="30000" dirty="0" smtClean="0"/>
              <a:t>th</a:t>
            </a:r>
            <a:r>
              <a:rPr lang="en-GB" dirty="0" smtClean="0"/>
              <a:t> decade, blacks more than whites, males more than females, diabetics more than non-diabetics.</a:t>
            </a:r>
          </a:p>
          <a:p>
            <a:pPr>
              <a:defRPr/>
            </a:pPr>
            <a:r>
              <a:rPr lang="en-GB" dirty="0" smtClean="0"/>
              <a:t>Risk factors:</a:t>
            </a:r>
          </a:p>
          <a:p>
            <a:pPr marL="544068" lvl="1" indent="-342900">
              <a:buFont typeface="+mj-lt"/>
              <a:buAutoNum type="arabicPeriod"/>
              <a:defRPr/>
            </a:pPr>
            <a:r>
              <a:rPr lang="en-US" dirty="0" smtClean="0"/>
              <a:t>Smoking</a:t>
            </a:r>
            <a:r>
              <a:rPr lang="en-US" dirty="0"/>
              <a:t>, which doubles the </a:t>
            </a:r>
            <a:r>
              <a:rPr lang="en-US" dirty="0" smtClean="0"/>
              <a:t>risk</a:t>
            </a:r>
          </a:p>
          <a:p>
            <a:pPr marL="544068" lvl="1" indent="-342900">
              <a:buFont typeface="+mj-lt"/>
              <a:buAutoNum type="arabicPeriod"/>
              <a:defRPr/>
            </a:pPr>
            <a:r>
              <a:rPr lang="en-US" dirty="0" smtClean="0"/>
              <a:t>Long-standing </a:t>
            </a:r>
            <a:r>
              <a:rPr lang="en-US" dirty="0"/>
              <a:t>chronic pancreatitis and diabetes </a:t>
            </a:r>
            <a:r>
              <a:rPr lang="en-US" dirty="0" smtClean="0"/>
              <a:t>mellitus</a:t>
            </a:r>
          </a:p>
          <a:p>
            <a:pPr marL="544068" lvl="1" indent="-342900">
              <a:buFont typeface="+mj-lt"/>
              <a:buAutoNum type="arabicPeriod"/>
              <a:defRPr/>
            </a:pPr>
            <a:r>
              <a:rPr lang="en-US" dirty="0" smtClean="0"/>
              <a:t>Germ </a:t>
            </a:r>
            <a:r>
              <a:rPr lang="en-US" dirty="0"/>
              <a:t>line mutations of the familial breast/ovarian cancer gene </a:t>
            </a:r>
            <a:r>
              <a:rPr lang="en-US" i="1" dirty="0"/>
              <a:t>BRCA2</a:t>
            </a:r>
            <a:r>
              <a:rPr lang="en-US" dirty="0"/>
              <a:t> are seen in approximately 10% of </a:t>
            </a:r>
            <a:r>
              <a:rPr lang="en-US" dirty="0" smtClean="0"/>
              <a:t>cases </a:t>
            </a:r>
            <a:r>
              <a:rPr lang="en-US" dirty="0"/>
              <a:t>arising in individuals of Ashkenazi </a:t>
            </a:r>
            <a:r>
              <a:rPr lang="en-US" dirty="0" smtClean="0"/>
              <a:t>origin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Pathogenesis for the </a:t>
            </a:r>
            <a:r>
              <a:rPr lang="en-US" dirty="0"/>
              <a:t>development of pancreatic cancer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3158380"/>
            <a:ext cx="7543800" cy="24284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2789048"/>
            <a:ext cx="4495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0000"/>
                </a:solidFill>
                <a:latin typeface="Meta Serif Office Pro"/>
              </a:rPr>
              <a:t>Pancreatic </a:t>
            </a:r>
            <a:r>
              <a:rPr lang="en-GB" b="1" dirty="0">
                <a:solidFill>
                  <a:srgbClr val="000000"/>
                </a:solidFill>
                <a:latin typeface="Meta Serif Office Pro"/>
              </a:rPr>
              <a:t>intraepithelial </a:t>
            </a:r>
            <a:r>
              <a:rPr lang="en-GB" b="1" dirty="0" err="1">
                <a:solidFill>
                  <a:srgbClr val="000000"/>
                </a:solidFill>
                <a:latin typeface="Meta Serif Office Pro"/>
              </a:rPr>
              <a:t>neoplasias</a:t>
            </a:r>
            <a:r>
              <a:rPr lang="en-GB" b="1" dirty="0">
                <a:solidFill>
                  <a:srgbClr val="000000"/>
                </a:solidFill>
                <a:latin typeface="Meta Serif Office Pro"/>
              </a:rPr>
              <a:t> 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762000" y="1954908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eta Serif Office Pro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Meta Serif Office Pro"/>
              </a:rPr>
              <a:t>ancreatic </a:t>
            </a:r>
            <a:r>
              <a:rPr lang="en-US" dirty="0">
                <a:solidFill>
                  <a:srgbClr val="000000"/>
                </a:solidFill>
                <a:latin typeface="Meta Serif Office Pro"/>
              </a:rPr>
              <a:t>cancer arises as a consequence of inherited and acquired mutations in cancer-associated genes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762000" y="5602069"/>
            <a:ext cx="7543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Meta Serif Office Pro"/>
              </a:rPr>
              <a:t>four genes are most commonly affected by somatic mutations in this neoplasm: </a:t>
            </a:r>
            <a:r>
              <a:rPr lang="en-US" b="1" i="1" dirty="0">
                <a:solidFill>
                  <a:srgbClr val="000000"/>
                </a:solidFill>
                <a:latin typeface="inherit"/>
              </a:rPr>
              <a:t>KRAS, CDKN2A/p16, SMAD4,</a:t>
            </a:r>
            <a:r>
              <a:rPr lang="en-US" b="1" dirty="0">
                <a:solidFill>
                  <a:srgbClr val="000000"/>
                </a:solidFill>
                <a:latin typeface="Meta Serif Office Pro"/>
              </a:rPr>
              <a:t> and </a:t>
            </a:r>
            <a:r>
              <a:rPr lang="en-US" b="1" i="1" dirty="0">
                <a:solidFill>
                  <a:srgbClr val="000000"/>
                </a:solidFill>
                <a:latin typeface="inherit"/>
              </a:rPr>
              <a:t>TP53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7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0" i="1" dirty="0" smtClean="0"/>
              <a:t>PANCREATIC CARCINOMA</a:t>
            </a:r>
            <a:r>
              <a:rPr lang="en-GB" sz="4000" b="0" dirty="0" smtClean="0"/>
              <a:t> Morphology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Approximately 60% of cancers of the pancreas arise in the head of the gland, 15% in the body, and 5% in the tail; in 20%, the neoplasm diffusely involves the entire gland.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Carcinomas of the pancreas are usually hard, </a:t>
            </a:r>
            <a:r>
              <a:rPr lang="en-GB" sz="2800" dirty="0" err="1" smtClean="0"/>
              <a:t>stellate</a:t>
            </a:r>
            <a:r>
              <a:rPr lang="en-GB" sz="2800" dirty="0" smtClean="0"/>
              <a:t>, gray-white, poorly defined masses.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PANCREATIC CARCINOMA</a:t>
            </a:r>
            <a:r>
              <a:rPr lang="en-GB" dirty="0" smtClean="0"/>
              <a:t> 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Majority of carcinomas are ductal adenocarcinomas. Two features are characteristic: It is highly invasive, and it elicits an intense non-neoplastic host reaction called a "</a:t>
            </a:r>
            <a:r>
              <a:rPr lang="en-GB" sz="2400" dirty="0" err="1" smtClean="0"/>
              <a:t>desmoplastic</a:t>
            </a:r>
            <a:r>
              <a:rPr lang="en-GB" sz="2400" dirty="0" smtClean="0"/>
              <a:t> response".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0" i="1" dirty="0" smtClean="0"/>
              <a:t>PANCREATIC CARCINOMA</a:t>
            </a:r>
            <a:br>
              <a:rPr lang="en-GB" b="0" i="1" dirty="0" smtClean="0"/>
            </a:br>
            <a:r>
              <a:rPr lang="en-GB" dirty="0"/>
              <a:t>Morphology</a:t>
            </a:r>
            <a:endParaRPr lang="en-US" dirty="0"/>
          </a:p>
        </p:txBody>
      </p:sp>
      <p:pic>
        <p:nvPicPr>
          <p:cNvPr id="223235" name="Content Placeholder 3" descr="untitled.bmp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7955"/>
          <a:stretch/>
        </p:blipFill>
        <p:spPr>
          <a:xfrm>
            <a:off x="533400" y="2590800"/>
            <a:ext cx="7719147" cy="2590800"/>
          </a:xfrm>
        </p:spPr>
      </p:pic>
      <p:sp>
        <p:nvSpPr>
          <p:cNvPr id="3" name="Rectangle 2"/>
          <p:cNvSpPr/>
          <p:nvPr/>
        </p:nvSpPr>
        <p:spPr>
          <a:xfrm>
            <a:off x="5486400" y="5105400"/>
            <a:ext cx="25823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/>
              <a:t>Adenocarcinoma</a:t>
            </a:r>
          </a:p>
          <a:p>
            <a:r>
              <a:rPr lang="en-GB" dirty="0" smtClean="0"/>
              <a:t>Invasive malignant glands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Hepatocellular Carcinomas</a:t>
            </a:r>
            <a:endParaRPr lang="ar-S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864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0" dirty="0" smtClean="0"/>
              <a:t>PANCREATIC CARCINOMA Morphology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err="1" smtClean="0"/>
              <a:t>Peripancreatic</a:t>
            </a:r>
            <a:r>
              <a:rPr lang="en-GB" sz="2400" dirty="0" smtClean="0"/>
              <a:t>, gastric, mesenteric, </a:t>
            </a:r>
            <a:r>
              <a:rPr lang="en-GB" sz="2400" dirty="0" err="1" smtClean="0"/>
              <a:t>omental</a:t>
            </a:r>
            <a:r>
              <a:rPr lang="en-GB" sz="2400" dirty="0" smtClean="0"/>
              <a:t>, and </a:t>
            </a:r>
            <a:r>
              <a:rPr lang="en-GB" sz="2400" dirty="0" err="1" smtClean="0"/>
              <a:t>portahepatic</a:t>
            </a:r>
            <a:r>
              <a:rPr lang="en-GB" sz="2400" dirty="0" smtClean="0"/>
              <a:t> lymph nodes are frequently involved. Distant metastases occur, principally to the lungs and bones.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Less common variants of pancreatic cancer include </a:t>
            </a:r>
            <a:r>
              <a:rPr lang="en-GB" sz="2400" b="1" dirty="0" err="1" smtClean="0"/>
              <a:t>acinar</a:t>
            </a:r>
            <a:r>
              <a:rPr lang="en-GB" sz="2400" b="1" dirty="0" smtClean="0"/>
              <a:t> cell carcinomas, </a:t>
            </a:r>
            <a:r>
              <a:rPr lang="en-GB" sz="2400" b="1" dirty="0" err="1" smtClean="0"/>
              <a:t>adenosquamous</a:t>
            </a:r>
            <a:r>
              <a:rPr lang="en-GB" sz="2400" b="1" dirty="0" smtClean="0"/>
              <a:t> carcinomas</a:t>
            </a:r>
            <a:r>
              <a:rPr lang="en-GB" sz="2400" dirty="0" smtClean="0"/>
              <a:t>, and </a:t>
            </a:r>
            <a:r>
              <a:rPr lang="en-GB" sz="2400" b="1" dirty="0" smtClean="0"/>
              <a:t>undifferentiated carcinomas with osteoclast-like giant cells</a:t>
            </a:r>
            <a:r>
              <a:rPr lang="en-GB" sz="24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 b="0" dirty="0" smtClean="0"/>
              <a:t>PANCREATIC CARCINOMA:</a:t>
            </a:r>
            <a:br>
              <a:rPr lang="en-GB" sz="4000" b="0" dirty="0" smtClean="0"/>
            </a:br>
            <a:r>
              <a:rPr lang="en-GB" sz="4000" b="0" dirty="0" smtClean="0"/>
              <a:t> CLINICAL FEATURES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300" dirty="0" smtClean="0"/>
              <a:t>Jaundice, weight loss, pain, massive metastasis to liver and migratory </a:t>
            </a:r>
            <a:r>
              <a:rPr lang="en-GB" sz="3300" dirty="0" err="1" smtClean="0"/>
              <a:t>thrombophelebitis</a:t>
            </a:r>
            <a:endParaRPr lang="en-GB" sz="3300" dirty="0" smtClean="0"/>
          </a:p>
          <a:p>
            <a:pPr>
              <a:defRPr/>
            </a:pPr>
            <a:r>
              <a:rPr lang="en-US" sz="3300" dirty="0"/>
              <a:t>Most pancreatic cancers are diagnosed at an advanced stage, accounting for the high mortality rate</a:t>
            </a:r>
            <a:endParaRPr lang="en-GB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4400" dirty="0" err="1" smtClean="0"/>
              <a:t>Hepatocellular</a:t>
            </a:r>
            <a:r>
              <a:rPr lang="en-GB" sz="4400" dirty="0" smtClean="0"/>
              <a:t> Carcinomas (</a:t>
            </a:r>
            <a:r>
              <a:rPr lang="en-GB" sz="4400" dirty="0"/>
              <a:t>HCC</a:t>
            </a:r>
            <a:r>
              <a:rPr lang="en-GB" sz="4400" dirty="0" smtClean="0"/>
              <a:t>)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M</a:t>
            </a:r>
            <a:r>
              <a:rPr lang="en-GB" dirty="0" smtClean="0"/>
              <a:t>ale predominance </a:t>
            </a:r>
          </a:p>
          <a:p>
            <a:pPr eaLnBrk="1" hangingPunct="1">
              <a:defRPr/>
            </a:pPr>
            <a:r>
              <a:rPr lang="en-GB" i="1" dirty="0" smtClean="0"/>
              <a:t>More than 85% of cases of HCC occur in countries with high rates of chronic HBV infection.</a:t>
            </a:r>
            <a:r>
              <a:rPr lang="en-GB" dirty="0" smtClean="0"/>
              <a:t> In these regions, the HBV carrier state begins in infancy following vertical transmission of virus from infected mothers, conferring a 200-fold increased risk for HCC by adulthood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i="1" smtClean="0"/>
              <a:t>Hepatocellular Carcinomas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In the Western world where HBV is not prevalent, cirrhosis is present in 85% to 90% of cases of HCC, usually in the setting of other chronic liver diseases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 smtClean="0"/>
              <a:t>Pathogenesis of HCC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GB" sz="2800" smtClean="0"/>
              <a:t>   The following have been implicated in human hepatocarcinogenesis: 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GB" sz="2800" smtClean="0"/>
              <a:t>viral infection (HBV, HCV): Extensive studies link chronic HBV and chronic HCV infection with liver cancer. 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GB" sz="2800" smtClean="0"/>
              <a:t>Cirrhosis: the development of cirrhosis appears to be an important, but not requisite, contributor to the emergence of HCC. 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GB" sz="2800" smtClean="0"/>
              <a:t>Chronic alcoholism.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 smtClean="0"/>
              <a:t>Pathogenesis of HCC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05000"/>
            <a:ext cx="6858000" cy="4023360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en-GB" sz="2400" dirty="0" smtClean="0">
                <a:solidFill>
                  <a:schemeClr val="accent1"/>
                </a:solidFill>
              </a:rPr>
              <a:t>4) </a:t>
            </a:r>
            <a:r>
              <a:rPr lang="en-GB" sz="2400" dirty="0" smtClean="0"/>
              <a:t>Food contaminants (primarily </a:t>
            </a:r>
            <a:r>
              <a:rPr lang="en-GB" sz="2400" dirty="0" err="1" smtClean="0"/>
              <a:t>aflatoxins</a:t>
            </a:r>
            <a:r>
              <a:rPr lang="en-GB" sz="2400" dirty="0" smtClean="0"/>
              <a:t> from </a:t>
            </a:r>
            <a:r>
              <a:rPr lang="en-GB" sz="2400" dirty="0" err="1" smtClean="0"/>
              <a:t>aspergillus</a:t>
            </a:r>
            <a:r>
              <a:rPr lang="en-GB" sz="2400" dirty="0" smtClean="0"/>
              <a:t>). High exposure to dietary </a:t>
            </a:r>
            <a:r>
              <a:rPr lang="en-GB" sz="2400" dirty="0" err="1" smtClean="0"/>
              <a:t>aflatoxins</a:t>
            </a:r>
            <a:r>
              <a:rPr lang="en-GB" sz="2400" dirty="0" smtClean="0"/>
              <a:t> derived from the fungus </a:t>
            </a:r>
            <a:r>
              <a:rPr lang="en-GB" sz="2400" i="1" dirty="0" err="1" smtClean="0"/>
              <a:t>Aspergillus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flavus</a:t>
            </a:r>
            <a:r>
              <a:rPr lang="en-GB" sz="2400" dirty="0" smtClean="0"/>
              <a:t>. These highly carcinogenic toxins are found in "</a:t>
            </a:r>
            <a:r>
              <a:rPr lang="en-GB" sz="2400" dirty="0" err="1" smtClean="0"/>
              <a:t>moldy</a:t>
            </a:r>
            <a:r>
              <a:rPr lang="en-GB" sz="2400" dirty="0" smtClean="0"/>
              <a:t>" grains and peanuts</a:t>
            </a:r>
            <a:r>
              <a:rPr lang="en-GB" sz="2400" dirty="0"/>
              <a:t>. </a:t>
            </a:r>
            <a:endParaRPr lang="en-GB" sz="2400" dirty="0" smtClean="0"/>
          </a:p>
          <a:p>
            <a:pPr>
              <a:buNone/>
              <a:defRPr/>
            </a:pPr>
            <a:r>
              <a:rPr lang="en-GB" sz="2400" dirty="0"/>
              <a:t>	</a:t>
            </a:r>
            <a:r>
              <a:rPr lang="en-GB" sz="2400" dirty="0" smtClean="0"/>
              <a:t>	-</a:t>
            </a:r>
            <a:r>
              <a:rPr lang="en-GB" sz="2400" dirty="0" err="1" smtClean="0"/>
              <a:t>Aflatoxins</a:t>
            </a:r>
            <a:r>
              <a:rPr lang="en-GB" sz="2400" dirty="0" smtClean="0"/>
              <a:t> </a:t>
            </a:r>
            <a:r>
              <a:rPr lang="en-US" sz="2400" dirty="0" smtClean="0"/>
              <a:t>combined </a:t>
            </a:r>
            <a:r>
              <a:rPr lang="en-US" sz="2400" dirty="0"/>
              <a:t>with HBV infection </a:t>
            </a:r>
            <a:r>
              <a:rPr lang="en-US" sz="2400" dirty="0" smtClean="0"/>
              <a:t>	increases </a:t>
            </a:r>
            <a:r>
              <a:rPr lang="en-US" sz="2400" dirty="0"/>
              <a:t>the risk for HCC dramatically</a:t>
            </a:r>
            <a:r>
              <a:rPr lang="en-GB" sz="2400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400" dirty="0">
                <a:solidFill>
                  <a:schemeClr val="accent1"/>
                </a:solidFill>
              </a:rPr>
              <a:t>5) </a:t>
            </a:r>
            <a:r>
              <a:rPr lang="en-GB" sz="2400" dirty="0" smtClean="0"/>
              <a:t>Other conditions include </a:t>
            </a:r>
            <a:r>
              <a:rPr lang="en-GB" sz="2400" dirty="0" err="1" smtClean="0"/>
              <a:t>tyrosinemia</a:t>
            </a:r>
            <a:r>
              <a:rPr lang="en-GB" sz="2400" dirty="0" smtClean="0"/>
              <a:t> and hereditary hemochromatosis. </a:t>
            </a:r>
          </a:p>
          <a:p>
            <a:pPr>
              <a:buNone/>
              <a:defRPr/>
            </a:pPr>
            <a:r>
              <a:rPr lang="en-GB" sz="2400" dirty="0">
                <a:solidFill>
                  <a:schemeClr val="accent1"/>
                </a:solidFill>
              </a:rPr>
              <a:t>6) </a:t>
            </a:r>
            <a:r>
              <a:rPr lang="en-US" sz="2400" i="1" dirty="0"/>
              <a:t>Metabolic syndrome</a:t>
            </a:r>
            <a:r>
              <a:rPr lang="en-US" sz="2400" dirty="0"/>
              <a:t> </a:t>
            </a:r>
            <a:r>
              <a:rPr lang="en-US" sz="2400" dirty="0" smtClean="0"/>
              <a:t>e.g. obesity</a:t>
            </a:r>
            <a:r>
              <a:rPr lang="en-US" sz="2400" dirty="0"/>
              <a:t>, diabetes mellitus, and NAFLD, all of which increase the risk for HCC</a:t>
            </a:r>
            <a:endParaRPr lang="en-GB" sz="2400" dirty="0" smtClean="0"/>
          </a:p>
          <a:p>
            <a:pPr eaLnBrk="1" hangingPunct="1">
              <a:defRPr/>
            </a:pPr>
            <a:endParaRPr lang="en-US" sz="3600" dirty="0" smtClean="0"/>
          </a:p>
          <a:p>
            <a:pPr eaLnBrk="1" hangingPunct="1">
              <a:defRPr/>
            </a:pPr>
            <a:endParaRPr lang="en-GB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0" dirty="0" smtClean="0"/>
              <a:t>Morphology of HCC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830676" y="1737361"/>
            <a:ext cx="7543801" cy="2573866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dirty="0" smtClean="0"/>
              <a:t>Grossly it may be </a:t>
            </a:r>
          </a:p>
          <a:p>
            <a:pPr eaLnBrk="1" hangingPunct="1">
              <a:defRPr/>
            </a:pPr>
            <a:r>
              <a:rPr lang="en-GB" dirty="0" smtClean="0"/>
              <a:t>(1) a </a:t>
            </a:r>
            <a:r>
              <a:rPr lang="en-GB" b="1" dirty="0" err="1" smtClean="0"/>
              <a:t>unifocal</a:t>
            </a:r>
            <a:r>
              <a:rPr lang="en-GB" dirty="0" smtClean="0"/>
              <a:t> mass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 smtClean="0"/>
              <a:t>   (2) </a:t>
            </a:r>
            <a:r>
              <a:rPr lang="en-GB" b="1" dirty="0" smtClean="0"/>
              <a:t>multifocal</a:t>
            </a:r>
            <a:r>
              <a:rPr lang="en-GB" dirty="0" smtClean="0"/>
              <a:t>, multiple nodules of variable size;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/>
              <a:t> </a:t>
            </a:r>
            <a:r>
              <a:rPr lang="en-GB" dirty="0" smtClean="0"/>
              <a:t>  (3) a </a:t>
            </a:r>
            <a:r>
              <a:rPr lang="en-GB" b="1" dirty="0" smtClean="0"/>
              <a:t>diffusely infiltrative</a:t>
            </a:r>
            <a:r>
              <a:rPr lang="en-GB" dirty="0" smtClean="0"/>
              <a:t> cancer. </a:t>
            </a:r>
          </a:p>
          <a:p>
            <a:pPr eaLnBrk="1" hangingPunct="1">
              <a:defRPr/>
            </a:pPr>
            <a:r>
              <a:rPr lang="en-GB" dirty="0" smtClean="0"/>
              <a:t>All three patterns may cause liver enlargement.  </a:t>
            </a:r>
            <a:r>
              <a:rPr lang="en-GB" b="1" dirty="0" smtClean="0"/>
              <a:t>All patterns of </a:t>
            </a:r>
            <a:r>
              <a:rPr lang="en-GB" b="1" dirty="0" err="1" smtClean="0"/>
              <a:t>hepatocellular</a:t>
            </a:r>
            <a:r>
              <a:rPr lang="en-GB" b="1" dirty="0" smtClean="0"/>
              <a:t> carcinomas have a strong propensity for invasion of vascular channels</a:t>
            </a:r>
            <a:r>
              <a:rPr lang="en-GB" dirty="0" smtClean="0"/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676" y="4311227"/>
            <a:ext cx="2514600" cy="1628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8488" y="4311227"/>
            <a:ext cx="2055626" cy="1628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67896" y="4311226"/>
            <a:ext cx="2461704" cy="1650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373</TotalTime>
  <Words>1722</Words>
  <Application>Microsoft Office PowerPoint</Application>
  <PresentationFormat>On-screen Show (4:3)</PresentationFormat>
  <Paragraphs>162</Paragraphs>
  <Slides>41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inherit</vt:lpstr>
      <vt:lpstr>Meta Serif Office Pro</vt:lpstr>
      <vt:lpstr>Source Sans Pro</vt:lpstr>
      <vt:lpstr>Times New Roman</vt:lpstr>
      <vt:lpstr>Wingdings</vt:lpstr>
      <vt:lpstr>Retrospect</vt:lpstr>
      <vt:lpstr>Cancers of the liver and pancreas</vt:lpstr>
      <vt:lpstr>Cancers of the liver and pancreas</vt:lpstr>
      <vt:lpstr>Malignant tumors of the liver</vt:lpstr>
      <vt:lpstr>Hepatocellular Carcinomas</vt:lpstr>
      <vt:lpstr>Hepatocellular Carcinomas (HCC)</vt:lpstr>
      <vt:lpstr>Hepatocellular Carcinomas</vt:lpstr>
      <vt:lpstr>Pathogenesis of HCC</vt:lpstr>
      <vt:lpstr>Pathogenesis of HCC</vt:lpstr>
      <vt:lpstr>Morphology of HCC</vt:lpstr>
      <vt:lpstr>Hepatocellular carcinoma   Such liver cancers arise in the setting of cirrhosis. </vt:lpstr>
      <vt:lpstr> Hepatocellular carcinoma </vt:lpstr>
      <vt:lpstr>Morphology of HCC</vt:lpstr>
      <vt:lpstr>Morphology of HCC</vt:lpstr>
      <vt:lpstr>PowerPoint Presentation</vt:lpstr>
      <vt:lpstr>Malignant cells of  HCC (seen mostly on right) are well differentiated and interdigitate with normal, larger hepatocytes (seen mostly at left). </vt:lpstr>
      <vt:lpstr>Hepatocellular carcinoma variant Fibrolamellar carcinoma</vt:lpstr>
      <vt:lpstr>PowerPoint Presentation</vt:lpstr>
      <vt:lpstr>PowerPoint Presentation</vt:lpstr>
      <vt:lpstr>Clinical Features</vt:lpstr>
      <vt:lpstr>Hepatocellular Carcinoma</vt:lpstr>
      <vt:lpstr>Cholangiocarcinoma</vt:lpstr>
      <vt:lpstr>Cholangiocarcinoma</vt:lpstr>
      <vt:lpstr>The risk conditions for development of cholangiocarcinoma include:  </vt:lpstr>
      <vt:lpstr>Morphology</vt:lpstr>
      <vt:lpstr>Morphology</vt:lpstr>
      <vt:lpstr>PowerPoint Presentation</vt:lpstr>
      <vt:lpstr>The carcinoma at the left has a glandular appearance. Cholangiocarcinomas do not make bile, but the cells do make mucin, and they can be almost impossible to distinguish from metastatic adenocarcinoma on biopsy or fine needle aspirate</vt:lpstr>
      <vt:lpstr>Clinical Features</vt:lpstr>
      <vt:lpstr>Metastatic tumors</vt:lpstr>
      <vt:lpstr>PowerPoint Presentation</vt:lpstr>
      <vt:lpstr>Numerous mass lesions of variable size. Some of the larger ones demonstrate central necrosis. The masses are metastases to the liver.  </vt:lpstr>
      <vt:lpstr>ANGIOSARCOMA</vt:lpstr>
      <vt:lpstr>Hepatocellular Adenomas</vt:lpstr>
      <vt:lpstr>PANCREATIC CARCINOMA</vt:lpstr>
      <vt:lpstr>PANCREATIC CARCINOMA</vt:lpstr>
      <vt:lpstr>Pathogenesis for the development of pancreatic cancer</vt:lpstr>
      <vt:lpstr>PANCREATIC CARCINOMA Morphology</vt:lpstr>
      <vt:lpstr>PANCREATIC CARCINOMA Morphology</vt:lpstr>
      <vt:lpstr>PANCREATIC CARCINOMA Morphology</vt:lpstr>
      <vt:lpstr>PANCREATIC CARCINOMA Morphology</vt:lpstr>
      <vt:lpstr>PANCREATIC CARCINOMA:  CLINICAL FEATURES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Cancers of the liver and pancreas</dc:title>
  <dc:creator>Dr.Hala</dc:creator>
  <cp:lastModifiedBy>Abdul Malik Al Sheikh</cp:lastModifiedBy>
  <cp:revision>33</cp:revision>
  <dcterms:created xsi:type="dcterms:W3CDTF">2011-01-05T09:20:18Z</dcterms:created>
  <dcterms:modified xsi:type="dcterms:W3CDTF">2019-12-31T08:40:44Z</dcterms:modified>
</cp:coreProperties>
</file>