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85" r:id="rId4"/>
    <p:sldId id="367" r:id="rId5"/>
    <p:sldId id="279" r:id="rId6"/>
    <p:sldId id="258" r:id="rId7"/>
    <p:sldId id="339" r:id="rId8"/>
    <p:sldId id="297" r:id="rId9"/>
    <p:sldId id="263" r:id="rId10"/>
    <p:sldId id="269" r:id="rId11"/>
    <p:sldId id="260" r:id="rId12"/>
    <p:sldId id="264" r:id="rId13"/>
    <p:sldId id="265" r:id="rId14"/>
    <p:sldId id="266" r:id="rId15"/>
    <p:sldId id="267" r:id="rId16"/>
    <p:sldId id="340" r:id="rId17"/>
    <p:sldId id="273" r:id="rId18"/>
    <p:sldId id="289" r:id="rId19"/>
    <p:sldId id="274" r:id="rId20"/>
    <p:sldId id="296" r:id="rId21"/>
    <p:sldId id="286" r:id="rId22"/>
    <p:sldId id="337" r:id="rId23"/>
    <p:sldId id="369" r:id="rId24"/>
    <p:sldId id="341" r:id="rId25"/>
    <p:sldId id="368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5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3" r:id="rId49"/>
    <p:sldId id="338" r:id="rId50"/>
    <p:sldId id="335" r:id="rId51"/>
    <p:sldId id="332" r:id="rId52"/>
    <p:sldId id="37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 is an increase in the active secretion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Normal 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dirty="0" smtClean="0">
                <a:solidFill>
                  <a:srgbClr val="FF000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342900" lvl="2" indent="-342900"/>
            <a:r>
              <a:rPr lang="en-US" sz="2800" dirty="0" smtClean="0"/>
              <a:t>Also seen in Endocrine </a:t>
            </a:r>
            <a:r>
              <a:rPr lang="en-US" sz="2800" dirty="0" err="1" smtClean="0"/>
              <a:t>tumours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None/>
            </a:pPr>
            <a:r>
              <a:rPr lang="en-US" dirty="0" smtClean="0"/>
              <a:t>2.  osmotic laxatives.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Motility-related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85786" y="471488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Other causes: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Diabetic </a:t>
            </a:r>
            <a:r>
              <a:rPr lang="en-US" dirty="0" err="1" smtClean="0"/>
              <a:t>diarrhoea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hyperthyroid </a:t>
            </a:r>
            <a:r>
              <a:rPr lang="en-US" dirty="0" err="1" smtClean="0"/>
              <a:t>diarrhoea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1957"/>
            <a:ext cx="4536504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24128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Rotavirus</a:t>
            </a:r>
            <a:r>
              <a:rPr lang="en-US" dirty="0" smtClean="0"/>
              <a:t> the cause of nearly 40% of hospitalizations from diarrhea in children under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diarrhea?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      </a:t>
            </a:r>
            <a:r>
              <a:rPr lang="en-US" b="1" dirty="0" smtClean="0"/>
              <a:t>------------------   </a:t>
            </a:r>
            <a:r>
              <a:rPr lang="en-US" b="1" dirty="0" err="1" smtClean="0"/>
              <a:t>e.g.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Post-infectious.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diseases.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Sodium bicarbonate…….</a:t>
            </a:r>
            <a:r>
              <a:rPr lang="en-US" dirty="0" smtClean="0"/>
              <a:t> 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359421"/>
            <a:ext cx="8229600" cy="28697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4077072"/>
            <a:ext cx="360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a </a:t>
            </a:r>
            <a:r>
              <a:rPr lang="en-US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colon but without mucosal injury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5004048" y="4221088"/>
            <a:ext cx="38701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colonic mucosa damage caused by invasion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shigellosis, </a:t>
            </a:r>
            <a:r>
              <a:rPr lang="en-US" dirty="0" err="1" smtClean="0"/>
              <a:t>salmonellosis</a:t>
            </a:r>
            <a:r>
              <a:rPr lang="en-US" dirty="0" smtClean="0"/>
              <a:t>, </a:t>
            </a:r>
            <a:r>
              <a:rPr lang="en-US" i="1" dirty="0" smtClean="0"/>
              <a:t>Campylobacter </a:t>
            </a:r>
            <a:r>
              <a:rPr lang="en-US" dirty="0" smtClean="0"/>
              <a:t>or </a:t>
            </a:r>
            <a:r>
              <a:rPr lang="en-US" i="1" dirty="0" err="1" smtClean="0"/>
              <a:t>Yersinia</a:t>
            </a:r>
            <a:r>
              <a:rPr lang="en-US" dirty="0" smtClean="0"/>
              <a:t> infection, </a:t>
            </a:r>
            <a:r>
              <a:rPr lang="en-US" dirty="0" err="1" smtClean="0"/>
              <a:t>amebiasis</a:t>
            </a:r>
            <a:r>
              <a:rPr lang="en-US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 (</a:t>
            </a:r>
            <a:r>
              <a:rPr lang="en-US" i="1" dirty="0" smtClean="0"/>
              <a:t>C </a:t>
            </a:r>
            <a:r>
              <a:rPr lang="en-US" i="1" dirty="0" err="1" smtClean="0"/>
              <a:t>difficile</a:t>
            </a:r>
            <a:r>
              <a:rPr lang="en-US" i="1" dirty="0" smtClean="0"/>
              <a:t>, E coli</a:t>
            </a:r>
            <a:r>
              <a:rPr lang="en-US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bowel diseases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2060848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284190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306896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043608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717032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35496" y="3573016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01302" y="4941168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411760" y="3933056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6" idx="2"/>
            <a:endCxn id="20" idx="0"/>
          </p:cNvCxnSpPr>
          <p:nvPr/>
        </p:nvCxnSpPr>
        <p:spPr>
          <a:xfrm rot="16200000" flipH="1">
            <a:off x="3763127" y="4501620"/>
            <a:ext cx="854804" cy="24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78904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4067944" y="4293096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4932040" y="3717032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 fontScale="92500" lnSpcReduction="10000"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Understand the physiology of fluid in small intestine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1.5 liter food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7 liters secretions and reabsorbed in small intestine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1.4 reabsorbed in large intestine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Describe the </a:t>
            </a:r>
            <a:r>
              <a:rPr lang="en-US" sz="2300" b="1" u="sng" dirty="0" err="1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pathophysiology</a:t>
            </a:r>
            <a:r>
              <a:rPr lang="en-US" sz="2300" b="1" u="sng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 and causes of various types of diarrhea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err="1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Secretory</a:t>
            </a: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Normal stool osmotic gap {bacterial toxin ( E. coli , cholera) Endocrine 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tumours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osmotic,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osmotic gap is high ,   {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,    osmotic laxatives}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err="1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Exudative</a:t>
            </a: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,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blood and pus in the stool,  { inflammatory bowel diseases, and   invasive  infections}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Motility-related    {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Irritable bowel syndrome (IBS)} </a:t>
            </a:r>
            <a:endParaRPr lang="en-US" sz="2300" b="1" u="sng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Define acute diarrhea and enumerate its common causes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Less than 2 weeks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u="sng" dirty="0" smtClean="0">
                <a:latin typeface="Arabic Typesetting" pitchFamily="66" charset="-78"/>
                <a:cs typeface="Arabic Typesetting" pitchFamily="66" charset="-78"/>
              </a:rPr>
              <a:t>infections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 (viruses, bacteria, 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helminths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, and protozoa). Food poisoning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Define chronic diarrhea and enumerate its common causes </a:t>
            </a:r>
            <a:endParaRPr lang="en-US" sz="23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More than one month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 smtClean="0">
                <a:latin typeface="Arabic Typesetting" pitchFamily="66" charset="-78"/>
                <a:cs typeface="Arabic Typesetting" pitchFamily="66" charset="-78"/>
              </a:rPr>
              <a:t>Infection, post Infection  </a:t>
            </a:r>
            <a:r>
              <a:rPr lang="en-US" sz="2300" b="1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sz="2300" b="1" dirty="0" smtClean="0">
                <a:latin typeface="Arabic Typesetting" pitchFamily="66" charset="-78"/>
                <a:cs typeface="Arabic Typesetting" pitchFamily="66" charset="-78"/>
              </a:rPr>
              <a:t>, Inflammatory bowel disease (IBD), cancer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Diarrhea                                                   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42876" y="1214422"/>
            <a:ext cx="8715404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Upon completion of this lecture the students will 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Understand that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is caused by either abnormal digestion or small intestinal mucosa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Know that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can affect many organ systems ( alimentary tract,  hematopoietic system,  musculoskeletal system,  endocrine system, epidermis,  nervous system)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Concentrate on celiac disease and  lactose intolerance as two examples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syndrome.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85786" y="3500438"/>
            <a:ext cx="778674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Inability of the intestine to absorb nutrients adequately into the bloodstream.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Impairment can be of single or multiple nutrients depending on the abnormality. 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FF00"/>
                </a:solidFill>
              </a:rPr>
              <a:t>Malabsorption</a:t>
            </a:r>
            <a:r>
              <a:rPr lang="en-US" sz="2800" dirty="0" smtClean="0">
                <a:solidFill>
                  <a:srgbClr val="FFFF00"/>
                </a:solidFill>
              </a:rPr>
              <a:t> Syndrome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Postgastrectomy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Deficiency of pancreatic lipase</a:t>
            </a:r>
          </a:p>
          <a:p>
            <a:pPr algn="l">
              <a:buNone/>
            </a:pPr>
            <a:r>
              <a:rPr lang="en-US" dirty="0" smtClean="0"/>
              <a:t>    Chronic pancreatitis</a:t>
            </a:r>
          </a:p>
          <a:p>
            <a:pPr algn="l">
              <a:buNone/>
            </a:pPr>
            <a:r>
              <a:rPr lang="en-US" dirty="0" smtClean="0"/>
              <a:t>    Cystic fibrosis</a:t>
            </a:r>
          </a:p>
          <a:p>
            <a:pPr algn="l">
              <a:buNone/>
            </a:pPr>
            <a:r>
              <a:rPr lang="en-US" dirty="0" smtClean="0"/>
              <a:t>    Pancreatic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b="1" dirty="0" smtClean="0"/>
              <a:t>Deficient bile salt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Obstructive jaundice</a:t>
            </a:r>
          </a:p>
          <a:p>
            <a:pPr algn="l">
              <a:buNone/>
            </a:pPr>
            <a:r>
              <a:rPr lang="en-US" dirty="0" smtClean="0"/>
              <a:t>    Bacterial overgrowth</a:t>
            </a:r>
          </a:p>
          <a:p>
            <a:pPr algn="l">
              <a:buNone/>
            </a:pPr>
            <a:r>
              <a:rPr lang="en-US" dirty="0" smtClean="0"/>
              <a:t>    Stasis in blind loops, </a:t>
            </a:r>
            <a:r>
              <a:rPr lang="en-US" dirty="0" err="1" smtClean="0"/>
              <a:t>diverticula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Fistulas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Hypomotility</a:t>
            </a:r>
            <a:r>
              <a:rPr lang="en-US" dirty="0" smtClean="0"/>
              <a:t> states (diabetes)</a:t>
            </a:r>
          </a:p>
          <a:p>
            <a:pPr algn="l">
              <a:buNone/>
            </a:pPr>
            <a:r>
              <a:rPr lang="en-US" dirty="0" smtClean="0"/>
              <a:t>    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Crohns</a:t>
            </a:r>
            <a:r>
              <a:rPr lang="en-US" dirty="0" smtClean="0"/>
              <a:t>' disease</a:t>
            </a:r>
          </a:p>
          <a:p>
            <a:pPr algn="l">
              <a:buNone/>
            </a:pPr>
            <a:r>
              <a:rPr lang="en-US" dirty="0" smtClean="0"/>
              <a:t>    Precipitation of bile salts (neomycin)</a:t>
            </a:r>
          </a:p>
          <a:p>
            <a:pPr algn="l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Primary mucosal abnormalities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small intestine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Lymphatic obstruction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1948934" y="3262817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627620"/>
            <a:ext cx="182614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36912"/>
            <a:ext cx="3000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31629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5008" y="2714620"/>
            <a:ext cx="17352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Postgastrectomy</a:t>
            </a:r>
            <a:endParaRPr lang="ar-SA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643306" y="2857496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3157365"/>
            <a:ext cx="35004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Deficiency of pancreatic lipase</a:t>
            </a:r>
          </a:p>
          <a:p>
            <a:pPr algn="l">
              <a:buNone/>
            </a:pPr>
            <a:r>
              <a:rPr lang="en-US" dirty="0" smtClean="0"/>
              <a:t>Chronic pancreatitis</a:t>
            </a:r>
          </a:p>
          <a:p>
            <a:pPr algn="l">
              <a:buNone/>
            </a:pPr>
            <a:r>
              <a:rPr lang="en-US" dirty="0" smtClean="0"/>
              <a:t>Cystic fibrosis</a:t>
            </a:r>
          </a:p>
          <a:p>
            <a:pPr algn="l">
              <a:buNone/>
            </a:pPr>
            <a:r>
              <a:rPr lang="en-US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286380" y="4429132"/>
            <a:ext cx="3643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Obstructive jaundice</a:t>
            </a:r>
          </a:p>
          <a:p>
            <a:pPr algn="l">
              <a:buNone/>
            </a:pPr>
            <a:r>
              <a:rPr lang="en-US" dirty="0" smtClean="0"/>
              <a:t>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  <a:endParaRPr lang="ar-SA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71802" y="3786190"/>
            <a:ext cx="2214578" cy="7858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86512" y="3643314"/>
            <a:ext cx="25003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Celiac disease</a:t>
            </a:r>
          </a:p>
          <a:p>
            <a:pPr algn="l">
              <a:buNone/>
            </a:pPr>
            <a:r>
              <a:rPr lang="en-US" dirty="0" smtClean="0"/>
              <a:t>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Whipple's disease</a:t>
            </a:r>
          </a:p>
          <a:p>
            <a:pPr algn="l">
              <a:buNone/>
            </a:pPr>
            <a:r>
              <a:rPr lang="en-US" dirty="0" err="1" smtClean="0"/>
              <a:t>Giardiasis</a:t>
            </a:r>
            <a:endParaRPr lang="en-US" dirty="0" smtClean="0"/>
          </a:p>
        </p:txBody>
      </p:sp>
      <p:cxnSp>
        <p:nvCxnSpPr>
          <p:cNvPr id="13" name="رابط كسهم مستقيم 12"/>
          <p:cNvCxnSpPr>
            <a:endCxn id="12" idx="1"/>
          </p:cNvCxnSpPr>
          <p:nvPr/>
        </p:nvCxnSpPr>
        <p:spPr>
          <a:xfrm flipV="1">
            <a:off x="3714744" y="4243479"/>
            <a:ext cx="2571768" cy="6857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214942" y="5357826"/>
            <a:ext cx="100013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857752" y="5857892"/>
            <a:ext cx="1357322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86512" y="4929198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Intestinal resection</a:t>
            </a:r>
          </a:p>
          <a:p>
            <a:pPr algn="l">
              <a:buNone/>
            </a:pP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6000768"/>
            <a:ext cx="27146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dirty="0" smtClean="0"/>
              <a:t> Intestinal </a:t>
            </a:r>
            <a:r>
              <a:rPr lang="en-US" sz="1600" dirty="0" err="1" smtClean="0"/>
              <a:t>lymphangiectasia</a:t>
            </a: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en-US" b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98848"/>
            <a:ext cx="8610600" cy="5562600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/>
              <a:t>There is increased </a:t>
            </a:r>
            <a:r>
              <a:rPr lang="en-US" sz="2800" dirty="0"/>
              <a:t>fecal excretion of fat (</a:t>
            </a: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) and the systemic effects of deficiency of vitamins, minerals, protein and carbohydrates.</a:t>
            </a:r>
          </a:p>
          <a:p>
            <a:pPr algn="l">
              <a:buNone/>
            </a:pP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 is passage of soft, yellowish, greasy stools </a:t>
            </a:r>
            <a:r>
              <a:rPr lang="ar-SA" sz="2800" dirty="0" smtClean="0"/>
              <a:t>     </a:t>
            </a:r>
            <a:r>
              <a:rPr lang="en-US" sz="2800" dirty="0" smtClean="0"/>
              <a:t>containing </a:t>
            </a:r>
            <a:r>
              <a:rPr lang="en-US" sz="2800" dirty="0"/>
              <a:t>an increased amount of fat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r>
              <a:rPr lang="en-US" sz="2800" dirty="0" smtClean="0"/>
              <a:t>Growth retardation, failure to thrive in children </a:t>
            </a:r>
          </a:p>
          <a:p>
            <a:pPr lvl="0" algn="l">
              <a:buNone/>
            </a:pPr>
            <a:r>
              <a:rPr lang="en-US" sz="2800" dirty="0" smtClean="0"/>
              <a:t>Weight loss despite increased oral intake of nutrients.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4" y="260648"/>
            <a:ext cx="864222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97513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Protein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86380" y="2285992"/>
            <a:ext cx="3633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Musle</a:t>
            </a:r>
            <a:r>
              <a:rPr lang="en-US" dirty="0" smtClean="0"/>
              <a:t> wasting, Swelling or </a:t>
            </a:r>
            <a:r>
              <a:rPr lang="en-US" u="sng" dirty="0" err="1" smtClean="0"/>
              <a:t>oedema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83568" y="3131106"/>
            <a:ext cx="32389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, folic acid and iron deficiency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5773070" y="3059668"/>
            <a:ext cx="1103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Anaemias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715140" y="3059668"/>
            <a:ext cx="2428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(fatigue and weakness)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755576" y="3916924"/>
            <a:ext cx="19017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D, calcium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293738" y="3916924"/>
            <a:ext cx="1502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Muscle cramp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5903331" y="3916924"/>
            <a:ext cx="3133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dirty="0" err="1" smtClean="0"/>
              <a:t>Osteomalacia</a:t>
            </a:r>
            <a:r>
              <a:rPr lang="en-US" dirty="0" smtClean="0"/>
              <a:t> and osteoporosis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55576" y="4917056"/>
            <a:ext cx="37858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K and other coagulation factor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715140" y="4917056"/>
            <a:ext cx="20785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Bleeding tendencies</a:t>
            </a:r>
            <a:endParaRPr lang="ar-SA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0003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4644008" y="5143512"/>
            <a:ext cx="1856818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2843808" y="4141792"/>
            <a:ext cx="13681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4139952" y="3286124"/>
            <a:ext cx="1575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57422" y="1571612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75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 </a:t>
            </a:r>
            <a:r>
              <a:rPr lang="en-US" sz="3600" dirty="0" err="1" smtClean="0">
                <a:solidFill>
                  <a:srgbClr val="FFFF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FF00"/>
                </a:solidFill>
              </a:rPr>
              <a:t>wheat</a:t>
            </a:r>
            <a:r>
              <a:rPr lang="en-US" sz="3600" dirty="0" smtClean="0"/>
              <a:t> protein </a:t>
            </a:r>
            <a:r>
              <a:rPr lang="en-US" sz="3600" dirty="0" smtClean="0">
                <a:solidFill>
                  <a:srgbClr val="FFFF00"/>
                </a:solidFill>
              </a:rPr>
              <a:t>gluten 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</a:t>
            </a:r>
            <a:r>
              <a:rPr lang="en-US" sz="3600" dirty="0" smtClean="0"/>
              <a:t>gluten</a:t>
            </a:r>
          </a:p>
          <a:p>
            <a:pPr lvl="1" algn="l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Highly  specific association with class II HLA </a:t>
            </a:r>
            <a:r>
              <a:rPr lang="en-US" dirty="0" smtClean="0"/>
              <a:t>(DQ2 or DQ8) </a:t>
            </a:r>
            <a:r>
              <a:rPr lang="en-US" sz="3600" dirty="0" smtClean="0"/>
              <a:t>and, to a lesser extent, DQ8 (</a:t>
            </a:r>
            <a:r>
              <a:rPr lang="en-US" sz="3600" dirty="0" err="1" smtClean="0"/>
              <a:t>haplotype</a:t>
            </a:r>
            <a:r>
              <a:rPr lang="en-US" sz="3600" dirty="0" smtClean="0"/>
              <a:t> DR-4).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Clinical features</a:t>
            </a:r>
            <a:br>
              <a:rPr lang="en-US" b="1" i="1" u="sng" dirty="0" smtClean="0">
                <a:solidFill>
                  <a:srgbClr val="FFFF00"/>
                </a:solidFill>
              </a:rPr>
            </a:b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r>
              <a:rPr lang="en-US" sz="3100" b="1" i="1" u="sng" dirty="0" smtClean="0">
                <a:solidFill>
                  <a:srgbClr val="FFFF00"/>
                </a:solidFill>
              </a:rPr>
              <a:t>Celiac 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42910" y="1857364"/>
            <a:ext cx="807249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Typical presentation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 symptoms that characteristically appear at age 9-24 months.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Symptoms begin at various times after the introduction of foods that contain gluten.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b="1" u="sng" dirty="0" smtClean="0"/>
              <a:t>A relationship between the age of onset and the type of presentation;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Infants and toddlers</a:t>
            </a:r>
            <a:r>
              <a:rPr lang="en-US" dirty="0" smtClean="0"/>
              <a:t>….GI symptoms and failure to thrive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…………………minor GI symptoms, inadequate rate of weight gain,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Young  adults</a:t>
            </a:r>
            <a:r>
              <a:rPr lang="en-US" dirty="0" smtClean="0"/>
              <a:t>……………anemia is the most common form of presentation.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Adults  and elderly</a:t>
            </a:r>
            <a:r>
              <a:rPr lang="en-US" dirty="0" smtClean="0"/>
              <a:t>…...GI symptoms are more prevalent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8429684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Upon completion of this lecture the students should 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Understand the physiology of fluid in small intestine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Describe the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pathophysiology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 and causes of various types of diarrhea (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Secretory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osmotic,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Exudative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Motility-related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acute diarrhea and enumerate its common causes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chronic diarrhea and enumerate its common causes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86182" y="214290"/>
            <a:ext cx="169142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Objectives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64371"/>
            <a:ext cx="4038600" cy="2850777"/>
          </a:xfrm>
          <a:noFill/>
          <a:ln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2514600"/>
            <a:ext cx="733427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Crypt hyperplasia </a:t>
            </a:r>
            <a:endParaRPr lang="en-US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3600" b="1" u="sng" dirty="0">
                <a:solidFill>
                  <a:srgbClr val="FFFF00"/>
                </a:solidFill>
                <a:latin typeface="Arial" charset="0"/>
              </a:rPr>
            </a:br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Celiac Disease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3059832" cy="21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588224" y="206084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FFFF00"/>
                </a:solidFill>
              </a:rPr>
              <a:t/>
            </a:r>
            <a:br>
              <a:rPr lang="en-US" sz="2800" b="1" u="sng" dirty="0">
                <a:solidFill>
                  <a:srgbClr val="FFFF00"/>
                </a:solidFill>
              </a:rPr>
            </a:br>
            <a:r>
              <a:rPr lang="en-US" sz="2800" b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</a:p>
          <a:p>
            <a:pPr marL="609600" indent="-609600">
              <a:buNone/>
            </a:pPr>
            <a:r>
              <a:rPr lang="en-US" sz="2400" dirty="0" smtClean="0"/>
              <a:t>Serologic tests for celiac disease (namely the anti-TTG-</a:t>
            </a:r>
            <a:r>
              <a:rPr lang="en-US" sz="2400" dirty="0" err="1" smtClean="0"/>
              <a:t>IgA</a:t>
            </a:r>
            <a:r>
              <a:rPr lang="en-US" sz="2400" dirty="0" smtClean="0"/>
              <a:t>)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5085184"/>
            <a:ext cx="60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rye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2555776" y="4572008"/>
            <a:ext cx="730340" cy="513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2957805" y="4686005"/>
            <a:ext cx="58518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3314995" y="4900319"/>
            <a:ext cx="5137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1872494" y="2672916"/>
            <a:ext cx="21602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8558583" y="6488668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err="1" smtClean="0"/>
              <a:t>الشليم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8001024" y="6488668"/>
            <a:ext cx="53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rye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>Celiac Disease</a:t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Malignancies,[ intestinal T-cell </a:t>
            </a:r>
            <a:r>
              <a:rPr lang="en-US" u="sng" dirty="0" smtClean="0">
                <a:solidFill>
                  <a:srgbClr val="FFFF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4525963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8887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lactase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142976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607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extremely rare 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0" y="4429132"/>
            <a:ext cx="2786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Gastroenteritis: Infectious diarrhea, particularly viral gastroenteritis in younger children, may damage the intestinal mucosa enough to reduce the quantity of the lactase enzyme. 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  <p:bldP spid="15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Bloating, abdominal discomfort, and flatulence 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Diagnosis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Hydrogen breath test 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62" y="2636913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143668"/>
          </a:xfrm>
        </p:spPr>
        <p:txBody>
          <a:bodyPr>
            <a:norm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00"/>
                </a:solidFill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 = abnormal digestion or small intestinal mucosa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FreesiaUPC" pitchFamily="34" charset="-34"/>
              <a:ea typeface="Calibri" pitchFamily="34" charset="0"/>
              <a:cs typeface="FreesiaUPC" pitchFamily="34" charset="-34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Know that </a:t>
            </a:r>
            <a:r>
              <a:rPr lang="en-US" dirty="0" err="1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 can affect </a:t>
            </a:r>
            <a:r>
              <a:rPr lang="en-US" dirty="0" smtClean="0">
                <a:solidFill>
                  <a:srgbClr val="FFFF00"/>
                </a:solidFill>
                <a:latin typeface="FreesiaUPC" pitchFamily="34" charset="-34"/>
                <a:ea typeface="Calibri" pitchFamily="34" charset="0"/>
                <a:cs typeface="FreesiaUPC" pitchFamily="34" charset="-34"/>
              </a:rPr>
              <a:t>many organ systems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alimentary tract,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hematopoietic system,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musculoskeletal system,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endocrine system, </a:t>
            </a:r>
            <a:endParaRPr lang="en-US" dirty="0" smtClean="0">
              <a:latin typeface="FreesiaUPC" pitchFamily="34" charset="-34"/>
              <a:ea typeface="Calibri" pitchFamily="34" charset="0"/>
              <a:cs typeface="FreesiaUPC" pitchFamily="34" charset="-34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800" i="1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800" i="1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FFFF00"/>
                </a:solidFill>
              </a:rPr>
              <a:t>Celiac disease </a:t>
            </a: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11634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286116" y="2000240"/>
            <a:ext cx="47148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skin,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nervous system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sz="1100" dirty="0" err="1" smtClean="0"/>
              <a:t>Anaemia</a:t>
            </a:r>
            <a:r>
              <a:rPr lang="en-US" sz="1100" dirty="0" smtClean="0"/>
              <a:t>, </a:t>
            </a:r>
            <a:r>
              <a:rPr lang="en-US" sz="1100" dirty="0" err="1" smtClean="0"/>
              <a:t>Osteomalacia</a:t>
            </a:r>
            <a:r>
              <a:rPr lang="en-US" sz="1100" dirty="0" smtClean="0"/>
              <a:t> and osteoporosis Bleeding failure to thrive</a:t>
            </a:r>
            <a:endParaRPr lang="en-US" sz="1100" dirty="0"/>
          </a:p>
        </p:txBody>
      </p:sp>
      <p:sp>
        <p:nvSpPr>
          <p:cNvPr id="6" name="مستطيل 5"/>
          <p:cNvSpPr/>
          <p:nvPr/>
        </p:nvSpPr>
        <p:spPr>
          <a:xfrm>
            <a:off x="6072198" y="3571876"/>
            <a:ext cx="2528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Lactose Intolerance</a:t>
            </a:r>
            <a:endParaRPr lang="en-US" dirty="0" smtClean="0">
              <a:solidFill>
                <a:srgbClr val="FFFF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5720" y="400050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immune reaction to </a:t>
            </a:r>
            <a:r>
              <a:rPr lang="en-US" sz="1200" dirty="0" err="1" smtClean="0">
                <a:solidFill>
                  <a:srgbClr val="FFFF00"/>
                </a:solidFill>
              </a:rPr>
              <a:t>gliadin</a:t>
            </a:r>
            <a:r>
              <a:rPr lang="en-US" sz="1200" dirty="0" smtClean="0"/>
              <a:t> fraction of the </a:t>
            </a:r>
            <a:r>
              <a:rPr lang="en-US" sz="1200" dirty="0" smtClean="0">
                <a:solidFill>
                  <a:srgbClr val="FFFF00"/>
                </a:solidFill>
              </a:rPr>
              <a:t>wheat</a:t>
            </a:r>
            <a:r>
              <a:rPr lang="en-US" sz="1200" dirty="0" smtClean="0"/>
              <a:t> protein </a:t>
            </a:r>
            <a:r>
              <a:rPr lang="en-US" sz="1200" dirty="0" smtClean="0">
                <a:solidFill>
                  <a:srgbClr val="FFFF00"/>
                </a:solidFill>
              </a:rPr>
              <a:t>gluten </a:t>
            </a:r>
            <a:endParaRPr lang="en-US" sz="1200" dirty="0"/>
          </a:p>
        </p:txBody>
      </p:sp>
      <p:sp>
        <p:nvSpPr>
          <p:cNvPr id="8" name="مستطيل 7"/>
          <p:cNvSpPr/>
          <p:nvPr/>
        </p:nvSpPr>
        <p:spPr>
          <a:xfrm>
            <a:off x="357158" y="4643447"/>
            <a:ext cx="272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villous atrophy.</a:t>
            </a:r>
          </a:p>
          <a:p>
            <a:pPr marL="228600" indent="-228600">
              <a:spcBef>
                <a:spcPct val="50000"/>
              </a:spcBef>
              <a:buSzPct val="80000"/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Crypt hyperplasia </a:t>
            </a:r>
          </a:p>
          <a:p>
            <a:pPr marL="228600" indent="-228600">
              <a:spcBef>
                <a:spcPct val="50000"/>
              </a:spcBef>
              <a:buSzPct val="80000"/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Increased intraepithelial </a:t>
            </a:r>
            <a:r>
              <a:rPr lang="en-US" sz="1050" dirty="0" err="1" smtClean="0">
                <a:latin typeface="Arial" charset="0"/>
              </a:rPr>
              <a:t>lymphocytosis</a:t>
            </a:r>
            <a:endParaRPr lang="en-US" sz="105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6143636" y="407194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Low  or absent activity of the enzyme lactase</a:t>
            </a:r>
            <a:endParaRPr lang="ar-SA" sz="1200" dirty="0"/>
          </a:p>
        </p:txBody>
      </p:sp>
      <p:sp>
        <p:nvSpPr>
          <p:cNvPr id="10" name="مستطيل 9"/>
          <p:cNvSpPr/>
          <p:nvPr/>
        </p:nvSpPr>
        <p:spPr>
          <a:xfrm>
            <a:off x="6215074" y="4643446"/>
            <a:ext cx="1516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Lactose  not </a:t>
            </a:r>
            <a:r>
              <a:rPr lang="en-US" sz="1200" dirty="0" err="1" smtClean="0"/>
              <a:t>absrbed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6286512" y="5143512"/>
            <a:ext cx="1286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Lactose…….colon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6286512" y="5715016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 colon  ….fermentation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8072462" y="571501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Gases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endParaRPr lang="en-US" dirty="0" smtClean="0"/>
          </a:p>
          <a:p>
            <a:r>
              <a:rPr lang="en-US" dirty="0" smtClean="0"/>
              <a:t>Abnormally  high fluid content of stool </a:t>
            </a:r>
            <a:r>
              <a:rPr lang="en-US" dirty="0"/>
              <a:t>	</a:t>
            </a:r>
          </a:p>
          <a:p>
            <a:pPr lvl="1" algn="just">
              <a:buNone/>
            </a:pPr>
            <a:r>
              <a:rPr lang="en-US" dirty="0"/>
              <a:t>&gt; 200-300 </a:t>
            </a:r>
            <a:r>
              <a:rPr lang="en-US" dirty="0" smtClean="0"/>
              <a:t>gm/day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4536504" cy="24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1721</Words>
  <Application>Microsoft Office PowerPoint</Application>
  <PresentationFormat>عرض على الشاشة (3:4)‏</PresentationFormat>
  <Paragraphs>391</Paragraphs>
  <Slides>52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سمة Office</vt:lpstr>
      <vt:lpstr>الشريحة 1</vt:lpstr>
      <vt:lpstr>الشريحة 2</vt:lpstr>
      <vt:lpstr>DIARREAHA</vt:lpstr>
      <vt:lpstr>الشريحة 4</vt:lpstr>
      <vt:lpstr>Physiology of Fluid and small intestine </vt:lpstr>
      <vt:lpstr>DIARREAHA  DEFINITION</vt:lpstr>
      <vt:lpstr>Fecal osmolarity </vt:lpstr>
      <vt:lpstr>CLASSIFICATION</vt:lpstr>
      <vt:lpstr>Why important?</vt:lpstr>
      <vt:lpstr>Why important?</vt:lpstr>
      <vt:lpstr>Pathophysiology  Categories of diarrhea </vt:lpstr>
      <vt:lpstr>Secretory</vt:lpstr>
      <vt:lpstr>Osmotic</vt:lpstr>
      <vt:lpstr>Exudative (inflammatory )</vt:lpstr>
      <vt:lpstr>Motility-related </vt:lpstr>
      <vt:lpstr>Pathophysiology  Categories of diarrhea </vt:lpstr>
      <vt:lpstr>Aetiology Acute diarrhea?  </vt:lpstr>
      <vt:lpstr>Antibiotic-Associated Diarrheas </vt:lpstr>
      <vt:lpstr>Aetiology</vt:lpstr>
      <vt:lpstr>Complications</vt:lpstr>
      <vt:lpstr>Tests useful in the evaluation of diarrhea</vt:lpstr>
      <vt:lpstr>الشريحة 22</vt:lpstr>
      <vt:lpstr>الشريحة 23</vt:lpstr>
      <vt:lpstr>الشريحة 24</vt:lpstr>
      <vt:lpstr>Objectives</vt:lpstr>
      <vt:lpstr>الشريحة 26</vt:lpstr>
      <vt:lpstr>Physiology </vt:lpstr>
      <vt:lpstr>Mechanisms and Causes of Malabsorption Syndrome</vt:lpstr>
      <vt:lpstr>Pathophysiology</vt:lpstr>
      <vt:lpstr>Pathophysiology</vt:lpstr>
      <vt:lpstr>Pathophysiology</vt:lpstr>
      <vt:lpstr>Pathophysiology</vt:lpstr>
      <vt:lpstr>Malabsorption Syndrome  Clinical features</vt:lpstr>
      <vt:lpstr>الشريحة 34</vt:lpstr>
      <vt:lpstr>Malabsorption Syndrome  Clinical features</vt:lpstr>
      <vt:lpstr>Diagnosis</vt:lpstr>
      <vt:lpstr>Malabsorption Syndrome  Celiac disease</vt:lpstr>
      <vt:lpstr>Clinical features  Celiac disease</vt:lpstr>
      <vt:lpstr>Endoscopy </vt:lpstr>
      <vt:lpstr>الشريحة 40</vt:lpstr>
      <vt:lpstr> Celiac Disease</vt:lpstr>
      <vt:lpstr> Celiac Disease </vt:lpstr>
      <vt:lpstr>Lactose Intolerance</vt:lpstr>
      <vt:lpstr>Lactose Intolerance  Pathophysiology </vt:lpstr>
      <vt:lpstr>Lactose Intolerance causes  </vt:lpstr>
      <vt:lpstr>Clinical </vt:lpstr>
      <vt:lpstr>الشريحة 47</vt:lpstr>
      <vt:lpstr>Lactose Intolerance  Diagnosis </vt:lpstr>
      <vt:lpstr>Hydrogen breath test . </vt:lpstr>
      <vt:lpstr>الشريحة 50</vt:lpstr>
      <vt:lpstr>Lactose Intolerance summary  </vt:lpstr>
      <vt:lpstr>الشريحة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ACER</cp:lastModifiedBy>
  <cp:revision>171</cp:revision>
  <dcterms:created xsi:type="dcterms:W3CDTF">2010-09-04T18:10:50Z</dcterms:created>
  <dcterms:modified xsi:type="dcterms:W3CDTF">2018-10-12T20:50:38Z</dcterms:modified>
</cp:coreProperties>
</file>