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  <p:sldId r:id="rId38" id="288"/>
    <p:sldId r:id="rId39" id="289"/>
    <p:sldId r:id="rId40" id="290"/>
    <p:sldId r:id="rId41" id="291"/>
    <p:sldId r:id="rId42" id="292"/>
    <p:sldId r:id="rId43" id="293"/>
    <p:sldId r:id="rId44" id="294"/>
    <p:sldId r:id="rId45" id="295"/>
    <p:sldId r:id="rId46" id="296"/>
    <p:sldId r:id="rId47" id="297"/>
    <p:sldId r:id="rId48" id="298"/>
    <p:sldId r:id="rId49" id="299"/>
    <p:sldId r:id="rId50" id="300"/>
    <p:sldId r:id="rId51" id="301"/>
    <p:sldId r:id="rId52" id="302"/>
    <p:sldId r:id="rId53" id="303"/>
    <p:sldId r:id="rId54" id="304"/>
    <p:sldId r:id="rId55" id="305"/>
    <p:sldId r:id="rId56" id="306"/>
    <p:sldId r:id="rId57" id="307"/>
    <p:sldId r:id="rId58" id="308"/>
    <p:sldId r:id="rId59" id="309"/>
    <p:sldId r:id="rId60" id="310"/>
    <p:sldId r:id="rId61" id="311"/>
    <p:sldId r:id="rId62" id="312"/>
    <p:sldId r:id="rId63" id="313"/>
    <p:sldId r:id="rId64" id="314"/>
    <p:sldId r:id="rId65" id="315"/>
    <p:sldId r:id="rId66" id="316"/>
    <p:sldId r:id="rId67" id="317"/>
    <p:sldId r:id="rId68" id="318"/>
    <p:sldId r:id="rId69" id="319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 showOutlineIcons="0">
    <p:restoredLeft sz="15620"/>
    <p:restoredTop sz="94660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2"/>
          <a:sy d="100" n="72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-1104" y="-102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66"/>
        <a:sy d="100" n="66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3736200" cy="7373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slides/slide33.xml" Type="http://schemas.openxmlformats.org/officeDocument/2006/relationships/slide"></Relationship><Relationship Id="rId39" Target="slides/slide34.xml" Type="http://schemas.openxmlformats.org/officeDocument/2006/relationships/slide"></Relationship><Relationship Id="rId40" Target="slides/slide35.xml" Type="http://schemas.openxmlformats.org/officeDocument/2006/relationships/slide"></Relationship><Relationship Id="rId41" Target="slides/slide36.xml" Type="http://schemas.openxmlformats.org/officeDocument/2006/relationships/slide"></Relationship><Relationship Id="rId42" Target="slides/slide37.xml" Type="http://schemas.openxmlformats.org/officeDocument/2006/relationships/slide"></Relationship><Relationship Id="rId43" Target="slides/slide38.xml" Type="http://schemas.openxmlformats.org/officeDocument/2006/relationships/slide"></Relationship><Relationship Id="rId44" Target="slides/slide39.xml" Type="http://schemas.openxmlformats.org/officeDocument/2006/relationships/slide"></Relationship><Relationship Id="rId45" Target="slides/slide40.xml" Type="http://schemas.openxmlformats.org/officeDocument/2006/relationships/slide"></Relationship><Relationship Id="rId46" Target="slides/slide41.xml" Type="http://schemas.openxmlformats.org/officeDocument/2006/relationships/slide"></Relationship><Relationship Id="rId47" Target="slides/slide42.xml" Type="http://schemas.openxmlformats.org/officeDocument/2006/relationships/slide"></Relationship><Relationship Id="rId48" Target="slides/slide43.xml" Type="http://schemas.openxmlformats.org/officeDocument/2006/relationships/slide"></Relationship><Relationship Id="rId49" Target="slides/slide44.xml" Type="http://schemas.openxmlformats.org/officeDocument/2006/relationships/slide"></Relationship><Relationship Id="rId50" Target="slides/slide45.xml" Type="http://schemas.openxmlformats.org/officeDocument/2006/relationships/slide"></Relationship><Relationship Id="rId51" Target="slides/slide46.xml" Type="http://schemas.openxmlformats.org/officeDocument/2006/relationships/slide"></Relationship><Relationship Id="rId52" Target="slides/slide47.xml" Type="http://schemas.openxmlformats.org/officeDocument/2006/relationships/slide"></Relationship><Relationship Id="rId53" Target="slides/slide48.xml" Type="http://schemas.openxmlformats.org/officeDocument/2006/relationships/slide"></Relationship><Relationship Id="rId54" Target="slides/slide49.xml" Type="http://schemas.openxmlformats.org/officeDocument/2006/relationships/slide"></Relationship><Relationship Id="rId55" Target="slides/slide50.xml" Type="http://schemas.openxmlformats.org/officeDocument/2006/relationships/slide"></Relationship><Relationship Id="rId56" Target="slides/slide51.xml" Type="http://schemas.openxmlformats.org/officeDocument/2006/relationships/slide"></Relationship><Relationship Id="rId57" Target="slides/slide52.xml" Type="http://schemas.openxmlformats.org/officeDocument/2006/relationships/slide"></Relationship><Relationship Id="rId58" Target="slides/slide53.xml" Type="http://schemas.openxmlformats.org/officeDocument/2006/relationships/slide"></Relationship><Relationship Id="rId59" Target="slides/slide54.xml" Type="http://schemas.openxmlformats.org/officeDocument/2006/relationships/slide"></Relationship><Relationship Id="rId60" Target="slides/slide55.xml" Type="http://schemas.openxmlformats.org/officeDocument/2006/relationships/slide"></Relationship><Relationship Id="rId61" Target="slides/slide56.xml" Type="http://schemas.openxmlformats.org/officeDocument/2006/relationships/slide"></Relationship><Relationship Id="rId62" Target="slides/slide57.xml" Type="http://schemas.openxmlformats.org/officeDocument/2006/relationships/slide"></Relationship><Relationship Id="rId63" Target="slides/slide58.xml" Type="http://schemas.openxmlformats.org/officeDocument/2006/relationships/slide"></Relationship><Relationship Id="rId64" Target="slides/slide59.xml" Type="http://schemas.openxmlformats.org/officeDocument/2006/relationships/slide"></Relationship><Relationship Id="rId65" Target="slides/slide60.xml" Type="http://schemas.openxmlformats.org/officeDocument/2006/relationships/slide"></Relationship><Relationship Id="rId66" Target="slides/slide61.xml" Type="http://schemas.openxmlformats.org/officeDocument/2006/relationships/slide"></Relationship><Relationship Id="rId67" Target="slides/slide62.xml" Type="http://schemas.openxmlformats.org/officeDocument/2006/relationships/slide"></Relationship><Relationship Id="rId68" Target="slides/slide63.xml" Type="http://schemas.openxmlformats.org/officeDocument/2006/relationships/slide"></Relationship><Relationship Id="rId69" Target="slides/slide64.xml" Type="http://schemas.openxmlformats.org/officeDocument/2006/relationships/slide"></Relationship><Relationship Id="rId70" Target="theme/theme1.xml" Type="http://schemas.openxmlformats.org/officeDocument/2006/relationships/theme"></Relationship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صر نائب للرأس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تاري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73FB8058-2893-48CC-80E5-58CE7AB669B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صورة الشريحة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ملاحظات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تذي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عنصر نائب لرقم الشريحة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4C5B9CDD-E498-4CA3-AF89-53950CEDD67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3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5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5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5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6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6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6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4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4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4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4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4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4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4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9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9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4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96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97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98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99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14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2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3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4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5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3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3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16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36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37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38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39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5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5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20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60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61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62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63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2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3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21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4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5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6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7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0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0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22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08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09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10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11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23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2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3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4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5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1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1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5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20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21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22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23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2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3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6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4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5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6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7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6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6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7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68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69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70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71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8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2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3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4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5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10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6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7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8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9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93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93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12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940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941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942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943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5970AC77-CE6C-46AE-99BB-C9EC2973B93F}" type="slidenum">
              <a:rPr lang="en-US">
                <a:uFillTx/>
              </a:rPr>
              <a:pPr>
                <a:defRPr>
                  <a:uFillTx/>
                </a:defRPr>
              </a:pPr>
              <a:t>47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63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6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19163" y="4349750"/>
            <a:ext cx="5011737" cy="4132263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mtClean="0">
                <a:uFillTx/>
              </a:rPr>
              <a:t>Polyp removal leads to CRC prevention</a:t>
            </a:r>
          </a:p>
          <a:p>
            <a:r>
              <a:rPr lang="en-US" smtClean="0">
                <a:uFillTx/>
              </a:rPr>
              <a:t>Polyp is surrogate marker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8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8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4450" lIns="90488" rIns="90488" tIns="44450"/>
          <a:lstStyle/>
          <a:p>
            <a:pPr eaLnBrk="0" hangingPunct="0" rtl="0"/>
            <a:r>
              <a:rPr lang="en-GB" sz="1200">
                <a:uFillTx/>
                <a:latin charset="0" pitchFamily="34" typeface="Calibri"/>
              </a:rPr>
              <a:t>13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88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89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90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91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شريحة عنوان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وان فرعي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 smtClean="0">
                <a:uFillTx/>
              </a:rPr>
              <a:t>انقر لتحرير نمط العنوان الثانوي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تاري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ذي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رقم الشريح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عنوان ونص عمودي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عنوان العمودي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تاري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ذي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رقم الشريح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عنوان ونص عموديان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عمودي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عنوان العمودي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تاري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ذي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رقم الشريح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عنوان ومحتوى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تاري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ذي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رقم الشريح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عنوان المقط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نص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تاري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ذي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رقم الشريح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محتويين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محتوى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اري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تذي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عنصر نائب لرقم الشريحة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مقارنة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نص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محتوى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نص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محتوى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عنصر نائب للتاري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عنصر نائب للتذي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عنصر نائب لرقم الشريحة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عنوان فقط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تاري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تذي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رقم الشريحة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فارغ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صر نائب للتاريخ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تذي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رقم الشريحة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محتوى ذو تسمية توضيحية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نص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اري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تذي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عنصر نائب لرقم الشريحة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صورة ذو تسمية توضيحية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صورة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نص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اري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تذي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عنصر نائب لرقم الشريحة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صر نائب لل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ar-SA" smtClean="0">
                <a:uFillTx/>
              </a:rPr>
              <a:t>انقر لتحرير نمط العنوان الرئيسي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نص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ar-SA" smtClean="0">
                <a:uFillTx/>
              </a:rPr>
              <a:t>انقر لتحرير أنماط النص الرئيسي</a:t>
            </a:r>
          </a:p>
          <a:p>
            <a:pPr lvl="1"/>
            <a:r>
              <a:rPr lang="ar-SA" smtClean="0">
                <a:uFillTx/>
              </a:rPr>
              <a:t>المستوى الثاني</a:t>
            </a:r>
          </a:p>
          <a:p>
            <a:pPr lvl="2"/>
            <a:r>
              <a:rPr lang="ar-SA" smtClean="0">
                <a:uFillTx/>
              </a:rPr>
              <a:t>المستوى الثالث</a:t>
            </a:r>
          </a:p>
          <a:p>
            <a:pPr lvl="3"/>
            <a:r>
              <a:rPr lang="ar-SA" smtClean="0">
                <a:uFillTx/>
              </a:rPr>
              <a:t>المستوى الرابع</a:t>
            </a:r>
          </a:p>
          <a:p>
            <a:pPr lvl="4"/>
            <a:r>
              <a:rPr lang="ar-SA" smtClean="0">
                <a:uFillTx/>
              </a:rPr>
              <a:t>المستوى الخامس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تاري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BA1FBAC-D218-40F5-9FBF-62A864B9B541}" type="datetimeFigureOut">
              <a:rPr lang="en-US" smtClean="0">
                <a:uFillTx/>
              </a:rPr>
              <a:pPr/>
              <a:t>10/11/2015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تذي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رقم الشريح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E2E12EC2-450E-425C-8F81-EE71F752E54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dk1" bg2="dk2" folHlink="folHlink" hlink="hlink" tx1="lt1" tx2="lt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eg" Type="http://schemas.openxmlformats.org/officeDocument/2006/relationships/image"></Relationship><Relationship Id="rId3" Target="../media/image3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5.jpeg" Type="http://schemas.openxmlformats.org/officeDocument/2006/relationships/image"></Relationship><Relationship Id="rId3" Target="../media/image6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jpe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8.jpeg" Type="http://schemas.openxmlformats.org/officeDocument/2006/relationships/image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9.jpe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/Relationships>
</file>

<file path=ppt/slides/_rels/slide32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/Relationships>
</file>

<file path=ppt/slides/_rels/slide3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3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3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0.jpeg" Type="http://schemas.openxmlformats.org/officeDocument/2006/relationships/image"></Relationship></Relationships>
</file>

<file path=ppt/slides/_rels/slide3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4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1.jpeg" Type="http://schemas.openxmlformats.org/officeDocument/2006/relationships/image"></Relationship><Relationship Id="rId4" Target="../media/image12.jpeg" Type="http://schemas.openxmlformats.org/officeDocument/2006/relationships/image"></Relationship></Relationships>
</file>

<file path=ppt/slides/_rels/slide4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13.jpeg" Type="http://schemas.openxmlformats.org/officeDocument/2006/relationships/image"></Relationship></Relationships>
</file>

<file path=ppt/slides/_rels/slide4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4.jpeg" Type="http://schemas.openxmlformats.org/officeDocument/2006/relationships/image"></Relationship></Relationships>
</file>

<file path=ppt/slides/_rels/slide4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4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15.jpeg" Type="http://schemas.openxmlformats.org/officeDocument/2006/relationships/image"></Relationship></Relationships>
</file>

<file path=ppt/slides/_rels/slide4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16.jpeg" Type="http://schemas.openxmlformats.org/officeDocument/2006/relationships/image"></Relationship><Relationship Id="rId4" Target="../media/image17.jpeg" Type="http://schemas.openxmlformats.org/officeDocument/2006/relationships/image"></Relationship></Relationships>
</file>

<file path=ppt/slides/_rels/slide4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4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7.xml" Type="http://schemas.openxmlformats.org/officeDocument/2006/relationships/notesSlide"></Relationship></Relationships>
</file>

<file path=ppt/slides/_rels/slide4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drawings/vmlDrawing1.vml" Type="http://schemas.openxmlformats.org/officeDocument/2006/relationships/vmlDrawing"></Relationship><Relationship Id="rId4" Target="../embeddings/oleObject1.bin" Type="http://schemas.openxmlformats.org/officeDocument/2006/relationships/oleObject"></Relationship><Relationship Id="rId5" Target="../embeddings/oleObject2.bin" Type="http://schemas.openxmlformats.org/officeDocument/2006/relationships/oleObject"></Relationship><Relationship Id="rId6" Target="../embeddings/oleObject3.bin" Type="http://schemas.openxmlformats.org/officeDocument/2006/relationships/oleObject"></Relationship></Relationships>
</file>

<file path=ppt/slides/_rels/slide4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5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1.jpeg" Type="http://schemas.openxmlformats.org/officeDocument/2006/relationships/image"></Relationship></Relationships>
</file>

<file path=ppt/slides/_rels/slide5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5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2.jpeg" Type="http://schemas.openxmlformats.org/officeDocument/2006/relationships/image"></Relationship></Relationships>
</file>

<file path=ppt/slides/_rels/slide5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5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5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1.xml" Type="http://schemas.openxmlformats.org/officeDocument/2006/relationships/notesSlide"></Relationship><Relationship Id="rId3" Target="../media/image23.jpeg" Type="http://schemas.openxmlformats.org/officeDocument/2006/relationships/image"></Relationship><Relationship Id="rId4" Target="../media/image24.jpeg" Type="http://schemas.openxmlformats.org/officeDocument/2006/relationships/image"></Relationship><Relationship Id="rId5" Target="../media/image25.jpeg" Type="http://schemas.openxmlformats.org/officeDocument/2006/relationships/image"></Relationship></Relationships>
</file>

<file path=ppt/slides/_rels/slide5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5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5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5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2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6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3.xml" Type="http://schemas.openxmlformats.org/officeDocument/2006/relationships/notesSlide"></Relationship><Relationship Id="rId3" Target="../media/image26.jpeg" Type="http://schemas.openxmlformats.org/officeDocument/2006/relationships/image"></Relationship></Relationships>
</file>

<file path=ppt/slides/_rels/slide6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4.xml" Type="http://schemas.openxmlformats.org/officeDocument/2006/relationships/notesSlide"></Relationship></Relationships>
</file>

<file path=ppt/slides/_rels/slide6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5.xml" Type="http://schemas.openxmlformats.org/officeDocument/2006/relationships/notesSlide"></Relationship></Relationships>
</file>

<file path=ppt/slides/_rels/slide6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6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9" name="عنوان فرعي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381000"/>
            <a:ext cx="64008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lang="en-US" smtClean="0">
                <a:solidFill>
                  <a:schemeClr val="tx1"/>
                </a:solidFill>
                <a:uFillTx/>
              </a:rPr>
              <a:t>8 LECTURES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1066800"/>
            <a:ext cx="5681663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Gastro-esophageal reflux disease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" y="1752600"/>
            <a:ext cx="3581400" cy="6096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eaLnBrk="0" hangingPunct="0">
              <a:defRPr>
                <a:uFillTx/>
              </a:defRPr>
            </a:pPr>
            <a:endParaRPr b="1" dirty="0" lang="en-US" sz="4400">
              <a:solidFill>
                <a:schemeClr val="tx1"/>
              </a:solidFill>
              <a:uFillTx/>
              <a:latin typeface="+mj-lt"/>
              <a:ea typeface="+mj-ea"/>
              <a:cs typeface="+mj-cs"/>
            </a:endParaRPr>
          </a:p>
          <a:p>
            <a:pPr eaLnBrk="0" hangingPunct="0">
              <a:defRPr>
                <a:uFillTx/>
              </a:defRPr>
            </a:pPr>
            <a:r>
              <a:rPr dirty="0" lang="en-US" sz="3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Peptic Ulcer Disease</a:t>
            </a:r>
            <a:br>
              <a:rPr dirty="0" lang="en-US" sz="3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</a:br>
            <a:endParaRPr dirty="0" lang="en-US" sz="3200">
              <a:solidFill>
                <a:schemeClr val="tx1"/>
              </a:solidFill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3810000"/>
            <a:ext cx="5226050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Inflammatory bowel disease-1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مستطيل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013" y="3124200"/>
            <a:ext cx="2643187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>
              <a:defRPr>
                <a:uFillTx/>
              </a:defRPr>
            </a:pPr>
            <a:r>
              <a:rPr dirty="0" err="1" lang="en-US" sz="3200">
                <a:uFillTx/>
              </a:rPr>
              <a:t>Malabsorption</a:t>
            </a:r>
            <a:r>
              <a:rPr dirty="0" lang="en-US" sz="3200">
                <a:uFillTx/>
              </a:rPr>
              <a:t>                                       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مستط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675" y="2438400"/>
            <a:ext cx="2066925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Diarrhea                                                   </a:t>
            </a:r>
            <a:endParaRPr dirty="0" lang="en-US" sz="40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675" y="5159375"/>
            <a:ext cx="5475288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Colonic polyps and carcinoma-1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مستطيل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4495800"/>
            <a:ext cx="5226050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Inflammatory bowel disease-2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مستطيل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313" y="5867400"/>
            <a:ext cx="5475287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Colonic polyps and carcinoma-2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 smtClean="0">
                <a:solidFill>
                  <a:srgbClr val="FF0000"/>
                </a:solidFill>
                <a:uFillTx/>
              </a:rPr>
              <a:t>Clinical</a:t>
            </a:r>
            <a:r>
              <a:rPr dirty="0" lang="en-US" smtClean="0">
                <a:uFillTx/>
              </a:rPr>
              <a:t/>
            </a:r>
            <a:br>
              <a:rPr dirty="0" lang="en-US" smtClean="0">
                <a:uFillTx/>
              </a:rPr>
            </a:b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5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b="0" baseline="0" cap="none" dirty="0" i="0" kumimoji="0" lang="en-US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The manifestations of IBD generally depend on the area of the intestinal tract involved. 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dirty="0" lang="en-US" smtClean="0" sz="1400">
              <a:uFillTx/>
              <a:latin charset="0" pitchFamily="34" typeface="Arial"/>
              <a:ea charset="0" pitchFamily="18" typeface="Times New Roman"/>
              <a:cs charset="0" pitchFamily="34" typeface="Arial"/>
            </a:endParaRP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dirty="0" lang="en-US" smtClean="0" sz="1400">
              <a:uFillTx/>
              <a:latin charset="0" pitchFamily="34" typeface="Arial"/>
              <a:ea charset="0" pitchFamily="18" typeface="Times New Roman"/>
              <a:cs charset="0" pitchFamily="34" typeface="Arial"/>
            </a:endParaRP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dirty="0" lang="en-US" smtClean="0" sz="1400">
              <a:uFillTx/>
              <a:latin charset="0" pitchFamily="34" typeface="Arial"/>
              <a:ea charset="0" pitchFamily="18" typeface="Times New Roman"/>
              <a:cs charset="0" pitchFamily="34" typeface="Arial"/>
            </a:endParaRP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b="0" baseline="0" cap="none" dirty="0" i="0" kumimoji="0" lang="en-US" normalizeH="0" smtClean="0" strike="noStrike" sz="14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cs charset="0" pitchFamily="34" typeface="Arial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b="0" baseline="0" cap="none" dirty="0" i="0" kumimoji="0" lang="en-US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cs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3573016"/>
            <a:ext cx="216024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Bloody diarrhea, </a:t>
            </a:r>
          </a:p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err="1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Tenesmus</a:t>
            </a: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71800" y="3573016"/>
            <a:ext cx="2718048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Abdominal pain </a:t>
            </a:r>
          </a:p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Intestinal obstruction.</a:t>
            </a:r>
          </a:p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err="1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Steatorrhea</a:t>
            </a: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مستطيل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3568" y="2636912"/>
            <a:ext cx="851515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Colon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مستط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87824" y="2636912"/>
            <a:ext cx="1749197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Small  intestine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36096" y="2564904"/>
            <a:ext cx="3313728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err="1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Extraintestinal</a:t>
            </a: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  manifestations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مستطيل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24128" y="3501008"/>
            <a:ext cx="2718048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Arthritis </a:t>
            </a:r>
          </a:p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Eye manifestation </a:t>
            </a:r>
          </a:p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Skin manifestation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build="allAtOnce" grpId="0" spid="4"/>
      <p:bldP advAuto="4294967295" animBg="1" build="allAtOnce" grpId="0" spid="5"/>
      <p:bldP advAuto="4294967295" animBg="1" build="allAtOnce" grpId="0" spid="10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  <a:endParaRPr dirty="0" lang="en-US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is a chronic inflammatory disorder that most commonly affects the </a:t>
            </a:r>
            <a:r>
              <a:rPr dirty="0" lang="en-US" smtClean="0" u="sng">
                <a:solidFill>
                  <a:srgbClr val="FFFF00"/>
                </a:solidFill>
                <a:uFillTx/>
              </a:rPr>
              <a:t>ileum</a:t>
            </a:r>
            <a:r>
              <a:rPr dirty="0" lang="en-US" smtClean="0">
                <a:uFillTx/>
              </a:rPr>
              <a:t> and colon but has the potential to involve </a:t>
            </a:r>
            <a:r>
              <a:rPr dirty="0" lang="en-US" smtClean="0" u="sng">
                <a:solidFill>
                  <a:srgbClr val="FFFF00"/>
                </a:solidFill>
                <a:uFillTx/>
              </a:rPr>
              <a:t>any part </a:t>
            </a:r>
            <a:r>
              <a:rPr dirty="0" lang="en-US" smtClean="0">
                <a:uFillTx/>
              </a:rPr>
              <a:t>of the gastrointestinal tract from the mouth to the anus. 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>
              <a:buNone/>
            </a:pPr>
            <a:r>
              <a:rPr b="1" dirty="0" lang="en-US" smtClean="0" u="sng">
                <a:solidFill>
                  <a:srgbClr val="FFFF00"/>
                </a:solidFill>
                <a:uFillTx/>
              </a:rPr>
              <a:t>Clinical Features</a:t>
            </a:r>
          </a:p>
          <a:p>
            <a:pPr>
              <a:buFont charset="2" pitchFamily="2" typeface="Wingdings"/>
              <a:buChar char="q"/>
            </a:pPr>
            <a:r>
              <a:rPr dirty="0" lang="en-US" smtClean="0">
                <a:uFillTx/>
              </a:rPr>
              <a:t>Any  age but has its highest incidence in young adults</a:t>
            </a:r>
            <a:endParaRPr b="1" dirty="0" lang="en-US" smtClean="0">
              <a:solidFill>
                <a:srgbClr val="FFFF00"/>
              </a:solidFill>
              <a:uFillTx/>
            </a:endParaRPr>
          </a:p>
          <a:p>
            <a:pPr>
              <a:buFont charset="2" pitchFamily="2" typeface="Wingdings"/>
              <a:buChar char="q"/>
            </a:pPr>
            <a:r>
              <a:rPr dirty="0" lang="en-US" smtClean="0">
                <a:uFillTx/>
              </a:rPr>
              <a:t>Extremely  variable clinical feature. </a:t>
            </a:r>
          </a:p>
          <a:p>
            <a:pPr>
              <a:buFont charset="2" pitchFamily="2" typeface="Wingdings"/>
              <a:buChar char="Ø"/>
            </a:pPr>
            <a:r>
              <a:rPr dirty="0" lang="en-US" smtClean="0">
                <a:solidFill>
                  <a:srgbClr val="FF0000"/>
                </a:solidFill>
                <a:uFillTx/>
              </a:rPr>
              <a:t>Acute  phase</a:t>
            </a:r>
            <a:r>
              <a:rPr dirty="0" lang="en-US" smtClean="0">
                <a:uFillTx/>
              </a:rPr>
              <a:t>:  fever, diarrhea, and right lower quadrant pain may mimic acute appendicitis.</a:t>
            </a:r>
          </a:p>
          <a:p>
            <a:pPr>
              <a:buFont charset="2" pitchFamily="2" typeface="Wingdings"/>
              <a:buChar char="Ø"/>
            </a:pPr>
            <a:r>
              <a:rPr dirty="0" lang="en-US" smtClean="0">
                <a:solidFill>
                  <a:srgbClr val="FF0000"/>
                </a:solidFill>
                <a:uFillTx/>
              </a:rPr>
              <a:t>Chronic disease </a:t>
            </a:r>
            <a:r>
              <a:rPr dirty="0" lang="en-US" smtClean="0">
                <a:uFillTx/>
              </a:rPr>
              <a:t>: remissions and relapses over a long period of time. </a:t>
            </a:r>
          </a:p>
          <a:p>
            <a:pPr>
              <a:buFont charset="2" pitchFamily="2" typeface="Wingdings"/>
              <a:buChar char="Ø"/>
            </a:pPr>
            <a:r>
              <a:rPr dirty="0" lang="en-US" smtClean="0">
                <a:uFillTx/>
              </a:rPr>
              <a:t>Thickening of the intestine may produce an ill-defined mass in the abdomen.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Sites of Involvement:</a:t>
            </a:r>
          </a:p>
          <a:p>
            <a:pPr>
              <a:buFont charset="2" pitchFamily="2" typeface="Wingdings"/>
              <a:buChar char="ü"/>
            </a:pPr>
            <a:r>
              <a:rPr dirty="0" lang="en-US" smtClean="0" sz="2800">
                <a:uFillTx/>
              </a:rPr>
              <a:t>Any  part of the GIT from the mouth to the anus. </a:t>
            </a:r>
          </a:p>
          <a:p>
            <a:pPr>
              <a:buFont charset="2" pitchFamily="2" typeface="Wingdings"/>
              <a:buChar char="ü"/>
            </a:pPr>
            <a:r>
              <a:rPr dirty="0" lang="en-US" smtClean="0" sz="2800">
                <a:uFillTx/>
              </a:rPr>
              <a:t>ileum (30%) colon (20%).</a:t>
            </a:r>
          </a:p>
          <a:p>
            <a:pPr>
              <a:buFont charset="2" pitchFamily="2" typeface="Wingdings"/>
              <a:buChar char="ü"/>
            </a:pPr>
            <a:r>
              <a:rPr dirty="0" lang="en-US" smtClean="0" sz="2800">
                <a:uFillTx/>
              </a:rPr>
              <a:t>most commonly terminal ileum</a:t>
            </a:r>
          </a:p>
          <a:p>
            <a:pPr>
              <a:buFont charset="2" pitchFamily="2" typeface="Wingdings"/>
              <a:buChar char="ü"/>
            </a:pPr>
            <a:r>
              <a:rPr dirty="0" lang="en-US" smtClean="0" sz="2800">
                <a:uFillTx/>
              </a:rPr>
              <a:t>Commonly  (75%) have </a:t>
            </a:r>
            <a:r>
              <a:rPr dirty="0" err="1" lang="en-US" smtClean="0" sz="2800">
                <a:uFillTx/>
              </a:rPr>
              <a:t>perianal</a:t>
            </a:r>
            <a:r>
              <a:rPr dirty="0" lang="en-US" smtClean="0" sz="2800">
                <a:uFillTx/>
              </a:rPr>
              <a:t> lesions such as abscesses, fistulas, and skin tags.</a:t>
            </a:r>
          </a:p>
          <a:p>
            <a:endParaRPr dirty="0" lang="en-US" smtClean="0">
              <a:uFillTx/>
            </a:endParaRP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97207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85000" lnSpcReduction="20000"/>
          </a:bodyPr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Gross Appearance:</a:t>
            </a:r>
          </a:p>
          <a:p>
            <a:r>
              <a:rPr dirty="0" lang="en-US" smtClean="0">
                <a:uFillTx/>
              </a:rPr>
              <a:t>Involvement is typically </a:t>
            </a:r>
            <a:r>
              <a:rPr dirty="0" lang="en-US" smtClean="0">
                <a:solidFill>
                  <a:srgbClr val="FFFF00"/>
                </a:solidFill>
                <a:uFillTx/>
              </a:rPr>
              <a:t>segmental</a:t>
            </a:r>
            <a:r>
              <a:rPr dirty="0" lang="en-US" smtClean="0">
                <a:uFillTx/>
              </a:rPr>
              <a:t>, with skip areas of normal intestine between areas of involved bowel.</a:t>
            </a:r>
          </a:p>
          <a:p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Marked fibrosis causing </a:t>
            </a:r>
            <a:r>
              <a:rPr dirty="0" lang="en-US" smtClean="0">
                <a:solidFill>
                  <a:srgbClr val="FFFF00"/>
                </a:solidFill>
                <a:uFillTx/>
              </a:rPr>
              <a:t>luminal narrowing </a:t>
            </a:r>
            <a:r>
              <a:rPr dirty="0" lang="en-US" smtClean="0">
                <a:uFillTx/>
              </a:rPr>
              <a:t>with intestinal </a:t>
            </a:r>
            <a:r>
              <a:rPr dirty="0" lang="en-US" smtClean="0">
                <a:solidFill>
                  <a:srgbClr val="FFFF00"/>
                </a:solidFill>
                <a:uFillTx/>
              </a:rPr>
              <a:t>obstruction</a:t>
            </a:r>
            <a:r>
              <a:rPr dirty="0" lang="en-US" smtClean="0">
                <a:uFillTx/>
              </a:rPr>
              <a:t>.</a:t>
            </a:r>
          </a:p>
          <a:p>
            <a:pPr>
              <a:buNone/>
            </a:pPr>
            <a:endParaRPr dirty="0" lang="en-US" smtClean="0">
              <a:uFillTx/>
            </a:endParaRPr>
          </a:p>
          <a:p>
            <a:r>
              <a:rPr dirty="0" lang="en-US" smtClean="0">
                <a:solidFill>
                  <a:srgbClr val="FFFF00"/>
                </a:solidFill>
                <a:uFillTx/>
              </a:rPr>
              <a:t>Fissures</a:t>
            </a:r>
            <a:r>
              <a:rPr dirty="0" lang="en-US" smtClean="0">
                <a:uFillTx/>
              </a:rPr>
              <a:t> (deep and narrow ulcers that look like stabs with a knife that penetrate deeply into the wall of the affected intestine) </a:t>
            </a:r>
          </a:p>
          <a:p>
            <a:endParaRPr dirty="0" lang="en-US" smtClean="0">
              <a:solidFill>
                <a:srgbClr val="FFFF00"/>
              </a:solidFill>
              <a:uFillTx/>
            </a:endParaRPr>
          </a:p>
          <a:p>
            <a:r>
              <a:rPr dirty="0" lang="en-US" smtClean="0">
                <a:solidFill>
                  <a:srgbClr val="FFFF00"/>
                </a:solidFill>
                <a:uFillTx/>
              </a:rPr>
              <a:t>fistulas</a:t>
            </a:r>
            <a:r>
              <a:rPr dirty="0" lang="en-US" smtClean="0">
                <a:uFillTx/>
              </a:rPr>
              <a:t> (communications with other viscera).</a:t>
            </a:r>
          </a:p>
          <a:p>
            <a:endParaRPr dirty="0" lang="en-US" smtClean="0">
              <a:uFillTx/>
            </a:endParaRP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rohn's disease.jpg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4786" y="571480"/>
            <a:ext cx="5257808" cy="630936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6" y="1428736"/>
            <a:ext cx="3571868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u="sng">
                <a:solidFill>
                  <a:srgbClr val="FFFF00"/>
                </a:solidFill>
                <a:uFillTx/>
              </a:rPr>
              <a:t>Mucosa: </a:t>
            </a:r>
            <a:r>
              <a:rPr dirty="0" lang="en-US" smtClean="0">
                <a:uFillTx/>
              </a:rPr>
              <a:t>longitudinal </a:t>
            </a:r>
            <a:r>
              <a:rPr dirty="0" err="1" lang="en-US" smtClean="0">
                <a:uFillTx/>
              </a:rPr>
              <a:t>serpiginous</a:t>
            </a:r>
            <a:r>
              <a:rPr dirty="0" lang="en-US" smtClean="0">
                <a:uFillTx/>
              </a:rPr>
              <a:t> ulcers separated by irregular islands of edematous mucosa. This results in the typical </a:t>
            </a:r>
            <a:r>
              <a:rPr dirty="0" lang="en-US" smtClean="0">
                <a:solidFill>
                  <a:srgbClr val="FFFF00"/>
                </a:solidFill>
                <a:uFillTx/>
              </a:rPr>
              <a:t>cobblestone effect</a:t>
            </a:r>
            <a:r>
              <a:rPr dirty="0" lang="en-US" smtClean="0">
                <a:uFillTx/>
              </a:rPr>
              <a:t>.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586125"/>
            <a:ext cx="3714744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u="sng">
                <a:solidFill>
                  <a:srgbClr val="FFFF00"/>
                </a:solidFill>
                <a:uFillTx/>
              </a:rPr>
              <a:t>FAT</a:t>
            </a:r>
            <a:r>
              <a:rPr dirty="0" lang="en-US" smtClean="0">
                <a:uFillTx/>
              </a:rPr>
              <a:t> : In involved </a:t>
            </a:r>
            <a:r>
              <a:rPr dirty="0" err="1" lang="en-US" smtClean="0">
                <a:uFillTx/>
              </a:rPr>
              <a:t>ileal</a:t>
            </a:r>
            <a:r>
              <a:rPr dirty="0" lang="en-US" smtClean="0">
                <a:uFillTx/>
              </a:rPr>
              <a:t> segments, the mesenteric fat creeps from the mesentery to surround the bowel wall (</a:t>
            </a:r>
            <a:r>
              <a:rPr dirty="0" lang="en-US" smtClean="0">
                <a:solidFill>
                  <a:srgbClr val="FFFF00"/>
                </a:solidFill>
                <a:uFillTx/>
              </a:rPr>
              <a:t>creeping fat</a:t>
            </a:r>
            <a:r>
              <a:rPr dirty="0" lang="en-US" smtClean="0">
                <a:uFillTx/>
              </a:rPr>
              <a:t>)</a:t>
            </a:r>
            <a:endParaRPr b="1" dirty="0" lang="en-US" smtClean="0">
              <a:solidFill>
                <a:srgbClr val="FFFF0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ngea3d.com/thumb/Cobblestone1_1024_0129o075459.jpg" id="11776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715272" y="642918"/>
            <a:ext cx="1214446" cy="1214446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Microscopic Features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>
                <a:uFillTx/>
              </a:rPr>
              <a:t>Distortion  of mucosal crypt architecture, </a:t>
            </a:r>
          </a:p>
          <a:p>
            <a:pPr indent="-514350" marL="514350">
              <a:buFont typeface="+mj-lt"/>
              <a:buAutoNum type="arabicPeriod"/>
            </a:pPr>
            <a:r>
              <a:rPr dirty="0" err="1" lang="en-US" smtClean="0">
                <a:uFillTx/>
              </a:rPr>
              <a:t>Transmural</a:t>
            </a:r>
            <a:r>
              <a:rPr dirty="0" lang="en-US" smtClean="0">
                <a:uFillTx/>
              </a:rPr>
              <a:t>  inflammation, </a:t>
            </a:r>
          </a:p>
          <a:p>
            <a:pPr indent="-514350" marL="514350">
              <a:buFont typeface="+mj-lt"/>
              <a:buAutoNum type="arabicPeriod"/>
            </a:pPr>
            <a:r>
              <a:rPr dirty="0" err="1" lang="en-US" smtClean="0">
                <a:uFillTx/>
              </a:rPr>
              <a:t>Epithelioid</a:t>
            </a:r>
            <a:r>
              <a:rPr dirty="0" lang="en-US" smtClean="0">
                <a:uFillTx/>
              </a:rPr>
              <a:t>  </a:t>
            </a:r>
            <a:r>
              <a:rPr dirty="0" err="1" lang="en-US" smtClean="0">
                <a:uFillTx/>
              </a:rPr>
              <a:t>granulomas</a:t>
            </a:r>
            <a:r>
              <a:rPr dirty="0" lang="en-US" smtClean="0">
                <a:uFillTx/>
              </a:rPr>
              <a:t> [60%]. </a:t>
            </a:r>
          </a:p>
          <a:p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Fissure-ulcers and fistulas can be seen microscopically. </a:t>
            </a: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72198" y="5214951"/>
            <a:ext cx="3071802" cy="163408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57950" y="5286388"/>
            <a:ext cx="936475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mtClean="0">
                <a:solidFill>
                  <a:schemeClr val="bg1"/>
                </a:solidFill>
                <a:uFillTx/>
              </a:rPr>
              <a:t>Normal </a:t>
            </a:r>
            <a:endParaRPr dirty="0" lang="en-US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33.jpg" id="3481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1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err="1" lang="en-US" sz="3600" u="sng">
                <a:solidFill>
                  <a:schemeClr val="tx2"/>
                </a:solidFill>
                <a:uFillTx/>
                <a:latin charset="0" typeface="Arial"/>
              </a:rPr>
              <a:t>Crohn</a:t>
            </a:r>
            <a:r>
              <a:rPr b="1" dirty="0" err="1" lang="en-US" sz="3600" u="sng">
                <a:solidFill>
                  <a:schemeClr val="tx2"/>
                </a:solidFill>
                <a:uFillTx/>
                <a:latin typeface="Times New Roman"/>
              </a:rPr>
              <a:t>’</a:t>
            </a:r>
            <a:r>
              <a:rPr b="1" dirty="0" err="1" lang="en-US" sz="3600" u="sng">
                <a:solidFill>
                  <a:schemeClr val="tx2"/>
                </a:solidFill>
                <a:uFillTx/>
                <a:latin charset="0" typeface="Arial"/>
              </a:rPr>
              <a:t>s</a:t>
            </a:r>
            <a:r>
              <a:rPr b="1" dirty="0" lang="en-US" sz="3600" u="sng">
                <a:solidFill>
                  <a:schemeClr val="tx2"/>
                </a:solidFill>
                <a:uFillTx/>
                <a:latin charset="0" typeface="Arial"/>
              </a:rPr>
              <a:t> </a:t>
            </a:r>
            <a:r>
              <a:rPr b="1" dirty="0" lang="en-US" smtClean="0" sz="3600" u="sng">
                <a:solidFill>
                  <a:schemeClr val="tx2"/>
                </a:solidFill>
                <a:uFillTx/>
                <a:latin charset="0" typeface="Arial"/>
              </a:rPr>
              <a:t>Disease</a:t>
            </a:r>
            <a:endParaRPr b="1" dirty="0" lang="en-US" sz="3600" u="sng">
              <a:solidFill>
                <a:schemeClr val="tx2"/>
              </a:solidFill>
              <a:uFillTx/>
              <a:latin charset="0"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rohn's disease1.jpg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29322" y="5357826"/>
            <a:ext cx="1184940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 u="sng">
                <a:solidFill>
                  <a:schemeClr val="bg1"/>
                </a:solidFill>
                <a:uFillTx/>
                <a:latin charset="0" typeface="Arial"/>
              </a:rPr>
              <a:t>FISSURE</a:t>
            </a:r>
            <a:endParaRPr b="1" dirty="0" lang="en-US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8860" y="6072206"/>
            <a:ext cx="1710725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 u="sng">
                <a:solidFill>
                  <a:schemeClr val="bg1"/>
                </a:solidFill>
                <a:uFillTx/>
                <a:latin charset="0" typeface="Arial"/>
              </a:rPr>
              <a:t>GRANULOMA</a:t>
            </a:r>
            <a:endParaRPr dirty="0" lang="en-US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Complications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>
                <a:solidFill>
                  <a:srgbClr val="FF0000"/>
                </a:solidFill>
                <a:uFillTx/>
              </a:rPr>
              <a:t>Intestinal obstruction 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>
                <a:solidFill>
                  <a:srgbClr val="FF0000"/>
                </a:solidFill>
                <a:uFillTx/>
              </a:rPr>
              <a:t>Fistula  formation </a:t>
            </a:r>
          </a:p>
          <a:p>
            <a:pPr indent="-514350" marL="514350">
              <a:buFont typeface="+mj-lt"/>
              <a:buAutoNum type="alphaLcParenR"/>
            </a:pPr>
            <a:r>
              <a:rPr dirty="0" lang="en-US" smtClean="0">
                <a:uFillTx/>
              </a:rPr>
              <a:t>between the ileum and the colon result in </a:t>
            </a:r>
            <a:r>
              <a:rPr dirty="0" err="1" lang="en-US" smtClean="0">
                <a:uFillTx/>
              </a:rPr>
              <a:t>malabsorption</a:t>
            </a:r>
            <a:r>
              <a:rPr dirty="0" lang="en-US" smtClean="0">
                <a:uFillTx/>
              </a:rPr>
              <a:t> </a:t>
            </a:r>
          </a:p>
          <a:p>
            <a:pPr indent="-514350" marL="514350">
              <a:buFont typeface="+mj-lt"/>
              <a:buAutoNum type="alphaLcParenR"/>
            </a:pPr>
            <a:r>
              <a:rPr dirty="0" err="1" lang="en-US" smtClean="0">
                <a:uFillTx/>
              </a:rPr>
              <a:t>Enterovesical</a:t>
            </a:r>
            <a:r>
              <a:rPr dirty="0" lang="en-US" smtClean="0">
                <a:uFillTx/>
              </a:rPr>
              <a:t> fistulas lead to urinary infections and passage of gas and feces with urine. </a:t>
            </a:r>
          </a:p>
          <a:p>
            <a:pPr indent="-514350" marL="514350">
              <a:buFont typeface="+mj-lt"/>
              <a:buAutoNum type="alphaLcParenR"/>
            </a:pPr>
            <a:r>
              <a:rPr dirty="0" err="1" lang="en-US" smtClean="0">
                <a:uFillTx/>
              </a:rPr>
              <a:t>Enterovaginal</a:t>
            </a:r>
            <a:r>
              <a:rPr dirty="0" lang="en-US" smtClean="0">
                <a:uFillTx/>
              </a:rPr>
              <a:t> fistulas produce a fecal vaginal discharge.</a:t>
            </a:r>
          </a:p>
          <a:p>
            <a:pPr indent="-514350" marL="514350">
              <a:buFont typeface="+mj-lt"/>
              <a:buAutoNum startAt="3" type="arabicPeriod"/>
            </a:pPr>
            <a:r>
              <a:rPr dirty="0" err="1" lang="en-US" smtClean="0">
                <a:solidFill>
                  <a:srgbClr val="FF0000"/>
                </a:solidFill>
                <a:uFillTx/>
              </a:rPr>
              <a:t>Extraintestinal</a:t>
            </a:r>
            <a:r>
              <a:rPr dirty="0" lang="en-US" smtClean="0">
                <a:solidFill>
                  <a:srgbClr val="FF0000"/>
                </a:solidFill>
                <a:uFillTx/>
              </a:rPr>
              <a:t> manifestations </a:t>
            </a:r>
            <a:r>
              <a:rPr dirty="0" lang="en-US" smtClean="0">
                <a:uFillTx/>
              </a:rPr>
              <a:t>(arthritis and </a:t>
            </a:r>
            <a:r>
              <a:rPr dirty="0" err="1" lang="en-US" smtClean="0">
                <a:uFillTx/>
              </a:rPr>
              <a:t>uveitis</a:t>
            </a:r>
            <a:r>
              <a:rPr dirty="0" lang="en-US" smtClean="0">
                <a:uFillTx/>
              </a:rPr>
              <a:t>)</a:t>
            </a:r>
          </a:p>
          <a:p>
            <a:pPr indent="-514350" marL="514350">
              <a:buFont typeface="+mj-lt"/>
              <a:buAutoNum startAt="3" type="arabicPeriod"/>
            </a:pPr>
            <a:r>
              <a:rPr dirty="0" lang="en-US" smtClean="0">
                <a:solidFill>
                  <a:srgbClr val="FF0000"/>
                </a:solidFill>
                <a:uFillTx/>
              </a:rPr>
              <a:t>Slight</a:t>
            </a:r>
            <a:r>
              <a:rPr dirty="0" lang="en-US" smtClean="0">
                <a:uFillTx/>
              </a:rPr>
              <a:t>  increased risk of development of </a:t>
            </a:r>
            <a:r>
              <a:rPr dirty="0" lang="en-US" smtClean="0">
                <a:solidFill>
                  <a:srgbClr val="FF0000"/>
                </a:solidFill>
                <a:uFillTx/>
              </a:rPr>
              <a:t>carcinoma</a:t>
            </a:r>
            <a:r>
              <a:rPr dirty="0" lang="en-US" smtClean="0">
                <a:uFillTx/>
              </a:rPr>
              <a:t> of the colon—much less than in ulcerative colitis.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r>
              <a:rPr dirty="0" err="1" lang="en-US" smtClean="0" sz="280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 sz="2800">
                <a:solidFill>
                  <a:srgbClr val="FFFF00"/>
                </a:solidFill>
                <a:uFillTx/>
              </a:rPr>
              <a:t> disease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r>
              <a:rPr dirty="0" lang="en-US" smtClean="0">
                <a:solidFill>
                  <a:srgbClr val="FF0000"/>
                </a:solidFill>
                <a:uFillTx/>
              </a:rPr>
              <a:t>Summary </a:t>
            </a:r>
          </a:p>
          <a:p>
            <a:r>
              <a:rPr dirty="0" lang="en-US" smtClean="0" sz="2800">
                <a:uFillTx/>
              </a:rPr>
              <a:t>Involvement  of discontinuous segments of intestine (skip areas</a:t>
            </a:r>
          </a:p>
          <a:p>
            <a:endParaRPr dirty="0" lang="en-US" smtClean="0" sz="2800">
              <a:uFillTx/>
            </a:endParaRPr>
          </a:p>
          <a:p>
            <a:r>
              <a:rPr dirty="0" lang="en-US" smtClean="0" sz="2800">
                <a:uFillTx/>
              </a:rPr>
              <a:t>Can involve any part of GIT.</a:t>
            </a:r>
          </a:p>
          <a:p>
            <a:pPr>
              <a:buNone/>
            </a:pPr>
            <a:endParaRPr dirty="0" lang="en-US" smtClean="0" sz="2800">
              <a:uFillTx/>
            </a:endParaRPr>
          </a:p>
          <a:p>
            <a:r>
              <a:rPr dirty="0" err="1" lang="en-US" smtClean="0" sz="2800">
                <a:uFillTx/>
              </a:rPr>
              <a:t>Noncaseating</a:t>
            </a:r>
            <a:r>
              <a:rPr dirty="0" lang="en-US" smtClean="0" sz="2800">
                <a:uFillTx/>
              </a:rPr>
              <a:t>  </a:t>
            </a:r>
            <a:r>
              <a:rPr dirty="0" err="1" lang="en-US" smtClean="0" sz="2800">
                <a:uFillTx/>
              </a:rPr>
              <a:t>epithelioid</a:t>
            </a:r>
            <a:r>
              <a:rPr dirty="0" lang="en-US" smtClean="0" sz="2800">
                <a:uFillTx/>
              </a:rPr>
              <a:t> cell </a:t>
            </a:r>
            <a:r>
              <a:rPr dirty="0" err="1" lang="en-US" smtClean="0" sz="2800">
                <a:uFillTx/>
              </a:rPr>
              <a:t>granulomas</a:t>
            </a:r>
            <a:endParaRPr dirty="0" lang="en-US" smtClean="0" sz="2800">
              <a:uFillTx/>
            </a:endParaRPr>
          </a:p>
          <a:p>
            <a:pPr>
              <a:buNone/>
            </a:pPr>
            <a:endParaRPr dirty="0" lang="en-US" smtClean="0" sz="2800">
              <a:uFillTx/>
            </a:endParaRPr>
          </a:p>
          <a:p>
            <a:r>
              <a:rPr dirty="0" err="1" lang="en-US" smtClean="0" sz="2800">
                <a:uFillTx/>
              </a:rPr>
              <a:t>Transmural</a:t>
            </a:r>
            <a:r>
              <a:rPr dirty="0" lang="en-US" smtClean="0" sz="2800">
                <a:uFillTx/>
              </a:rPr>
              <a:t>  (full-thickness) inflammation of the affected parts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9" name="عنوان فرعي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381000"/>
            <a:ext cx="64008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lang="en-US" smtClean="0">
                <a:solidFill>
                  <a:schemeClr val="tx1"/>
                </a:solidFill>
                <a:uFillTx/>
              </a:rPr>
              <a:t>8 LECTURES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3810000"/>
            <a:ext cx="5226050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Inflammatory bowel disease-1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مستطيل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4495800"/>
            <a:ext cx="5226050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Inflammatory bowel disease-2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is an inflammatory disease of uncertain cause. </a:t>
            </a:r>
          </a:p>
          <a:p>
            <a:r>
              <a:rPr dirty="0" lang="en-US" smtClean="0">
                <a:uFillTx/>
              </a:rPr>
              <a:t>It has a chronic course characterized by remissions and relapses.</a:t>
            </a:r>
          </a:p>
          <a:p>
            <a:r>
              <a:rPr dirty="0" lang="en-US" smtClean="0">
                <a:uFillTx/>
              </a:rPr>
              <a:t>20- to 30-year age group but may occur at any age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br>
              <a:rPr dirty="0" lang="en-US" smtClean="0">
                <a:solidFill>
                  <a:srgbClr val="FFFF00"/>
                </a:solidFill>
                <a:uFillTx/>
              </a:rPr>
            </a:br>
            <a:endParaRPr dirty="0" lang="en-US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Etiology</a:t>
            </a:r>
            <a:endParaRPr dirty="0" lang="en-US" smtClean="0">
              <a:solidFill>
                <a:srgbClr val="FFFF00"/>
              </a:solidFill>
              <a:uFillTx/>
            </a:endParaRPr>
          </a:p>
          <a:p>
            <a:r>
              <a:rPr dirty="0" lang="en-US" smtClean="0">
                <a:uFillTx/>
              </a:rPr>
              <a:t>The cause is unknown</a:t>
            </a:r>
          </a:p>
          <a:p>
            <a:r>
              <a:rPr dirty="0" lang="en-US" smtClean="0">
                <a:solidFill>
                  <a:srgbClr val="FF0000"/>
                </a:solidFill>
                <a:uFillTx/>
              </a:rPr>
              <a:t>Antibodies</a:t>
            </a:r>
            <a:r>
              <a:rPr dirty="0" lang="en-US" smtClean="0">
                <a:uFillTx/>
              </a:rPr>
              <a:t> that cross-react with intestinal epithelial cells and certain serotypes of </a:t>
            </a:r>
            <a:r>
              <a:rPr dirty="0" i="1" lang="en-US" smtClean="0">
                <a:uFillTx/>
              </a:rPr>
              <a:t>Escherichia coli</a:t>
            </a:r>
            <a:r>
              <a:rPr dirty="0" lang="en-US" smtClean="0">
                <a:uFillTx/>
              </a:rPr>
              <a:t> have been demonstrated in the </a:t>
            </a:r>
            <a:r>
              <a:rPr dirty="0" lang="en-US" smtClean="0">
                <a:solidFill>
                  <a:srgbClr val="FF0000"/>
                </a:solidFill>
                <a:uFillTx/>
              </a:rPr>
              <a:t>serum</a:t>
            </a:r>
            <a:r>
              <a:rPr dirty="0" lang="en-US" smtClean="0">
                <a:uFillTx/>
              </a:rPr>
              <a:t> of some patients with ulcerative colitis. 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Clinical Features</a:t>
            </a:r>
            <a:endParaRPr dirty="0" lang="en-US" smtClean="0">
              <a:solidFill>
                <a:srgbClr val="FFFF00"/>
              </a:solidFill>
              <a:uFillTx/>
            </a:endParaRPr>
          </a:p>
          <a:p>
            <a:pPr lvl="0"/>
            <a:r>
              <a:rPr dirty="0" lang="en-US" smtClean="0">
                <a:uFillTx/>
              </a:rPr>
              <a:t>In the acute phase and during relapse, the patient has fever, </a:t>
            </a:r>
            <a:r>
              <a:rPr dirty="0" err="1" lang="en-US" smtClean="0">
                <a:uFillTx/>
              </a:rPr>
              <a:t>leukocytosis</a:t>
            </a:r>
            <a:r>
              <a:rPr dirty="0" lang="en-US" smtClean="0">
                <a:uFillTx/>
              </a:rPr>
              <a:t>, lower abdominal pain, bloody diarrhea and mucus in the stool. </a:t>
            </a:r>
          </a:p>
          <a:p>
            <a:pPr lvl="0"/>
            <a:r>
              <a:rPr dirty="0" lang="en-US" smtClean="0">
                <a:uFillTx/>
              </a:rPr>
              <a:t>The disease usually has a chronic course, with remissions and exacerbations.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Sites of Involvement</a:t>
            </a:r>
            <a:endParaRPr dirty="0" lang="en-US" smtClean="0">
              <a:solidFill>
                <a:srgbClr val="FFFF00"/>
              </a:solidFill>
              <a:uFillTx/>
            </a:endParaRPr>
          </a:p>
          <a:p>
            <a:pPr lvl="0"/>
            <a:r>
              <a:rPr dirty="0" lang="en-US" smtClean="0" sz="2400">
                <a:uFillTx/>
              </a:rPr>
              <a:t>Ulcerative colitis is a disease of the </a:t>
            </a:r>
            <a:r>
              <a:rPr dirty="0" lang="en-US" smtClean="0" sz="2400" u="sng">
                <a:uFillTx/>
              </a:rPr>
              <a:t>rectum</a:t>
            </a:r>
            <a:r>
              <a:rPr dirty="0" lang="en-US" smtClean="0" sz="2400">
                <a:uFillTx/>
              </a:rPr>
              <a:t>, and the colon. </a:t>
            </a:r>
          </a:p>
          <a:p>
            <a:pPr lvl="0">
              <a:buNone/>
            </a:pPr>
            <a:endParaRPr dirty="0" lang="en-US" smtClean="0" sz="2400">
              <a:uFillTx/>
            </a:endParaRPr>
          </a:p>
          <a:p>
            <a:pPr lvl="0"/>
            <a:r>
              <a:rPr dirty="0" lang="en-US" smtClean="0" sz="2400" u="sng">
                <a:uFillTx/>
              </a:rPr>
              <a:t>Rectum </a:t>
            </a:r>
            <a:r>
              <a:rPr dirty="0" lang="en-US" smtClean="0" sz="2400">
                <a:uFillTx/>
              </a:rPr>
              <a:t>is involved in almost all cases</a:t>
            </a:r>
          </a:p>
          <a:p>
            <a:pPr lvl="0">
              <a:buNone/>
            </a:pPr>
            <a:endParaRPr dirty="0" lang="en-US" smtClean="0" sz="2400">
              <a:uFillTx/>
            </a:endParaRPr>
          </a:p>
          <a:p>
            <a:pPr lvl="0"/>
            <a:r>
              <a:rPr dirty="0" lang="en-US" smtClean="0" sz="2400">
                <a:uFillTx/>
              </a:rPr>
              <a:t>The disease extends proximally from the rectum in a </a:t>
            </a:r>
            <a:r>
              <a:rPr dirty="0" lang="en-US" smtClean="0" sz="2400" u="sng">
                <a:uFillTx/>
              </a:rPr>
              <a:t>continuous</a:t>
            </a:r>
            <a:r>
              <a:rPr dirty="0" lang="en-US" smtClean="0" sz="2400">
                <a:uFillTx/>
              </a:rPr>
              <a:t> manner </a:t>
            </a:r>
            <a:r>
              <a:rPr dirty="0" lang="en-US" smtClean="0" sz="2400" u="sng">
                <a:uFillTx/>
              </a:rPr>
              <a:t>without skip</a:t>
            </a:r>
            <a:r>
              <a:rPr dirty="0" lang="en-US" smtClean="0" sz="2400">
                <a:uFillTx/>
              </a:rPr>
              <a:t> areas. </a:t>
            </a:r>
          </a:p>
          <a:p>
            <a:pPr lvl="0">
              <a:buNone/>
            </a:pPr>
            <a:endParaRPr dirty="0" lang="en-US" smtClean="0" sz="2400">
              <a:uFillTx/>
            </a:endParaRPr>
          </a:p>
          <a:p>
            <a:pPr lvl="0"/>
            <a:r>
              <a:rPr dirty="0" lang="en-US" smtClean="0" sz="2400">
                <a:uFillTx/>
              </a:rPr>
              <a:t>The </a:t>
            </a:r>
            <a:r>
              <a:rPr dirty="0" lang="en-US" smtClean="0" sz="2400" u="sng">
                <a:uFillTx/>
              </a:rPr>
              <a:t>ileum is not involved</a:t>
            </a:r>
            <a:r>
              <a:rPr dirty="0" lang="en-US" smtClean="0" sz="2400">
                <a:uFillTx/>
              </a:rPr>
              <a:t> as a rule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Gross Appearance</a:t>
            </a:r>
            <a:endParaRPr dirty="0" lang="en-US" smtClean="0">
              <a:solidFill>
                <a:srgbClr val="FFFF00"/>
              </a:solidFill>
              <a:uFillTx/>
            </a:endParaRPr>
          </a:p>
          <a:p>
            <a:pPr lvl="0"/>
            <a:r>
              <a:rPr dirty="0" lang="en-US" smtClean="0">
                <a:uFillTx/>
              </a:rPr>
              <a:t>Involves  mainly the </a:t>
            </a:r>
            <a:r>
              <a:rPr dirty="0" lang="en-US" smtClean="0" u="sng">
                <a:uFillTx/>
              </a:rPr>
              <a:t>mucosa</a:t>
            </a:r>
            <a:r>
              <a:rPr dirty="0" lang="en-US" smtClean="0">
                <a:uFillTx/>
              </a:rPr>
              <a:t> (</a:t>
            </a:r>
            <a:r>
              <a:rPr dirty="0" lang="en-US" smtClean="0" u="sng">
                <a:uFillTx/>
              </a:rPr>
              <a:t>diffuse</a:t>
            </a:r>
            <a:r>
              <a:rPr dirty="0" lang="en-US" smtClean="0">
                <a:uFillTx/>
              </a:rPr>
              <a:t> hyperemia with numerous </a:t>
            </a:r>
            <a:r>
              <a:rPr dirty="0" lang="en-US" smtClean="0" u="sng">
                <a:uFillTx/>
              </a:rPr>
              <a:t>superficial</a:t>
            </a:r>
            <a:r>
              <a:rPr dirty="0" lang="en-US" smtClean="0">
                <a:uFillTx/>
              </a:rPr>
              <a:t> ulcerations in the acute phase. </a:t>
            </a:r>
          </a:p>
          <a:p>
            <a:pPr lvl="0"/>
            <a:r>
              <a:rPr dirty="0" lang="en-US" smtClean="0">
                <a:uFillTx/>
              </a:rPr>
              <a:t>The regenerated or </a:t>
            </a:r>
            <a:r>
              <a:rPr dirty="0" err="1" lang="en-US" smtClean="0">
                <a:uFillTx/>
              </a:rPr>
              <a:t>nonulcerated</a:t>
            </a:r>
            <a:r>
              <a:rPr dirty="0" lang="en-US" smtClean="0">
                <a:uFillTx/>
              </a:rPr>
              <a:t> mucosa may appear </a:t>
            </a:r>
            <a:r>
              <a:rPr dirty="0" err="1" lang="en-US" smtClean="0">
                <a:uFillTx/>
              </a:rPr>
              <a:t>polypoid</a:t>
            </a:r>
            <a:r>
              <a:rPr dirty="0" lang="en-US" smtClean="0">
                <a:uFillTx/>
              </a:rPr>
              <a:t> (inflammatory </a:t>
            </a:r>
            <a:r>
              <a:rPr dirty="0" err="1" lang="en-US" smtClean="0">
                <a:uFillTx/>
              </a:rPr>
              <a:t>pseudopolyps</a:t>
            </a:r>
            <a:r>
              <a:rPr dirty="0" lang="en-US" smtClean="0">
                <a:uFillTx/>
              </a:rPr>
              <a:t>) in contrast with the atrophic areas or ulcers. 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36.jpg" id="3993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28860" y="5214950"/>
            <a:ext cx="3357586" cy="92333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mtClean="0" u="sng">
                <a:solidFill>
                  <a:srgbClr val="FFFF00"/>
                </a:solidFill>
                <a:uFillTx/>
              </a:rPr>
              <a:t>diffuse</a:t>
            </a:r>
            <a:r>
              <a:rPr dirty="0" lang="en-US" smtClean="0">
                <a:solidFill>
                  <a:srgbClr val="FFFF00"/>
                </a:solidFill>
                <a:uFillTx/>
              </a:rPr>
              <a:t> hyperemia with numerous </a:t>
            </a:r>
            <a:r>
              <a:rPr dirty="0" lang="en-US" smtClean="0" u="sng">
                <a:solidFill>
                  <a:srgbClr val="FFFF00"/>
                </a:solidFill>
                <a:uFillTx/>
              </a:rPr>
              <a:t>superficial</a:t>
            </a:r>
            <a:r>
              <a:rPr dirty="0" lang="en-US" smtClean="0">
                <a:solidFill>
                  <a:srgbClr val="FFFF00"/>
                </a:solidFill>
                <a:uFillTx/>
              </a:rPr>
              <a:t> ulcerations </a:t>
            </a:r>
          </a:p>
          <a:p>
            <a:r>
              <a:rPr dirty="0" lang="en-US" smtClean="0">
                <a:solidFill>
                  <a:srgbClr val="FFFF00"/>
                </a:solidFill>
                <a:uFillTx/>
              </a:rPr>
              <a:t>NO skip lesion</a:t>
            </a:r>
            <a:endParaRPr dirty="0" lang="en-US">
              <a:solidFill>
                <a:srgbClr val="FFFF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/>
          </a:bodyPr>
          <a:lstStyle/>
          <a:p>
            <a:r>
              <a:rPr b="1" dirty="0" lang="en-US" smtClean="0">
                <a:solidFill>
                  <a:srgbClr val="FFFF00"/>
                </a:solidFill>
                <a:uFillTx/>
              </a:rPr>
              <a:t>Microscopic Appearance</a:t>
            </a:r>
            <a:endParaRPr b="1" dirty="0" lang="en-US" smtClean="0">
              <a:uFillTx/>
            </a:endParaRPr>
          </a:p>
          <a:p>
            <a:pPr lvl="0"/>
            <a:r>
              <a:rPr dirty="0" lang="en-US" smtClean="0" sz="2800">
                <a:uFillTx/>
              </a:rPr>
              <a:t>The inflammation is usually restricted to the mucosa.</a:t>
            </a:r>
          </a:p>
          <a:p>
            <a:pPr lvl="0">
              <a:buNone/>
            </a:pPr>
            <a:endParaRPr dirty="0" lang="en-US" smtClean="0" sz="2800">
              <a:uFillTx/>
            </a:endParaRPr>
          </a:p>
          <a:p>
            <a:pPr lvl="0"/>
            <a:r>
              <a:rPr dirty="0" lang="en-US" smtClean="0" sz="2800" u="sng">
                <a:uFillTx/>
              </a:rPr>
              <a:t>In the active phase</a:t>
            </a:r>
            <a:r>
              <a:rPr dirty="0" lang="en-US" smtClean="0" sz="2800">
                <a:uFillTx/>
              </a:rPr>
              <a:t>….</a:t>
            </a:r>
            <a:r>
              <a:rPr dirty="0" err="1" lang="en-US" smtClean="0" sz="2800">
                <a:uFillTx/>
              </a:rPr>
              <a:t>neutrophils</a:t>
            </a:r>
            <a:r>
              <a:rPr dirty="0" lang="en-US" smtClean="0" sz="2800">
                <a:uFillTx/>
              </a:rPr>
              <a:t> (</a:t>
            </a:r>
            <a:r>
              <a:rPr dirty="0" err="1" lang="en-US" smtClean="0" sz="2800">
                <a:uFillTx/>
              </a:rPr>
              <a:t>Cryptits</a:t>
            </a:r>
            <a:r>
              <a:rPr dirty="0" lang="en-US" smtClean="0" sz="2800">
                <a:uFillTx/>
              </a:rPr>
              <a:t>, crypt abscess)</a:t>
            </a:r>
          </a:p>
          <a:p>
            <a:pPr lvl="0">
              <a:buNone/>
            </a:pPr>
            <a:endParaRPr dirty="0" lang="en-US" smtClean="0" sz="2800">
              <a:uFillTx/>
            </a:endParaRPr>
          </a:p>
          <a:p>
            <a:pPr lvl="0"/>
            <a:r>
              <a:rPr dirty="0" lang="en-US" smtClean="0" sz="2800" u="sng">
                <a:uFillTx/>
              </a:rPr>
              <a:t>In the chronic phase</a:t>
            </a:r>
            <a:r>
              <a:rPr dirty="0" lang="en-US" smtClean="0" sz="2800">
                <a:uFillTx/>
              </a:rPr>
              <a:t>…..crypt atrophy and distortion</a:t>
            </a:r>
          </a:p>
          <a:p>
            <a:pPr lvl="0">
              <a:buNone/>
            </a:pPr>
            <a:endParaRPr dirty="0" lang="en-US" smtClean="0" sz="2800">
              <a:uFillTx/>
            </a:endParaRPr>
          </a:p>
          <a:p>
            <a:pPr lvl="0"/>
            <a:r>
              <a:rPr dirty="0" lang="en-US" smtClean="0" sz="2800">
                <a:uFillTx/>
              </a:rPr>
              <a:t>Active inflammation correlates well with the severity of symptoms. 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39.jpg" id="4813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43042" y="1000108"/>
            <a:ext cx="6357982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lvl="0"/>
            <a:r>
              <a:rPr b="1" dirty="0" lang="en-US" smtClean="0">
                <a:solidFill>
                  <a:schemeClr val="bg1"/>
                </a:solidFill>
                <a:uFillTx/>
              </a:rPr>
              <a:t>The inflammation is usually restricted only to the mucosa.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solidFill>
                  <a:schemeClr val="bg1"/>
                </a:solidFill>
                <a:uFillTx/>
              </a:rPr>
              <a:t>No inflammation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solidFill>
                  <a:schemeClr val="bg1"/>
                </a:solidFill>
                <a:uFillTx/>
              </a:rPr>
              <a:t>inflammation</a:t>
            </a:r>
            <a:endParaRPr dirty="0" lang="en-US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158" y="1285860"/>
            <a:ext cx="8429684" cy="52864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55000" lnSpcReduction="20000"/>
          </a:bodyPr>
          <a:lstStyle/>
          <a:p>
            <a:r>
              <a:rPr b="1" dirty="0" lang="en-US" smtClean="0" sz="5100">
                <a:solidFill>
                  <a:srgbClr val="FFFF00"/>
                </a:solidFill>
                <a:uFillTx/>
              </a:rPr>
              <a:t>Complications</a:t>
            </a:r>
            <a:endParaRPr b="1" dirty="0" lang="en-US" smtClean="0">
              <a:solidFill>
                <a:srgbClr val="FFFF00"/>
              </a:solidFill>
              <a:uFillTx/>
            </a:endParaRPr>
          </a:p>
          <a:p>
            <a:pPr>
              <a:buNone/>
            </a:pPr>
            <a:endParaRPr dirty="0" lang="en-US" smtClean="0">
              <a:solidFill>
                <a:srgbClr val="FFFF00"/>
              </a:solidFill>
              <a:uFillTx/>
            </a:endParaRPr>
          </a:p>
          <a:p>
            <a:pPr lvl="0"/>
            <a:r>
              <a:rPr dirty="0" lang="en-US" smtClean="0">
                <a:solidFill>
                  <a:srgbClr val="FF0000"/>
                </a:solidFill>
                <a:uFillTx/>
              </a:rPr>
              <a:t>Acute phase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</a:rPr>
              <a:t>Severe bleeding 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</a:rPr>
              <a:t>Toxic </a:t>
            </a:r>
            <a:r>
              <a:rPr dirty="0" err="1" lang="en-US" smtClean="0">
                <a:uFillTx/>
              </a:rPr>
              <a:t>megacolon</a:t>
            </a:r>
            <a:r>
              <a:rPr dirty="0" lang="en-US" smtClean="0">
                <a:uFillTx/>
              </a:rPr>
              <a:t> ( dilation of the colon, with functional obstruction)</a:t>
            </a:r>
          </a:p>
          <a:p>
            <a:pPr lvl="0"/>
            <a:endParaRPr dirty="0" lang="en-US" smtClean="0">
              <a:uFillTx/>
            </a:endParaRPr>
          </a:p>
          <a:p>
            <a:pPr lvl="0"/>
            <a:r>
              <a:rPr dirty="0" lang="en-US" smtClean="0">
                <a:solidFill>
                  <a:srgbClr val="FF0000"/>
                </a:solidFill>
                <a:uFillTx/>
              </a:rPr>
              <a:t>Chronic ulcerative colitis </a:t>
            </a:r>
          </a:p>
          <a:p>
            <a:pPr lvl="0">
              <a:buFont charset="2" pitchFamily="2" typeface="Wingdings"/>
              <a:buChar char="ü"/>
            </a:pPr>
            <a:r>
              <a:rPr dirty="0" lang="en-US" smtClean="0">
                <a:uFillTx/>
              </a:rPr>
              <a:t>Increase risk of developing colon carcinoma. </a:t>
            </a:r>
          </a:p>
          <a:p>
            <a:pPr lvl="0">
              <a:buFont charset="2" pitchFamily="2" typeface="Wingdings"/>
              <a:buChar char="ü"/>
            </a:pPr>
            <a:r>
              <a:rPr dirty="0" lang="en-US" smtClean="0">
                <a:uFillTx/>
              </a:rPr>
              <a:t>The presence of high-grade dysplasia in a mucosal biopsy imposes a high risk of cancer and is an indication for </a:t>
            </a:r>
            <a:r>
              <a:rPr dirty="0" err="1" lang="en-US" smtClean="0">
                <a:uFillTx/>
              </a:rPr>
              <a:t>colectomy</a:t>
            </a:r>
            <a:r>
              <a:rPr dirty="0" lang="en-US" smtClean="0">
                <a:uFillTx/>
              </a:rPr>
              <a:t>.</a:t>
            </a:r>
          </a:p>
          <a:p>
            <a:pPr lvl="0"/>
            <a:endParaRPr dirty="0" lang="en-US" smtClean="0">
              <a:uFillTx/>
            </a:endParaRPr>
          </a:p>
          <a:p>
            <a:pPr lvl="0"/>
            <a:r>
              <a:rPr dirty="0" err="1" lang="en-US" smtClean="0">
                <a:solidFill>
                  <a:srgbClr val="FF0000"/>
                </a:solidFill>
                <a:uFillTx/>
              </a:rPr>
              <a:t>Extraintestinal</a:t>
            </a:r>
            <a:r>
              <a:rPr dirty="0" lang="en-US" smtClean="0">
                <a:solidFill>
                  <a:srgbClr val="FF0000"/>
                </a:solidFill>
                <a:uFillTx/>
              </a:rPr>
              <a:t> manifestations </a:t>
            </a:r>
          </a:p>
          <a:p>
            <a:pPr lvl="0">
              <a:buFont charset="2" pitchFamily="2" typeface="Wingdings"/>
              <a:buChar char="ü"/>
            </a:pPr>
            <a:r>
              <a:rPr dirty="0" lang="en-US" smtClean="0">
                <a:uFillTx/>
              </a:rPr>
              <a:t>occur more commonly in ulcerative colitis than in </a:t>
            </a:r>
            <a:r>
              <a:rPr dirty="0" err="1" lang="en-US" smtClean="0">
                <a:uFillTx/>
              </a:rPr>
              <a:t>Crohn's</a:t>
            </a:r>
            <a:r>
              <a:rPr dirty="0" lang="en-US" smtClean="0">
                <a:uFillTx/>
              </a:rPr>
              <a:t> disease. 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</a:rPr>
              <a:t>Arthritis 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err="1" lang="en-US" smtClean="0">
                <a:uFillTx/>
              </a:rPr>
              <a:t>Uveitis</a:t>
            </a:r>
            <a:r>
              <a:rPr dirty="0" lang="en-US" smtClean="0">
                <a:uFillTx/>
              </a:rPr>
              <a:t> 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</a:rPr>
              <a:t>skin lesions (</a:t>
            </a:r>
            <a:r>
              <a:rPr dirty="0" err="1" lang="en-US" smtClean="0">
                <a:uFillTx/>
              </a:rPr>
              <a:t>pyoderma</a:t>
            </a:r>
            <a:r>
              <a:rPr dirty="0" lang="en-US" smtClean="0">
                <a:uFillTx/>
              </a:rPr>
              <a:t> </a:t>
            </a:r>
            <a:r>
              <a:rPr dirty="0" err="1" lang="en-US" smtClean="0">
                <a:uFillTx/>
              </a:rPr>
              <a:t>gangrenosum</a:t>
            </a:r>
            <a:r>
              <a:rPr dirty="0" lang="en-US" smtClean="0">
                <a:uFillTx/>
              </a:rPr>
              <a:t>), 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err="1" lang="en-US" smtClean="0">
                <a:uFillTx/>
              </a:rPr>
              <a:t>sclerosing</a:t>
            </a:r>
            <a:r>
              <a:rPr dirty="0" lang="en-US" smtClean="0">
                <a:uFillTx/>
              </a:rPr>
              <a:t> </a:t>
            </a:r>
            <a:r>
              <a:rPr dirty="0" err="1" lang="en-US" smtClean="0">
                <a:uFillTx/>
              </a:rPr>
              <a:t>pericholangitis</a:t>
            </a:r>
            <a:r>
              <a:rPr dirty="0" lang="en-US" smtClean="0">
                <a:uFillTx/>
              </a:rPr>
              <a:t> (fibrosis around bile ducts), leading to obstructive jaundice.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38.jpg" id="4198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mtClean="0">
                <a:solidFill>
                  <a:schemeClr val="bg1"/>
                </a:solidFill>
                <a:uFillTx/>
              </a:rPr>
              <a:t>dysplasia </a:t>
            </a:r>
            <a:endParaRPr dirty="0" lang="en-US">
              <a:solidFill>
                <a:schemeClr val="bg1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رابط كسهم مستقيم 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 rot="5400000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رابط كسهم مستقيم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 rot="5400000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رابط كسهم مستقيم 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6200000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u="sng">
                <a:uFillTx/>
              </a:rPr>
              <a:t>Objectives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472518" cy="4525963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Upon completion of this lecture the students will :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Know the two forms of idiopathic inflammatory bowel disease (IBD).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Describe the pathogenesis of IBD.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Compare and contrast </a:t>
            </a:r>
            <a:r>
              <a:rPr dirty="0" err="1" lang="en-US" smtClean="0">
                <a:uFillTx/>
                <a:latin charset="-34" pitchFamily="34" typeface="FreesiaUPC"/>
                <a:cs charset="-34" pitchFamily="34" typeface="FreesiaUPC"/>
              </a:rPr>
              <a:t>Crohn</a:t>
            </a: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 disease and ulcerative colitis with respect to:</a:t>
            </a:r>
          </a:p>
          <a:p>
            <a:pPr indent="-514350" marL="514350">
              <a:buFont charset="2" pitchFamily="2" typeface="Wingdings"/>
              <a:buChar char="Ø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clinical features and </a:t>
            </a:r>
            <a:r>
              <a:rPr dirty="0" err="1" lang="en-US" smtClean="0">
                <a:uFillTx/>
                <a:latin charset="-34" pitchFamily="34" typeface="FreesiaUPC"/>
                <a:cs charset="-34" pitchFamily="34" typeface="FreesiaUPC"/>
              </a:rPr>
              <a:t>extraintestinal</a:t>
            </a: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 manifestations</a:t>
            </a:r>
          </a:p>
          <a:p>
            <a:pPr indent="-514350" marL="514350">
              <a:buFont charset="2" pitchFamily="2" typeface="Wingdings"/>
              <a:buChar char="Ø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pathology (gross and microscopic features) of IBD.</a:t>
            </a:r>
          </a:p>
          <a:p>
            <a:pPr indent="-514350" marL="514350">
              <a:buFont charset="2" pitchFamily="2" typeface="Wingdings"/>
              <a:buChar char="Ø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complications of IBD.(especially </a:t>
            </a:r>
            <a:r>
              <a:rPr dirty="0" err="1" lang="en-US" smtClean="0">
                <a:uFillTx/>
                <a:latin charset="-34" pitchFamily="34" typeface="FreesiaUPC"/>
                <a:cs charset="-34" pitchFamily="34" typeface="FreesiaUPC"/>
              </a:rPr>
              <a:t>adenocarcinoma</a:t>
            </a: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 preceded by dysplasia)</a:t>
            </a:r>
            <a:endParaRPr dirty="0" lang="ar-SA">
              <a:uFillTx/>
              <a:latin charset="-34" pitchFamily="34" typeface="FreesiaUPC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مستطيل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4282" y="785794"/>
            <a:ext cx="8929718" cy="397031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indent="-514350" lvl="0" marL="514350">
              <a:buFont typeface="+mj-lt"/>
              <a:buAutoNum type="arabicPeriod"/>
            </a:pPr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Know the two forms of idiopathic inflammatory bowel disease (IBD</a:t>
            </a:r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).</a:t>
            </a:r>
          </a:p>
          <a:p>
            <a:pPr indent="-514350" lvl="0" marL="514350"/>
            <a:r>
              <a:rPr dirty="0" err="1" lang="en-US" smtClean="0" sz="2800">
                <a:uFillTx/>
                <a:latin charset="-34" pitchFamily="34" typeface="FreesiaUPC"/>
                <a:cs charset="-34" pitchFamily="34" typeface="FreesiaUPC"/>
              </a:rPr>
              <a:t>Crhon</a:t>
            </a:r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 disease and ulcerative colitis</a:t>
            </a:r>
            <a:endParaRPr dirty="0" lang="en-US" smtClean="0" sz="2800">
              <a:uFillTx/>
              <a:latin charset="-34" pitchFamily="34" typeface="FreesiaUPC"/>
              <a:cs charset="-34" pitchFamily="34" typeface="FreesiaUPC"/>
            </a:endParaRPr>
          </a:p>
          <a:p>
            <a:pPr indent="-514350" lvl="0" marL="514350"/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2.      Describe </a:t>
            </a:r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the pathogenesis of IBD</a:t>
            </a:r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.</a:t>
            </a:r>
          </a:p>
          <a:p>
            <a:pPr indent="-514350" lvl="0" marL="514350"/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Theories </a:t>
            </a:r>
          </a:p>
          <a:p>
            <a:pPr indent="-514350" lvl="0" marL="514350"/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Autoimmunity </a:t>
            </a:r>
          </a:p>
          <a:p>
            <a:pPr indent="-514350" lvl="0" marL="514350"/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3.       Compare </a:t>
            </a:r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and contrast </a:t>
            </a:r>
            <a:r>
              <a:rPr dirty="0" err="1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Crohn</a:t>
            </a:r>
            <a:r>
              <a:rPr dirty="0" lang="en-US" smtClean="0" sz="2800">
                <a:solidFill>
                  <a:srgbClr val="FFFF00"/>
                </a:solidFill>
                <a:uFillTx/>
                <a:latin charset="-34" pitchFamily="34" typeface="FreesiaUPC"/>
                <a:cs charset="-34" pitchFamily="34" typeface="FreesiaUPC"/>
              </a:rPr>
              <a:t> disease and ulcerative colitis with respect to:</a:t>
            </a:r>
          </a:p>
          <a:p>
            <a:pPr indent="-514350" marL="514350">
              <a:buFont charset="2" pitchFamily="2" typeface="Wingdings"/>
              <a:buChar char="Ø"/>
            </a:pPr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clinical features and </a:t>
            </a:r>
            <a:r>
              <a:rPr dirty="0" err="1" lang="en-US" smtClean="0" sz="2800">
                <a:uFillTx/>
                <a:latin charset="-34" pitchFamily="34" typeface="FreesiaUPC"/>
                <a:cs charset="-34" pitchFamily="34" typeface="FreesiaUPC"/>
              </a:rPr>
              <a:t>extraintestinal</a:t>
            </a:r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 manifestations</a:t>
            </a:r>
          </a:p>
          <a:p>
            <a:pPr indent="-514350" marL="514350">
              <a:buFont charset="2" pitchFamily="2" typeface="Wingdings"/>
              <a:buChar char="Ø"/>
            </a:pPr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pathology (gross and microscopic features) of IBD.</a:t>
            </a:r>
          </a:p>
          <a:p>
            <a:pPr indent="-514350" marL="514350">
              <a:buFont charset="2" pitchFamily="2" typeface="Wingdings"/>
              <a:buChar char="Ø"/>
            </a:pPr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complications of IBD.(especially </a:t>
            </a:r>
            <a:r>
              <a:rPr dirty="0" err="1" lang="en-US" smtClean="0" sz="2800">
                <a:uFillTx/>
                <a:latin charset="-34" pitchFamily="34" typeface="FreesiaUPC"/>
                <a:cs charset="-34" pitchFamily="34" typeface="FreesiaUPC"/>
              </a:rPr>
              <a:t>adenocarcinoma</a:t>
            </a:r>
            <a:r>
              <a:rPr dirty="0" lang="en-US" smtClean="0" sz="2800">
                <a:uFillTx/>
                <a:latin charset="-34" pitchFamily="34" typeface="FreesiaUPC"/>
                <a:cs charset="-34" pitchFamily="34" typeface="FreesiaUPC"/>
              </a:rPr>
              <a:t> preceded by dysplasia)</a:t>
            </a:r>
            <a:endParaRPr dirty="0" lang="ar-SA" sz="2800">
              <a:uFillTx/>
              <a:latin charset="-34" pitchFamily="34" typeface="FreesiaUP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7224" y="285728"/>
            <a:ext cx="915635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Objectives 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>
                <a:uFillTx/>
              </a:rPr>
              <a:t>Inflammatory bowel diseases</a:t>
            </a:r>
            <a:br>
              <a:rPr dirty="0" lang="en-US" smtClean="0">
                <a:uFillTx/>
              </a:rPr>
            </a:br>
            <a:r>
              <a:rPr dirty="0" lang="en-US" smtClean="0">
                <a:uFillTx/>
              </a:rPr>
              <a:t>summary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نص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محتوى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r>
              <a:rPr dirty="0" lang="en-US" smtClean="0">
                <a:uFillTx/>
              </a:rPr>
              <a:t>Any  part of the GIT</a:t>
            </a:r>
          </a:p>
          <a:p>
            <a:r>
              <a:rPr dirty="0" lang="en-US" smtClean="0">
                <a:uFillTx/>
              </a:rPr>
              <a:t>Skip  areas of normal mucosa</a:t>
            </a:r>
          </a:p>
          <a:p>
            <a:r>
              <a:rPr dirty="0" lang="en-US" smtClean="0">
                <a:uFillTx/>
              </a:rPr>
              <a:t>Deep ulcers ( fissure )</a:t>
            </a:r>
          </a:p>
          <a:p>
            <a:r>
              <a:rPr dirty="0" err="1" lang="en-US" smtClean="0">
                <a:uFillTx/>
              </a:rPr>
              <a:t>Transmural</a:t>
            </a:r>
            <a:r>
              <a:rPr dirty="0" lang="en-US" smtClean="0">
                <a:uFillTx/>
              </a:rPr>
              <a:t>  inflammation</a:t>
            </a:r>
          </a:p>
          <a:p>
            <a:r>
              <a:rPr dirty="0" lang="en-US" smtClean="0">
                <a:uFillTx/>
              </a:rPr>
              <a:t>Fistula  formation </a:t>
            </a:r>
          </a:p>
          <a:p>
            <a:r>
              <a:rPr dirty="0" lang="en-US" smtClean="0">
                <a:uFillTx/>
              </a:rPr>
              <a:t>Creeping mesenteric fat</a:t>
            </a:r>
          </a:p>
          <a:p>
            <a:r>
              <a:rPr dirty="0" lang="en-US" smtClean="0">
                <a:uFillTx/>
              </a:rPr>
              <a:t>Fibrous thickening of wall</a:t>
            </a:r>
          </a:p>
          <a:p>
            <a:r>
              <a:rPr dirty="0" err="1" lang="en-US" smtClean="0">
                <a:uFillTx/>
              </a:rPr>
              <a:t>Granulomas</a:t>
            </a:r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Dysplasia is rare</a:t>
            </a:r>
          </a:p>
          <a:p>
            <a:r>
              <a:rPr dirty="0" lang="en-US" smtClean="0">
                <a:uFillTx/>
              </a:rPr>
              <a:t>Carcinoma is rare</a:t>
            </a: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نص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محتوى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r>
              <a:rPr dirty="0" lang="en-US" smtClean="0">
                <a:uFillTx/>
              </a:rPr>
              <a:t>Colon only </a:t>
            </a:r>
          </a:p>
          <a:p>
            <a:r>
              <a:rPr dirty="0" lang="en-US" smtClean="0">
                <a:uFillTx/>
              </a:rPr>
              <a:t>Diffuse involvement of mucosa</a:t>
            </a:r>
          </a:p>
          <a:p>
            <a:r>
              <a:rPr dirty="0" lang="en-US" smtClean="0">
                <a:uFillTx/>
              </a:rPr>
              <a:t>Superficial ulcers </a:t>
            </a:r>
          </a:p>
          <a:p>
            <a:r>
              <a:rPr dirty="0" lang="en-US" smtClean="0">
                <a:uFillTx/>
              </a:rPr>
              <a:t>Mucosal inflammation only</a:t>
            </a:r>
          </a:p>
          <a:p>
            <a:r>
              <a:rPr dirty="0" lang="en-US" smtClean="0">
                <a:uFillTx/>
              </a:rPr>
              <a:t>Not seen</a:t>
            </a:r>
          </a:p>
          <a:p>
            <a:r>
              <a:rPr dirty="0" lang="en-US" smtClean="0">
                <a:uFillTx/>
              </a:rPr>
              <a:t>Not seen</a:t>
            </a:r>
          </a:p>
          <a:p>
            <a:r>
              <a:rPr dirty="0" lang="en-US" smtClean="0">
                <a:uFillTx/>
              </a:rPr>
              <a:t>Not seen</a:t>
            </a:r>
          </a:p>
          <a:p>
            <a:r>
              <a:rPr dirty="0" lang="en-US" smtClean="0">
                <a:uFillTx/>
              </a:rPr>
              <a:t>Not seen</a:t>
            </a:r>
          </a:p>
          <a:p>
            <a:r>
              <a:rPr dirty="0" lang="en-US" smtClean="0">
                <a:uFillTx/>
              </a:rPr>
              <a:t>Dysplasia is common</a:t>
            </a:r>
          </a:p>
          <a:p>
            <a:r>
              <a:rPr dirty="0" lang="en-US" smtClean="0">
                <a:uFillTx/>
              </a:rPr>
              <a:t>Carcinoma is more common (10%)</a:t>
            </a:r>
          </a:p>
          <a:p>
            <a:endParaRPr dirty="0" lang="en-US" smtClean="0">
              <a:uFillTx/>
            </a:endParaRP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>
                <a:uFillTx/>
              </a:rPr>
              <a:t>Inflammatory bowel diseases</a:t>
            </a:r>
            <a:br>
              <a:rPr dirty="0" lang="en-US" smtClean="0">
                <a:uFillTx/>
              </a:rPr>
            </a:b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نص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محتوى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85000" lnSpcReduction="20000"/>
          </a:bodyPr>
          <a:lstStyle/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Colon only 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Diffuse involvement of mucosa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Superficial ulcers 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Any  part of the GIT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Skip  areas of normal mucosa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Mucosal inflammation only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Fistula  formation </a:t>
            </a:r>
          </a:p>
          <a:p>
            <a:pPr indent="-457200" marL="457200">
              <a:buFont typeface="+mj-lt"/>
              <a:buAutoNum type="arabicPeriod"/>
            </a:pPr>
            <a:r>
              <a:rPr dirty="0" err="1" lang="en-US" smtClean="0">
                <a:uFillTx/>
              </a:rPr>
              <a:t>Transmural</a:t>
            </a:r>
            <a:r>
              <a:rPr dirty="0" lang="en-US" smtClean="0">
                <a:uFillTx/>
              </a:rPr>
              <a:t>  inflammation</a:t>
            </a:r>
          </a:p>
          <a:p>
            <a:pPr indent="-457200" marL="457200">
              <a:buFont typeface="+mj-lt"/>
              <a:buAutoNum type="arabicPeriod"/>
            </a:pPr>
            <a:r>
              <a:rPr dirty="0" err="1" lang="en-US" smtClean="0">
                <a:uFillTx/>
              </a:rPr>
              <a:t>Granulomas</a:t>
            </a:r>
            <a:endParaRPr dirty="0" lang="en-US" smtClean="0">
              <a:uFillTx/>
            </a:endParaRP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Deep ulcers ( fissure )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Dysplasia is common</a:t>
            </a:r>
          </a:p>
          <a:p>
            <a:pPr indent="-457200" marL="457200">
              <a:buFont typeface="+mj-lt"/>
              <a:buAutoNum type="arabicPeriod"/>
            </a:pPr>
            <a:r>
              <a:rPr dirty="0" lang="en-US" smtClean="0">
                <a:uFillTx/>
              </a:rPr>
              <a:t>Carcinoma is more common (10%)</a:t>
            </a:r>
          </a:p>
          <a:p>
            <a:endParaRPr dirty="0" lang="en-US" smtClean="0">
              <a:uFillTx/>
            </a:endParaRPr>
          </a:p>
          <a:p>
            <a:endParaRPr dirty="0" lang="en-US" smtClean="0">
              <a:uFillTx/>
            </a:endParaRP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نص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محتوى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 smtClean="0">
              <a:uFillTx/>
            </a:endParaRPr>
          </a:p>
          <a:p>
            <a:pPr indent="-457200" marL="457200">
              <a:buFont typeface="+mj-lt"/>
              <a:buAutoNum type="alphaUcPeriod"/>
            </a:pPr>
            <a:r>
              <a:rPr dirty="0" err="1" lang="en-US" smtClean="0">
                <a:solidFill>
                  <a:srgbClr val="FFFF00"/>
                </a:solidFill>
                <a:uFillTx/>
              </a:rPr>
              <a:t>Crohn's</a:t>
            </a:r>
            <a:r>
              <a:rPr dirty="0" lang="en-US" smtClean="0">
                <a:solidFill>
                  <a:srgbClr val="FFFF00"/>
                </a:solidFill>
                <a:uFillTx/>
              </a:rPr>
              <a:t> disease</a:t>
            </a:r>
          </a:p>
          <a:p>
            <a:pPr indent="-457200" marL="457200">
              <a:buFont typeface="+mj-lt"/>
              <a:buAutoNum type="alphaUcPeriod"/>
            </a:pPr>
            <a:endParaRPr dirty="0" lang="en-US" smtClean="0">
              <a:solidFill>
                <a:srgbClr val="FFFF00"/>
              </a:solidFill>
              <a:uFillTx/>
            </a:endParaRPr>
          </a:p>
          <a:p>
            <a:pPr indent="-457200" marL="457200">
              <a:buFont typeface="+mj-lt"/>
              <a:buAutoNum type="alphaUcPeriod"/>
            </a:pPr>
            <a:endParaRPr dirty="0" lang="en-US" smtClean="0">
              <a:solidFill>
                <a:srgbClr val="FFFF00"/>
              </a:solidFill>
              <a:uFillTx/>
            </a:endParaRPr>
          </a:p>
          <a:p>
            <a:pPr indent="-457200" marL="457200">
              <a:buFont typeface="+mj-lt"/>
              <a:buAutoNum type="alphaUcPeriod"/>
            </a:pPr>
            <a:r>
              <a:rPr dirty="0" lang="en-US" smtClean="0">
                <a:solidFill>
                  <a:srgbClr val="FFFF00"/>
                </a:solidFill>
                <a:uFillTx/>
              </a:rPr>
              <a:t>Ulcerative Colitis</a:t>
            </a:r>
            <a:endParaRPr dirty="0" lang="en-US" smtClean="0">
              <a:uFillTx/>
            </a:endParaRPr>
          </a:p>
          <a:p>
            <a:pPr indent="-457200" marL="457200">
              <a:buFont typeface="+mj-lt"/>
              <a:buAutoNum type="alphaUcPeriod"/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9" name="عنوان فرعي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59632" y="332656"/>
            <a:ext cx="64008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lang="en-US" smtClean="0">
                <a:solidFill>
                  <a:schemeClr val="tx1"/>
                </a:solidFill>
                <a:uFillTx/>
              </a:rPr>
              <a:t>8 LECTURES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675" y="5159375"/>
            <a:ext cx="5475288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Colonic polyps and carcinoma-1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مستطيل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313" y="5867400"/>
            <a:ext cx="5475287" cy="58420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lang="en-US" sz="3200">
                <a:uFillTx/>
              </a:rPr>
              <a:t>Colonic polyps and carcinoma-2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u="sng">
                <a:uFillTx/>
              </a:rPr>
              <a:t>Objectives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Upon completion of this lecture the students will 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Know common  types of intestinal polyps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Differentiate between the </a:t>
            </a:r>
            <a:r>
              <a:rPr dirty="0" err="1" lang="en-US" smtClean="0">
                <a:uFillTx/>
                <a:latin charset="-34" pitchFamily="34" typeface="FreesiaUPC"/>
                <a:cs charset="-34" pitchFamily="34" typeface="FreesiaUPC"/>
              </a:rPr>
              <a:t>neoplastic</a:t>
            </a: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 and non-</a:t>
            </a:r>
            <a:r>
              <a:rPr dirty="0" err="1" lang="en-US" smtClean="0">
                <a:uFillTx/>
                <a:latin charset="-34" pitchFamily="34" typeface="FreesiaUPC"/>
                <a:cs charset="-34" pitchFamily="34" typeface="FreesiaUPC"/>
              </a:rPr>
              <a:t>neoplastic</a:t>
            </a: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 polyps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Know the clinical presentation of left and right sided colon cancer, and the environmental factors that increase its risk</a:t>
            </a:r>
          </a:p>
          <a:p>
            <a:pPr indent="-514350" lvl="0" marL="514350">
              <a:buFont typeface="+mj-lt"/>
              <a:buAutoNum type="arabicPeriod"/>
            </a:pP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Understand the pathogenesis of colon cancer</a:t>
            </a:r>
          </a:p>
          <a:p>
            <a:pPr indent="-514350" marL="514350">
              <a:buFont typeface="+mj-lt"/>
              <a:buAutoNum type="arabicPeriod"/>
            </a:pPr>
            <a:r>
              <a:rPr dirty="0" err="1" lang="en-US" smtClean="0">
                <a:uFillTx/>
                <a:latin charset="-34" pitchFamily="34" typeface="FreesiaUPC"/>
                <a:cs charset="-34" pitchFamily="34" typeface="FreesiaUPC"/>
              </a:rPr>
              <a:t>Discribe</a:t>
            </a:r>
            <a:r>
              <a:rPr dirty="0" lang="en-US" smtClean="0">
                <a:uFillTx/>
                <a:latin charset="-34" pitchFamily="34" typeface="FreesiaUPC"/>
                <a:cs charset="-34" pitchFamily="34" typeface="FreesiaUPC"/>
              </a:rPr>
              <a:t> the Pathological features of colon cancer  </a:t>
            </a:r>
          </a:p>
          <a:p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09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4313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err="1" lang="en-GB" sz="36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j-cs"/>
              </a:rPr>
              <a:t>Tumors</a:t>
            </a:r>
            <a:r>
              <a:rPr b="1" dirty="0" lang="en-GB" sz="36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j-cs"/>
              </a:rPr>
              <a:t> of the small and large </a:t>
            </a:r>
            <a:r>
              <a:rPr b="1" dirty="0" lang="en-GB" smtClean="0" sz="36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j-cs"/>
              </a:rPr>
              <a:t>intestines</a:t>
            </a:r>
            <a:endParaRPr b="1" dirty="0" lang="en-US" sz="3600">
              <a:effectLst>
                <a:outerShdw algn="tl" blurRad="38100" dir="2700000" dist="38100">
                  <a:srgbClr val="000000"/>
                </a:outerShdw>
              </a:effectLst>
              <a:uFillTx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071688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algn="l" eaLnBrk="1" fontAlgn="auto" hangingPunct="1" lvl="1">
              <a:lnSpc>
                <a:spcPct val="90000"/>
              </a:lnSpc>
              <a:spcAft>
                <a:spcPts val="0"/>
              </a:spcAft>
              <a:defRPr>
                <a:uFillTx/>
              </a:defRPr>
            </a:pPr>
            <a:r>
              <a:rPr b="1" dirty="0" i="1" lang="en-US" smtClean="0" sz="2400">
                <a:solidFill>
                  <a:srgbClr val="FFFF66"/>
                </a:solidFill>
                <a:uFillTx/>
                <a:cs typeface="+mn-cs"/>
              </a:rPr>
              <a:t>Polyps</a:t>
            </a:r>
          </a:p>
          <a:p>
            <a:pPr algn="l" eaLnBrk="1" fontAlgn="auto" hangingPunct="1" lvl="1">
              <a:lnSpc>
                <a:spcPct val="90000"/>
              </a:lnSpc>
              <a:spcAft>
                <a:spcPts val="0"/>
              </a:spcAft>
              <a:defRPr>
                <a:uFillTx/>
              </a:defRPr>
            </a:pPr>
            <a:r>
              <a:rPr b="1" dirty="0" i="1" lang="en-US" smtClean="0" sz="2400">
                <a:solidFill>
                  <a:srgbClr val="FFFF66"/>
                </a:solidFill>
                <a:uFillTx/>
                <a:cs typeface="+mn-cs"/>
              </a:rPr>
              <a:t>Carcinoma </a:t>
            </a:r>
          </a:p>
          <a:p>
            <a:pPr algn="l" eaLnBrk="1" fontAlgn="auto" hangingPunct="1" lvl="1">
              <a:lnSpc>
                <a:spcPct val="90000"/>
              </a:lnSpc>
              <a:spcAft>
                <a:spcPts val="0"/>
              </a:spcAft>
              <a:defRPr>
                <a:uFillTx/>
              </a:defRPr>
            </a:pPr>
            <a:r>
              <a:rPr b="1" dirty="0" err="1" i="1" lang="en-US" smtClean="0" sz="2400">
                <a:solidFill>
                  <a:srgbClr val="FFFF66"/>
                </a:solidFill>
                <a:uFillTx/>
                <a:cs typeface="+mn-cs"/>
              </a:rPr>
              <a:t>Carcinoid</a:t>
            </a:r>
            <a:r>
              <a:rPr b="1" dirty="0" i="1" lang="en-US" smtClean="0" sz="2400">
                <a:solidFill>
                  <a:srgbClr val="FFFF66"/>
                </a:solidFill>
                <a:uFillTx/>
                <a:cs typeface="+mn-cs"/>
              </a:rPr>
              <a:t> tumor</a:t>
            </a:r>
          </a:p>
          <a:p>
            <a:pPr algn="l" eaLnBrk="1" fontAlgn="auto" hangingPunct="1" lvl="1">
              <a:lnSpc>
                <a:spcPct val="90000"/>
              </a:lnSpc>
              <a:spcAft>
                <a:spcPts val="0"/>
              </a:spcAft>
              <a:defRPr>
                <a:uFillTx/>
              </a:defRPr>
            </a:pPr>
            <a:r>
              <a:rPr b="1" dirty="0" i="1" lang="en-US" smtClean="0" sz="2400">
                <a:solidFill>
                  <a:srgbClr val="FFFF66"/>
                </a:solidFill>
                <a:uFillTx/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endParaRPr dirty="0" lang="en-US" sz="2400">
              <a:uFillTx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i="1" lang="en-US" smtClean="0">
                <a:solidFill>
                  <a:srgbClr val="FFFF66"/>
                </a:solidFill>
                <a:uFillTx/>
              </a:rPr>
              <a:t>Polyps</a:t>
            </a:r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9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lnSpc>
                <a:spcPct val="90000"/>
              </a:lnSpc>
            </a:pPr>
            <a:r>
              <a:rPr b="1" dirty="0" i="1" lang="en-US" smtClean="0" sz="2400">
                <a:solidFill>
                  <a:srgbClr val="FFFF66"/>
                </a:solidFill>
                <a:uFillTx/>
              </a:rPr>
              <a:t>Non-</a:t>
            </a:r>
            <a:r>
              <a:rPr b="1" dirty="0" err="1" i="1" lang="en-US" smtClean="0" sz="2400">
                <a:solidFill>
                  <a:srgbClr val="FFFF66"/>
                </a:solidFill>
                <a:uFillTx/>
              </a:rPr>
              <a:t>neoplastic</a:t>
            </a:r>
            <a:r>
              <a:rPr b="1" dirty="0" i="1" lang="en-US" smtClean="0" sz="2400">
                <a:solidFill>
                  <a:srgbClr val="FFFF66"/>
                </a:solidFill>
                <a:uFillTx/>
              </a:rPr>
              <a:t> polyps    </a:t>
            </a:r>
            <a:r>
              <a:rPr b="1" dirty="0" lang="en-US" smtClean="0" sz="2400">
                <a:uFillTx/>
              </a:rPr>
              <a:t>90% </a:t>
            </a:r>
            <a:endParaRPr b="1" dirty="0" i="1" lang="en-US" smtClean="0" sz="2400">
              <a:solidFill>
                <a:srgbClr val="FFFF66"/>
              </a:solidFill>
              <a:uFillTx/>
            </a:endParaRPr>
          </a:p>
          <a:p>
            <a:pPr eaLnBrk="1" hangingPunct="1" lvl="1">
              <a:lnSpc>
                <a:spcPct val="90000"/>
              </a:lnSpc>
            </a:pPr>
            <a:r>
              <a:rPr dirty="0" err="1" lang="en-US" smtClean="0" sz="2000">
                <a:uFillTx/>
              </a:rPr>
              <a:t>Hyperplastic</a:t>
            </a:r>
            <a:r>
              <a:rPr dirty="0" lang="en-US" smtClean="0" sz="2000">
                <a:uFillTx/>
              </a:rPr>
              <a:t> polyps</a:t>
            </a:r>
          </a:p>
          <a:p>
            <a:pPr eaLnBrk="1" hangingPunct="1" lvl="1">
              <a:lnSpc>
                <a:spcPct val="90000"/>
              </a:lnSpc>
            </a:pPr>
            <a:r>
              <a:rPr dirty="0" err="1" lang="en-US" smtClean="0" sz="2000">
                <a:uFillTx/>
              </a:rPr>
              <a:t>Hamartomatous</a:t>
            </a:r>
            <a:r>
              <a:rPr dirty="0" lang="en-US" smtClean="0" sz="2000">
                <a:uFillTx/>
              </a:rPr>
              <a:t> polyps (Juvenile &amp; </a:t>
            </a:r>
            <a:r>
              <a:rPr dirty="0" err="1" lang="en-US" smtClean="0" sz="2000">
                <a:uFillTx/>
              </a:rPr>
              <a:t>Peutz-Jeghers</a:t>
            </a:r>
            <a:r>
              <a:rPr dirty="0" lang="en-US" smtClean="0" sz="2000">
                <a:uFillTx/>
              </a:rPr>
              <a:t> polyps)</a:t>
            </a:r>
          </a:p>
          <a:p>
            <a:pPr eaLnBrk="1" hangingPunct="1" lvl="1">
              <a:lnSpc>
                <a:spcPct val="90000"/>
              </a:lnSpc>
            </a:pPr>
            <a:r>
              <a:rPr dirty="0" lang="en-US" smtClean="0" sz="2000">
                <a:uFillTx/>
              </a:rPr>
              <a:t>Inflammatory polyps</a:t>
            </a:r>
          </a:p>
          <a:p>
            <a:pPr eaLnBrk="1" hangingPunct="1" lvl="1">
              <a:lnSpc>
                <a:spcPct val="90000"/>
              </a:lnSpc>
            </a:pPr>
            <a:r>
              <a:rPr dirty="0" lang="en-US" smtClean="0" sz="2000">
                <a:uFillTx/>
              </a:rPr>
              <a:t>Lymphoid polyps</a:t>
            </a:r>
          </a:p>
          <a:p>
            <a:pPr eaLnBrk="1" hangingPunct="1">
              <a:lnSpc>
                <a:spcPct val="90000"/>
              </a:lnSpc>
            </a:pPr>
            <a:endParaRPr b="1" dirty="0" i="1" lang="en-US" smtClean="0" sz="2400">
              <a:solidFill>
                <a:srgbClr val="FFFF66"/>
              </a:solidFill>
              <a:uFillTx/>
            </a:endParaRPr>
          </a:p>
          <a:p>
            <a:pPr eaLnBrk="1" hangingPunct="1">
              <a:lnSpc>
                <a:spcPct val="90000"/>
              </a:lnSpc>
            </a:pPr>
            <a:endParaRPr b="1" dirty="0" i="1" lang="en-US" smtClean="0" sz="2400">
              <a:solidFill>
                <a:srgbClr val="FFFF66"/>
              </a:solidFill>
              <a:uFillTx/>
            </a:endParaRPr>
          </a:p>
          <a:p>
            <a:pPr eaLnBrk="1" hangingPunct="1">
              <a:lnSpc>
                <a:spcPct val="90000"/>
              </a:lnSpc>
            </a:pPr>
            <a:r>
              <a:rPr b="1" dirty="0" err="1" i="1" lang="en-US" smtClean="0" sz="2400">
                <a:solidFill>
                  <a:srgbClr val="FFFF66"/>
                </a:solidFill>
                <a:uFillTx/>
              </a:rPr>
              <a:t>Neoplastic</a:t>
            </a:r>
            <a:r>
              <a:rPr b="1" dirty="0" i="1" lang="en-US" smtClean="0" sz="2400">
                <a:solidFill>
                  <a:srgbClr val="FFFF66"/>
                </a:solidFill>
                <a:uFillTx/>
              </a:rPr>
              <a:t>  polyps      </a:t>
            </a:r>
            <a:r>
              <a:rPr b="1" dirty="0" lang="en-US" smtClean="0" sz="2400">
                <a:uFillTx/>
              </a:rPr>
              <a:t>10% </a:t>
            </a:r>
            <a:endParaRPr b="1" dirty="0" i="1" lang="en-US" smtClean="0" sz="2400">
              <a:solidFill>
                <a:srgbClr val="FFFF66"/>
              </a:solidFill>
              <a:uFillTx/>
            </a:endParaRPr>
          </a:p>
          <a:p>
            <a:pPr eaLnBrk="1" hangingPunct="1" lvl="1">
              <a:lnSpc>
                <a:spcPct val="90000"/>
              </a:lnSpc>
            </a:pPr>
            <a:r>
              <a:rPr dirty="0" lang="en-US" smtClean="0" sz="2000">
                <a:uFillTx/>
              </a:rPr>
              <a:t>Adenoma </a:t>
            </a:r>
          </a:p>
          <a:p>
            <a:pPr eaLnBrk="1" hangingPunct="1"/>
            <a:endParaRPr dirty="0"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2" name="Rectangle 20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7162800" cy="914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lang="en-GB" smtClean="0" sz="3600">
                <a:uFillTx/>
              </a:rPr>
              <a:t>Polyps</a:t>
            </a:r>
            <a:endParaRPr b="1" lang="en-US" smtClean="0"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3" name="Rectangle 20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5" y="2262188"/>
            <a:ext cx="5293221" cy="4024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eaLnBrk="1" hangingPunct="1">
              <a:buFont charset="2" pitchFamily="2" typeface="Wingdings"/>
              <a:buNone/>
            </a:pPr>
            <a:r>
              <a:rPr dirty="0" lang="en-GB" smtClean="0" sz="2400">
                <a:solidFill>
                  <a:srgbClr val="FFFF66"/>
                </a:solidFill>
                <a:uFillTx/>
              </a:rPr>
              <a:t> </a:t>
            </a:r>
            <a:r>
              <a:rPr b="1" dirty="0" err="1" lang="en-GB" smtClean="0" sz="2400" u="sng">
                <a:solidFill>
                  <a:srgbClr val="FFFF66"/>
                </a:solidFill>
                <a:uFillTx/>
              </a:rPr>
              <a:t>Hyperplastic</a:t>
            </a:r>
            <a:r>
              <a:rPr b="1" dirty="0" lang="en-GB" smtClean="0" sz="2400" u="sng">
                <a:solidFill>
                  <a:srgbClr val="FFFF66"/>
                </a:solidFill>
                <a:uFillTx/>
              </a:rPr>
              <a:t> Polyp</a:t>
            </a:r>
          </a:p>
          <a:p>
            <a:pPr algn="ctr" eaLnBrk="1" hangingPunct="1">
              <a:buFont charset="2" pitchFamily="2" typeface="Wingdings"/>
              <a:buNone/>
            </a:pPr>
            <a:endParaRPr b="1" dirty="0" lang="en-GB" smtClean="0" sz="2400" u="sng">
              <a:solidFill>
                <a:srgbClr val="FFFF66"/>
              </a:solidFill>
              <a:uFillTx/>
            </a:endParaRPr>
          </a:p>
          <a:p>
            <a:pPr eaLnBrk="1" hangingPunct="1"/>
            <a:r>
              <a:rPr dirty="0" err="1" lang="en-GB" smtClean="0" sz="2400">
                <a:uFillTx/>
              </a:rPr>
              <a:t>Asymtomatic</a:t>
            </a:r>
            <a:endParaRPr dirty="0" lang="en-GB" smtClean="0" sz="2400">
              <a:uFillTx/>
            </a:endParaRPr>
          </a:p>
          <a:p>
            <a:pPr eaLnBrk="1" hangingPunct="1"/>
            <a:r>
              <a:rPr dirty="0" lang="en-GB" smtClean="0" sz="2400">
                <a:uFillTx/>
              </a:rPr>
              <a:t> &gt; 50% are located in the </a:t>
            </a:r>
            <a:r>
              <a:rPr dirty="0" err="1" lang="en-GB" smtClean="0" sz="2400">
                <a:uFillTx/>
              </a:rPr>
              <a:t>rectosigmoid</a:t>
            </a:r>
            <a:endParaRPr dirty="0" lang="en-GB" smtClean="0" sz="2400">
              <a:uFillTx/>
            </a:endParaRPr>
          </a:p>
          <a:p>
            <a:pPr eaLnBrk="1" hangingPunct="1"/>
            <a:r>
              <a:rPr lang="en-GB" smtClean="0" sz="2400">
                <a:uFillTx/>
              </a:rPr>
              <a:t>Sawtooth</a:t>
            </a:r>
            <a:r>
              <a:rPr dirty="0" lang="en-GB" smtClean="0" sz="2400">
                <a:uFillTx/>
              </a:rPr>
              <a:t> surface</a:t>
            </a:r>
          </a:p>
          <a:p>
            <a:pPr eaLnBrk="1" hangingPunct="1"/>
            <a:r>
              <a:rPr dirty="0" lang="en-GB" smtClean="0" sz="2400">
                <a:uFillTx/>
              </a:rPr>
              <a:t>Star shaped crypts</a:t>
            </a:r>
          </a:p>
          <a:p>
            <a:pPr eaLnBrk="1" hangingPunct="1"/>
            <a:r>
              <a:rPr dirty="0" lang="en-GB" smtClean="0" sz="2400">
                <a:uFillTx/>
              </a:rPr>
              <a:t>Composed of well-formed glands and crypts lined by differentiated goblet or absorptive cells.</a:t>
            </a:r>
          </a:p>
          <a:p>
            <a:pPr eaLnBrk="1" hangingPunct="1"/>
            <a:endParaRPr dirty="0" lang="en-GB" smtClean="0" sz="2400">
              <a:uFillTx/>
            </a:endParaRPr>
          </a:p>
          <a:p>
            <a:pPr eaLnBrk="1" hangingPunct="1"/>
            <a:endParaRPr dirty="0" lang="en-US" smtClean="0" sz="24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48.jpg" id="4" name="Picture 102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l="5229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562600" y="2057400"/>
            <a:ext cx="3581400" cy="21701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48.jpg" id="5" name="Picture 102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l="2753" r="5137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469226" y="4365104"/>
            <a:ext cx="3674774" cy="22048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lvl="1" rtl="0">
              <a:spcBef>
                <a:spcPct val="0"/>
              </a:spcBef>
            </a:pPr>
            <a:r>
              <a:rPr dirty="0" err="1" lang="en-US" smtClean="0" sz="3200">
                <a:solidFill>
                  <a:srgbClr val="FF0000"/>
                </a:solidFill>
                <a:uFillTx/>
              </a:rPr>
              <a:t>Hamartomatous</a:t>
            </a:r>
            <a:r>
              <a:rPr dirty="0" lang="en-US" smtClean="0" sz="3200">
                <a:solidFill>
                  <a:srgbClr val="FF0000"/>
                </a:solidFill>
                <a:uFillTx/>
              </a:rPr>
              <a:t> polyps </a:t>
            </a:r>
            <a:br>
              <a:rPr dirty="0" lang="en-US" smtClean="0" sz="3200">
                <a:solidFill>
                  <a:srgbClr val="FF0000"/>
                </a:solidFill>
                <a:uFillTx/>
              </a:rPr>
            </a:br>
            <a:endParaRPr dirty="0" lang="en-US" sz="28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-342900" lvl="1" marL="342900">
              <a:buFont charset="0" pitchFamily="34" typeface="Arial"/>
              <a:buChar char="•"/>
            </a:pPr>
            <a:endParaRPr dirty="0" lang="en-US" smtClean="0" sz="2000">
              <a:uFillTx/>
            </a:endParaRPr>
          </a:p>
          <a:p>
            <a:pPr indent="-342900" lvl="1" marL="342900">
              <a:buFont charset="0" pitchFamily="34" typeface="Arial"/>
              <a:buChar char="•"/>
            </a:pPr>
            <a:endParaRPr dirty="0" lang="en-US" smtClean="0" sz="2000">
              <a:uFillTx/>
            </a:endParaRPr>
          </a:p>
          <a:p>
            <a:pPr indent="-342900" lvl="1" marL="342900">
              <a:buFont charset="0" pitchFamily="34" typeface="Arial"/>
              <a:buChar char="•"/>
            </a:pPr>
            <a:endParaRPr dirty="0" lang="en-US" smtClean="0" sz="2000">
              <a:uFillTx/>
            </a:endParaRPr>
          </a:p>
          <a:p>
            <a:pPr indent="-342900" lvl="1" marL="342900">
              <a:buFont charset="0" pitchFamily="34" typeface="Arial"/>
              <a:buChar char="•"/>
            </a:pPr>
            <a:r>
              <a:rPr dirty="0" lang="en-US" smtClean="0" sz="2000">
                <a:uFillTx/>
              </a:rPr>
              <a:t>Juvenile  polyps                                                        </a:t>
            </a:r>
            <a:r>
              <a:rPr dirty="0" err="1" lang="en-US" smtClean="0" sz="2000">
                <a:uFillTx/>
              </a:rPr>
              <a:t>Peutz-Jeghers</a:t>
            </a:r>
            <a:r>
              <a:rPr dirty="0" lang="en-US" smtClean="0" sz="2000">
                <a:uFillTx/>
              </a:rPr>
              <a:t> polyps</a:t>
            </a:r>
          </a:p>
          <a:p>
            <a:endParaRPr dirty="0" lang="en-US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رابط كسهم مستقيم 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2339752" y="1124744"/>
            <a:ext cx="1944216" cy="1368152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رابط كسهم مستقيم 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99992" y="1124744"/>
            <a:ext cx="2016224" cy="1296144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8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0"/>
            <a:ext cx="7772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Non-Neoplastic Polyp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9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685800"/>
            <a:ext cx="8610600" cy="5791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algn="ctr" eaLnBrk="1" hangingPunct="1" indent="-609600" marL="609600">
              <a:buFont charset="2" pitchFamily="2" typeface="Wingdings"/>
              <a:buNone/>
            </a:pPr>
            <a:r>
              <a:rPr lang="en-GB" smtClean="0" sz="2000">
                <a:uFillTx/>
              </a:rPr>
              <a:t>	 </a:t>
            </a:r>
            <a:r>
              <a:rPr b="1" lang="en-GB" smtClean="0" sz="2800" u="sng">
                <a:solidFill>
                  <a:srgbClr val="FFFF66"/>
                </a:solidFill>
                <a:uFillTx/>
              </a:rPr>
              <a:t>Hamartomatous polyp</a:t>
            </a:r>
            <a:r>
              <a:rPr lang="en-GB" smtClean="0" sz="2400">
                <a:uFillTx/>
              </a:rPr>
              <a:t> </a:t>
            </a:r>
          </a:p>
          <a:p>
            <a:pPr eaLnBrk="1" hangingPunct="1" indent="-609600" marL="609600">
              <a:buFont charset="2" pitchFamily="2" typeface="Wingdings"/>
              <a:buNone/>
            </a:pPr>
            <a:r>
              <a:rPr lang="en-GB" smtClean="0" sz="2800">
                <a:uFillTx/>
              </a:rPr>
              <a:t>		</a:t>
            </a:r>
          </a:p>
          <a:p>
            <a:pPr eaLnBrk="1" hangingPunct="1" indent="-609600" marL="609600">
              <a:buFont charset="2" pitchFamily="2" typeface="Wingdings"/>
              <a:buNone/>
            </a:pPr>
            <a:r>
              <a:rPr lang="en-GB" smtClean="0" sz="2800">
                <a:solidFill>
                  <a:srgbClr val="99FF66"/>
                </a:solidFill>
                <a:uFillTx/>
              </a:rPr>
              <a:t>Juvenile Polyps (retention polyp)</a:t>
            </a:r>
          </a:p>
          <a:p>
            <a:pPr eaLnBrk="1" hangingPunct="1" indent="-609600" marL="609600"/>
            <a:endParaRPr lang="en-GB" smtClean="0" sz="2000">
              <a:uFillTx/>
              <a:latin charset="0" pitchFamily="34" typeface="Tahoma"/>
            </a:endParaRPr>
          </a:p>
          <a:p>
            <a:pPr eaLnBrk="1" hangingPunct="1" indent="-609600" marL="609600"/>
            <a:r>
              <a:rPr lang="en-GB" smtClean="0" sz="2000">
                <a:uFillTx/>
                <a:latin charset="0" pitchFamily="34" typeface="Tahoma"/>
              </a:rPr>
              <a:t>Developmental malformations affecting the glands and lamina propria</a:t>
            </a:r>
          </a:p>
          <a:p>
            <a:pPr eaLnBrk="1" hangingPunct="1" indent="-609600" marL="609600"/>
            <a:r>
              <a:rPr lang="en-GB" smtClean="0" sz="2000">
                <a:uFillTx/>
                <a:latin charset="0" pitchFamily="34" typeface="Tahoma"/>
              </a:rPr>
              <a:t>Commonly  occur in children under 5 years old in the rectum.  </a:t>
            </a:r>
          </a:p>
          <a:p>
            <a:pPr eaLnBrk="1" hangingPunct="1" indent="-609600" marL="609600"/>
            <a:r>
              <a:rPr lang="en-GB" smtClean="0" sz="2000">
                <a:uFillTx/>
                <a:latin charset="0" pitchFamily="34" typeface="Tahoma"/>
              </a:rPr>
              <a:t>In adult called retention polyp.</a:t>
            </a:r>
          </a:p>
          <a:p>
            <a:pPr eaLnBrk="1" hangingPunct="1" indent="-609600" marL="609600"/>
            <a:endParaRPr lang="en-GB" smtClean="0" sz="2000">
              <a:uFillTx/>
              <a:latin charset="0" pitchFamily="34" typeface="Tahom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>
                <a:solidFill>
                  <a:srgbClr val="FFFF00"/>
                </a:solidFill>
                <a:uFillTx/>
                <a:latin charset="0" pitchFamily="18" typeface="Times New Roman"/>
              </a:rPr>
              <a:t>Inflammatory Bowel Diseases</a:t>
            </a:r>
            <a:br>
              <a:rPr dirty="0" lang="en-US" smtClean="0">
                <a:solidFill>
                  <a:srgbClr val="FFFF00"/>
                </a:solidFill>
                <a:uFillTx/>
                <a:latin charset="0" pitchFamily="18" typeface="Times New Roman"/>
              </a:rPr>
            </a:b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3528" y="2143116"/>
            <a:ext cx="8320438" cy="267765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>
              <a:buClr>
                <a:srgbClr val="FF0000"/>
              </a:buClr>
              <a:buFont charset="2" pitchFamily="2" typeface="Wingdings"/>
              <a:buChar char="q"/>
            </a:pPr>
            <a:r>
              <a:rPr dirty="0" err="1" lang="en-US" smtClean="0" sz="2800">
                <a:uFillTx/>
              </a:rPr>
              <a:t>Crohn's</a:t>
            </a:r>
            <a:r>
              <a:rPr dirty="0" lang="en-US" smtClean="0" sz="2800">
                <a:uFillTx/>
              </a:rPr>
              <a:t> disease and ulcerative colitis.</a:t>
            </a:r>
          </a:p>
          <a:p>
            <a:pPr>
              <a:buClr>
                <a:srgbClr val="FF0000"/>
              </a:buClr>
              <a:buFont charset="2" pitchFamily="2" typeface="Wingdings"/>
              <a:buChar char="q"/>
            </a:pPr>
            <a:endParaRPr dirty="0" lang="en-US" smtClean="0" sz="2800">
              <a:uFillTx/>
            </a:endParaRPr>
          </a:p>
          <a:p>
            <a:pPr>
              <a:buClr>
                <a:srgbClr val="FF0000"/>
              </a:buClr>
              <a:buFont charset="2" pitchFamily="2" typeface="Wingdings"/>
              <a:buChar char="q"/>
            </a:pPr>
            <a:endParaRPr dirty="0" lang="en-US" smtClean="0" sz="2800">
              <a:uFillTx/>
            </a:endParaRPr>
          </a:p>
          <a:p>
            <a:pPr>
              <a:buClr>
                <a:srgbClr val="FF0000"/>
              </a:buClr>
              <a:buFont charset="2" pitchFamily="2" typeface="Wingdings"/>
              <a:buChar char="q"/>
            </a:pPr>
            <a:r>
              <a:rPr dirty="0" lang="en-US" smtClean="0" sz="2800">
                <a:uFillTx/>
              </a:rPr>
              <a:t>Although their causes are still not clear, the two diseases probably have an immunologic hypersensitivity basis. 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2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Non-Neoplatic Polyps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3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066800"/>
            <a:ext cx="84582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algn="ctr" eaLnBrk="1" hangingPunct="1">
              <a:buFont charset="2" pitchFamily="2" typeface="Wingdings"/>
              <a:buNone/>
            </a:pPr>
            <a:r>
              <a:rPr lang="en-GB" smtClean="0" sz="2800">
                <a:solidFill>
                  <a:srgbClr val="FFFF00"/>
                </a:solidFill>
                <a:uFillTx/>
              </a:rPr>
              <a:t> </a:t>
            </a:r>
            <a:r>
              <a:rPr b="1" lang="en-GB" smtClean="0" sz="2800" u="sng">
                <a:solidFill>
                  <a:srgbClr val="FFFF66"/>
                </a:solidFill>
                <a:uFillTx/>
              </a:rPr>
              <a:t>Hamartomatous Polyps</a:t>
            </a:r>
          </a:p>
          <a:p>
            <a:pPr eaLnBrk="1" hangingPunct="1">
              <a:buFont charset="2" pitchFamily="2" typeface="Wingdings"/>
              <a:buNone/>
            </a:pPr>
            <a:r>
              <a:rPr lang="en-GB" smtClean="0" sz="2800">
                <a:uFillTx/>
              </a:rPr>
              <a:t>		</a:t>
            </a:r>
          </a:p>
          <a:p>
            <a:pPr eaLnBrk="1" hangingPunct="1">
              <a:buFont charset="2" pitchFamily="2" typeface="Wingdings"/>
              <a:buNone/>
            </a:pPr>
            <a:r>
              <a:rPr lang="en-GB" smtClean="0" sz="2800">
                <a:solidFill>
                  <a:srgbClr val="99FF66"/>
                </a:solidFill>
                <a:uFillTx/>
              </a:rPr>
              <a:t>Peutz-Jehgers syndrome</a:t>
            </a: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Rare, autosomal dominant</a:t>
            </a:r>
            <a:endParaRPr lang="en-GB" smtClean="0" sz="2000">
              <a:solidFill>
                <a:srgbClr val="99FF66"/>
              </a:solidFill>
              <a:uFillTx/>
            </a:endParaRP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hamartomatous polyps accompanied by mucosal and cutaneous pigmentation around the lips, oral mucosa, face and genitalia.</a:t>
            </a: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Polyps tend to be large and pedunculated.</a:t>
            </a: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Increased  risk of developing carcinoma of the pancreas, breast, lung, ovary and uterus.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whiteSquare" id="7174" name="Picture 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969000" y="4832350"/>
            <a:ext cx="2782888" cy="1882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OW114B.jpg" id="7" name="Content Placeholder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43108" y="5214950"/>
            <a:ext cx="2149417" cy="140492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6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Non-Neoplastic Polyps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7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219200"/>
            <a:ext cx="85344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algn="ctr" eaLnBrk="1" hangingPunct="1">
              <a:buFont charset="2" pitchFamily="2" typeface="Wingdings"/>
              <a:buNone/>
            </a:pPr>
            <a:r>
              <a:rPr b="1" lang="en-GB" smtClean="0" sz="2800" u="sng">
                <a:solidFill>
                  <a:srgbClr val="FFFF66"/>
                </a:solidFill>
                <a:uFillTx/>
              </a:rPr>
              <a:t>Inflammatory Polyps</a:t>
            </a:r>
          </a:p>
          <a:p>
            <a:pPr eaLnBrk="1" hangingPunct="1"/>
            <a:endParaRPr lang="en-GB" smtClean="0" sz="2000">
              <a:uFillTx/>
              <a:latin charset="0" pitchFamily="34" typeface="Tahoma"/>
            </a:endParaRP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longstanding IBD, especially in chronic ulcerative colitis.</a:t>
            </a: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Represent an exuberant reparative response to longstanding mucosal injury called pseudopolyps</a:t>
            </a:r>
          </a:p>
          <a:p>
            <a:pPr eaLnBrk="1" hangingPunct="1"/>
            <a:endParaRPr lang="en-GB" smtClean="0" sz="2000">
              <a:uFillTx/>
              <a:latin charset="0" pitchFamily="34" typeface="Tahoma"/>
            </a:endParaRPr>
          </a:p>
          <a:p>
            <a:pPr eaLnBrk="1" hangingPunct="1">
              <a:buFont charset="2" pitchFamily="2" typeface="Wingdings"/>
              <a:buNone/>
            </a:pPr>
            <a:r>
              <a:rPr lang="en-GB" smtClean="0" sz="2000">
                <a:uFillTx/>
                <a:latin charset="0" pitchFamily="34" typeface="Tahoma"/>
              </a:rPr>
              <a:t>		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aa.jpg" id="8198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86200" y="3492500"/>
            <a:ext cx="5016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GB" smtClean="0">
                <a:uFillTx/>
                <a:cs typeface="+mj-cs"/>
              </a:rPr>
              <a:t>	</a:t>
            </a:r>
            <a:r>
              <a:rPr dirty="0" lang="en-GB" smtClean="0">
                <a:solidFill>
                  <a:srgbClr val="FFFF00"/>
                </a:solidFill>
                <a:uFillTx/>
                <a:cs typeface="+mj-cs"/>
              </a:rPr>
              <a:t>4]  </a:t>
            </a:r>
            <a:r>
              <a:rPr b="1" dirty="0" lang="en-US" smtClean="0" u="sng">
                <a:solidFill>
                  <a:srgbClr val="FFFF66"/>
                </a:solidFill>
                <a:uFillTx/>
                <a:cs typeface="+mj-cs"/>
              </a:rPr>
              <a:t>Lymphoid polyps</a:t>
            </a:r>
            <a:r>
              <a:rPr b="1" dirty="0" lang="en-GB" smtClean="0" u="sng">
                <a:solidFill>
                  <a:srgbClr val="FFFF66"/>
                </a:solidFill>
                <a:uFillTx/>
                <a:cs typeface="+mj-cs"/>
              </a:rPr>
              <a:t/>
            </a:r>
            <a:br>
              <a:rPr b="1" dirty="0" lang="en-GB" smtClean="0" u="sng">
                <a:solidFill>
                  <a:srgbClr val="FFFF66"/>
                </a:solidFill>
                <a:uFillTx/>
                <a:cs typeface="+mj-cs"/>
              </a:rPr>
            </a:br>
            <a:endParaRPr dirty="0" lang="en-US">
              <a:uFillTx/>
              <a:cs typeface="+mj-c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aa.jpg" id="9219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1500" y="1049338"/>
            <a:ext cx="8215313" cy="5808662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42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43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44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Neoplastic Polyps (Adenomas)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45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1214438"/>
            <a:ext cx="6858000" cy="4429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>
              <a:buFont charset="2" pitchFamily="2" typeface="Wingdings"/>
              <a:buNone/>
            </a:pPr>
            <a:r>
              <a:rPr b="1" dirty="0" i="1" lang="en-GB" smtClean="0">
                <a:uFillTx/>
              </a:rPr>
              <a:t>     </a:t>
            </a:r>
            <a:r>
              <a:rPr b="1" dirty="0" err="1" i="1" lang="en-GB" smtClean="0">
                <a:solidFill>
                  <a:srgbClr val="FFFF66"/>
                </a:solidFill>
                <a:uFillTx/>
              </a:rPr>
              <a:t>Adenomatous</a:t>
            </a:r>
            <a:r>
              <a:rPr b="1" dirty="0" i="1" lang="en-GB" smtClean="0">
                <a:solidFill>
                  <a:srgbClr val="FFFF66"/>
                </a:solidFill>
                <a:uFillTx/>
              </a:rPr>
              <a:t> Polyp ( adenoma )</a:t>
            </a:r>
          </a:p>
          <a:p>
            <a:pPr eaLnBrk="1" hangingPunct="1"/>
            <a:r>
              <a:rPr dirty="0" lang="en-GB" smtClean="0" sz="1900">
                <a:uFillTx/>
                <a:latin charset="0" pitchFamily="34" typeface="Tahoma"/>
              </a:rPr>
              <a:t>Occur mainly in large bowel.</a:t>
            </a:r>
          </a:p>
          <a:p>
            <a:pPr eaLnBrk="1" hangingPunct="1"/>
            <a:r>
              <a:rPr dirty="0" err="1" lang="en-GB" smtClean="0" sz="1900">
                <a:uFillTx/>
                <a:latin charset="0" pitchFamily="34" typeface="Tahoma"/>
              </a:rPr>
              <a:t>Spordic</a:t>
            </a:r>
            <a:r>
              <a:rPr dirty="0" lang="en-GB" smtClean="0" sz="1900">
                <a:uFillTx/>
                <a:latin charset="0" pitchFamily="34" typeface="Tahoma"/>
              </a:rPr>
              <a:t> and familial </a:t>
            </a:r>
          </a:p>
          <a:p>
            <a:pPr eaLnBrk="1" hangingPunct="1"/>
            <a:r>
              <a:rPr dirty="0" lang="en-GB" smtClean="0" sz="1900">
                <a:uFillTx/>
                <a:latin charset="0" pitchFamily="34" typeface="Tahoma"/>
              </a:rPr>
              <a:t>Vary from small </a:t>
            </a:r>
            <a:r>
              <a:rPr dirty="0" err="1" lang="en-GB" smtClean="0" sz="1900">
                <a:uFillTx/>
                <a:latin charset="0" pitchFamily="34" typeface="Tahoma"/>
              </a:rPr>
              <a:t>pedunculated</a:t>
            </a:r>
            <a:r>
              <a:rPr dirty="0" lang="en-GB" smtClean="0" sz="1900">
                <a:uFillTx/>
                <a:latin charset="0" pitchFamily="34" typeface="Tahoma"/>
              </a:rPr>
              <a:t> to large sessile</a:t>
            </a:r>
          </a:p>
          <a:p>
            <a:pPr eaLnBrk="1" hangingPunct="1"/>
            <a:r>
              <a:rPr dirty="0" lang="en-GB" smtClean="0" sz="1900">
                <a:uFillTx/>
                <a:latin charset="0" pitchFamily="34" typeface="Tahoma"/>
              </a:rPr>
              <a:t>Epithelium proliferation and  </a:t>
            </a:r>
            <a:r>
              <a:rPr b="1" dirty="0" err="1" lang="en-GB" smtClean="0" sz="1900" u="sng">
                <a:solidFill>
                  <a:srgbClr val="FF0000"/>
                </a:solidFill>
                <a:uFillTx/>
                <a:latin charset="0" pitchFamily="34" typeface="Tahoma"/>
              </a:rPr>
              <a:t>dysplysia</a:t>
            </a:r>
            <a:endParaRPr b="1" dirty="0" lang="en-GB" smtClean="0" sz="1900" u="sng">
              <a:solidFill>
                <a:srgbClr val="FF0000"/>
              </a:solidFill>
              <a:uFillTx/>
              <a:latin charset="0" pitchFamily="34" typeface="Tahoma"/>
            </a:endParaRPr>
          </a:p>
          <a:p>
            <a:pPr eaLnBrk="1" hangingPunct="1"/>
            <a:r>
              <a:rPr dirty="0" lang="en-GB" smtClean="0" sz="1900">
                <a:uFillTx/>
                <a:latin charset="0" pitchFamily="34" typeface="Tahoma"/>
              </a:rPr>
              <a:t>Divided into:</a:t>
            </a:r>
          </a:p>
          <a:p>
            <a:pPr eaLnBrk="1" hangingPunct="1" indent="-457200" lvl="1" marL="914400">
              <a:buFont charset="0" pitchFamily="34" typeface="Calibri"/>
              <a:buAutoNum type="arabicPeriod"/>
            </a:pPr>
            <a:r>
              <a:rPr dirty="0" lang="en-GB" smtClean="0" sz="1900">
                <a:uFillTx/>
                <a:latin charset="0" pitchFamily="34" typeface="Tahoma"/>
              </a:rPr>
              <a:t>Tubular adenoma: less than 25% villous architecture</a:t>
            </a:r>
          </a:p>
          <a:p>
            <a:pPr eaLnBrk="1" hangingPunct="1" indent="-457200" lvl="1" marL="914400">
              <a:buFont charset="0" pitchFamily="34" typeface="Calibri"/>
              <a:buAutoNum type="arabicPeriod"/>
            </a:pPr>
            <a:r>
              <a:rPr dirty="0" lang="en-GB" smtClean="0" sz="1900">
                <a:uFillTx/>
                <a:latin charset="0" pitchFamily="34" typeface="Tahoma"/>
              </a:rPr>
              <a:t>Villous adenoma: villous architecture over 50% </a:t>
            </a:r>
          </a:p>
          <a:p>
            <a:pPr eaLnBrk="1" hangingPunct="1" indent="-457200" lvl="1" marL="914400">
              <a:buFont charset="0" pitchFamily="34" typeface="Calibri"/>
              <a:buAutoNum type="arabicPeriod"/>
            </a:pPr>
            <a:r>
              <a:rPr dirty="0" err="1" lang="en-GB" smtClean="0" sz="1900">
                <a:uFillTx/>
                <a:latin charset="0" pitchFamily="34" typeface="Tahoma"/>
              </a:rPr>
              <a:t>Tubulovillous</a:t>
            </a:r>
            <a:r>
              <a:rPr dirty="0" lang="en-GB" smtClean="0" sz="1900">
                <a:uFillTx/>
                <a:latin charset="0" pitchFamily="34" typeface="Tahoma"/>
              </a:rPr>
              <a:t> adenoma: villous architecture between 25 and 50%.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8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762000"/>
            <a:ext cx="7772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Neoplastic Polyps</a:t>
            </a:r>
            <a:endParaRPr lang="en-GB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9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828800"/>
            <a:ext cx="8458200" cy="6096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>
              <a:buFont charset="2" pitchFamily="2" typeface="Wingdings"/>
              <a:buNone/>
            </a:pPr>
            <a:r>
              <a:rPr lang="en-GB" smtClean="0" sz="2800">
                <a:solidFill>
                  <a:srgbClr val="FF0000"/>
                </a:solidFill>
                <a:uFillTx/>
              </a:rPr>
              <a:t>1]  </a:t>
            </a:r>
            <a:r>
              <a:rPr b="1" i="1" lang="en-GB" smtClean="0" sz="2800">
                <a:solidFill>
                  <a:srgbClr val="FF0000"/>
                </a:solidFill>
                <a:uFillTx/>
              </a:rPr>
              <a:t>Tubular adenoma</a:t>
            </a: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Represents 75% of all neoplastic polyps.</a:t>
            </a:r>
          </a:p>
          <a:p>
            <a:pPr eaLnBrk="1" hangingPunct="1"/>
            <a:r>
              <a:rPr lang="en-GB" smtClean="0" sz="2000">
                <a:uFillTx/>
                <a:latin charset="0" pitchFamily="34" typeface="Tahoma"/>
              </a:rPr>
              <a:t>75 % occur in the distal colon and rectum.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49.jpg" id="1127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2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0"/>
            <a:ext cx="7772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Neoplastic Polyps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3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990600"/>
            <a:ext cx="8458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>
              <a:buFont charset="2" pitchFamily="2" typeface="Wingdings"/>
              <a:buNone/>
            </a:pPr>
            <a:r>
              <a:rPr b="1" i="1" lang="en-GB" smtClean="0" sz="2400" u="sng">
                <a:solidFill>
                  <a:srgbClr val="FF0000"/>
                </a:solidFill>
                <a:uFillTx/>
              </a:rPr>
              <a:t>Villous Adenoma</a:t>
            </a:r>
          </a:p>
          <a:p>
            <a:pPr eaLnBrk="1" hangingPunct="1"/>
            <a:r>
              <a:rPr lang="en-GB" smtClean="0" sz="2000">
                <a:uFillTx/>
              </a:rPr>
              <a:t>The least common, largest and most ominous of epithelial polyps.</a:t>
            </a:r>
          </a:p>
          <a:p>
            <a:pPr eaLnBrk="1" hangingPunct="1"/>
            <a:r>
              <a:rPr lang="en-GB" smtClean="0" sz="2000">
                <a:uFillTx/>
              </a:rPr>
              <a:t>Age: 60 to 65 years, </a:t>
            </a:r>
          </a:p>
          <a:p>
            <a:pPr eaLnBrk="1" hangingPunct="1"/>
            <a:r>
              <a:rPr lang="en-GB" smtClean="0" sz="2000">
                <a:uFillTx/>
              </a:rPr>
              <a:t>Present with rectal bleeding or anemia, large ones may secrete copious amounts of mucoid material rich in protein.</a:t>
            </a:r>
          </a:p>
          <a:p>
            <a:pPr eaLnBrk="1" hangingPunct="1"/>
            <a:r>
              <a:rPr lang="en-GB" smtClean="0" sz="2000">
                <a:uFillTx/>
              </a:rPr>
              <a:t>75% located in rectosigmoid area.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50.jpg" id="1229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 r="6000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357688" y="2857500"/>
            <a:ext cx="2757487" cy="4000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 GI113.jpg                                                      00000010Macintosh HD                   ABA78158:" id="12295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9750" y="3789363"/>
            <a:ext cx="3390900" cy="22193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14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endParaRPr lang="ar-SA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15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buFont charset="2" pitchFamily="2" typeface="Wingdings"/>
              <a:buNone/>
            </a:pPr>
            <a:r>
              <a:rPr lang="en-GB" smtClean="0">
                <a:solidFill>
                  <a:srgbClr val="FF0000"/>
                </a:solidFill>
                <a:uFillTx/>
              </a:rPr>
              <a:t>3]  </a:t>
            </a:r>
            <a:r>
              <a:rPr b="1" i="1" lang="en-GB" smtClean="0" u="sng">
                <a:solidFill>
                  <a:srgbClr val="FF0000"/>
                </a:solidFill>
                <a:uFillTx/>
              </a:rPr>
              <a:t>Tubulovillous adenoma</a:t>
            </a:r>
          </a:p>
          <a:p>
            <a:pPr eaLnBrk="1" hangingPunct="1">
              <a:buFont charset="2" pitchFamily="2" typeface="Wingdings"/>
              <a:buNone/>
            </a:pPr>
            <a:endParaRPr lang="en-GB" smtClean="0">
              <a:uFillTx/>
            </a:endParaRPr>
          </a:p>
          <a:p>
            <a:pPr eaLnBrk="1" hangingPunct="1"/>
            <a:r>
              <a:rPr lang="en-GB" smtClean="0">
                <a:uFillTx/>
              </a:rPr>
              <a:t>Interm</a:t>
            </a:r>
            <a:r>
              <a:rPr lang="en-US" smtClean="0">
                <a:uFillTx/>
              </a:rPr>
              <a:t>m</a:t>
            </a:r>
            <a:r>
              <a:rPr lang="en-GB" smtClean="0">
                <a:uFillTx/>
              </a:rPr>
              <a:t>e</a:t>
            </a:r>
            <a:r>
              <a:rPr lang="en-US" smtClean="0">
                <a:uFillTx/>
                <a:ea typeface="Times New Roman (Arabic)"/>
                <a:cs typeface="Times New Roman (Arabic)"/>
              </a:rPr>
              <a:t>d</a:t>
            </a:r>
            <a:r>
              <a:rPr lang="en-GB" smtClean="0">
                <a:uFillTx/>
              </a:rPr>
              <a:t>iate in size, degree of dysplasia and malignant potential between tubular and villous adenomas.</a:t>
            </a:r>
          </a:p>
          <a:p>
            <a:pPr eaLnBrk="1" hangingPunct="1"/>
            <a:endParaRPr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3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3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628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2400"/>
            <a:ext cx="7848600" cy="76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rtlCol="0" t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GB" sz="3200">
                <a:solidFill>
                  <a:srgbClr val="FF0000"/>
                </a:solidFill>
                <a:uFillTx/>
                <a:cs typeface="+mj-cs"/>
              </a:rPr>
              <a:t>Relationship of </a:t>
            </a:r>
            <a:r>
              <a:rPr b="1" dirty="0" err="1" lang="en-GB" sz="3200">
                <a:solidFill>
                  <a:srgbClr val="FF0000"/>
                </a:solidFill>
                <a:uFillTx/>
                <a:cs typeface="+mj-cs"/>
              </a:rPr>
              <a:t>Neoplastic</a:t>
            </a:r>
            <a:r>
              <a:rPr b="1" dirty="0" lang="en-GB" sz="3200">
                <a:solidFill>
                  <a:srgbClr val="FF0000"/>
                </a:solidFill>
                <a:uFillTx/>
                <a:cs typeface="+mj-cs"/>
              </a:rPr>
              <a:t> Polyps to Carcinoma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41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600200"/>
            <a:ext cx="8458200" cy="502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lang="en-GB" smtClean="0" sz="2400">
                <a:uFillTx/>
              </a:rPr>
              <a:t>Adenoma to carcinoma sequence is documented by several genetic alterations.</a:t>
            </a:r>
          </a:p>
          <a:p>
            <a:pPr eaLnBrk="1" hangingPunct="1"/>
            <a:r>
              <a:rPr lang="en-GB" smtClean="0" sz="2400">
                <a:uFillTx/>
              </a:rPr>
              <a:t>The probability of carcinoma occuring in a neoplastic polyp is related to:</a:t>
            </a:r>
          </a:p>
          <a:p>
            <a:pPr eaLnBrk="1" hangingPunct="1">
              <a:buFont charset="2" pitchFamily="2" typeface="Wingdings"/>
              <a:buNone/>
            </a:pPr>
            <a:r>
              <a:rPr lang="en-GB" smtClean="0" sz="2400">
                <a:uFillTx/>
              </a:rPr>
              <a:t>	1. The size of the polyp.</a:t>
            </a:r>
          </a:p>
          <a:p>
            <a:pPr eaLnBrk="1" hangingPunct="1">
              <a:buFont charset="2" pitchFamily="2" typeface="Wingdings"/>
              <a:buNone/>
            </a:pPr>
            <a:r>
              <a:rPr lang="en-GB" smtClean="0" sz="2400">
                <a:uFillTx/>
              </a:rPr>
              <a:t> 	2. The relative proportion of its villous features.</a:t>
            </a:r>
          </a:p>
          <a:p>
            <a:pPr eaLnBrk="1" hangingPunct="1">
              <a:buFont charset="2" pitchFamily="2" typeface="Wingdings"/>
              <a:buNone/>
            </a:pPr>
            <a:r>
              <a:rPr lang="en-GB" smtClean="0" sz="2400">
                <a:uFillTx/>
              </a:rPr>
              <a:t>	3. The presence of significant cytologic atypia (dysplasia) in the neoplastic cells.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9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240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3600">
                <a:uFillTx/>
              </a:rPr>
              <a:t>Adenoma to Carcinoma Pathway</a:t>
            </a:r>
            <a:endParaRPr b="1" dirty="0"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0" name="Auto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715000" y="2514600"/>
            <a:ext cx="812800" cy="457200"/>
          </a:xfrm>
          <a:prstGeom prst="rightArrow">
            <a:avLst>
              <a:gd fmla="val 50000" name="adj1"/>
              <a:gd fmla="val 44444" name="adj2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 sz="3600"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1" name="Auto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387600" y="2514600"/>
            <a:ext cx="812800" cy="457200"/>
          </a:xfrm>
          <a:prstGeom prst="rightArrow">
            <a:avLst>
              <a:gd fmla="val 50000" name="adj1"/>
              <a:gd fmla="val 44444" name="adj2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Object 2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ChangeAspect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6477000" y="1524000"/>
          <a:ext cx="2651125" cy="2589213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presentationml/2006/ole">
            <p:oleObj r:id="rId4" imgH="4810180" imgW="4925112" name="QuickTime Picture" progId="" spid="_x0000_s1026">
              <p:embed/>
            </p:oleObj>
          </a:graphicData>
        </a:graphic>
      </p:graphicFrame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7" name="Object 3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ChangeAspect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3200400" y="1524000"/>
          <a:ext cx="2559050" cy="2590800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presentationml/2006/ole">
            <p:oleObj r:id="rId5" imgH="4882166" imgW="4823561" name="QuickTime Picture" progId="" spid="_x0000_s1027">
              <p:embed/>
            </p:oleObj>
          </a:graphicData>
        </a:graphic>
      </p:graphicFrame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8" name="Object 4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ChangeAspect="1"/>
          </p:cNvGraphicFramePr>
          <p:nvPr>
            <p:ph idx="1"/>
          </p:nvPr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203200" y="1662113"/>
          <a:ext cx="2155825" cy="2236787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presentationml/2006/ole">
            <p:oleObj r:id="rId6" imgH="3614343" imgW="3484487" name="QuickTime Picture" progId="" spid="_x0000_s1028">
              <p:embed/>
            </p:oleObj>
          </a:graphicData>
        </a:graphic>
      </p:graphicFrame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2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loss</a:t>
            </a:r>
            <a:endParaRPr lang="en-US" sz="3600">
              <a:solidFill>
                <a:srgbClr val="FF0000"/>
              </a:solidFill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3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z="2400">
                <a:uFillTx/>
                <a:latin charset="0" pitchFamily="18" typeface="Times New Roman"/>
              </a:rPr>
              <a:t>Normal</a:t>
            </a:r>
          </a:p>
          <a:p>
            <a:r>
              <a:rPr lang="en-US" sz="2400">
                <a:uFillTx/>
                <a:latin charset="0" pitchFamily="18" typeface="Times New Roman"/>
              </a:rPr>
              <a:t>Epithelium</a:t>
            </a:r>
            <a:endParaRPr lang="en-US" sz="3600"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4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ctr"/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Adenoma</a:t>
            </a:r>
            <a:endParaRPr lang="en-US" sz="3600">
              <a:solidFill>
                <a:srgbClr val="FF0000"/>
              </a:solidFill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5" name="Rectang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z="2400">
                <a:uFillTx/>
                <a:latin charset="0" pitchFamily="18" typeface="Times New Roman"/>
              </a:rPr>
              <a:t>Cancer</a:t>
            </a:r>
            <a:endParaRPr lang="en-US" sz="2800"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6" name="Rectangle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z="2400">
                <a:uFillTx/>
                <a:latin charset="0" pitchFamily="18" typeface="Times New Roman"/>
              </a:rPr>
              <a:t>Hyper-</a:t>
            </a:r>
          </a:p>
          <a:p>
            <a:r>
              <a:rPr lang="en-US" sz="2400">
                <a:uFillTx/>
                <a:latin charset="0" pitchFamily="18" typeface="Times New Roman"/>
              </a:rPr>
              <a:t>proliferation</a:t>
            </a:r>
            <a:endParaRPr lang="en-US" sz="2800"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7" name="Rectangle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ctr"/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Adenoma</a:t>
            </a:r>
            <a:endParaRPr lang="en-US" sz="3600">
              <a:solidFill>
                <a:srgbClr val="FF0000"/>
              </a:solidFill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8" name="Rectangle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ctr"/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Adenoma</a:t>
            </a:r>
            <a:endParaRPr lang="en-US" sz="3600">
              <a:solidFill>
                <a:srgbClr val="FF0000"/>
              </a:solidFill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9" name="Rectangle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mutation</a:t>
            </a:r>
            <a:endParaRPr lang="en-US" sz="3600">
              <a:solidFill>
                <a:srgbClr val="FF0000"/>
              </a:solidFill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0" name="Rectangle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loss</a:t>
            </a:r>
            <a:endParaRPr lang="en-US" sz="3600">
              <a:solidFill>
                <a:srgbClr val="FF0000"/>
              </a:solidFill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1" name="Rectangle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450138" y="4343400"/>
            <a:ext cx="7461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p53</a:t>
            </a:r>
          </a:p>
          <a:p>
            <a:r>
              <a:rPr lang="en-US" sz="2400">
                <a:solidFill>
                  <a:srgbClr val="FF0000"/>
                </a:solidFill>
                <a:uFillTx/>
                <a:latin charset="0" pitchFamily="18" typeface="Times New Roman"/>
              </a:rPr>
              <a:t>loss</a:t>
            </a:r>
            <a:endParaRPr lang="en-US" sz="3600">
              <a:solidFill>
                <a:srgbClr val="FF0000"/>
              </a:solidFill>
              <a:uFillTx/>
              <a:latin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2" name="Line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3" name="Line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4" name="Line 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5" name="Line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6" name="Line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7" name="Text Box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83175" y="1447800"/>
            <a:ext cx="11715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6038" lIns="92075" rIns="92075" tIns="46038" wrap="none">
            <a:spAutoFit/>
          </a:bodyPr>
          <a:lstStyle/>
          <a:p>
            <a:r>
              <a:rPr lang="en-US">
                <a:uFillTx/>
                <a:latin charset="0" pitchFamily="18" typeface="Times New Roman"/>
              </a:rPr>
              <a:t>Adenoma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8" name="Text Box 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41475" y="1447800"/>
            <a:ext cx="958850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6038" lIns="92075" rIns="92075" tIns="46038" wrap="none">
            <a:spAutoFit/>
          </a:bodyPr>
          <a:lstStyle/>
          <a:p>
            <a:r>
              <a:rPr lang="en-US">
                <a:uFillTx/>
                <a:latin charset="0" pitchFamily="18" typeface="Times New Roman"/>
              </a:rPr>
              <a:t>Normal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9" name="Text Box 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6038" lIns="92075" rIns="92075" tIns="46038" wrap="none">
            <a:spAutoFit/>
          </a:bodyPr>
          <a:lstStyle/>
          <a:p>
            <a:r>
              <a:rPr lang="en-US">
                <a:uFillTx/>
                <a:latin charset="0" pitchFamily="18" typeface="Times New Roman"/>
              </a:rPr>
              <a:t>Cancer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0" name="Line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 wrap="none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1" name="Line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 wrap="none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2" name="Line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 wrap="none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3" name="Line 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 wrap="none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4" name="Line 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 wrap="none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5" name="Line 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 wrap="none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6" name="Line 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tailEnd len="med" type="triangle" w="me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6038" lIns="92075" rIns="92075" tIns="46038">
            <a:spAutoFit/>
          </a:bodyPr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62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63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76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0"/>
            <a:ext cx="7772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rtlCol="0" t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GB" u="sng">
                <a:solidFill>
                  <a:srgbClr val="FFFF00"/>
                </a:solidFill>
                <a:uFillTx/>
                <a:cs typeface="+mj-cs"/>
              </a:rPr>
              <a:t>Familial </a:t>
            </a:r>
            <a:r>
              <a:rPr b="1" dirty="0" err="1" lang="en-GB" u="sng">
                <a:solidFill>
                  <a:srgbClr val="FFFF00"/>
                </a:solidFill>
                <a:uFillTx/>
                <a:cs typeface="+mj-cs"/>
              </a:rPr>
              <a:t>Polyposis</a:t>
            </a:r>
            <a:r>
              <a:rPr b="1" dirty="0" lang="en-GB" u="sng">
                <a:solidFill>
                  <a:srgbClr val="FFFF00"/>
                </a:solidFill>
                <a:uFillTx/>
                <a:cs typeface="+mj-cs"/>
              </a:rPr>
              <a:t> Syndrome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65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38200"/>
            <a:ext cx="9372600" cy="6019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>
            <a:normAutofit fontScale="62500" lnSpcReduction="20000"/>
          </a:bodyPr>
          <a:lstStyle/>
          <a:p>
            <a:pPr eaLnBrk="1" hangingPunct="1"/>
            <a:r>
              <a:rPr dirty="0" lang="en-GB" smtClean="0" sz="4000">
                <a:uFillTx/>
              </a:rPr>
              <a:t>Patients have genetic tendencies to develop </a:t>
            </a:r>
            <a:r>
              <a:rPr dirty="0" err="1" lang="en-GB" smtClean="0" sz="4000">
                <a:uFillTx/>
              </a:rPr>
              <a:t>neoplastic</a:t>
            </a:r>
            <a:r>
              <a:rPr dirty="0" lang="en-GB" smtClean="0" sz="4000">
                <a:uFillTx/>
              </a:rPr>
              <a:t> polyps.</a:t>
            </a:r>
          </a:p>
          <a:p>
            <a:pPr eaLnBrk="1" hangingPunct="1">
              <a:buFont charset="2" pitchFamily="2" typeface="Wingdings"/>
              <a:buNone/>
            </a:pPr>
            <a:r>
              <a:rPr b="1" dirty="0" i="1" lang="en-GB" smtClean="0" sz="4000">
                <a:solidFill>
                  <a:srgbClr val="FF3300"/>
                </a:solidFill>
                <a:uFillTx/>
              </a:rPr>
              <a:t>	Familial </a:t>
            </a:r>
            <a:r>
              <a:rPr b="1" dirty="0" err="1" i="1" lang="en-GB" smtClean="0" sz="4000">
                <a:solidFill>
                  <a:srgbClr val="FF3300"/>
                </a:solidFill>
                <a:uFillTx/>
              </a:rPr>
              <a:t>polyposis</a:t>
            </a:r>
            <a:r>
              <a:rPr b="1" dirty="0" i="1" lang="en-GB" smtClean="0" sz="4000">
                <a:solidFill>
                  <a:srgbClr val="FF3300"/>
                </a:solidFill>
                <a:uFillTx/>
              </a:rPr>
              <a:t> coli (FPC)</a:t>
            </a:r>
          </a:p>
          <a:p>
            <a:pPr eaLnBrk="1" hangingPunct="1"/>
            <a:r>
              <a:rPr dirty="0" lang="en-GB" smtClean="0" sz="4000">
                <a:uFillTx/>
              </a:rPr>
              <a:t>Genetic defect of </a:t>
            </a:r>
            <a:r>
              <a:rPr dirty="0" err="1" lang="en-US" smtClean="0" sz="4000">
                <a:uFillTx/>
              </a:rPr>
              <a:t>Adenomatous</a:t>
            </a:r>
            <a:r>
              <a:rPr dirty="0" lang="en-US" smtClean="0" sz="4000">
                <a:uFillTx/>
              </a:rPr>
              <a:t>  </a:t>
            </a:r>
            <a:r>
              <a:rPr dirty="0" err="1" lang="en-US" smtClean="0" sz="4000">
                <a:uFillTx/>
              </a:rPr>
              <a:t>polyposis</a:t>
            </a:r>
            <a:r>
              <a:rPr dirty="0" lang="en-US" smtClean="0" sz="4000">
                <a:uFillTx/>
              </a:rPr>
              <a:t> coli (</a:t>
            </a:r>
            <a:r>
              <a:rPr dirty="0" i="1" lang="en-US" smtClean="0" sz="4000">
                <a:uFillTx/>
              </a:rPr>
              <a:t>APC</a:t>
            </a:r>
            <a:r>
              <a:rPr dirty="0" lang="en-US" smtClean="0" sz="4000">
                <a:uFillTx/>
              </a:rPr>
              <a:t>)</a:t>
            </a:r>
            <a:r>
              <a:rPr dirty="0" lang="en-GB" smtClean="0" sz="4000">
                <a:uFillTx/>
              </a:rPr>
              <a:t>.</a:t>
            </a:r>
          </a:p>
          <a:p>
            <a:pPr eaLnBrk="1" hangingPunct="1"/>
            <a:r>
              <a:rPr dirty="0" i="1" lang="en-US" smtClean="0" sz="4000">
                <a:uFillTx/>
              </a:rPr>
              <a:t>APC</a:t>
            </a:r>
            <a:r>
              <a:rPr dirty="0" lang="en-US" smtClean="0" sz="4000">
                <a:uFillTx/>
              </a:rPr>
              <a:t> gene located on the long arm of chromosome 5 (5q21). </a:t>
            </a:r>
          </a:p>
          <a:p>
            <a:pPr eaLnBrk="1" hangingPunct="1"/>
            <a:r>
              <a:rPr dirty="0" i="1" lang="en-US" smtClean="0" sz="4000">
                <a:uFillTx/>
              </a:rPr>
              <a:t>APC </a:t>
            </a:r>
            <a:r>
              <a:rPr dirty="0" lang="en-US" smtClean="0" sz="4000">
                <a:uFillTx/>
              </a:rPr>
              <a:t>gene is a tumor suppressor gene </a:t>
            </a:r>
            <a:endParaRPr dirty="0" lang="en-GB" smtClean="0" sz="4000">
              <a:uFillTx/>
            </a:endParaRPr>
          </a:p>
          <a:p>
            <a:pPr eaLnBrk="1" hangingPunct="1"/>
            <a:r>
              <a:rPr dirty="0" lang="en-GB" smtClean="0" sz="4000">
                <a:uFillTx/>
              </a:rPr>
              <a:t>Innumerable </a:t>
            </a:r>
            <a:r>
              <a:rPr dirty="0" err="1" lang="en-GB" smtClean="0" sz="4000">
                <a:uFillTx/>
              </a:rPr>
              <a:t>neoplastic</a:t>
            </a:r>
            <a:r>
              <a:rPr dirty="0" lang="en-GB" smtClean="0" sz="4000">
                <a:uFillTx/>
              </a:rPr>
              <a:t> polyps in the colon (500 to 2500)</a:t>
            </a:r>
          </a:p>
          <a:p>
            <a:pPr eaLnBrk="1" hangingPunct="1"/>
            <a:r>
              <a:rPr dirty="0" lang="en-GB" smtClean="0" sz="4000">
                <a:uFillTx/>
              </a:rPr>
              <a:t>Polyps are also found elsewhere in alimentary tract</a:t>
            </a:r>
          </a:p>
          <a:p>
            <a:pPr eaLnBrk="1" hangingPunct="1"/>
            <a:r>
              <a:rPr dirty="0" lang="en-GB" smtClean="0" sz="4000">
                <a:uFillTx/>
              </a:rPr>
              <a:t>The risk of colorectal cancer is 100% by midlife.</a:t>
            </a:r>
          </a:p>
          <a:p>
            <a:pPr eaLnBrk="1" hangingPunct="1"/>
            <a:endParaRPr dirty="0" lang="en-GB" smtClean="0" sz="4000">
              <a:uFillTx/>
            </a:endParaRPr>
          </a:p>
          <a:p>
            <a:pPr eaLnBrk="1" hangingPunct="1">
              <a:buFont charset="2" pitchFamily="2" typeface="Wingdings"/>
              <a:buNone/>
            </a:pPr>
            <a:r>
              <a:rPr b="1" dirty="0" i="1" lang="en-GB" smtClean="0" sz="4000">
                <a:solidFill>
                  <a:srgbClr val="FF0000"/>
                </a:solidFill>
                <a:uFillTx/>
              </a:rPr>
              <a:t>	Gardener’s syndrome</a:t>
            </a:r>
          </a:p>
          <a:p>
            <a:pPr eaLnBrk="1" hangingPunct="1"/>
            <a:r>
              <a:rPr dirty="0" err="1" lang="en-GB" smtClean="0" sz="4000">
                <a:uFillTx/>
              </a:rPr>
              <a:t>Polyposis</a:t>
            </a:r>
            <a:r>
              <a:rPr dirty="0" lang="en-GB" smtClean="0" sz="4000">
                <a:uFillTx/>
              </a:rPr>
              <a:t> coli, multiple </a:t>
            </a:r>
            <a:r>
              <a:rPr dirty="0" err="1" lang="en-GB" smtClean="0" sz="4000">
                <a:uFillTx/>
              </a:rPr>
              <a:t>osteomas</a:t>
            </a:r>
            <a:r>
              <a:rPr dirty="0" lang="en-GB" smtClean="0" sz="4000">
                <a:uFillTx/>
              </a:rPr>
              <a:t>, epidermal cysts, and </a:t>
            </a:r>
            <a:r>
              <a:rPr dirty="0" err="1" lang="en-GB" smtClean="0" sz="4000">
                <a:uFillTx/>
              </a:rPr>
              <a:t>fibromatosis</a:t>
            </a:r>
            <a:r>
              <a:rPr dirty="0" lang="en-GB" smtClean="0" sz="4000">
                <a:uFillTx/>
              </a:rPr>
              <a:t>.</a:t>
            </a:r>
          </a:p>
          <a:p>
            <a:pPr eaLnBrk="1" hangingPunct="1">
              <a:buFont charset="0" pitchFamily="34" typeface="Arial"/>
              <a:buNone/>
            </a:pPr>
            <a:endParaRPr dirty="0" lang="en-GB" smtClean="0" sz="4000">
              <a:uFillTx/>
            </a:endParaRPr>
          </a:p>
          <a:p>
            <a:pPr eaLnBrk="1" hangingPunct="1">
              <a:buFont charset="2" pitchFamily="2" typeface="Wingdings"/>
              <a:buNone/>
            </a:pPr>
            <a:r>
              <a:rPr b="1" dirty="0" i="1" lang="en-GB" smtClean="0" sz="4000">
                <a:solidFill>
                  <a:srgbClr val="FF0000"/>
                </a:solidFill>
                <a:uFillTx/>
              </a:rPr>
              <a:t>	</a:t>
            </a:r>
            <a:r>
              <a:rPr b="1" dirty="0" err="1" i="1" lang="en-GB" smtClean="0" sz="4000">
                <a:solidFill>
                  <a:srgbClr val="FF0000"/>
                </a:solidFill>
                <a:uFillTx/>
              </a:rPr>
              <a:t>Turcot</a:t>
            </a:r>
            <a:r>
              <a:rPr b="1" dirty="0" i="1" lang="en-GB" smtClean="0" sz="4000">
                <a:solidFill>
                  <a:srgbClr val="FF0000"/>
                </a:solidFill>
                <a:uFillTx/>
              </a:rPr>
              <a:t> syndrome</a:t>
            </a:r>
          </a:p>
          <a:p>
            <a:pPr eaLnBrk="1" hangingPunct="1"/>
            <a:r>
              <a:rPr dirty="0" i="1" lang="en-GB" smtClean="0" sz="4000">
                <a:solidFill>
                  <a:srgbClr val="FF3300"/>
                </a:solidFill>
                <a:uFillTx/>
              </a:rPr>
              <a:t> </a:t>
            </a:r>
            <a:r>
              <a:rPr dirty="0" err="1" lang="en-GB" smtClean="0" sz="4000">
                <a:uFillTx/>
              </a:rPr>
              <a:t>Polyposis</a:t>
            </a:r>
            <a:r>
              <a:rPr dirty="0" lang="en-GB" smtClean="0" sz="4000">
                <a:uFillTx/>
              </a:rPr>
              <a:t> coli, </a:t>
            </a:r>
            <a:r>
              <a:rPr dirty="0" err="1" lang="en-GB" smtClean="0" sz="4000">
                <a:uFillTx/>
              </a:rPr>
              <a:t>glioma</a:t>
            </a:r>
            <a:r>
              <a:rPr dirty="0" lang="en-GB" smtClean="0" sz="4000">
                <a:uFillTx/>
              </a:rPr>
              <a:t> and </a:t>
            </a:r>
            <a:r>
              <a:rPr dirty="0" err="1" lang="en-GB" smtClean="0" sz="4000">
                <a:uFillTx/>
              </a:rPr>
              <a:t>fibromatosis</a:t>
            </a:r>
            <a:endParaRPr dirty="0" i="1" lang="en-GB" smtClean="0" sz="4000">
              <a:solidFill>
                <a:srgbClr val="FF3300"/>
              </a:solidFill>
              <a:uFillTx/>
            </a:endParaRPr>
          </a:p>
          <a:p>
            <a:pPr eaLnBrk="1" hangingPunct="1"/>
            <a:endParaRPr dirty="0" lang="en-GB" smtClean="0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-142900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err="1" lang="en-US" smtClean="0" sz="3200">
                <a:uFillTx/>
                <a:latin charset="0" pitchFamily="34" typeface="Verdana"/>
                <a:ea charset="0" pitchFamily="18" typeface="Times New Roman"/>
                <a:cs charset="0" pitchFamily="34" typeface="Arial"/>
              </a:rPr>
              <a:t>Pathophysiology</a:t>
            </a:r>
            <a:endParaRPr dirty="0" lang="ar-SA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9592" y="836712"/>
            <a:ext cx="7786742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u="sng">
                <a:uFillTx/>
              </a:rPr>
              <a:t>Genetics</a:t>
            </a:r>
            <a:r>
              <a:rPr dirty="0" lang="en-US" smtClean="0">
                <a:uFillTx/>
              </a:rPr>
              <a:t>: mutation in </a:t>
            </a:r>
          </a:p>
          <a:p>
            <a:r>
              <a:rPr b="1" dirty="0" i="1" lang="en-US" smtClean="0">
                <a:uFillTx/>
              </a:rPr>
              <a:t>NOD2…….</a:t>
            </a:r>
            <a:r>
              <a:rPr dirty="0" lang="en-US" smtClean="0">
                <a:uFillTx/>
              </a:rPr>
              <a:t> susceptibility gene in </a:t>
            </a:r>
            <a:r>
              <a:rPr dirty="0" err="1" lang="en-US" smtClean="0">
                <a:uFillTx/>
              </a:rPr>
              <a:t>Crohn</a:t>
            </a:r>
            <a:r>
              <a:rPr dirty="0" lang="en-US" smtClean="0">
                <a:uFillTx/>
              </a:rPr>
              <a:t> disease. </a:t>
            </a:r>
          </a:p>
          <a:p>
            <a:r>
              <a:rPr b="1" dirty="0" lang="en-US" smtClean="0">
                <a:uFillTx/>
              </a:rPr>
              <a:t>…………. Abnormal recognition and response to intracellular pathogens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i="1" lang="en-US" smtClean="0">
                <a:uFillTx/>
              </a:rPr>
              <a:t>Mucosal immune responses</a:t>
            </a:r>
            <a:r>
              <a:rPr b="1" dirty="0" lang="en-US" smtClean="0">
                <a:uFillTx/>
              </a:rPr>
              <a:t>.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سهم للأسفل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مستط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776614">
            <a:off x="5551172" y="4426491"/>
            <a:ext cx="2786066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err="1" lang="en-US" smtClean="0">
                <a:uFillTx/>
              </a:rPr>
              <a:t>Immunosuppression</a:t>
            </a:r>
            <a:r>
              <a:rPr b="1" dirty="0" lang="en-US" smtClean="0">
                <a:uFillTx/>
              </a:rPr>
              <a:t>  is the mainstay of IBD therapy.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143380"/>
            <a:ext cx="2857488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>
                <a:uFillTx/>
              </a:rPr>
              <a:t>Abnormal intestinal epithelial tight junction barrier function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سهم للأسفل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مستطيل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43240" y="5214950"/>
            <a:ext cx="3429024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err="1" lang="en-US" smtClean="0">
                <a:uFillTx/>
              </a:rPr>
              <a:t>Transepithelial</a:t>
            </a:r>
            <a:r>
              <a:rPr b="1" dirty="0" lang="en-US" smtClean="0">
                <a:uFillTx/>
              </a:rPr>
              <a:t>  flux of luminal bacterial components activates immune responses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سهم للأسفل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سهم للأسفل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سهم للأسفل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مستطيل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58082" y="5857892"/>
            <a:ext cx="1640064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uFillTx/>
              </a:rPr>
              <a:t>Inflammation 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مستطيل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7422" y="2496917"/>
            <a:ext cx="35719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>
                <a:uFillTx/>
              </a:rPr>
              <a:t>Less effective at recognizing and combating luminal microbes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مستطيل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44" y="6500834"/>
            <a:ext cx="6000760" cy="276999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i="1" lang="en-US" smtClean="0" sz="1200">
                <a:uFillTx/>
              </a:rPr>
              <a:t>NOD2</a:t>
            </a:r>
            <a:r>
              <a:rPr b="1" dirty="0" lang="en-US" smtClean="0" sz="1200">
                <a:uFillTx/>
              </a:rPr>
              <a:t> encodes a protein that binds to intracellular bacterial </a:t>
            </a:r>
            <a:r>
              <a:rPr b="1" dirty="0" err="1" lang="en-US" smtClean="0" sz="1200">
                <a:uFillTx/>
              </a:rPr>
              <a:t>peptidoglycans</a:t>
            </a:r>
            <a:r>
              <a:rPr b="1" dirty="0" lang="en-US" smtClean="0" sz="1200">
                <a:uFillTx/>
              </a:rPr>
              <a:t> </a:t>
            </a:r>
            <a:endParaRPr dirty="0" lang="ar-SA" sz="1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سهم للأسفل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مستطيل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6018" y="17302"/>
            <a:ext cx="2556672" cy="780138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 sz="4000">
                <a:uFillTx/>
                <a:latin charset="0" pitchFamily="34" typeface="Verdana"/>
                <a:ea charset="0" pitchFamily="18" typeface="Times New Roman"/>
                <a:cs charset="0" pitchFamily="34" typeface="Arial"/>
              </a:rPr>
              <a:t>THEORY</a:t>
            </a:r>
            <a:endParaRPr b="1" dirty="0" lang="en-US" smtClean="0" sz="4000">
              <a:uFillTx/>
              <a:latin charset="0" pitchFamily="34" typeface="Verdana"/>
              <a:ea charset="0" pitchFamily="18" typeface="Times New Roman"/>
              <a:cs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مستطيل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1784" y="-27384"/>
            <a:ext cx="5526360" cy="30777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sz="1400">
                <a:uFillTx/>
              </a:rPr>
              <a:t>Nucleotide-binding </a:t>
            </a:r>
            <a:r>
              <a:rPr b="1" dirty="0" err="1" lang="en-US" smtClean="0" sz="1400">
                <a:uFillTx/>
              </a:rPr>
              <a:t>oligomerization</a:t>
            </a:r>
            <a:r>
              <a:rPr b="1" dirty="0" lang="en-US" smtClean="0" sz="1400">
                <a:uFillTx/>
              </a:rPr>
              <a:t> domain-containing protein 1</a:t>
            </a:r>
            <a:endParaRPr dirty="0" lang="en-US" sz="1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build="allAtOnce" grpId="0" spid="19"/>
    </p:bldLst>
  </p:timing>
</p:sld>
</file>

<file path=ppt/slides/slide5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51.jpg" id="1638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r="4657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87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l" rtl="0">
              <a:buFont charset="2" pitchFamily="2" typeface="Wingdings"/>
              <a:buNone/>
            </a:pPr>
            <a:r>
              <a:rPr b="1" i="1" lang="en-GB">
                <a:uFillTx/>
                <a:latin charset="0" pitchFamily="34" typeface="Calibri"/>
              </a:rPr>
              <a:t>	Familial polyposis coli (FPC)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1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1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4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762000"/>
            <a:ext cx="7772400" cy="76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rtlCol="0" t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GB" sz="2800">
                <a:solidFill>
                  <a:srgbClr val="FF0000"/>
                </a:solidFill>
                <a:uFillTx/>
                <a:cs typeface="+mj-cs"/>
              </a:rPr>
              <a:t>Malignant </a:t>
            </a:r>
            <a:r>
              <a:rPr b="1" dirty="0" err="1" lang="en-GB" sz="2800">
                <a:solidFill>
                  <a:srgbClr val="FF0000"/>
                </a:solidFill>
                <a:uFillTx/>
                <a:cs typeface="+mj-cs"/>
              </a:rPr>
              <a:t>Tumors</a:t>
            </a:r>
            <a:r>
              <a:rPr b="1" dirty="0" lang="en-GB" sz="2800">
                <a:solidFill>
                  <a:srgbClr val="FF0000"/>
                </a:solidFill>
                <a:uFillTx/>
                <a:cs typeface="+mj-cs"/>
              </a:rPr>
              <a:t> of Large Intestine</a:t>
            </a:r>
            <a:br>
              <a:rPr b="1" dirty="0" lang="en-GB" sz="2800">
                <a:solidFill>
                  <a:srgbClr val="FF0000"/>
                </a:solidFill>
                <a:uFillTx/>
                <a:cs typeface="+mj-cs"/>
              </a:rPr>
            </a:br>
            <a:endParaRPr b="1" dirty="0" lang="en-GB" sz="2800">
              <a:uFillTx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5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905000"/>
            <a:ext cx="86106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rtlCol="0" tIns="4445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endParaRPr dirty="0" lang="en-GB" smtClean="0" sz="2400">
              <a:solidFill>
                <a:srgbClr val="FFFF00"/>
              </a:solidFill>
              <a:uFillTx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charset="2" pitchFamily="2" typeface="Wingdings"/>
              <a:buChar char="Ø"/>
              <a:defRPr>
                <a:uFillTx/>
              </a:defRPr>
            </a:pPr>
            <a:r>
              <a:rPr b="1" dirty="0" err="1" lang="en-GB" smtClean="0" sz="2400">
                <a:uFillTx/>
              </a:rPr>
              <a:t>Adenocarcinoma</a:t>
            </a:r>
            <a:r>
              <a:rPr b="1" dirty="0" lang="en-GB" smtClean="0" sz="2400">
                <a:uFillTx/>
              </a:rPr>
              <a:t> of the colon is the most common malignancy of the GI tract and is a major cause of morbidity and mortality worldwide.</a:t>
            </a:r>
            <a:endParaRPr dirty="0" lang="en-GB" smtClean="0" sz="2400">
              <a:uFillTx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charset="2" pitchFamily="2" typeface="Wingdings"/>
              <a:buChar char="Ø"/>
              <a:defRPr>
                <a:uFillTx/>
              </a:defRPr>
            </a:pPr>
            <a:r>
              <a:rPr dirty="0" lang="en-GB" smtClean="0" sz="2400">
                <a:uFillTx/>
                <a:cs typeface="+mn-cs"/>
              </a:rPr>
              <a:t>Constitutes </a:t>
            </a:r>
            <a:r>
              <a:rPr dirty="0" lang="en-GB" sz="2400">
                <a:uFillTx/>
                <a:cs typeface="+mn-cs"/>
              </a:rPr>
              <a:t>98% of all cancers in the large intestine</a:t>
            </a:r>
            <a:r>
              <a:rPr dirty="0" lang="en-GB" smtClean="0" sz="2400">
                <a:uFillTx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charset="2" pitchFamily="2" typeface="Wingdings"/>
              <a:buChar char="Ø"/>
              <a:defRPr>
                <a:uFillTx/>
              </a:defRPr>
            </a:pPr>
            <a:endParaRPr dirty="0" lang="en-GB" smtClean="0" sz="2400">
              <a:uFillTx/>
              <a:cs typeface="+mn-cs"/>
            </a:endParaRP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GB" smtClean="0" sz="2400">
                <a:solidFill>
                  <a:srgbClr val="FFFF00"/>
                </a:solidFill>
                <a:uFillTx/>
                <a:cs typeface="+mn-cs"/>
              </a:rPr>
              <a:t>Predisposing factors: </a:t>
            </a:r>
          </a:p>
          <a:p>
            <a:pPr eaLnBrk="1" fontAlgn="auto" hangingPunct="1" indent="-457200" marL="457200">
              <a:spcAft>
                <a:spcPts val="0"/>
              </a:spcAft>
              <a:buFont typeface="+mj-lt"/>
              <a:buAutoNum type="arabicPeriod"/>
              <a:defRPr>
                <a:uFillTx/>
              </a:defRPr>
            </a:pPr>
            <a:r>
              <a:rPr dirty="0" lang="en-GB" smtClean="0" sz="2400">
                <a:uFillTx/>
                <a:cs typeface="+mn-cs"/>
              </a:rPr>
              <a:t>IBD, adenomas , </a:t>
            </a:r>
            <a:r>
              <a:rPr dirty="0" err="1" lang="en-GB" smtClean="0" sz="2400">
                <a:uFillTx/>
                <a:cs typeface="+mn-cs"/>
              </a:rPr>
              <a:t>polyposis</a:t>
            </a:r>
            <a:r>
              <a:rPr dirty="0" lang="en-GB" smtClean="0" sz="2400">
                <a:uFillTx/>
                <a:cs typeface="+mn-cs"/>
              </a:rPr>
              <a:t> syndrome.</a:t>
            </a:r>
          </a:p>
          <a:p>
            <a:pPr eaLnBrk="1" fontAlgn="auto" hangingPunct="1" indent="-457200" marL="457200">
              <a:spcAft>
                <a:spcPts val="0"/>
              </a:spcAft>
              <a:buFont typeface="+mj-lt"/>
              <a:buAutoNum type="arabicPeriod"/>
              <a:defRPr>
                <a:uFillTx/>
              </a:defRPr>
            </a:pPr>
            <a:r>
              <a:rPr dirty="0" lang="en-GB" smtClean="0" sz="2400">
                <a:uFillTx/>
                <a:cs typeface="+mn-cs"/>
              </a:rPr>
              <a:t>Diet appears to play an important role in the risk for colon cancer:</a:t>
            </a:r>
          </a:p>
          <a:p>
            <a:pPr eaLnBrk="1" fontAlgn="auto" hangingPunct="1" indent="-457200" marL="457200">
              <a:spcAft>
                <a:spcPts val="0"/>
              </a:spcAft>
              <a:buFont charset="0" pitchFamily="34" typeface="Arial"/>
              <a:buNone/>
              <a:defRPr>
                <a:uFillTx/>
              </a:defRPr>
            </a:pPr>
            <a:r>
              <a:rPr dirty="0" lang="en-GB" smtClean="0" sz="2400">
                <a:uFillTx/>
                <a:cs typeface="+mn-cs"/>
              </a:rPr>
              <a:t>-	Low </a:t>
            </a:r>
            <a:r>
              <a:rPr dirty="0" err="1" lang="en-GB" smtClean="0" sz="2400">
                <a:uFillTx/>
                <a:cs typeface="+mn-cs"/>
              </a:rPr>
              <a:t>fibr</a:t>
            </a:r>
            <a:r>
              <a:rPr dirty="0" lang="en-US" smtClean="0" sz="2400">
                <a:uFillTx/>
                <a:cs typeface="+mn-cs"/>
              </a:rPr>
              <a:t>e diet</a:t>
            </a:r>
            <a:r>
              <a:rPr dirty="0" lang="en-GB" smtClean="0" sz="2400">
                <a:uFillTx/>
                <a:cs typeface="+mn-cs"/>
              </a:rPr>
              <a:t>.</a:t>
            </a:r>
          </a:p>
          <a:p>
            <a:pPr eaLnBrk="1" fontAlgn="auto" hangingPunct="1" indent="-457200" marL="457200">
              <a:spcAft>
                <a:spcPts val="0"/>
              </a:spcAft>
              <a:buFontTx/>
              <a:buChar char="-"/>
              <a:defRPr>
                <a:uFillTx/>
              </a:defRPr>
            </a:pPr>
            <a:r>
              <a:rPr dirty="0" lang="en-GB" smtClean="0" sz="2400">
                <a:uFillTx/>
                <a:cs typeface="+mn-cs"/>
              </a:rPr>
              <a:t>High fat content.</a:t>
            </a:r>
          </a:p>
          <a:p>
            <a:pPr indent="-457200" marL="457200">
              <a:buFontTx/>
              <a:buChar char="-"/>
              <a:defRPr>
                <a:uFillTx/>
              </a:defRPr>
            </a:pPr>
            <a:r>
              <a:rPr dirty="0" lang="en-US" smtClean="0" sz="2400">
                <a:uFillTx/>
              </a:rPr>
              <a:t>Alcohol </a:t>
            </a:r>
            <a:endParaRPr dirty="0" lang="en-GB" smtClean="0" sz="2400">
              <a:uFillTx/>
              <a:cs typeface="+mn-cs"/>
            </a:endParaRPr>
          </a:p>
          <a:p>
            <a:pPr eaLnBrk="1" fontAlgn="auto" hangingPunct="1" indent="-457200" marL="457200">
              <a:spcAft>
                <a:spcPts val="0"/>
              </a:spcAft>
              <a:buFont charset="0" pitchFamily="34" typeface="Arial"/>
              <a:buNone/>
              <a:defRPr>
                <a:uFillTx/>
              </a:defRPr>
            </a:pPr>
            <a:r>
              <a:rPr dirty="0" lang="en-GB" smtClean="0" sz="2400">
                <a:uFillTx/>
                <a:cs typeface="+mn-cs"/>
              </a:rPr>
              <a:t>-	Reduced intake of </a:t>
            </a:r>
            <a:r>
              <a:rPr dirty="0" err="1" lang="en-GB" smtClean="0" sz="2400">
                <a:uFillTx/>
                <a:cs typeface="+mn-cs"/>
              </a:rPr>
              <a:t>vit</a:t>
            </a:r>
            <a:r>
              <a:rPr dirty="0" lang="en-GB" smtClean="0" sz="2400">
                <a:uFillTx/>
                <a:cs typeface="+mn-cs"/>
              </a:rPr>
              <a:t> A, C &amp; E.</a:t>
            </a:r>
          </a:p>
          <a:p>
            <a:pPr eaLnBrk="1" fontAlgn="auto" hangingPunct="1">
              <a:spcAft>
                <a:spcPts val="0"/>
              </a:spcAft>
              <a:buFont charset="2" pitchFamily="2" typeface="Wingdings"/>
              <a:buChar char="Ø"/>
              <a:defRPr>
                <a:uFillTx/>
              </a:defRPr>
            </a:pPr>
            <a:endParaRPr dirty="0" lang="en-GB" sz="2400">
              <a:uFillTx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14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357563" y="1428750"/>
            <a:ext cx="17970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l" rtl="0"/>
            <a:r>
              <a:rPr b="1" lang="en-GB">
                <a:solidFill>
                  <a:srgbClr val="FFFF00"/>
                </a:solidFill>
                <a:uFillTx/>
                <a:latin charset="0" pitchFamily="34" typeface="Calibri"/>
              </a:rPr>
              <a:t>Adenocarcinoma</a:t>
            </a:r>
            <a:endParaRPr lang="en-US">
              <a:uFillTx/>
              <a:latin charset="0" pitchFamily="34" typeface="Calibr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06" name="Rectangle 10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22860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lang="en-GB" smtClean="0" sz="2800">
                <a:uFillTx/>
              </a:rPr>
              <a:t>Adenocarcinoma  of Large Intestine</a:t>
            </a:r>
            <a:br>
              <a:rPr b="1" lang="en-GB" smtClean="0" sz="2800">
                <a:uFillTx/>
              </a:rPr>
            </a:br>
            <a:endParaRPr b="1" lang="en-US" smtClean="0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07" name="Rectangle 10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75" y="928688"/>
            <a:ext cx="7772400" cy="4114800"/>
          </a:xfrm>
          <a:solidFill>
            <a:schemeClr val="bg1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lnSpc>
                <a:spcPct val="90000"/>
              </a:lnSpc>
              <a:buFont charset="2" pitchFamily="2" typeface="Wingdings"/>
              <a:buNone/>
            </a:pPr>
            <a:r>
              <a:rPr dirty="0" lang="en-US" smtClean="0" sz="2800">
                <a:solidFill>
                  <a:srgbClr val="FF0000"/>
                </a:solidFill>
                <a:uFillTx/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dirty="0" lang="en-US" smtClean="0" sz="2800">
                <a:uFillTx/>
              </a:rPr>
              <a:t> Two </a:t>
            </a:r>
            <a:r>
              <a:rPr dirty="0" err="1" lang="en-US" smtClean="0" sz="2800">
                <a:uFillTx/>
              </a:rPr>
              <a:t>pathogenetically</a:t>
            </a:r>
            <a:r>
              <a:rPr dirty="0" lang="en-US" smtClean="0" sz="2800">
                <a:uFillTx/>
              </a:rPr>
              <a:t> distinct pathways for the development of colon cancer, both seem to result from accumulation of multiple mutations: </a:t>
            </a:r>
          </a:p>
          <a:p>
            <a:pPr eaLnBrk="1" hangingPunct="1" lvl="1">
              <a:lnSpc>
                <a:spcPct val="90000"/>
              </a:lnSpc>
              <a:buFont charset="0" pitchFamily="34" typeface="Arial"/>
              <a:buNone/>
            </a:pPr>
            <a:r>
              <a:rPr dirty="0" lang="en-US" smtClean="0">
                <a:solidFill>
                  <a:srgbClr val="FFFF66"/>
                </a:solidFill>
                <a:uFillTx/>
              </a:rPr>
              <a:t>1- The APC/B-</a:t>
            </a:r>
            <a:r>
              <a:rPr dirty="0" err="1" i="1" lang="en-US" smtClean="0">
                <a:solidFill>
                  <a:srgbClr val="FFFF66"/>
                </a:solidFill>
                <a:uFillTx/>
              </a:rPr>
              <a:t>catenin</a:t>
            </a:r>
            <a:r>
              <a:rPr dirty="0" i="1" lang="en-US" smtClean="0">
                <a:solidFill>
                  <a:srgbClr val="FFFF66"/>
                </a:solidFill>
                <a:uFillTx/>
              </a:rPr>
              <a:t> pathway ( 85 % )</a:t>
            </a:r>
            <a:endParaRPr dirty="0" i="1" lang="en-US" smtClean="0">
              <a:uFillTx/>
            </a:endParaRPr>
          </a:p>
          <a:p>
            <a:pPr eaLnBrk="1" hangingPunct="1" lvl="2">
              <a:lnSpc>
                <a:spcPct val="90000"/>
              </a:lnSpc>
            </a:pPr>
            <a:r>
              <a:rPr dirty="0" lang="en-US" smtClean="0">
                <a:uFillTx/>
              </a:rPr>
              <a:t>chromosomal  instability that results in stepwise accumulation of mutations in a series of </a:t>
            </a:r>
            <a:r>
              <a:rPr dirty="0" err="1" lang="en-US" smtClean="0">
                <a:uFillTx/>
              </a:rPr>
              <a:t>oncogenes</a:t>
            </a:r>
            <a:r>
              <a:rPr dirty="0" lang="en-US" smtClean="0">
                <a:uFillTx/>
              </a:rPr>
              <a:t> and tumor suppressor genes.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52.jpg" id="2150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071563" y="4286250"/>
            <a:ext cx="6143625" cy="2286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28813" y="4572000"/>
            <a:ext cx="3119437" cy="3698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l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dirty="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typeface="+mn-lt"/>
                <a:cs typeface="+mn-cs"/>
              </a:rPr>
              <a:t>adenoma-carcinoma sequence </a:t>
            </a:r>
            <a:endParaRPr dirty="0" lang="en-US">
              <a:solidFill>
                <a:srgbClr val="FF0000"/>
              </a:solidFill>
              <a:uFillTx/>
              <a:latin typeface="+mn-lt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30" name="Rectangle 10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lang="en-GB" smtClean="0" sz="2800">
                <a:uFillTx/>
              </a:rPr>
              <a:t>Malignant Tumors of Large Intestine</a:t>
            </a:r>
            <a:br>
              <a:rPr b="1" lang="en-GB" smtClean="0" sz="2800">
                <a:uFillTx/>
              </a:rPr>
            </a:br>
            <a:r>
              <a:rPr b="1" lang="en-GB" smtClean="0" sz="2800">
                <a:uFillTx/>
              </a:rPr>
              <a:t>Adenocarcinoma</a:t>
            </a:r>
            <a:endParaRPr b="1" lang="en-US" smtClean="0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236" name="Rectangle 10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828800"/>
            <a:ext cx="7772400" cy="4114800"/>
          </a:xfrm>
          <a:solidFill>
            <a:schemeClr val="bg1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 lnSpcReduction="10000"/>
          </a:bodyPr>
          <a:lstStyle/>
          <a:p>
            <a:pPr eaLnBrk="1" fontAlgn="auto" hangingPunct="1" indent="285750" marL="0">
              <a:spcAft>
                <a:spcPts val="0"/>
              </a:spcAft>
              <a:buFont charset="2" pitchFamily="2" typeface="Wingdings"/>
              <a:buNone/>
              <a:defRPr>
                <a:uFillTx/>
              </a:defRPr>
            </a:pPr>
            <a:r>
              <a:rPr dirty="0" lang="en-US" smtClean="0">
                <a:solidFill>
                  <a:srgbClr val="FF0000"/>
                </a:solidFill>
                <a:uFillTx/>
                <a:cs typeface="+mn-cs"/>
              </a:rPr>
              <a:t>Carcinogenesis</a:t>
            </a:r>
          </a:p>
          <a:p>
            <a:pPr eaLnBrk="1" fontAlgn="auto" hangingPunct="1" indent="285750" marL="0">
              <a:spcAft>
                <a:spcPts val="0"/>
              </a:spcAft>
              <a:buFont charset="2" pitchFamily="2" typeface="Wingdings"/>
              <a:buNone/>
              <a:defRPr>
                <a:uFillTx/>
              </a:defRPr>
            </a:pPr>
            <a:r>
              <a:rPr dirty="0" lang="en-US" smtClean="0" sz="2800">
                <a:solidFill>
                  <a:srgbClr val="FFFF66"/>
                </a:solidFill>
                <a:uFillTx/>
                <a:cs typeface="+mn-cs"/>
              </a:rPr>
              <a:t>2- The </a:t>
            </a:r>
            <a:r>
              <a:rPr dirty="0" i="1" lang="en-US" sz="2800">
                <a:solidFill>
                  <a:srgbClr val="FFFF66"/>
                </a:solidFill>
                <a:uFillTx/>
                <a:cs typeface="+mn-cs"/>
              </a:rPr>
              <a:t>DNA mismatch repair genes pathway:</a:t>
            </a:r>
            <a:r>
              <a:rPr dirty="0" i="1" lang="en-US" sz="2800">
                <a:uFillTx/>
                <a:cs typeface="+mn-cs"/>
              </a:rPr>
              <a:t> </a:t>
            </a:r>
          </a:p>
          <a:p>
            <a:pPr eaLnBrk="1" fontAlgn="auto" hangingPunct="1" indent="285750" marL="0">
              <a:spcAft>
                <a:spcPts val="0"/>
              </a:spcAft>
              <a:defRPr>
                <a:uFillTx/>
              </a:defRPr>
            </a:pPr>
            <a:r>
              <a:rPr dirty="0" lang="en-US" sz="2800">
                <a:uFillTx/>
                <a:cs typeface="+mn-cs"/>
              </a:rPr>
              <a:t>10% to 15% of sporadic cases.</a:t>
            </a:r>
          </a:p>
          <a:p>
            <a:pPr eaLnBrk="1" fontAlgn="auto" hangingPunct="1" indent="285750" marL="0">
              <a:spcAft>
                <a:spcPts val="0"/>
              </a:spcAft>
              <a:defRPr>
                <a:uFillTx/>
              </a:defRPr>
            </a:pPr>
            <a:r>
              <a:rPr dirty="0" lang="en-US" sz="2800">
                <a:uFillTx/>
                <a:cs typeface="+mn-cs"/>
              </a:rPr>
              <a:t>There is accumulation of mutations (as in the </a:t>
            </a:r>
            <a:r>
              <a:rPr dirty="0" lang="en-US" smtClean="0" sz="2800">
                <a:uFillTx/>
                <a:cs typeface="+mn-cs"/>
              </a:rPr>
              <a:t> </a:t>
            </a:r>
            <a:r>
              <a:rPr dirty="0" i="1" lang="en-US" smtClean="0" sz="2800">
                <a:uFillTx/>
                <a:cs typeface="+mn-cs"/>
              </a:rPr>
              <a:t>APC/B-</a:t>
            </a:r>
            <a:r>
              <a:rPr dirty="0" err="1" i="1" lang="en-US" smtClean="0" sz="2800">
                <a:uFillTx/>
                <a:cs typeface="+mn-cs"/>
              </a:rPr>
              <a:t>catenin</a:t>
            </a:r>
            <a:r>
              <a:rPr dirty="0" i="1" lang="en-US" smtClean="0" sz="2800">
                <a:uFillTx/>
                <a:cs typeface="+mn-cs"/>
              </a:rPr>
              <a:t> </a:t>
            </a:r>
            <a:r>
              <a:rPr dirty="0" i="1" lang="en-US" sz="2800">
                <a:uFillTx/>
                <a:cs typeface="+mn-cs"/>
              </a:rPr>
              <a:t>schema</a:t>
            </a:r>
            <a:r>
              <a:rPr dirty="0" i="1" lang="en-US" smtClean="0" sz="2800">
                <a:uFillTx/>
                <a:cs typeface="+mn-cs"/>
              </a:rPr>
              <a:t>)</a:t>
            </a:r>
            <a:endParaRPr dirty="0" lang="en-US" sz="2800">
              <a:uFillTx/>
              <a:cs typeface="+mn-cs"/>
            </a:endParaRP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US" smtClean="0" sz="2800">
                <a:uFillTx/>
                <a:cs typeface="+mn-cs"/>
              </a:rPr>
              <a:t>Five  DNA mismatch repair genes (MSH2, MSH6, MLH1, PMS1, AND PMS2) </a:t>
            </a: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US" smtClean="0" sz="2800">
                <a:uFillTx/>
                <a:cs typeface="+mn-cs"/>
              </a:rPr>
              <a:t>give rise to the </a:t>
            </a:r>
            <a:r>
              <a:rPr dirty="0" i="1" lang="en-US" smtClean="0" sz="2800" u="sng">
                <a:solidFill>
                  <a:srgbClr val="FFFF00"/>
                </a:solidFill>
                <a:uFillTx/>
                <a:cs typeface="+mn-cs"/>
              </a:rPr>
              <a:t>hereditary non </a:t>
            </a:r>
            <a:r>
              <a:rPr dirty="0" err="1" i="1" lang="en-US" smtClean="0" sz="2800" u="sng">
                <a:solidFill>
                  <a:srgbClr val="FFFF00"/>
                </a:solidFill>
                <a:uFillTx/>
                <a:cs typeface="+mn-cs"/>
              </a:rPr>
              <a:t>polyposis</a:t>
            </a:r>
            <a:r>
              <a:rPr dirty="0" i="1" lang="en-US" smtClean="0" sz="2800" u="sng">
                <a:solidFill>
                  <a:srgbClr val="FFFF00"/>
                </a:solidFill>
                <a:uFillTx/>
                <a:cs typeface="+mn-cs"/>
              </a:rPr>
              <a:t> colon carcinoma (HNPCC)</a:t>
            </a:r>
          </a:p>
          <a:p>
            <a:pPr eaLnBrk="1" fontAlgn="auto" hangingPunct="1" indent="285750" marL="0">
              <a:spcAft>
                <a:spcPts val="0"/>
              </a:spcAft>
              <a:defRPr>
                <a:uFillTx/>
              </a:defRPr>
            </a:pPr>
            <a:endParaRPr dirty="0" lang="en-US" sz="2800">
              <a:uFillTx/>
              <a:cs typeface="+mn-cs"/>
            </a:endParaRPr>
          </a:p>
          <a:p>
            <a:pPr eaLnBrk="1" fontAlgn="auto" hangingPunct="1" indent="285750" marL="0">
              <a:spcAft>
                <a:spcPts val="0"/>
              </a:spcAft>
              <a:buFont charset="2" pitchFamily="2" typeface="Wingdings"/>
              <a:buNone/>
              <a:defRPr>
                <a:uFillTx/>
              </a:defRPr>
            </a:pPr>
            <a:endParaRPr dirty="0" lang="en-US" sz="2800">
              <a:uFillTx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54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55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Hereditary mutation of the </a:t>
            </a:r>
            <a:r>
              <a:rPr i="1" lang="en-US" smtClean="0">
                <a:uFillTx/>
              </a:rPr>
              <a:t>APC</a:t>
            </a:r>
            <a:r>
              <a:rPr lang="en-US" smtClean="0">
                <a:uFillTx/>
              </a:rPr>
              <a:t> gene is the cause of familial adenomatous polyposis (FAP), where affected individuals carry an almost 100% risk of developing colon cancer by age 40 years.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7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7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20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0"/>
            <a:ext cx="7924800" cy="914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rtlCol="0" t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GB" sz="3600" u="sng">
                <a:solidFill>
                  <a:srgbClr val="FF0000"/>
                </a:solidFill>
                <a:uFillTx/>
                <a:cs typeface="+mj-cs"/>
              </a:rPr>
              <a:t>Colorectal Carcinoma </a:t>
            </a:r>
            <a:br>
              <a:rPr b="1" dirty="0" lang="en-GB" sz="3600" u="sng">
                <a:solidFill>
                  <a:srgbClr val="FF0000"/>
                </a:solidFill>
                <a:uFillTx/>
                <a:cs typeface="+mj-cs"/>
              </a:rPr>
            </a:br>
            <a:endParaRPr b="1" dirty="0" lang="en-GB" sz="3600" u="sng">
              <a:solidFill>
                <a:srgbClr val="FF0000"/>
              </a:solidFill>
              <a:uFillTx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81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838200"/>
            <a:ext cx="8610600" cy="6019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>
              <a:buFont charset="2" pitchFamily="2" typeface="Wingdings"/>
              <a:buNone/>
            </a:pPr>
            <a:r>
              <a:rPr b="1" dirty="0" i="1" lang="en-GB" smtClean="0" sz="2800">
                <a:uFillTx/>
              </a:rPr>
              <a:t>	</a:t>
            </a:r>
            <a:r>
              <a:rPr b="1" dirty="0" i="1" lang="en-GB" smtClean="0" sz="2800">
                <a:solidFill>
                  <a:srgbClr val="FFFF00"/>
                </a:solidFill>
                <a:uFillTx/>
              </a:rPr>
              <a:t>Morphology</a:t>
            </a:r>
          </a:p>
          <a:p>
            <a:pPr eaLnBrk="1" hangingPunct="1"/>
            <a:r>
              <a:rPr dirty="0" lang="en-GB" smtClean="0" sz="2800">
                <a:uFillTx/>
              </a:rPr>
              <a:t>70% are in the rectum, </a:t>
            </a:r>
            <a:r>
              <a:rPr dirty="0" err="1" lang="en-GB" smtClean="0" sz="2800">
                <a:uFillTx/>
              </a:rPr>
              <a:t>rectosigmoid</a:t>
            </a:r>
            <a:r>
              <a:rPr dirty="0" lang="en-GB" smtClean="0" sz="2800">
                <a:uFillTx/>
              </a:rPr>
              <a:t> and sigmoid colon.</a:t>
            </a:r>
            <a:endParaRPr dirty="0" lang="en-US" smtClean="0" sz="2800">
              <a:uFillTx/>
            </a:endParaRPr>
          </a:p>
          <a:p>
            <a:pPr eaLnBrk="1" hangingPunct="1"/>
            <a:r>
              <a:rPr dirty="0" lang="en-GB" smtClean="0" sz="2800">
                <a:solidFill>
                  <a:srgbClr val="FF0000"/>
                </a:solidFill>
                <a:uFillTx/>
              </a:rPr>
              <a:t>Left-sided carcinomas </a:t>
            </a:r>
            <a:r>
              <a:rPr dirty="0" lang="en-GB" smtClean="0" sz="2800">
                <a:uFillTx/>
              </a:rPr>
              <a:t>tend to be annular, encircling lesions with early symptoms of obstruction.</a:t>
            </a:r>
            <a:endParaRPr b="1" dirty="0" i="1" lang="en-GB" smtClean="0" sz="2800">
              <a:solidFill>
                <a:srgbClr val="FFFF00"/>
              </a:solidFill>
              <a:uFillTx/>
            </a:endParaRPr>
          </a:p>
          <a:p>
            <a:pPr eaLnBrk="1" hangingPunct="1"/>
            <a:r>
              <a:rPr dirty="0" lang="en-GB" smtClean="0" sz="2800">
                <a:solidFill>
                  <a:srgbClr val="FF0000"/>
                </a:solidFill>
                <a:uFillTx/>
              </a:rPr>
              <a:t>Right-sided carcinomas </a:t>
            </a:r>
            <a:r>
              <a:rPr dirty="0" lang="en-GB" smtClean="0" sz="2800">
                <a:uFillTx/>
              </a:rPr>
              <a:t>tend to grow as </a:t>
            </a:r>
            <a:r>
              <a:rPr dirty="0" err="1" lang="en-GB" smtClean="0" sz="2800">
                <a:uFillTx/>
              </a:rPr>
              <a:t>polypoid</a:t>
            </a:r>
            <a:r>
              <a:rPr dirty="0" lang="en-GB" smtClean="0" sz="2800">
                <a:uFillTx/>
              </a:rPr>
              <a:t>, </a:t>
            </a:r>
            <a:r>
              <a:rPr dirty="0" err="1" lang="en-GB" smtClean="0" sz="2800">
                <a:uFillTx/>
              </a:rPr>
              <a:t>fungating</a:t>
            </a:r>
            <a:r>
              <a:rPr dirty="0" lang="en-GB" smtClean="0" sz="2800">
                <a:uFillTx/>
              </a:rPr>
              <a:t> masses, obstruction is uncommon.</a:t>
            </a:r>
          </a:p>
          <a:p>
            <a:pPr eaLnBrk="1" hangingPunct="1"/>
            <a:r>
              <a:rPr dirty="0" err="1" lang="en-GB" smtClean="0" sz="2800">
                <a:uFillTx/>
              </a:rPr>
              <a:t>Mucinous</a:t>
            </a:r>
            <a:r>
              <a:rPr dirty="0" lang="en-GB" smtClean="0" sz="2800">
                <a:uFillTx/>
              </a:rPr>
              <a:t> </a:t>
            </a:r>
            <a:r>
              <a:rPr dirty="0" err="1" lang="en-GB" smtClean="0" sz="2800">
                <a:uFillTx/>
              </a:rPr>
              <a:t>adenocarcinoma</a:t>
            </a:r>
            <a:r>
              <a:rPr dirty="0" lang="en-GB" smtClean="0" sz="2800">
                <a:uFillTx/>
              </a:rPr>
              <a:t> secret abundant </a:t>
            </a:r>
            <a:r>
              <a:rPr dirty="0" err="1" lang="en-GB" smtClean="0" sz="2800">
                <a:uFillTx/>
              </a:rPr>
              <a:t>mucin</a:t>
            </a:r>
            <a:r>
              <a:rPr dirty="0" lang="en-GB" smtClean="0" sz="2800">
                <a:uFillTx/>
              </a:rPr>
              <a:t> that may dissect through cleavage planes in the wall.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54.jpg" id="2458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29375" y="4786313"/>
            <a:ext cx="1304925" cy="20716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53.jpg" id="2458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28688" y="4857750"/>
            <a:ext cx="2384425" cy="17891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84" name="مستط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14563" y="4929188"/>
            <a:ext cx="11160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uFillTx/>
                <a:latin charset="0" pitchFamily="34" typeface="Calibri"/>
              </a:rPr>
              <a:t>Left-sided</a:t>
            </a:r>
            <a:endParaRPr lang="en-US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85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43813" y="5143500"/>
            <a:ext cx="12398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uFillTx/>
                <a:latin charset="0" pitchFamily="34" typeface="Calibri"/>
              </a:rPr>
              <a:t>Right-sided</a:t>
            </a:r>
            <a:endParaRPr lang="en-US">
              <a:uFillTx/>
              <a:latin charset="0" pitchFamily="34"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 NEO001.jpg                                                     00000010Macintosh HD                   ABA78158:" id="2458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>
            <a:lum bright="30000" contrast="30000"/>
          </a:blip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635375" y="4868863"/>
            <a:ext cx="2598738" cy="17065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Signs and symptoms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>
                <a:uFillTx/>
              </a:rPr>
              <a:t>If located closer to the anus: change in bowel habit, feeling of incomplete defecation, PR bleeding</a:t>
            </a:r>
          </a:p>
          <a:p>
            <a:r>
              <a:rPr dirty="0" lang="en-US" smtClean="0">
                <a:uFillTx/>
              </a:rPr>
              <a:t>A tumor that is large enough to fill the entire lumen of the bowel may cause bowel </a:t>
            </a:r>
            <a:r>
              <a:rPr dirty="0" lang="en-US" smtClean="0">
                <a:uFillTx/>
              </a:rPr>
              <a:t>obstruction</a:t>
            </a:r>
            <a:endParaRPr dirty="0"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03848" y="404664"/>
            <a:ext cx="1630062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uFillTx/>
              </a:rPr>
              <a:t>Tumor marker</a:t>
            </a:r>
            <a:r>
              <a:rPr dirty="0" lang="en-US" smtClean="0">
                <a:uFillTx/>
              </a:rPr>
              <a:t>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1124744"/>
            <a:ext cx="7848872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mtClean="0">
                <a:uFillTx/>
              </a:rPr>
              <a:t>A </a:t>
            </a:r>
            <a:r>
              <a:rPr b="1" dirty="0" lang="en-US" smtClean="0">
                <a:uFillTx/>
              </a:rPr>
              <a:t>tumor marker</a:t>
            </a:r>
            <a:r>
              <a:rPr dirty="0" lang="en-US" smtClean="0">
                <a:uFillTx/>
              </a:rPr>
              <a:t> is a substance found in the blood</a:t>
            </a:r>
            <a:r>
              <a:rPr dirty="0" lang="en-US">
                <a:uFillTx/>
              </a:rPr>
              <a:t> </a:t>
            </a:r>
            <a:r>
              <a:rPr dirty="0" lang="en-US" smtClean="0">
                <a:uFillTx/>
              </a:rPr>
              <a:t>, urine</a:t>
            </a:r>
            <a:r>
              <a:rPr dirty="0" lang="en-US">
                <a:uFillTx/>
              </a:rPr>
              <a:t> </a:t>
            </a:r>
            <a:r>
              <a:rPr dirty="0" lang="en-US" smtClean="0">
                <a:uFillTx/>
              </a:rPr>
              <a:t> or body tissues that can be elevated in cancer, among other tissue types.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2060848"/>
            <a:ext cx="3284297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err="1" lang="en-US" smtClean="0">
                <a:uFillTx/>
              </a:rPr>
              <a:t>Carcinoembryonic</a:t>
            </a:r>
            <a:r>
              <a:rPr b="1" dirty="0" lang="en-US" smtClean="0">
                <a:uFillTx/>
              </a:rPr>
              <a:t> antigen (CEA) 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2852936"/>
            <a:ext cx="3201261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uFillTx/>
              </a:rPr>
              <a:t>Carbohydrate antigen (</a:t>
            </a:r>
            <a:r>
              <a:rPr dirty="0" lang="en-US" smtClean="0">
                <a:uFillTx/>
              </a:rPr>
              <a:t>CA19-9 )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مستطيل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5939988"/>
            <a:ext cx="4878288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>
                <a:uFillTx/>
              </a:rPr>
              <a:t>Tissue inhibitor of </a:t>
            </a:r>
            <a:r>
              <a:rPr b="1" dirty="0" err="1" lang="en-US" smtClean="0">
                <a:uFillTx/>
              </a:rPr>
              <a:t>metalloproteinases</a:t>
            </a:r>
            <a:r>
              <a:rPr b="1" dirty="0" lang="en-US" smtClean="0">
                <a:uFillTx/>
              </a:rPr>
              <a:t> 1 (TIMP1 ) 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مستط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76794" y="2483604"/>
            <a:ext cx="4687694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mtClean="0">
                <a:uFillTx/>
              </a:rPr>
              <a:t>Useful  to assess disease recurrence (late stage )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36096" y="5939988"/>
            <a:ext cx="3284682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uFillTx/>
              </a:rPr>
              <a:t>Early</a:t>
            </a:r>
            <a:r>
              <a:rPr dirty="0" lang="en-US" smtClean="0">
                <a:uFillTx/>
              </a:rPr>
              <a:t> as well as late stage disease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مستطيل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3573016"/>
            <a:ext cx="7992888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mtClean="0">
                <a:uFillTx/>
              </a:rPr>
              <a:t>CEA levels may also be raised in some non-</a:t>
            </a:r>
            <a:r>
              <a:rPr dirty="0" err="1" lang="en-US" smtClean="0">
                <a:uFillTx/>
              </a:rPr>
              <a:t>neoplastic</a:t>
            </a:r>
            <a:r>
              <a:rPr dirty="0" lang="en-US" smtClean="0">
                <a:uFillTx/>
              </a:rPr>
              <a:t> conditions like ulcerative colitis pancreatitis, cirrhosis COPD, </a:t>
            </a:r>
            <a:r>
              <a:rPr dirty="0" err="1" lang="en-US" smtClean="0">
                <a:uFillTx/>
              </a:rPr>
              <a:t>Crohn's</a:t>
            </a:r>
            <a:r>
              <a:rPr dirty="0" lang="en-US" smtClean="0">
                <a:uFillTx/>
              </a:rPr>
              <a:t> disease as well as in smokers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رابط بشكل مرفق 1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3779912" y="2780928"/>
            <a:ext cx="432048" cy="288032"/>
          </a:xfrm>
          <a:prstGeom prst="bentConnector3">
            <a:avLst>
              <a:gd fmla="val 50000" name="adj1"/>
            </a:avLst>
          </a:prstGeom>
          <a:ln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رابط بشكل مرفق 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51920" y="2276872"/>
            <a:ext cx="360040" cy="216024"/>
          </a:xfrm>
          <a:prstGeom prst="bentConnector3">
            <a:avLst>
              <a:gd fmla="val 50000" name="adj1"/>
            </a:avLst>
          </a:prstGeom>
          <a:ln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مستطيل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4509120"/>
            <a:ext cx="7992888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mtClean="0">
                <a:uFillTx/>
              </a:rPr>
              <a:t>CA19-9 are raised in in patients with colon cancer and pancreatic cancer, esophageal cancer and </a:t>
            </a:r>
            <a:r>
              <a:rPr dirty="0" err="1" lang="en-US" smtClean="0">
                <a:uFillTx/>
              </a:rPr>
              <a:t>hepatocellular</a:t>
            </a:r>
            <a:r>
              <a:rPr dirty="0" lang="en-US" smtClean="0">
                <a:uFillTx/>
              </a:rPr>
              <a:t> carcinoma. Apart from cancer, elevated levels may also occur in pancreatitis,  cirrhosis.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مستطيل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3568" y="2852936"/>
            <a:ext cx="75009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l" rtl="0"/>
            <a:r>
              <a:rPr dirty="0" lang="en-GB" smtClean="0" sz="2800">
                <a:solidFill>
                  <a:srgbClr val="FFFF00"/>
                </a:solidFill>
                <a:uFillTx/>
                <a:latin charset="0" pitchFamily="34" typeface="Calibri"/>
              </a:rPr>
              <a:t>Duke </a:t>
            </a:r>
            <a:r>
              <a:rPr dirty="0" lang="en-GB" sz="2800">
                <a:solidFill>
                  <a:srgbClr val="FFFF00"/>
                </a:solidFill>
                <a:uFillTx/>
                <a:latin charset="0" pitchFamily="34" typeface="Calibri"/>
              </a:rPr>
              <a:t>classification </a:t>
            </a:r>
            <a:r>
              <a:rPr dirty="0" lang="en-GB" sz="2800">
                <a:uFillTx/>
                <a:latin charset="0" pitchFamily="34" typeface="Calibri"/>
              </a:rPr>
              <a:t>is used for staging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5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5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52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0"/>
            <a:ext cx="7772400" cy="838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Malignant Small Intestinal Neoplasms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53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4313" y="1500188"/>
            <a:ext cx="8534400" cy="24526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>
              <a:buFont charset="2" pitchFamily="2" typeface="Wingdings"/>
              <a:buNone/>
            </a:pPr>
            <a:endParaRPr b="1" i="1" lang="en-GB" smtClean="0" sz="2400">
              <a:uFillTx/>
            </a:endParaRPr>
          </a:p>
          <a:p>
            <a:pPr eaLnBrk="1" hangingPunct="1"/>
            <a:r>
              <a:rPr lang="en-GB" smtClean="0" sz="2400">
                <a:uFillTx/>
              </a:rPr>
              <a:t>In descending order of frequency: </a:t>
            </a:r>
          </a:p>
          <a:p>
            <a:pPr eaLnBrk="1" hangingPunct="1"/>
            <a:r>
              <a:rPr lang="en-GB" smtClean="0" sz="2400">
                <a:uFillTx/>
              </a:rPr>
              <a:t>carcinoid, adenocarcinomas, lymphomas and leiomyosarcomas.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-142900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err="1" lang="en-US" smtClean="0" sz="3200">
                <a:uFillTx/>
                <a:latin charset="0" pitchFamily="34" typeface="Verdana"/>
                <a:ea charset="0" pitchFamily="18" typeface="Times New Roman"/>
                <a:cs charset="0" pitchFamily="34" typeface="Arial"/>
              </a:rPr>
              <a:t>Pathophysiology</a:t>
            </a:r>
            <a:endParaRPr dirty="0" lang="ar-SA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9592" y="836712"/>
            <a:ext cx="7786742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u="sng">
                <a:uFillTx/>
              </a:rPr>
              <a:t>Genetics</a:t>
            </a:r>
            <a:r>
              <a:rPr dirty="0" lang="en-US" smtClean="0">
                <a:uFillTx/>
              </a:rPr>
              <a:t>: mutation in </a:t>
            </a:r>
          </a:p>
          <a:p>
            <a:r>
              <a:rPr b="1" dirty="0" i="1" lang="en-US" smtClean="0">
                <a:uFillTx/>
              </a:rPr>
              <a:t>NOD2…….</a:t>
            </a:r>
            <a:r>
              <a:rPr dirty="0" lang="en-US" smtClean="0">
                <a:uFillTx/>
              </a:rPr>
              <a:t> susceptibility gene in </a:t>
            </a:r>
            <a:r>
              <a:rPr dirty="0" err="1" lang="en-US" smtClean="0">
                <a:uFillTx/>
              </a:rPr>
              <a:t>Crohn</a:t>
            </a:r>
            <a:r>
              <a:rPr dirty="0" lang="en-US" smtClean="0">
                <a:uFillTx/>
              </a:rPr>
              <a:t> disease. </a:t>
            </a:r>
          </a:p>
          <a:p>
            <a:r>
              <a:rPr b="1" dirty="0" lang="en-US" smtClean="0">
                <a:uFillTx/>
              </a:rPr>
              <a:t>…………. Abnormal recognition and response to intracellular pathogens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i="1" lang="en-US" smtClean="0">
                <a:uFillTx/>
              </a:rPr>
              <a:t>Mucosal immune responses</a:t>
            </a:r>
            <a:r>
              <a:rPr b="1" dirty="0" lang="en-US" smtClean="0">
                <a:uFillTx/>
              </a:rPr>
              <a:t>.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سهم للأسفل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776614">
            <a:off x="5551172" y="4426491"/>
            <a:ext cx="2786066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err="1" lang="en-US" smtClean="0">
                <a:uFillTx/>
              </a:rPr>
              <a:t>Immunosuppression</a:t>
            </a:r>
            <a:r>
              <a:rPr b="1" dirty="0" lang="en-US" smtClean="0">
                <a:uFillTx/>
              </a:rPr>
              <a:t>  is the mainstay of IBD therapy.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143380"/>
            <a:ext cx="2857488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>
                <a:uFillTx/>
              </a:rPr>
              <a:t>Abnormal intestinal epithelial tight junction barrier function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سهم للأسفل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43240" y="5214950"/>
            <a:ext cx="3429024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err="1" lang="en-US" smtClean="0">
                <a:uFillTx/>
              </a:rPr>
              <a:t>Transepithelial</a:t>
            </a:r>
            <a:r>
              <a:rPr b="1" dirty="0" lang="en-US" smtClean="0">
                <a:uFillTx/>
              </a:rPr>
              <a:t>  flux of luminal bacterial components activates immune responses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سهم للأسفل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سهم للأسفل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سهم للأسفل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58082" y="5857892"/>
            <a:ext cx="1640064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uFillTx/>
              </a:rPr>
              <a:t>Inflammation 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7422" y="2496917"/>
            <a:ext cx="35719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>
                <a:uFillTx/>
              </a:rPr>
              <a:t>Less effective at recognizing and combating luminal microbes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44" y="6500834"/>
            <a:ext cx="6000760" cy="276999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i="1" lang="en-US" smtClean="0" sz="1200">
                <a:uFillTx/>
              </a:rPr>
              <a:t>NOD2</a:t>
            </a:r>
            <a:r>
              <a:rPr b="1" dirty="0" lang="en-US" smtClean="0" sz="1200">
                <a:uFillTx/>
              </a:rPr>
              <a:t> encodes a protein that binds to intracellular bacterial </a:t>
            </a:r>
            <a:r>
              <a:rPr b="1" dirty="0" err="1" lang="en-US" smtClean="0" sz="1200">
                <a:uFillTx/>
              </a:rPr>
              <a:t>peptidoglycans</a:t>
            </a:r>
            <a:r>
              <a:rPr b="1" dirty="0" lang="en-US" smtClean="0" sz="1200">
                <a:uFillTx/>
              </a:rPr>
              <a:t> </a:t>
            </a:r>
            <a:endParaRPr dirty="0" lang="ar-SA" sz="1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سهم للأسفل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0" name="مستطيل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1784" y="-27384"/>
            <a:ext cx="5526360" cy="30777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sz="1400">
                <a:uFillTx/>
              </a:rPr>
              <a:t>Nucleotide-binding </a:t>
            </a:r>
            <a:r>
              <a:rPr b="1" dirty="0" err="1" lang="en-US" smtClean="0" sz="1400">
                <a:uFillTx/>
              </a:rPr>
              <a:t>oligomerization</a:t>
            </a:r>
            <a:r>
              <a:rPr b="1" dirty="0" lang="en-US" smtClean="0" sz="1400">
                <a:uFillTx/>
              </a:rPr>
              <a:t> domain-containing protein 1</a:t>
            </a:r>
            <a:endParaRPr dirty="0" lang="en-US" sz="1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7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7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76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Small Intestinal Neoplasms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61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188" y="1143000"/>
            <a:ext cx="8382000" cy="5257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rtlCol="0" tIns="4445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charset="2" pitchFamily="2" typeface="Wingdings"/>
              <a:buNone/>
              <a:defRPr>
                <a:uFillTx/>
              </a:defRPr>
            </a:pPr>
            <a:r>
              <a:rPr b="1" dirty="0" err="1" i="1" lang="en-GB" sz="2400" u="sng">
                <a:solidFill>
                  <a:srgbClr val="FFFF00"/>
                </a:solidFill>
                <a:uFillTx/>
                <a:cs typeface="+mn-cs"/>
              </a:rPr>
              <a:t>Carcinoid</a:t>
            </a:r>
            <a:r>
              <a:rPr b="1" dirty="0" i="1" lang="en-GB" sz="2400" u="sng">
                <a:solidFill>
                  <a:srgbClr val="FFFF00"/>
                </a:solidFill>
                <a:uFillTx/>
                <a:cs typeface="+mn-cs"/>
              </a:rPr>
              <a:t> </a:t>
            </a:r>
            <a:r>
              <a:rPr b="1" dirty="0" err="1" i="1" lang="en-GB" sz="2400" u="sng">
                <a:solidFill>
                  <a:srgbClr val="FFFF00"/>
                </a:solidFill>
                <a:uFillTx/>
                <a:cs typeface="+mn-cs"/>
              </a:rPr>
              <a:t>Tumors</a:t>
            </a:r>
            <a:endParaRPr b="1" dirty="0" i="1" lang="en-GB" sz="2400" u="sng">
              <a:solidFill>
                <a:srgbClr val="FFFF00"/>
              </a:solidFill>
              <a:uFillTx/>
              <a:cs typeface="+mn-cs"/>
            </a:endParaRP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err="1" lang="en-GB" sz="2000">
                <a:uFillTx/>
                <a:cs typeface="+mn-cs"/>
              </a:rPr>
              <a:t>Neoplasms</a:t>
            </a:r>
            <a:r>
              <a:rPr dirty="0" lang="en-GB" sz="2000">
                <a:uFillTx/>
                <a:cs typeface="+mn-cs"/>
              </a:rPr>
              <a:t> arising from endocrine cells </a:t>
            </a:r>
            <a:r>
              <a:rPr dirty="0" lang="en-GB" smtClean="0" sz="2000">
                <a:uFillTx/>
                <a:cs typeface="+mn-cs"/>
              </a:rPr>
              <a:t>found </a:t>
            </a:r>
            <a:r>
              <a:rPr dirty="0" lang="en-GB" sz="2000">
                <a:uFillTx/>
                <a:cs typeface="+mn-cs"/>
              </a:rPr>
              <a:t>along the length of GIT mucosa. </a:t>
            </a: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GB" sz="2000">
                <a:uFillTx/>
                <a:cs typeface="+mn-cs"/>
              </a:rPr>
              <a:t>60 to 80% appendix and terminal ileum: 10 to 20% </a:t>
            </a:r>
            <a:r>
              <a:rPr dirty="0" lang="en-GB" smtClean="0" sz="2000">
                <a:uFillTx/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GB" smtClean="0" sz="20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n-cs"/>
              </a:rPr>
              <a:t> </a:t>
            </a:r>
            <a:r>
              <a:rPr dirty="0" err="1" lang="en-GB" smtClean="0" sz="20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n-cs"/>
              </a:rPr>
              <a:t>Ultrastructral</a:t>
            </a:r>
            <a:r>
              <a:rPr dirty="0" lang="en-GB" smtClean="0" sz="20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n-cs"/>
              </a:rPr>
              <a:t> features: </a:t>
            </a:r>
            <a:r>
              <a:rPr dirty="0" err="1" lang="en-GB" smtClean="0" sz="20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n-cs"/>
              </a:rPr>
              <a:t>neurosecretory</a:t>
            </a:r>
            <a:r>
              <a:rPr dirty="0" lang="en-GB" smtClean="0" sz="2000">
                <a:effectLst>
                  <a:outerShdw algn="tl" blurRad="38100" dir="2700000" dist="38100">
                    <a:srgbClr val="000000"/>
                  </a:outerShdw>
                </a:effectLst>
                <a:uFillTx/>
                <a:cs typeface="+mn-cs"/>
              </a:rPr>
              <a:t> electron dense bodies in the  	cytoplasm</a:t>
            </a:r>
            <a:endParaRPr dirty="0" lang="en-GB" smtClean="0" sz="2000">
              <a:uFillTx/>
              <a:cs typeface="+mn-cs"/>
            </a:endParaRP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endParaRPr dirty="0" lang="en-GB" sz="2000">
              <a:uFillTx/>
              <a:cs typeface="+mn-cs"/>
            </a:endParaRP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endParaRPr dirty="0" lang="en-GB" sz="2000">
              <a:uFillTx/>
              <a:cs typeface="+mn-c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Cotran\Images\CH18\F018057.jpg" id="28678" name="Picture 102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>
            <a:lum bright="-6000" contrast="12000"/>
          </a:blip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85750" y="3929063"/>
            <a:ext cx="8572500" cy="2571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9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9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700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0"/>
            <a:ext cx="7772400" cy="914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Small Intestinal Neoplasms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701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43000"/>
            <a:ext cx="83058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algn="ctr" eaLnBrk="1" hangingPunct="1">
              <a:buFont charset="2" pitchFamily="2" typeface="Wingdings"/>
              <a:buNone/>
            </a:pPr>
            <a:r>
              <a:rPr b="1" dirty="0" err="1" lang="en-GB" smtClean="0" sz="2400" u="sng">
                <a:uFillTx/>
              </a:rPr>
              <a:t>Carcinoid</a:t>
            </a:r>
            <a:r>
              <a:rPr b="1" dirty="0" lang="en-GB" smtClean="0" sz="2400" u="sng">
                <a:uFillTx/>
              </a:rPr>
              <a:t> </a:t>
            </a:r>
            <a:r>
              <a:rPr b="1" dirty="0" err="1" lang="en-GB" smtClean="0" sz="2400" u="sng">
                <a:uFillTx/>
              </a:rPr>
              <a:t>Tumor</a:t>
            </a:r>
            <a:endParaRPr b="1" dirty="0" lang="en-GB" smtClean="0" sz="2400" u="sng">
              <a:uFillTx/>
            </a:endParaRPr>
          </a:p>
          <a:p>
            <a:pPr eaLnBrk="1" hangingPunct="1">
              <a:buFont charset="2" pitchFamily="2" typeface="Wingdings"/>
              <a:buNone/>
            </a:pPr>
            <a:r>
              <a:rPr b="1" dirty="0" i="1" lang="en-GB" smtClean="0" sz="2400">
                <a:solidFill>
                  <a:srgbClr val="FFFF00"/>
                </a:solidFill>
                <a:uFillTx/>
              </a:rPr>
              <a:t>	Clinical features</a:t>
            </a:r>
          </a:p>
          <a:p>
            <a:pPr eaLnBrk="1" hangingPunct="1"/>
            <a:r>
              <a:rPr dirty="0" lang="en-GB" smtClean="0" sz="2400">
                <a:uFillTx/>
              </a:rPr>
              <a:t>Asymptomatic</a:t>
            </a:r>
          </a:p>
          <a:p>
            <a:pPr eaLnBrk="1" hangingPunct="1"/>
            <a:r>
              <a:rPr dirty="0" lang="en-GB" smtClean="0" sz="2400">
                <a:uFillTx/>
              </a:rPr>
              <a:t>May cause obstruction, </a:t>
            </a:r>
            <a:r>
              <a:rPr dirty="0" err="1" lang="en-GB" smtClean="0" sz="2400">
                <a:uFillTx/>
              </a:rPr>
              <a:t>intussusception</a:t>
            </a:r>
            <a:r>
              <a:rPr dirty="0" lang="en-GB" smtClean="0" sz="2400">
                <a:uFillTx/>
              </a:rPr>
              <a:t> or bleeding.</a:t>
            </a:r>
          </a:p>
          <a:p>
            <a:pPr eaLnBrk="1" hangingPunct="1"/>
            <a:r>
              <a:rPr dirty="0" lang="en-GB" smtClean="0" sz="2400">
                <a:uFillTx/>
              </a:rPr>
              <a:t>May elaborate hormones: </a:t>
            </a:r>
            <a:r>
              <a:rPr dirty="0" err="1" lang="en-GB" smtClean="0" sz="2400">
                <a:uFillTx/>
              </a:rPr>
              <a:t>Zollinger</a:t>
            </a:r>
            <a:r>
              <a:rPr dirty="0" lang="en-GB" smtClean="0" sz="2400">
                <a:uFillTx/>
              </a:rPr>
              <a:t>-Ellison, Cushing’s </a:t>
            </a:r>
            <a:r>
              <a:rPr dirty="0" err="1" lang="en-GB" smtClean="0" sz="2400">
                <a:uFillTx/>
              </a:rPr>
              <a:t>carcinoid</a:t>
            </a:r>
            <a:r>
              <a:rPr dirty="0" lang="en-GB" smtClean="0" sz="2400">
                <a:uFillTx/>
              </a:rPr>
              <a:t> or other syndromes.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2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3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l" rtl="0"/>
            <a:endParaRPr lang="ar-SA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4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0"/>
            <a:ext cx="7772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eaLnBrk="1" hangingPunct="1"/>
            <a:r>
              <a:rPr b="1" lang="en-GB" smtClean="0" sz="3600" u="sng">
                <a:uFillTx/>
              </a:rPr>
              <a:t>Small Intestinal Neoplasms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5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685800"/>
            <a:ext cx="8382000" cy="5257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4450" lIns="90488" rIns="90488" tIns="44450"/>
          <a:lstStyle/>
          <a:p>
            <a:pPr algn="ctr" eaLnBrk="1" hangingPunct="1">
              <a:buFont charset="2" pitchFamily="2" typeface="Wingdings"/>
              <a:buNone/>
            </a:pPr>
            <a:r>
              <a:rPr b="1" dirty="0" err="1" lang="en-GB" smtClean="0" sz="2400" u="sng">
                <a:uFillTx/>
              </a:rPr>
              <a:t>Carcinoid</a:t>
            </a:r>
            <a:r>
              <a:rPr b="1" dirty="0" lang="en-GB" smtClean="0" sz="2400" u="sng">
                <a:uFillTx/>
              </a:rPr>
              <a:t> </a:t>
            </a:r>
            <a:r>
              <a:rPr b="1" dirty="0" err="1" lang="en-GB" smtClean="0" sz="2400" u="sng">
                <a:uFillTx/>
              </a:rPr>
              <a:t>tumor</a:t>
            </a:r>
            <a:endParaRPr b="1" dirty="0" lang="en-GB" smtClean="0" sz="2400" u="sng">
              <a:uFillTx/>
            </a:endParaRPr>
          </a:p>
          <a:p>
            <a:pPr eaLnBrk="1" hangingPunct="1" lvl="1">
              <a:buFont charset="2" pitchFamily="2" typeface="Wingdings"/>
              <a:buNone/>
            </a:pPr>
            <a:r>
              <a:rPr b="1" dirty="0" i="1" lang="en-GB" smtClean="0">
                <a:solidFill>
                  <a:srgbClr val="CC3300"/>
                </a:solidFill>
                <a:uFillTx/>
              </a:rPr>
              <a:t>			          </a:t>
            </a:r>
            <a:r>
              <a:rPr b="1" dirty="0" err="1" i="1" lang="en-GB" smtClean="0">
                <a:solidFill>
                  <a:srgbClr val="CC3300"/>
                </a:solidFill>
                <a:uFillTx/>
              </a:rPr>
              <a:t>Carcinoid</a:t>
            </a:r>
            <a:r>
              <a:rPr b="1" dirty="0" i="1" lang="en-GB" smtClean="0">
                <a:solidFill>
                  <a:srgbClr val="CC3300"/>
                </a:solidFill>
                <a:uFillTx/>
              </a:rPr>
              <a:t> syndrome</a:t>
            </a:r>
          </a:p>
          <a:p>
            <a:pPr eaLnBrk="1" hangingPunct="1" lvl="1"/>
            <a:endParaRPr dirty="0" lang="en-GB" smtClean="0" sz="2400">
              <a:uFillTx/>
            </a:endParaRPr>
          </a:p>
          <a:p>
            <a:pPr eaLnBrk="1" hangingPunct="1"/>
            <a:r>
              <a:rPr dirty="0" lang="en-GB" smtClean="0" sz="2400">
                <a:uFillTx/>
              </a:rPr>
              <a:t>1% of </a:t>
            </a:r>
            <a:r>
              <a:rPr dirty="0" err="1" lang="en-GB" smtClean="0" sz="2400">
                <a:uFillTx/>
              </a:rPr>
              <a:t>carcinoid</a:t>
            </a:r>
            <a:r>
              <a:rPr dirty="0" lang="en-GB" smtClean="0" sz="2400">
                <a:uFillTx/>
              </a:rPr>
              <a:t>  </a:t>
            </a:r>
            <a:r>
              <a:rPr dirty="0" err="1" lang="en-GB" smtClean="0" sz="2400">
                <a:uFillTx/>
              </a:rPr>
              <a:t>tumor</a:t>
            </a:r>
            <a:r>
              <a:rPr dirty="0" lang="en-GB" smtClean="0" sz="2400">
                <a:uFillTx/>
              </a:rPr>
              <a:t> &amp; in 20% of those of widespread metastasis </a:t>
            </a:r>
          </a:p>
          <a:p>
            <a:pPr eaLnBrk="1" hangingPunct="1"/>
            <a:r>
              <a:rPr dirty="0" err="1" lang="en-GB" smtClean="0" sz="2400">
                <a:uFillTx/>
              </a:rPr>
              <a:t>Paroxymal</a:t>
            </a:r>
            <a:r>
              <a:rPr dirty="0" lang="en-GB" smtClean="0" sz="2400">
                <a:uFillTx/>
              </a:rPr>
              <a:t> flushing, episodes of asthma-like wheezing, right-sided heart failure, attacks of watery </a:t>
            </a:r>
            <a:r>
              <a:rPr dirty="0" err="1" lang="en-GB" smtClean="0" sz="2400">
                <a:uFillTx/>
              </a:rPr>
              <a:t>diarrhea</a:t>
            </a:r>
            <a:r>
              <a:rPr dirty="0" lang="en-GB" smtClean="0" sz="2400">
                <a:uFillTx/>
              </a:rPr>
              <a:t>, abdominal pain, </a:t>
            </a:r>
          </a:p>
          <a:p>
            <a:pPr eaLnBrk="1" hangingPunct="1"/>
            <a:r>
              <a:rPr dirty="0" lang="en-GB" smtClean="0" sz="2400">
                <a:uFillTx/>
              </a:rPr>
              <a:t>The principal chemical mediator is </a:t>
            </a:r>
            <a:r>
              <a:rPr dirty="0" lang="en-GB" smtClean="0" sz="2400">
                <a:solidFill>
                  <a:srgbClr val="FFFF00"/>
                </a:solidFill>
                <a:uFillTx/>
              </a:rPr>
              <a:t>serotonin</a:t>
            </a:r>
          </a:p>
          <a:p>
            <a:pPr eaLnBrk="1" hangingPunct="1"/>
            <a:r>
              <a:rPr dirty="0" lang="en-GB" smtClean="0" sz="2400">
                <a:uFillTx/>
              </a:rPr>
              <a:t>The syndrome is classically associated with </a:t>
            </a:r>
            <a:r>
              <a:rPr dirty="0" err="1" lang="en-GB" smtClean="0" sz="2400">
                <a:uFillTx/>
              </a:rPr>
              <a:t>ileal</a:t>
            </a:r>
            <a:r>
              <a:rPr dirty="0" lang="en-GB" smtClean="0" sz="2400">
                <a:uFillTx/>
              </a:rPr>
              <a:t> </a:t>
            </a:r>
            <a:r>
              <a:rPr dirty="0" err="1" lang="en-GB" smtClean="0" sz="2400">
                <a:uFillTx/>
              </a:rPr>
              <a:t>carcinoids</a:t>
            </a:r>
            <a:r>
              <a:rPr dirty="0" lang="en-GB" smtClean="0" sz="2400">
                <a:uFillTx/>
              </a:rPr>
              <a:t> with hepatic metastases.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/>
  <p:timing>
    <p:tnLst>
      <p:par>
        <p:cTn dur="indefinite" id="1" nodeType="tmRoot" restart="never"/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4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2860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lang="en-GB" smtClean="0" sz="3600" u="sng">
                <a:uFillTx/>
              </a:rPr>
              <a:t>Small Intestinal Neoplasms</a:t>
            </a:r>
            <a:endParaRPr b="1" lang="en-US" smtClean="0" sz="3600" u="sn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85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447800"/>
            <a:ext cx="7772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charset="2" pitchFamily="2" typeface="Wingdings"/>
              <a:buNone/>
              <a:defRPr>
                <a:uFillTx/>
              </a:defRPr>
            </a:pPr>
            <a:r>
              <a:rPr dirty="0" lang="en-US">
                <a:solidFill>
                  <a:srgbClr val="FFFF00"/>
                </a:solidFill>
                <a:uFillTx/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cs typeface="+mn-cs"/>
              </a:rPr>
              <a:t>the </a:t>
            </a:r>
            <a:r>
              <a:rPr dirty="0" err="1" lang="en-US" smtClean="0">
                <a:uFillTx/>
                <a:cs typeface="+mn-cs"/>
              </a:rPr>
              <a:t>ileocecal</a:t>
            </a:r>
            <a:r>
              <a:rPr dirty="0" lang="en-US" smtClean="0">
                <a:uFillTx/>
                <a:cs typeface="+mn-cs"/>
              </a:rPr>
              <a:t> region is a favored site for </a:t>
            </a:r>
            <a:r>
              <a:rPr dirty="0" err="1" lang="en-US" smtClean="0">
                <a:uFillTx/>
                <a:cs typeface="+mn-cs"/>
              </a:rPr>
              <a:t>Burkitt's</a:t>
            </a:r>
            <a:r>
              <a:rPr dirty="0" lang="en-US" smtClean="0">
                <a:uFillTx/>
                <a:cs typeface="+mn-cs"/>
              </a:rPr>
              <a:t> lymphoma.</a:t>
            </a:r>
            <a:endParaRPr dirty="0" lang="en-US">
              <a:uFillTx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844" y="214290"/>
            <a:ext cx="8329642" cy="541180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indent="-514350" marL="514350">
              <a:buFont typeface="+mj-lt"/>
              <a:buAutoNum type="arabicPeriod"/>
            </a:pP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Know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common  types of intestinal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polyps</a:t>
            </a:r>
          </a:p>
          <a:p>
            <a:pPr indent="-514350" marL="514350">
              <a:buNone/>
            </a:pPr>
            <a:r>
              <a:rPr dirty="0" i="1" lang="en-US" smtClean="0" sz="1800">
                <a:uFillTx/>
              </a:rPr>
              <a:t>A- Non-</a:t>
            </a:r>
            <a:r>
              <a:rPr dirty="0" err="1" i="1" lang="en-US" smtClean="0" sz="1800">
                <a:uFillTx/>
              </a:rPr>
              <a:t>neoplastic</a:t>
            </a:r>
            <a:r>
              <a:rPr dirty="0" i="1" lang="en-US" smtClean="0" sz="1800">
                <a:uFillTx/>
              </a:rPr>
              <a:t> polyps    no dysplasia </a:t>
            </a:r>
          </a:p>
          <a:p>
            <a:pPr indent="-514350" marL="514350">
              <a:buNone/>
            </a:pPr>
            <a:r>
              <a:rPr dirty="0" i="1" lang="en-US" smtClean="0" sz="1800">
                <a:uFillTx/>
                <a:cs charset="-34" pitchFamily="34" typeface="FreesiaUPC"/>
              </a:rPr>
              <a:t> </a:t>
            </a:r>
            <a:r>
              <a:rPr dirty="0" i="1" lang="en-US" smtClean="0" sz="1800">
                <a:uFillTx/>
                <a:cs charset="-34" pitchFamily="34" typeface="FreesiaUPC"/>
              </a:rPr>
              <a:t>                                            4 common types (</a:t>
            </a:r>
            <a:r>
              <a:rPr dirty="0" err="1" i="1" lang="en-US" smtClean="0" sz="1800">
                <a:uFillTx/>
                <a:cs charset="-34" pitchFamily="34" typeface="FreesiaUPC"/>
              </a:rPr>
              <a:t>hyperplastic</a:t>
            </a:r>
            <a:r>
              <a:rPr dirty="0" i="1" lang="en-US" smtClean="0" sz="1800">
                <a:uFillTx/>
                <a:cs charset="-34" pitchFamily="34" typeface="FreesiaUPC"/>
              </a:rPr>
              <a:t>, </a:t>
            </a:r>
            <a:r>
              <a:rPr dirty="0" err="1" i="1" lang="en-US" smtClean="0" sz="1800">
                <a:uFillTx/>
                <a:cs charset="-34" pitchFamily="34" typeface="FreesiaUPC"/>
              </a:rPr>
              <a:t>hamartomatous</a:t>
            </a:r>
            <a:r>
              <a:rPr dirty="0" i="1" lang="en-US" smtClean="0" sz="1800">
                <a:uFillTx/>
                <a:cs charset="-34" pitchFamily="34" typeface="FreesiaUPC"/>
              </a:rPr>
              <a:t>, inflammatory, lymphoid)</a:t>
            </a:r>
          </a:p>
          <a:p>
            <a:pPr indent="-514350" marL="514350">
              <a:buNone/>
            </a:pPr>
            <a:r>
              <a:rPr dirty="0" i="1" lang="en-US" smtClean="0" sz="1800">
                <a:uFillTx/>
              </a:rPr>
              <a:t>B- </a:t>
            </a:r>
            <a:r>
              <a:rPr dirty="0" err="1" i="1" lang="en-US" smtClean="0" sz="1800">
                <a:uFillTx/>
              </a:rPr>
              <a:t>Neoplastic</a:t>
            </a:r>
            <a:r>
              <a:rPr dirty="0" i="1" lang="en-US" smtClean="0" sz="1800">
                <a:uFillTx/>
              </a:rPr>
              <a:t> polyps  there is dysplasia</a:t>
            </a:r>
          </a:p>
          <a:p>
            <a:pPr indent="-514350" marL="514350">
              <a:buNone/>
            </a:pPr>
            <a:r>
              <a:rPr dirty="0" i="1" lang="en-US" smtClean="0" sz="1800">
                <a:uFillTx/>
                <a:cs charset="-34" pitchFamily="34" typeface="FreesiaUPC"/>
              </a:rPr>
              <a:t> </a:t>
            </a:r>
            <a:r>
              <a:rPr dirty="0" i="1" lang="en-US" smtClean="0" sz="1800">
                <a:uFillTx/>
                <a:cs charset="-34" pitchFamily="34" typeface="FreesiaUPC"/>
              </a:rPr>
              <a:t>                                  3 types (tubular, </a:t>
            </a:r>
            <a:r>
              <a:rPr dirty="0" err="1" i="1" lang="en-US" smtClean="0" sz="1800">
                <a:uFillTx/>
                <a:cs charset="-34" pitchFamily="34" typeface="FreesiaUPC"/>
              </a:rPr>
              <a:t>tubulovilous</a:t>
            </a:r>
            <a:r>
              <a:rPr dirty="0" i="1" lang="en-US" smtClean="0" sz="1800">
                <a:uFillTx/>
                <a:cs charset="-34" pitchFamily="34" typeface="FreesiaUPC"/>
              </a:rPr>
              <a:t>, villous)</a:t>
            </a:r>
            <a:endParaRPr dirty="0" lang="en-US" smtClean="0" sz="1800">
              <a:uFillTx/>
              <a:cs charset="-34" pitchFamily="34" typeface="FreesiaUPC"/>
            </a:endParaRPr>
          </a:p>
          <a:p>
            <a:pPr indent="-514350" lvl="0" marL="514350">
              <a:buNone/>
            </a:pP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2.      Know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the clinical presentation of left and right sided colon cancer, and the environmental factors that increase its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risk</a:t>
            </a:r>
          </a:p>
          <a:p>
            <a:pPr indent="-514350" marL="514350"/>
            <a:r>
              <a:rPr dirty="0" lang="en-US" smtClean="0" sz="1800">
                <a:uFillTx/>
                <a:cs charset="-34" pitchFamily="34" typeface="FreesiaUPC"/>
              </a:rPr>
              <a:t>Left colon…frank bleeding, obstruction</a:t>
            </a:r>
          </a:p>
          <a:p>
            <a:pPr indent="-514350" marL="514350"/>
            <a:r>
              <a:rPr dirty="0" lang="en-US" smtClean="0" sz="1800">
                <a:uFillTx/>
                <a:cs charset="-34" pitchFamily="34" typeface="FreesiaUPC"/>
              </a:rPr>
              <a:t>Right colon…iron </a:t>
            </a:r>
            <a:r>
              <a:rPr dirty="0" err="1" lang="en-US" smtClean="0" sz="1800">
                <a:uFillTx/>
                <a:cs charset="-34" pitchFamily="34" typeface="FreesiaUPC"/>
              </a:rPr>
              <a:t>diffecieny</a:t>
            </a:r>
            <a:r>
              <a:rPr dirty="0" lang="en-US" smtClean="0" sz="1800">
                <a:uFillTx/>
                <a:cs charset="-34" pitchFamily="34" typeface="FreesiaUPC"/>
              </a:rPr>
              <a:t> </a:t>
            </a:r>
            <a:r>
              <a:rPr dirty="0" err="1" lang="en-US" smtClean="0" sz="1800">
                <a:uFillTx/>
                <a:cs charset="-34" pitchFamily="34" typeface="FreesiaUPC"/>
              </a:rPr>
              <a:t>anaemia</a:t>
            </a:r>
            <a:endParaRPr dirty="0" lang="en-US" smtClean="0" sz="1800">
              <a:uFillTx/>
              <a:cs charset="-34" pitchFamily="34" typeface="FreesiaUPC"/>
            </a:endParaRPr>
          </a:p>
          <a:p>
            <a:pPr indent="-514350" marL="514350"/>
            <a:r>
              <a:rPr lang="en-US" smtClean="0" sz="1800">
                <a:uFillTx/>
              </a:rPr>
              <a:t>Tumor </a:t>
            </a:r>
            <a:r>
              <a:rPr lang="en-US" smtClean="0" sz="1800">
                <a:uFillTx/>
              </a:rPr>
              <a:t>markers ………………..CEA</a:t>
            </a:r>
            <a:endParaRPr dirty="0" lang="en-US" smtClean="0" sz="1800">
              <a:uFillTx/>
              <a:cs charset="-34" pitchFamily="34" typeface="FreesiaUPC"/>
            </a:endParaRPr>
          </a:p>
          <a:p>
            <a:pPr indent="-514350" lvl="0" marL="514350">
              <a:buNone/>
            </a:pP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3.          Understand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the pathogenesis of colon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cancer</a:t>
            </a:r>
          </a:p>
          <a:p>
            <a:pPr indent="-514350" marL="514350"/>
            <a:r>
              <a:rPr dirty="0" lang="en-US" smtClean="0" sz="1800">
                <a:uFillTx/>
              </a:rPr>
              <a:t>Adenoma to Carcinoma Pathway</a:t>
            </a:r>
            <a:endParaRPr dirty="0" lang="en-US" smtClean="0" sz="1800">
              <a:uFillTx/>
              <a:cs charset="-34" pitchFamily="34" typeface="FreesiaUPC"/>
            </a:endParaRPr>
          </a:p>
          <a:p>
            <a:pPr indent="-514350" marL="514350"/>
            <a:r>
              <a:rPr dirty="0" lang="en-US" smtClean="0" sz="1800">
                <a:uFillTx/>
                <a:cs charset="-34" pitchFamily="34" typeface="FreesiaUPC"/>
              </a:rPr>
              <a:t>Two genetic pathways </a:t>
            </a:r>
            <a:r>
              <a:rPr dirty="0" lang="en-US" smtClean="0" sz="1800">
                <a:uFillTx/>
              </a:rPr>
              <a:t>APC/B-</a:t>
            </a:r>
            <a:r>
              <a:rPr dirty="0" err="1" i="1" lang="en-US" smtClean="0" sz="1800">
                <a:uFillTx/>
              </a:rPr>
              <a:t>catenin</a:t>
            </a:r>
            <a:r>
              <a:rPr dirty="0" i="1" lang="en-US" smtClean="0" sz="1800">
                <a:uFillTx/>
              </a:rPr>
              <a:t> and </a:t>
            </a:r>
            <a:r>
              <a:rPr dirty="0" i="1" lang="en-US" smtClean="0" sz="1800">
                <a:uFillTx/>
              </a:rPr>
              <a:t>DNA mismatch repair genes</a:t>
            </a:r>
            <a:r>
              <a:rPr dirty="0" i="1" lang="en-US" smtClean="0" sz="1800">
                <a:uFillTx/>
              </a:rPr>
              <a:t> </a:t>
            </a:r>
          </a:p>
          <a:p>
            <a:pPr indent="-514350" marL="514350"/>
            <a:r>
              <a:rPr dirty="0" lang="en-GB" smtClean="0" sz="1800">
                <a:uFillTx/>
              </a:rPr>
              <a:t>Familial </a:t>
            </a:r>
            <a:r>
              <a:rPr dirty="0" err="1" lang="en-GB" smtClean="0" sz="1800">
                <a:uFillTx/>
              </a:rPr>
              <a:t>Polyposis</a:t>
            </a:r>
            <a:r>
              <a:rPr dirty="0" lang="en-GB" smtClean="0" sz="1800">
                <a:uFillTx/>
              </a:rPr>
              <a:t> </a:t>
            </a:r>
            <a:r>
              <a:rPr dirty="0" lang="en-GB" smtClean="0" sz="1800">
                <a:uFillTx/>
              </a:rPr>
              <a:t>Syndrome</a:t>
            </a:r>
            <a:endParaRPr dirty="0" lang="en-US" smtClean="0" sz="1800">
              <a:uFillTx/>
              <a:cs charset="-34" pitchFamily="34" typeface="FreesiaUPC"/>
            </a:endParaRPr>
          </a:p>
          <a:p>
            <a:pPr indent="-514350" lvl="0" marL="514350">
              <a:buNone/>
            </a:pP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4.                   </a:t>
            </a:r>
            <a:r>
              <a:rPr b="1" dirty="0" err="1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Discribe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the Pathological features of colon </a:t>
            </a:r>
            <a:r>
              <a:rPr b="1" dirty="0" lang="en-US" smtClean="0" sz="1800">
                <a:solidFill>
                  <a:srgbClr val="FFFF00"/>
                </a:solidFill>
                <a:uFillTx/>
                <a:cs charset="-34" pitchFamily="34" typeface="FreesiaUPC"/>
              </a:rPr>
              <a:t>cancer</a:t>
            </a:r>
          </a:p>
          <a:p>
            <a:pPr indent="-514350" marL="514350"/>
            <a:r>
              <a:rPr dirty="0" err="1" lang="en-US" smtClean="0" sz="1800">
                <a:uFillTx/>
                <a:cs charset="-34" pitchFamily="34" typeface="FreesiaUPC"/>
              </a:rPr>
              <a:t>Adenocarcinoma</a:t>
            </a:r>
            <a:r>
              <a:rPr dirty="0" lang="en-US" smtClean="0" sz="1800">
                <a:uFillTx/>
                <a:cs charset="-34" pitchFamily="34" typeface="FreesiaUPC"/>
              </a:rPr>
              <a:t> most common ………………</a:t>
            </a:r>
            <a:r>
              <a:rPr dirty="0" err="1" lang="en-US" smtClean="0" sz="1800">
                <a:uFillTx/>
                <a:cs charset="-34" pitchFamily="34" typeface="FreesiaUPC"/>
              </a:rPr>
              <a:t>carcinoid</a:t>
            </a:r>
            <a:r>
              <a:rPr dirty="0" lang="en-US" smtClean="0" sz="1800">
                <a:uFillTx/>
                <a:cs charset="-34" pitchFamily="34" typeface="FreesiaUPC"/>
              </a:rPr>
              <a:t> tumor { </a:t>
            </a:r>
            <a:r>
              <a:rPr dirty="0" err="1" lang="en-US" smtClean="0" sz="1800">
                <a:uFillTx/>
                <a:cs charset="-34" pitchFamily="34" typeface="FreesiaUPC"/>
              </a:rPr>
              <a:t>neurosecretory</a:t>
            </a:r>
            <a:r>
              <a:rPr dirty="0" lang="en-US" smtClean="0" sz="1800">
                <a:uFillTx/>
                <a:cs charset="-34" pitchFamily="34" typeface="FreesiaUPC"/>
              </a:rPr>
              <a:t> granules}</a:t>
            </a:r>
          </a:p>
          <a:p>
            <a:pPr indent="-514350" marL="514350"/>
            <a:r>
              <a:rPr dirty="0" lang="en-GB" smtClean="0" sz="1800">
                <a:uFillTx/>
              </a:rPr>
              <a:t>70% are in the </a:t>
            </a:r>
            <a:r>
              <a:rPr dirty="0" lang="en-GB" smtClean="0" sz="1800">
                <a:uFillTx/>
              </a:rPr>
              <a:t>rectum and/or sigmoid</a:t>
            </a:r>
          </a:p>
          <a:p>
            <a:pPr indent="-514350" marL="514350"/>
            <a:r>
              <a:rPr dirty="0" lang="en-GB" smtClean="0" sz="1800">
                <a:uFillTx/>
              </a:rPr>
              <a:t>Duke classification is used for staging</a:t>
            </a:r>
          </a:p>
          <a:p>
            <a:pPr indent="-514350" marL="514350">
              <a:buNone/>
            </a:pPr>
            <a:endParaRPr dirty="0" lang="en-US" sz="1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14942" y="142852"/>
            <a:ext cx="1216359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GB" smtClean="0">
                <a:uFillTx/>
              </a:rPr>
              <a:t>Objectives 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51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رابط كسهم مستقيم 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47864" y="2564904"/>
            <a:ext cx="1731949" cy="36933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uFillTx/>
              </a:rPr>
              <a:t>luminal bacteria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مستطيل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7584" y="1772816"/>
            <a:ext cx="7848872" cy="2677656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sz="2800">
                <a:uFillTx/>
              </a:rPr>
              <a:t>Mutations in </a:t>
            </a:r>
            <a:r>
              <a:rPr b="1" dirty="0" i="1" lang="en-US" smtClean="0" sz="2800">
                <a:uFillTx/>
              </a:rPr>
              <a:t>NOD2</a:t>
            </a:r>
            <a:r>
              <a:rPr b="1" dirty="0" lang="en-US" smtClean="0" sz="2800">
                <a:uFillTx/>
              </a:rPr>
              <a:t> are seen in about 15% of </a:t>
            </a:r>
            <a:r>
              <a:rPr b="1" dirty="0" err="1" lang="en-US" smtClean="0" sz="2800">
                <a:uFillTx/>
              </a:rPr>
              <a:t>Crohn's</a:t>
            </a:r>
            <a:r>
              <a:rPr b="1" dirty="0" lang="en-US" smtClean="0" sz="2800">
                <a:uFillTx/>
              </a:rPr>
              <a:t> disease patients but are also seen in a smaller percentage of the general population, </a:t>
            </a:r>
          </a:p>
          <a:p>
            <a:endParaRPr b="1" dirty="0" lang="en-US" smtClean="0" sz="2800">
              <a:uFillTx/>
            </a:endParaRPr>
          </a:p>
          <a:p>
            <a:r>
              <a:rPr b="1" dirty="0" lang="en-US" smtClean="0" sz="2800">
                <a:uFillTx/>
              </a:rPr>
              <a:t>so mutations in </a:t>
            </a:r>
            <a:r>
              <a:rPr b="1" dirty="0" i="1" lang="en-US" smtClean="0" sz="2800">
                <a:uFillTx/>
              </a:rPr>
              <a:t>NOD2</a:t>
            </a:r>
            <a:r>
              <a:rPr b="1" dirty="0" lang="en-US" smtClean="0" sz="2800">
                <a:uFillTx/>
              </a:rPr>
              <a:t> are neither necessary nor sufficient for the development of </a:t>
            </a:r>
            <a:r>
              <a:rPr b="1" dirty="0" err="1" lang="en-US" smtClean="0" sz="2800">
                <a:uFillTx/>
              </a:rPr>
              <a:t>Crohn's</a:t>
            </a:r>
            <a:r>
              <a:rPr b="1" dirty="0" lang="en-US" smtClean="0" sz="2800">
                <a:uFillTx/>
              </a:rPr>
              <a:t> disease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err="1" lang="en-US" smtClean="0">
                <a:uFillTx/>
                <a:latin charset="0" pitchFamily="34" typeface="Verdana"/>
                <a:ea charset="0" pitchFamily="18" typeface="Times New Roman"/>
                <a:cs charset="0" pitchFamily="34" typeface="Arial"/>
              </a:rPr>
              <a:t>Pathophysiology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89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28596" y="2071678"/>
            <a:ext cx="8429684" cy="1738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b="0" baseline="0" cap="none" dirty="0" i="0" kumimoji="0" lang="en-US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The </a:t>
            </a:r>
            <a:r>
              <a:rPr b="0" baseline="0" cap="none" dirty="0" err="1" i="0" kumimoji="0" lang="en-US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pathophysiology</a:t>
            </a:r>
            <a:r>
              <a:rPr b="0" baseline="0" cap="none" dirty="0" i="0" kumimoji="0" lang="en-US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 of IBD is under active investigation. 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b="0" baseline="0" cap="none" dirty="0" i="0" kumimoji="0" lang="en-US" normalizeH="0" smtClean="0" strike="noStrike" sz="16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ea charset="0" pitchFamily="18" typeface="Times New Roman"/>
              <a:cs charset="0" pitchFamily="34" typeface="Arial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b="0" baseline="0" cap="none" dirty="0" i="0" kumimoji="0" lang="en-US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Persons with IBD have a genetic predisposition for the disease.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b="0" baseline="0" cap="none" dirty="0" i="0" kumimoji="0" lang="en-US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> 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b="0" baseline="0" cap="none" dirty="0" i="0" kumimoji="0" lang="en-US" normalizeH="0" smtClean="0" strike="noStrike" sz="16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ea charset="0" pitchFamily="18" typeface="Times New Roman"/>
              <a:cs charset="0" pitchFamily="34" typeface="Arial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b="0" baseline="0" cap="none" dirty="0" i="0" kumimoji="0" lang="en-US" normalizeH="0" smtClean="0" strike="noStrike" sz="9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  <a:t/>
            </a:r>
            <a:br>
              <a:rPr b="0" baseline="0" cap="none" dirty="0" i="0" kumimoji="0" lang="en-US" normalizeH="0" smtClean="0" strike="noStrike" sz="9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endParaRPr b="0" baseline="0" cap="none" dirty="0" i="0" kumimoji="0" lang="en-US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cs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مستطيل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2910" y="1500174"/>
            <a:ext cx="2401619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mtClean="0">
                <a:uFillTx/>
              </a:rPr>
              <a:t>An </a:t>
            </a:r>
            <a:r>
              <a:rPr b="1" dirty="0" i="1" lang="en-US" smtClean="0">
                <a:uFillTx/>
              </a:rPr>
              <a:t>idiopathic disorder</a:t>
            </a:r>
            <a:r>
              <a:rPr b="1" dirty="0" lang="en-US" smtClean="0">
                <a:uFillTx/>
              </a:rPr>
              <a:t>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مستطيل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1472" y="4071942"/>
            <a:ext cx="7643866" cy="1477328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i="1" lang="en-US" smtClean="0">
                <a:uFillTx/>
              </a:rPr>
              <a:t>Most investigators believe that the two diseases result from a combination of </a:t>
            </a:r>
          </a:p>
          <a:p>
            <a:endParaRPr b="1" dirty="0" i="1" lang="en-US" smtClean="0">
              <a:uFillTx/>
            </a:endParaRPr>
          </a:p>
          <a:p>
            <a:pPr indent="-342900" marL="342900">
              <a:buFont typeface="+mj-lt"/>
              <a:buAutoNum type="arabicPeriod"/>
            </a:pPr>
            <a:r>
              <a:rPr b="1" dirty="0" i="1" lang="en-US" smtClean="0">
                <a:uFillTx/>
              </a:rPr>
              <a:t>Defects in host interactions with intestinal microbes</a:t>
            </a:r>
          </a:p>
          <a:p>
            <a:pPr indent="-342900" marL="342900">
              <a:buFont typeface="+mj-lt"/>
              <a:buAutoNum type="arabicPeriod"/>
            </a:pPr>
            <a:r>
              <a:rPr b="1" dirty="0" i="1" lang="en-US" smtClean="0">
                <a:uFillTx/>
              </a:rPr>
              <a:t>Intestinal epithelial dysfunction</a:t>
            </a:r>
          </a:p>
          <a:p>
            <a:pPr indent="-342900" marL="342900">
              <a:buFont typeface="+mj-lt"/>
              <a:buAutoNum type="arabicPeriod"/>
            </a:pPr>
            <a:r>
              <a:rPr b="1" dirty="0" i="1" lang="en-US" smtClean="0">
                <a:uFillTx/>
              </a:rPr>
              <a:t>Aberrant mucosal immune responses</a:t>
            </a:r>
            <a:r>
              <a:rPr b="1" dirty="0" lang="en-US" smtClean="0">
                <a:uFillTx/>
              </a:rPr>
              <a:t>.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مستطيل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1472" y="5657671"/>
            <a:ext cx="7643866" cy="92333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mtClean="0">
                <a:uFillTx/>
              </a:rPr>
              <a:t>For unclear reasons, research suggests that smoking increases the risk of </a:t>
            </a:r>
            <a:r>
              <a:rPr dirty="0" err="1" lang="en-US" smtClean="0">
                <a:uFillTx/>
              </a:rPr>
              <a:t>Crohn</a:t>
            </a:r>
            <a:r>
              <a:rPr dirty="0" lang="en-US" smtClean="0">
                <a:uFillTx/>
              </a:rPr>
              <a:t> disease but reduces the likelihood of ulcerative colitis.  </a:t>
            </a:r>
            <a:br>
              <a:rPr dirty="0" lang="en-US" smtClean="0">
                <a:uFillTx/>
              </a:rPr>
            </a:br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2324</Words>
  <Application>Microsoft Office PowerPoint</Application>
  <PresentationFormat>عرض على الشاشة (3:4)‏</PresentationFormat>
  <Paragraphs>478</Paragraphs>
  <Slides>63</Slides>
  <Notes>15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5" baseType="lpstr">
      <vt:lpstr>سمة Office</vt:lpstr>
      <vt:lpstr>QuickTime Picture</vt:lpstr>
      <vt:lpstr>الشريحة 1</vt:lpstr>
      <vt:lpstr>الشريحة 2</vt:lpstr>
      <vt:lpstr>Objectives</vt:lpstr>
      <vt:lpstr>Inflammatory Bowel Diseases </vt:lpstr>
      <vt:lpstr>Pathophysiology</vt:lpstr>
      <vt:lpstr>الشريحة 6</vt:lpstr>
      <vt:lpstr>الشريحة 7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الشريحة 14</vt:lpstr>
      <vt:lpstr>Crohn's disease</vt:lpstr>
      <vt:lpstr>الشريحة 16</vt:lpstr>
      <vt:lpstr>Crohn's disease</vt:lpstr>
      <vt:lpstr>Crohn's disease</vt:lpstr>
      <vt:lpstr>Ulcerative Colitis</vt:lpstr>
      <vt:lpstr>Ulcerative Colitis </vt:lpstr>
      <vt:lpstr>Ulcerative Colitis</vt:lpstr>
      <vt:lpstr>Ulcerative Colitis</vt:lpstr>
      <vt:lpstr>Ulcerative Colitis</vt:lpstr>
      <vt:lpstr>الشريحة 24</vt:lpstr>
      <vt:lpstr>Ulcerative Colitis</vt:lpstr>
      <vt:lpstr>الشريحة 26</vt:lpstr>
      <vt:lpstr>Ulcerative Colitis</vt:lpstr>
      <vt:lpstr>الشريحة 28</vt:lpstr>
      <vt:lpstr>الشريحة 29</vt:lpstr>
      <vt:lpstr>Inflammatory bowel diseases summary</vt:lpstr>
      <vt:lpstr>Inflammatory bowel diseases </vt:lpstr>
      <vt:lpstr>الشريحة 32</vt:lpstr>
      <vt:lpstr>Objectives</vt:lpstr>
      <vt:lpstr>Tumors of the small and large intestines</vt:lpstr>
      <vt:lpstr>Polyps</vt:lpstr>
      <vt:lpstr>Polyps</vt:lpstr>
      <vt:lpstr>Hamartomatous polyps  </vt:lpstr>
      <vt:lpstr>Non-Neoplastic Polyp</vt:lpstr>
      <vt:lpstr>Non-Neoplatic Polyps</vt:lpstr>
      <vt:lpstr>Non-Neoplastic Polyps</vt:lpstr>
      <vt:lpstr> 4]  Lymphoid polyps </vt:lpstr>
      <vt:lpstr>Neoplastic Polyps (Adenomas)  </vt:lpstr>
      <vt:lpstr>Neoplastic Polyps</vt:lpstr>
      <vt:lpstr>Neoplastic Polyps</vt:lpstr>
      <vt:lpstr>الشريحة 45</vt:lpstr>
      <vt:lpstr>Relationship of Neoplastic Polyps to Carcinoma</vt:lpstr>
      <vt:lpstr>Adenoma to Carcinoma Pathway</vt:lpstr>
      <vt:lpstr>Familial Polyposis Syndrome</vt:lpstr>
      <vt:lpstr>الشريحة 49</vt:lpstr>
      <vt:lpstr>Malignant Tumors of Large Intestine </vt:lpstr>
      <vt:lpstr>Adenocarcinoma  of Large Intestine </vt:lpstr>
      <vt:lpstr>Malignant Tumors of Large Intestine Adenocarcinoma</vt:lpstr>
      <vt:lpstr>الشريحة 53</vt:lpstr>
      <vt:lpstr>Colorectal Carcinoma  </vt:lpstr>
      <vt:lpstr>Signs and symptoms</vt:lpstr>
      <vt:lpstr>الشريحة 56</vt:lpstr>
      <vt:lpstr>الشريحة 57</vt:lpstr>
      <vt:lpstr>Malignant Small Intestinal Neoplasms</vt:lpstr>
      <vt:lpstr>Small Intestinal Neoplasms </vt:lpstr>
      <vt:lpstr>Small Intestinal Neoplasms</vt:lpstr>
      <vt:lpstr>Small Intestinal Neoplasms</vt:lpstr>
      <vt:lpstr>Small Intestinal Neoplasms</vt:lpstr>
      <vt:lpstr>الشريحة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ACER</cp:lastModifiedBy>
  <cp:revision>272</cp:revision>
  <dcterms:created xsi:type="dcterms:W3CDTF">2010-02-22T15:24:12Z</dcterms:created>
  <dcterms:modified xsi:type="dcterms:W3CDTF">2015-10-11T20:18:56Z</dcterms:modified>
</cp:coreProperties>
</file>