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7" r:id="rId17"/>
    <p:sldId id="278" r:id="rId18"/>
    <p:sldId id="273" r:id="rId19"/>
    <p:sldId id="274" r:id="rId20"/>
    <p:sldId id="256" r:id="rId21"/>
    <p:sldId id="284" r:id="rId22"/>
    <p:sldId id="286" r:id="rId23"/>
    <p:sldId id="285" r:id="rId24"/>
    <p:sldId id="287" r:id="rId25"/>
    <p:sldId id="279" r:id="rId26"/>
    <p:sldId id="280" r:id="rId27"/>
    <p:sldId id="281" r:id="rId28"/>
    <p:sldId id="282"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E9774D2-3D5A-4E3E-A751-596235278E92}" type="datetimeFigureOut">
              <a:rPr lang="en-US" smtClean="0"/>
              <a:pPr/>
              <a:t>12/16/2011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4727008-D6FC-4506-858B-4DB625692A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774D2-3D5A-4E3E-A751-596235278E92}" type="datetimeFigureOut">
              <a:rPr lang="en-US" smtClean="0"/>
              <a:pPr/>
              <a:t>12/16/2011</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27008-D6FC-4506-858B-4DB625692A3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javascript:showcontent('active','hiddenlayerd26e2443');"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1406" y="546111"/>
            <a:ext cx="8229600" cy="4525963"/>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dirty="0" smtClean="0">
                <a:solidFill>
                  <a:schemeClr val="bg1"/>
                </a:solidFill>
              </a:rPr>
              <a:t>A 25-year-old man experiences the gradual onset of intermittent diarrhea, which over years, progresses to severe diarrhea, alternating with constipation, rectal bleeding, and passage of mucus. </a:t>
            </a:r>
          </a:p>
          <a:p>
            <a:r>
              <a:rPr lang="en-US" dirty="0" smtClean="0">
                <a:solidFill>
                  <a:schemeClr val="bg1"/>
                </a:solidFill>
              </a:rPr>
              <a:t>On physical examination, the abdomen is tender over the colon. </a:t>
            </a:r>
          </a:p>
          <a:p>
            <a:r>
              <a:rPr lang="en-US" dirty="0" smtClean="0">
                <a:solidFill>
                  <a:schemeClr val="bg1"/>
                </a:solidFill>
              </a:rPr>
              <a:t>Stool examination fails to reveal no parasites or bacteria  </a:t>
            </a:r>
          </a:p>
          <a:p>
            <a:pPr>
              <a:buFont typeface="Wingdings" pitchFamily="2" charset="2"/>
              <a:buChar char="Ø"/>
            </a:pPr>
            <a:endParaRPr lang="en-US" dirty="0"/>
          </a:p>
        </p:txBody>
      </p:sp>
      <p:pic>
        <p:nvPicPr>
          <p:cNvPr id="1026" name="Picture 2" descr="Inflammatory bowel disease. Severe colitis noted ...">
            <a:hlinkClick r:id="rId2"/>
          </p:cNvPr>
          <p:cNvPicPr>
            <a:picLocks noChangeAspect="1" noChangeArrowheads="1"/>
          </p:cNvPicPr>
          <p:nvPr/>
        </p:nvPicPr>
        <p:blipFill>
          <a:blip r:embed="rId3" cstate="print"/>
          <a:srcRect/>
          <a:stretch>
            <a:fillRect/>
          </a:stretch>
        </p:blipFill>
        <p:spPr bwMode="auto">
          <a:xfrm>
            <a:off x="6929454" y="4714884"/>
            <a:ext cx="2000232" cy="2051520"/>
          </a:xfrm>
          <a:prstGeom prst="rect">
            <a:avLst/>
          </a:prstGeom>
          <a:noFill/>
          <a:ln w="9525">
            <a:noFill/>
            <a:miter lim="800000"/>
            <a:headEnd/>
            <a:tailEnd/>
          </a:ln>
        </p:spPr>
      </p:pic>
      <p:sp>
        <p:nvSpPr>
          <p:cNvPr id="5" name="مستطيل 4"/>
          <p:cNvSpPr/>
          <p:nvPr/>
        </p:nvSpPr>
        <p:spPr>
          <a:xfrm>
            <a:off x="142844" y="5643578"/>
            <a:ext cx="4572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dirty="0" smtClean="0">
                <a:solidFill>
                  <a:schemeClr val="bg1"/>
                </a:solidFill>
              </a:rPr>
              <a:t>Colonoscopy demonstrates inflammation limited to the rectum,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نص 2"/>
          <p:cNvSpPr>
            <a:spLocks noGrp="1"/>
          </p:cNvSpPr>
          <p:nvPr>
            <p:ph type="body" idx="1"/>
          </p:nvPr>
        </p:nvSpPr>
        <p:spPr/>
        <p:txBody>
          <a:bodyPr/>
          <a:lstStyle/>
          <a:p>
            <a:endParaRPr lang="ar-SA" dirty="0"/>
          </a:p>
        </p:txBody>
      </p:sp>
      <p:sp>
        <p:nvSpPr>
          <p:cNvPr id="5" name="عنصر نائب للنص 4"/>
          <p:cNvSpPr>
            <a:spLocks noGrp="1"/>
          </p:cNvSpPr>
          <p:nvPr>
            <p:ph type="body" sz="quarter" idx="3"/>
          </p:nvPr>
        </p:nvSpPr>
        <p:spPr/>
        <p:txBody>
          <a:bodyPr/>
          <a:lstStyle/>
          <a:p>
            <a:endParaRPr lang="ar-SA"/>
          </a:p>
        </p:txBody>
      </p:sp>
      <p:pic>
        <p:nvPicPr>
          <p:cNvPr id="7" name="Picture 2" descr="http://std.kku.ac.th/4730700849/gas5/gas580.jpg"/>
          <p:cNvPicPr>
            <a:picLocks noGrp="1" noChangeAspect="1" noChangeArrowheads="1"/>
          </p:cNvPicPr>
          <p:nvPr>
            <p:ph sz="half" idx="2"/>
          </p:nvPr>
        </p:nvPicPr>
        <p:blipFill>
          <a:blip r:embed="rId2" cstate="print"/>
          <a:srcRect/>
          <a:stretch>
            <a:fillRect/>
          </a:stretch>
        </p:blipFill>
        <p:spPr bwMode="auto">
          <a:xfrm>
            <a:off x="539552" y="2780928"/>
            <a:ext cx="4040188" cy="2816588"/>
          </a:xfrm>
          <a:prstGeom prst="rect">
            <a:avLst/>
          </a:prstGeom>
          <a:noFill/>
        </p:spPr>
      </p:pic>
      <p:pic>
        <p:nvPicPr>
          <p:cNvPr id="8" name="Picture 4" descr="http://std.kku.ac.th/4730700849/gas5/gas5100.jpg"/>
          <p:cNvPicPr>
            <a:picLocks noGrp="1" noChangeAspect="1" noChangeArrowheads="1"/>
          </p:cNvPicPr>
          <p:nvPr>
            <p:ph sz="quarter" idx="4"/>
          </p:nvPr>
        </p:nvPicPr>
        <p:blipFill>
          <a:blip r:embed="rId3" cstate="print"/>
          <a:srcRect/>
          <a:stretch>
            <a:fillRect/>
          </a:stretch>
        </p:blipFill>
        <p:spPr bwMode="auto">
          <a:xfrm>
            <a:off x="4645025" y="2747445"/>
            <a:ext cx="4041775" cy="2806147"/>
          </a:xfrm>
          <a:prstGeom prst="rect">
            <a:avLst/>
          </a:prstGeom>
          <a:noFill/>
        </p:spPr>
      </p:pic>
      <p:sp>
        <p:nvSpPr>
          <p:cNvPr id="9" name="مستطيل 8"/>
          <p:cNvSpPr/>
          <p:nvPr/>
        </p:nvSpPr>
        <p:spPr>
          <a:xfrm>
            <a:off x="3500430" y="3214686"/>
            <a:ext cx="1125668" cy="26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solidFill>
                  <a:schemeClr val="bg1"/>
                </a:solidFill>
              </a:rPr>
              <a:t>crypt distortion</a:t>
            </a:r>
            <a:endParaRPr lang="ar-SA" sz="1100" b="1" dirty="0">
              <a:solidFill>
                <a:schemeClr val="bg1"/>
              </a:solidFill>
            </a:endParaRPr>
          </a:p>
        </p:txBody>
      </p:sp>
      <p:sp>
        <p:nvSpPr>
          <p:cNvPr id="10" name="مستطيل 9"/>
          <p:cNvSpPr/>
          <p:nvPr/>
        </p:nvSpPr>
        <p:spPr>
          <a:xfrm>
            <a:off x="571472" y="4857760"/>
            <a:ext cx="3929090"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b="1" dirty="0" err="1" smtClean="0"/>
              <a:t>Submucosal</a:t>
            </a:r>
            <a:r>
              <a:rPr lang="en-US" sz="1200" b="1" dirty="0" smtClean="0"/>
              <a:t> edema, fibrosis, and lymphoid aggregates </a:t>
            </a:r>
            <a:endParaRPr lang="ar-SA" sz="1200" b="1" dirty="0"/>
          </a:p>
        </p:txBody>
      </p:sp>
      <p:sp>
        <p:nvSpPr>
          <p:cNvPr id="11" name="مستطيل 10"/>
          <p:cNvSpPr/>
          <p:nvPr/>
        </p:nvSpPr>
        <p:spPr>
          <a:xfrm>
            <a:off x="5500694" y="4786322"/>
            <a:ext cx="2148089"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400" b="1" dirty="0" err="1" smtClean="0"/>
              <a:t>Noncaseating</a:t>
            </a:r>
            <a:r>
              <a:rPr lang="en-US" sz="1400" b="1" dirty="0" smtClean="0"/>
              <a:t> </a:t>
            </a:r>
            <a:r>
              <a:rPr lang="en-US" sz="1400" b="1" dirty="0" err="1" smtClean="0"/>
              <a:t>granulomas</a:t>
            </a:r>
            <a:r>
              <a:rPr lang="en-US" sz="1400" b="1" dirty="0" smtClean="0"/>
              <a:t> </a:t>
            </a:r>
            <a:endParaRPr lang="ar-SA" sz="1400" b="1" dirty="0"/>
          </a:p>
        </p:txBody>
      </p:sp>
      <p:sp>
        <p:nvSpPr>
          <p:cNvPr id="12" name="مستطيل 11"/>
          <p:cNvSpPr/>
          <p:nvPr/>
        </p:nvSpPr>
        <p:spPr>
          <a:xfrm>
            <a:off x="3768831" y="2276872"/>
            <a:ext cx="1606337"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err="1" smtClean="0"/>
              <a:t>crohn’s</a:t>
            </a:r>
            <a:r>
              <a:rPr lang="en-US" dirty="0" smtClean="0"/>
              <a:t> disease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285720" y="1000108"/>
            <a:ext cx="454284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What are the complications of </a:t>
            </a:r>
            <a:r>
              <a:rPr lang="en-US" dirty="0" err="1" smtClean="0"/>
              <a:t>Crohn</a:t>
            </a:r>
            <a:r>
              <a:rPr lang="en-US" dirty="0" smtClean="0"/>
              <a:t> disease? </a:t>
            </a:r>
            <a:endParaRPr lang="ar-SA" dirty="0"/>
          </a:p>
        </p:txBody>
      </p:sp>
      <p:sp>
        <p:nvSpPr>
          <p:cNvPr id="5" name="مستطيل 4"/>
          <p:cNvSpPr/>
          <p:nvPr/>
        </p:nvSpPr>
        <p:spPr>
          <a:xfrm>
            <a:off x="428596" y="1928802"/>
            <a:ext cx="757242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Fissures in the mucosa can extend through the wall and form sinus tracts, resulting in fistula formation to other loops of bowel, urinary bladder or vagina; there may be localized peritonitis and abdominal abscesses; </a:t>
            </a:r>
          </a:p>
          <a:p>
            <a:endParaRPr lang="en-US" dirty="0" smtClean="0"/>
          </a:p>
          <a:p>
            <a:r>
              <a:rPr lang="en-US" dirty="0" smtClean="0"/>
              <a:t>Fibrosis of the gut wall may lead to strictures and obstruction. </a:t>
            </a:r>
          </a:p>
          <a:p>
            <a:endParaRPr lang="en-US" dirty="0" smtClean="0"/>
          </a:p>
          <a:p>
            <a:r>
              <a:rPr lang="en-US" dirty="0" smtClean="0"/>
              <a:t>Extensive involvement of the small bowel may cause marked loss of albumin (protein-losing </a:t>
            </a:r>
            <a:r>
              <a:rPr lang="en-US" dirty="0" err="1" smtClean="0"/>
              <a:t>enteropathy</a:t>
            </a:r>
            <a:r>
              <a:rPr lang="en-US" dirty="0" smtClean="0"/>
              <a:t>) or </a:t>
            </a:r>
            <a:r>
              <a:rPr lang="en-US" dirty="0" err="1" smtClean="0"/>
              <a:t>malabsorption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500034" y="1214422"/>
            <a:ext cx="692948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Are any other organs affected in </a:t>
            </a:r>
            <a:r>
              <a:rPr lang="en-US" dirty="0" err="1" smtClean="0"/>
              <a:t>Crohn</a:t>
            </a:r>
            <a:r>
              <a:rPr lang="en-US" dirty="0" smtClean="0"/>
              <a:t> disease? In ulcerative colitis?</a:t>
            </a:r>
          </a:p>
        </p:txBody>
      </p:sp>
      <p:sp>
        <p:nvSpPr>
          <p:cNvPr id="5" name="مستطيل 4"/>
          <p:cNvSpPr/>
          <p:nvPr/>
        </p:nvSpPr>
        <p:spPr>
          <a:xfrm>
            <a:off x="500034" y="2071678"/>
            <a:ext cx="728667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Both </a:t>
            </a:r>
            <a:r>
              <a:rPr lang="en-US" dirty="0" err="1" smtClean="0"/>
              <a:t>Crohn</a:t>
            </a:r>
            <a:r>
              <a:rPr lang="en-US" dirty="0" smtClean="0"/>
              <a:t> disease and ulcerative colitis are systemic diseases, associated with varied </a:t>
            </a:r>
            <a:r>
              <a:rPr lang="en-US" dirty="0" err="1" smtClean="0"/>
              <a:t>extraintestinal</a:t>
            </a:r>
            <a:r>
              <a:rPr lang="en-US" dirty="0" smtClean="0"/>
              <a:t> manifestations of immunologic origin. </a:t>
            </a:r>
          </a:p>
          <a:p>
            <a:endParaRPr lang="en-US" dirty="0" smtClean="0"/>
          </a:p>
          <a:p>
            <a:r>
              <a:rPr lang="en-US" dirty="0" smtClean="0"/>
              <a:t>These include </a:t>
            </a:r>
            <a:r>
              <a:rPr lang="en-US" dirty="0" err="1" smtClean="0"/>
              <a:t>polyarthritis</a:t>
            </a:r>
            <a:r>
              <a:rPr lang="en-US" dirty="0" smtClean="0"/>
              <a:t>, </a:t>
            </a:r>
            <a:r>
              <a:rPr lang="en-US" dirty="0" err="1" smtClean="0"/>
              <a:t>sacroiliitis</a:t>
            </a:r>
            <a:r>
              <a:rPr lang="en-US" dirty="0" smtClean="0"/>
              <a:t>, </a:t>
            </a:r>
            <a:r>
              <a:rPr lang="en-US" dirty="0" err="1" smtClean="0"/>
              <a:t>ankylosing</a:t>
            </a:r>
            <a:r>
              <a:rPr lang="en-US" dirty="0" smtClean="0"/>
              <a:t> </a:t>
            </a:r>
            <a:r>
              <a:rPr lang="en-US" dirty="0" err="1" smtClean="0"/>
              <a:t>spondylitis</a:t>
            </a:r>
            <a:r>
              <a:rPr lang="en-US" dirty="0" smtClean="0"/>
              <a:t>, </a:t>
            </a:r>
            <a:r>
              <a:rPr lang="en-US" dirty="0" err="1" smtClean="0"/>
              <a:t>uveitis</a:t>
            </a:r>
            <a:r>
              <a:rPr lang="en-US" dirty="0" smtClean="0"/>
              <a:t>, </a:t>
            </a:r>
            <a:r>
              <a:rPr lang="en-US" dirty="0" err="1" smtClean="0"/>
              <a:t>sclerosing</a:t>
            </a:r>
            <a:r>
              <a:rPr lang="en-US" dirty="0" smtClean="0"/>
              <a:t> </a:t>
            </a:r>
            <a:r>
              <a:rPr lang="en-US" dirty="0" err="1" smtClean="0"/>
              <a:t>cholangitis</a:t>
            </a:r>
            <a:r>
              <a:rPr lang="en-US" dirty="0" smtClean="0"/>
              <a:t>, </a:t>
            </a:r>
            <a:r>
              <a:rPr lang="en-US" dirty="0" err="1" smtClean="0"/>
              <a:t>erythema</a:t>
            </a:r>
            <a:r>
              <a:rPr lang="en-US" dirty="0" smtClean="0"/>
              <a:t> </a:t>
            </a:r>
            <a:r>
              <a:rPr lang="en-US" dirty="0" err="1" smtClean="0"/>
              <a:t>nodosum</a:t>
            </a:r>
            <a:r>
              <a:rPr lang="en-US" dirty="0" smtClean="0"/>
              <a:t>, and clubbing of the fingertips.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70000" lnSpcReduction="20000"/>
          </a:bodyPr>
          <a:lstStyle/>
          <a:p>
            <a:r>
              <a:rPr lang="en-US" dirty="0" smtClean="0"/>
              <a:t>A 39-year-old male presents with bloody diarrhea. Multiple stool examinations fail to reveal any ova or parasites. A colonoscopy reveals the rectum and sigmoid portions of the colon to be unremarkable. A biopsy from the terminal ileum reveals numerous acute and chronic inflammatory cells within the lamina </a:t>
            </a:r>
            <a:r>
              <a:rPr lang="en-US" dirty="0" err="1" smtClean="0"/>
              <a:t>propria</a:t>
            </a:r>
            <a:r>
              <a:rPr lang="en-US" dirty="0" smtClean="0"/>
              <a:t>. Worsening of the patient’s symptoms results in emergency resection of the distal small intestines. Gross examination of this </a:t>
            </a:r>
            <a:r>
              <a:rPr lang="en-US" dirty="0" err="1" smtClean="0"/>
              <a:t>resected</a:t>
            </a:r>
            <a:r>
              <a:rPr lang="en-US" dirty="0" smtClean="0"/>
              <a:t> bowel reveals deep, long mucosal fissures extending deep into the muscle wall. Several </a:t>
            </a:r>
            <a:r>
              <a:rPr lang="en-US" dirty="0" err="1" smtClean="0"/>
              <a:t>transmural</a:t>
            </a:r>
            <a:r>
              <a:rPr lang="en-US" dirty="0" smtClean="0"/>
              <a:t> fistulas are also found. What is the best diagnosis for this patient?</a:t>
            </a:r>
          </a:p>
          <a:p>
            <a:pPr>
              <a:buNone/>
            </a:pPr>
            <a:r>
              <a:rPr lang="en-US" dirty="0" smtClean="0"/>
              <a:t>a. Ulcerative colitis</a:t>
            </a:r>
          </a:p>
          <a:p>
            <a:pPr>
              <a:buNone/>
            </a:pPr>
            <a:r>
              <a:rPr lang="en-US" dirty="0" smtClean="0"/>
              <a:t>b. Lymphocytic colitis</a:t>
            </a:r>
          </a:p>
          <a:p>
            <a:pPr>
              <a:buNone/>
            </a:pPr>
            <a:r>
              <a:rPr lang="en-US" dirty="0" smtClean="0"/>
              <a:t>c. Infectious colitis</a:t>
            </a:r>
          </a:p>
          <a:p>
            <a:pPr>
              <a:buNone/>
            </a:pPr>
            <a:r>
              <a:rPr lang="en-US" dirty="0" smtClean="0"/>
              <a:t>d. Eosinophilic colitis</a:t>
            </a:r>
          </a:p>
          <a:p>
            <a:pPr>
              <a:buNone/>
            </a:pPr>
            <a:r>
              <a:rPr lang="en-US" dirty="0" smtClean="0"/>
              <a:t>e. </a:t>
            </a:r>
            <a:r>
              <a:rPr lang="en-US" dirty="0" err="1" smtClean="0"/>
              <a:t>Crohn’s</a:t>
            </a:r>
            <a:r>
              <a:rPr lang="en-US" dirty="0" smtClean="0"/>
              <a:t> disease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0" y="260648"/>
            <a:ext cx="8686800" cy="5865515"/>
          </a:xfrm>
        </p:spPr>
        <p:txBody>
          <a:bodyPr>
            <a:normAutofit fontScale="62500" lnSpcReduction="20000"/>
          </a:bodyPr>
          <a:lstStyle/>
          <a:p>
            <a:r>
              <a:rPr lang="en-US" dirty="0" smtClean="0"/>
              <a:t>CD is classically described as being a </a:t>
            </a:r>
            <a:r>
              <a:rPr lang="en-US" dirty="0" err="1" smtClean="0"/>
              <a:t>granulomatous</a:t>
            </a:r>
            <a:r>
              <a:rPr lang="en-US" dirty="0" smtClean="0"/>
              <a:t> disease, but </a:t>
            </a:r>
            <a:r>
              <a:rPr lang="en-US" dirty="0" err="1" smtClean="0"/>
              <a:t>granulomas</a:t>
            </a:r>
            <a:r>
              <a:rPr lang="en-US" dirty="0" smtClean="0"/>
              <a:t> are present in only 25 to 75% of cases. Therefore, the absence of </a:t>
            </a:r>
            <a:r>
              <a:rPr lang="en-US" dirty="0" err="1" smtClean="0"/>
              <a:t>granulomas</a:t>
            </a:r>
            <a:r>
              <a:rPr lang="en-US" dirty="0" smtClean="0"/>
              <a:t> does not rule out the diagnosis of CD. CD may involve any portion of the gastrointestinal tract and is characterized by focal (segmental) involvement with “skip lesions.” Involvement of the intestines by CD is typically </a:t>
            </a:r>
            <a:r>
              <a:rPr lang="en-US" dirty="0" err="1" smtClean="0"/>
              <a:t>transmural</a:t>
            </a:r>
            <a:r>
              <a:rPr lang="en-US" dirty="0" smtClean="0"/>
              <a:t> inflammation, which leads to the formation of fistulas and sinuses. The deep inflammation produces deep longitudinal, </a:t>
            </a:r>
            <a:r>
              <a:rPr lang="en-US" dirty="0" err="1" smtClean="0"/>
              <a:t>serpiginous</a:t>
            </a:r>
            <a:r>
              <a:rPr lang="en-US" dirty="0" smtClean="0"/>
              <a:t> ulcers, which impart a “cobblestone” appearance to the mucosal surface of the colon. Additionally in </a:t>
            </a:r>
            <a:r>
              <a:rPr lang="en-US" dirty="0" err="1" smtClean="0"/>
              <a:t>Crohn’s</a:t>
            </a:r>
            <a:r>
              <a:rPr lang="en-US" dirty="0" smtClean="0"/>
              <a:t> disease, the mesenteric fat wraps around the bowel surface, producing what is called “creeping fat,” and the thickened wall narrows the lumen, producing a characteristic “string sign” on x-ray. This narrowing of the colon, which may produce intestinal obstruction, is grossly described as a “lead pipe” or “garden hose” colon. </a:t>
            </a:r>
          </a:p>
          <a:p>
            <a:endParaRPr lang="en-US" dirty="0" smtClean="0"/>
          </a:p>
          <a:p>
            <a:r>
              <a:rPr lang="en-US" dirty="0" smtClean="0"/>
              <a:t>In contrast to CD, UC affects only the colon, and the disease involvement is continuous. The rectum is involved in all cases, and the inflammation extends proximally. Since UC involves the mucosa and  </a:t>
            </a:r>
            <a:r>
              <a:rPr lang="en-US" dirty="0" err="1" smtClean="0"/>
              <a:t>submucosa</a:t>
            </a:r>
            <a:r>
              <a:rPr lang="en-US" dirty="0" smtClean="0"/>
              <a:t>, but not the wall, fistula formation and wall thickening are absent (but toxic </a:t>
            </a:r>
            <a:r>
              <a:rPr lang="en-US" dirty="0" err="1" smtClean="0"/>
              <a:t>megacolon</a:t>
            </a:r>
            <a:r>
              <a:rPr lang="en-US" dirty="0" smtClean="0"/>
              <a:t> may occur). Grossly, the mucosa displays diffuse hyperemia with numerous superficial ulcerations. The regenerating, </a:t>
            </a:r>
            <a:r>
              <a:rPr lang="en-US" dirty="0" err="1" smtClean="0"/>
              <a:t>nonulcerated</a:t>
            </a:r>
            <a:r>
              <a:rPr lang="en-US" dirty="0" smtClean="0"/>
              <a:t> mucosa appears as “</a:t>
            </a:r>
            <a:r>
              <a:rPr lang="en-US" dirty="0" err="1" smtClean="0"/>
              <a:t>pseudopolyps</a:t>
            </a:r>
            <a:r>
              <a:rPr lang="en-U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Inflammatory bowel diseases</a:t>
            </a:r>
            <a:br>
              <a:rPr lang="en-US" dirty="0" smtClean="0"/>
            </a:br>
            <a:endParaRPr lang="en-US" dirty="0"/>
          </a:p>
        </p:txBody>
      </p:sp>
      <p:sp>
        <p:nvSpPr>
          <p:cNvPr id="3" name="عنصر نائب للنص 2"/>
          <p:cNvSpPr>
            <a:spLocks noGrp="1"/>
          </p:cNvSpPr>
          <p:nvPr>
            <p:ph type="body" idx="1"/>
          </p:nvPr>
        </p:nvSpPr>
        <p:spPr>
          <a:xfrm>
            <a:off x="317498" y="1428736"/>
            <a:ext cx="4040188" cy="639762"/>
          </a:xfrm>
          <a:ln>
            <a:solidFill>
              <a:schemeClr val="tx1"/>
            </a:solidFill>
          </a:ln>
        </p:spPr>
        <p:txBody>
          <a:bodyPr/>
          <a:lstStyle/>
          <a:p>
            <a:endParaRPr lang="en-US" dirty="0"/>
          </a:p>
        </p:txBody>
      </p:sp>
      <p:sp>
        <p:nvSpPr>
          <p:cNvPr id="4" name="عنصر نائب للمحتوى 3"/>
          <p:cNvSpPr>
            <a:spLocks noGrp="1"/>
          </p:cNvSpPr>
          <p:nvPr>
            <p:ph sz="half" idx="2"/>
          </p:nvPr>
        </p:nvSpPr>
        <p:spPr>
          <a:xfrm>
            <a:off x="285720" y="2174875"/>
            <a:ext cx="4071966" cy="3951288"/>
          </a:xfrm>
          <a:ln>
            <a:solidFill>
              <a:srgbClr val="FF0000"/>
            </a:solidFill>
          </a:ln>
        </p:spPr>
        <p:txBody>
          <a:bodyPr>
            <a:normAutofit fontScale="85000" lnSpcReduction="20000"/>
          </a:bodyPr>
          <a:lstStyle/>
          <a:p>
            <a:pPr marL="457200" indent="-457200">
              <a:buFont typeface="+mj-lt"/>
              <a:buAutoNum type="arabicPeriod"/>
            </a:pPr>
            <a:r>
              <a:rPr lang="en-US" dirty="0" smtClean="0"/>
              <a:t>Colon only </a:t>
            </a:r>
          </a:p>
          <a:p>
            <a:pPr marL="457200" indent="-457200">
              <a:buFont typeface="+mj-lt"/>
              <a:buAutoNum type="arabicPeriod"/>
            </a:pPr>
            <a:r>
              <a:rPr lang="en-US" dirty="0" smtClean="0"/>
              <a:t>Diffuse involvement of mucosa</a:t>
            </a:r>
          </a:p>
          <a:p>
            <a:pPr marL="457200" indent="-457200">
              <a:buFont typeface="+mj-lt"/>
              <a:buAutoNum type="arabicPeriod"/>
            </a:pPr>
            <a:r>
              <a:rPr lang="en-US" dirty="0" smtClean="0"/>
              <a:t>Superficial ulcers </a:t>
            </a:r>
          </a:p>
          <a:p>
            <a:pPr marL="457200" indent="-457200">
              <a:buFont typeface="+mj-lt"/>
              <a:buAutoNum type="arabicPeriod"/>
            </a:pPr>
            <a:r>
              <a:rPr lang="en-US" dirty="0" smtClean="0"/>
              <a:t>Any  part of the GIT</a:t>
            </a:r>
          </a:p>
          <a:p>
            <a:pPr marL="457200" indent="-457200">
              <a:buFont typeface="+mj-lt"/>
              <a:buAutoNum type="arabicPeriod"/>
            </a:pPr>
            <a:r>
              <a:rPr lang="en-US" dirty="0" smtClean="0"/>
              <a:t>Skip  areas of normal mucosa</a:t>
            </a:r>
          </a:p>
          <a:p>
            <a:pPr marL="457200" indent="-457200">
              <a:buFont typeface="+mj-lt"/>
              <a:buAutoNum type="arabicPeriod"/>
            </a:pPr>
            <a:r>
              <a:rPr lang="en-US" dirty="0" smtClean="0"/>
              <a:t>Mucosal inflammation only</a:t>
            </a:r>
          </a:p>
          <a:p>
            <a:pPr marL="457200" indent="-457200">
              <a:buFont typeface="+mj-lt"/>
              <a:buAutoNum type="arabicPeriod"/>
            </a:pPr>
            <a:r>
              <a:rPr lang="en-US" dirty="0" smtClean="0"/>
              <a:t>Fistula  formation </a:t>
            </a:r>
          </a:p>
          <a:p>
            <a:pPr marL="457200" indent="-457200">
              <a:buFont typeface="+mj-lt"/>
              <a:buAutoNum type="arabicPeriod"/>
            </a:pPr>
            <a:r>
              <a:rPr lang="en-US" dirty="0" err="1" smtClean="0"/>
              <a:t>Transmural</a:t>
            </a:r>
            <a:r>
              <a:rPr lang="en-US" dirty="0" smtClean="0"/>
              <a:t>  inflammation</a:t>
            </a:r>
          </a:p>
          <a:p>
            <a:pPr marL="457200" indent="-457200">
              <a:buFont typeface="+mj-lt"/>
              <a:buAutoNum type="arabicPeriod"/>
            </a:pPr>
            <a:r>
              <a:rPr lang="en-US" dirty="0" err="1" smtClean="0"/>
              <a:t>Granulomas</a:t>
            </a:r>
            <a:endParaRPr lang="en-US" dirty="0" smtClean="0"/>
          </a:p>
          <a:p>
            <a:pPr marL="457200" indent="-457200">
              <a:buFont typeface="+mj-lt"/>
              <a:buAutoNum type="arabicPeriod"/>
            </a:pPr>
            <a:r>
              <a:rPr lang="en-US" dirty="0" smtClean="0"/>
              <a:t>Deep ulcers ( fissure )</a:t>
            </a:r>
          </a:p>
          <a:p>
            <a:pPr marL="457200" indent="-457200">
              <a:buFont typeface="+mj-lt"/>
              <a:buAutoNum type="arabicPeriod"/>
            </a:pPr>
            <a:r>
              <a:rPr lang="en-US" dirty="0" smtClean="0"/>
              <a:t>Dysplasia is common</a:t>
            </a:r>
          </a:p>
          <a:p>
            <a:pPr marL="457200" indent="-457200">
              <a:buFont typeface="+mj-lt"/>
              <a:buAutoNum type="arabicPeriod"/>
            </a:pPr>
            <a:r>
              <a:rPr lang="en-US" dirty="0" smtClean="0"/>
              <a:t>Carcinoma is more common (10%)</a:t>
            </a:r>
          </a:p>
          <a:p>
            <a:endParaRPr lang="en-US" dirty="0" smtClean="0"/>
          </a:p>
          <a:p>
            <a:endParaRPr lang="en-US" dirty="0" smtClean="0"/>
          </a:p>
          <a:p>
            <a:endParaRPr lang="en-US" dirty="0"/>
          </a:p>
        </p:txBody>
      </p:sp>
      <p:sp>
        <p:nvSpPr>
          <p:cNvPr id="5" name="عنصر نائب للنص 4"/>
          <p:cNvSpPr>
            <a:spLocks noGrp="1"/>
          </p:cNvSpPr>
          <p:nvPr>
            <p:ph type="body" sz="quarter" idx="3"/>
          </p:nvPr>
        </p:nvSpPr>
        <p:spPr>
          <a:xfrm>
            <a:off x="4429124" y="1428736"/>
            <a:ext cx="4429156" cy="639762"/>
          </a:xfrm>
          <a:ln>
            <a:solidFill>
              <a:schemeClr val="tx1"/>
            </a:solidFill>
          </a:ln>
        </p:spPr>
        <p:txBody>
          <a:bodyPr/>
          <a:lstStyle/>
          <a:p>
            <a:endParaRPr lang="en-US" dirty="0"/>
          </a:p>
        </p:txBody>
      </p:sp>
      <p:sp>
        <p:nvSpPr>
          <p:cNvPr id="6" name="عنصر نائب للمحتوى 5"/>
          <p:cNvSpPr>
            <a:spLocks noGrp="1"/>
          </p:cNvSpPr>
          <p:nvPr>
            <p:ph sz="quarter" idx="4"/>
          </p:nvPr>
        </p:nvSpPr>
        <p:spPr>
          <a:xfrm>
            <a:off x="4429124" y="2174875"/>
            <a:ext cx="4429156" cy="3951288"/>
          </a:xfrm>
          <a:ln>
            <a:solidFill>
              <a:srgbClr val="FF0000"/>
            </a:solidFill>
          </a:ln>
        </p:spPr>
        <p:txBody>
          <a:bodyPr>
            <a:normAutofit/>
          </a:bodyPr>
          <a:lstStyle/>
          <a:p>
            <a:endParaRPr lang="en-US" dirty="0" smtClean="0"/>
          </a:p>
          <a:p>
            <a:pPr marL="457200" indent="-457200">
              <a:buFont typeface="+mj-lt"/>
              <a:buAutoNum type="alphaUcPeriod"/>
            </a:pPr>
            <a:r>
              <a:rPr lang="en-US" dirty="0" err="1" smtClean="0">
                <a:solidFill>
                  <a:srgbClr val="FFFF00"/>
                </a:solidFill>
              </a:rPr>
              <a:t>Crohn's</a:t>
            </a:r>
            <a:r>
              <a:rPr lang="en-US" dirty="0" smtClean="0">
                <a:solidFill>
                  <a:srgbClr val="FFFF00"/>
                </a:solidFill>
              </a:rPr>
              <a:t> disease</a:t>
            </a:r>
          </a:p>
          <a:p>
            <a:pPr marL="457200" indent="-457200">
              <a:buFont typeface="+mj-lt"/>
              <a:buAutoNum type="alphaUcPeriod"/>
            </a:pPr>
            <a:endParaRPr lang="en-US" dirty="0" smtClean="0">
              <a:solidFill>
                <a:srgbClr val="FFFF00"/>
              </a:solidFill>
            </a:endParaRPr>
          </a:p>
          <a:p>
            <a:pPr marL="457200" indent="-457200">
              <a:buFont typeface="+mj-lt"/>
              <a:buAutoNum type="alphaUcPeriod"/>
            </a:pPr>
            <a:endParaRPr lang="en-US" dirty="0" smtClean="0">
              <a:solidFill>
                <a:srgbClr val="FFFF00"/>
              </a:solidFill>
            </a:endParaRPr>
          </a:p>
          <a:p>
            <a:pPr marL="457200" indent="-457200">
              <a:buFont typeface="+mj-lt"/>
              <a:buAutoNum type="alphaUcPeriod"/>
            </a:pPr>
            <a:r>
              <a:rPr lang="en-US" dirty="0" smtClean="0">
                <a:solidFill>
                  <a:srgbClr val="FFFF00"/>
                </a:solidFill>
              </a:rPr>
              <a:t>Ulcerative Colitis</a:t>
            </a:r>
            <a:endParaRPr lang="en-US" dirty="0" smtClean="0"/>
          </a:p>
          <a:p>
            <a:pPr marL="457200" indent="-457200">
              <a:buFont typeface="+mj-lt"/>
              <a:buAutoNum type="alphaUcPeriod"/>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381000" y="685800"/>
            <a:ext cx="7924800" cy="2743200"/>
          </a:xfrm>
        </p:spPr>
        <p:style>
          <a:lnRef idx="1">
            <a:schemeClr val="dk1"/>
          </a:lnRef>
          <a:fillRef idx="3">
            <a:schemeClr val="dk1"/>
          </a:fillRef>
          <a:effectRef idx="2">
            <a:schemeClr val="dk1"/>
          </a:effectRef>
          <a:fontRef idx="minor">
            <a:schemeClr val="lt1"/>
          </a:fontRef>
        </p:style>
        <p:txBody>
          <a:bodyPr>
            <a:noAutofit/>
          </a:bodyPr>
          <a:lstStyle/>
          <a:p>
            <a:pPr algn="l"/>
            <a:r>
              <a:rPr lang="en-US" sz="2000" dirty="0" smtClean="0">
                <a:solidFill>
                  <a:schemeClr val="tx1"/>
                </a:solidFill>
              </a:rPr>
              <a:t>A </a:t>
            </a:r>
            <a:r>
              <a:rPr lang="en-US" sz="2000" dirty="0">
                <a:solidFill>
                  <a:schemeClr val="tx1"/>
                </a:solidFill>
              </a:rPr>
              <a:t>68-year-old woman presents with intermittent constipation, weight loss, and a swollen abdomen. She has had two previous </a:t>
            </a:r>
            <a:r>
              <a:rPr lang="en-US" sz="2000" dirty="0" err="1">
                <a:solidFill>
                  <a:schemeClr val="tx1"/>
                </a:solidFill>
              </a:rPr>
              <a:t>polypectomies</a:t>
            </a:r>
            <a:r>
              <a:rPr lang="en-US" sz="2000" dirty="0">
                <a:solidFill>
                  <a:schemeClr val="tx1"/>
                </a:solidFill>
              </a:rPr>
              <a:t>: one showed a tubular adenoma and the other was a </a:t>
            </a:r>
            <a:r>
              <a:rPr lang="en-US" sz="2000" dirty="0" err="1">
                <a:solidFill>
                  <a:schemeClr val="tx1"/>
                </a:solidFill>
              </a:rPr>
              <a:t>tubulovillous</a:t>
            </a:r>
            <a:r>
              <a:rPr lang="en-US" sz="2000" dirty="0">
                <a:solidFill>
                  <a:schemeClr val="tx1"/>
                </a:solidFill>
              </a:rPr>
              <a:t> adenoma. </a:t>
            </a:r>
            <a:r>
              <a:rPr lang="en-US" sz="2000" dirty="0" smtClean="0">
                <a:solidFill>
                  <a:schemeClr val="tx1"/>
                </a:solidFill>
              </a:rPr>
              <a:t>Double-contrast </a:t>
            </a:r>
            <a:r>
              <a:rPr lang="en-US" sz="2000" dirty="0">
                <a:solidFill>
                  <a:schemeClr val="tx1"/>
                </a:solidFill>
              </a:rPr>
              <a:t>barium enema shows an irregular stricture </a:t>
            </a:r>
            <a:r>
              <a:rPr lang="en-US" sz="2000" dirty="0" smtClean="0">
                <a:solidFill>
                  <a:schemeClr val="tx1"/>
                </a:solidFill>
              </a:rPr>
              <a:t>4 </a:t>
            </a:r>
            <a:r>
              <a:rPr lang="en-US" sz="2000" dirty="0">
                <a:solidFill>
                  <a:schemeClr val="tx1"/>
                </a:solidFill>
              </a:rPr>
              <a:t>cm long in the ascending colon. A tumor is diagnosed and surgery is advised. The tumor is </a:t>
            </a:r>
            <a:r>
              <a:rPr lang="en-US" sz="2000" dirty="0" err="1">
                <a:solidFill>
                  <a:schemeClr val="tx1"/>
                </a:solidFill>
              </a:rPr>
              <a:t>resected</a:t>
            </a:r>
            <a:r>
              <a:rPr lang="en-US" sz="2000" dirty="0">
                <a:solidFill>
                  <a:schemeClr val="tx1"/>
                </a:solidFill>
              </a:rPr>
              <a:t> and is found to have invaded through the thickness of the bowel wall, but is completely excised. Three of 15 lymph nodes </a:t>
            </a:r>
            <a:r>
              <a:rPr lang="en-US" sz="2000" dirty="0" smtClean="0">
                <a:solidFill>
                  <a:schemeClr val="tx1"/>
                </a:solidFill>
              </a:rPr>
              <a:t>identified </a:t>
            </a:r>
            <a:r>
              <a:rPr lang="en-US" sz="2000" dirty="0">
                <a:solidFill>
                  <a:schemeClr val="tx1"/>
                </a:solidFill>
              </a:rPr>
              <a:t>contained metastatic </a:t>
            </a:r>
            <a:r>
              <a:rPr lang="en-US" sz="2000" dirty="0" smtClean="0">
                <a:solidFill>
                  <a:schemeClr val="tx1"/>
                </a:solidFill>
              </a:rPr>
              <a:t>tumor.</a:t>
            </a:r>
            <a:endParaRPr lang="en-US" sz="2000" dirty="0">
              <a:solidFill>
                <a:schemeClr val="tx1"/>
              </a:solidFill>
            </a:endParaRPr>
          </a:p>
        </p:txBody>
      </p:sp>
      <p:sp>
        <p:nvSpPr>
          <p:cNvPr id="5" name="مستطيل 4"/>
          <p:cNvSpPr/>
          <p:nvPr/>
        </p:nvSpPr>
        <p:spPr>
          <a:xfrm>
            <a:off x="395536" y="3717032"/>
            <a:ext cx="7272808" cy="36933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US" dirty="0" smtClean="0"/>
              <a:t>1. What is the most likely diagnosis with this presentation? </a:t>
            </a:r>
            <a:endParaRPr lang="en-US" dirty="0"/>
          </a:p>
        </p:txBody>
      </p:sp>
      <p:sp>
        <p:nvSpPr>
          <p:cNvPr id="6" name="مستطيل 5"/>
          <p:cNvSpPr/>
          <p:nvPr/>
        </p:nvSpPr>
        <p:spPr>
          <a:xfrm>
            <a:off x="395536" y="4221088"/>
            <a:ext cx="660648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1. The most likely diagnosis is colorectal </a:t>
            </a:r>
            <a:r>
              <a:rPr lang="en-US" dirty="0" err="1" smtClean="0"/>
              <a:t>adenocarcinoma</a:t>
            </a:r>
            <a:r>
              <a:rPr lang="en-US" dirty="0" smtClean="0"/>
              <a:t>. </a:t>
            </a:r>
          </a:p>
        </p:txBody>
      </p:sp>
      <p:sp>
        <p:nvSpPr>
          <p:cNvPr id="7" name="مستطيل 6"/>
          <p:cNvSpPr/>
          <p:nvPr/>
        </p:nvSpPr>
        <p:spPr>
          <a:xfrm>
            <a:off x="467544" y="4869160"/>
            <a:ext cx="6192688" cy="36933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US" dirty="0" smtClean="0"/>
              <a:t>2. What stage is this tumor and what is the prognosis? </a:t>
            </a:r>
            <a:endParaRPr lang="en-US" dirty="0"/>
          </a:p>
        </p:txBody>
      </p:sp>
      <p:sp>
        <p:nvSpPr>
          <p:cNvPr id="8" name="مستطيل 7"/>
          <p:cNvSpPr/>
          <p:nvPr/>
        </p:nvSpPr>
        <p:spPr>
          <a:xfrm>
            <a:off x="467544" y="5469031"/>
            <a:ext cx="482453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2. This is a Dukes’ C carcinoma (T3, N1, MX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8"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endParaRPr lang="en-US" dirty="0"/>
          </a:p>
        </p:txBody>
      </p:sp>
      <p:sp>
        <p:nvSpPr>
          <p:cNvPr id="4" name="Rectangle 3"/>
          <p:cNvSpPr/>
          <p:nvPr/>
        </p:nvSpPr>
        <p:spPr>
          <a:xfrm>
            <a:off x="683568" y="764704"/>
            <a:ext cx="6400800" cy="36933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US" dirty="0" smtClean="0"/>
              <a:t>3</a:t>
            </a:r>
            <a:r>
              <a:rPr lang="en-US" dirty="0"/>
              <a:t>. What is the association between adenoma and carcinoma? </a:t>
            </a:r>
          </a:p>
        </p:txBody>
      </p:sp>
      <p:sp>
        <p:nvSpPr>
          <p:cNvPr id="5" name="مستطيل 4"/>
          <p:cNvSpPr/>
          <p:nvPr/>
        </p:nvSpPr>
        <p:spPr>
          <a:xfrm>
            <a:off x="539552" y="3707740"/>
            <a:ext cx="4544514"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dirty="0" smtClean="0"/>
              <a:t>4. Where is the metastatic spread most likely? </a:t>
            </a:r>
            <a:endParaRPr lang="en-US" dirty="0"/>
          </a:p>
        </p:txBody>
      </p:sp>
      <p:sp>
        <p:nvSpPr>
          <p:cNvPr id="6" name="مستطيل 5"/>
          <p:cNvSpPr/>
          <p:nvPr/>
        </p:nvSpPr>
        <p:spPr>
          <a:xfrm>
            <a:off x="683568" y="1628800"/>
            <a:ext cx="763284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There is much evidence to suggest that most carcinomas of the colon arise in pre-existing adenomas (adenoma–carcinoma sequence). Patients with familial </a:t>
            </a:r>
            <a:r>
              <a:rPr lang="en-US" dirty="0" err="1" smtClean="0"/>
              <a:t>adenomatous</a:t>
            </a:r>
            <a:r>
              <a:rPr lang="en-US" dirty="0" smtClean="0"/>
              <a:t> </a:t>
            </a:r>
            <a:r>
              <a:rPr lang="en-US" dirty="0" err="1" smtClean="0"/>
              <a:t>polyposis</a:t>
            </a:r>
            <a:r>
              <a:rPr lang="en-US" dirty="0" smtClean="0"/>
              <a:t> (FAP) have a very high risk of developing colorectal carcinomas. </a:t>
            </a:r>
            <a:endParaRPr lang="en-US" dirty="0"/>
          </a:p>
        </p:txBody>
      </p:sp>
      <p:sp>
        <p:nvSpPr>
          <p:cNvPr id="7" name="مستطيل 6"/>
          <p:cNvSpPr/>
          <p:nvPr/>
        </p:nvSpPr>
        <p:spPr>
          <a:xfrm>
            <a:off x="611560" y="4509120"/>
            <a:ext cx="792088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4. Colorectal carcinomas metastasize mainly to regional lymph nodes and liver, less commonly developing other systemic metastases such as brain, bone and lung.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down)">
                                      <p:cBhvr>
                                        <p:cTn id="15" dur="500"/>
                                        <p:tgtEl>
                                          <p:spTgt spid="7">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endParaRPr lang="ar-SA" smtClean="0"/>
          </a:p>
        </p:txBody>
      </p:sp>
      <p:sp>
        <p:nvSpPr>
          <p:cNvPr id="32771" name="عنصر نائب للمحتوى 2"/>
          <p:cNvSpPr>
            <a:spLocks noGrp="1"/>
          </p:cNvSpPr>
          <p:nvPr>
            <p:ph idx="1"/>
          </p:nvPr>
        </p:nvSpPr>
        <p:spPr/>
        <p:txBody>
          <a:bodyPr/>
          <a:lstStyle/>
          <a:p>
            <a:pPr>
              <a:buFont typeface="Arial" pitchFamily="34" charset="0"/>
              <a:buNone/>
            </a:pPr>
            <a:r>
              <a:rPr lang="en-GB" smtClean="0"/>
              <a:t>52 y/o female presented with fatigue and weakness. She experienced 6 kg wt loss in a 6 six months</a:t>
            </a:r>
          </a:p>
          <a:p>
            <a:pPr>
              <a:buFont typeface="Arial" pitchFamily="34" charset="0"/>
              <a:buNone/>
            </a:pPr>
            <a:r>
              <a:rPr lang="en-GB" smtClean="0"/>
              <a:t> </a:t>
            </a:r>
          </a:p>
          <a:p>
            <a:pPr>
              <a:buFont typeface="Arial" pitchFamily="34" charset="0"/>
              <a:buNone/>
            </a:pPr>
            <a:r>
              <a:rPr lang="en-GB" smtClean="0"/>
              <a:t>CBC  .....Hg 7.5 g/dl,    hematocrit 26 % </a:t>
            </a:r>
          </a:p>
          <a:p>
            <a:pPr>
              <a:buFont typeface="Arial" pitchFamily="34" charset="0"/>
              <a:buNone/>
            </a:pPr>
            <a:r>
              <a:rPr lang="en-GB" smtClean="0"/>
              <a:t>Serum ferritin 8  ng/dl</a:t>
            </a:r>
          </a:p>
          <a:p>
            <a:pPr>
              <a:buFont typeface="Arial" pitchFamily="34" charset="0"/>
              <a:buNone/>
            </a:pPr>
            <a:r>
              <a:rPr lang="en-GB" smtClean="0"/>
              <a:t>Iron deficiency anaimia </a:t>
            </a:r>
          </a:p>
          <a:p>
            <a:pPr>
              <a:buFont typeface="Arial" pitchFamily="34" charset="0"/>
              <a:buNone/>
            </a:pPr>
            <a:r>
              <a:rPr lang="en-GB" smtClean="0"/>
              <a:t>Rx oral iron treatment </a:t>
            </a:r>
            <a:endParaRPr lang="ar-SA"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وان 1"/>
          <p:cNvSpPr>
            <a:spLocks noGrp="1"/>
          </p:cNvSpPr>
          <p:nvPr>
            <p:ph type="title"/>
          </p:nvPr>
        </p:nvSpPr>
        <p:spPr/>
        <p:txBody>
          <a:bodyPr/>
          <a:lstStyle/>
          <a:p>
            <a:endParaRPr lang="ar-SA" smtClean="0"/>
          </a:p>
        </p:txBody>
      </p:sp>
      <p:sp>
        <p:nvSpPr>
          <p:cNvPr id="33795" name="عنصر نائب للمحتوى 2"/>
          <p:cNvSpPr>
            <a:spLocks noGrp="1"/>
          </p:cNvSpPr>
          <p:nvPr>
            <p:ph idx="1"/>
          </p:nvPr>
        </p:nvSpPr>
        <p:spPr/>
        <p:txBody>
          <a:bodyPr/>
          <a:lstStyle/>
          <a:p>
            <a:r>
              <a:rPr lang="en-US" dirty="0" smtClean="0"/>
              <a:t>Stool and urine analysis……blood in the stool</a:t>
            </a:r>
          </a:p>
          <a:p>
            <a:endParaRPr lang="en-US" dirty="0" smtClean="0"/>
          </a:p>
        </p:txBody>
      </p:sp>
      <p:sp>
        <p:nvSpPr>
          <p:cNvPr id="4" name="مستطيل 3"/>
          <p:cNvSpPr/>
          <p:nvPr/>
        </p:nvSpPr>
        <p:spPr>
          <a:xfrm>
            <a:off x="683568" y="3140968"/>
            <a:ext cx="666118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2800" dirty="0" smtClean="0"/>
              <a:t>Colonoscopy …….ascending colon 6 cm mass</a:t>
            </a:r>
          </a:p>
        </p:txBody>
      </p:sp>
      <p:sp>
        <p:nvSpPr>
          <p:cNvPr id="5" name="مستطيل 4"/>
          <p:cNvSpPr/>
          <p:nvPr/>
        </p:nvSpPr>
        <p:spPr>
          <a:xfrm>
            <a:off x="683568" y="4581128"/>
            <a:ext cx="5310744"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3200" dirty="0" smtClean="0"/>
              <a:t>Biopsy ……..</a:t>
            </a:r>
            <a:r>
              <a:rPr lang="en-US" sz="3200" dirty="0" err="1" smtClean="0"/>
              <a:t>adenocarcinoma</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115328" cy="3543312"/>
          </a:xfrm>
        </p:spPr>
        <p:txBody>
          <a:bodyPr>
            <a:normAutofit/>
          </a:bodyPr>
          <a:lstStyle/>
          <a:p>
            <a:r>
              <a:rPr lang="en-US" dirty="0" smtClean="0"/>
              <a:t>Biopsy </a:t>
            </a:r>
          </a:p>
          <a:p>
            <a:endParaRPr lang="en-US" dirty="0"/>
          </a:p>
        </p:txBody>
      </p:sp>
      <p:pic>
        <p:nvPicPr>
          <p:cNvPr id="4" name="Picture 2" descr="http://std.kku.ac.th/4730700849/gas5/gas550.jpg"/>
          <p:cNvPicPr>
            <a:picLocks noChangeAspect="1" noChangeArrowheads="1"/>
          </p:cNvPicPr>
          <p:nvPr/>
        </p:nvPicPr>
        <p:blipFill>
          <a:blip r:embed="rId2" cstate="print"/>
          <a:srcRect/>
          <a:stretch>
            <a:fillRect/>
          </a:stretch>
        </p:blipFill>
        <p:spPr bwMode="auto">
          <a:xfrm>
            <a:off x="107504" y="2928934"/>
            <a:ext cx="4303846" cy="3000396"/>
          </a:xfrm>
          <a:prstGeom prst="rect">
            <a:avLst/>
          </a:prstGeom>
          <a:noFill/>
        </p:spPr>
      </p:pic>
      <p:sp>
        <p:nvSpPr>
          <p:cNvPr id="5" name="مستطيل 4"/>
          <p:cNvSpPr/>
          <p:nvPr/>
        </p:nvSpPr>
        <p:spPr>
          <a:xfrm>
            <a:off x="539552" y="2411596"/>
            <a:ext cx="226549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Active  chronic colitis. </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621138" y="3212976"/>
            <a:ext cx="4522862" cy="2405997"/>
          </a:xfrm>
          <a:prstGeom prst="rect">
            <a:avLst/>
          </a:prstGeom>
          <a:noFill/>
          <a:ln w="9525">
            <a:noFill/>
            <a:miter lim="800000"/>
            <a:headEnd/>
            <a:tailEnd/>
          </a:ln>
        </p:spPr>
      </p:pic>
      <p:sp>
        <p:nvSpPr>
          <p:cNvPr id="7" name="مستطيل 6"/>
          <p:cNvSpPr/>
          <p:nvPr/>
        </p:nvSpPr>
        <p:spPr>
          <a:xfrm>
            <a:off x="4643637" y="3244334"/>
            <a:ext cx="936475" cy="369332"/>
          </a:xfrm>
          <a:prstGeom prst="rect">
            <a:avLst/>
          </a:prstGeom>
        </p:spPr>
        <p:txBody>
          <a:bodyPr wrap="none">
            <a:spAutoFit/>
          </a:bodyPr>
          <a:lstStyle/>
          <a:p>
            <a:r>
              <a:rPr lang="en-US" dirty="0" smtClean="0">
                <a:solidFill>
                  <a:schemeClr val="bg1"/>
                </a:solidFill>
              </a:rPr>
              <a:t>Normal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sp>
        <p:nvSpPr>
          <p:cNvPr id="4" name="مستطيل 3"/>
          <p:cNvSpPr/>
          <p:nvPr/>
        </p:nvSpPr>
        <p:spPr>
          <a:xfrm>
            <a:off x="1763688" y="6021288"/>
            <a:ext cx="4572000" cy="369332"/>
          </a:xfrm>
          <a:prstGeom prst="rect">
            <a:avLst/>
          </a:prstGeom>
        </p:spPr>
        <p:txBody>
          <a:bodyPr>
            <a:spAutoFit/>
          </a:bodyPr>
          <a:lstStyle/>
          <a:p>
            <a:endParaRPr lang="en-US" dirty="0" smtClean="0"/>
          </a:p>
        </p:txBody>
      </p:sp>
      <p:sp>
        <p:nvSpPr>
          <p:cNvPr id="5" name="مستطيل 4"/>
          <p:cNvSpPr/>
          <p:nvPr/>
        </p:nvSpPr>
        <p:spPr>
          <a:xfrm>
            <a:off x="5220072" y="2703111"/>
            <a:ext cx="3673057" cy="1661993"/>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342900" indent="-342900">
              <a:buFont typeface="+mj-lt"/>
              <a:buAutoNum type="alphaUcPeriod"/>
            </a:pPr>
            <a:r>
              <a:rPr lang="en-US" sz="2800" dirty="0" smtClean="0">
                <a:solidFill>
                  <a:srgbClr val="FFFF00"/>
                </a:solidFill>
              </a:rPr>
              <a:t>Familial </a:t>
            </a:r>
            <a:r>
              <a:rPr lang="en-US" sz="2800" dirty="0" err="1" smtClean="0">
                <a:solidFill>
                  <a:srgbClr val="FFFF00"/>
                </a:solidFill>
              </a:rPr>
              <a:t>polyposis</a:t>
            </a:r>
            <a:r>
              <a:rPr lang="en-US" sz="2800" dirty="0" smtClean="0">
                <a:solidFill>
                  <a:srgbClr val="FFFF00"/>
                </a:solidFill>
              </a:rPr>
              <a:t> coli</a:t>
            </a:r>
            <a:endParaRPr lang="en-US" sz="2800" dirty="0" smtClean="0"/>
          </a:p>
          <a:p>
            <a:pPr marL="342900" indent="-342900">
              <a:buFont typeface="+mj-lt"/>
              <a:buAutoNum type="alphaUcPeriod"/>
            </a:pPr>
            <a:r>
              <a:rPr lang="en-US" sz="2800" dirty="0" smtClean="0"/>
              <a:t>Gardner’s syndrome </a:t>
            </a:r>
          </a:p>
          <a:p>
            <a:pPr marL="342900" indent="-342900">
              <a:buFont typeface="+mj-lt"/>
              <a:buAutoNum type="alphaUcPeriod"/>
            </a:pPr>
            <a:r>
              <a:rPr lang="en-US" sz="2800" dirty="0" err="1" smtClean="0"/>
              <a:t>Turcot’s</a:t>
            </a:r>
            <a:r>
              <a:rPr lang="en-US" sz="2800" dirty="0" smtClean="0"/>
              <a:t> syndrome.</a:t>
            </a:r>
          </a:p>
          <a:p>
            <a:endParaRPr lang="en-US" dirty="0"/>
          </a:p>
        </p:txBody>
      </p:sp>
      <p:sp>
        <p:nvSpPr>
          <p:cNvPr id="6" name="مستطيل 5"/>
          <p:cNvSpPr/>
          <p:nvPr/>
        </p:nvSpPr>
        <p:spPr>
          <a:xfrm>
            <a:off x="35496" y="2250738"/>
            <a:ext cx="5095369" cy="2677656"/>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342900" indent="-342900">
              <a:buFont typeface="+mj-lt"/>
              <a:buAutoNum type="arabicPeriod"/>
            </a:pPr>
            <a:r>
              <a:rPr lang="en-US" sz="2800" dirty="0" smtClean="0"/>
              <a:t>Colonic </a:t>
            </a:r>
            <a:r>
              <a:rPr lang="en-US" sz="2800" dirty="0" err="1" smtClean="0"/>
              <a:t>polyposis</a:t>
            </a:r>
            <a:r>
              <a:rPr lang="en-US" sz="2800" dirty="0" smtClean="0"/>
              <a:t> </a:t>
            </a:r>
          </a:p>
          <a:p>
            <a:pPr marL="342900" indent="-342900">
              <a:buFont typeface="+mj-lt"/>
              <a:buAutoNum type="arabicPeriod"/>
            </a:pPr>
            <a:r>
              <a:rPr lang="en-US" sz="2800" dirty="0" smtClean="0"/>
              <a:t>Multiple </a:t>
            </a:r>
            <a:r>
              <a:rPr lang="en-US" sz="2800" dirty="0" err="1" smtClean="0"/>
              <a:t>osteoma</a:t>
            </a:r>
            <a:endParaRPr lang="en-US" sz="2800" dirty="0" smtClean="0"/>
          </a:p>
          <a:p>
            <a:pPr marL="342900" indent="-342900">
              <a:buFont typeface="+mj-lt"/>
              <a:buAutoNum type="arabicPeriod"/>
            </a:pPr>
            <a:r>
              <a:rPr lang="en-US" sz="2800" dirty="0" smtClean="0"/>
              <a:t>Central  nervous system tumors</a:t>
            </a:r>
          </a:p>
          <a:p>
            <a:pPr marL="342900" indent="-342900">
              <a:buFont typeface="+mj-lt"/>
              <a:buAutoNum type="arabicPeriod"/>
            </a:pPr>
            <a:r>
              <a:rPr lang="en-US" sz="2800" dirty="0" err="1" smtClean="0"/>
              <a:t>Fibromatosis</a:t>
            </a:r>
            <a:endParaRPr lang="en-US" sz="2800" dirty="0" smtClean="0"/>
          </a:p>
          <a:p>
            <a:pPr marL="342900" indent="-342900">
              <a:buFont typeface="+mj-lt"/>
              <a:buAutoNum type="arabicPeriod"/>
            </a:pPr>
            <a:r>
              <a:rPr lang="en-US" sz="2800" dirty="0" smtClean="0"/>
              <a:t>100% risk of carcinoma</a:t>
            </a:r>
          </a:p>
          <a:p>
            <a:pPr marL="342900" indent="-342900">
              <a:buFont typeface="+mj-lt"/>
              <a:buAutoNum type="arabicPeriod"/>
            </a:pPr>
            <a:r>
              <a:rPr lang="en-US" sz="2800" dirty="0" err="1" smtClean="0"/>
              <a:t>Cutaneous</a:t>
            </a:r>
            <a:r>
              <a:rPr lang="en-US" sz="2800" dirty="0" smtClean="0"/>
              <a:t> cysts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p:txBody>
          <a:bodyPr/>
          <a:lstStyle/>
          <a:p>
            <a:pPr eaLnBrk="1" hangingPunct="1"/>
            <a:r>
              <a:rPr lang="en-US" b="1" i="1" dirty="0" smtClean="0">
                <a:solidFill>
                  <a:srgbClr val="FFFF66"/>
                </a:solidFill>
              </a:rPr>
              <a:t>Polyps</a:t>
            </a:r>
            <a:endParaRPr lang="en-US" dirty="0" smtClean="0"/>
          </a:p>
        </p:txBody>
      </p:sp>
      <p:sp>
        <p:nvSpPr>
          <p:cNvPr id="4099" name="عنصر نائب للمحتوى 2"/>
          <p:cNvSpPr>
            <a:spLocks noGrp="1"/>
          </p:cNvSpPr>
          <p:nvPr>
            <p:ph idx="1"/>
          </p:nvPr>
        </p:nvSpPr>
        <p:spPr/>
        <p:txBody>
          <a:bodyPr/>
          <a:lstStyle/>
          <a:p>
            <a:pPr eaLnBrk="1" hangingPunct="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p:txBody>
          <a:bodyPr/>
          <a:lstStyle/>
          <a:p>
            <a:pPr eaLnBrk="1" hangingPunct="1"/>
            <a:r>
              <a:rPr lang="en-US" b="1" i="1" smtClean="0">
                <a:solidFill>
                  <a:srgbClr val="FFFF66"/>
                </a:solidFill>
              </a:rPr>
              <a:t>Polyps</a:t>
            </a:r>
            <a:endParaRPr lang="en-US" smtClean="0"/>
          </a:p>
        </p:txBody>
      </p:sp>
      <p:sp>
        <p:nvSpPr>
          <p:cNvPr id="4099" name="عنصر نائب للمحتوى 2"/>
          <p:cNvSpPr>
            <a:spLocks noGrp="1"/>
          </p:cNvSpPr>
          <p:nvPr>
            <p:ph idx="1"/>
          </p:nvPr>
        </p:nvSpPr>
        <p:spPr/>
        <p:txBody>
          <a:bodyPr/>
          <a:lstStyle/>
          <a:p>
            <a:pPr eaLnBrk="1" hangingPunct="1">
              <a:lnSpc>
                <a:spcPct val="90000"/>
              </a:lnSpc>
            </a:pPr>
            <a:r>
              <a:rPr lang="en-US" sz="2400" b="1" i="1" dirty="0" smtClean="0">
                <a:solidFill>
                  <a:srgbClr val="FFFF66"/>
                </a:solidFill>
              </a:rPr>
              <a:t>Non-</a:t>
            </a:r>
            <a:r>
              <a:rPr lang="en-US" sz="2400" b="1" i="1" dirty="0" err="1" smtClean="0">
                <a:solidFill>
                  <a:srgbClr val="FFFF66"/>
                </a:solidFill>
              </a:rPr>
              <a:t>neoplastic</a:t>
            </a:r>
            <a:r>
              <a:rPr lang="en-US" sz="2400" b="1" i="1" dirty="0" smtClean="0">
                <a:solidFill>
                  <a:srgbClr val="FFFF66"/>
                </a:solidFill>
              </a:rPr>
              <a:t> polyps    </a:t>
            </a:r>
            <a:r>
              <a:rPr lang="en-US" sz="2400" b="1" dirty="0" smtClean="0"/>
              <a:t>90% </a:t>
            </a:r>
            <a:endParaRPr lang="en-US" sz="2400" b="1" i="1" dirty="0" smtClean="0">
              <a:solidFill>
                <a:srgbClr val="FFFF66"/>
              </a:solidFill>
            </a:endParaRPr>
          </a:p>
          <a:p>
            <a:pPr eaLnBrk="1" hangingPunct="1">
              <a:lnSpc>
                <a:spcPct val="90000"/>
              </a:lnSpc>
            </a:pPr>
            <a:endParaRPr lang="en-US" sz="2400" b="1" i="1" dirty="0" smtClean="0">
              <a:solidFill>
                <a:srgbClr val="FFFF66"/>
              </a:solidFill>
            </a:endParaRPr>
          </a:p>
          <a:p>
            <a:pPr eaLnBrk="1" hangingPunct="1">
              <a:lnSpc>
                <a:spcPct val="90000"/>
              </a:lnSpc>
            </a:pPr>
            <a:endParaRPr lang="en-US" sz="2400" b="1" i="1" dirty="0" smtClean="0">
              <a:solidFill>
                <a:srgbClr val="FFFF66"/>
              </a:solidFill>
            </a:endParaRPr>
          </a:p>
          <a:p>
            <a:pPr eaLnBrk="1" hangingPunct="1">
              <a:lnSpc>
                <a:spcPct val="90000"/>
              </a:lnSpc>
            </a:pPr>
            <a:r>
              <a:rPr lang="en-US" sz="2400" b="1" i="1" dirty="0" err="1" smtClean="0">
                <a:solidFill>
                  <a:srgbClr val="FFFF66"/>
                </a:solidFill>
              </a:rPr>
              <a:t>Neoplastic</a:t>
            </a:r>
            <a:r>
              <a:rPr lang="en-US" sz="2400" b="1" i="1" dirty="0" smtClean="0">
                <a:solidFill>
                  <a:srgbClr val="FFFF66"/>
                </a:solidFill>
              </a:rPr>
              <a:t>  polyps      </a:t>
            </a:r>
            <a:r>
              <a:rPr lang="en-US" sz="2400" b="1" dirty="0" smtClean="0"/>
              <a:t>10% </a:t>
            </a:r>
            <a:endParaRPr lang="en-US" sz="20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p:txBody>
          <a:bodyPr/>
          <a:lstStyle/>
          <a:p>
            <a:pPr eaLnBrk="1" hangingPunct="1"/>
            <a:r>
              <a:rPr lang="en-US" b="1" i="1" smtClean="0">
                <a:solidFill>
                  <a:srgbClr val="FFFF66"/>
                </a:solidFill>
              </a:rPr>
              <a:t>Polyps</a:t>
            </a:r>
            <a:endParaRPr lang="en-US" smtClean="0"/>
          </a:p>
        </p:txBody>
      </p:sp>
      <p:sp>
        <p:nvSpPr>
          <p:cNvPr id="4099" name="عنصر نائب للمحتوى 2"/>
          <p:cNvSpPr>
            <a:spLocks noGrp="1"/>
          </p:cNvSpPr>
          <p:nvPr>
            <p:ph idx="1"/>
          </p:nvPr>
        </p:nvSpPr>
        <p:spPr/>
        <p:txBody>
          <a:bodyPr/>
          <a:lstStyle/>
          <a:p>
            <a:pPr eaLnBrk="1" hangingPunct="1">
              <a:lnSpc>
                <a:spcPct val="90000"/>
              </a:lnSpc>
            </a:pPr>
            <a:r>
              <a:rPr lang="en-US" sz="2400" b="1" i="1" dirty="0" smtClean="0">
                <a:solidFill>
                  <a:srgbClr val="FFFF66"/>
                </a:solidFill>
              </a:rPr>
              <a:t>Non-</a:t>
            </a:r>
            <a:r>
              <a:rPr lang="en-US" sz="2400" b="1" i="1" dirty="0" err="1" smtClean="0">
                <a:solidFill>
                  <a:srgbClr val="FFFF66"/>
                </a:solidFill>
              </a:rPr>
              <a:t>neoplastic</a:t>
            </a:r>
            <a:r>
              <a:rPr lang="en-US" sz="2400" b="1" i="1" dirty="0" smtClean="0">
                <a:solidFill>
                  <a:srgbClr val="FFFF66"/>
                </a:solidFill>
              </a:rPr>
              <a:t> polyps    </a:t>
            </a:r>
            <a:r>
              <a:rPr lang="en-US" sz="2400" b="1" dirty="0" smtClean="0"/>
              <a:t>90% </a:t>
            </a:r>
            <a:endParaRPr lang="en-US" sz="2400" b="1" i="1" dirty="0" smtClean="0">
              <a:solidFill>
                <a:srgbClr val="FFFF66"/>
              </a:solidFill>
            </a:endParaRPr>
          </a:p>
          <a:p>
            <a:pPr lvl="1" eaLnBrk="1" hangingPunct="1">
              <a:lnSpc>
                <a:spcPct val="90000"/>
              </a:lnSpc>
            </a:pPr>
            <a:r>
              <a:rPr lang="en-US" sz="2000" dirty="0" err="1" smtClean="0"/>
              <a:t>Hyperplastic</a:t>
            </a:r>
            <a:r>
              <a:rPr lang="en-US" sz="2000" dirty="0" smtClean="0"/>
              <a:t> polyps</a:t>
            </a:r>
          </a:p>
          <a:p>
            <a:pPr lvl="1" eaLnBrk="1" hangingPunct="1">
              <a:lnSpc>
                <a:spcPct val="90000"/>
              </a:lnSpc>
            </a:pPr>
            <a:r>
              <a:rPr lang="en-US" sz="2000" dirty="0" err="1" smtClean="0"/>
              <a:t>Hamartomatous</a:t>
            </a:r>
            <a:r>
              <a:rPr lang="en-US" sz="2000" dirty="0" smtClean="0"/>
              <a:t> polyps</a:t>
            </a:r>
          </a:p>
          <a:p>
            <a:pPr lvl="1" eaLnBrk="1" hangingPunct="1">
              <a:lnSpc>
                <a:spcPct val="90000"/>
              </a:lnSpc>
            </a:pPr>
            <a:r>
              <a:rPr lang="en-US" sz="2000" dirty="0" smtClean="0"/>
              <a:t>Inflammatory polyps</a:t>
            </a:r>
          </a:p>
          <a:p>
            <a:pPr lvl="1" eaLnBrk="1" hangingPunct="1">
              <a:lnSpc>
                <a:spcPct val="90000"/>
              </a:lnSpc>
            </a:pPr>
            <a:r>
              <a:rPr lang="en-US" sz="2000" dirty="0" smtClean="0"/>
              <a:t>Lymphoid polyps</a:t>
            </a:r>
          </a:p>
          <a:p>
            <a:pPr eaLnBrk="1" hangingPunct="1">
              <a:lnSpc>
                <a:spcPct val="90000"/>
              </a:lnSpc>
            </a:pPr>
            <a:endParaRPr lang="en-US" sz="2400" b="1" i="1" dirty="0" smtClean="0">
              <a:solidFill>
                <a:srgbClr val="FFFF66"/>
              </a:solidFill>
            </a:endParaRPr>
          </a:p>
          <a:p>
            <a:pPr eaLnBrk="1" hangingPunct="1">
              <a:lnSpc>
                <a:spcPct val="90000"/>
              </a:lnSpc>
            </a:pPr>
            <a:endParaRPr lang="en-US" sz="2400" b="1" i="1" dirty="0" smtClean="0">
              <a:solidFill>
                <a:srgbClr val="FFFF66"/>
              </a:solidFill>
            </a:endParaRPr>
          </a:p>
          <a:p>
            <a:pPr eaLnBrk="1" hangingPunct="1">
              <a:lnSpc>
                <a:spcPct val="90000"/>
              </a:lnSpc>
            </a:pPr>
            <a:r>
              <a:rPr lang="en-US" sz="2400" b="1" i="1" dirty="0" err="1" smtClean="0">
                <a:solidFill>
                  <a:srgbClr val="FFFF66"/>
                </a:solidFill>
              </a:rPr>
              <a:t>Neoplastic</a:t>
            </a:r>
            <a:r>
              <a:rPr lang="en-US" sz="2400" b="1" i="1" dirty="0" smtClean="0">
                <a:solidFill>
                  <a:srgbClr val="FFFF66"/>
                </a:solidFill>
              </a:rPr>
              <a:t>  polyps      </a:t>
            </a:r>
            <a:r>
              <a:rPr lang="en-US" sz="2400" b="1" dirty="0" smtClean="0"/>
              <a:t>10% </a:t>
            </a:r>
            <a:endParaRPr lang="en-US" sz="2400" b="1" i="1" dirty="0" smtClean="0">
              <a:solidFill>
                <a:srgbClr val="FFFF66"/>
              </a:solidFill>
            </a:endParaRPr>
          </a:p>
          <a:p>
            <a:pPr lvl="1" eaLnBrk="1" hangingPunct="1">
              <a:lnSpc>
                <a:spcPct val="90000"/>
              </a:lnSpc>
            </a:pPr>
            <a:r>
              <a:rPr lang="en-US" sz="2000" dirty="0" smtClean="0"/>
              <a:t>Adenoma </a:t>
            </a:r>
          </a:p>
          <a:p>
            <a:pPr eaLnBrk="1" hangingPunct="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p:txBody>
          <a:bodyPr/>
          <a:lstStyle/>
          <a:p>
            <a:pPr eaLnBrk="1" hangingPunct="1"/>
            <a:r>
              <a:rPr lang="en-US" b="1" i="1" smtClean="0">
                <a:solidFill>
                  <a:srgbClr val="FFFF66"/>
                </a:solidFill>
              </a:rPr>
              <a:t>Polyps</a:t>
            </a:r>
            <a:endParaRPr lang="en-US" smtClean="0"/>
          </a:p>
        </p:txBody>
      </p:sp>
      <p:sp>
        <p:nvSpPr>
          <p:cNvPr id="4099" name="عنصر نائب للمحتوى 2"/>
          <p:cNvSpPr>
            <a:spLocks noGrp="1"/>
          </p:cNvSpPr>
          <p:nvPr>
            <p:ph idx="1"/>
          </p:nvPr>
        </p:nvSpPr>
        <p:spPr/>
        <p:txBody>
          <a:bodyPr/>
          <a:lstStyle/>
          <a:p>
            <a:pPr eaLnBrk="1" hangingPunct="1">
              <a:lnSpc>
                <a:spcPct val="90000"/>
              </a:lnSpc>
            </a:pPr>
            <a:r>
              <a:rPr lang="en-US" sz="2400" b="1" i="1" dirty="0" smtClean="0">
                <a:solidFill>
                  <a:srgbClr val="FFFF66"/>
                </a:solidFill>
              </a:rPr>
              <a:t>Non-</a:t>
            </a:r>
            <a:r>
              <a:rPr lang="en-US" sz="2400" b="1" i="1" dirty="0" err="1" smtClean="0">
                <a:solidFill>
                  <a:srgbClr val="FFFF66"/>
                </a:solidFill>
              </a:rPr>
              <a:t>neoplastic</a:t>
            </a:r>
            <a:r>
              <a:rPr lang="en-US" sz="2400" b="1" i="1" dirty="0" smtClean="0">
                <a:solidFill>
                  <a:srgbClr val="FFFF66"/>
                </a:solidFill>
              </a:rPr>
              <a:t> polyps    </a:t>
            </a:r>
            <a:r>
              <a:rPr lang="en-US" sz="2400" b="1" dirty="0" smtClean="0"/>
              <a:t>90% </a:t>
            </a:r>
            <a:endParaRPr lang="en-US" sz="2400" b="1" i="1" dirty="0" smtClean="0">
              <a:solidFill>
                <a:srgbClr val="FFFF66"/>
              </a:solidFill>
            </a:endParaRPr>
          </a:p>
          <a:p>
            <a:pPr lvl="1" eaLnBrk="1" hangingPunct="1">
              <a:lnSpc>
                <a:spcPct val="90000"/>
              </a:lnSpc>
            </a:pPr>
            <a:r>
              <a:rPr lang="en-US" sz="2000" dirty="0" err="1" smtClean="0"/>
              <a:t>Hyperplastic</a:t>
            </a:r>
            <a:r>
              <a:rPr lang="en-US" sz="2000" dirty="0" smtClean="0"/>
              <a:t> polyps</a:t>
            </a:r>
          </a:p>
          <a:p>
            <a:pPr lvl="1" eaLnBrk="1" hangingPunct="1">
              <a:lnSpc>
                <a:spcPct val="90000"/>
              </a:lnSpc>
            </a:pPr>
            <a:r>
              <a:rPr lang="en-US" sz="2000" dirty="0" err="1" smtClean="0"/>
              <a:t>Hamartomatous</a:t>
            </a:r>
            <a:r>
              <a:rPr lang="en-US" sz="2000" dirty="0" smtClean="0"/>
              <a:t> polyps (Juvenile &amp; </a:t>
            </a:r>
            <a:r>
              <a:rPr lang="en-US" sz="2000" dirty="0" err="1" smtClean="0"/>
              <a:t>Peutz-Jeghers</a:t>
            </a:r>
            <a:r>
              <a:rPr lang="en-US" sz="2000" dirty="0" smtClean="0"/>
              <a:t> polyps)</a:t>
            </a:r>
          </a:p>
          <a:p>
            <a:pPr lvl="1" eaLnBrk="1" hangingPunct="1">
              <a:lnSpc>
                <a:spcPct val="90000"/>
              </a:lnSpc>
            </a:pPr>
            <a:r>
              <a:rPr lang="en-US" sz="2000" dirty="0" smtClean="0"/>
              <a:t>Inflammatory polyps</a:t>
            </a:r>
          </a:p>
          <a:p>
            <a:pPr lvl="1" eaLnBrk="1" hangingPunct="1">
              <a:lnSpc>
                <a:spcPct val="90000"/>
              </a:lnSpc>
            </a:pPr>
            <a:r>
              <a:rPr lang="en-US" sz="2000" dirty="0" smtClean="0"/>
              <a:t>Lymphoid polyps</a:t>
            </a:r>
          </a:p>
          <a:p>
            <a:pPr eaLnBrk="1" hangingPunct="1">
              <a:lnSpc>
                <a:spcPct val="90000"/>
              </a:lnSpc>
            </a:pPr>
            <a:endParaRPr lang="en-US" sz="2400" b="1" i="1" dirty="0" smtClean="0">
              <a:solidFill>
                <a:srgbClr val="FFFF66"/>
              </a:solidFill>
            </a:endParaRPr>
          </a:p>
          <a:p>
            <a:pPr eaLnBrk="1" hangingPunct="1">
              <a:lnSpc>
                <a:spcPct val="90000"/>
              </a:lnSpc>
            </a:pPr>
            <a:endParaRPr lang="en-US" sz="2400" b="1" i="1" dirty="0" smtClean="0">
              <a:solidFill>
                <a:srgbClr val="FFFF66"/>
              </a:solidFill>
            </a:endParaRPr>
          </a:p>
          <a:p>
            <a:pPr eaLnBrk="1" hangingPunct="1">
              <a:lnSpc>
                <a:spcPct val="90000"/>
              </a:lnSpc>
            </a:pPr>
            <a:r>
              <a:rPr lang="en-US" sz="2400" b="1" i="1" dirty="0" err="1" smtClean="0">
                <a:solidFill>
                  <a:srgbClr val="FFFF66"/>
                </a:solidFill>
              </a:rPr>
              <a:t>Neoplastic</a:t>
            </a:r>
            <a:r>
              <a:rPr lang="en-US" sz="2400" b="1" i="1" dirty="0" smtClean="0">
                <a:solidFill>
                  <a:srgbClr val="FFFF66"/>
                </a:solidFill>
              </a:rPr>
              <a:t>  polyps      </a:t>
            </a:r>
            <a:r>
              <a:rPr lang="en-US" sz="2400" b="1" dirty="0" smtClean="0"/>
              <a:t>10% </a:t>
            </a:r>
            <a:endParaRPr lang="en-US" sz="2400" b="1" i="1" dirty="0" smtClean="0">
              <a:solidFill>
                <a:srgbClr val="FFFF66"/>
              </a:solidFill>
            </a:endParaRPr>
          </a:p>
          <a:p>
            <a:pPr lvl="1" eaLnBrk="1" hangingPunct="1">
              <a:lnSpc>
                <a:spcPct val="90000"/>
              </a:lnSpc>
            </a:pPr>
            <a:r>
              <a:rPr lang="en-US" sz="2000" dirty="0" smtClean="0"/>
              <a:t>Adenoma </a:t>
            </a:r>
          </a:p>
          <a:p>
            <a:pPr eaLnBrk="1" hangingPunct="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62500" lnSpcReduction="20000"/>
          </a:bodyPr>
          <a:lstStyle/>
          <a:p>
            <a:r>
              <a:rPr lang="en-US" dirty="0" smtClean="0"/>
              <a:t>A 22-year-old woman has had recurrent episodes of diarrhea, </a:t>
            </a:r>
            <a:r>
              <a:rPr lang="en-US" dirty="0" err="1" smtClean="0"/>
              <a:t>crampy</a:t>
            </a:r>
            <a:r>
              <a:rPr lang="en-US" dirty="0" smtClean="0"/>
              <a:t> abdominal pain, and slight fever over the last 2 years. Other symptoms have included mild joint pain and sometimes red skin lesions. On at least one occasion, her stool has been iron-positive, indicating the presence of occult blood. Colonoscopy reveals several sharply delineated areas with thickening of the bowel wall and mucosal ulceration. Areas adjacent to these lesions appear normal. Biopsies of the affected areas show full-thickness inflammation of the bowel wall and several </a:t>
            </a:r>
            <a:r>
              <a:rPr lang="en-US" dirty="0" err="1" smtClean="0"/>
              <a:t>noncaseating</a:t>
            </a:r>
            <a:r>
              <a:rPr lang="en-US" dirty="0" smtClean="0"/>
              <a:t> </a:t>
            </a:r>
            <a:r>
              <a:rPr lang="en-US" dirty="0" err="1" smtClean="0"/>
              <a:t>granulomas</a:t>
            </a:r>
            <a:r>
              <a:rPr lang="en-US" dirty="0" smtClean="0"/>
              <a:t>.</a:t>
            </a:r>
            <a:br>
              <a:rPr lang="en-US" dirty="0" smtClean="0"/>
            </a:br>
            <a:r>
              <a:rPr lang="en-US" dirty="0" smtClean="0"/>
              <a:t/>
            </a:r>
            <a:br>
              <a:rPr lang="en-US" dirty="0" smtClean="0"/>
            </a:br>
            <a:endParaRPr lang="en-US" dirty="0" smtClean="0"/>
          </a:p>
          <a:p>
            <a:r>
              <a:rPr lang="en-US" dirty="0" smtClean="0"/>
              <a:t>· </a:t>
            </a:r>
            <a:r>
              <a:rPr lang="en-US" b="1" dirty="0" smtClean="0"/>
              <a:t>What is the most likely diagnosis?</a:t>
            </a:r>
            <a:r>
              <a:rPr lang="en-US" dirty="0" smtClean="0"/>
              <a:t/>
            </a:r>
            <a:br>
              <a:rPr lang="en-US" dirty="0" smtClean="0"/>
            </a:br>
            <a:endParaRPr lang="en-US" dirty="0" smtClean="0"/>
          </a:p>
          <a:p>
            <a:r>
              <a:rPr lang="en-US" dirty="0" smtClean="0"/>
              <a:t>· </a:t>
            </a:r>
            <a:r>
              <a:rPr lang="en-US" b="1" dirty="0" smtClean="0"/>
              <a:t>What are the common complications of this disease?</a:t>
            </a:r>
            <a:r>
              <a:rPr lang="en-US" dirty="0" smtClean="0"/>
              <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en-US" b="1" dirty="0" smtClean="0"/>
              <a:t>Most likely diagnosis:</a:t>
            </a:r>
            <a:r>
              <a:rPr lang="en-US" dirty="0" smtClean="0"/>
              <a:t> </a:t>
            </a:r>
            <a:r>
              <a:rPr lang="en-US" dirty="0" err="1" smtClean="0"/>
              <a:t>Crohn</a:t>
            </a:r>
            <a:r>
              <a:rPr lang="en-US" dirty="0" smtClean="0"/>
              <a:t> disease.</a:t>
            </a:r>
            <a:br>
              <a:rPr lang="en-US" dirty="0" smtClean="0"/>
            </a:br>
            <a:endParaRPr lang="en-US" dirty="0" smtClean="0"/>
          </a:p>
          <a:p>
            <a:r>
              <a:rPr lang="en-US" dirty="0" smtClean="0"/>
              <a:t>· </a:t>
            </a:r>
            <a:r>
              <a:rPr lang="en-US" b="1" dirty="0" smtClean="0"/>
              <a:t>Common complications of this disease:</a:t>
            </a:r>
            <a:r>
              <a:rPr lang="en-US" dirty="0" smtClean="0"/>
              <a:t> </a:t>
            </a:r>
            <a:r>
              <a:rPr lang="en-US" dirty="0" err="1" smtClean="0"/>
              <a:t>Malabsorption</a:t>
            </a:r>
            <a:r>
              <a:rPr lang="en-US" dirty="0" smtClean="0"/>
              <a:t> and malnutrition, fibrous strictures of the intestine, and fistulae to other organs, such as from bowel to skin or bowel to bladder.</a:t>
            </a:r>
            <a:br>
              <a:rPr lang="en-US" dirty="0" smtClean="0"/>
            </a:br>
            <a:r>
              <a:rPr lang="en-US" dirty="0" smtClean="0"/>
              <a:t/>
            </a:r>
            <a:br>
              <a:rPr lang="en-US" dirty="0" smtClean="0"/>
            </a:br>
            <a:endParaRPr lang="en-US" smtClean="0"/>
          </a:p>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597352"/>
            <a:ext cx="8229600" cy="1143000"/>
          </a:xfrm>
        </p:spPr>
        <p:txBody>
          <a:bodyPr/>
          <a:lstStyle/>
          <a:p>
            <a:endParaRPr lang="en-US" dirty="0"/>
          </a:p>
        </p:txBody>
      </p:sp>
      <p:sp>
        <p:nvSpPr>
          <p:cNvPr id="3" name="عنصر نائب للمحتوى 2"/>
          <p:cNvSpPr>
            <a:spLocks noGrp="1"/>
          </p:cNvSpPr>
          <p:nvPr>
            <p:ph idx="1"/>
          </p:nvPr>
        </p:nvSpPr>
        <p:spPr>
          <a:xfrm>
            <a:off x="467544" y="548680"/>
            <a:ext cx="8229600" cy="4525963"/>
          </a:xfrm>
        </p:spPr>
        <p:txBody>
          <a:bodyPr>
            <a:noAutofit/>
          </a:bodyPr>
          <a:lstStyle/>
          <a:p>
            <a:pPr>
              <a:buNone/>
            </a:pPr>
            <a:r>
              <a:rPr lang="en-US" sz="2000" dirty="0" smtClean="0"/>
              <a:t>A 26-year-old man presents with intermittent </a:t>
            </a:r>
            <a:r>
              <a:rPr lang="en-US" sz="2000" dirty="0" err="1" smtClean="0"/>
              <a:t>crampy</a:t>
            </a:r>
            <a:r>
              <a:rPr lang="en-US" sz="2000" dirty="0" smtClean="0"/>
              <a:t> abdominal pain, diarrhea without noticeable blood, and weight loss of 15 lb over 10 months. The bowel symptoms, including the diarrhea, wake him from sleep; he resumed smoking cigarettes a year ago. His older brother has had similar symptoms but has not yet been evaluated. Stool leukocytes are present. Results of examination with </a:t>
            </a:r>
            <a:r>
              <a:rPr lang="en-US" sz="2000" dirty="0" err="1" smtClean="0"/>
              <a:t>sigmoidoscopy</a:t>
            </a:r>
            <a:r>
              <a:rPr lang="en-US" sz="2000" dirty="0" smtClean="0"/>
              <a:t> are normal.</a:t>
            </a:r>
          </a:p>
          <a:p>
            <a:pPr>
              <a:buNone/>
            </a:pPr>
            <a:r>
              <a:rPr lang="en-US" sz="2000" b="1" i="1" dirty="0" smtClean="0"/>
              <a:t>Which of the following is the most likely diagnosis for this patient?</a:t>
            </a:r>
          </a:p>
          <a:p>
            <a:r>
              <a:rPr lang="en-US" sz="2000" dirty="0" smtClean="0"/>
              <a:t>❑ </a:t>
            </a:r>
            <a:r>
              <a:rPr lang="en-US" sz="2000" b="1" dirty="0" smtClean="0"/>
              <a:t>A. Irritable bowel syndrome</a:t>
            </a:r>
          </a:p>
          <a:p>
            <a:r>
              <a:rPr lang="en-US" sz="2000" dirty="0" smtClean="0"/>
              <a:t>❑ </a:t>
            </a:r>
            <a:r>
              <a:rPr lang="en-US" sz="2000" b="1" dirty="0" smtClean="0"/>
              <a:t>B. Acute appendicitis</a:t>
            </a:r>
          </a:p>
          <a:p>
            <a:r>
              <a:rPr lang="en-US" sz="2000" dirty="0" smtClean="0"/>
              <a:t>❑ </a:t>
            </a:r>
            <a:r>
              <a:rPr lang="en-US" sz="2000" b="1" dirty="0" smtClean="0"/>
              <a:t>C. </a:t>
            </a:r>
            <a:r>
              <a:rPr lang="en-US" sz="2000" b="1" dirty="0" err="1" smtClean="0"/>
              <a:t>Crohn</a:t>
            </a:r>
            <a:r>
              <a:rPr lang="en-US" sz="2000" b="1" dirty="0" smtClean="0"/>
              <a:t> disease</a:t>
            </a:r>
          </a:p>
          <a:p>
            <a:r>
              <a:rPr lang="en-US" sz="2000" dirty="0" smtClean="0"/>
              <a:t>❑ </a:t>
            </a:r>
            <a:r>
              <a:rPr lang="en-US" sz="2000" b="1" dirty="0" smtClean="0"/>
              <a:t>D. Ulcerative colitis</a:t>
            </a:r>
          </a:p>
          <a:p>
            <a:r>
              <a:rPr lang="en-US" sz="2000" dirty="0" smtClean="0"/>
              <a:t>❑ </a:t>
            </a:r>
            <a:r>
              <a:rPr lang="en-US" sz="2000" b="1" dirty="0" smtClean="0"/>
              <a:t>E. Colon cancer</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57200" y="476672"/>
            <a:ext cx="8686800" cy="5904656"/>
          </a:xfrm>
        </p:spPr>
        <p:txBody>
          <a:bodyPr>
            <a:normAutofit fontScale="62500" lnSpcReduction="20000"/>
          </a:bodyPr>
          <a:lstStyle/>
          <a:p>
            <a:endParaRPr lang="en-US" sz="4400" dirty="0" smtClean="0"/>
          </a:p>
          <a:p>
            <a:r>
              <a:rPr lang="en-US" sz="4400" i="1" dirty="0" smtClean="0"/>
              <a:t>Which of the following statements regarding the relationship between colon cancer and polyps is false?</a:t>
            </a:r>
          </a:p>
          <a:p>
            <a:endParaRPr lang="en-US" sz="4400" i="1" dirty="0" smtClean="0"/>
          </a:p>
          <a:p>
            <a:pPr>
              <a:buNone/>
            </a:pPr>
            <a:r>
              <a:rPr lang="en-US" sz="4400" dirty="0" smtClean="0"/>
              <a:t>❑ A. Most colorectal cancers arise from preexisting adenomas</a:t>
            </a:r>
          </a:p>
          <a:p>
            <a:pPr>
              <a:buNone/>
            </a:pPr>
            <a:r>
              <a:rPr lang="en-US" sz="4400" dirty="0" smtClean="0"/>
              <a:t>❑ B. </a:t>
            </a:r>
            <a:r>
              <a:rPr lang="en-US" sz="4400" dirty="0" err="1" smtClean="0"/>
              <a:t>Adenomatous</a:t>
            </a:r>
            <a:r>
              <a:rPr lang="en-US" sz="4400" dirty="0" smtClean="0"/>
              <a:t> polyps, as well as juvenile polyps, </a:t>
            </a:r>
            <a:r>
              <a:rPr lang="en-US" sz="4400" dirty="0" err="1" smtClean="0"/>
              <a:t>hamartomas</a:t>
            </a:r>
            <a:r>
              <a:rPr lang="en-US" sz="4400" dirty="0" smtClean="0"/>
              <a:t>, and</a:t>
            </a:r>
          </a:p>
          <a:p>
            <a:pPr>
              <a:buNone/>
            </a:pPr>
            <a:r>
              <a:rPr lang="en-US" sz="4400" dirty="0" smtClean="0"/>
              <a:t>inflammatory polyps, progress to colorectal carcinoma</a:t>
            </a:r>
          </a:p>
          <a:p>
            <a:pPr>
              <a:buNone/>
            </a:pPr>
            <a:r>
              <a:rPr lang="en-US" sz="4400" dirty="0" smtClean="0"/>
              <a:t>❑ C. Larger polyps, especially those larger than 1 cm, are more likely to contain invasive carcinoma</a:t>
            </a:r>
          </a:p>
          <a:p>
            <a:pPr>
              <a:buNone/>
            </a:pPr>
            <a:r>
              <a:rPr lang="en-US" sz="4400" dirty="0" smtClean="0"/>
              <a:t>❑ D. On the basis of histology, villous polyps are more likely to contain invasive carcinoma than are tubular polyps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Cotran\Images\CH18\F018039.jpg"/>
          <p:cNvPicPr>
            <a:picLocks noChangeAspect="1" noChangeArrowheads="1"/>
          </p:cNvPicPr>
          <p:nvPr/>
        </p:nvPicPr>
        <p:blipFill>
          <a:blip r:embed="rId2" cstate="print"/>
          <a:srcRect/>
          <a:stretch>
            <a:fillRect/>
          </a:stretch>
        </p:blipFill>
        <p:spPr bwMode="auto">
          <a:xfrm>
            <a:off x="-95283" y="285728"/>
            <a:ext cx="9239283" cy="622237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en-US" dirty="0" smtClean="0"/>
              <a:t>What </a:t>
            </a:r>
            <a:r>
              <a:rPr lang="en-US" dirty="0" err="1" smtClean="0"/>
              <a:t>histologic</a:t>
            </a:r>
            <a:r>
              <a:rPr lang="en-US" dirty="0" smtClean="0"/>
              <a:t> feature is seen in </a:t>
            </a:r>
            <a:r>
              <a:rPr lang="en-US" dirty="0" err="1" smtClean="0"/>
              <a:t>Crohn</a:t>
            </a:r>
            <a:r>
              <a:rPr lang="en-US" dirty="0" smtClean="0"/>
              <a:t> disease that is not seen in ulcerative colitis?</a:t>
            </a:r>
          </a:p>
          <a:p>
            <a:endParaRPr lang="en-US" dirty="0" smtClean="0"/>
          </a:p>
          <a:p>
            <a:pPr>
              <a:buNone/>
            </a:pPr>
            <a:endParaRPr lang="en-US" dirty="0" smtClean="0"/>
          </a:p>
          <a:p>
            <a:pPr>
              <a:buNone/>
            </a:pPr>
            <a:r>
              <a:rPr lang="en-US" dirty="0" smtClean="0"/>
              <a:t>What are the complications of ulcerative colitis?</a:t>
            </a:r>
          </a:p>
          <a:p>
            <a:pPr>
              <a:buNone/>
            </a:pPr>
            <a:r>
              <a:rPr lang="en-US" dirty="0" smtClean="0"/>
              <a:t> </a:t>
            </a:r>
          </a:p>
          <a:p>
            <a:endParaRPr lang="ar-SA" dirty="0"/>
          </a:p>
        </p:txBody>
      </p:sp>
      <p:sp>
        <p:nvSpPr>
          <p:cNvPr id="4" name="مستطيل 3"/>
          <p:cNvSpPr/>
          <p:nvPr/>
        </p:nvSpPr>
        <p:spPr>
          <a:xfrm>
            <a:off x="642910" y="2714620"/>
            <a:ext cx="671517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err="1" smtClean="0"/>
              <a:t>Granulomas</a:t>
            </a:r>
            <a:r>
              <a:rPr lang="en-US" dirty="0" smtClean="0"/>
              <a:t> and </a:t>
            </a:r>
            <a:r>
              <a:rPr lang="en-US" dirty="0" err="1" smtClean="0"/>
              <a:t>transmural</a:t>
            </a:r>
            <a:r>
              <a:rPr lang="en-US" dirty="0" smtClean="0"/>
              <a:t> inflammation in the </a:t>
            </a:r>
            <a:r>
              <a:rPr lang="en-US" dirty="0" err="1" smtClean="0"/>
              <a:t>resected</a:t>
            </a:r>
            <a:r>
              <a:rPr lang="en-US" dirty="0" smtClean="0"/>
              <a:t> specimen.</a:t>
            </a:r>
            <a:br>
              <a:rPr lang="en-US" dirty="0" smtClean="0"/>
            </a:br>
            <a:endParaRPr lang="en-US" dirty="0"/>
          </a:p>
        </p:txBody>
      </p:sp>
      <p:sp>
        <p:nvSpPr>
          <p:cNvPr id="5" name="مستطيل 4"/>
          <p:cNvSpPr/>
          <p:nvPr/>
        </p:nvSpPr>
        <p:spPr>
          <a:xfrm>
            <a:off x="428596" y="4572008"/>
            <a:ext cx="821537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The most serious complication is the development of </a:t>
            </a:r>
            <a:r>
              <a:rPr lang="en-US" u="sng" dirty="0" smtClean="0">
                <a:solidFill>
                  <a:srgbClr val="FF0000"/>
                </a:solidFill>
              </a:rPr>
              <a:t>carcinoma</a:t>
            </a:r>
            <a:r>
              <a:rPr lang="en-US" dirty="0" smtClean="0"/>
              <a:t>.  The cancers are preceded by dysplasia, which tends to arise in multiple sites.  The risk of cancer is highest in patients with </a:t>
            </a:r>
            <a:r>
              <a:rPr lang="en-US" dirty="0" err="1" smtClean="0"/>
              <a:t>pancolitis</a:t>
            </a:r>
            <a:r>
              <a:rPr lang="en-US" dirty="0" smtClean="0"/>
              <a:t> of ten or more years duration, in whom it is 20 to 30 fold higher than in a control population.  Other life-threatening complications include </a:t>
            </a:r>
            <a:r>
              <a:rPr lang="en-US" u="sng" dirty="0" smtClean="0">
                <a:solidFill>
                  <a:srgbClr val="FF0000"/>
                </a:solidFill>
              </a:rPr>
              <a:t>severe diarrhea and electrolyte disturbances, severe colonic dilation (toxic </a:t>
            </a:r>
            <a:r>
              <a:rPr lang="en-US" u="sng" dirty="0" err="1" smtClean="0">
                <a:solidFill>
                  <a:srgbClr val="FF0000"/>
                </a:solidFill>
              </a:rPr>
              <a:t>megacolon</a:t>
            </a:r>
            <a:r>
              <a:rPr lang="en-US" u="sng" dirty="0" smtClean="0">
                <a:solidFill>
                  <a:srgbClr val="FF0000"/>
                </a:solidFill>
              </a:rPr>
              <a:t>) with potential for perforation and peritonitis, and massive hemorrhage. </a:t>
            </a:r>
            <a:endParaRPr lang="ar-SA"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Cotran\Images\CH18\F018033.jpg"/>
          <p:cNvPicPr>
            <a:picLocks noChangeAspect="1" noChangeArrowheads="1"/>
          </p:cNvPicPr>
          <p:nvPr/>
        </p:nvPicPr>
        <p:blipFill>
          <a:blip r:embed="rId2" cstate="print"/>
          <a:srcRect/>
          <a:stretch>
            <a:fillRect/>
          </a:stretch>
        </p:blipFill>
        <p:spPr bwMode="auto">
          <a:xfrm>
            <a:off x="2123728" y="332656"/>
            <a:ext cx="4651375" cy="61245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rohn's disease.jpg"/>
          <p:cNvPicPr>
            <a:picLocks noGrp="1" noChangeAspect="1"/>
          </p:cNvPicPr>
          <p:nvPr>
            <p:ph idx="1"/>
          </p:nvPr>
        </p:nvPicPr>
        <p:blipFill>
          <a:blip r:embed="rId2" cstate="print"/>
          <a:stretch>
            <a:fillRect/>
          </a:stretch>
        </p:blipFill>
        <p:spPr>
          <a:xfrm>
            <a:off x="1691680" y="548640"/>
            <a:ext cx="5257808" cy="630936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28596" y="3143248"/>
            <a:ext cx="8229600" cy="4525963"/>
          </a:xfrm>
        </p:spPr>
        <p:txBody>
          <a:bodyPr>
            <a:normAutofit/>
          </a:bodyPr>
          <a:lstStyle/>
          <a:p>
            <a:r>
              <a:rPr lang="en-US" sz="2000" dirty="0" smtClean="0"/>
              <a:t>A. Amebic colitis</a:t>
            </a:r>
          </a:p>
          <a:p>
            <a:r>
              <a:rPr lang="en-US" sz="2000" dirty="0" smtClean="0"/>
              <a:t>B. Chronic appendicitis</a:t>
            </a:r>
          </a:p>
          <a:p>
            <a:r>
              <a:rPr lang="en-US" sz="2000" dirty="0" smtClean="0"/>
              <a:t>C. </a:t>
            </a:r>
            <a:r>
              <a:rPr lang="en-US" sz="2000" dirty="0" err="1" smtClean="0"/>
              <a:t>Diverticulosis</a:t>
            </a:r>
            <a:endParaRPr lang="en-US" sz="2000" dirty="0" smtClean="0"/>
          </a:p>
          <a:p>
            <a:r>
              <a:rPr lang="en-US" sz="2000" dirty="0" smtClean="0"/>
              <a:t>D. </a:t>
            </a:r>
            <a:r>
              <a:rPr lang="en-US" sz="2000" dirty="0" err="1" smtClean="0"/>
              <a:t>Pseudomembranous</a:t>
            </a:r>
            <a:r>
              <a:rPr lang="en-US" sz="2000" dirty="0" smtClean="0"/>
              <a:t> colitis</a:t>
            </a:r>
          </a:p>
          <a:p>
            <a:r>
              <a:rPr lang="en-US" sz="2000" dirty="0" smtClean="0"/>
              <a:t>E. Ulcerative colitis</a:t>
            </a:r>
          </a:p>
        </p:txBody>
      </p:sp>
      <p:sp>
        <p:nvSpPr>
          <p:cNvPr id="4" name="مستطيل 3"/>
          <p:cNvSpPr/>
          <p:nvPr/>
        </p:nvSpPr>
        <p:spPr>
          <a:xfrm>
            <a:off x="428596" y="857232"/>
            <a:ext cx="735811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solidFill>
                  <a:schemeClr val="bg1"/>
                </a:solidFill>
              </a:rPr>
              <a:t>A 25-year-old man presents to a rheumatologist with complaints of joint pain involving the large joints of the legs. On questioning, the patient indicates that exacerbations in the joint pain are frequently accompanied by diarrhea. Which of the following gastrointestinal diseases is most likely to be implicated as the cause of the patient's joint problems?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395536" y="620688"/>
            <a:ext cx="8291264" cy="5505475"/>
          </a:xfrm>
        </p:spPr>
        <p:txBody>
          <a:bodyPr>
            <a:normAutofit fontScale="70000" lnSpcReduction="20000"/>
          </a:bodyPr>
          <a:lstStyle/>
          <a:p>
            <a:r>
              <a:rPr lang="en-US" dirty="0" smtClean="0"/>
              <a:t>Mucosal ulceration is seen in both </a:t>
            </a:r>
            <a:r>
              <a:rPr lang="en-US" dirty="0" err="1" smtClean="0"/>
              <a:t>Crohn's</a:t>
            </a:r>
            <a:r>
              <a:rPr lang="en-US" dirty="0" smtClean="0"/>
              <a:t> disease and ulcerative colitis. The ulcers of </a:t>
            </a:r>
            <a:r>
              <a:rPr lang="en-US" dirty="0" err="1" smtClean="0"/>
              <a:t>Crohn's</a:t>
            </a:r>
            <a:r>
              <a:rPr lang="en-US" dirty="0" smtClean="0"/>
              <a:t> disease are generally described as linear fissures, following the longitudinal axis of the intestine. Ulcerative colitis typically produces broad, extensive areas of ulceration. </a:t>
            </a:r>
            <a:r>
              <a:rPr lang="en-US" dirty="0" err="1" smtClean="0"/>
              <a:t>Pseudopolyps</a:t>
            </a:r>
            <a:r>
              <a:rPr lang="en-US" dirty="0" smtClean="0"/>
              <a:t> are most commonly associated with ulcerative colitis, and represent the islands of spared mucosa between the broad ulcerations. Rectal involvement in inflammatory bowel disease is more typical of ulcerative colitis than of </a:t>
            </a:r>
            <a:r>
              <a:rPr lang="en-US" dirty="0" err="1" smtClean="0"/>
              <a:t>Crohn's</a:t>
            </a:r>
            <a:r>
              <a:rPr lang="en-US" dirty="0" smtClean="0"/>
              <a:t> disease. Whereas ulcerative colitis is a "</a:t>
            </a:r>
            <a:r>
              <a:rPr lang="en-US" dirty="0" err="1" smtClean="0"/>
              <a:t>pancolitis</a:t>
            </a:r>
            <a:r>
              <a:rPr lang="en-US" dirty="0" smtClean="0"/>
              <a:t>," that is usually most severe in the rectum and right colon, </a:t>
            </a:r>
            <a:r>
              <a:rPr lang="en-US" dirty="0" err="1" smtClean="0"/>
              <a:t>Crohn's</a:t>
            </a:r>
            <a:r>
              <a:rPr lang="en-US" dirty="0" smtClean="0"/>
              <a:t> disease is usually a disease of the small intestine, and may involve the small intestine alone (40%) or both the small intestine and colon (30%).</a:t>
            </a:r>
          </a:p>
          <a:p>
            <a:r>
              <a:rPr lang="en-US" dirty="0" err="1" smtClean="0"/>
              <a:t>Crohn's</a:t>
            </a:r>
            <a:r>
              <a:rPr lang="en-US" dirty="0" smtClean="0"/>
              <a:t> disease is frequently associated with "skip lesions,“ discontinuous areas of active disease in the colon and small intestine with intervening segments that appear normal. This is in marked contrast to ulcerative colitis, which most commonly shows continuous mucosal involvement. Both ulcerative colitis and </a:t>
            </a:r>
            <a:r>
              <a:rPr lang="en-US" dirty="0" err="1" smtClean="0"/>
              <a:t>Crohn's</a:t>
            </a:r>
            <a:r>
              <a:rPr lang="en-US" dirty="0" smtClean="0"/>
              <a:t> disease can show mucosal atrophy. . Chronic  mucosal inflammation produces glandular atrophy, and a loss of mucosal folding.</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10000"/>
          </a:bodyPr>
          <a:lstStyle/>
          <a:p>
            <a:r>
              <a:rPr lang="en-US" dirty="0" smtClean="0">
                <a:solidFill>
                  <a:srgbClr val="FF0000"/>
                </a:solidFill>
              </a:rPr>
              <a:t>A patient has had years of intermittent diarrhea and abdominal pain, but has never consulted a physician. Eventually, he begins to pass fecal material in his urine and he seeks medical attention. Which of the following diseases is most likely to cause this complication?</a:t>
            </a:r>
          </a:p>
          <a:p>
            <a:r>
              <a:rPr lang="en-US" dirty="0" smtClean="0"/>
              <a:t>A. Celiac disease</a:t>
            </a:r>
          </a:p>
          <a:p>
            <a:r>
              <a:rPr lang="en-US" dirty="0" smtClean="0"/>
              <a:t>B. </a:t>
            </a:r>
            <a:r>
              <a:rPr lang="en-US" dirty="0" err="1" smtClean="0"/>
              <a:t>Crohn's</a:t>
            </a:r>
            <a:r>
              <a:rPr lang="en-US" dirty="0" smtClean="0"/>
              <a:t> disease</a:t>
            </a:r>
          </a:p>
          <a:p>
            <a:r>
              <a:rPr lang="en-US" dirty="0" smtClean="0"/>
              <a:t>C. Diverticulitis</a:t>
            </a:r>
          </a:p>
          <a:p>
            <a:r>
              <a:rPr lang="en-US" dirty="0" smtClean="0"/>
              <a:t>D. Ulcerative colitis</a:t>
            </a:r>
          </a:p>
          <a:p>
            <a:r>
              <a:rPr lang="en-US" dirty="0" smtClean="0"/>
              <a:t>E. Whipple's disease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en-US" dirty="0" smtClean="0">
                <a:solidFill>
                  <a:srgbClr val="FF0000"/>
                </a:solidFill>
              </a:rPr>
              <a:t>The correct answer is B. </a:t>
            </a:r>
            <a:r>
              <a:rPr lang="en-US" dirty="0" smtClean="0"/>
              <a:t>Passing fecal material in urine strongly suggests the possibility of a fistula between the bowel and bladder. Of the diseases listed, only </a:t>
            </a:r>
            <a:r>
              <a:rPr lang="en-US" dirty="0" err="1" smtClean="0"/>
              <a:t>Crohn's</a:t>
            </a:r>
            <a:r>
              <a:rPr lang="en-US" dirty="0" smtClean="0"/>
              <a:t> disease (a type of inflammatory bowel disease) commonly produces fistulas. Fistulas are produced in </a:t>
            </a:r>
            <a:r>
              <a:rPr lang="en-US" dirty="0" err="1" smtClean="0"/>
              <a:t>Crohn's</a:t>
            </a:r>
            <a:r>
              <a:rPr lang="en-US" dirty="0" smtClean="0"/>
              <a:t> because the disease affects the entire thickness of the bowel wall, rather than being restricted to the mucosa (e.g., ulcerative colitis).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en-US" dirty="0" smtClean="0"/>
              <a:t>35 y/o male , known case of inflammatory bowel disease, presented  in ER with severe colicky abdominal pain. Barium enema study show features of intestinal obstruction</a:t>
            </a:r>
          </a:p>
          <a:p>
            <a:r>
              <a:rPr lang="en-US" dirty="0" smtClean="0"/>
              <a:t>He was taken to OR , and Excision of terminal ileum and proximal colon was performed.  </a:t>
            </a:r>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نص 2"/>
          <p:cNvSpPr>
            <a:spLocks noGrp="1"/>
          </p:cNvSpPr>
          <p:nvPr>
            <p:ph type="body" idx="1"/>
          </p:nvPr>
        </p:nvSpPr>
        <p:spPr/>
        <p:txBody>
          <a:bodyPr/>
          <a:lstStyle/>
          <a:p>
            <a:endParaRPr lang="ar-SA"/>
          </a:p>
        </p:txBody>
      </p:sp>
      <p:sp>
        <p:nvSpPr>
          <p:cNvPr id="4" name="عنصر نائب للمحتوى 3"/>
          <p:cNvSpPr>
            <a:spLocks noGrp="1"/>
          </p:cNvSpPr>
          <p:nvPr>
            <p:ph sz="half" idx="2"/>
          </p:nvPr>
        </p:nvSpPr>
        <p:spPr/>
        <p:txBody>
          <a:bodyPr/>
          <a:lstStyle/>
          <a:p>
            <a:endParaRPr lang="ar-SA"/>
          </a:p>
        </p:txBody>
      </p:sp>
      <p:sp>
        <p:nvSpPr>
          <p:cNvPr id="5" name="عنصر نائب للنص 4"/>
          <p:cNvSpPr>
            <a:spLocks noGrp="1"/>
          </p:cNvSpPr>
          <p:nvPr>
            <p:ph type="body" sz="quarter" idx="3"/>
          </p:nvPr>
        </p:nvSpPr>
        <p:spPr/>
        <p:txBody>
          <a:bodyPr/>
          <a:lstStyle/>
          <a:p>
            <a:endParaRPr lang="ar-SA"/>
          </a:p>
        </p:txBody>
      </p:sp>
      <p:sp>
        <p:nvSpPr>
          <p:cNvPr id="6" name="عنصر نائب للمحتوى 5"/>
          <p:cNvSpPr>
            <a:spLocks noGrp="1"/>
          </p:cNvSpPr>
          <p:nvPr>
            <p:ph sz="quarter" idx="4"/>
          </p:nvPr>
        </p:nvSpPr>
        <p:spPr/>
        <p:txBody>
          <a:bodyPr/>
          <a:lstStyle/>
          <a:p>
            <a:endParaRPr lang="ar-SA"/>
          </a:p>
        </p:txBody>
      </p:sp>
      <p:pic>
        <p:nvPicPr>
          <p:cNvPr id="7" name="Picture 2" descr="http://std.kku.ac.th/4730700849/gas5/gas560.jpg"/>
          <p:cNvPicPr>
            <a:picLocks noChangeAspect="1" noChangeArrowheads="1"/>
          </p:cNvPicPr>
          <p:nvPr/>
        </p:nvPicPr>
        <p:blipFill>
          <a:blip r:embed="rId2" cstate="print"/>
          <a:srcRect/>
          <a:stretch>
            <a:fillRect/>
          </a:stretch>
        </p:blipFill>
        <p:spPr bwMode="auto">
          <a:xfrm>
            <a:off x="142844" y="-24"/>
            <a:ext cx="7072362" cy="4970862"/>
          </a:xfrm>
          <a:prstGeom prst="rect">
            <a:avLst/>
          </a:prstGeom>
          <a:noFill/>
        </p:spPr>
      </p:pic>
      <p:sp>
        <p:nvSpPr>
          <p:cNvPr id="8" name="مستطيل 7"/>
          <p:cNvSpPr/>
          <p:nvPr/>
        </p:nvSpPr>
        <p:spPr>
          <a:xfrm>
            <a:off x="0" y="5000636"/>
            <a:ext cx="900115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The specimen is a section of normal ileum, thickened ileum, and right colon. The intestinal wall is thick, the result of edema, inflammation, fibrosis, and hypertrophy of the </a:t>
            </a:r>
            <a:r>
              <a:rPr lang="en-US" dirty="0" err="1" smtClean="0"/>
              <a:t>muscularis</a:t>
            </a:r>
            <a:r>
              <a:rPr lang="en-US" dirty="0" smtClean="0"/>
              <a:t> </a:t>
            </a:r>
            <a:r>
              <a:rPr lang="en-US" dirty="0" err="1" smtClean="0"/>
              <a:t>propria</a:t>
            </a:r>
            <a:r>
              <a:rPr lang="en-US" dirty="0" smtClean="0"/>
              <a:t>. Linear ulcers are typically present in the diseased segment of bowel. In diseased bowel segments, the </a:t>
            </a:r>
            <a:r>
              <a:rPr lang="en-US" dirty="0" err="1" smtClean="0"/>
              <a:t>serosa</a:t>
            </a:r>
            <a:r>
              <a:rPr lang="en-US" dirty="0" smtClean="0"/>
              <a:t> is thickened and fibrotic, and often the mesenteric fat wraps around the bowel surface (creeping fat). </a:t>
            </a:r>
            <a:endParaRPr lang="en-US" dirty="0"/>
          </a:p>
        </p:txBody>
      </p:sp>
      <p:sp>
        <p:nvSpPr>
          <p:cNvPr id="9" name="مستطيل 8"/>
          <p:cNvSpPr/>
          <p:nvPr/>
        </p:nvSpPr>
        <p:spPr>
          <a:xfrm>
            <a:off x="4071934" y="4000504"/>
            <a:ext cx="1218603" cy="307777"/>
          </a:xfrm>
          <a:prstGeom prst="rect">
            <a:avLst/>
          </a:prstGeom>
        </p:spPr>
        <p:txBody>
          <a:bodyPr wrap="none">
            <a:spAutoFit/>
          </a:bodyPr>
          <a:lstStyle/>
          <a:p>
            <a:r>
              <a:rPr lang="en-US" sz="1400" dirty="0" smtClean="0"/>
              <a:t>Normal  ileum</a:t>
            </a:r>
            <a:endParaRPr lang="ar-SA" sz="1400" dirty="0"/>
          </a:p>
        </p:txBody>
      </p:sp>
      <p:sp>
        <p:nvSpPr>
          <p:cNvPr id="10" name="مستطيل 9"/>
          <p:cNvSpPr/>
          <p:nvPr/>
        </p:nvSpPr>
        <p:spPr>
          <a:xfrm>
            <a:off x="4286248" y="1142984"/>
            <a:ext cx="1590307" cy="338554"/>
          </a:xfrm>
          <a:prstGeom prst="rect">
            <a:avLst/>
          </a:prstGeom>
        </p:spPr>
        <p:txBody>
          <a:bodyPr wrap="none">
            <a:spAutoFit/>
          </a:bodyPr>
          <a:lstStyle/>
          <a:p>
            <a:r>
              <a:rPr lang="en-US" sz="1600" dirty="0" smtClean="0"/>
              <a:t>Thickened  ileum</a:t>
            </a:r>
            <a:endParaRPr lang="ar-SA" sz="1600" dirty="0"/>
          </a:p>
        </p:txBody>
      </p:sp>
      <p:sp>
        <p:nvSpPr>
          <p:cNvPr id="11" name="مستطيل 10"/>
          <p:cNvSpPr/>
          <p:nvPr/>
        </p:nvSpPr>
        <p:spPr>
          <a:xfrm>
            <a:off x="857224" y="3000372"/>
            <a:ext cx="1163652" cy="338554"/>
          </a:xfrm>
          <a:prstGeom prst="rect">
            <a:avLst/>
          </a:prstGeom>
        </p:spPr>
        <p:txBody>
          <a:bodyPr wrap="none">
            <a:spAutoFit/>
          </a:bodyPr>
          <a:lstStyle/>
          <a:p>
            <a:r>
              <a:rPr lang="en-US" sz="1600" dirty="0" smtClean="0"/>
              <a:t>Right  colon</a:t>
            </a:r>
            <a:endParaRPr lang="ar-S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1978</Words>
  <Application>Microsoft Office PowerPoint</Application>
  <PresentationFormat>عرض على الشاشة (3:4)‏</PresentationFormat>
  <Paragraphs>150</Paragraphs>
  <Slides>31</Slides>
  <Notes>0</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Inflammatory bowel diseases </vt:lpstr>
      <vt:lpstr>الشريحة 16</vt:lpstr>
      <vt:lpstr>الشريحة 17</vt:lpstr>
      <vt:lpstr>الشريحة 18</vt:lpstr>
      <vt:lpstr>الشريحة 19</vt:lpstr>
      <vt:lpstr>الشريحة 20</vt:lpstr>
      <vt:lpstr>Polyps</vt:lpstr>
      <vt:lpstr>Polyps</vt:lpstr>
      <vt:lpstr>Polyps</vt:lpstr>
      <vt:lpstr>Polyps</vt:lpstr>
      <vt:lpstr>الشريحة 25</vt:lpstr>
      <vt:lpstr>الشريحة 26</vt:lpstr>
      <vt:lpstr>الشريحة 27</vt:lpstr>
      <vt:lpstr>الشريحة 28</vt:lpstr>
      <vt:lpstr>الشريحة 29</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Admin</dc:creator>
  <cp:lastModifiedBy>Admin</cp:lastModifiedBy>
  <cp:revision>30</cp:revision>
  <dcterms:created xsi:type="dcterms:W3CDTF">2010-12-23T18:40:26Z</dcterms:created>
  <dcterms:modified xsi:type="dcterms:W3CDTF">2011-12-16T18:46:36Z</dcterms:modified>
</cp:coreProperties>
</file>