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86" r:id="rId3"/>
    <p:sldId id="284" r:id="rId4"/>
    <p:sldId id="285" r:id="rId5"/>
    <p:sldId id="257" r:id="rId6"/>
    <p:sldId id="258"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11</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12</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20</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27</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lstStyle/>
          <a:p>
            <a:pPr eaLnBrk="1" hangingPunct="1">
              <a:lnSpc>
                <a:spcPct val="80000"/>
              </a:lnSpc>
              <a:defRPr/>
            </a:pPr>
            <a:r>
              <a:rPr lang="en-GB" sz="2400" b="1" smtClean="0"/>
              <a:t>Pigment gallstones</a:t>
            </a:r>
            <a:r>
              <a:rPr lang="en-GB" sz="2400" smtClean="0"/>
              <a:t> are black and brown.  </a:t>
            </a:r>
          </a:p>
          <a:p>
            <a:pPr eaLnBrk="1" hangingPunct="1">
              <a:lnSpc>
                <a:spcPct val="80000"/>
              </a:lnSpc>
              <a:defRPr/>
            </a:pPr>
            <a:r>
              <a:rPr lang="en-GB" sz="2400" smtClean="0"/>
              <a:t>"Black" pigment stones are found in sterile gallbladder. </a:t>
            </a:r>
          </a:p>
          <a:p>
            <a:pPr eaLnBrk="1" hangingPunct="1">
              <a:lnSpc>
                <a:spcPct val="80000"/>
              </a:lnSpc>
              <a:defRPr/>
            </a:pPr>
            <a:r>
              <a:rPr lang="en-GB" sz="2400" smtClean="0"/>
              <a:t>"Brown" pigment stones are found in infected intrahepatic or extrahepatic bile ducts. </a:t>
            </a:r>
          </a:p>
          <a:p>
            <a:pPr eaLnBrk="1" hangingPunct="1">
              <a:lnSpc>
                <a:spcPct val="80000"/>
              </a:lnSpc>
              <a:defRPr/>
            </a:pPr>
            <a:r>
              <a:rPr lang="en-GB" sz="2400" smtClean="0"/>
              <a:t>Both are soft and usually multiple. </a:t>
            </a:r>
          </a:p>
          <a:p>
            <a:pPr eaLnBrk="1" hangingPunct="1">
              <a:lnSpc>
                <a:spcPct val="80000"/>
              </a:lnSpc>
              <a:defRPr/>
            </a:pPr>
            <a:r>
              <a:rPr lang="en-GB" sz="2400" smtClean="0"/>
              <a:t>Brown stone are greasy. </a:t>
            </a:r>
          </a:p>
          <a:p>
            <a:pPr eaLnBrk="1" hangingPunct="1">
              <a:lnSpc>
                <a:spcPct val="80000"/>
              </a:lnSpc>
              <a:defRPr/>
            </a:pPr>
            <a:r>
              <a:rPr lang="en-GB" sz="2400" smtClean="0"/>
              <a:t>Because of calcium carbonates and phosphates, </a:t>
            </a:r>
            <a:r>
              <a:rPr lang="en-GB" sz="2400" b="1" smtClean="0"/>
              <a:t>approximately 50% to 75% of black stones are radio-opaque.</a:t>
            </a:r>
            <a:r>
              <a:rPr lang="en-GB"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a:blip r:embed="rId3"/>
          <a:srcRect/>
          <a:stretch>
            <a:fillRect/>
          </a:stretch>
        </p:blipFill>
        <p:spPr bwMode="auto">
          <a:xfrm>
            <a:off x="1404938" y="1239838"/>
            <a:ext cx="6350000" cy="439102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2036"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2037"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2038"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a:blip r:embed="rId3"/>
          <a:srcRect/>
          <a:stretch>
            <a:fillRect/>
          </a:stretch>
        </p:blipFill>
        <p:spPr bwMode="auto">
          <a:xfrm>
            <a:off x="1568450" y="1055688"/>
            <a:ext cx="6021388" cy="4762500"/>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7306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7306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7306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n-GB" b="0" smtClean="0"/>
              <a:t>Cholesterolosis</a:t>
            </a:r>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n-GB" b="0" smtClean="0"/>
              <a:t>Clinical Features</a:t>
            </a:r>
          </a:p>
        </p:txBody>
      </p:sp>
      <p:sp>
        <p:nvSpPr>
          <p:cNvPr id="154627" name="Rectangle 3"/>
          <p:cNvSpPr>
            <a:spLocks noGrp="1" noChangeArrowheads="1"/>
          </p:cNvSpPr>
          <p:nvPr>
            <p:ph sz="quarter" idx="1"/>
          </p:nvPr>
        </p:nvSpPr>
        <p:spPr/>
        <p:txBody>
          <a:bodyPr/>
          <a:lstStyle/>
          <a:p>
            <a:pPr eaLnBrk="1" hangingPunct="1">
              <a:lnSpc>
                <a:spcPct val="80000"/>
              </a:lnSpc>
              <a:defRPr/>
            </a:pPr>
            <a:r>
              <a:rPr lang="en-GB" sz="2000" dirty="0" smtClean="0"/>
              <a:t>70% to 80% of patients remain asymptomatic throughout their lives. </a:t>
            </a:r>
            <a:endParaRPr lang="en-GB" sz="2000" i="1" dirty="0" smtClean="0"/>
          </a:p>
          <a:p>
            <a:pPr eaLnBrk="1" hangingPunct="1">
              <a:lnSpc>
                <a:spcPct val="80000"/>
              </a:lnSpc>
              <a:defRPr/>
            </a:pPr>
            <a:r>
              <a:rPr lang="en-GB" sz="2000" dirty="0" smtClean="0"/>
              <a:t>Symptoms: spasmodic or "colicky" right upper quadrant pain, which tends to be excruciating . It is usually due to obstruction of bile ducts by passing stones.</a:t>
            </a:r>
          </a:p>
          <a:p>
            <a:pPr eaLnBrk="1" hangingPunct="1">
              <a:lnSpc>
                <a:spcPct val="80000"/>
              </a:lnSpc>
              <a:defRPr/>
            </a:pPr>
            <a:r>
              <a:rPr lang="en-GB" sz="2000" dirty="0" smtClean="0"/>
              <a:t>More severe complications include empyema, perforation, fistulae, inflammation of the biliary tree (cholangitis), and obstructive cholestasis or pancreatitis with ensuing problems.</a:t>
            </a:r>
          </a:p>
          <a:p>
            <a:pPr lvl="1">
              <a:lnSpc>
                <a:spcPct val="80000"/>
              </a:lnSpc>
              <a:defRPr/>
            </a:pPr>
            <a:r>
              <a:rPr lang="en-GB" sz="1800" dirty="0" smtClean="0"/>
              <a:t> The larger the calculi, the less likely they are to enter the cystic or common ducts to produce obstruction; it is the very small stones, or "gravel," that are the more dangerous.</a:t>
            </a:r>
          </a:p>
          <a:p>
            <a:pPr lvl="1">
              <a:lnSpc>
                <a:spcPct val="80000"/>
              </a:lnSpc>
              <a:defRPr/>
            </a:pPr>
            <a:r>
              <a:rPr lang="en-GB" sz="1800" dirty="0" smtClean="0"/>
              <a:t> Occasionally, a large stone may erode directly into an adjacent loop of small bowel, generating intestinal obstruction ("gallstone ileus"). </a:t>
            </a:r>
          </a:p>
          <a:p>
            <a:pPr lvl="1">
              <a:lnSpc>
                <a:spcPct val="80000"/>
              </a:lnSpc>
              <a:defRPr/>
            </a:pPr>
            <a:r>
              <a:rPr lang="en-GB" sz="1800" dirty="0" smtClean="0"/>
              <a:t>Most notable is the increased risk for carcinoma of the gallbladder.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sz="quarter" idx="1"/>
          </p:nvPr>
        </p:nvSpPr>
        <p:spPr/>
        <p:txBody>
          <a:bodyPr/>
          <a:lstStyle/>
          <a:p>
            <a:pPr eaLnBrk="1" hangingPunct="1">
              <a:lnSpc>
                <a:spcPct val="90000"/>
              </a:lnSpc>
              <a:defRPr/>
            </a:pPr>
            <a:r>
              <a:rPr lang="en-GB" sz="2400" i="1" dirty="0" smtClean="0"/>
              <a:t>Acute calculous </a:t>
            </a:r>
            <a:r>
              <a:rPr lang="en-GB" sz="2400" i="1" dirty="0" err="1" smtClean="0"/>
              <a:t>cholecystitis</a:t>
            </a:r>
            <a:r>
              <a:rPr lang="en-GB" sz="2400" i="1" dirty="0" smtClean="0"/>
              <a:t> 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t>Acute </a:t>
            </a:r>
            <a:r>
              <a:rPr lang="en-GB" sz="2400" dirty="0" err="1" smtClean="0"/>
              <a:t>acalculous</a:t>
            </a:r>
            <a:r>
              <a:rPr lang="en-GB" sz="2400" dirty="0" smtClean="0"/>
              <a:t> </a:t>
            </a:r>
            <a:r>
              <a:rPr lang="en-GB" sz="2400" dirty="0" err="1" smtClean="0"/>
              <a:t>cholecystitis</a:t>
            </a:r>
            <a:r>
              <a:rPr lang="en-GB" sz="2400" dirty="0" smtClean="0"/>
              <a:t> occurs in the absence of gallstones, generally in severely ill patient. Most cases occur in the following circumstances: (1) the postoperative state after major, non-biliary surgery; (2) severe trauma (motor vehicle accidents, war injuries); (3) severe burns; (4) multisystem organ failure; (5) sepsis; (6) prolonged intravenous </a:t>
            </a:r>
            <a:r>
              <a:rPr lang="en-GB" sz="2400" dirty="0" err="1" smtClean="0"/>
              <a:t>hyperalimentation</a:t>
            </a:r>
            <a:r>
              <a:rPr lang="en-GB" sz="2400" dirty="0" smtClean="0"/>
              <a:t>; and (7) the postpartum state. </a:t>
            </a: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:Pathogenesis.</a:t>
            </a:r>
            <a:r>
              <a:rPr lang="en-GB" sz="4000" smtClean="0"/>
              <a:t> </a:t>
            </a:r>
            <a:r>
              <a:rPr lang="en-US" sz="4000" smtClean="0"/>
              <a:t/>
            </a:r>
            <a:br>
              <a:rPr lang="en-US" sz="4000" smtClean="0"/>
            </a:br>
            <a:endParaRPr lang="en-US" sz="400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lstStyle/>
          <a:p>
            <a:pPr eaLnBrk="1" hangingPunct="1">
              <a:defRPr/>
            </a:pPr>
            <a:r>
              <a:rPr lang="en-GB" i="1" smtClean="0"/>
              <a:t>Acute Cholecystitis</a:t>
            </a:r>
            <a:r>
              <a:rPr lang="en-GB" b="0" smtClean="0"/>
              <a:t> :Morphology.</a:t>
            </a:r>
            <a:endParaRPr lang="en-US" b="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smtClean="0"/>
              <a:t>cholecystitis</a:t>
            </a:r>
            <a:endParaRPr lang="en-US"/>
          </a:p>
        </p:txBody>
      </p:sp>
      <p:sp>
        <p:nvSpPr>
          <p:cNvPr id="3" name="Content Placeholder 2"/>
          <p:cNvSpPr>
            <a:spLocks noGrp="1"/>
          </p:cNvSpPr>
          <p:nvPr>
            <p:ph sz="quarter" idx="1"/>
          </p:nvPr>
        </p:nvSpPr>
        <p:spPr/>
        <p:txBody>
          <a:bodyPr/>
          <a:lstStyle/>
          <a:p>
            <a:pPr lvl="0"/>
            <a:r>
              <a:rPr lang="en-US" dirty="0" smtClean="0"/>
              <a:t>Recognize the types, morphology, and underlying pathogenesis of gall stones.</a:t>
            </a:r>
          </a:p>
          <a:p>
            <a:pPr lvl="0"/>
            <a:r>
              <a:rPr lang="en-US" dirty="0" smtClean="0"/>
              <a:t>Recognize </a:t>
            </a:r>
            <a:r>
              <a:rPr lang="en-US" dirty="0" smtClean="0"/>
              <a:t>the predisposing factors of </a:t>
            </a:r>
            <a:r>
              <a:rPr lang="en-US" dirty="0"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a:blip r:embed="rId3"/>
          <a:srcRect/>
          <a:stretch>
            <a:fillRect/>
          </a:stretch>
        </p:blipFill>
        <p:spPr bwMode="auto">
          <a:xfrm>
            <a:off x="1404938" y="1485900"/>
            <a:ext cx="6350000" cy="3898900"/>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1252"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1253"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1254"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158723" name="Rectangle 3"/>
          <p:cNvSpPr>
            <a:spLocks noGrp="1" noChangeArrowheads="1"/>
          </p:cNvSpPr>
          <p:nvPr>
            <p:ph sz="quarter" idx="1"/>
          </p:nvPr>
        </p:nvSpPr>
        <p:spPr/>
        <p:txBody>
          <a:bodyPr/>
          <a:lstStyle/>
          <a:p>
            <a:pPr eaLnBrk="1" hangingPunct="1">
              <a:defRPr/>
            </a:pPr>
            <a:r>
              <a:rPr lang="en-GB" sz="2800" dirty="0" smtClean="0"/>
              <a:t>Progressive right upper quadrant or epigastric pain, radiating to right shoulder, frequently associated with mild fever, anorexia, tachycardia, sweating, and nausea and vomiting. The upper abdomen is tender. Most patients are free of jaundice</a:t>
            </a:r>
          </a:p>
          <a:p>
            <a:pPr eaLnBrk="1" hangingPunct="1">
              <a:defRPr/>
            </a:pPr>
            <a:r>
              <a:rPr lang="en-GB" sz="2800" dirty="0" smtClean="0"/>
              <a:t> Acute calculous </a:t>
            </a:r>
            <a:r>
              <a:rPr lang="en-GB" sz="2800" dirty="0" err="1" smtClean="0"/>
              <a:t>cholecystitis</a:t>
            </a:r>
            <a:r>
              <a:rPr lang="en-GB" sz="2800" dirty="0" smtClean="0"/>
              <a:t> may appear with remarkable suddenness and constitute an acute surgical emergency or may present with mild symptoms that resolve without medical intervention</a:t>
            </a:r>
            <a:r>
              <a:rPr lang="en-GB" sz="2800" i="1" dirty="0" smtClean="0"/>
              <a:t>.</a:t>
            </a:r>
            <a:r>
              <a:rPr lang="en-GB" sz="28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smtClean="0"/>
              <a:t>Acute Cholecystitis</a:t>
            </a:r>
            <a:r>
              <a:rPr lang="en-GB" sz="4000" b="0" smtClean="0"/>
              <a:t> :Clinical 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dirty="0" smtClean="0"/>
              <a:t>Chronic </a:t>
            </a:r>
            <a:r>
              <a:rPr lang="en-GB" sz="2800" dirty="0" err="1" smtClean="0"/>
              <a:t>cholecystitis</a:t>
            </a:r>
            <a:r>
              <a:rPr lang="en-GB" sz="2800" dirty="0" smtClean="0"/>
              <a:t> may be a sequel to repeated bouts of mild to severe acute </a:t>
            </a:r>
            <a:r>
              <a:rPr lang="en-GB" sz="2800" dirty="0" err="1" smtClean="0"/>
              <a:t>cholecystitis</a:t>
            </a:r>
            <a:r>
              <a:rPr lang="en-GB" sz="2800" dirty="0" smtClean="0"/>
              <a:t>, but in many instances, it develops in the apparent absence of antecedent attacks. </a:t>
            </a:r>
          </a:p>
          <a:p>
            <a:pPr eaLnBrk="1" hangingPunct="1">
              <a:lnSpc>
                <a:spcPct val="80000"/>
              </a:lnSpc>
              <a:defRPr/>
            </a:pPr>
            <a:r>
              <a:rPr lang="en-GB" sz="2800" dirty="0" smtClean="0"/>
              <a:t>It is associated with </a:t>
            </a:r>
            <a:r>
              <a:rPr lang="en-GB" sz="2800" dirty="0" err="1" smtClean="0"/>
              <a:t>cholelithiasis</a:t>
            </a:r>
            <a:r>
              <a:rPr lang="en-GB" sz="2800" dirty="0" smtClean="0"/>
              <a:t> in over 90% of cases.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smtClean="0"/>
              <a:t>Morphology</a:t>
            </a:r>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n-GB" b="0" smtClean="0"/>
              <a:t>Morphology</a:t>
            </a:r>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smtClean="0"/>
              <a:t>On histology, the degree of inflammation is variable.  Outpouchings of the mucosal epithelium through the wall (</a:t>
            </a:r>
            <a:r>
              <a:rPr lang="en-GB" sz="2400" b="1" smtClean="0"/>
              <a:t>Rokitansky-Aschoff sinuses</a:t>
            </a:r>
            <a:r>
              <a:rPr lang="en-GB" sz="2400" smtClean="0"/>
              <a:t>) may be quite prominent. </a:t>
            </a:r>
          </a:p>
          <a:p>
            <a:pPr eaLnBrk="1" hangingPunct="1">
              <a:lnSpc>
                <a:spcPct val="90000"/>
              </a:lnSpc>
              <a:defRPr/>
            </a:pPr>
            <a:r>
              <a:rPr lang="en-GB" sz="2400" smtClean="0"/>
              <a:t>Rarely, extensive dystrophic calcification within the gallbladder wall may yield a </a:t>
            </a:r>
            <a:r>
              <a:rPr lang="en-GB" sz="2400" b="1" smtClean="0"/>
              <a:t>porcelain gallbladder</a:t>
            </a:r>
            <a:r>
              <a:rPr lang="en-GB" sz="2400" smtClean="0"/>
              <a:t>, notable for a markedly increased incidence of associated cancer. </a:t>
            </a:r>
          </a:p>
          <a:p>
            <a:pPr eaLnBrk="1" hangingPunct="1">
              <a:lnSpc>
                <a:spcPct val="90000"/>
              </a:lnSpc>
              <a:defRPr/>
            </a:pPr>
            <a:r>
              <a:rPr lang="en-GB" sz="2400" b="1" smtClean="0"/>
              <a:t>Xanthogranulomatous cholecystitis</a:t>
            </a:r>
            <a:r>
              <a:rPr lang="en-GB" sz="2400" smtClean="0"/>
              <a:t> is also a rare condition in which the gallbladder is shrunken, nodular, fibrosed and chronically inflamed with abundant lipid filled macrophages. </a:t>
            </a:r>
          </a:p>
          <a:p>
            <a:pPr eaLnBrk="1" hangingPunct="1">
              <a:lnSpc>
                <a:spcPct val="90000"/>
              </a:lnSpc>
              <a:defRPr/>
            </a:pPr>
            <a:r>
              <a:rPr lang="en-GB" sz="2400" smtClean="0"/>
              <a:t>Finally, an atrophic, chronically obstructed gallbladder may contain only clear secretions, a condition known as </a:t>
            </a:r>
            <a:r>
              <a:rPr lang="en-GB" sz="2400" b="1" smtClean="0"/>
              <a:t>hydrops of the gallbladder</a:t>
            </a:r>
            <a:r>
              <a:rPr lang="en-GB" sz="240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a:blip r:embed="rId3"/>
          <a:srcRect/>
          <a:stretch>
            <a:fillRect/>
          </a:stretch>
        </p:blipFill>
        <p:spPr bwMode="auto">
          <a:xfrm>
            <a:off x="1404938" y="1166813"/>
            <a:ext cx="6350000" cy="4537075"/>
          </a:xfrm>
          <a:prstGeom prst="rect">
            <a:avLst/>
          </a:prstGeom>
          <a:noFill/>
          <a:ln w="9525">
            <a:solidFill>
              <a:schemeClr val="tx1"/>
            </a:solidFill>
            <a:miter lim="800000"/>
            <a:headEnd/>
            <a:tailEnd/>
          </a:ln>
        </p:spPr>
      </p:pic>
      <p:sp>
        <p:nvSpPr>
          <p:cNvPr id="18841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
        <p:nvSpPr>
          <p:cNvPr id="188420" name="Text Box 4"/>
          <p:cNvSpPr txBox="1">
            <a:spLocks noChangeArrowheads="1"/>
          </p:cNvSpPr>
          <p:nvPr/>
        </p:nvSpPr>
        <p:spPr bwMode="auto">
          <a:xfrm>
            <a:off x="4005263" y="6516688"/>
            <a:ext cx="4464050" cy="198437"/>
          </a:xfrm>
          <a:prstGeom prst="rect">
            <a:avLst/>
          </a:prstGeom>
          <a:noFill/>
          <a:ln w="12700">
            <a:noFill/>
            <a:miter lim="800000"/>
            <a:headEnd/>
            <a:tailEnd/>
          </a:ln>
        </p:spPr>
        <p:txBody>
          <a:bodyPr>
            <a:spAutoFit/>
          </a:bodyPr>
          <a:lstStyle/>
          <a:p>
            <a:pPr algn="r">
              <a:spcBef>
                <a:spcPct val="50000"/>
              </a:spcBef>
            </a:pPr>
            <a:r>
              <a:rPr lang="en-US" sz="700" i="1"/>
              <a:t>Downloaded from: Robbins &amp; Cotran Pathologic Basis of Disease (on 9 March 2006 02:58 PM)</a:t>
            </a:r>
          </a:p>
        </p:txBody>
      </p:sp>
      <p:sp>
        <p:nvSpPr>
          <p:cNvPr id="188421" name="Text Box 5"/>
          <p:cNvSpPr txBox="1">
            <a:spLocks noChangeArrowheads="1"/>
          </p:cNvSpPr>
          <p:nvPr/>
        </p:nvSpPr>
        <p:spPr bwMode="auto">
          <a:xfrm>
            <a:off x="4000500" y="6645275"/>
            <a:ext cx="4464050" cy="198438"/>
          </a:xfrm>
          <a:prstGeom prst="rect">
            <a:avLst/>
          </a:prstGeom>
          <a:noFill/>
          <a:ln w="12700">
            <a:noFill/>
            <a:miter lim="800000"/>
            <a:headEnd/>
            <a:tailEnd/>
          </a:ln>
        </p:spPr>
        <p:txBody>
          <a:bodyPr>
            <a:spAutoFit/>
          </a:bodyPr>
          <a:lstStyle/>
          <a:p>
            <a:pPr algn="r">
              <a:spcBef>
                <a:spcPct val="50000"/>
              </a:spcBef>
            </a:pPr>
            <a:r>
              <a:rPr lang="en-US" sz="700" i="1"/>
              <a:t>© 2005 Elsevier </a:t>
            </a:r>
          </a:p>
        </p:txBody>
      </p:sp>
      <p:pic>
        <p:nvPicPr>
          <p:cNvPr id="188422" name="Picture 6" descr="admintitle"/>
          <p:cNvPicPr>
            <a:picLocks noChangeAspect="1" noChangeArrowheads="1"/>
          </p:cNvPicPr>
          <p:nvPr/>
        </p:nvPicPr>
        <p:blipFill>
          <a:blip r:embed="rId4"/>
          <a:srcRect/>
          <a:stretch>
            <a:fillRect/>
          </a:stretch>
        </p:blipFill>
        <p:spPr bwMode="auto">
          <a:xfrm>
            <a:off x="107950" y="115888"/>
            <a:ext cx="990600" cy="31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smtClean="0"/>
              <a:t>Complications: acute and chronic cholecystitis</a:t>
            </a:r>
          </a:p>
        </p:txBody>
      </p:sp>
      <p:sp>
        <p:nvSpPr>
          <p:cNvPr id="578563" name="Rectangle 3"/>
          <p:cNvSpPr>
            <a:spLocks noGrp="1" noChangeArrowheads="1"/>
          </p:cNvSpPr>
          <p:nvPr>
            <p:ph sz="quarter" idx="1"/>
          </p:nvPr>
        </p:nvSpPr>
        <p:spPr/>
        <p:txBody>
          <a:bodyPr/>
          <a:lstStyle/>
          <a:p>
            <a:pPr eaLnBrk="1" hangingPunct="1">
              <a:defRPr/>
            </a:pPr>
            <a:r>
              <a:rPr lang="en-GB" sz="2800" smtClean="0"/>
              <a:t>Bacterial superinfection with cholangitis or sepsis </a:t>
            </a:r>
          </a:p>
          <a:p>
            <a:pPr eaLnBrk="1" hangingPunct="1">
              <a:defRPr/>
            </a:pPr>
            <a:r>
              <a:rPr lang="en-GB" sz="2800" smtClean="0"/>
              <a:t>GB perforation &amp; local abscess formation </a:t>
            </a:r>
          </a:p>
          <a:p>
            <a:pPr eaLnBrk="1" hangingPunct="1">
              <a:defRPr/>
            </a:pPr>
            <a:r>
              <a:rPr lang="en-GB" sz="2800" smtClean="0"/>
              <a:t>GB rupture with diffuse peritonitis </a:t>
            </a:r>
          </a:p>
          <a:p>
            <a:pPr eaLnBrk="1" hangingPunct="1">
              <a:defRPr/>
            </a:pPr>
            <a:r>
              <a:rPr lang="en-GB" sz="2800" smtClean="0"/>
              <a:t>Biliary enteric (cholecystenteric) fistula with drainage of bile into adjacent organs, and potentially gallstone-induced intestinal obstruction (ileus) </a:t>
            </a:r>
          </a:p>
          <a:p>
            <a:pPr eaLnBrk="1" hangingPunct="1">
              <a:defRPr/>
            </a:pPr>
            <a:r>
              <a:rPr lang="en-GB" sz="2800" smtClean="0"/>
              <a:t>Aggravation of pre-existing medical illness, with cardiac, pulmonary, renal, or liver decompensation </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smtClean="0"/>
              <a:t>Disorders of the Gallbladder </a:t>
            </a:r>
            <a:r>
              <a:rPr lang="en-GB" sz="4000" b="0" i="1" smtClean="0"/>
              <a:t>CHOLELITHIASIS (GALLSTONES)</a:t>
            </a:r>
            <a:r>
              <a:rPr lang="en-GB" sz="400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smtClean="0"/>
          </a:p>
          <a:p>
            <a:pPr eaLnBrk="1" hangingPunct="1">
              <a:lnSpc>
                <a:spcPct val="90000"/>
              </a:lnSpc>
              <a:defRPr/>
            </a:pPr>
            <a:r>
              <a:rPr lang="en-GB" smtClean="0"/>
              <a:t>Majority of gallstones (&gt;80%) are "silent," and most individuals remain free of biliary pain or stone complications for decades. </a:t>
            </a:r>
          </a:p>
          <a:p>
            <a:pPr eaLnBrk="1" hangingPunct="1">
              <a:lnSpc>
                <a:spcPct val="90000"/>
              </a:lnSpc>
              <a:defRPr/>
            </a:pPr>
            <a:r>
              <a:rPr lang="en-GB" smtClean="0"/>
              <a:t>There are two main types of gallstones. A</a:t>
            </a:r>
            <a:r>
              <a:rPr lang="en-GB" i="1" smtClean="0"/>
              <a:t>bout 80% are </a:t>
            </a:r>
            <a:r>
              <a:rPr lang="en-GB" i="1" u="sng" smtClean="0"/>
              <a:t>cholesterol stones</a:t>
            </a:r>
            <a:r>
              <a:rPr lang="en-GB" i="1" smtClean="0"/>
              <a:t>, containing more than 50% of crystalline cholesterol monohydrate</a:t>
            </a:r>
            <a:r>
              <a:rPr lang="en-GB" smtClean="0"/>
              <a:t>. </a:t>
            </a:r>
            <a:r>
              <a:rPr lang="en-GB" i="1" smtClean="0"/>
              <a:t>The remainder are composed predominantly of bilirubin calcium salts</a:t>
            </a:r>
            <a:r>
              <a:rPr lang="en-GB" smtClean="0"/>
              <a:t> </a:t>
            </a:r>
            <a:r>
              <a:rPr lang="en-GB" i="1" smtClean="0"/>
              <a:t>and are designated</a:t>
            </a:r>
            <a:r>
              <a:rPr lang="en-GB" smtClean="0"/>
              <a:t> </a:t>
            </a:r>
            <a:r>
              <a:rPr lang="en-GB" i="1" u="sng" smtClean="0"/>
              <a:t>pigment stones</a:t>
            </a:r>
            <a:r>
              <a:rPr lang="en-GB" u="sng"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algn="ctr">
              <a:defRPr/>
            </a:pPr>
            <a:r>
              <a:rPr lang="en-GB" sz="2800" dirty="0"/>
              <a:t>Prevalence and Risk Factors. </a:t>
            </a:r>
          </a:p>
        </p:txBody>
      </p:sp>
      <p:sp>
        <p:nvSpPr>
          <p:cNvPr id="147459" name="Rectangle 3"/>
          <p:cNvSpPr>
            <a:spLocks noGrp="1" noChangeArrowheads="1"/>
          </p:cNvSpPr>
          <p:nvPr>
            <p:ph sz="quarter" idx="1"/>
          </p:nvPr>
        </p:nvSpPr>
        <p:spPr/>
        <p:txBody>
          <a:bodyPr/>
          <a:lstStyle/>
          <a:p>
            <a:pPr marL="0" indent="0" eaLnBrk="1" hangingPunct="1">
              <a:buNone/>
              <a:defRPr/>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6526" name="Group 94"/>
          <p:cNvGraphicFramePr>
            <a:graphicFrameLocks noGrp="1"/>
          </p:cNvGraphicFramePr>
          <p:nvPr/>
        </p:nvGraphicFramePr>
        <p:xfrm>
          <a:off x="0" y="50800"/>
          <a:ext cx="9144000" cy="6675755"/>
        </p:xfrm>
        <a:graphic>
          <a:graphicData uri="http://schemas.openxmlformats.org/drawingml/2006/table">
            <a:tbl>
              <a:tblPr/>
              <a:tblGrid>
                <a:gridCol w="9144000"/>
              </a:tblGrid>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Cholesterol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Northern Europe, North and South America, Native Americans, Mexican Americans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Advancing age</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sex hormones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Female gender</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Oral contraceptives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Pregnancy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Obesity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Rapid weight reduction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Gallbladder stasis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Inborn disorders of bile acid metabolism</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Hyperlipidemia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1" i="1"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Pigment Stones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Demography: Asian more than Western, rural more than urban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Chronic hemolytic syndromes</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Biliary infection</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549275">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800" b="0" i="0" u="none" strike="noStrike" cap="none" normalizeH="0" baseline="0" smtClean="0">
                          <a:ln>
                            <a:noFill/>
                          </a:ln>
                          <a:solidFill>
                            <a:srgbClr val="000000"/>
                          </a:solidFill>
                          <a:effectLst>
                            <a:outerShdw blurRad="38100" dist="38100" dir="2700000" algn="tl">
                              <a:srgbClr val="C0C0C0"/>
                            </a:outerShdw>
                          </a:effectLst>
                          <a:latin typeface="Garamond" pitchFamily="18" charset="0"/>
                          <a:cs typeface="Arial" charset="0"/>
                        </a:rPr>
                        <a:t>Gastrointestinal disorders: ileal disease (e.g., Crohn disease), ileal resection or bypass, cystic fibrosis with pancreatic insufficiency</a:t>
                      </a:r>
                      <a:endParaRPr kumimoji="0" lang="en-US" sz="1800" b="0" i="0" u="none" strike="noStrike" cap="none" normalizeH="0" baseline="0" smtClean="0">
                        <a:ln>
                          <a:noFill/>
                        </a:ln>
                        <a:solidFill>
                          <a:schemeClr val="tx1"/>
                        </a:solidFill>
                        <a:effectLst>
                          <a:outerShdw blurRad="38100" dist="38100" dir="2700000" algn="tl">
                            <a:srgbClr val="C0C0C0"/>
                          </a:outerShdw>
                        </a:effectLst>
                        <a:latin typeface="Garamond" pitchFamily="18"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8579" name="Rectangle 3"/>
          <p:cNvSpPr>
            <a:spLocks noGrp="1" noChangeArrowheads="1"/>
          </p:cNvSpPr>
          <p:nvPr>
            <p:ph sz="quarter" idx="1"/>
          </p:nvPr>
        </p:nvSpPr>
        <p:spPr/>
        <p:txBody>
          <a:bodyPr/>
          <a:lstStyle/>
          <a:p>
            <a:pPr eaLnBrk="1" hangingPunct="1">
              <a:defRPr/>
            </a:pPr>
            <a:r>
              <a:rPr lang="en-GB" sz="2800" smtClean="0"/>
              <a:t>Cholesterol is rendered soluble in bile by aggregation with water-soluble bile salts and water-insoluble lecithins, both of which act as detergents. </a:t>
            </a:r>
          </a:p>
          <a:p>
            <a:pPr eaLnBrk="1" hangingPunct="1">
              <a:defRPr/>
            </a:pPr>
            <a:r>
              <a:rPr lang="en-GB" sz="2800" i="1" smtClean="0"/>
              <a:t>When cholesterol concentrations exceed the solubilizing capacity of bile (supersaturation), cholesterol can no longer remain dispersed and nucleates into solid cholesterol monohydrate crystals.</a:t>
            </a:r>
            <a:r>
              <a:rPr lang="en-GB" sz="2800" smtClean="0"/>
              <a:t> </a:t>
            </a:r>
          </a:p>
          <a:p>
            <a:pPr eaLnBrk="1" hangingPunct="1">
              <a:defRPr/>
            </a:pPr>
            <a:r>
              <a:rPr lang="en-GB" sz="2800" i="1" smtClean="0"/>
              <a:t>Cholesterol gallstone formation involves four simultaneous defects</a:t>
            </a:r>
            <a:r>
              <a:rPr lang="en-GB" sz="2800" smtClean="0"/>
              <a:t>: </a:t>
            </a:r>
          </a:p>
          <a:p>
            <a:pPr eaLnBrk="1" hangingPunct="1">
              <a:defRPr/>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i="1" dirty="0" err="1" smtClean="0"/>
              <a:t>Supersaturation</a:t>
            </a:r>
            <a:r>
              <a:rPr lang="en-GB" i="1" dirty="0" smtClean="0"/>
              <a:t> of bile with cholesterol is the 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i="1" dirty="0" smtClean="0"/>
              <a:t>Gallbladder </a:t>
            </a:r>
            <a:r>
              <a:rPr lang="en-GB" i="1" dirty="0" err="1" smtClean="0"/>
              <a:t>hypomotility</a:t>
            </a:r>
            <a:r>
              <a:rPr lang="en-GB" i="1" dirty="0" smtClean="0"/>
              <a:t> ensues.</a:t>
            </a:r>
            <a:r>
              <a:rPr lang="en-GB" dirty="0" smtClean="0"/>
              <a:t> It promotes nucleation typically </a:t>
            </a:r>
            <a:r>
              <a:rPr lang="en-GB" dirty="0" err="1" smtClean="0"/>
              <a:t>arround</a:t>
            </a:r>
            <a:r>
              <a:rPr lang="en-GB" dirty="0" smtClean="0"/>
              <a:t> a calcium salt crystal </a:t>
            </a:r>
            <a:r>
              <a:rPr lang="en-GB" dirty="0" err="1" smtClean="0"/>
              <a:t>nidus</a:t>
            </a:r>
            <a:r>
              <a:rPr lang="en-GB" dirty="0" smtClean="0"/>
              <a:t>. </a:t>
            </a:r>
          </a:p>
          <a:p>
            <a:pPr marL="609600" indent="-609600" eaLnBrk="1" hangingPunct="1">
              <a:buFont typeface="Wingdings" pitchFamily="2" charset="2"/>
              <a:buAutoNum type="arabicParenR"/>
              <a:defRPr/>
            </a:pPr>
            <a:r>
              <a:rPr lang="en-GB" dirty="0" smtClean="0"/>
              <a:t>Cholesterol nucleation in bile is accelerated. </a:t>
            </a:r>
          </a:p>
          <a:p>
            <a:pPr marL="609600" indent="-609600">
              <a:buFont typeface="Wingdings" pitchFamily="2" charset="2"/>
              <a:buAutoNum type="arabicParenR"/>
              <a:defRPr/>
            </a:pPr>
            <a:r>
              <a:rPr lang="en-US" dirty="0" smtClean="0"/>
              <a:t>Mucus </a:t>
            </a:r>
            <a:r>
              <a:rPr lang="en-US" dirty="0" err="1"/>
              <a:t>hypersecretion</a:t>
            </a:r>
            <a:r>
              <a:rPr lang="en-US" dirty="0"/>
              <a:t> in the gallbladder 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n-GB" b="0" smtClean="0"/>
              <a:t>Morphology</a:t>
            </a:r>
          </a:p>
        </p:txBody>
      </p:sp>
      <p:sp>
        <p:nvSpPr>
          <p:cNvPr id="152579" name="Rectangle 3"/>
          <p:cNvSpPr>
            <a:spLocks noGrp="1" noChangeArrowheads="1"/>
          </p:cNvSpPr>
          <p:nvPr>
            <p:ph sz="quarter" idx="1"/>
          </p:nvPr>
        </p:nvSpPr>
        <p:spPr/>
        <p:txBody>
          <a:bodyPr/>
          <a:lstStyle/>
          <a:p>
            <a:pPr eaLnBrk="1" hangingPunct="1">
              <a:lnSpc>
                <a:spcPct val="80000"/>
              </a:lnSpc>
              <a:defRPr/>
            </a:pPr>
            <a:r>
              <a:rPr lang="en-GB" sz="2800" b="1" smtClean="0"/>
              <a:t>Cholesterol stones</a:t>
            </a:r>
            <a:r>
              <a:rPr lang="en-GB" sz="2800" smtClean="0"/>
              <a:t> arise exclusively in the gallbladder and are composed of cholesterol ranging from 100% pure (which is rare) down to around 50%. </a:t>
            </a:r>
          </a:p>
          <a:p>
            <a:pPr eaLnBrk="1" hangingPunct="1">
              <a:lnSpc>
                <a:spcPct val="80000"/>
              </a:lnSpc>
              <a:defRPr/>
            </a:pPr>
            <a:r>
              <a:rPr lang="en-GB" sz="2800" smtClean="0"/>
              <a:t>pale yellow, round to ovoid to faceted, and have a finely granular, hard external surface.</a:t>
            </a:r>
          </a:p>
          <a:p>
            <a:pPr eaLnBrk="1" hangingPunct="1">
              <a:lnSpc>
                <a:spcPct val="80000"/>
              </a:lnSpc>
              <a:defRPr/>
            </a:pPr>
            <a:r>
              <a:rPr lang="en-GB" sz="2800" b="1" smtClean="0"/>
              <a:t>Stones composed largely of cholesterol are radiolucent; only 10% to 20% of cholesterol stones are radio-opaque.</a:t>
            </a:r>
          </a:p>
          <a:p>
            <a:pPr eaLnBrk="1" hangingPunct="1">
              <a:lnSpc>
                <a:spcPct val="80000"/>
              </a:lnSpc>
              <a:defRPr/>
            </a:pPr>
            <a:endParaRPr lang="en-GB" sz="2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337</TotalTime>
  <Words>1602</Words>
  <Application>Microsoft Office PowerPoint</Application>
  <PresentationFormat>On-screen Show (4:3)</PresentationFormat>
  <Paragraphs>113</Paragraphs>
  <Slides>28</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Franklin Gothic Book</vt:lpstr>
      <vt:lpstr>Garamond</vt:lpstr>
      <vt:lpstr>Perpetua</vt:lpstr>
      <vt:lpstr>Wingdings</vt:lpstr>
      <vt:lpstr>Wingdings 2</vt:lpstr>
      <vt:lpstr>Equity</vt:lpstr>
      <vt:lpstr>PATHOLOGY  AND PATHOGENESIS OF CHOLECYSTITIS </vt:lpstr>
      <vt:lpstr>Pathology and pathogegenesis of cholecystitis</vt:lpstr>
      <vt:lpstr>Disorders of the Gallbladder CHOLELITHIASIS (GALLSTONES) </vt:lpstr>
      <vt:lpstr>Prevalence and Risk Factors. </vt:lpstr>
      <vt:lpstr>PowerPoint Presentation</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Morphology</vt:lpstr>
      <vt:lpstr>Morphology</vt:lpstr>
      <vt:lpstr>PowerPoint Presentation</vt:lpstr>
      <vt:lpstr>Complications: acute and chronic cholecystitis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 </dc:title>
  <dc:creator>Dr.Hala</dc:creator>
  <cp:lastModifiedBy>Abdul Malik Al Sheikh</cp:lastModifiedBy>
  <cp:revision>16</cp:revision>
  <dcterms:created xsi:type="dcterms:W3CDTF">2010-10-31T12:33:56Z</dcterms:created>
  <dcterms:modified xsi:type="dcterms:W3CDTF">2020-01-01T06:09:32Z</dcterms:modified>
</cp:coreProperties>
</file>