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295" r:id="rId15"/>
    <p:sldId id="330" r:id="rId16"/>
    <p:sldId id="317" r:id="rId17"/>
    <p:sldId id="313" r:id="rId18"/>
    <p:sldId id="327" r:id="rId19"/>
    <p:sldId id="328" r:id="rId20"/>
    <p:sldId id="329" r:id="rId21"/>
    <p:sldId id="308" r:id="rId22"/>
    <p:sldId id="32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E5F2FF"/>
    <a:srgbClr val="5400D0"/>
    <a:srgbClr val="BDDEFF"/>
    <a:srgbClr val="9966FF"/>
    <a:srgbClr val="CC99FF"/>
    <a:srgbClr val="FFC58B"/>
    <a:srgbClr val="FFF0E1"/>
    <a:srgbClr val="007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47" autoAdjust="0"/>
  </p:normalViewPr>
  <p:slideViewPr>
    <p:cSldViewPr>
      <p:cViewPr varScale="1">
        <p:scale>
          <a:sx n="106" d="100"/>
          <a:sy n="106" d="100"/>
        </p:scale>
        <p:origin x="18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12/26/19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extLst>
      <p:ext uri="{BB962C8B-B14F-4D97-AF65-F5344CB8AC3E}">
        <p14:creationId xmlns:p14="http://schemas.microsoft.com/office/powerpoint/2010/main" val="163199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extLst>
      <p:ext uri="{BB962C8B-B14F-4D97-AF65-F5344CB8AC3E}">
        <p14:creationId xmlns:p14="http://schemas.microsoft.com/office/powerpoint/2010/main" val="248020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5B1ED-A324-4E82-BB17-0F52D7CA901B}" type="slidenum">
              <a:rPr lang="en-US" smtClean="0"/>
              <a:pPr/>
              <a:t>22</a:t>
            </a:fld>
            <a:endParaRPr lang="en-US"/>
          </a:p>
        </p:txBody>
      </p:sp>
    </p:spTree>
    <p:extLst>
      <p:ext uri="{BB962C8B-B14F-4D97-AF65-F5344CB8AC3E}">
        <p14:creationId xmlns:p14="http://schemas.microsoft.com/office/powerpoint/2010/main" val="272153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C6EF-B150-7044-8125-E7BAB5B7BC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D90668B-E226-FA44-BB76-213A05F3CA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1AE58E-0D15-5642-9DAD-0391918B9C1C}"/>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5" name="Footer Placeholder 4">
            <a:extLst>
              <a:ext uri="{FF2B5EF4-FFF2-40B4-BE49-F238E27FC236}">
                <a16:creationId xmlns:a16="http://schemas.microsoft.com/office/drawing/2014/main" id="{BA9BA743-77DA-DF4C-86DC-99C27F568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66B6A-5E40-8145-AA55-DE4601DC36EA}"/>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353867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A6E9-5CFF-1343-B8B5-6925335B6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F1D64C-84EA-9D47-9CC4-93FE105F3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FF565-4B96-7B4B-A65A-56FD5F664C27}"/>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5" name="Footer Placeholder 4">
            <a:extLst>
              <a:ext uri="{FF2B5EF4-FFF2-40B4-BE49-F238E27FC236}">
                <a16:creationId xmlns:a16="http://schemas.microsoft.com/office/drawing/2014/main" id="{F1C87A83-B310-D34C-AC53-272713753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08FB1-2961-6143-90D8-AB0C832135F9}"/>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5388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413DE0-A9AC-B542-A012-9D3E38D1BCE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3BB775-EBA2-6B46-93FC-4B9972DA5CC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0B6B6-4E1E-C247-A9BE-0495E4C49F19}"/>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5" name="Footer Placeholder 4">
            <a:extLst>
              <a:ext uri="{FF2B5EF4-FFF2-40B4-BE49-F238E27FC236}">
                <a16:creationId xmlns:a16="http://schemas.microsoft.com/office/drawing/2014/main" id="{5E119617-F705-544F-831C-6668539BA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E5169-06CC-024F-8C2F-3AE7831BF124}"/>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418557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F6DE-77F3-BC44-A5DF-531D1A1EF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508C3-2A12-2748-AA10-1F804B7018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74834-D234-9647-B014-B943DE996691}"/>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5" name="Footer Placeholder 4">
            <a:extLst>
              <a:ext uri="{FF2B5EF4-FFF2-40B4-BE49-F238E27FC236}">
                <a16:creationId xmlns:a16="http://schemas.microsoft.com/office/drawing/2014/main" id="{1A0B6B0C-5163-E44A-874E-C45BB9819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5BADE-A667-684A-B704-9E9E448366B3}"/>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38114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40BC-58F5-5244-BCB8-1A3AED80D5D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853CAF5-E874-154F-BE7D-777091636C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2CCAB-7A7A-604D-AB6E-8866D667DEA4}"/>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5" name="Footer Placeholder 4">
            <a:extLst>
              <a:ext uri="{FF2B5EF4-FFF2-40B4-BE49-F238E27FC236}">
                <a16:creationId xmlns:a16="http://schemas.microsoft.com/office/drawing/2014/main" id="{5A23100E-6450-8041-AA7F-B8ED4A10E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74E0C-CC4E-8346-8037-8714BF3C8DE6}"/>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299835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6D7F-764B-5E48-AE8D-7E7CE5CF3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F1FE9A-5DC4-3142-88EA-BC6961899C0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F82CFE-43C4-094E-801C-D020A3C2E01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5F3686-DCA5-FE40-9203-E2A399B4824A}"/>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6" name="Footer Placeholder 5">
            <a:extLst>
              <a:ext uri="{FF2B5EF4-FFF2-40B4-BE49-F238E27FC236}">
                <a16:creationId xmlns:a16="http://schemas.microsoft.com/office/drawing/2014/main" id="{9D5C6E1C-E0D5-3F4E-A295-1E7789434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6C111-C085-8F4D-A2E4-3B148C555F88}"/>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280189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AD43-A218-5F4B-A458-8FA532DF8C9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215623-7A10-E84E-A3EF-43603E3DA2B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1750B-2CAC-4946-9EA4-00AA303BF57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63B88E-BFBA-AB42-88B8-D5644FB4FC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F47A1-3FEC-F240-807D-6FD7BE08BEE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5CE81-9B2E-FB46-8792-5D8AC372B837}"/>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8" name="Footer Placeholder 7">
            <a:extLst>
              <a:ext uri="{FF2B5EF4-FFF2-40B4-BE49-F238E27FC236}">
                <a16:creationId xmlns:a16="http://schemas.microsoft.com/office/drawing/2014/main" id="{BA698221-2DF9-7B47-8DF1-BFE2839C14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235107-E6CB-834C-A63A-430211316E92}"/>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186433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5390-19CF-6B44-A9A7-2D1C6DC24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74C2F-8E94-8841-BBD3-F17F15D1040E}"/>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4" name="Footer Placeholder 3">
            <a:extLst>
              <a:ext uri="{FF2B5EF4-FFF2-40B4-BE49-F238E27FC236}">
                <a16:creationId xmlns:a16="http://schemas.microsoft.com/office/drawing/2014/main" id="{15464A3D-91CB-514A-96F0-465C3ED6A3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C01A08-1581-F140-808E-D88E1AF7816D}"/>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38142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CFB688-A0B5-9244-A0EA-7C857C0BF11F}"/>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3" name="Footer Placeholder 2">
            <a:extLst>
              <a:ext uri="{FF2B5EF4-FFF2-40B4-BE49-F238E27FC236}">
                <a16:creationId xmlns:a16="http://schemas.microsoft.com/office/drawing/2014/main" id="{A8FEBBD6-63E6-6547-9402-109B08BDDE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F716C4-F622-6F4D-B866-34FCDA19F917}"/>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49735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274C-2480-C647-ADA6-40F033DECB4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8211D42-6BE9-C84D-B53A-D7F007D1EF4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D5FEF-BF5B-144D-8AE8-04A118D1505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A0C20A-1E45-5F4D-B79C-84429A7F357A}"/>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6" name="Footer Placeholder 5">
            <a:extLst>
              <a:ext uri="{FF2B5EF4-FFF2-40B4-BE49-F238E27FC236}">
                <a16:creationId xmlns:a16="http://schemas.microsoft.com/office/drawing/2014/main" id="{88BA74FF-924F-2545-9AF0-AFD90A5BB8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A9F6-22E4-6C4A-962A-53A285B6F002}"/>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369521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93DE-BA3A-F64F-AE94-6E83814949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2FB179A-BBF5-E54A-8596-0BEE6844AD9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94E0B8A-16C6-5549-9F50-620FFF903E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B25A95C-D63C-DA4B-AA39-0D402509DF5F}"/>
              </a:ext>
            </a:extLst>
          </p:cNvPr>
          <p:cNvSpPr>
            <a:spLocks noGrp="1"/>
          </p:cNvSpPr>
          <p:nvPr>
            <p:ph type="dt" sz="half" idx="10"/>
          </p:nvPr>
        </p:nvSpPr>
        <p:spPr/>
        <p:txBody>
          <a:bodyPr/>
          <a:lstStyle/>
          <a:p>
            <a:fld id="{5E88FDAD-3C74-47B0-A60D-0FCF445EAEA3}" type="datetimeFigureOut">
              <a:rPr lang="en-US" smtClean="0"/>
              <a:pPr/>
              <a:t>12/26/19</a:t>
            </a:fld>
            <a:endParaRPr lang="en-US"/>
          </a:p>
        </p:txBody>
      </p:sp>
      <p:sp>
        <p:nvSpPr>
          <p:cNvPr id="6" name="Footer Placeholder 5">
            <a:extLst>
              <a:ext uri="{FF2B5EF4-FFF2-40B4-BE49-F238E27FC236}">
                <a16:creationId xmlns:a16="http://schemas.microsoft.com/office/drawing/2014/main" id="{AF12942A-72DC-C94C-B542-5A77668EB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E1CF9-9A8A-4843-871C-02F41D2D8459}"/>
              </a:ext>
            </a:extLst>
          </p:cNvPr>
          <p:cNvSpPr>
            <a:spLocks noGrp="1"/>
          </p:cNvSpPr>
          <p:nvPr>
            <p:ph type="sldNum" sz="quarter" idx="12"/>
          </p:nvPr>
        </p:nvSpPr>
        <p:spPr/>
        <p:txBody>
          <a:bodyPr/>
          <a:lstStyle/>
          <a:p>
            <a:fld id="{CAA0D179-0225-4699-AE9C-65FB4EF855CD}" type="slidenum">
              <a:rPr lang="en-US" smtClean="0"/>
              <a:pPr/>
              <a:t>‹#›</a:t>
            </a:fld>
            <a:endParaRPr lang="en-US"/>
          </a:p>
        </p:txBody>
      </p:sp>
    </p:spTree>
    <p:extLst>
      <p:ext uri="{BB962C8B-B14F-4D97-AF65-F5344CB8AC3E}">
        <p14:creationId xmlns:p14="http://schemas.microsoft.com/office/powerpoint/2010/main" val="339484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4B83F-5E08-AF4E-BA35-98FA608F103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91E48-BF33-8045-95A2-13C8EB8E85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DDEB9-3BCC-7B42-A2D9-68970512CF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88FDAD-3C74-47B0-A60D-0FCF445EAEA3}" type="datetimeFigureOut">
              <a:rPr lang="en-US" smtClean="0"/>
              <a:pPr/>
              <a:t>12/26/19</a:t>
            </a:fld>
            <a:endParaRPr lang="en-US"/>
          </a:p>
        </p:txBody>
      </p:sp>
      <p:sp>
        <p:nvSpPr>
          <p:cNvPr id="5" name="Footer Placeholder 4">
            <a:extLst>
              <a:ext uri="{FF2B5EF4-FFF2-40B4-BE49-F238E27FC236}">
                <a16:creationId xmlns:a16="http://schemas.microsoft.com/office/drawing/2014/main" id="{BD45B097-412A-4B49-91E6-F3CCDEA21F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522A17-B792-5847-97D5-FD66B16182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A0D179-0225-4699-AE9C-65FB4EF855CD}" type="slidenum">
              <a:rPr lang="en-US" smtClean="0"/>
              <a:pPr/>
              <a:t>‹#›</a:t>
            </a:fld>
            <a:endParaRPr lang="en-US"/>
          </a:p>
        </p:txBody>
      </p:sp>
    </p:spTree>
    <p:extLst>
      <p:ext uri="{BB962C8B-B14F-4D97-AF65-F5344CB8AC3E}">
        <p14:creationId xmlns:p14="http://schemas.microsoft.com/office/powerpoint/2010/main" val="1664344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132489-2B46-074F-8D64-6986A243A024}"/>
              </a:ext>
            </a:extLst>
          </p:cNvPr>
          <p:cNvSpPr txBox="1"/>
          <p:nvPr/>
        </p:nvSpPr>
        <p:spPr>
          <a:xfrm>
            <a:off x="533400" y="2133600"/>
            <a:ext cx="7886699"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kern="1200" dirty="0">
                <a:solidFill>
                  <a:schemeClr val="tx1"/>
                </a:solidFill>
                <a:latin typeface="+mj-lt"/>
                <a:ea typeface="+mj-ea"/>
                <a:cs typeface="+mj-cs"/>
              </a:rPr>
              <a:t>Hepatotoxic Drugs </a:t>
            </a:r>
          </a:p>
        </p:txBody>
      </p:sp>
      <p:sp>
        <p:nvSpPr>
          <p:cNvPr id="4" name="TextBox 3">
            <a:extLst>
              <a:ext uri="{FF2B5EF4-FFF2-40B4-BE49-F238E27FC236}">
                <a16:creationId xmlns:a16="http://schemas.microsoft.com/office/drawing/2014/main" id="{888B6C58-B5B8-6C45-9117-06B0C35DE86A}"/>
              </a:ext>
            </a:extLst>
          </p:cNvPr>
          <p:cNvSpPr txBox="1"/>
          <p:nvPr/>
        </p:nvSpPr>
        <p:spPr>
          <a:xfrm>
            <a:off x="3733800" y="3429000"/>
            <a:ext cx="2203680" cy="646331"/>
          </a:xfrm>
          <a:prstGeom prst="rect">
            <a:avLst/>
          </a:prstGeom>
          <a:noFill/>
        </p:spPr>
        <p:txBody>
          <a:bodyPr wrap="none" rtlCol="0">
            <a:spAutoFit/>
          </a:bodyPr>
          <a:lstStyle/>
          <a:p>
            <a:r>
              <a:rPr lang="en-US" dirty="0"/>
              <a:t>Dr. Mohammed Assiri</a:t>
            </a:r>
          </a:p>
          <a:p>
            <a:r>
              <a:rPr lang="en-US" dirty="0" err="1"/>
              <a:t>moassiri@ksu.edu.sa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6782113" cy="369332"/>
          </a:xfrm>
          <a:prstGeom prst="rect">
            <a:avLst/>
          </a:prstGeom>
        </p:spPr>
        <p:txBody>
          <a:bodyPr wrap="none">
            <a:spAutoFit/>
          </a:bodyPr>
          <a:lstStyle/>
          <a:p>
            <a:r>
              <a:rPr lang="en-US" u="heavy" dirty="0">
                <a:uFill>
                  <a:solidFill>
                    <a:srgbClr val="0082B0"/>
                  </a:solidFill>
                </a:uFill>
              </a:rPr>
              <a:t>2. INDIRECT HEPATOTOXICITY caused  by</a:t>
            </a:r>
            <a:r>
              <a:rPr lang="en-US" dirty="0">
                <a:solidFill>
                  <a:srgbClr val="0082B0"/>
                </a:solidFill>
              </a:rPr>
              <a:t> IDIOSYNCRATIC HEPATOTOXIN</a:t>
            </a:r>
            <a:endParaRPr lang="en-US" dirty="0"/>
          </a:p>
        </p:txBody>
      </p:sp>
      <p:sp>
        <p:nvSpPr>
          <p:cNvPr id="5" name="Rectangle 4"/>
          <p:cNvSpPr/>
          <p:nvPr/>
        </p:nvSpPr>
        <p:spPr>
          <a:xfrm>
            <a:off x="569844" y="1084722"/>
            <a:ext cx="8382000" cy="1015663"/>
          </a:xfrm>
          <a:prstGeom prst="rect">
            <a:avLst/>
          </a:prstGeom>
        </p:spPr>
        <p:txBody>
          <a:bodyPr wrap="square">
            <a:spAutoFit/>
          </a:bodyPr>
          <a:lstStyle/>
          <a:p>
            <a:r>
              <a:rPr lang="en-US" sz="2000" b="1" dirty="0">
                <a:latin typeface="Arial Narrow" pitchFamily="34" charset="0"/>
              </a:rPr>
              <a:t>                         </a:t>
            </a:r>
          </a:p>
          <a:p>
            <a:pPr>
              <a:buBlip>
                <a:blip r:embed="rId2"/>
              </a:buBlip>
            </a:pPr>
            <a:r>
              <a:rPr lang="en-US" sz="2000" b="1" dirty="0">
                <a:latin typeface="Arial Narrow" pitchFamily="34" charset="0"/>
              </a:rPr>
              <a:t> Hypersensitivity or </a:t>
            </a:r>
            <a:r>
              <a:rPr lang="en-US" sz="2000" b="1" dirty="0" err="1">
                <a:latin typeface="Arial Narrow" pitchFamily="34" charset="0"/>
              </a:rPr>
              <a:t>immunoallergic</a:t>
            </a:r>
            <a:r>
              <a:rPr lang="en-US" sz="2000" b="1" dirty="0">
                <a:latin typeface="Arial Narrow" pitchFamily="34" charset="0"/>
              </a:rPr>
              <a:t> reactions</a:t>
            </a:r>
          </a:p>
          <a:p>
            <a:pPr>
              <a:buBlip>
                <a:blip r:embed="rId2"/>
              </a:buBlip>
            </a:pPr>
            <a:r>
              <a:rPr lang="en-US" sz="2000" b="1" dirty="0">
                <a:latin typeface="Arial Narrow" pitchFamily="34" charset="0"/>
              </a:rPr>
              <a:t> Metabolic-idiosyncratic reactions</a:t>
            </a:r>
          </a:p>
        </p:txBody>
      </p:sp>
      <p:sp>
        <p:nvSpPr>
          <p:cNvPr id="11" name="TextBox 10"/>
          <p:cNvSpPr txBox="1"/>
          <p:nvPr/>
        </p:nvSpPr>
        <p:spPr>
          <a:xfrm>
            <a:off x="1941444" y="942945"/>
            <a:ext cx="6858000" cy="400110"/>
          </a:xfrm>
          <a:prstGeom prst="rect">
            <a:avLst/>
          </a:prstGeom>
          <a:noFill/>
        </p:spPr>
        <p:txBody>
          <a:bodyPr wrap="square" rtlCol="0">
            <a:spAutoFit/>
          </a:bodyPr>
          <a:lstStyle/>
          <a:p>
            <a:r>
              <a:rPr lang="en-US" sz="2000" b="1" i="1" dirty="0">
                <a:solidFill>
                  <a:srgbClr val="5400D0"/>
                </a:solidFill>
                <a:latin typeface="Arial Narrow" pitchFamily="34" charset="0"/>
              </a:rPr>
              <a:t>Dose-independent </a:t>
            </a:r>
            <a:r>
              <a:rPr lang="en-US" sz="2000" b="1" i="1" dirty="0" err="1">
                <a:latin typeface="Arial Narrow" pitchFamily="34" charset="0"/>
              </a:rPr>
              <a:t>hepatotoxicity</a:t>
            </a:r>
            <a:r>
              <a:rPr lang="en-US" sz="2000" b="1" i="1" dirty="0">
                <a:latin typeface="Arial Narrow" pitchFamily="34" charset="0"/>
              </a:rPr>
              <a:t> </a:t>
            </a:r>
            <a:r>
              <a:rPr lang="en-US" sz="2000" b="1" dirty="0">
                <a:latin typeface="Arial Narrow" pitchFamily="34" charset="0"/>
                <a:sym typeface="Wingdings 3"/>
              </a:rPr>
              <a:t> divided into: </a:t>
            </a:r>
            <a:endParaRPr lang="en-US" sz="2000" b="1" i="1" dirty="0">
              <a:latin typeface="Arial Narrow" pitchFamily="34" charset="0"/>
            </a:endParaRPr>
          </a:p>
        </p:txBody>
      </p:sp>
      <p:sp>
        <p:nvSpPr>
          <p:cNvPr id="26" name="Rectangle 25"/>
          <p:cNvSpPr/>
          <p:nvPr/>
        </p:nvSpPr>
        <p:spPr>
          <a:xfrm>
            <a:off x="569844" y="973723"/>
            <a:ext cx="1371600" cy="369332"/>
          </a:xfrm>
          <a:prstGeom prst="rect">
            <a:avLst/>
          </a:prstGeom>
          <a:solidFill>
            <a:schemeClr val="tx2">
              <a:lumMod val="60000"/>
              <a:lumOff val="40000"/>
            </a:schemeClr>
          </a:solidFill>
        </p:spPr>
        <p:txBody>
          <a:bodyPr wrap="square">
            <a:spAutoFit/>
          </a:bodyPr>
          <a:lstStyle/>
          <a:p>
            <a:pPr algn="ctr"/>
            <a:r>
              <a:rPr lang="en-US" b="1" spc="200" dirty="0">
                <a:solidFill>
                  <a:schemeClr val="bg1"/>
                </a:solidFill>
                <a:latin typeface="Arial" panose="020B0604020202020204" pitchFamily="34" charset="0"/>
                <a:cs typeface="Arial" panose="020B0604020202020204" pitchFamily="34" charset="0"/>
              </a:rPr>
              <a:t>Type B</a:t>
            </a:r>
          </a:p>
        </p:txBody>
      </p:sp>
      <p:sp>
        <p:nvSpPr>
          <p:cNvPr id="25" name="TextBox 24"/>
          <p:cNvSpPr txBox="1"/>
          <p:nvPr/>
        </p:nvSpPr>
        <p:spPr>
          <a:xfrm>
            <a:off x="609600" y="2949714"/>
            <a:ext cx="7924800" cy="707886"/>
          </a:xfrm>
          <a:prstGeom prst="rect">
            <a:avLst/>
          </a:prstGeom>
          <a:noFill/>
        </p:spPr>
        <p:txBody>
          <a:bodyPr wrap="square" rtlCol="0">
            <a:spAutoFit/>
          </a:bodyPr>
          <a:lstStyle/>
          <a:p>
            <a:r>
              <a:rPr lang="en-US" sz="2000" b="1" dirty="0">
                <a:latin typeface="Arial Narrow" pitchFamily="34" charset="0"/>
              </a:rPr>
              <a:t>A drug or its metabolite binds to hepatic membranes or proteins </a:t>
            </a:r>
            <a:r>
              <a:rPr lang="en-US" sz="2000" b="1" dirty="0">
                <a:latin typeface="Arial Narrow" pitchFamily="34" charset="0"/>
                <a:sym typeface="Wingdings 3"/>
              </a:rPr>
              <a:t>act as</a:t>
            </a:r>
            <a:r>
              <a:rPr lang="en-US" sz="2000" b="1" dirty="0">
                <a:latin typeface="Arial Narrow" pitchFamily="34" charset="0"/>
              </a:rPr>
              <a:t> </a:t>
            </a:r>
            <a:r>
              <a:rPr lang="en-US" sz="2000" b="1" dirty="0" err="1">
                <a:latin typeface="Arial Narrow" pitchFamily="34" charset="0"/>
              </a:rPr>
              <a:t>hapten</a:t>
            </a:r>
            <a:r>
              <a:rPr lang="en-US" sz="2000" b="1" dirty="0">
                <a:latin typeface="Arial Narrow" pitchFamily="34" charset="0"/>
              </a:rPr>
              <a:t> to induce a variety of immune reactions</a:t>
            </a:r>
          </a:p>
        </p:txBody>
      </p:sp>
      <p:sp>
        <p:nvSpPr>
          <p:cNvPr id="27" name="TextBox 26"/>
          <p:cNvSpPr txBox="1"/>
          <p:nvPr/>
        </p:nvSpPr>
        <p:spPr>
          <a:xfrm>
            <a:off x="228600" y="2511241"/>
            <a:ext cx="6811616" cy="461665"/>
          </a:xfrm>
          <a:prstGeom prst="rect">
            <a:avLst/>
          </a:prstGeom>
          <a:noFill/>
        </p:spPr>
        <p:txBody>
          <a:bodyPr wrap="square" rtlCol="0">
            <a:spAutoFit/>
          </a:bodyPr>
          <a:lstStyle/>
          <a:p>
            <a:r>
              <a:rPr lang="en-US" sz="2400" b="1" dirty="0"/>
              <a:t>2.</a:t>
            </a:r>
            <a:r>
              <a:rPr lang="en-US" sz="2400" b="1" dirty="0">
                <a:solidFill>
                  <a:srgbClr val="C00000"/>
                </a:solidFill>
              </a:rPr>
              <a:t>a. </a:t>
            </a:r>
            <a:r>
              <a:rPr lang="en-US" sz="2400" b="1" dirty="0" err="1">
                <a:solidFill>
                  <a:srgbClr val="C00000"/>
                </a:solidFill>
              </a:rPr>
              <a:t>Immunoallergic</a:t>
            </a:r>
            <a:r>
              <a:rPr lang="en-US" sz="2400" b="1" dirty="0">
                <a:solidFill>
                  <a:srgbClr val="C00000"/>
                </a:solidFill>
              </a:rPr>
              <a:t> Idiosyncratic Hepatotoxicity </a:t>
            </a:r>
          </a:p>
        </p:txBody>
      </p:sp>
      <p:sp>
        <p:nvSpPr>
          <p:cNvPr id="29" name="Rectangle 28"/>
          <p:cNvSpPr/>
          <p:nvPr/>
        </p:nvSpPr>
        <p:spPr>
          <a:xfrm>
            <a:off x="7086600" y="2542210"/>
            <a:ext cx="1371600" cy="369332"/>
          </a:xfrm>
          <a:prstGeom prst="rect">
            <a:avLst/>
          </a:prstGeom>
          <a:solidFill>
            <a:schemeClr val="tx2">
              <a:lumMod val="60000"/>
              <a:lumOff val="40000"/>
            </a:schemeClr>
          </a:solidFill>
        </p:spPr>
        <p:txBody>
          <a:bodyPr wrap="square">
            <a:spAutoFit/>
          </a:bodyPr>
          <a:lstStyle/>
          <a:p>
            <a:pPr algn="ctr"/>
            <a:r>
              <a:rPr lang="en-US" b="1" spc="200" dirty="0">
                <a:solidFill>
                  <a:schemeClr val="bg1"/>
                </a:solidFill>
                <a:latin typeface="Broadway" pitchFamily="82" charset="0"/>
              </a:rPr>
              <a:t>Type B</a:t>
            </a:r>
          </a:p>
        </p:txBody>
      </p:sp>
      <p:sp>
        <p:nvSpPr>
          <p:cNvPr id="10" name="5-Point Star 9"/>
          <p:cNvSpPr/>
          <p:nvPr/>
        </p:nvSpPr>
        <p:spPr>
          <a:xfrm>
            <a:off x="8436428"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aphicFrame>
        <p:nvGraphicFramePr>
          <p:cNvPr id="12" name="Group 45"/>
          <p:cNvGraphicFramePr>
            <a:graphicFrameLocks/>
          </p:cNvGraphicFramePr>
          <p:nvPr>
            <p:extLst>
              <p:ext uri="{D42A27DB-BD31-4B8C-83A1-F6EECF244321}">
                <p14:modId xmlns:p14="http://schemas.microsoft.com/office/powerpoint/2010/main" val="2442582737"/>
              </p:ext>
            </p:extLst>
          </p:nvPr>
        </p:nvGraphicFramePr>
        <p:xfrm>
          <a:off x="800100" y="4328160"/>
          <a:ext cx="7543800" cy="1706880"/>
        </p:xfrm>
        <a:graphic>
          <a:graphicData uri="http://schemas.openxmlformats.org/drawingml/2006/table">
            <a:tbl>
              <a:tblPr rtl="1"/>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accent1"/>
                          </a:solidFill>
                          <a:effectLst/>
                          <a:latin typeface="Arial Narrow" pitchFamily="34" charset="0"/>
                          <a:cs typeface="Arial" charset="0"/>
                        </a:rPr>
                        <a:t>Inflammatory cholestasis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000" b="1" i="0" u="none" strike="noStrike" cap="none" normalizeH="0" baseline="0" dirty="0">
                          <a:ln>
                            <a:noFill/>
                          </a:ln>
                          <a:solidFill>
                            <a:srgbClr val="0000FF"/>
                          </a:solidFill>
                          <a:effectLst/>
                          <a:latin typeface="Arial Narrow" pitchFamily="34" charset="0"/>
                          <a:cs typeface="Arial" charset="0"/>
                        </a:rPr>
                        <a:t> </a:t>
                      </a:r>
                      <a:r>
                        <a:rPr kumimoji="0" lang="en-US" sz="2000" b="1" i="0" u="none" strike="noStrike" cap="none" normalizeH="0" baseline="0" dirty="0" err="1">
                          <a:ln>
                            <a:noFill/>
                          </a:ln>
                          <a:solidFill>
                            <a:srgbClr val="0000FF"/>
                          </a:solidFill>
                          <a:effectLst/>
                          <a:latin typeface="Arial Narrow" pitchFamily="34" charset="0"/>
                          <a:cs typeface="Arial" charset="0"/>
                        </a:rPr>
                        <a:t>Isoniazid</a:t>
                      </a:r>
                      <a:r>
                        <a:rPr kumimoji="0" lang="en-US" sz="2000" b="1" i="0" u="none" strike="noStrike" cap="none" normalizeH="0" baseline="0" dirty="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000" b="1" i="0" u="none" strike="noStrike" cap="none" normalizeH="0" baseline="0" dirty="0">
                          <a:ln>
                            <a:noFill/>
                          </a:ln>
                          <a:solidFill>
                            <a:srgbClr val="0000FF"/>
                          </a:solidFill>
                          <a:effectLst/>
                          <a:latin typeface="Arial Narrow" pitchFamily="34" charset="0"/>
                          <a:cs typeface="Arial" charset="0"/>
                        </a:rPr>
                        <a:t> </a:t>
                      </a:r>
                      <a:r>
                        <a:rPr kumimoji="0" lang="en-US" sz="2000" b="1" i="0" u="none" strike="noStrike" cap="none" normalizeH="0" baseline="0" dirty="0" err="1">
                          <a:ln>
                            <a:noFill/>
                          </a:ln>
                          <a:solidFill>
                            <a:srgbClr val="0000FF"/>
                          </a:solidFill>
                          <a:effectLst/>
                          <a:latin typeface="Arial Narrow" pitchFamily="34" charset="0"/>
                          <a:cs typeface="Arial" charset="0"/>
                        </a:rPr>
                        <a:t>Phenytoin</a:t>
                      </a:r>
                      <a:r>
                        <a:rPr kumimoji="0" lang="en-US" sz="2000" b="1" i="0" u="none" strike="noStrike" cap="none" normalizeH="0" baseline="0" dirty="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000" b="1" i="0" u="none" strike="noStrike" cap="none" normalizeH="0" baseline="0" dirty="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000" b="1" i="0" u="none" strike="noStrike" cap="none" normalizeH="0" baseline="0" dirty="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000" b="1" i="0" u="none" strike="noStrike" cap="none" normalizeH="0" baseline="0" dirty="0">
                          <a:ln>
                            <a:noFill/>
                          </a:ln>
                          <a:solidFill>
                            <a:schemeClr val="tx1"/>
                          </a:solidFill>
                          <a:effectLst/>
                          <a:latin typeface="Arial Narrow" pitchFamily="34" charset="0"/>
                          <a:cs typeface="Arial" charset="0"/>
                        </a:rPr>
                        <a:t> </a:t>
                      </a:r>
                      <a:r>
                        <a:rPr kumimoji="0" lang="en-US" sz="2000" b="1" i="0" u="none" strike="noStrike" cap="none" normalizeH="0" baseline="0" dirty="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000" b="1" i="0" u="none" strike="noStrike" cap="none" normalizeH="0" baseline="0" dirty="0">
                          <a:ln>
                            <a:noFill/>
                          </a:ln>
                          <a:solidFill>
                            <a:srgbClr val="0000FF"/>
                          </a:solidFill>
                          <a:effectLst/>
                          <a:latin typeface="Arial Narrow" pitchFamily="34" charset="0"/>
                          <a:cs typeface="Arial" charset="0"/>
                        </a:rPr>
                        <a:t> </a:t>
                      </a:r>
                      <a:r>
                        <a:rPr kumimoji="0" lang="en-US" sz="2000" b="1" i="0" u="none" strike="noStrike" cap="none" normalizeH="0" baseline="0" dirty="0" err="1">
                          <a:ln>
                            <a:noFill/>
                          </a:ln>
                          <a:solidFill>
                            <a:srgbClr val="0000FF"/>
                          </a:solidFill>
                          <a:effectLst/>
                          <a:latin typeface="Arial Narrow" pitchFamily="34" charset="0"/>
                          <a:cs typeface="Arial" charset="0"/>
                        </a:rPr>
                        <a:t>Chlorpropamide</a:t>
                      </a:r>
                      <a:r>
                        <a:rPr kumimoji="0" lang="en-US" sz="2000" b="1" i="0" u="none" strike="noStrike" cap="none" normalizeH="0" baseline="0" dirty="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000" b="1" i="0" u="none" strike="noStrike" cap="none" normalizeH="0" baseline="0" dirty="0">
                          <a:ln>
                            <a:noFill/>
                          </a:ln>
                          <a:solidFill>
                            <a:srgbClr val="0000FF"/>
                          </a:solidFill>
                          <a:effectLst/>
                          <a:latin typeface="Arial Narrow" pitchFamily="34" charset="0"/>
                          <a:cs typeface="Arial" charset="0"/>
                        </a:rPr>
                        <a:t> Erythromycin</a:t>
                      </a:r>
                      <a:r>
                        <a:rPr kumimoji="0" lang="en-US" sz="2000" b="1" i="0" u="none" strike="noStrike" cap="none" normalizeH="0" baseline="0" dirty="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000" b="1" i="0" u="none" strike="noStrike" cap="none" normalizeH="0" baseline="0" dirty="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b="1" dirty="0"/>
              <a:t>2.</a:t>
            </a:r>
            <a:r>
              <a:rPr lang="en-US" sz="2400" b="1" dirty="0">
                <a:solidFill>
                  <a:srgbClr val="C00000"/>
                </a:solidFill>
              </a:rPr>
              <a:t>b. Metabolic Idiosyncratic </a:t>
            </a:r>
            <a:r>
              <a:rPr lang="en-US" sz="2400" b="1" dirty="0" err="1">
                <a:solidFill>
                  <a:srgbClr val="C00000"/>
                </a:solidFill>
              </a:rPr>
              <a:t>Hepatotoxicity</a:t>
            </a:r>
            <a:r>
              <a:rPr lang="en-US" sz="2400" b="1" dirty="0">
                <a:solidFill>
                  <a:srgbClr val="C00000"/>
                </a:solidFill>
              </a:rPr>
              <a:t> </a:t>
            </a:r>
          </a:p>
        </p:txBody>
      </p:sp>
      <p:sp>
        <p:nvSpPr>
          <p:cNvPr id="3" name="TextBox 2"/>
          <p:cNvSpPr txBox="1"/>
          <p:nvPr/>
        </p:nvSpPr>
        <p:spPr>
          <a:xfrm>
            <a:off x="318052" y="1524000"/>
            <a:ext cx="8229600" cy="707886"/>
          </a:xfrm>
          <a:prstGeom prst="rect">
            <a:avLst/>
          </a:prstGeom>
          <a:noFill/>
        </p:spPr>
        <p:txBody>
          <a:bodyPr wrap="square" rtlCol="0">
            <a:spAutoFit/>
          </a:bodyPr>
          <a:lstStyle/>
          <a:p>
            <a:r>
              <a:rPr lang="en-US" sz="2000" b="1" dirty="0">
                <a:latin typeface="Arial Narrow" pitchFamily="34" charset="0"/>
              </a:rPr>
              <a:t>The metabolite of the offending drug interferes with hepatic metabolism as that of bilirubin or protein synthesis….etc</a:t>
            </a:r>
          </a:p>
        </p:txBody>
      </p:sp>
      <p:sp>
        <p:nvSpPr>
          <p:cNvPr id="4" name="TextBox 3"/>
          <p:cNvSpPr txBox="1"/>
          <p:nvPr/>
        </p:nvSpPr>
        <p:spPr>
          <a:xfrm>
            <a:off x="228600" y="2625327"/>
            <a:ext cx="4638260" cy="1015663"/>
          </a:xfrm>
          <a:prstGeom prst="rect">
            <a:avLst/>
          </a:prstGeom>
          <a:noFill/>
        </p:spPr>
        <p:txBody>
          <a:bodyPr wrap="square" rtlCol="0">
            <a:spAutoFit/>
          </a:bodyPr>
          <a:lstStyle/>
          <a:p>
            <a:r>
              <a:rPr lang="en-US" sz="2000" b="1" dirty="0">
                <a:solidFill>
                  <a:srgbClr val="007BB8"/>
                </a:solidFill>
              </a:rPr>
              <a:t>Interfere with bilirubin metabolism</a:t>
            </a:r>
          </a:p>
          <a:p>
            <a:pPr>
              <a:buBlip>
                <a:blip r:embed="rId2"/>
              </a:buBlip>
            </a:pPr>
            <a:r>
              <a:rPr lang="en-US" sz="2000" b="1" dirty="0"/>
              <a:t> </a:t>
            </a:r>
            <a:r>
              <a:rPr lang="en-US" sz="2000" b="1" dirty="0">
                <a:solidFill>
                  <a:srgbClr val="0000FF"/>
                </a:solidFill>
              </a:rPr>
              <a:t>Erythromycin</a:t>
            </a:r>
          </a:p>
          <a:p>
            <a:pPr>
              <a:buBlip>
                <a:blip r:embed="rId2"/>
              </a:buBlip>
            </a:pPr>
            <a:r>
              <a:rPr lang="en-US" sz="2000" b="1" dirty="0"/>
              <a:t> </a:t>
            </a:r>
            <a:r>
              <a:rPr lang="en-US" sz="2000" b="1" dirty="0">
                <a:solidFill>
                  <a:srgbClr val="0000FF"/>
                </a:solidFill>
              </a:rPr>
              <a:t>Rifampicin</a:t>
            </a:r>
          </a:p>
        </p:txBody>
      </p:sp>
      <p:sp>
        <p:nvSpPr>
          <p:cNvPr id="5" name="TextBox 4"/>
          <p:cNvSpPr txBox="1"/>
          <p:nvPr/>
        </p:nvSpPr>
        <p:spPr>
          <a:xfrm>
            <a:off x="4717776" y="2534994"/>
            <a:ext cx="4161176" cy="1015663"/>
          </a:xfrm>
          <a:prstGeom prst="rect">
            <a:avLst/>
          </a:prstGeom>
          <a:noFill/>
        </p:spPr>
        <p:txBody>
          <a:bodyPr wrap="square" rtlCol="0">
            <a:spAutoFit/>
          </a:bodyPr>
          <a:lstStyle/>
          <a:p>
            <a:r>
              <a:rPr lang="en-US" sz="2000" b="1" dirty="0">
                <a:solidFill>
                  <a:srgbClr val="007BB8"/>
                </a:solidFill>
              </a:rPr>
              <a:t>Interfere with protein synthesis</a:t>
            </a:r>
          </a:p>
          <a:p>
            <a:pPr>
              <a:buBlip>
                <a:blip r:embed="rId2"/>
              </a:buBlip>
            </a:pPr>
            <a:r>
              <a:rPr lang="en-US" sz="2000" b="1" dirty="0"/>
              <a:t> </a:t>
            </a:r>
            <a:r>
              <a:rPr lang="en-US" sz="2000" b="1" dirty="0">
                <a:solidFill>
                  <a:srgbClr val="0000FF"/>
                </a:solidFill>
              </a:rPr>
              <a:t>Corticosteroids </a:t>
            </a:r>
          </a:p>
          <a:p>
            <a:pPr>
              <a:buBlip>
                <a:blip r:embed="rId2"/>
              </a:buBlip>
            </a:pPr>
            <a:r>
              <a:rPr lang="en-US" sz="2000" b="1" dirty="0">
                <a:solidFill>
                  <a:srgbClr val="0000FF"/>
                </a:solidFill>
              </a:rPr>
              <a:t> Tetracycline</a:t>
            </a:r>
          </a:p>
        </p:txBody>
      </p:sp>
      <p:sp>
        <p:nvSpPr>
          <p:cNvPr id="6" name="Rectangle 5"/>
          <p:cNvSpPr/>
          <p:nvPr/>
        </p:nvSpPr>
        <p:spPr>
          <a:xfrm>
            <a:off x="146282" y="452735"/>
            <a:ext cx="6946645" cy="400110"/>
          </a:xfrm>
          <a:prstGeom prst="rect">
            <a:avLst/>
          </a:prstGeom>
        </p:spPr>
        <p:txBody>
          <a:bodyPr wrap="none">
            <a:spAutoFit/>
          </a:bodyPr>
          <a:lstStyle/>
          <a:p>
            <a:r>
              <a:rPr lang="en-US" sz="2000" u="heavy" dirty="0">
                <a:uFill>
                  <a:solidFill>
                    <a:srgbClr val="0082B0"/>
                  </a:solidFill>
                </a:uFill>
                <a:latin typeface="Bernard MT Condensed" pitchFamily="18" charset="0"/>
              </a:rPr>
              <a:t>2. INDIRECT HEPATOTOXICITY caused  by</a:t>
            </a:r>
            <a:r>
              <a:rPr lang="en-US" sz="2000" dirty="0">
                <a:solidFill>
                  <a:srgbClr val="0082B0"/>
                </a:solidFill>
                <a:latin typeface="Bernard MT Condensed" pitchFamily="18" charset="0"/>
              </a:rPr>
              <a:t> IDIOSYNCRATIC HEPATOTOXIN</a:t>
            </a:r>
            <a:endParaRPr lang="en-US" sz="20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a:gradFill flip="none" rotWithShape="1">
            <a:gsLst>
              <a:gs pos="0">
                <a:schemeClr val="accent1">
                  <a:tint val="66000"/>
                  <a:satMod val="160000"/>
                </a:schemeClr>
              </a:gs>
              <a:gs pos="50000">
                <a:schemeClr val="accent1">
                  <a:tint val="44500"/>
                  <a:satMod val="160000"/>
                </a:schemeClr>
              </a:gs>
              <a:gs pos="100000">
                <a:srgbClr val="FFFF99"/>
              </a:gs>
            </a:gsLst>
            <a:lin ang="16200000" scaled="1"/>
            <a:tileRect/>
          </a:gradFill>
        </p:grpSpPr>
        <p:sp>
          <p:nvSpPr>
            <p:cNvPr id="9" name="Horizontal Scroll 8"/>
            <p:cNvSpPr/>
            <p:nvPr/>
          </p:nvSpPr>
          <p:spPr>
            <a:xfrm>
              <a:off x="762000" y="4943060"/>
              <a:ext cx="7924800" cy="1494180"/>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p:cNvSpPr txBox="1"/>
            <p:nvPr/>
          </p:nvSpPr>
          <p:spPr>
            <a:xfrm>
              <a:off x="990600" y="5257800"/>
              <a:ext cx="7772400" cy="707886"/>
            </a:xfrm>
            <a:prstGeom prst="rect">
              <a:avLst/>
            </a:prstGeom>
            <a:noFill/>
          </p:spPr>
          <p:txBody>
            <a:bodyPr wrap="square" rtlCol="0">
              <a:spAutoFit/>
            </a:bodyPr>
            <a:lstStyle/>
            <a:p>
              <a:r>
                <a:rPr lang="en-US" sz="2000" b="1" dirty="0"/>
                <a:t>N.B. Not all drugs fall neatly into one of these categories, and overlapping mechanisms may occur with some drugs </a:t>
              </a:r>
            </a:p>
          </p:txBody>
        </p:sp>
      </p:grpSp>
      <p:sp>
        <p:nvSpPr>
          <p:cNvPr id="12" name="Rectangle 11"/>
          <p:cNvSpPr/>
          <p:nvPr/>
        </p:nvSpPr>
        <p:spPr>
          <a:xfrm>
            <a:off x="6934200" y="1017104"/>
            <a:ext cx="1371600" cy="369332"/>
          </a:xfrm>
          <a:prstGeom prst="rect">
            <a:avLst/>
          </a:prstGeom>
          <a:solidFill>
            <a:schemeClr val="tx2">
              <a:lumMod val="60000"/>
              <a:lumOff val="40000"/>
            </a:schemeClr>
          </a:solidFill>
        </p:spPr>
        <p:txBody>
          <a:bodyPr wrap="square">
            <a:spAutoFit/>
          </a:bodyPr>
          <a:lstStyle/>
          <a:p>
            <a:pPr algn="ctr"/>
            <a:r>
              <a:rPr lang="en-US" b="1" spc="200" dirty="0">
                <a:solidFill>
                  <a:schemeClr val="bg1"/>
                </a:solidFill>
                <a:latin typeface="Arial" panose="020B0604020202020204" pitchFamily="34" charset="0"/>
                <a:cs typeface="Arial" panose="020B0604020202020204" pitchFamily="34" charset="0"/>
              </a:rPr>
              <a:t>Type B</a:t>
            </a:r>
          </a:p>
        </p:txBody>
      </p:sp>
      <p:sp>
        <p:nvSpPr>
          <p:cNvPr id="13" name="5-Point Star 12"/>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7740837" cy="400110"/>
          </a:xfrm>
          <a:prstGeom prst="rect">
            <a:avLst/>
          </a:prstGeom>
          <a:solidFill>
            <a:schemeClr val="tx2">
              <a:lumMod val="60000"/>
              <a:lumOff val="40000"/>
            </a:schemeClr>
          </a:solidFill>
        </p:spPr>
        <p:txBody>
          <a:bodyPr wrap="none">
            <a:spAutoFit/>
          </a:bodyPr>
          <a:lstStyle/>
          <a:p>
            <a:r>
              <a:rPr lang="en-US" sz="2000" b="1" spc="300" dirty="0">
                <a:solidFill>
                  <a:schemeClr val="bg1"/>
                </a:solidFill>
                <a:latin typeface="Arial" panose="020B0604020202020204" pitchFamily="34" charset="0"/>
                <a:cs typeface="Arial" panose="020B0604020202020204" pitchFamily="34" charset="0"/>
              </a:rPr>
              <a:t> HOW CAN A DRUG INDUCE HEPATOTOXICITY ? </a:t>
            </a:r>
          </a:p>
        </p:txBody>
      </p:sp>
      <p:sp>
        <p:nvSpPr>
          <p:cNvPr id="3" name="TextBox 2"/>
          <p:cNvSpPr txBox="1"/>
          <p:nvPr/>
        </p:nvSpPr>
        <p:spPr>
          <a:xfrm>
            <a:off x="228600" y="914400"/>
            <a:ext cx="8763000" cy="707886"/>
          </a:xfrm>
          <a:prstGeom prst="rect">
            <a:avLst/>
          </a:prstGeom>
          <a:noFill/>
        </p:spPr>
        <p:txBody>
          <a:bodyPr wrap="square" rtlCol="0">
            <a:spAutoFit/>
          </a:bodyPr>
          <a:lstStyle/>
          <a:p>
            <a:r>
              <a:rPr lang="en-US" sz="2000" b="1" spc="-50" dirty="0">
                <a:latin typeface="Arial Narrow" pitchFamily="34" charset="0"/>
              </a:rPr>
              <a:t>Drug or its reactive metabolites can form </a:t>
            </a:r>
            <a:r>
              <a:rPr lang="en-US" sz="2000" b="1" u="sng" spc="-50" dirty="0">
                <a:latin typeface="Arial Narrow" pitchFamily="34" charset="0"/>
              </a:rPr>
              <a:t>covalent bonds </a:t>
            </a:r>
            <a:r>
              <a:rPr lang="en-US" sz="2000" b="1" spc="-50" dirty="0">
                <a:latin typeface="Arial Narrow" pitchFamily="34" charset="0"/>
              </a:rPr>
              <a:t>with target molecules or alter the target molecule by </a:t>
            </a:r>
            <a:r>
              <a:rPr lang="en-US" sz="2000" b="1" u="sng" spc="-50" dirty="0">
                <a:latin typeface="Arial Narrow" pitchFamily="34" charset="0"/>
              </a:rPr>
              <a:t>non-covalent interactions </a:t>
            </a:r>
            <a:r>
              <a:rPr lang="en-US" sz="2000" b="1" spc="-50" dirty="0">
                <a:latin typeface="Arial Narrow" pitchFamily="34" charset="0"/>
              </a:rPr>
              <a:t>or both</a:t>
            </a:r>
          </a:p>
        </p:txBody>
      </p:sp>
      <p:sp>
        <p:nvSpPr>
          <p:cNvPr id="4" name="TextBox 3"/>
          <p:cNvSpPr txBox="1"/>
          <p:nvPr/>
        </p:nvSpPr>
        <p:spPr>
          <a:xfrm>
            <a:off x="448322" y="3851501"/>
            <a:ext cx="8162278" cy="2246769"/>
          </a:xfrm>
          <a:prstGeom prst="rect">
            <a:avLst/>
          </a:prstGeom>
          <a:noFill/>
        </p:spPr>
        <p:txBody>
          <a:bodyPr wrap="square" rtlCol="0">
            <a:spAutoFit/>
          </a:bodyPr>
          <a:lstStyle/>
          <a:p>
            <a:r>
              <a:rPr lang="en-US" sz="2000" b="1" dirty="0">
                <a:solidFill>
                  <a:srgbClr val="0082B0"/>
                </a:solidFill>
                <a:latin typeface="Arial" panose="020B0604020202020204" pitchFamily="34" charset="0"/>
                <a:cs typeface="Arial" panose="020B0604020202020204" pitchFamily="34" charset="0"/>
              </a:rPr>
              <a:t>NON-COVALENT INTERACTIONS</a:t>
            </a:r>
          </a:p>
          <a:p>
            <a:pPr marL="800100" lvl="1" indent="-342900">
              <a:buFontTx/>
              <a:buChar char="-"/>
            </a:pPr>
            <a:r>
              <a:rPr lang="en-US" sz="2000" b="1" dirty="0">
                <a:latin typeface="Arial Narrow" pitchFamily="34" charset="0"/>
              </a:rPr>
              <a:t>Lipid peroxidation </a:t>
            </a:r>
            <a:r>
              <a:rPr lang="en-US" sz="2000" b="1" dirty="0">
                <a:latin typeface="Arial Narrow" pitchFamily="34" charset="0"/>
                <a:sym typeface="Wingdings"/>
              </a:rPr>
              <a:t> </a:t>
            </a:r>
            <a:r>
              <a:rPr lang="en-US" sz="2000" b="1" dirty="0">
                <a:latin typeface="Arial Narrow" pitchFamily="34" charset="0"/>
              </a:rPr>
              <a:t>generation of cytotoxic oxygen radicals  </a:t>
            </a:r>
          </a:p>
          <a:p>
            <a:pPr marL="800100" lvl="1" indent="-342900">
              <a:buFontTx/>
              <a:buChar char="-"/>
            </a:pPr>
            <a:r>
              <a:rPr lang="en-US" sz="2000" b="1" dirty="0">
                <a:latin typeface="Arial Narrow" pitchFamily="34" charset="0"/>
              </a:rPr>
              <a:t>Impairment of mitochondrial respiration </a:t>
            </a:r>
          </a:p>
          <a:p>
            <a:pPr lvl="1"/>
            <a:r>
              <a:rPr lang="en-US" sz="2000" b="1" dirty="0">
                <a:latin typeface="Arial Narrow" pitchFamily="34" charset="0"/>
              </a:rPr>
              <a:t>-     Depletion of GSH reactions </a:t>
            </a:r>
            <a:r>
              <a:rPr lang="en-US" sz="2000" b="1" dirty="0">
                <a:latin typeface="Arial Narrow" pitchFamily="34" charset="0"/>
                <a:sym typeface="Wingdings"/>
              </a:rPr>
              <a:t></a:t>
            </a:r>
            <a:r>
              <a:rPr lang="en-US" sz="2000" b="1" dirty="0">
                <a:latin typeface="Arial Narrow" pitchFamily="34" charset="0"/>
              </a:rPr>
              <a:t> 'oxidative stress' </a:t>
            </a:r>
          </a:p>
          <a:p>
            <a:pPr lvl="1"/>
            <a:r>
              <a:rPr lang="en-US" sz="2000" b="1" dirty="0">
                <a:latin typeface="Arial Narrow" pitchFamily="34" charset="0"/>
              </a:rPr>
              <a:t>-     Modification of sulfhydryl groups </a:t>
            </a:r>
            <a:r>
              <a:rPr lang="en-US" sz="2000" b="1" dirty="0">
                <a:latin typeface="Arial Narrow" pitchFamily="34" charset="0"/>
                <a:sym typeface="Wingdings"/>
              </a:rPr>
              <a:t> impair </a:t>
            </a:r>
            <a:r>
              <a:rPr lang="en-US" sz="2000" b="1" dirty="0">
                <a:latin typeface="Arial Narrow" pitchFamily="34" charset="0"/>
              </a:rPr>
              <a:t>Ca</a:t>
            </a:r>
            <a:r>
              <a:rPr lang="en-US" sz="2000" b="1" baseline="30000" dirty="0">
                <a:latin typeface="Arial Narrow" pitchFamily="34" charset="0"/>
              </a:rPr>
              <a:t>2+</a:t>
            </a:r>
            <a:r>
              <a:rPr lang="en-US" sz="2000" b="1" dirty="0">
                <a:latin typeface="Arial Narrow" pitchFamily="34" charset="0"/>
              </a:rPr>
              <a:t>homostasis</a:t>
            </a:r>
          </a:p>
          <a:p>
            <a:pPr lvl="1"/>
            <a:r>
              <a:rPr lang="en-US" sz="2000" b="1" dirty="0">
                <a:latin typeface="Arial Narrow" pitchFamily="34" charset="0"/>
              </a:rPr>
              <a:t>-     Protein synthesis inhibition</a:t>
            </a:r>
          </a:p>
          <a:p>
            <a:pPr lvl="1"/>
            <a:r>
              <a:rPr lang="en-US" sz="2000" b="1" dirty="0">
                <a:latin typeface="Arial Narrow" pitchFamily="34" charset="0"/>
              </a:rPr>
              <a:t>      …..etc</a:t>
            </a:r>
          </a:p>
        </p:txBody>
      </p:sp>
      <p:sp>
        <p:nvSpPr>
          <p:cNvPr id="5" name="TextBox 4"/>
          <p:cNvSpPr txBox="1"/>
          <p:nvPr/>
        </p:nvSpPr>
        <p:spPr>
          <a:xfrm>
            <a:off x="387870" y="1771157"/>
            <a:ext cx="8153400" cy="1631216"/>
          </a:xfrm>
          <a:prstGeom prst="rect">
            <a:avLst/>
          </a:prstGeom>
          <a:noFill/>
        </p:spPr>
        <p:txBody>
          <a:bodyPr wrap="square" rtlCol="0">
            <a:spAutoFit/>
          </a:bodyPr>
          <a:lstStyle/>
          <a:p>
            <a:pPr lvl="0"/>
            <a:r>
              <a:rPr lang="en-US" sz="2000" b="1" dirty="0">
                <a:solidFill>
                  <a:srgbClr val="0082B0"/>
                </a:solidFill>
                <a:latin typeface="Arial" panose="020B0604020202020204" pitchFamily="34" charset="0"/>
                <a:cs typeface="Arial" panose="020B0604020202020204" pitchFamily="34" charset="0"/>
              </a:rPr>
              <a:t>COVALENT INTERACTIONS</a:t>
            </a:r>
          </a:p>
          <a:p>
            <a:pPr lvl="1"/>
            <a:r>
              <a:rPr lang="en-US" sz="2000" b="1" u="sng" dirty="0">
                <a:latin typeface="Arial Narrow" pitchFamily="34" charset="0"/>
              </a:rPr>
              <a:t>adduct</a:t>
            </a:r>
            <a:r>
              <a:rPr lang="en-US" sz="2000" b="1" dirty="0">
                <a:latin typeface="Arial Narrow" pitchFamily="34" charset="0"/>
              </a:rPr>
              <a:t> formation between the metabolite of the drug &amp;  cellular macromolecules</a:t>
            </a:r>
          </a:p>
          <a:p>
            <a:pPr lvl="1"/>
            <a:r>
              <a:rPr lang="en-US" sz="2000" b="1" dirty="0">
                <a:latin typeface="Arial Narrow" pitchFamily="34" charset="0"/>
              </a:rPr>
              <a:t>If covalent binding to protein </a:t>
            </a:r>
            <a:r>
              <a:rPr lang="en-US" sz="2000" b="1" dirty="0">
                <a:latin typeface="Arial Narrow" pitchFamily="34" charset="0"/>
                <a:sym typeface="Wingdings"/>
              </a:rPr>
              <a:t> </a:t>
            </a:r>
            <a:r>
              <a:rPr lang="en-US" sz="2000" b="1" dirty="0">
                <a:latin typeface="Arial Narrow" pitchFamily="34" charset="0"/>
              </a:rPr>
              <a:t> immunogenic reaction</a:t>
            </a:r>
          </a:p>
          <a:p>
            <a:pPr lvl="1"/>
            <a:r>
              <a:rPr lang="en-US" sz="2000" b="1" dirty="0">
                <a:latin typeface="Arial Narrow" pitchFamily="34" charset="0"/>
              </a:rPr>
              <a:t>If binding to DNA </a:t>
            </a:r>
            <a:r>
              <a:rPr lang="en-US" sz="2000" b="1" dirty="0">
                <a:latin typeface="Arial Narrow" pitchFamily="34" charset="0"/>
                <a:sym typeface="Wingdings"/>
              </a:rPr>
              <a:t> </a:t>
            </a:r>
            <a:r>
              <a:rPr lang="en-US" sz="2000" b="1" dirty="0">
                <a:latin typeface="Arial Narrow" pitchFamily="34" charset="0"/>
              </a:rPr>
              <a:t>carcinogenesis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391133"/>
          </a:xfrm>
          <a:prstGeom prst="rect">
            <a:avLst/>
          </a:prstGeom>
          <a:solidFill>
            <a:schemeClr val="tx2">
              <a:lumMod val="60000"/>
              <a:lumOff val="40000"/>
            </a:schemeClr>
          </a:solidFill>
        </p:spPr>
        <p:txBody>
          <a:bodyPr wrap="square">
            <a:spAutoFit/>
          </a:bodyPr>
          <a:lstStyle/>
          <a:p>
            <a:pPr algn="ctr">
              <a:lnSpc>
                <a:spcPts val="2500"/>
              </a:lnSpc>
            </a:pPr>
            <a:r>
              <a:rPr lang="en-US" sz="2000" b="1" spc="-30" dirty="0">
                <a:solidFill>
                  <a:schemeClr val="bg1"/>
                </a:solidFill>
                <a:latin typeface="Arial" panose="020B0604020202020204" pitchFamily="34" charset="0"/>
                <a:cs typeface="Arial" panose="020B0604020202020204" pitchFamily="34" charset="0"/>
              </a:rPr>
              <a:t>Do hepatotoxins cause liver disease in all persons ?</a:t>
            </a:r>
          </a:p>
        </p:txBody>
      </p:sp>
      <p:sp>
        <p:nvSpPr>
          <p:cNvPr id="5" name="TextBox 4"/>
          <p:cNvSpPr txBox="1"/>
          <p:nvPr/>
        </p:nvSpPr>
        <p:spPr>
          <a:xfrm>
            <a:off x="304800" y="1066800"/>
            <a:ext cx="8458200" cy="830997"/>
          </a:xfrm>
          <a:prstGeom prst="rect">
            <a:avLst/>
          </a:prstGeom>
          <a:noFill/>
        </p:spPr>
        <p:txBody>
          <a:bodyPr wrap="square" rtlCol="0">
            <a:spAutoFit/>
          </a:bodyPr>
          <a:lstStyle/>
          <a:p>
            <a:pPr algn="l"/>
            <a:r>
              <a:rPr lang="en-US" sz="2400" b="1" dirty="0">
                <a:latin typeface="Arial Narrow" pitchFamily="34" charset="0"/>
              </a:rPr>
              <a:t>Most hepatotoxins cause liver disease </a:t>
            </a:r>
            <a:r>
              <a:rPr lang="en-US" sz="2400" b="1" u="heavy" dirty="0">
                <a:uFill>
                  <a:solidFill>
                    <a:srgbClr val="007BB8"/>
                  </a:solidFill>
                </a:uFill>
                <a:latin typeface="Arial Narrow" pitchFamily="34" charset="0"/>
              </a:rPr>
              <a:t>only in certain persons </a:t>
            </a:r>
            <a:r>
              <a:rPr lang="en-US" sz="2400" b="1" dirty="0">
                <a:uFill>
                  <a:solidFill>
                    <a:srgbClr val="007BB8"/>
                  </a:solidFill>
                </a:uFill>
                <a:latin typeface="Arial Narrow" pitchFamily="34" charset="0"/>
              </a:rPr>
              <a:t>depending on</a:t>
            </a:r>
            <a:r>
              <a:rPr lang="en-US" sz="2400" b="1" u="heavy" dirty="0">
                <a:uFill>
                  <a:solidFill>
                    <a:srgbClr val="007BB8"/>
                  </a:solidFill>
                </a:uFill>
                <a:latin typeface="Arial Narrow" pitchFamily="34" charset="0"/>
              </a:rPr>
              <a:t>; </a:t>
            </a:r>
          </a:p>
        </p:txBody>
      </p:sp>
      <p:grpSp>
        <p:nvGrpSpPr>
          <p:cNvPr id="21" name="Group 20"/>
          <p:cNvGrpSpPr/>
          <p:nvPr/>
        </p:nvGrpSpPr>
        <p:grpSpPr>
          <a:xfrm>
            <a:off x="533400" y="23787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000" b="1" dirty="0">
                  <a:solidFill>
                    <a:srgbClr val="0082B0"/>
                  </a:solidFill>
                  <a:latin typeface="Arial Narrow" pitchFamily="34" charset="0"/>
                </a:rPr>
                <a:t>ENVIRONMENTAL</a:t>
              </a:r>
            </a:p>
            <a:p>
              <a:pPr algn="ctr">
                <a:lnSpc>
                  <a:spcPts val="2200"/>
                </a:lnSpc>
              </a:pPr>
              <a:r>
                <a:rPr lang="en-US" sz="2000" b="1" dirty="0">
                  <a:solidFill>
                    <a:srgbClr val="0082B0"/>
                  </a:solidFill>
                  <a:latin typeface="Arial Narrow" pitchFamily="34" charset="0"/>
                </a:rPr>
                <a:t>HOST FACTORS </a:t>
              </a:r>
            </a:p>
            <a:p>
              <a:pPr algn="ctr">
                <a:lnSpc>
                  <a:spcPts val="2200"/>
                </a:lnSpc>
              </a:pPr>
              <a:r>
                <a:rPr lang="en-US" sz="2000" b="1" dirty="0">
                  <a:latin typeface="Arial Narrow" pitchFamily="34" charset="0"/>
                </a:rPr>
                <a:t>Race / Age / Sex /</a:t>
              </a:r>
            </a:p>
            <a:p>
              <a:pPr algn="ctr">
                <a:lnSpc>
                  <a:spcPts val="2200"/>
                </a:lnSpc>
              </a:pPr>
              <a:r>
                <a:rPr lang="en-US" sz="2000" b="1" dirty="0">
                  <a:latin typeface="Arial Narrow" pitchFamily="34" charset="0"/>
                </a:rPr>
                <a:t>Nutritional status </a:t>
              </a:r>
            </a:p>
            <a:p>
              <a:pPr algn="ctr">
                <a:lnSpc>
                  <a:spcPts val="2200"/>
                </a:lnSpc>
              </a:pPr>
              <a:r>
                <a:rPr lang="en-US" sz="2000" b="1" dirty="0">
                  <a:latin typeface="Arial Narrow" pitchFamily="34" charset="0"/>
                </a:rPr>
                <a:t>Concomitant habits /</a:t>
              </a:r>
            </a:p>
            <a:p>
              <a:pPr algn="ctr">
                <a:lnSpc>
                  <a:spcPts val="2200"/>
                </a:lnSpc>
              </a:pPr>
              <a:r>
                <a:rPr lang="en-US" sz="2000" b="1" dirty="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8" name="Group 17"/>
          <p:cNvGrpSpPr/>
          <p:nvPr/>
        </p:nvGrpSpPr>
        <p:grpSpPr>
          <a:xfrm>
            <a:off x="3733800" y="28724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20" name="Group 19"/>
          <p:cNvGrpSpPr/>
          <p:nvPr/>
        </p:nvGrpSpPr>
        <p:grpSpPr>
          <a:xfrm>
            <a:off x="4953000" y="23622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000" b="1" dirty="0">
                  <a:solidFill>
                    <a:srgbClr val="0082B0"/>
                  </a:solidFill>
                  <a:latin typeface="Arial Narrow" pitchFamily="34" charset="0"/>
                </a:rPr>
                <a:t>HOST </a:t>
              </a:r>
            </a:p>
            <a:p>
              <a:pPr algn="ctr">
                <a:lnSpc>
                  <a:spcPts val="2200"/>
                </a:lnSpc>
              </a:pPr>
              <a:r>
                <a:rPr lang="en-US" sz="2000" b="1" dirty="0">
                  <a:solidFill>
                    <a:srgbClr val="0082B0"/>
                  </a:solidFill>
                  <a:latin typeface="Arial Narrow" pitchFamily="34" charset="0"/>
                </a:rPr>
                <a:t>GENETIC MAKEUP</a:t>
              </a:r>
              <a:r>
                <a:rPr lang="en-US" sz="2000" b="1" dirty="0">
                  <a:latin typeface="Arial Narrow" pitchFamily="34" charset="0"/>
                </a:rPr>
                <a:t> Metabolizing Enzymes</a:t>
              </a:r>
            </a:p>
            <a:p>
              <a:pPr algn="ctr">
                <a:lnSpc>
                  <a:spcPts val="2200"/>
                </a:lnSpc>
              </a:pPr>
              <a:r>
                <a:rPr lang="en-US" sz="2000" b="1" dirty="0">
                  <a:latin typeface="Arial Narrow" pitchFamily="34" charset="0"/>
                </a:rPr>
                <a:t>Detoxifying System </a:t>
              </a:r>
            </a:p>
            <a:p>
              <a:pPr algn="ctr">
                <a:lnSpc>
                  <a:spcPts val="2200"/>
                </a:lnSpc>
              </a:pPr>
              <a:r>
                <a:rPr lang="en-US" sz="2000" b="1" dirty="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6478" y="152400"/>
            <a:ext cx="6022804" cy="584775"/>
          </a:xfrm>
          <a:prstGeom prst="rect">
            <a:avLst/>
          </a:prstGeom>
          <a:solidFill>
            <a:srgbClr val="BDDEFF"/>
          </a:solidFill>
        </p:spPr>
        <p:txBody>
          <a:bodyPr wrap="none">
            <a:spAutoFit/>
          </a:bodyPr>
          <a:lstStyle/>
          <a:p>
            <a:pPr algn="ctr"/>
            <a:r>
              <a:rPr lang="en-US" sz="3200" dirty="0">
                <a:ln w="0"/>
                <a:effectLst>
                  <a:outerShdw blurRad="38100" dist="19050" dir="2700000" algn="tl" rotWithShape="0">
                    <a:schemeClr val="dk1">
                      <a:alpha val="40000"/>
                    </a:schemeClr>
                  </a:outerShdw>
                </a:effectLst>
                <a:latin typeface="Britannic Bold" pitchFamily="34" charset="0"/>
              </a:rPr>
              <a:t>DRUG INDUCED HEPATIC INJURY</a:t>
            </a: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a:solidFill>
                  <a:srgbClr val="0070C0"/>
                </a:solidFill>
                <a:latin typeface="Arial" panose="020B0604020202020204" pitchFamily="34" charset="0"/>
                <a:cs typeface="Arial" panose="020B0604020202020204" pitchFamily="34" charset="0"/>
              </a:rPr>
              <a:t>INCIDENCE of DILI</a:t>
            </a:r>
          </a:p>
          <a:p>
            <a:r>
              <a:rPr lang="en-US" sz="2400" b="1" dirty="0">
                <a:latin typeface="Arial Narrow" pitchFamily="34" charset="0"/>
              </a:rPr>
              <a:t>Drugs produce about 10% of all cases of hepatitis in young adults and 40% of cases in patients older than 50 years.</a:t>
            </a: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a:solidFill>
                  <a:schemeClr val="bg1"/>
                </a:solidFill>
                <a:latin typeface="Arial" panose="020B0604020202020204" pitchFamily="34" charset="0"/>
                <a:cs typeface="Arial" panose="020B0604020202020204" pitchFamily="34" charset="0"/>
              </a:rPr>
              <a:t>Are certain persons or population more susceptible ?</a:t>
            </a:r>
          </a:p>
        </p:txBody>
      </p:sp>
      <p:sp>
        <p:nvSpPr>
          <p:cNvPr id="34" name="TextBox 33"/>
          <p:cNvSpPr txBox="1"/>
          <p:nvPr/>
        </p:nvSpPr>
        <p:spPr>
          <a:xfrm>
            <a:off x="152400" y="3048000"/>
            <a:ext cx="5715000" cy="3170099"/>
          </a:xfrm>
          <a:prstGeom prst="rect">
            <a:avLst/>
          </a:prstGeom>
          <a:noFill/>
        </p:spPr>
        <p:txBody>
          <a:bodyPr wrap="square" rtlCol="0">
            <a:spAutoFit/>
          </a:bodyPr>
          <a:lstStyle/>
          <a:p>
            <a:r>
              <a:rPr lang="en-US" sz="2000" dirty="0">
                <a:latin typeface="Arial Narrow" pitchFamily="34" charset="0"/>
              </a:rPr>
              <a:t>Upon exposure to </a:t>
            </a:r>
            <a:r>
              <a:rPr lang="en-US" sz="2000" dirty="0" err="1">
                <a:latin typeface="Arial Narrow" pitchFamily="34" charset="0"/>
              </a:rPr>
              <a:t>hepatotoxins</a:t>
            </a:r>
            <a:r>
              <a:rPr lang="en-US" sz="2000" dirty="0">
                <a:latin typeface="Arial Narrow" pitchFamily="34" charset="0"/>
              </a:rPr>
              <a:t> people are categorized as; </a:t>
            </a:r>
          </a:p>
          <a:p>
            <a:pPr>
              <a:buBlip>
                <a:blip r:embed="rId2"/>
              </a:buBlip>
            </a:pPr>
            <a:r>
              <a:rPr lang="en-US" b="1" u="sng" dirty="0" err="1">
                <a:latin typeface="Arial Narrow" pitchFamily="34" charset="0"/>
              </a:rPr>
              <a:t>Tolerators</a:t>
            </a:r>
            <a:r>
              <a:rPr lang="en-US" dirty="0">
                <a:latin typeface="Arial Narrow" pitchFamily="34" charset="0"/>
              </a:rPr>
              <a:t> </a:t>
            </a:r>
            <a:r>
              <a:rPr lang="en-US" spc="-30" dirty="0">
                <a:latin typeface="Arial Narrow" pitchFamily="34" charset="0"/>
                <a:sym typeface="Wingdings 3"/>
              </a:rPr>
              <a:t> No injury</a:t>
            </a:r>
          </a:p>
          <a:p>
            <a:endParaRPr lang="en-US" dirty="0">
              <a:latin typeface="Arial Narrow" pitchFamily="34" charset="0"/>
            </a:endParaRPr>
          </a:p>
          <a:p>
            <a:pPr>
              <a:buBlip>
                <a:blip r:embed="rId2"/>
              </a:buBlip>
            </a:pPr>
            <a:r>
              <a:rPr lang="en-US" b="1" u="sng" dirty="0">
                <a:latin typeface="Arial Narrow" pitchFamily="34" charset="0"/>
              </a:rPr>
              <a:t>Adaptors</a:t>
            </a:r>
            <a:r>
              <a:rPr lang="en-US" dirty="0">
                <a:latin typeface="Arial Narrow" pitchFamily="34" charset="0"/>
              </a:rPr>
              <a:t> </a:t>
            </a:r>
            <a:r>
              <a:rPr lang="en-US" spc="-30" dirty="0">
                <a:latin typeface="Arial Narrow" pitchFamily="34" charset="0"/>
                <a:sym typeface="Wingdings 3"/>
              </a:rPr>
              <a:t> Mild transient injury but adapt</a:t>
            </a:r>
          </a:p>
          <a:p>
            <a:pPr>
              <a:buBlip>
                <a:blip r:embed="rId2"/>
              </a:buBlip>
            </a:pPr>
            <a:endParaRPr lang="en-US" dirty="0">
              <a:latin typeface="Arial Narrow" pitchFamily="34" charset="0"/>
            </a:endParaRPr>
          </a:p>
          <a:p>
            <a:pPr>
              <a:buBlip>
                <a:blip r:embed="rId2"/>
              </a:buBlip>
            </a:pPr>
            <a:r>
              <a:rPr lang="en-US" b="1" u="sng" dirty="0" err="1">
                <a:latin typeface="Arial Narrow" pitchFamily="34" charset="0"/>
              </a:rPr>
              <a:t>Susceptible</a:t>
            </a:r>
            <a:r>
              <a:rPr lang="en-US" b="1" dirty="0" err="1">
                <a:latin typeface="Arial Narrow" pitchFamily="34" charset="0"/>
              </a:rPr>
              <a:t>s</a:t>
            </a:r>
            <a:r>
              <a:rPr lang="en-US" b="1" dirty="0">
                <a:latin typeface="Arial Narrow" pitchFamily="34" charset="0"/>
              </a:rPr>
              <a:t> </a:t>
            </a:r>
            <a:r>
              <a:rPr lang="en-US" spc="-30" dirty="0">
                <a:latin typeface="Arial Narrow" pitchFamily="34" charset="0"/>
                <a:sym typeface="Wingdings 3"/>
              </a:rPr>
              <a:t>Develop overt symptoms depending on existing predisposing factors</a:t>
            </a:r>
          </a:p>
          <a:p>
            <a:endParaRPr lang="en-US" dirty="0">
              <a:latin typeface="Arial Narrow" pitchFamily="34" charset="0"/>
            </a:endParaRPr>
          </a:p>
          <a:p>
            <a:pPr>
              <a:buBlip>
                <a:blip r:embed="rId2"/>
              </a:buBlip>
            </a:pPr>
            <a:r>
              <a:rPr lang="en-US" b="1" u="sng" dirty="0">
                <a:latin typeface="Arial Narrow" pitchFamily="34" charset="0"/>
              </a:rPr>
              <a:t>In Threat </a:t>
            </a:r>
            <a:r>
              <a:rPr lang="en-US" b="1" dirty="0">
                <a:latin typeface="Arial Narrow" pitchFamily="34" charset="0"/>
              </a:rPr>
              <a:t>; </a:t>
            </a:r>
            <a:r>
              <a:rPr lang="en-US" dirty="0">
                <a:latin typeface="Arial Narrow" pitchFamily="34" charset="0"/>
              </a:rPr>
              <a:t>DILI accelerates beyond initial targets due to </a:t>
            </a:r>
            <a:r>
              <a:rPr lang="en-US" spc="-30" dirty="0">
                <a:latin typeface="Arial Narrow" pitchFamily="34" charset="0"/>
                <a:sym typeface="Wingdings 3"/>
              </a:rPr>
              <a:t>l</a:t>
            </a:r>
            <a:r>
              <a:rPr lang="en-US" dirty="0">
                <a:latin typeface="Arial Narrow" pitchFamily="34" charset="0"/>
              </a:rPr>
              <a:t>oss of  synthetic &amp; clearance function of hepatocyte with recruitment of inflammatory cells provoke apoptotic &amp; necrotic signals</a:t>
            </a:r>
          </a:p>
        </p:txBody>
      </p:sp>
      <p:pic>
        <p:nvPicPr>
          <p:cNvPr id="2" name="Picture 1">
            <a:extLst>
              <a:ext uri="{FF2B5EF4-FFF2-40B4-BE49-F238E27FC236}">
                <a16:creationId xmlns:a16="http://schemas.microsoft.com/office/drawing/2014/main" id="{860DC8A3-F179-CC4B-A60A-577B98D8E909}"/>
              </a:ext>
            </a:extLst>
          </p:cNvPr>
          <p:cNvPicPr>
            <a:picLocks noChangeAspect="1"/>
          </p:cNvPicPr>
          <p:nvPr/>
        </p:nvPicPr>
        <p:blipFill>
          <a:blip r:embed="rId3"/>
          <a:stretch>
            <a:fillRect/>
          </a:stretch>
        </p:blipFill>
        <p:spPr>
          <a:xfrm>
            <a:off x="5685732" y="3449053"/>
            <a:ext cx="3467100" cy="2032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3" end="3"/>
                                            </p:txEl>
                                          </p:spTgt>
                                        </p:tgtEl>
                                        <p:attrNameLst>
                                          <p:attrName>style.visibility</p:attrName>
                                        </p:attrNameLst>
                                      </p:cBhvr>
                                      <p:to>
                                        <p:strVal val="visible"/>
                                      </p:to>
                                    </p:set>
                                    <p:animEffect transition="in" filter="wipe(left)">
                                      <p:cBhvr>
                                        <p:cTn id="23" dur="1000"/>
                                        <p:tgtEl>
                                          <p:spTgt spid="3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5" end="5"/>
                                            </p:txEl>
                                          </p:spTgt>
                                        </p:tgtEl>
                                        <p:attrNameLst>
                                          <p:attrName>style.visibility</p:attrName>
                                        </p:attrNameLst>
                                      </p:cBhvr>
                                      <p:to>
                                        <p:strVal val="visible"/>
                                      </p:to>
                                    </p:set>
                                    <p:animEffect transition="in" filter="wipe(left)">
                                      <p:cBhvr>
                                        <p:cTn id="28" dur="1000"/>
                                        <p:tgtEl>
                                          <p:spTgt spid="3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7" end="7"/>
                                            </p:txEl>
                                          </p:spTgt>
                                        </p:tgtEl>
                                        <p:attrNameLst>
                                          <p:attrName>style.visibility</p:attrName>
                                        </p:attrNameLst>
                                      </p:cBhvr>
                                      <p:to>
                                        <p:strVal val="visible"/>
                                      </p:to>
                                    </p:set>
                                    <p:animEffect transition="in" filter="wipe(left)">
                                      <p:cBhvr>
                                        <p:cTn id="33" dur="1000"/>
                                        <p:tgtEl>
                                          <p:spTgt spid="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a:solidFill>
                  <a:schemeClr val="bg1"/>
                </a:solidFill>
                <a:latin typeface="Arial" panose="020B0604020202020204" pitchFamily="34" charset="0"/>
                <a:cs typeface="Arial" panose="020B0604020202020204" pitchFamily="34" charset="0"/>
              </a:rPr>
              <a:t>What are the presenting manifestations?</a:t>
            </a:r>
          </a:p>
        </p:txBody>
      </p:sp>
      <p:sp>
        <p:nvSpPr>
          <p:cNvPr id="5" name="5-Point Star 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extBox 5"/>
          <p:cNvSpPr txBox="1"/>
          <p:nvPr/>
        </p:nvSpPr>
        <p:spPr>
          <a:xfrm>
            <a:off x="231546" y="994225"/>
            <a:ext cx="8650356" cy="1327736"/>
          </a:xfrm>
          <a:prstGeom prst="rect">
            <a:avLst/>
          </a:prstGeom>
          <a:noFill/>
        </p:spPr>
        <p:txBody>
          <a:bodyPr wrap="square" rtlCol="0">
            <a:spAutoFit/>
          </a:bodyPr>
          <a:lstStyle/>
          <a:p>
            <a:pPr>
              <a:lnSpc>
                <a:spcPts val="2400"/>
              </a:lnSpc>
            </a:pPr>
            <a:r>
              <a:rPr lang="en-US" sz="2000" dirty="0">
                <a:solidFill>
                  <a:srgbClr val="FF0000"/>
                </a:solidFill>
                <a:latin typeface="Bernard MT Condensed" pitchFamily="18" charset="0"/>
              </a:rPr>
              <a:t>Individual drugs </a:t>
            </a:r>
            <a:r>
              <a:rPr lang="en-US" sz="2000" b="1" dirty="0"/>
              <a:t>tend to have</a:t>
            </a:r>
            <a:r>
              <a:rPr lang="en-US" sz="2000" b="1" dirty="0">
                <a:latin typeface="Arial Narrow" pitchFamily="34" charset="0"/>
                <a:sym typeface="Wingdings"/>
              </a:rPr>
              <a:t> </a:t>
            </a:r>
            <a:r>
              <a:rPr lang="en-US" sz="2000" dirty="0"/>
              <a:t> </a:t>
            </a:r>
            <a:r>
              <a:rPr lang="en-US" sz="2000" dirty="0">
                <a:solidFill>
                  <a:srgbClr val="007BB8"/>
                </a:solidFill>
                <a:latin typeface="Bernard MT Condensed" pitchFamily="18" charset="0"/>
              </a:rPr>
              <a:t>CHARACTERISTIC SIGNATURE </a:t>
            </a:r>
            <a:r>
              <a:rPr lang="en-US" sz="2000" b="1" dirty="0">
                <a:latin typeface="Arial Narrow" pitchFamily="34" charset="0"/>
                <a:sym typeface="Wingdings"/>
              </a:rPr>
              <a:t> </a:t>
            </a:r>
            <a:r>
              <a:rPr lang="en-US" sz="2000" b="1" dirty="0">
                <a:latin typeface="Arial Narrow" pitchFamily="34" charset="0"/>
              </a:rPr>
              <a:t>composed of:   </a:t>
            </a:r>
          </a:p>
          <a:p>
            <a:pPr>
              <a:lnSpc>
                <a:spcPts val="2400"/>
              </a:lnSpc>
            </a:pPr>
            <a:r>
              <a:rPr lang="en-US" sz="2000" b="1" dirty="0">
                <a:solidFill>
                  <a:srgbClr val="5400D0"/>
                </a:solidFill>
              </a:rPr>
              <a:t>A particular latency period</a:t>
            </a:r>
          </a:p>
          <a:p>
            <a:pPr>
              <a:lnSpc>
                <a:spcPts val="2400"/>
              </a:lnSpc>
            </a:pPr>
            <a:r>
              <a:rPr lang="en-US" sz="2000" b="1" dirty="0">
                <a:solidFill>
                  <a:srgbClr val="5400D0"/>
                </a:solidFill>
              </a:rPr>
              <a:t>A clinical pattern</a:t>
            </a:r>
          </a:p>
          <a:p>
            <a:pPr>
              <a:lnSpc>
                <a:spcPts val="2400"/>
              </a:lnSpc>
            </a:pPr>
            <a:r>
              <a:rPr lang="en-US" sz="2000" b="1" dirty="0">
                <a:solidFill>
                  <a:srgbClr val="5400D0"/>
                </a:solidFill>
              </a:rPr>
              <a:t>A particular pathological finding</a:t>
            </a:r>
          </a:p>
        </p:txBody>
      </p:sp>
      <p:sp>
        <p:nvSpPr>
          <p:cNvPr id="8" name="TextBox 7"/>
          <p:cNvSpPr txBox="1"/>
          <p:nvPr/>
        </p:nvSpPr>
        <p:spPr>
          <a:xfrm>
            <a:off x="173877" y="2743200"/>
            <a:ext cx="8839200" cy="3447098"/>
          </a:xfrm>
          <a:prstGeom prst="rect">
            <a:avLst/>
          </a:prstGeom>
          <a:noFill/>
        </p:spPr>
        <p:txBody>
          <a:bodyPr wrap="square" rtlCol="0">
            <a:spAutoFit/>
          </a:bodyPr>
          <a:lstStyle/>
          <a:p>
            <a:r>
              <a:rPr lang="en-US" dirty="0">
                <a:solidFill>
                  <a:srgbClr val="5400D0"/>
                </a:solidFill>
                <a:latin typeface="Bernard MT Condensed" pitchFamily="18" charset="0"/>
              </a:rPr>
              <a:t>LATENCY PERIOD </a:t>
            </a:r>
            <a:r>
              <a:rPr lang="en-US" b="1" spc="-30" dirty="0">
                <a:latin typeface="Arial Narrow" pitchFamily="34" charset="0"/>
                <a:sym typeface="Wingdings 3"/>
              </a:rPr>
              <a:t></a:t>
            </a:r>
            <a:r>
              <a:rPr lang="en-US" b="1" dirty="0">
                <a:latin typeface="Arial Narrow" pitchFamily="34" charset="0"/>
              </a:rPr>
              <a:t> short (hrs/</a:t>
            </a:r>
            <a:r>
              <a:rPr lang="en-US" b="1" dirty="0" err="1">
                <a:latin typeface="Arial Narrow" pitchFamily="34" charset="0"/>
              </a:rPr>
              <a:t>dys</a:t>
            </a:r>
            <a:r>
              <a:rPr lang="en-US" b="1" dirty="0">
                <a:latin typeface="Arial Narrow" pitchFamily="34" charset="0"/>
              </a:rPr>
              <a:t>), intermediate (1-8ws), long (1-12ms)</a:t>
            </a:r>
          </a:p>
          <a:p>
            <a:pPr>
              <a:buBlip>
                <a:blip r:embed="rId2"/>
              </a:buBlip>
            </a:pPr>
            <a:r>
              <a:rPr lang="en-US" b="1" u="sng" dirty="0">
                <a:latin typeface="Arial Narrow" pitchFamily="34" charset="0"/>
              </a:rPr>
              <a:t>In Direct dose-dependent </a:t>
            </a:r>
            <a:r>
              <a:rPr lang="en-US" b="1" u="sng" dirty="0" err="1">
                <a:latin typeface="Arial Narrow" pitchFamily="34" charset="0"/>
              </a:rPr>
              <a:t>Hepatotoxicity</a:t>
            </a:r>
            <a:r>
              <a:rPr lang="en-US" b="1" u="sng" dirty="0">
                <a:latin typeface="Arial Narrow" pitchFamily="34" charset="0"/>
              </a:rPr>
              <a:t> </a:t>
            </a:r>
            <a:r>
              <a:rPr lang="en-US" b="1" spc="-30" dirty="0">
                <a:latin typeface="Arial Narrow" pitchFamily="34" charset="0"/>
                <a:sym typeface="Wingdings 3"/>
              </a:rPr>
              <a:t></a:t>
            </a:r>
            <a:r>
              <a:rPr lang="en-US" b="1" dirty="0">
                <a:latin typeface="Arial Narrow" pitchFamily="34" charset="0"/>
              </a:rPr>
              <a:t>Latency period </a:t>
            </a:r>
            <a:r>
              <a:rPr lang="en-US" b="1" spc="-30" dirty="0">
                <a:latin typeface="Arial Narrow" pitchFamily="34" charset="0"/>
                <a:sym typeface="Wingdings 3"/>
              </a:rPr>
              <a:t> </a:t>
            </a:r>
            <a:r>
              <a:rPr lang="en-US" b="1" spc="-30" dirty="0">
                <a:solidFill>
                  <a:srgbClr val="0000FF"/>
                </a:solidFill>
                <a:latin typeface="Arial Narrow" pitchFamily="34" charset="0"/>
                <a:sym typeface="Wingdings 3"/>
              </a:rPr>
              <a:t>SHORT</a:t>
            </a:r>
            <a:r>
              <a:rPr lang="en-US" b="1" spc="-30" dirty="0">
                <a:latin typeface="Arial Narrow" pitchFamily="34" charset="0"/>
                <a:sym typeface="Wingdings 3"/>
              </a:rPr>
              <a:t>  as it occurs after a threshold of toxicity is reached</a:t>
            </a:r>
          </a:p>
          <a:p>
            <a:r>
              <a:rPr lang="en-US" b="1" spc="-30" dirty="0">
                <a:latin typeface="Arial Narrow" pitchFamily="34" charset="0"/>
                <a:sym typeface="Wingdings 3"/>
              </a:rPr>
              <a:t>       </a:t>
            </a:r>
            <a:r>
              <a:rPr lang="en-US" b="1" i="1" spc="-30" dirty="0">
                <a:solidFill>
                  <a:srgbClr val="C00000"/>
                </a:solidFill>
                <a:latin typeface="Arial Narrow" pitchFamily="34" charset="0"/>
                <a:sym typeface="Wingdings 3"/>
              </a:rPr>
              <a:t>acetaminophen</a:t>
            </a:r>
            <a:r>
              <a:rPr lang="en-US" b="1" spc="-30" dirty="0">
                <a:latin typeface="Arial Narrow" pitchFamily="34" charset="0"/>
                <a:sym typeface="Wingdings 3"/>
              </a:rPr>
              <a:t> ( toxic dose) </a:t>
            </a:r>
            <a:endParaRPr lang="en-US" b="1" dirty="0">
              <a:latin typeface="Arial Narrow" pitchFamily="34" charset="0"/>
            </a:endParaRPr>
          </a:p>
          <a:p>
            <a:pPr>
              <a:spcBef>
                <a:spcPts val="600"/>
              </a:spcBef>
              <a:buBlip>
                <a:blip r:embed="rId2"/>
              </a:buBlip>
            </a:pPr>
            <a:endParaRPr lang="en-US" b="1" u="sng" dirty="0">
              <a:latin typeface="Arial Narrow" pitchFamily="34" charset="0"/>
            </a:endParaRPr>
          </a:p>
          <a:p>
            <a:pPr>
              <a:spcBef>
                <a:spcPts val="600"/>
              </a:spcBef>
              <a:buBlip>
                <a:blip r:embed="rId2"/>
              </a:buBlip>
            </a:pPr>
            <a:r>
              <a:rPr lang="en-US" b="1" u="sng" dirty="0">
                <a:latin typeface="Arial Narrow" pitchFamily="34" charset="0"/>
              </a:rPr>
              <a:t>In Direct cumulative or In Indirect </a:t>
            </a:r>
            <a:r>
              <a:rPr lang="en-US" b="1" u="sng" dirty="0" err="1">
                <a:latin typeface="Arial Narrow" pitchFamily="34" charset="0"/>
              </a:rPr>
              <a:t>Immunoallergic</a:t>
            </a:r>
            <a:r>
              <a:rPr lang="en-US" b="1" u="sng" dirty="0">
                <a:latin typeface="Arial Narrow" pitchFamily="34" charset="0"/>
              </a:rPr>
              <a:t> Idiosyncratic Hepatotoxicity</a:t>
            </a:r>
            <a:r>
              <a:rPr lang="en-US" b="1" dirty="0">
                <a:latin typeface="Arial Narrow" pitchFamily="34" charset="0"/>
              </a:rPr>
              <a:t> </a:t>
            </a:r>
            <a:r>
              <a:rPr lang="en-US" b="1" spc="-30" dirty="0">
                <a:latin typeface="Arial Narrow" pitchFamily="34" charset="0"/>
                <a:sym typeface="Wingdings 3"/>
              </a:rPr>
              <a:t></a:t>
            </a:r>
            <a:r>
              <a:rPr lang="en-US" b="1" dirty="0">
                <a:latin typeface="Arial Narrow" pitchFamily="34" charset="0"/>
              </a:rPr>
              <a:t>Latency  period </a:t>
            </a:r>
            <a:r>
              <a:rPr lang="en-US" b="1" spc="-30" dirty="0">
                <a:latin typeface="Arial Narrow" pitchFamily="34" charset="0"/>
                <a:sym typeface="Wingdings 3"/>
              </a:rPr>
              <a:t></a:t>
            </a:r>
            <a:r>
              <a:rPr lang="en-US" b="1" dirty="0">
                <a:latin typeface="Arial Narrow" pitchFamily="34" charset="0"/>
              </a:rPr>
              <a:t> </a:t>
            </a:r>
            <a:r>
              <a:rPr lang="en-US" b="1" dirty="0">
                <a:solidFill>
                  <a:srgbClr val="0000FF"/>
                </a:solidFill>
                <a:latin typeface="Arial Narrow" pitchFamily="34" charset="0"/>
              </a:rPr>
              <a:t>INTERMEDIATE</a:t>
            </a:r>
            <a:r>
              <a:rPr lang="en-US" b="1" dirty="0">
                <a:latin typeface="Arial Narrow" pitchFamily="34" charset="0"/>
              </a:rPr>
              <a:t> </a:t>
            </a:r>
            <a:r>
              <a:rPr lang="en-US" b="1" spc="-30" dirty="0">
                <a:latin typeface="Arial Narrow" pitchFamily="34" charset="0"/>
                <a:sym typeface="Wingdings 3"/>
              </a:rPr>
              <a:t>but may continue to evoke even after drug withdrawal  </a:t>
            </a:r>
            <a:r>
              <a:rPr lang="en-US" b="1" spc="-30" dirty="0">
                <a:solidFill>
                  <a:srgbClr val="C00000"/>
                </a:solidFill>
                <a:latin typeface="Arial Narrow" pitchFamily="34" charset="0"/>
                <a:sym typeface="Wingdings 3"/>
              </a:rPr>
              <a:t> </a:t>
            </a:r>
            <a:r>
              <a:rPr lang="en-US" b="1" i="1" spc="-30" dirty="0">
                <a:solidFill>
                  <a:srgbClr val="C00000"/>
                </a:solidFill>
                <a:latin typeface="Arial Narrow" pitchFamily="34" charset="0"/>
                <a:sym typeface="Wingdings 3"/>
              </a:rPr>
              <a:t>amiodarone</a:t>
            </a:r>
            <a:r>
              <a:rPr lang="en-US" b="1" spc="-30" dirty="0">
                <a:latin typeface="Arial Narrow" pitchFamily="34" charset="0"/>
                <a:sym typeface="Wingdings 3"/>
              </a:rPr>
              <a:t>  (cumulative) / </a:t>
            </a:r>
            <a:r>
              <a:rPr lang="en-US" b="1" spc="-30" dirty="0">
                <a:solidFill>
                  <a:srgbClr val="C00000"/>
                </a:solidFill>
                <a:latin typeface="Arial Narrow" pitchFamily="34" charset="0"/>
                <a:sym typeface="Wingdings 3"/>
              </a:rPr>
              <a:t>phenytoin, isoniazid </a:t>
            </a:r>
            <a:r>
              <a:rPr lang="en-US" b="1" spc="-30" dirty="0">
                <a:latin typeface="Arial Narrow" pitchFamily="34" charset="0"/>
                <a:sym typeface="Wingdings 3"/>
              </a:rPr>
              <a:t>(idiosyncratic)</a:t>
            </a:r>
          </a:p>
          <a:p>
            <a:pPr fontAlgn="base">
              <a:spcBef>
                <a:spcPts val="600"/>
              </a:spcBef>
              <a:buBlip>
                <a:blip r:embed="rId2"/>
              </a:buBlip>
            </a:pPr>
            <a:endParaRPr lang="en-US" b="1" u="sng" dirty="0">
              <a:latin typeface="Arial Narrow" pitchFamily="34" charset="0"/>
            </a:endParaRPr>
          </a:p>
          <a:p>
            <a:pPr fontAlgn="base">
              <a:spcBef>
                <a:spcPts val="600"/>
              </a:spcBef>
              <a:buBlip>
                <a:blip r:embed="rId2"/>
              </a:buBlip>
            </a:pPr>
            <a:r>
              <a:rPr lang="en-US" b="1" u="sng" dirty="0">
                <a:latin typeface="Arial Narrow" pitchFamily="34" charset="0"/>
              </a:rPr>
              <a:t>In Indirect Metabolic Idiosyncratic Hepatotoxicity </a:t>
            </a:r>
            <a:r>
              <a:rPr lang="en-US" b="1" spc="-30" dirty="0">
                <a:latin typeface="Arial Narrow" pitchFamily="34" charset="0"/>
                <a:sym typeface="Wingdings 3"/>
              </a:rPr>
              <a:t> </a:t>
            </a:r>
            <a:r>
              <a:rPr lang="en-US" b="1" dirty="0">
                <a:latin typeface="Arial Narrow" pitchFamily="34" charset="0"/>
              </a:rPr>
              <a:t>Latency period   </a:t>
            </a:r>
            <a:r>
              <a:rPr lang="en-US" b="1" spc="-30" dirty="0">
                <a:latin typeface="Arial Narrow" pitchFamily="34" charset="0"/>
                <a:sym typeface="Wingdings 3"/>
              </a:rPr>
              <a:t></a:t>
            </a:r>
            <a:r>
              <a:rPr lang="en-US" b="1" spc="-30" dirty="0">
                <a:solidFill>
                  <a:srgbClr val="0000FF"/>
                </a:solidFill>
                <a:latin typeface="Arial Narrow" pitchFamily="34" charset="0"/>
                <a:sym typeface="Wingdings 3"/>
              </a:rPr>
              <a:t>USUALLY </a:t>
            </a:r>
            <a:r>
              <a:rPr lang="en-US" b="1" dirty="0">
                <a:solidFill>
                  <a:srgbClr val="0000FF"/>
                </a:solidFill>
                <a:latin typeface="Arial Narrow" pitchFamily="34" charset="0"/>
              </a:rPr>
              <a:t> LONG</a:t>
            </a:r>
            <a:r>
              <a:rPr lang="en-US" b="1" spc="-30" dirty="0">
                <a:solidFill>
                  <a:srgbClr val="0000FF"/>
                </a:solidFill>
                <a:latin typeface="Arial Narrow" pitchFamily="34" charset="0"/>
                <a:sym typeface="Wingdings 3"/>
              </a:rPr>
              <a:t> </a:t>
            </a:r>
            <a:r>
              <a:rPr lang="en-US" b="1" spc="-30" dirty="0">
                <a:latin typeface="Arial Narrow" pitchFamily="34" charset="0"/>
                <a:sym typeface="Wingdings 3"/>
              </a:rPr>
              <a:t> Unpredictable  most  problematic </a:t>
            </a:r>
            <a:r>
              <a:rPr lang="en-US" b="1" i="1" spc="-30" dirty="0">
                <a:solidFill>
                  <a:srgbClr val="C00000"/>
                </a:solidFill>
                <a:latin typeface="Arial Narrow" pitchFamily="34" charset="0"/>
                <a:sym typeface="Wingdings 3"/>
              </a:rPr>
              <a:t> tetracyclines, oral contraceptives</a:t>
            </a:r>
            <a:endParaRPr lang="en-US" b="1" i="1" dirty="0">
              <a:solidFill>
                <a:srgbClr val="C00000"/>
              </a:solidFill>
              <a:latin typeface="Arial Narrow" pitchFamily="34" charset="0"/>
            </a:endParaRPr>
          </a:p>
        </p:txBody>
      </p:sp>
    </p:spTree>
    <p:extLst>
      <p:ext uri="{BB962C8B-B14F-4D97-AF65-F5344CB8AC3E}">
        <p14:creationId xmlns:p14="http://schemas.microsoft.com/office/powerpoint/2010/main" val="16246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left)">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707886"/>
          </a:xfrm>
          <a:prstGeom prst="rect">
            <a:avLst/>
          </a:prstGeom>
        </p:spPr>
        <p:txBody>
          <a:bodyPr wrap="square">
            <a:spAutoFit/>
          </a:bodyPr>
          <a:lstStyle/>
          <a:p>
            <a:r>
              <a:rPr lang="en-US" sz="2000" b="1" dirty="0">
                <a:latin typeface="Arial Narrow" pitchFamily="34" charset="0"/>
              </a:rPr>
              <a:t>The clinical presentation could be of variable intensity, ranging from asymptomatic </a:t>
            </a:r>
            <a:r>
              <a:rPr lang="en-US" sz="2000" b="1" dirty="0">
                <a:latin typeface="Arial Narrow" pitchFamily="34" charset="0"/>
                <a:sym typeface="Wingdings 3"/>
              </a:rPr>
              <a:t>of liver</a:t>
            </a:r>
            <a:r>
              <a:rPr lang="en-US" sz="2000" b="1" dirty="0">
                <a:latin typeface="Arial Narrow" pitchFamily="34" charset="0"/>
              </a:rPr>
              <a:t> enzymes </a:t>
            </a:r>
            <a:r>
              <a:rPr lang="en-US" sz="2000" b="1" dirty="0">
                <a:latin typeface="Arial Narrow" pitchFamily="34" charset="0"/>
                <a:sym typeface="Wingdings"/>
              </a:rPr>
              <a:t>  </a:t>
            </a:r>
            <a:r>
              <a:rPr lang="en-US" sz="2000" b="1" dirty="0">
                <a:latin typeface="Arial Narrow" pitchFamily="34" charset="0"/>
              </a:rPr>
              <a:t> fulminant hepatic failure</a:t>
            </a:r>
          </a:p>
        </p:txBody>
      </p:sp>
      <p:sp>
        <p:nvSpPr>
          <p:cNvPr id="6" name="TextBox 5"/>
          <p:cNvSpPr txBox="1"/>
          <p:nvPr/>
        </p:nvSpPr>
        <p:spPr>
          <a:xfrm>
            <a:off x="192156" y="1660411"/>
            <a:ext cx="5522844" cy="646331"/>
          </a:xfrm>
          <a:prstGeom prst="rect">
            <a:avLst/>
          </a:prstGeom>
          <a:noFill/>
        </p:spPr>
        <p:txBody>
          <a:bodyPr wrap="square" rtlCol="0">
            <a:spAutoFit/>
          </a:bodyPr>
          <a:lstStyle/>
          <a:p>
            <a:r>
              <a:rPr lang="en-US" sz="2000" dirty="0">
                <a:latin typeface="Bernard MT Condensed" pitchFamily="18" charset="0"/>
              </a:rPr>
              <a:t>Some drugs just induce </a:t>
            </a:r>
            <a:r>
              <a:rPr lang="en-US" sz="2000" b="1" dirty="0">
                <a:latin typeface="Arial Narrow" pitchFamily="34" charset="0"/>
                <a:sym typeface="Wingdings"/>
              </a:rPr>
              <a:t> </a:t>
            </a:r>
            <a:r>
              <a:rPr lang="en-US" sz="1600" dirty="0">
                <a:solidFill>
                  <a:srgbClr val="007BB8"/>
                </a:solidFill>
                <a:latin typeface="Arial" panose="020B0604020202020204" pitchFamily="34" charset="0"/>
                <a:cs typeface="Arial" panose="020B0604020202020204" pitchFamily="34" charset="0"/>
              </a:rPr>
              <a:t>ASYMPTOMATIC </a:t>
            </a:r>
          </a:p>
          <a:p>
            <a:r>
              <a:rPr lang="en-US" sz="1600" dirty="0">
                <a:solidFill>
                  <a:srgbClr val="007BB8"/>
                </a:solidFill>
                <a:latin typeface="Arial" panose="020B0604020202020204" pitchFamily="34" charset="0"/>
                <a:cs typeface="Arial" panose="020B0604020202020204" pitchFamily="34" charset="0"/>
                <a:sym typeface="Wingdings 3"/>
              </a:rPr>
              <a:t> </a:t>
            </a:r>
            <a:r>
              <a:rPr lang="en-US" sz="1600" dirty="0">
                <a:solidFill>
                  <a:srgbClr val="007BB8"/>
                </a:solidFill>
                <a:latin typeface="Arial" panose="020B0604020202020204" pitchFamily="34" charset="0"/>
                <a:cs typeface="Arial" panose="020B0604020202020204" pitchFamily="34" charset="0"/>
              </a:rPr>
              <a:t>IN AMINOTRANSFERASES</a:t>
            </a:r>
          </a:p>
        </p:txBody>
      </p:sp>
      <p:sp>
        <p:nvSpPr>
          <p:cNvPr id="8" name="TextBox 7"/>
          <p:cNvSpPr txBox="1"/>
          <p:nvPr/>
        </p:nvSpPr>
        <p:spPr>
          <a:xfrm>
            <a:off x="228600" y="2819400"/>
            <a:ext cx="3886200" cy="646331"/>
          </a:xfrm>
          <a:prstGeom prst="rect">
            <a:avLst/>
          </a:prstGeom>
          <a:noFill/>
        </p:spPr>
        <p:txBody>
          <a:bodyPr wrap="square" rtlCol="0">
            <a:spAutoFit/>
          </a:bodyPr>
          <a:lstStyle/>
          <a:p>
            <a:r>
              <a:rPr lang="en-US" sz="2000" dirty="0">
                <a:latin typeface="Bernard MT Condensed" pitchFamily="18" charset="0"/>
              </a:rPr>
              <a:t>Other drugs induce </a:t>
            </a:r>
            <a:r>
              <a:rPr lang="en-US" sz="2000" b="1" dirty="0">
                <a:latin typeface="Arial Narrow" pitchFamily="34" charset="0"/>
                <a:sym typeface="Wingdings"/>
              </a:rPr>
              <a:t> </a:t>
            </a:r>
            <a:r>
              <a:rPr lang="en-US" sz="1600" dirty="0">
                <a:solidFill>
                  <a:srgbClr val="007BB8"/>
                </a:solidFill>
                <a:latin typeface="Arial" panose="020B0604020202020204" pitchFamily="34" charset="0"/>
                <a:cs typeface="Arial" panose="020B0604020202020204" pitchFamily="34" charset="0"/>
              </a:rPr>
              <a:t>SYMPTOMATIC MANIFESTATIONS</a:t>
            </a:r>
            <a:endParaRPr lang="en-US" sz="2000" dirty="0">
              <a:solidFill>
                <a:srgbClr val="007BB8"/>
              </a:solidFill>
              <a:latin typeface="Arial" panose="020B0604020202020204" pitchFamily="34" charset="0"/>
              <a:cs typeface="Arial" panose="020B0604020202020204" pitchFamily="34" charset="0"/>
            </a:endParaRPr>
          </a:p>
        </p:txBody>
      </p:sp>
      <p:sp>
        <p:nvSpPr>
          <p:cNvPr id="9" name="Rectangle 8"/>
          <p:cNvSpPr/>
          <p:nvPr/>
        </p:nvSpPr>
        <p:spPr>
          <a:xfrm>
            <a:off x="172280" y="3924569"/>
            <a:ext cx="8839200" cy="1015663"/>
          </a:xfrm>
          <a:prstGeom prst="rect">
            <a:avLst/>
          </a:prstGeom>
        </p:spPr>
        <p:txBody>
          <a:bodyPr wrap="square">
            <a:spAutoFit/>
          </a:bodyPr>
          <a:lstStyle/>
          <a:p>
            <a:pPr>
              <a:buBlip>
                <a:blip r:embed="rId2"/>
              </a:buBlip>
            </a:pPr>
            <a:r>
              <a:rPr lang="en-US" sz="2000" b="1" u="sng" dirty="0">
                <a:latin typeface="Arial Narrow" pitchFamily="34" charset="0"/>
              </a:rPr>
              <a:t>If injury targets </a:t>
            </a:r>
            <a:r>
              <a:rPr lang="en-US" sz="2000" b="1" u="sng" dirty="0" err="1">
                <a:latin typeface="Arial Narrow" pitchFamily="34" charset="0"/>
              </a:rPr>
              <a:t>hepatocytes</a:t>
            </a:r>
            <a:r>
              <a:rPr lang="en-US" sz="2000" b="1" u="sng" dirty="0">
                <a:latin typeface="Arial Narrow" pitchFamily="34" charset="0"/>
              </a:rPr>
              <a:t> </a:t>
            </a:r>
            <a:r>
              <a:rPr lang="en-US" sz="2000" b="1" spc="-30" dirty="0">
                <a:latin typeface="Arial Narrow" pitchFamily="34" charset="0"/>
                <a:sym typeface="Wingdings 3"/>
              </a:rPr>
              <a:t> apoptosis or necrosis  </a:t>
            </a:r>
            <a:r>
              <a:rPr lang="en-US" sz="2000" b="1" spc="-30" dirty="0">
                <a:solidFill>
                  <a:srgbClr val="5400D0"/>
                </a:solidFill>
                <a:latin typeface="Arial Narrow" pitchFamily="34" charset="0"/>
                <a:sym typeface="Wingdings 3"/>
              </a:rPr>
              <a:t>HEPATITIS </a:t>
            </a:r>
            <a:r>
              <a:rPr lang="en-US" sz="2000" b="1" spc="-30" dirty="0">
                <a:latin typeface="Arial Narrow" pitchFamily="34" charset="0"/>
                <a:sym typeface="Wingdings 3"/>
              </a:rPr>
              <a:t>(</a:t>
            </a:r>
            <a:r>
              <a:rPr lang="en-US" sz="2000" b="1" spc="-30" dirty="0" err="1">
                <a:latin typeface="Arial Narrow" pitchFamily="34" charset="0"/>
                <a:sym typeface="Wingdings 3"/>
              </a:rPr>
              <a:t>cytotoxic</a:t>
            </a:r>
            <a:r>
              <a:rPr lang="en-US" sz="2000" b="1" spc="-30" dirty="0">
                <a:latin typeface="Arial Narrow" pitchFamily="34" charset="0"/>
                <a:sym typeface="Wingdings 3"/>
              </a:rPr>
              <a:t>)</a:t>
            </a:r>
            <a:r>
              <a:rPr lang="en-US" sz="2000" b="1" dirty="0">
                <a:latin typeface="Arial Narrow" pitchFamily="34" charset="0"/>
              </a:rPr>
              <a:t>  develops</a:t>
            </a:r>
            <a:r>
              <a:rPr lang="en-US" sz="2000" b="1" spc="-30" dirty="0">
                <a:latin typeface="Arial Narrow" pitchFamily="34" charset="0"/>
                <a:sym typeface="Wingdings 3"/>
              </a:rPr>
              <a:t> </a:t>
            </a:r>
            <a:r>
              <a:rPr lang="en-US" sz="2000" b="1" dirty="0">
                <a:latin typeface="Arial Narrow" pitchFamily="34" charset="0"/>
              </a:rPr>
              <a:t>rapid onset of malaise, severe anorexia and jaundice + </a:t>
            </a:r>
            <a:r>
              <a:rPr lang="en-US" sz="2000" b="1" dirty="0">
                <a:latin typeface="Arial Narrow" pitchFamily="34" charset="0"/>
                <a:sym typeface="Wingdings 3"/>
              </a:rPr>
              <a:t> </a:t>
            </a:r>
            <a:r>
              <a:rPr lang="en-US" sz="2000" b="1" dirty="0">
                <a:latin typeface="Arial Narrow" pitchFamily="34" charset="0"/>
              </a:rPr>
              <a:t>in </a:t>
            </a:r>
            <a:r>
              <a:rPr lang="en-US" sz="2000" b="1" dirty="0" err="1">
                <a:latin typeface="Arial Narrow" pitchFamily="34" charset="0"/>
              </a:rPr>
              <a:t>alanine</a:t>
            </a:r>
            <a:r>
              <a:rPr lang="en-US" sz="2000" b="1" dirty="0">
                <a:latin typeface="Arial Narrow" pitchFamily="34" charset="0"/>
              </a:rPr>
              <a:t> </a:t>
            </a:r>
            <a:r>
              <a:rPr lang="en-US" sz="2000" b="1" dirty="0" err="1">
                <a:latin typeface="Arial Narrow" pitchFamily="34" charset="0"/>
              </a:rPr>
              <a:t>aminotransferases</a:t>
            </a:r>
            <a:r>
              <a:rPr lang="en-US" sz="2000" b="1" dirty="0">
                <a:latin typeface="Arial Narrow" pitchFamily="34" charset="0"/>
              </a:rPr>
              <a:t> (</a:t>
            </a:r>
            <a:r>
              <a:rPr lang="en-US" sz="2000" b="1" u="sng" dirty="0">
                <a:solidFill>
                  <a:srgbClr val="5400D0"/>
                </a:solidFill>
                <a:latin typeface="Arial Narrow" pitchFamily="34" charset="0"/>
                <a:ea typeface="Times New Roman"/>
                <a:cs typeface="Arial"/>
                <a:hlinkClick r:id="rId3" tooltip="Alanine transaminase"/>
              </a:rPr>
              <a:t>ALT</a:t>
            </a:r>
            <a:r>
              <a:rPr lang="en-US" sz="2000" b="1" u="sng" dirty="0">
                <a:latin typeface="Arial Narrow" pitchFamily="34" charset="0"/>
                <a:ea typeface="Times New Roman"/>
                <a:cs typeface="Arial"/>
              </a:rPr>
              <a:t>)</a:t>
            </a:r>
            <a:r>
              <a:rPr lang="en-US" sz="2000" b="1" dirty="0">
                <a:latin typeface="Arial Narrow" pitchFamily="34" charset="0"/>
              </a:rPr>
              <a:t> </a:t>
            </a:r>
          </a:p>
        </p:txBody>
      </p:sp>
      <p:sp>
        <p:nvSpPr>
          <p:cNvPr id="10" name="Rectangle 9"/>
          <p:cNvSpPr/>
          <p:nvPr/>
        </p:nvSpPr>
        <p:spPr>
          <a:xfrm>
            <a:off x="228600" y="5052392"/>
            <a:ext cx="8915400" cy="1015663"/>
          </a:xfrm>
          <a:prstGeom prst="rect">
            <a:avLst/>
          </a:prstGeom>
        </p:spPr>
        <p:txBody>
          <a:bodyPr wrap="square">
            <a:spAutoFit/>
          </a:bodyPr>
          <a:lstStyle/>
          <a:p>
            <a:pPr>
              <a:buBlip>
                <a:blip r:embed="rId2"/>
              </a:buBlip>
            </a:pPr>
            <a:r>
              <a:rPr lang="en-US" sz="2000" b="1" u="sng" dirty="0">
                <a:latin typeface="Arial Narrow" pitchFamily="34" charset="0"/>
              </a:rPr>
              <a:t>If injury targets biliary system </a:t>
            </a:r>
            <a:r>
              <a:rPr lang="en-US" sz="2000" b="1" dirty="0">
                <a:latin typeface="Arial Narrow" pitchFamily="34" charset="0"/>
              </a:rPr>
              <a:t>(</a:t>
            </a:r>
            <a:r>
              <a:rPr lang="en-US" sz="2000" b="1" dirty="0" err="1">
                <a:latin typeface="Arial Narrow" pitchFamily="34" charset="0"/>
              </a:rPr>
              <a:t>canalicular</a:t>
            </a:r>
            <a:r>
              <a:rPr lang="en-US" sz="2000" b="1" dirty="0">
                <a:latin typeface="Arial Narrow" pitchFamily="34" charset="0"/>
              </a:rPr>
              <a:t> or ductal) </a:t>
            </a:r>
            <a:r>
              <a:rPr lang="en-US" sz="2000" b="1" spc="-30" dirty="0">
                <a:latin typeface="Arial Narrow" pitchFamily="34" charset="0"/>
                <a:sym typeface="Wingdings 3"/>
              </a:rPr>
              <a:t> </a:t>
            </a:r>
            <a:r>
              <a:rPr lang="en-US" sz="2000" b="1" dirty="0">
                <a:solidFill>
                  <a:srgbClr val="5400D0"/>
                </a:solidFill>
                <a:latin typeface="Arial Narrow" pitchFamily="34" charset="0"/>
              </a:rPr>
              <a:t>CHOLESTASIS</a:t>
            </a:r>
            <a:r>
              <a:rPr lang="en-US" sz="2000" b="1" dirty="0">
                <a:latin typeface="Arial Narrow" pitchFamily="34" charset="0"/>
              </a:rPr>
              <a:t> develop </a:t>
            </a:r>
            <a:r>
              <a:rPr lang="en-US" sz="2000" b="1" spc="-30" dirty="0">
                <a:latin typeface="Arial Narrow" pitchFamily="34" charset="0"/>
                <a:sym typeface="Wingdings 3"/>
              </a:rPr>
              <a:t></a:t>
            </a:r>
            <a:r>
              <a:rPr lang="en-US" sz="2000" b="1" dirty="0">
                <a:latin typeface="Arial Narrow" pitchFamily="34" charset="0"/>
              </a:rPr>
              <a:t> jaundice </a:t>
            </a:r>
            <a:r>
              <a:rPr lang="en-US" sz="2000" b="1" u="sng" dirty="0">
                <a:latin typeface="Arial Narrow" pitchFamily="34" charset="0"/>
              </a:rPr>
              <a:t>+</a:t>
            </a:r>
            <a:r>
              <a:rPr lang="en-US" sz="2000" b="1" dirty="0">
                <a:latin typeface="Arial Narrow" pitchFamily="34" charset="0"/>
              </a:rPr>
              <a:t> severe pruritus predominate </a:t>
            </a:r>
            <a:r>
              <a:rPr lang="en-US" sz="2000" b="1" spc="-30" dirty="0">
                <a:latin typeface="Arial Narrow" pitchFamily="34" charset="0"/>
                <a:sym typeface="Wingdings 3"/>
              </a:rPr>
              <a:t></a:t>
            </a:r>
            <a:r>
              <a:rPr lang="en-US" sz="2000" b="1" dirty="0">
                <a:latin typeface="Arial Narrow" pitchFamily="34" charset="0"/>
              </a:rPr>
              <a:t> </a:t>
            </a:r>
            <a:r>
              <a:rPr lang="en-US" sz="2000" b="1" dirty="0">
                <a:latin typeface="Arial Narrow" pitchFamily="34" charset="0"/>
                <a:sym typeface="Wingdings 3"/>
              </a:rPr>
              <a:t> </a:t>
            </a:r>
            <a:r>
              <a:rPr lang="en-US" sz="2000" b="1" dirty="0">
                <a:latin typeface="Arial Narrow" pitchFamily="34" charset="0"/>
              </a:rPr>
              <a:t>in alkaline phosphatase  (</a:t>
            </a:r>
            <a:r>
              <a:rPr lang="en-US" sz="2000" b="1" u="sng" dirty="0">
                <a:solidFill>
                  <a:srgbClr val="5400D0"/>
                </a:solidFill>
                <a:latin typeface="Arial Narrow" pitchFamily="34" charset="0"/>
                <a:ea typeface="Times New Roman"/>
                <a:cs typeface="Arial"/>
                <a:hlinkClick r:id="rId4" tooltip="Alkaline phosphatase"/>
              </a:rPr>
              <a:t>ALP</a:t>
            </a:r>
            <a:r>
              <a:rPr lang="en-US" sz="2000" b="1" dirty="0">
                <a:latin typeface="Arial Narrow" pitchFamily="34" charset="0"/>
              </a:rPr>
              <a:t> ) </a:t>
            </a:r>
            <a:r>
              <a:rPr lang="en-US" sz="2000" b="1" u="sng" dirty="0">
                <a:latin typeface="Arial Narrow" pitchFamily="34" charset="0"/>
              </a:rPr>
              <a:t>+</a:t>
            </a:r>
            <a:r>
              <a:rPr lang="en-US" sz="2000" b="1" dirty="0">
                <a:latin typeface="Arial Narrow" pitchFamily="34" charset="0"/>
              </a:rPr>
              <a:t>  </a:t>
            </a:r>
            <a:r>
              <a:rPr lang="en-US" sz="2000" b="1" dirty="0" err="1">
                <a:latin typeface="Arial Narrow" pitchFamily="34" charset="0"/>
              </a:rPr>
              <a:t>hyperbilirubinaemia</a:t>
            </a:r>
            <a:endParaRPr lang="en-US" sz="2000" b="1" dirty="0">
              <a:latin typeface="Arial Narrow" pitchFamily="34" charset="0"/>
            </a:endParaRPr>
          </a:p>
        </p:txBody>
      </p:sp>
      <p:sp>
        <p:nvSpPr>
          <p:cNvPr id="11" name="Rectangle 10"/>
          <p:cNvSpPr/>
          <p:nvPr/>
        </p:nvSpPr>
        <p:spPr>
          <a:xfrm>
            <a:off x="228600" y="6243935"/>
            <a:ext cx="8610600" cy="400110"/>
          </a:xfrm>
          <a:prstGeom prst="rect">
            <a:avLst/>
          </a:prstGeom>
        </p:spPr>
        <p:txBody>
          <a:bodyPr wrap="square">
            <a:spAutoFit/>
          </a:bodyPr>
          <a:lstStyle/>
          <a:p>
            <a:pPr>
              <a:buBlip>
                <a:blip r:embed="rId2"/>
              </a:buBlip>
            </a:pPr>
            <a:r>
              <a:rPr lang="en-US" sz="2000" b="1" u="sng" dirty="0">
                <a:latin typeface="Arial Narrow" pitchFamily="34" charset="0"/>
              </a:rPr>
              <a:t>If injury targets both </a:t>
            </a:r>
            <a:r>
              <a:rPr lang="en-US" sz="2000" b="1" dirty="0" err="1">
                <a:latin typeface="Arial Narrow" pitchFamily="34" charset="0"/>
              </a:rPr>
              <a:t>hepatocytes</a:t>
            </a:r>
            <a:r>
              <a:rPr lang="en-US" sz="2000" b="1" dirty="0">
                <a:latin typeface="Arial Narrow" pitchFamily="34" charset="0"/>
              </a:rPr>
              <a:t> &amp; </a:t>
            </a:r>
            <a:r>
              <a:rPr lang="en-US" sz="2000" b="1" dirty="0" err="1">
                <a:latin typeface="Arial Narrow" pitchFamily="34" charset="0"/>
              </a:rPr>
              <a:t>biliary</a:t>
            </a:r>
            <a:r>
              <a:rPr lang="en-US" sz="2000" b="1" dirty="0">
                <a:latin typeface="Arial Narrow" pitchFamily="34" charset="0"/>
              </a:rPr>
              <a:t> system </a:t>
            </a:r>
            <a:r>
              <a:rPr lang="en-US" sz="2000" b="1" spc="-30" dirty="0">
                <a:latin typeface="Arial Narrow" pitchFamily="34" charset="0"/>
                <a:sym typeface="Wingdings 3"/>
              </a:rPr>
              <a:t></a:t>
            </a:r>
            <a:r>
              <a:rPr lang="en-US" sz="2000" b="1" dirty="0">
                <a:latin typeface="Arial Narrow" pitchFamily="34" charset="0"/>
              </a:rPr>
              <a:t> </a:t>
            </a:r>
            <a:r>
              <a:rPr lang="en-US" sz="2000" b="1" dirty="0">
                <a:solidFill>
                  <a:srgbClr val="5400D0"/>
                </a:solidFill>
                <a:latin typeface="Arial Narrow" pitchFamily="34" charset="0"/>
              </a:rPr>
              <a:t>MIXED TYPE</a:t>
            </a:r>
          </a:p>
        </p:txBody>
      </p:sp>
      <p:sp>
        <p:nvSpPr>
          <p:cNvPr id="12" name="Right Arrow 11"/>
          <p:cNvSpPr/>
          <p:nvPr/>
        </p:nvSpPr>
        <p:spPr>
          <a:xfrm>
            <a:off x="4591880" y="1521027"/>
            <a:ext cx="533400" cy="707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Down Arrow 12"/>
          <p:cNvSpPr/>
          <p:nvPr/>
        </p:nvSpPr>
        <p:spPr>
          <a:xfrm>
            <a:off x="609600" y="3498717"/>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939203" cy="400110"/>
          </a:xfrm>
          <a:prstGeom prst="rect">
            <a:avLst/>
          </a:prstGeom>
        </p:spPr>
        <p:txBody>
          <a:bodyPr wrap="none">
            <a:spAutoFit/>
          </a:bodyPr>
          <a:lstStyle/>
          <a:p>
            <a:r>
              <a:rPr lang="en-US" sz="2000" b="1" dirty="0">
                <a:solidFill>
                  <a:srgbClr val="5400D0"/>
                </a:solidFill>
                <a:latin typeface="Arial" panose="020B0604020202020204" pitchFamily="34" charset="0"/>
                <a:cs typeface="Arial" panose="020B0604020202020204" pitchFamily="34" charset="0"/>
              </a:rPr>
              <a:t>CLINICAL PATTERNS  </a:t>
            </a:r>
            <a:endParaRPr lang="en-US" sz="2000" b="1" dirty="0">
              <a:latin typeface="Arial" panose="020B0604020202020204" pitchFamily="34" charset="0"/>
              <a:cs typeface="Arial" panose="020B0604020202020204" pitchFamily="34" charset="0"/>
            </a:endParaRPr>
          </a:p>
        </p:txBody>
      </p:sp>
      <p:sp>
        <p:nvSpPr>
          <p:cNvPr id="14" name="5-Point Star 13"/>
          <p:cNvSpPr/>
          <p:nvPr/>
        </p:nvSpPr>
        <p:spPr>
          <a:xfrm>
            <a:off x="8382000" y="5791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p:cNvSpPr txBox="1"/>
          <p:nvPr/>
        </p:nvSpPr>
        <p:spPr>
          <a:xfrm>
            <a:off x="5156811" y="1382709"/>
            <a:ext cx="2514600" cy="1272143"/>
          </a:xfrm>
          <a:prstGeom prst="rect">
            <a:avLst/>
          </a:prstGeom>
          <a:noFill/>
        </p:spPr>
        <p:txBody>
          <a:bodyPr wrap="square" rtlCol="0">
            <a:spAutoFit/>
          </a:bodyPr>
          <a:lstStyle/>
          <a:p>
            <a:pPr>
              <a:lnSpc>
                <a:spcPts val="2300"/>
              </a:lnSpc>
              <a:buBlip>
                <a:blip r:embed="rId2"/>
              </a:buBlip>
            </a:pPr>
            <a:r>
              <a:rPr lang="en-US" sz="2000" b="1" dirty="0">
                <a:latin typeface="Arial Narrow" pitchFamily="34" charset="0"/>
              </a:rPr>
              <a:t> </a:t>
            </a:r>
            <a:r>
              <a:rPr lang="en-US" sz="2000" b="1" dirty="0" err="1">
                <a:solidFill>
                  <a:srgbClr val="0000FF"/>
                </a:solidFill>
                <a:latin typeface="Arial Narrow" pitchFamily="34" charset="0"/>
              </a:rPr>
              <a:t>Phenytoin</a:t>
            </a:r>
            <a:endParaRPr lang="en-US" sz="2000" b="1" dirty="0">
              <a:solidFill>
                <a:srgbClr val="0000FF"/>
              </a:solidFill>
              <a:latin typeface="Arial Narrow" pitchFamily="34" charset="0"/>
            </a:endParaRPr>
          </a:p>
          <a:p>
            <a:pPr>
              <a:lnSpc>
                <a:spcPts val="2300"/>
              </a:lnSpc>
              <a:buBlip>
                <a:blip r:embed="rId2"/>
              </a:buBlip>
            </a:pPr>
            <a:r>
              <a:rPr lang="en-US" sz="2000" b="1" dirty="0">
                <a:solidFill>
                  <a:srgbClr val="0000FF"/>
                </a:solidFill>
                <a:latin typeface="Arial Narrow" pitchFamily="34" charset="0"/>
              </a:rPr>
              <a:t> </a:t>
            </a:r>
            <a:r>
              <a:rPr lang="en-US" sz="2000" b="1" dirty="0" err="1">
                <a:solidFill>
                  <a:srgbClr val="0000FF"/>
                </a:solidFill>
                <a:latin typeface="Arial Narrow" pitchFamily="34" charset="0"/>
              </a:rPr>
              <a:t>Statins</a:t>
            </a:r>
            <a:endParaRPr lang="en-US" sz="2000" b="1" dirty="0">
              <a:solidFill>
                <a:srgbClr val="0000FF"/>
              </a:solidFill>
              <a:latin typeface="Arial Narrow" pitchFamily="34" charset="0"/>
            </a:endParaRPr>
          </a:p>
          <a:p>
            <a:pPr>
              <a:lnSpc>
                <a:spcPts val="2300"/>
              </a:lnSpc>
              <a:buBlip>
                <a:blip r:embed="rId2"/>
              </a:buBlip>
            </a:pPr>
            <a:r>
              <a:rPr lang="en-US" sz="2000" b="1" dirty="0">
                <a:solidFill>
                  <a:srgbClr val="0000FF"/>
                </a:solidFill>
                <a:latin typeface="Arial Narrow" pitchFamily="34" charset="0"/>
              </a:rPr>
              <a:t> Sulfonamides</a:t>
            </a:r>
          </a:p>
          <a:p>
            <a:pPr>
              <a:lnSpc>
                <a:spcPts val="2300"/>
              </a:lnSpc>
              <a:buBlip>
                <a:blip r:embed="rId2"/>
              </a:buBlip>
            </a:pPr>
            <a:r>
              <a:rPr lang="en-US" sz="2000" b="1" dirty="0">
                <a:solidFill>
                  <a:srgbClr val="0000FF"/>
                </a:solidFill>
                <a:latin typeface="Arial Narrow" pitchFamily="34" charset="0"/>
              </a:rPr>
              <a:t> </a:t>
            </a:r>
            <a:r>
              <a:rPr lang="en-US" sz="2000" b="1" dirty="0" err="1">
                <a:solidFill>
                  <a:srgbClr val="0000FF"/>
                </a:solidFill>
                <a:latin typeface="Arial Narrow" pitchFamily="34" charset="0"/>
              </a:rPr>
              <a:t>Sulfonylureas</a:t>
            </a:r>
            <a:endParaRPr lang="en-US" sz="2000" b="1" dirty="0">
              <a:solidFill>
                <a:srgbClr val="00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Right)">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Righ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Right)">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P spid="13"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8305800" y="6172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30300640"/>
              </p:ext>
            </p:extLst>
          </p:nvPr>
        </p:nvGraphicFramePr>
        <p:xfrm>
          <a:off x="132372" y="548640"/>
          <a:ext cx="8926284" cy="5130546"/>
        </p:xfrm>
        <a:graphic>
          <a:graphicData uri="http://schemas.openxmlformats.org/drawingml/2006/table">
            <a:tbl>
              <a:tblPr>
                <a:effectLst>
                  <a:outerShdw blurRad="50800" dist="38100" dir="2700000" algn="tl" rotWithShape="0">
                    <a:prstClr val="black">
                      <a:alpha val="40000"/>
                    </a:prstClr>
                  </a:outerShdw>
                </a:effectLst>
              </a:tblPr>
              <a:tblGrid>
                <a:gridCol w="1752600">
                  <a:extLst>
                    <a:ext uri="{9D8B030D-6E8A-4147-A177-3AD203B41FA5}">
                      <a16:colId xmlns:a16="http://schemas.microsoft.com/office/drawing/2014/main" val="20000"/>
                    </a:ext>
                  </a:extLst>
                </a:gridCol>
                <a:gridCol w="2906484">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52400">
                <a:tc gridSpan="4">
                  <a:txBody>
                    <a:bodyPr/>
                    <a:lstStyle/>
                    <a:p>
                      <a:pPr marL="0" marR="0" algn="ctr">
                        <a:lnSpc>
                          <a:spcPct val="115000"/>
                        </a:lnSpc>
                        <a:spcBef>
                          <a:spcPts val="0"/>
                        </a:spcBef>
                        <a:spcAft>
                          <a:spcPts val="0"/>
                        </a:spcAft>
                      </a:pPr>
                      <a:r>
                        <a:rPr lang="en-US" sz="2400" i="0" dirty="0">
                          <a:latin typeface="Arial" panose="020B0604020202020204" pitchFamily="34" charset="0"/>
                          <a:ea typeface="Times New Roman"/>
                          <a:cs typeface="Arial" panose="020B0604020202020204" pitchFamily="34" charset="0"/>
                        </a:rPr>
                        <a:t>Some PATTERNS of SYMPTOMATIC drug-induced liver disease</a:t>
                      </a:r>
                      <a:endParaRPr lang="en-US" sz="2000" i="0" dirty="0">
                        <a:latin typeface="Arial" panose="020B0604020202020204" pitchFamily="34" charset="0"/>
                        <a:ea typeface="Calibri"/>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0404">
                <a:tc>
                  <a:txBody>
                    <a:bodyPr/>
                    <a:lstStyle/>
                    <a:p>
                      <a:pPr marL="0" marR="0" algn="ctr">
                        <a:lnSpc>
                          <a:spcPct val="115000"/>
                        </a:lnSpc>
                        <a:spcBef>
                          <a:spcPts val="0"/>
                        </a:spcBef>
                        <a:spcAft>
                          <a:spcPts val="0"/>
                        </a:spcAft>
                      </a:pPr>
                      <a:r>
                        <a:rPr lang="en-US" sz="2400" b="1" spc="-40" baseline="0" dirty="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extLst>
                  <a:ext uri="{0D108BD9-81ED-4DB2-BD59-A6C34878D82A}">
                    <a16:rowId xmlns:a16="http://schemas.microsoft.com/office/drawing/2014/main" val="10001"/>
                  </a:ext>
                </a:extLst>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a:latin typeface="Arial Narrow" pitchFamily="34" charset="0"/>
                        </a:rPr>
                        <a:t>Flu-like, malaise</a:t>
                      </a:r>
                      <a:r>
                        <a:rPr lang="en-US" sz="2000" b="1" dirty="0">
                          <a:latin typeface="Arial Narrow" pitchFamily="34" charset="0"/>
                        </a:rPr>
                        <a:t>, m. aches weakness,</a:t>
                      </a:r>
                      <a:r>
                        <a:rPr lang="en-US" sz="2000" b="1" baseline="0" dirty="0">
                          <a:latin typeface="Arial Narrow" pitchFamily="34" charset="0"/>
                        </a:rPr>
                        <a:t> </a:t>
                      </a:r>
                      <a:r>
                        <a:rPr lang="en-US" sz="2000" b="1" u="sng" baseline="0" dirty="0">
                          <a:latin typeface="Arial Narrow" pitchFamily="34" charset="0"/>
                        </a:rPr>
                        <a:t>l</a:t>
                      </a:r>
                      <a:r>
                        <a:rPr lang="en-US" sz="2000" b="1" u="sng" dirty="0">
                          <a:latin typeface="Arial Narrow" pitchFamily="34" charset="0"/>
                        </a:rPr>
                        <a:t>oss of appetite</a:t>
                      </a:r>
                      <a:r>
                        <a:rPr lang="en-US" sz="2000" b="1" dirty="0">
                          <a:latin typeface="Arial Narrow" pitchFamily="34" charset="0"/>
                        </a:rPr>
                        <a:t>, GIT symptoms, diarrhea,</a:t>
                      </a:r>
                      <a:r>
                        <a:rPr lang="en-US" sz="2000" b="1" baseline="0" dirty="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a:solidFill>
                            <a:schemeClr val="tx1"/>
                          </a:solidFill>
                          <a:latin typeface="Arial Narrow" pitchFamily="34" charset="0"/>
                          <a:ea typeface="+mn-ea"/>
                          <a:cs typeface="+mn-cs"/>
                        </a:rPr>
                        <a:t>Yellowish </a:t>
                      </a:r>
                      <a:r>
                        <a:rPr lang="en-US" sz="2000" b="1" kern="1200" baseline="0" dirty="0">
                          <a:solidFill>
                            <a:schemeClr val="tx1"/>
                          </a:solidFill>
                          <a:latin typeface="Arial Narrow" pitchFamily="34" charset="0"/>
                          <a:ea typeface="+mn-ea"/>
                          <a:cs typeface="+mn-cs"/>
                        </a:rPr>
                        <a:t>discoloration</a:t>
                      </a:r>
                      <a:r>
                        <a:rPr lang="en-US" sz="2000" b="1" kern="1200" dirty="0">
                          <a:solidFill>
                            <a:schemeClr val="tx1"/>
                          </a:solidFill>
                          <a:latin typeface="Arial Narrow" pitchFamily="34" charset="0"/>
                          <a:ea typeface="+mn-ea"/>
                          <a:cs typeface="+mn-cs"/>
                        </a:rPr>
                        <a:t> of skin, dark urine, rash, </a:t>
                      </a:r>
                      <a:r>
                        <a:rPr lang="en-US" sz="2000" b="1" u="sng" kern="1200" dirty="0" err="1">
                          <a:solidFill>
                            <a:schemeClr val="tx1"/>
                          </a:solidFill>
                          <a:latin typeface="Arial Narrow" pitchFamily="34" charset="0"/>
                          <a:ea typeface="+mn-ea"/>
                          <a:cs typeface="+mn-cs"/>
                        </a:rPr>
                        <a:t>pruritus</a:t>
                      </a:r>
                      <a:r>
                        <a:rPr lang="en-US" sz="2000" b="1" u="sng" kern="1200" dirty="0">
                          <a:solidFill>
                            <a:schemeClr val="tx1"/>
                          </a:solidFill>
                          <a:latin typeface="Arial Narrow" pitchFamily="34" charset="0"/>
                          <a:ea typeface="+mn-ea"/>
                          <a:cs typeface="+mn-cs"/>
                        </a:rPr>
                        <a:t>,</a:t>
                      </a:r>
                      <a:r>
                        <a:rPr lang="en-US" sz="2000" b="1" kern="1200" dirty="0">
                          <a:solidFill>
                            <a:schemeClr val="tx1"/>
                          </a:solidFill>
                          <a:latin typeface="Arial Narrow" pitchFamily="34" charset="0"/>
                          <a:ea typeface="+mn-ea"/>
                          <a:cs typeface="+mn-cs"/>
                        </a:rPr>
                        <a:t> stool may be light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extLst>
                  <a:ext uri="{0D108BD9-81ED-4DB2-BD59-A6C34878D82A}">
                    <a16:rowId xmlns:a16="http://schemas.microsoft.com/office/drawing/2014/main" val="10002"/>
                  </a:ext>
                </a:extLst>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3 fold 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3 fold 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extLst>
                  <a:ext uri="{0D108BD9-81ED-4DB2-BD59-A6C34878D82A}">
                    <a16:rowId xmlns:a16="http://schemas.microsoft.com/office/drawing/2014/main" val="10003"/>
                  </a:ext>
                </a:extLst>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2 fold 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2 fold 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extLst>
                  <a:ext uri="{0D108BD9-81ED-4DB2-BD59-A6C34878D82A}">
                    <a16:rowId xmlns:a16="http://schemas.microsoft.com/office/drawing/2014/main" val="10004"/>
                  </a:ext>
                </a:extLst>
              </a:tr>
              <a:tr h="1524000">
                <a:tc>
                  <a:txBody>
                    <a:bodyPr/>
                    <a:lstStyle/>
                    <a:p>
                      <a:pPr marL="0" marR="0" algn="ctr">
                        <a:lnSpc>
                          <a:spcPts val="2400"/>
                        </a:lnSpc>
                        <a:spcBef>
                          <a:spcPts val="0"/>
                        </a:spcBef>
                        <a:spcAft>
                          <a:spcPts val="0"/>
                        </a:spcAft>
                      </a:pPr>
                      <a:r>
                        <a:rPr lang="en-US" sz="2400" b="1" dirty="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a:solidFill>
                            <a:srgbClr val="0000FF"/>
                          </a:solidFill>
                          <a:latin typeface="Arial Narrow" pitchFamily="34" charset="0"/>
                        </a:rPr>
                        <a:t>Acetaminophen</a:t>
                      </a:r>
                    </a:p>
                    <a:p>
                      <a:r>
                        <a:rPr lang="en-US" sz="2200" b="1" dirty="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FF"/>
                          </a:solidFill>
                          <a:latin typeface="Arial Narrow" pitchFamily="34" charset="0"/>
                        </a:rPr>
                        <a:t>Isoniazid</a:t>
                      </a:r>
                      <a:endParaRPr lang="en-US" sz="2200" b="1" dirty="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a:solidFill>
                            <a:srgbClr val="0000FF"/>
                          </a:solidFill>
                          <a:latin typeface="Arial Narrow" pitchFamily="34" charset="0"/>
                        </a:rPr>
                        <a:t>Chlorpropamide</a:t>
                      </a:r>
                    </a:p>
                    <a:p>
                      <a:r>
                        <a:rPr lang="en-US" sz="2200" b="1" dirty="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00FF"/>
                          </a:solidFill>
                          <a:latin typeface="Arial Narrow" pitchFamily="34" charset="0"/>
                        </a:rPr>
                        <a:t>Rifamycin</a:t>
                      </a:r>
                    </a:p>
                    <a:p>
                      <a:r>
                        <a:rPr lang="en-US" sz="2200" b="1" dirty="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a:solidFill>
                            <a:srgbClr val="0000FF"/>
                          </a:solidFill>
                          <a:latin typeface="Arial Narrow" pitchFamily="34" charset="0"/>
                        </a:rPr>
                        <a:t>Phenytoin</a:t>
                      </a:r>
                      <a:endParaRPr lang="en-US" sz="2200" b="1" dirty="0">
                        <a:solidFill>
                          <a:srgbClr val="0000FF"/>
                        </a:solidFill>
                        <a:latin typeface="Arial Narrow" pitchFamily="34" charset="0"/>
                      </a:endParaRPr>
                    </a:p>
                    <a:p>
                      <a:r>
                        <a:rPr lang="en-US" sz="2200" b="1" dirty="0" err="1">
                          <a:solidFill>
                            <a:srgbClr val="0000FF"/>
                          </a:solidFill>
                          <a:latin typeface="Arial Narrow" pitchFamily="34" charset="0"/>
                        </a:rPr>
                        <a:t>Carbamazepine</a:t>
                      </a:r>
                      <a:endParaRPr lang="en-US" sz="2200" b="1" dirty="0">
                        <a:solidFill>
                          <a:srgbClr val="0000FF"/>
                        </a:solidFill>
                        <a:latin typeface="Arial Narrow" pitchFamily="34" charset="0"/>
                      </a:endParaRPr>
                    </a:p>
                    <a:p>
                      <a:r>
                        <a:rPr lang="en-US" sz="2200" b="1" dirty="0">
                          <a:solidFill>
                            <a:srgbClr val="0000FF"/>
                          </a:solidFill>
                          <a:latin typeface="Arial Narrow" pitchFamily="34" charset="0"/>
                        </a:rPr>
                        <a:t>Sulfonamides</a:t>
                      </a:r>
                    </a:p>
                    <a:p>
                      <a:r>
                        <a:rPr lang="en-US" sz="2200" b="1" dirty="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a:latin typeface="Arial Narrow" pitchFamily="34" charset="0"/>
              </a:rPr>
              <a:t>Her drug history reveals that she has been 4 month ago on cyclosporine to control the </a:t>
            </a:r>
            <a:r>
              <a:rPr lang="en-US" sz="2400" b="1" dirty="0" err="1">
                <a:latin typeface="Arial Narrow" pitchFamily="34" charset="0"/>
              </a:rPr>
              <a:t>arthiritic</a:t>
            </a:r>
            <a:r>
              <a:rPr lang="en-US" sz="2400" b="1" dirty="0">
                <a:latin typeface="Arial Narrow" pitchFamily="34" charset="0"/>
              </a:rPr>
              <a:t> exacerbations. A month ago, she was put on </a:t>
            </a:r>
            <a:r>
              <a:rPr lang="en-US" sz="2400" b="1" dirty="0" err="1">
                <a:latin typeface="Arial Narrow" pitchFamily="34" charset="0"/>
              </a:rPr>
              <a:t>isoniazid</a:t>
            </a:r>
            <a:r>
              <a:rPr lang="en-US" sz="2400" b="1" dirty="0">
                <a:latin typeface="Arial Narrow" pitchFamily="34" charset="0"/>
              </a:rPr>
              <a:t> when she developed T.B. and multivitamins because she is weak. Currently she is given domperidone for the emesis. </a:t>
            </a:r>
          </a:p>
          <a:p>
            <a:r>
              <a:rPr lang="en-US" sz="2400" b="1" dirty="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a:t>Treatment????</a:t>
            </a:r>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a:solidFill>
                <a:srgbClr val="5400D0"/>
              </a:solidFill>
              <a:latin typeface="Arial Narrow" pitchFamily="34" charset="0"/>
            </a:endParaRPr>
          </a:p>
          <a:p>
            <a:pPr>
              <a:buBlip>
                <a:blip r:embed="rId2"/>
              </a:buBlip>
            </a:pPr>
            <a:r>
              <a:rPr lang="en-US" sz="2400" b="1" dirty="0">
                <a:solidFill>
                  <a:srgbClr val="5400D0"/>
                </a:solidFill>
                <a:latin typeface="Arial Narrow" pitchFamily="34" charset="0"/>
              </a:rPr>
              <a:t> Which one of the following drugs is the likely cause of her symptoms?</a:t>
            </a:r>
          </a:p>
          <a:p>
            <a:pPr marL="457200" indent="-457200">
              <a:buAutoNum type="alphaLcPeriod"/>
            </a:pPr>
            <a:r>
              <a:rPr lang="en-US" sz="2400" b="1" dirty="0">
                <a:solidFill>
                  <a:srgbClr val="5400D0"/>
                </a:solidFill>
                <a:latin typeface="Arial Narrow" pitchFamily="34" charset="0"/>
              </a:rPr>
              <a:t>Cyclosporine	b. </a:t>
            </a:r>
            <a:r>
              <a:rPr lang="en-US" sz="2400" b="1" dirty="0" err="1">
                <a:solidFill>
                  <a:srgbClr val="5400D0"/>
                </a:solidFill>
                <a:latin typeface="Arial Narrow" pitchFamily="34" charset="0"/>
              </a:rPr>
              <a:t>Multivitamines</a:t>
            </a:r>
            <a:r>
              <a:rPr lang="en-US" sz="2400" b="1" dirty="0">
                <a:solidFill>
                  <a:srgbClr val="5400D0"/>
                </a:solidFill>
                <a:latin typeface="Arial Narrow" pitchFamily="34" charset="0"/>
              </a:rPr>
              <a:t>	</a:t>
            </a:r>
          </a:p>
          <a:p>
            <a:pPr marL="457200" indent="-457200"/>
            <a:r>
              <a:rPr lang="en-US" sz="2400" b="1" dirty="0">
                <a:solidFill>
                  <a:srgbClr val="5400D0"/>
                </a:solidFill>
                <a:latin typeface="Arial Narrow" pitchFamily="34" charset="0"/>
              </a:rPr>
              <a:t>c</a:t>
            </a:r>
            <a:r>
              <a:rPr lang="en-US" sz="2400" b="1" dirty="0">
                <a:solidFill>
                  <a:srgbClr val="5400D0"/>
                </a:solidFill>
                <a:highlight>
                  <a:srgbClr val="FFFF00"/>
                </a:highlight>
                <a:latin typeface="Arial Narrow" pitchFamily="34" charset="0"/>
              </a:rPr>
              <a:t>.    </a:t>
            </a:r>
            <a:r>
              <a:rPr lang="en-US" sz="2400" b="1" dirty="0" err="1">
                <a:solidFill>
                  <a:srgbClr val="5400D0"/>
                </a:solidFill>
                <a:highlight>
                  <a:srgbClr val="FFFF00"/>
                </a:highlight>
                <a:latin typeface="Arial Narrow" pitchFamily="34" charset="0"/>
              </a:rPr>
              <a:t>Isoniazid</a:t>
            </a:r>
            <a:r>
              <a:rPr lang="en-US" sz="2400" b="1" dirty="0">
                <a:solidFill>
                  <a:srgbClr val="5400D0"/>
                </a:solidFill>
                <a:highlight>
                  <a:srgbClr val="FFFF00"/>
                </a:highlight>
                <a:latin typeface="Arial Narrow" pitchFamily="34" charset="0"/>
              </a:rPr>
              <a:t>	</a:t>
            </a:r>
            <a:r>
              <a:rPr lang="en-US" sz="2400" b="1" dirty="0">
                <a:solidFill>
                  <a:srgbClr val="5400D0"/>
                </a:solidFill>
                <a:latin typeface="Arial Narrow" pitchFamily="34" charset="0"/>
              </a:rPr>
              <a:t>	d. </a:t>
            </a:r>
            <a:r>
              <a:rPr lang="en-US" sz="2400" b="1" dirty="0" err="1">
                <a:solidFill>
                  <a:srgbClr val="5400D0"/>
                </a:solidFill>
                <a:latin typeface="Arial Narrow" pitchFamily="34" charset="0"/>
              </a:rPr>
              <a:t>Domperidone</a:t>
            </a:r>
            <a:endParaRPr lang="en-US" sz="2400" b="1" dirty="0">
              <a:solidFill>
                <a:srgbClr val="5400D0"/>
              </a:solidFill>
              <a:latin typeface="Arial Narrow" pitchFamily="34" charset="0"/>
            </a:endParaRPr>
          </a:p>
          <a:p>
            <a:pPr>
              <a:buBlip>
                <a:blip r:embed="rId2"/>
              </a:buBlip>
            </a:pPr>
            <a:r>
              <a:rPr lang="en-US" sz="2400" b="1" dirty="0">
                <a:solidFill>
                  <a:srgbClr val="5400D0"/>
                </a:solidFill>
                <a:latin typeface="Arial Narrow" pitchFamily="34" charset="0"/>
              </a:rPr>
              <a:t> Which type of hepatotoxin is considered?</a:t>
            </a:r>
          </a:p>
          <a:p>
            <a:pPr>
              <a:buBlip>
                <a:blip r:embed="rId2"/>
              </a:buBlip>
            </a:pPr>
            <a:r>
              <a:rPr lang="en-US" sz="2400" b="1" dirty="0">
                <a:solidFill>
                  <a:srgbClr val="5400D0"/>
                </a:solidFill>
                <a:latin typeface="Arial Narrow" pitchFamily="34" charset="0"/>
              </a:rPr>
              <a:t> What is the likely hepatotoxic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4154984"/>
          </a:xfrm>
          <a:prstGeom prst="rect">
            <a:avLst/>
          </a:prstGeom>
        </p:spPr>
        <p:txBody>
          <a:bodyPr wrap="square">
            <a:spAutoFit/>
          </a:bodyPr>
          <a:lstStyle/>
          <a:p>
            <a:pPr>
              <a:buBlip>
                <a:blip r:embed="rId2"/>
              </a:buBlip>
            </a:pPr>
            <a:r>
              <a:rPr lang="en-US" sz="2400" b="1" dirty="0">
                <a:latin typeface="Arial Narrow" pitchFamily="34" charset="0"/>
              </a:rPr>
              <a:t> A </a:t>
            </a:r>
            <a:r>
              <a:rPr lang="en-US" sz="2400" b="1" dirty="0" err="1">
                <a:latin typeface="Arial Narrow" pitchFamily="34" charset="0"/>
              </a:rPr>
              <a:t>hypercholestrolemic</a:t>
            </a:r>
            <a:r>
              <a:rPr lang="en-US" sz="2400" b="1" dirty="0">
                <a:latin typeface="Arial Narrow" pitchFamily="34" charset="0"/>
              </a:rPr>
              <a:t> patient was received in E.R complaining of  yellowish discoloration of skin, change in color of urine &amp; stools, and severe itching</a:t>
            </a:r>
          </a:p>
          <a:p>
            <a:r>
              <a:rPr lang="en-US" sz="2400" b="1" dirty="0">
                <a:latin typeface="Arial Narrow" pitchFamily="34" charset="0"/>
              </a:rPr>
              <a:t>He has been receiving </a:t>
            </a:r>
            <a:r>
              <a:rPr lang="en-US" sz="2400" b="1" dirty="0" err="1">
                <a:latin typeface="Arial Narrow" pitchFamily="34" charset="0"/>
              </a:rPr>
              <a:t>statins</a:t>
            </a:r>
            <a:r>
              <a:rPr lang="en-US" sz="2400" b="1" dirty="0">
                <a:latin typeface="Arial Narrow" pitchFamily="34" charset="0"/>
              </a:rPr>
              <a:t> fro the long time for the </a:t>
            </a:r>
            <a:r>
              <a:rPr lang="en-US" sz="2400" b="1" dirty="0" err="1">
                <a:latin typeface="Arial Narrow" pitchFamily="34" charset="0"/>
              </a:rPr>
              <a:t>hypercholestrolemia</a:t>
            </a:r>
            <a:r>
              <a:rPr lang="en-US" sz="2400" b="1" dirty="0">
                <a:latin typeface="Arial Narrow" pitchFamily="34" charset="0"/>
              </a:rPr>
              <a:t>. Three month ago he was diagnosed as being diabetic and hypertensive and since then he is receiving chlorpropamide for the diabetes and nadolol for the hypertension. The last couple of days he had a flu; for which he was given acetaminophen for muscle aches and nasal drops for his nasal congestion.</a:t>
            </a:r>
          </a:p>
          <a:p>
            <a:r>
              <a:rPr lang="en-US" sz="2400" b="1" dirty="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a:t>Treatment????</a:t>
            </a:r>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a:solidFill>
                <a:srgbClr val="5400D0"/>
              </a:solidFill>
              <a:latin typeface="Arial Narrow" pitchFamily="34" charset="0"/>
            </a:endParaRPr>
          </a:p>
          <a:p>
            <a:pPr>
              <a:buBlip>
                <a:blip r:embed="rId2"/>
              </a:buBlip>
            </a:pPr>
            <a:r>
              <a:rPr lang="en-US" sz="2400" b="1" dirty="0">
                <a:solidFill>
                  <a:srgbClr val="5400D0"/>
                </a:solidFill>
                <a:latin typeface="Arial Narrow" pitchFamily="34" charset="0"/>
              </a:rPr>
              <a:t> Which one of the following drug is the likely cause of his symptoms?</a:t>
            </a:r>
          </a:p>
          <a:p>
            <a:r>
              <a:rPr lang="en-US" sz="2400" b="1" dirty="0">
                <a:solidFill>
                  <a:srgbClr val="5400D0"/>
                </a:solidFill>
                <a:latin typeface="Arial Narrow" pitchFamily="34" charset="0"/>
              </a:rPr>
              <a:t> a. </a:t>
            </a:r>
            <a:r>
              <a:rPr lang="en-US" sz="2400" b="1" dirty="0" err="1">
                <a:solidFill>
                  <a:srgbClr val="5400D0"/>
                </a:solidFill>
                <a:latin typeface="Arial Narrow" pitchFamily="34" charset="0"/>
              </a:rPr>
              <a:t>Nadolol</a:t>
            </a:r>
            <a:r>
              <a:rPr lang="en-US" sz="2400" b="1" dirty="0">
                <a:solidFill>
                  <a:srgbClr val="5400D0"/>
                </a:solidFill>
                <a:latin typeface="Arial Narrow" pitchFamily="34" charset="0"/>
              </a:rPr>
              <a:t>	</a:t>
            </a:r>
            <a:r>
              <a:rPr lang="en-US" sz="2400" b="1" dirty="0">
                <a:solidFill>
                  <a:srgbClr val="5400D0"/>
                </a:solidFill>
                <a:highlight>
                  <a:srgbClr val="FFFF00"/>
                </a:highlight>
                <a:latin typeface="Arial Narrow" pitchFamily="34" charset="0"/>
              </a:rPr>
              <a:t>b. </a:t>
            </a:r>
            <a:r>
              <a:rPr lang="en-US" sz="2400" b="1" dirty="0" err="1">
                <a:solidFill>
                  <a:srgbClr val="5400D0"/>
                </a:solidFill>
                <a:highlight>
                  <a:srgbClr val="FFFF00"/>
                </a:highlight>
                <a:latin typeface="Arial Narrow" pitchFamily="34" charset="0"/>
              </a:rPr>
              <a:t>Chlorpropamide</a:t>
            </a:r>
            <a:r>
              <a:rPr lang="en-US" sz="2400" b="1" dirty="0">
                <a:solidFill>
                  <a:srgbClr val="5400D0"/>
                </a:solidFill>
                <a:latin typeface="Arial Narrow" pitchFamily="34" charset="0"/>
              </a:rPr>
              <a:t>	c. Acetaminophen 	d. Statins</a:t>
            </a:r>
          </a:p>
          <a:p>
            <a:pPr>
              <a:buBlip>
                <a:blip r:embed="rId2"/>
              </a:buBlip>
            </a:pPr>
            <a:r>
              <a:rPr lang="en-US" sz="2400" b="1" dirty="0">
                <a:solidFill>
                  <a:srgbClr val="5400D0"/>
                </a:solidFill>
                <a:latin typeface="Arial Narrow" pitchFamily="34" charset="0"/>
              </a:rPr>
              <a:t> Which type of hepatotoxin is considered?</a:t>
            </a:r>
          </a:p>
          <a:p>
            <a:pPr>
              <a:buBlip>
                <a:blip r:embed="rId2"/>
              </a:buBlip>
            </a:pPr>
            <a:r>
              <a:rPr lang="en-US" sz="2400" b="1" dirty="0">
                <a:solidFill>
                  <a:srgbClr val="5400D0"/>
                </a:solidFill>
                <a:latin typeface="Arial Narrow" pitchFamily="34" charset="0"/>
              </a:rPr>
              <a:t> What is the hepatotoxic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8692E-6FB4-1E4F-B6BD-CF5712BAAF4E}"/>
              </a:ext>
            </a:extLst>
          </p:cNvPr>
          <p:cNvSpPr/>
          <p:nvPr/>
        </p:nvSpPr>
        <p:spPr>
          <a:xfrm>
            <a:off x="3973320" y="1053711"/>
            <a:ext cx="4484879" cy="14244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FFFFFF"/>
                </a:solidFill>
                <a:latin typeface="+mj-lt"/>
                <a:ea typeface="+mj-ea"/>
                <a:cs typeface="+mj-cs"/>
              </a:rPr>
              <a:t>Hepatotoxic Drugs </a:t>
            </a:r>
          </a:p>
        </p:txBody>
      </p:sp>
      <p:pic>
        <p:nvPicPr>
          <p:cNvPr id="12" name="Picture 4" descr="http://www.losethattyre.co.uk/wp-content/uploads/2009/03/liver.jpg"/>
          <p:cNvPicPr>
            <a:picLocks noChangeAspect="1" noChangeArrowheads="1"/>
          </p:cNvPicPr>
          <p:nvPr/>
        </p:nvPicPr>
        <p:blipFill>
          <a:blip r:embed="rId2" cstate="print"/>
          <a:stretch>
            <a:fillRect/>
          </a:stretch>
        </p:blipFill>
        <p:spPr bwMode="auto">
          <a:xfrm>
            <a:off x="361414" y="481345"/>
            <a:ext cx="2747048" cy="2783675"/>
          </a:xfrm>
          <a:prstGeom prst="rect">
            <a:avLst/>
          </a:prstGeom>
          <a:noFill/>
        </p:spPr>
      </p:pic>
      <p:cxnSp>
        <p:nvCxnSpPr>
          <p:cNvPr id="75" name="Straight Connector 7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30724" name="Picture 4" descr="http://www.subu.org.uk/files/minisites/1212/health_drugs.jpg"/>
          <p:cNvPicPr>
            <a:picLocks noChangeAspect="1" noChangeArrowheads="1"/>
          </p:cNvPicPr>
          <p:nvPr/>
        </p:nvPicPr>
        <p:blipFill>
          <a:blip r:embed="rId3" cstate="print"/>
          <a:stretch>
            <a:fillRect/>
          </a:stretch>
        </p:blipFill>
        <p:spPr bwMode="auto">
          <a:xfrm>
            <a:off x="361414" y="4070934"/>
            <a:ext cx="2747048" cy="1826786"/>
          </a:xfrm>
          <a:prstGeom prst="rect">
            <a:avLst/>
          </a:prstGeom>
          <a:noFill/>
        </p:spPr>
      </p:pic>
      <p:sp>
        <p:nvSpPr>
          <p:cNvPr id="14" name="TextBox 13"/>
          <p:cNvSpPr txBox="1"/>
          <p:nvPr/>
        </p:nvSpPr>
        <p:spPr>
          <a:xfrm>
            <a:off x="3973321" y="2799889"/>
            <a:ext cx="4310390" cy="2987543"/>
          </a:xfrm>
          <a:prstGeom prst="rect">
            <a:avLst/>
          </a:prstGeom>
        </p:spPr>
        <p:txBody>
          <a:bodyPr vert="horz" lIns="91440" tIns="45720" rIns="91440" bIns="45720" rtlCol="0" anchor="t">
            <a:normAutofit/>
          </a:bodyPr>
          <a:lstStyle/>
          <a:p>
            <a:pPr indent="-228600">
              <a:lnSpc>
                <a:spcPct val="90000"/>
              </a:lnSpc>
              <a:spcBef>
                <a:spcPts val="600"/>
              </a:spcBef>
              <a:buClr>
                <a:srgbClr val="FF0000"/>
              </a:buClr>
              <a:buFont typeface="Arial" panose="020B0604020202020204" pitchFamily="34" charset="0"/>
              <a:buChar char="•"/>
            </a:pPr>
            <a:r>
              <a:rPr lang="en-US" sz="1600" b="1">
                <a:solidFill>
                  <a:srgbClr val="FFFFFF"/>
                </a:solidFill>
              </a:rPr>
              <a:t> Define the role of liver in drug detoxification</a:t>
            </a:r>
          </a:p>
          <a:p>
            <a:pPr indent="-228600">
              <a:lnSpc>
                <a:spcPct val="90000"/>
              </a:lnSpc>
              <a:spcBef>
                <a:spcPts val="600"/>
              </a:spcBef>
              <a:buClr>
                <a:srgbClr val="FF0000"/>
              </a:buClr>
              <a:buFont typeface="Arial" panose="020B0604020202020204" pitchFamily="34" charset="0"/>
              <a:buChar char="•"/>
            </a:pPr>
            <a:r>
              <a:rPr lang="en-US" sz="1600" b="1">
                <a:solidFill>
                  <a:srgbClr val="FFFFFF"/>
                </a:solidFill>
              </a:rPr>
              <a:t> Discuss the types (patterns) of hepatotoxicity</a:t>
            </a:r>
          </a:p>
          <a:p>
            <a:pPr indent="-228600">
              <a:lnSpc>
                <a:spcPct val="90000"/>
              </a:lnSpc>
              <a:spcBef>
                <a:spcPts val="600"/>
              </a:spcBef>
              <a:buClr>
                <a:srgbClr val="FF0000"/>
              </a:buClr>
              <a:buFont typeface="Arial" panose="020B0604020202020204" pitchFamily="34" charset="0"/>
              <a:buChar char="•"/>
            </a:pPr>
            <a:r>
              <a:rPr lang="en-US" sz="1600" b="1">
                <a:solidFill>
                  <a:srgbClr val="FFFFFF"/>
                </a:solidFill>
              </a:rPr>
              <a:t> Classify hepatotoxins</a:t>
            </a:r>
          </a:p>
          <a:p>
            <a:pPr indent="-228600">
              <a:lnSpc>
                <a:spcPct val="90000"/>
              </a:lnSpc>
              <a:spcBef>
                <a:spcPts val="600"/>
              </a:spcBef>
              <a:buClr>
                <a:srgbClr val="FF0000"/>
              </a:buClr>
              <a:buFont typeface="Arial" panose="020B0604020202020204" pitchFamily="34" charset="0"/>
              <a:buChar char="•"/>
            </a:pPr>
            <a:r>
              <a:rPr lang="en-US" sz="1600" b="1">
                <a:solidFill>
                  <a:srgbClr val="FFFFFF"/>
                </a:solidFill>
              </a:rPr>
              <a:t> Explain how a drug can inflict hepatotoxicity</a:t>
            </a:r>
          </a:p>
          <a:p>
            <a:pPr indent="-228600">
              <a:lnSpc>
                <a:spcPct val="90000"/>
              </a:lnSpc>
              <a:spcBef>
                <a:spcPts val="600"/>
              </a:spcBef>
              <a:buClr>
                <a:srgbClr val="FF0000"/>
              </a:buClr>
              <a:buFont typeface="Arial" panose="020B0604020202020204" pitchFamily="34" charset="0"/>
              <a:buChar char="•"/>
            </a:pPr>
            <a:r>
              <a:rPr lang="en-US" sz="1600" b="1">
                <a:solidFill>
                  <a:srgbClr val="FFFFFF"/>
                </a:solidFill>
              </a:rPr>
              <a:t> State the pathological consequences of hepatic injury</a:t>
            </a:r>
          </a:p>
          <a:p>
            <a:pPr indent="-228600">
              <a:lnSpc>
                <a:spcPct val="90000"/>
              </a:lnSpc>
              <a:spcBef>
                <a:spcPts val="600"/>
              </a:spcBef>
              <a:buClr>
                <a:srgbClr val="FF0000"/>
              </a:buClr>
              <a:buFont typeface="Arial" panose="020B0604020202020204" pitchFamily="34" charset="0"/>
              <a:buChar char="•"/>
            </a:pPr>
            <a:r>
              <a:rPr lang="en-US" sz="1600" b="1">
                <a:solidFill>
                  <a:srgbClr val="FFFFFF"/>
                </a:solidFill>
              </a:rPr>
              <a:t> Contrast the varied clinical presentation of hepatotoxicity</a:t>
            </a:r>
          </a:p>
          <a:p>
            <a:pPr indent="-228600">
              <a:lnSpc>
                <a:spcPct val="90000"/>
              </a:lnSpc>
              <a:spcBef>
                <a:spcPts val="600"/>
              </a:spcBef>
              <a:buClr>
                <a:srgbClr val="FF0000"/>
              </a:buClr>
              <a:buFont typeface="Arial" panose="020B0604020202020204" pitchFamily="34" charset="0"/>
              <a:buChar char="•"/>
            </a:pPr>
            <a:r>
              <a:rPr lang="en-US" sz="1600" b="1">
                <a:solidFill>
                  <a:srgbClr val="FFFFFF"/>
                </a:solidFill>
              </a:rPr>
              <a:t>  Enlist the possible treatment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a:latin typeface="Arial Narrow" pitchFamily="34" charset="0"/>
              </a:rPr>
              <a:t>No universal </a:t>
            </a:r>
            <a:r>
              <a:rPr lang="en-US" sz="2400" b="1" dirty="0" err="1">
                <a:latin typeface="Arial Narrow" pitchFamily="34" charset="0"/>
              </a:rPr>
              <a:t>histo</a:t>
            </a:r>
            <a:r>
              <a:rPr lang="en-US" sz="2400" b="1" dirty="0">
                <a:latin typeface="Arial Narrow" pitchFamily="34" charset="0"/>
              </a:rPr>
              <a:t>-pathological pattern of DIHI exist. </a:t>
            </a:r>
          </a:p>
          <a:p>
            <a:r>
              <a:rPr lang="en-US" sz="2400" b="1" dirty="0">
                <a:latin typeface="Arial Narrow" pitchFamily="34" charset="0"/>
              </a:rPr>
              <a:t>The commonest  are;   </a:t>
            </a:r>
            <a:r>
              <a:rPr lang="en-US" sz="2400" b="1" dirty="0" err="1">
                <a:solidFill>
                  <a:srgbClr val="5400D0"/>
                </a:solidFill>
                <a:latin typeface="Arial Narrow" pitchFamily="34" charset="0"/>
                <a:ea typeface="Times New Roman"/>
                <a:cs typeface="Times New Roman"/>
              </a:rPr>
              <a:t>Hepatocellular</a:t>
            </a:r>
            <a:r>
              <a:rPr lang="en-US" sz="2400" b="1" dirty="0">
                <a:solidFill>
                  <a:srgbClr val="5400D0"/>
                </a:solidFill>
                <a:latin typeface="Arial Narrow" pitchFamily="34" charset="0"/>
                <a:ea typeface="Times New Roman"/>
                <a:cs typeface="Times New Roman"/>
              </a:rPr>
              <a:t> necrosis</a:t>
            </a:r>
          </a:p>
          <a:p>
            <a:r>
              <a:rPr lang="en-US" sz="2400" b="1" dirty="0">
                <a:solidFill>
                  <a:srgbClr val="5400D0"/>
                </a:solidFill>
                <a:latin typeface="Arial Narrow" pitchFamily="34" charset="0"/>
                <a:ea typeface="Times New Roman"/>
                <a:cs typeface="Times New Roman"/>
              </a:rPr>
              <a:t>			</a:t>
            </a:r>
            <a:r>
              <a:rPr lang="en-US" sz="2400" b="1" dirty="0" err="1">
                <a:solidFill>
                  <a:srgbClr val="5400D0"/>
                </a:solidFill>
                <a:latin typeface="Arial Narrow" pitchFamily="34" charset="0"/>
                <a:ea typeface="Times New Roman"/>
                <a:cs typeface="Times New Roman"/>
              </a:rPr>
              <a:t>Cholestasis</a:t>
            </a:r>
            <a:endParaRPr lang="en-US" sz="2400" b="1" dirty="0">
              <a:solidFill>
                <a:srgbClr val="5400D0"/>
              </a:solidFill>
              <a:latin typeface="Arial Narrow" pitchFamily="34" charset="0"/>
              <a:ea typeface="Times New Roman"/>
              <a:cs typeface="Times New Roman"/>
            </a:endParaRPr>
          </a:p>
          <a:p>
            <a:r>
              <a:rPr lang="en-US" sz="2400" b="1" dirty="0">
                <a:solidFill>
                  <a:srgbClr val="5400D0"/>
                </a:solidFill>
                <a:latin typeface="Arial Narrow" pitchFamily="34" charset="0"/>
                <a:ea typeface="Times New Roman"/>
                <a:cs typeface="Times New Roman"/>
              </a:rPr>
              <a:t>			</a:t>
            </a:r>
            <a:r>
              <a:rPr lang="en-US" sz="2400" b="1" dirty="0" err="1">
                <a:solidFill>
                  <a:srgbClr val="5400D0"/>
                </a:solidFill>
                <a:latin typeface="Arial Narrow" pitchFamily="34" charset="0"/>
                <a:ea typeface="Times New Roman"/>
                <a:cs typeface="Times New Roman"/>
              </a:rPr>
              <a:t>Steatosis</a:t>
            </a:r>
            <a:endParaRPr lang="en-US" sz="5400" dirty="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a:latin typeface="Arial Narrow" pitchFamily="34" charset="0"/>
                <a:ea typeface="Times New Roman"/>
                <a:cs typeface="Times New Roman"/>
              </a:rPr>
              <a:t>Any one agent may produce different types of injury in different patients</a:t>
            </a:r>
            <a:endParaRPr lang="en-US" sz="5400" b="1" dirty="0">
              <a:latin typeface="Arial Narrow" pitchFamily="34" charset="0"/>
              <a:ea typeface="Calibri"/>
              <a:cs typeface="Arial"/>
            </a:endParaRPr>
          </a:p>
        </p:txBody>
      </p:sp>
      <p:grpSp>
        <p:nvGrpSpPr>
          <p:cNvPr id="2"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a:latin typeface="Arial Narrow" pitchFamily="34" charset="0"/>
                </a:rPr>
                <a:t>Ballooning &amp; degeneration of </a:t>
              </a:r>
              <a:r>
                <a:rPr lang="en-US" b="1" dirty="0" err="1">
                  <a:latin typeface="Arial Narrow" pitchFamily="34" charset="0"/>
                </a:rPr>
                <a:t>hepatocyte</a:t>
              </a:r>
              <a:endParaRPr lang="en-US" b="1" dirty="0">
                <a:latin typeface="Arial Narrow" pitchFamily="34" charset="0"/>
              </a:endParaRPr>
            </a:p>
          </p:txBody>
        </p:sp>
      </p:grpSp>
      <p:grpSp>
        <p:nvGrpSpPr>
          <p:cNvPr id="3"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a:latin typeface="Arial Narrow" pitchFamily="34" charset="0"/>
                </a:rPr>
                <a:t>Centrilobular</a:t>
              </a:r>
              <a:r>
                <a:rPr lang="en-US" b="1" dirty="0">
                  <a:latin typeface="Arial Narrow" pitchFamily="34" charset="0"/>
                </a:rPr>
                <a:t> &amp; </a:t>
              </a:r>
              <a:r>
                <a:rPr lang="en-US" b="1" dirty="0" err="1">
                  <a:latin typeface="Arial Narrow" pitchFamily="34" charset="0"/>
                </a:rPr>
                <a:t>midzonal</a:t>
              </a:r>
              <a:r>
                <a:rPr lang="en-US" b="1" dirty="0">
                  <a:latin typeface="Arial Narrow" pitchFamily="34" charset="0"/>
                </a:rPr>
                <a:t> necrosis</a:t>
              </a:r>
            </a:p>
          </p:txBody>
        </p:sp>
      </p:grpSp>
      <p:grpSp>
        <p:nvGrpSpPr>
          <p:cNvPr id="4"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a:latin typeface="Arial Narrow" pitchFamily="34" charset="0"/>
                </a:rPr>
                <a:t>Cholistatic</a:t>
              </a:r>
              <a:r>
                <a:rPr lang="en-US" b="1" dirty="0">
                  <a:latin typeface="Arial Narrow" pitchFamily="34" charset="0"/>
                </a:rPr>
                <a:t> injury with damaged bile duct</a:t>
              </a:r>
            </a:p>
          </p:txBody>
        </p:sp>
      </p:grpSp>
      <p:grpSp>
        <p:nvGrpSpPr>
          <p:cNvPr id="5"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a:latin typeface="Arial Narrow" pitchFamily="34" charset="0"/>
                </a:rPr>
                <a:t>Fat accumulation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a:solidFill>
                  <a:schemeClr val="bg1"/>
                </a:solidFill>
                <a:latin typeface="Arial" panose="020B0604020202020204" pitchFamily="34" charset="0"/>
                <a:cs typeface="Arial" panose="020B0604020202020204" pitchFamily="34"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a:uFill>
                  <a:solidFill>
                    <a:srgbClr val="0070C0"/>
                  </a:solidFill>
                </a:uFill>
                <a:latin typeface="Arial Narrow" pitchFamily="34" charset="0"/>
              </a:rPr>
              <a:t>Symptomatic;</a:t>
            </a:r>
          </a:p>
          <a:p>
            <a:r>
              <a:rPr lang="en-US" sz="2400" b="1" dirty="0">
                <a:latin typeface="Arial Narrow" pitchFamily="34" charset="0"/>
              </a:rPr>
              <a:t>If a </a:t>
            </a:r>
            <a:r>
              <a:rPr lang="en-US" sz="2400" b="1" u="sng" dirty="0">
                <a:latin typeface="Arial Narrow" pitchFamily="34" charset="0"/>
              </a:rPr>
              <a:t>severe allergic reaction </a:t>
            </a:r>
            <a:r>
              <a:rPr lang="en-US" sz="2400" b="1" dirty="0">
                <a:latin typeface="Arial Narrow" pitchFamily="34" charset="0"/>
              </a:rPr>
              <a:t>is observed </a:t>
            </a:r>
            <a:r>
              <a:rPr lang="en-US" sz="2400" b="1" dirty="0">
                <a:latin typeface="Arial Narrow" pitchFamily="34" charset="0"/>
                <a:sym typeface="Wingdings 3"/>
              </a:rPr>
              <a:t> </a:t>
            </a:r>
            <a:r>
              <a:rPr lang="en-US" sz="2400" b="1" dirty="0">
                <a:solidFill>
                  <a:srgbClr val="0000FF"/>
                </a:solidFill>
                <a:latin typeface="Arial Narrow" pitchFamily="34" charset="0"/>
                <a:sym typeface="Wingdings 3"/>
              </a:rPr>
              <a:t>C</a:t>
            </a:r>
            <a:r>
              <a:rPr lang="en-US" sz="2400" b="1" dirty="0">
                <a:solidFill>
                  <a:srgbClr val="0000FF"/>
                </a:solidFill>
                <a:latin typeface="Arial Narrow" pitchFamily="34" charset="0"/>
              </a:rPr>
              <a:t>orticosteroids</a:t>
            </a:r>
          </a:p>
          <a:p>
            <a:r>
              <a:rPr lang="en-US" sz="2400" b="1" dirty="0">
                <a:latin typeface="Arial Narrow" pitchFamily="34" charset="0"/>
              </a:rPr>
              <a:t>If </a:t>
            </a:r>
            <a:r>
              <a:rPr lang="en-US" sz="2400" b="1" u="sng" dirty="0" err="1">
                <a:latin typeface="Arial Narrow" pitchFamily="34" charset="0"/>
              </a:rPr>
              <a:t>pruritus</a:t>
            </a:r>
            <a:r>
              <a:rPr lang="en-US" sz="2400" b="1" dirty="0">
                <a:latin typeface="Arial Narrow" pitchFamily="34" charset="0"/>
              </a:rPr>
              <a:t> </a:t>
            </a:r>
            <a:r>
              <a:rPr lang="en-US" sz="2400" b="1" dirty="0">
                <a:latin typeface="Arial Narrow" pitchFamily="34" charset="0"/>
                <a:sym typeface="Wingdings 3"/>
              </a:rPr>
              <a:t> </a:t>
            </a:r>
            <a:r>
              <a:rPr lang="en-US" sz="2400" b="1" dirty="0">
                <a:latin typeface="Arial Narrow" pitchFamily="34" charset="0"/>
              </a:rPr>
              <a:t>enhance bile acid excretion </a:t>
            </a:r>
            <a:r>
              <a:rPr lang="en-US" sz="2400" b="1" dirty="0">
                <a:latin typeface="Arial Narrow" pitchFamily="34" charset="0"/>
                <a:sym typeface="Wingdings 3"/>
              </a:rPr>
              <a:t></a:t>
            </a:r>
            <a:r>
              <a:rPr lang="en-US" sz="2400" b="1" dirty="0">
                <a:latin typeface="Arial Narrow" pitchFamily="34" charset="0"/>
              </a:rPr>
              <a:t> </a:t>
            </a:r>
            <a:r>
              <a:rPr lang="en-US" sz="2400" b="1" dirty="0" err="1">
                <a:solidFill>
                  <a:srgbClr val="0000FF"/>
                </a:solidFill>
                <a:latin typeface="Arial Narrow" pitchFamily="34" charset="0"/>
              </a:rPr>
              <a:t>Cholestyramine</a:t>
            </a:r>
            <a:r>
              <a:rPr lang="en-US" sz="2400" b="1" dirty="0">
                <a:solidFill>
                  <a:srgbClr val="0000FF"/>
                </a:solidFill>
                <a:latin typeface="Arial Narrow" pitchFamily="34" charset="0"/>
              </a:rPr>
              <a:t> </a:t>
            </a:r>
          </a:p>
          <a:p>
            <a:r>
              <a:rPr lang="en-US" sz="2400" b="1" dirty="0">
                <a:latin typeface="Arial Narrow" pitchFamily="34" charset="0"/>
              </a:rPr>
              <a:t>If </a:t>
            </a:r>
            <a:r>
              <a:rPr lang="en-US" sz="2400" b="1" u="sng" dirty="0">
                <a:latin typeface="Arial Narrow" pitchFamily="34" charset="0"/>
              </a:rPr>
              <a:t>cholestatic liver injury </a:t>
            </a:r>
            <a:r>
              <a:rPr lang="en-US" sz="2400" b="1" dirty="0">
                <a:latin typeface="Arial Narrow" pitchFamily="34" charset="0"/>
                <a:sym typeface="Wingdings 3"/>
              </a:rPr>
              <a:t> </a:t>
            </a:r>
            <a:r>
              <a:rPr lang="en-US" sz="2400" b="1" dirty="0" err="1">
                <a:solidFill>
                  <a:srgbClr val="0000FF"/>
                </a:solidFill>
                <a:latin typeface="Arial Narrow" pitchFamily="34" charset="0"/>
              </a:rPr>
              <a:t>Ursodeoxycholic</a:t>
            </a:r>
            <a:r>
              <a:rPr lang="en-US" sz="2400" b="1" dirty="0">
                <a:solidFill>
                  <a:srgbClr val="0000FF"/>
                </a:solidFill>
                <a:latin typeface="Arial Narrow" pitchFamily="34" charset="0"/>
              </a:rPr>
              <a:t> acid </a:t>
            </a:r>
            <a:r>
              <a:rPr lang="en-US" sz="2400" b="1" dirty="0">
                <a:latin typeface="Arial Narrow" pitchFamily="34" charset="0"/>
              </a:rPr>
              <a:t>(</a:t>
            </a:r>
            <a:r>
              <a:rPr lang="en-US" sz="2400" b="1" dirty="0" err="1">
                <a:latin typeface="Arial Narrow" pitchFamily="34" charset="0"/>
              </a:rPr>
              <a:t>Ursodiol</a:t>
            </a:r>
            <a:r>
              <a:rPr lang="en-US" sz="2400" b="1" dirty="0">
                <a:latin typeface="Arial Narrow" pitchFamily="34" charset="0"/>
              </a:rPr>
              <a:t>)</a:t>
            </a:r>
          </a:p>
          <a:p>
            <a:r>
              <a:rPr lang="en-US" sz="2400" b="1" dirty="0">
                <a:latin typeface="Arial Narrow" pitchFamily="34" charset="0"/>
              </a:rPr>
              <a:t>If coagulopathy or encephalopathy develop </a:t>
            </a:r>
            <a:r>
              <a:rPr lang="en-US" sz="2400" b="1" dirty="0">
                <a:latin typeface="Arial Narrow" pitchFamily="34" charset="0"/>
                <a:sym typeface="Wingdings 3"/>
              </a:rPr>
              <a:t>treat accordingly</a:t>
            </a:r>
            <a:r>
              <a:rPr lang="en-US" sz="2400" b="1" dirty="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a:solidFill>
                  <a:srgbClr val="5400D0"/>
                </a:solidFill>
                <a:latin typeface="Arial Narrow" pitchFamily="34" charset="0"/>
              </a:rPr>
              <a:t>Specific antidotes </a:t>
            </a:r>
          </a:p>
          <a:p>
            <a:r>
              <a:rPr lang="en-US" sz="2400" b="1" dirty="0">
                <a:solidFill>
                  <a:srgbClr val="0000FF"/>
                </a:solidFill>
                <a:latin typeface="Arial Narrow" pitchFamily="34" charset="0"/>
              </a:rPr>
              <a:t>N-</a:t>
            </a:r>
            <a:r>
              <a:rPr lang="en-US" sz="2400" b="1" dirty="0" err="1">
                <a:solidFill>
                  <a:srgbClr val="0000FF"/>
                </a:solidFill>
                <a:latin typeface="Arial Narrow" pitchFamily="34" charset="0"/>
              </a:rPr>
              <a:t>acetylcysteine</a:t>
            </a:r>
            <a:r>
              <a:rPr lang="en-US" sz="2400" b="1" dirty="0">
                <a:solidFill>
                  <a:srgbClr val="0000FF"/>
                </a:solidFill>
                <a:latin typeface="Arial Narrow" pitchFamily="34" charset="0"/>
              </a:rPr>
              <a:t> </a:t>
            </a:r>
            <a:r>
              <a:rPr lang="en-US" sz="2400" b="1" dirty="0">
                <a:latin typeface="Arial Narrow" pitchFamily="34" charset="0"/>
                <a:sym typeface="Wingdings 3"/>
              </a:rPr>
              <a:t> </a:t>
            </a:r>
            <a:r>
              <a:rPr lang="en-US" sz="2400" b="1" dirty="0">
                <a:latin typeface="Arial Narrow" pitchFamily="34" charset="0"/>
              </a:rPr>
              <a:t>acetaminophen toxicity</a:t>
            </a:r>
          </a:p>
          <a:p>
            <a:r>
              <a:rPr lang="en-US" sz="2400" b="1" dirty="0">
                <a:solidFill>
                  <a:srgbClr val="0000FF"/>
                </a:solidFill>
                <a:latin typeface="Arial Narrow" pitchFamily="34" charset="0"/>
              </a:rPr>
              <a:t>L-carnitine</a:t>
            </a:r>
            <a:r>
              <a:rPr lang="en-US" sz="2400" b="1" dirty="0">
                <a:latin typeface="Arial Narrow" pitchFamily="34" charset="0"/>
              </a:rPr>
              <a:t> </a:t>
            </a:r>
            <a:r>
              <a:rPr lang="en-US" sz="2400" b="1" dirty="0">
                <a:latin typeface="Arial Narrow" pitchFamily="34" charset="0"/>
                <a:sym typeface="Wingdings 3"/>
              </a:rPr>
              <a:t></a:t>
            </a:r>
            <a:r>
              <a:rPr lang="en-US" sz="2400" b="1" dirty="0">
                <a:latin typeface="Arial Narrow" pitchFamily="34" charset="0"/>
              </a:rPr>
              <a:t>valproate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a:solidFill>
                  <a:srgbClr val="5400D0"/>
                </a:solidFill>
                <a:latin typeface="Arial Narrow" pitchFamily="34" charset="0"/>
              </a:rPr>
              <a:t>No specific treatment </a:t>
            </a:r>
            <a:r>
              <a:rPr lang="en-US" sz="2400" b="1" dirty="0">
                <a:latin typeface="Arial Narrow" pitchFamily="34" charset="0"/>
                <a:sym typeface="Wingdings 3"/>
              </a:rPr>
              <a:t> </a:t>
            </a:r>
            <a:r>
              <a:rPr lang="en-US" sz="2400" b="1" dirty="0">
                <a:latin typeface="Arial Narrow" pitchFamily="34" charset="0"/>
              </a:rPr>
              <a:t>largely symptomatic &amp; supportive</a:t>
            </a: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a:uFill>
                  <a:solidFill>
                    <a:srgbClr val="0070C0"/>
                  </a:solidFill>
                </a:uFill>
                <a:latin typeface="Arial Narrow" pitchFamily="34" charset="0"/>
              </a:rPr>
              <a:t>Supportive; </a:t>
            </a:r>
          </a:p>
          <a:p>
            <a:r>
              <a:rPr lang="en-US" sz="2400" b="1" dirty="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a:solidFill>
                  <a:srgbClr val="5400D0"/>
                </a:solidFill>
                <a:latin typeface="Arial Narrow" pitchFamily="34" charset="0"/>
              </a:rPr>
              <a:t>Emergency liver transplantation </a:t>
            </a:r>
            <a:r>
              <a:rPr lang="en-US" sz="2400" b="1" dirty="0">
                <a:latin typeface="Arial Narrow" pitchFamily="34" charset="0"/>
                <a:sym typeface="Wingdings 3"/>
              </a:rPr>
              <a:t>for </a:t>
            </a:r>
            <a:r>
              <a:rPr lang="en-US" sz="2400" b="1" dirty="0">
                <a:latin typeface="Arial Narrow" pitchFamily="34" charset="0"/>
              </a:rPr>
              <a:t>drug induced fulminant hepatic failure</a:t>
            </a: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a:solidFill>
                  <a:srgbClr val="5400D0"/>
                </a:solidFill>
                <a:latin typeface="Arial Narrow" pitchFamily="34" charset="0"/>
              </a:rPr>
              <a:t>Immediate withdrawal </a:t>
            </a:r>
            <a:r>
              <a:rPr lang="en-US" sz="2400" b="1" dirty="0">
                <a:latin typeface="Arial Narrow" pitchFamily="34" charset="0"/>
                <a:sym typeface="Wingdings 3"/>
              </a:rPr>
              <a:t> </a:t>
            </a:r>
            <a:r>
              <a:rPr lang="en-US" sz="2400" b="1" dirty="0">
                <a:latin typeface="Arial Narrow" pitchFamily="34" charset="0"/>
              </a:rPr>
              <a:t>of any suspected drug</a:t>
            </a:r>
          </a:p>
        </p:txBody>
      </p:sp>
      <p:sp>
        <p:nvSpPr>
          <p:cNvPr id="9" name="5-Point Star 8"/>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89E9DB-FEC9-614D-BBD2-AE42129036DA}"/>
              </a:ext>
            </a:extLst>
          </p:cNvPr>
          <p:cNvSpPr txBox="1"/>
          <p:nvPr/>
        </p:nvSpPr>
        <p:spPr>
          <a:xfrm>
            <a:off x="2753233" y="2286000"/>
            <a:ext cx="3637534" cy="1015663"/>
          </a:xfrm>
          <a:prstGeom prst="rect">
            <a:avLst/>
          </a:prstGeom>
          <a:noFill/>
        </p:spPr>
        <p:txBody>
          <a:bodyPr wrap="none" rtlCol="0">
            <a:spAutoFit/>
          </a:bodyPr>
          <a:lstStyle/>
          <a:p>
            <a:r>
              <a:rPr lang="en-US" sz="6000" dirty="0"/>
              <a:t>Good Luck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000" b="1" dirty="0">
                <a:latin typeface="Arial Narrow" pitchFamily="34" charset="0"/>
              </a:rPr>
              <a:t>         has multiple functions (&gt;5000) </a:t>
            </a:r>
            <a:r>
              <a:rPr lang="en-US" sz="2000" b="1" dirty="0">
                <a:latin typeface="Arial Narrow" pitchFamily="34" charset="0"/>
                <a:sym typeface="Wingdings"/>
              </a:rPr>
              <a:t> </a:t>
            </a:r>
            <a:r>
              <a:rPr lang="en-US" sz="2000" b="1" dirty="0">
                <a:latin typeface="Arial Narrow" pitchFamily="34" charset="0"/>
              </a:rPr>
              <a:t> can be categorized into:</a:t>
            </a:r>
            <a:br>
              <a:rPr lang="en-US" sz="2000" b="1" dirty="0">
                <a:latin typeface="Arial Narrow" pitchFamily="34" charset="0"/>
              </a:rPr>
            </a:br>
            <a:r>
              <a:rPr lang="en-US" sz="2000" b="1" dirty="0">
                <a:latin typeface="Arial Narrow" pitchFamily="34" charset="0"/>
              </a:rPr>
              <a:t>1</a:t>
            </a:r>
            <a:r>
              <a:rPr lang="en-US" sz="2000" b="1" dirty="0">
                <a:solidFill>
                  <a:srgbClr val="5400D0"/>
                </a:solidFill>
                <a:latin typeface="Arial Narrow" pitchFamily="34" charset="0"/>
              </a:rPr>
              <a:t>. Regulation, synthesis &amp; secretion.</a:t>
            </a:r>
            <a:r>
              <a:rPr lang="en-US" sz="2000" b="1" dirty="0">
                <a:latin typeface="Arial Narrow" pitchFamily="34" charset="0"/>
                <a:sym typeface="Wingdings"/>
              </a:rPr>
              <a:t> </a:t>
            </a:r>
            <a:r>
              <a:rPr lang="en-US" sz="2000" b="1" dirty="0">
                <a:latin typeface="Arial Narrow" pitchFamily="34" charset="0"/>
              </a:rPr>
              <a:t>utilization of glucose, lipids &amp; proteins + bile for digesting fats.</a:t>
            </a:r>
            <a:br>
              <a:rPr lang="en-US" sz="2000" b="1" dirty="0">
                <a:latin typeface="Arial Narrow" pitchFamily="34" charset="0"/>
              </a:rPr>
            </a:br>
            <a:r>
              <a:rPr lang="en-US" sz="2000" b="1" dirty="0">
                <a:latin typeface="Arial Narrow" pitchFamily="34" charset="0"/>
              </a:rPr>
              <a:t>2. </a:t>
            </a:r>
            <a:r>
              <a:rPr lang="en-US" sz="2000" b="1" dirty="0">
                <a:solidFill>
                  <a:srgbClr val="5400D0"/>
                </a:solidFill>
                <a:latin typeface="Arial Narrow" pitchFamily="34" charset="0"/>
              </a:rPr>
              <a:t>Storage.</a:t>
            </a:r>
            <a:r>
              <a:rPr lang="en-US" sz="2000" b="1" dirty="0">
                <a:latin typeface="Arial Narrow" pitchFamily="34" charset="0"/>
              </a:rPr>
              <a:t> </a:t>
            </a:r>
            <a:r>
              <a:rPr lang="en-US" sz="2000" b="1" dirty="0">
                <a:latin typeface="Arial Narrow" pitchFamily="34" charset="0"/>
                <a:sym typeface="Wingdings"/>
              </a:rPr>
              <a:t> </a:t>
            </a:r>
            <a:r>
              <a:rPr lang="en-US" sz="2000" b="1" dirty="0">
                <a:latin typeface="Arial Narrow" pitchFamily="34" charset="0"/>
              </a:rPr>
              <a:t>Glucose (as glycogen), fat soluble vitamins (A, D, E &amp; K) &amp; minerals </a:t>
            </a:r>
            <a:br>
              <a:rPr lang="en-US" sz="2000" b="1" dirty="0">
                <a:latin typeface="Arial Narrow" pitchFamily="34" charset="0"/>
              </a:rPr>
            </a:br>
            <a:r>
              <a:rPr lang="en-US" sz="2000" b="1" dirty="0">
                <a:latin typeface="Arial Narrow" pitchFamily="34" charset="0"/>
              </a:rPr>
              <a:t>3. </a:t>
            </a:r>
            <a:r>
              <a:rPr lang="en-US" sz="2000" b="1" dirty="0">
                <a:solidFill>
                  <a:srgbClr val="5400D0"/>
                </a:solidFill>
                <a:latin typeface="Arial Narrow" pitchFamily="34" charset="0"/>
              </a:rPr>
              <a:t>Purification, transformation &amp; clearance</a:t>
            </a:r>
            <a:r>
              <a:rPr lang="en-US" sz="2000" b="1" dirty="0">
                <a:latin typeface="Arial Narrow" pitchFamily="34" charset="0"/>
                <a:sym typeface="Wingdings"/>
              </a:rPr>
              <a:t> </a:t>
            </a:r>
            <a:r>
              <a:rPr lang="en-US" sz="2000" dirty="0"/>
              <a:t> o</a:t>
            </a:r>
            <a:r>
              <a:rPr lang="en-US" sz="2000" b="1" dirty="0">
                <a:latin typeface="Arial Narrow" pitchFamily="34" charset="0"/>
              </a:rPr>
              <a:t>f </a:t>
            </a:r>
            <a:r>
              <a:rPr lang="en-US" sz="2000" b="1" dirty="0">
                <a:solidFill>
                  <a:srgbClr val="0082B0"/>
                </a:solidFill>
                <a:latin typeface="Arial Narrow" pitchFamily="34" charset="0"/>
              </a:rPr>
              <a:t>endogenous</a:t>
            </a:r>
            <a:r>
              <a:rPr lang="en-US" sz="2000" b="1" dirty="0">
                <a:solidFill>
                  <a:srgbClr val="0000FF"/>
                </a:solidFill>
                <a:latin typeface="Arial Narrow" pitchFamily="34" charset="0"/>
              </a:rPr>
              <a:t> </a:t>
            </a:r>
            <a:r>
              <a:rPr lang="en-US" sz="2000" b="1" dirty="0">
                <a:latin typeface="Arial Narrow" pitchFamily="34" charset="0"/>
              </a:rPr>
              <a:t>(steroid hormones, </a:t>
            </a:r>
            <a:r>
              <a:rPr lang="en-US" sz="2000" b="1" dirty="0" err="1">
                <a:latin typeface="Arial Narrow" pitchFamily="34" charset="0"/>
              </a:rPr>
              <a:t>cholestrol</a:t>
            </a:r>
            <a:r>
              <a:rPr lang="en-US" sz="2000" b="1" dirty="0">
                <a:latin typeface="Arial Narrow" pitchFamily="34" charset="0"/>
              </a:rPr>
              <a:t>, FA, &amp; proteins..) &amp; </a:t>
            </a:r>
            <a:r>
              <a:rPr lang="en-US" sz="2000" b="1" dirty="0">
                <a:solidFill>
                  <a:srgbClr val="0082B0"/>
                </a:solidFill>
                <a:latin typeface="Arial Narrow" pitchFamily="34" charset="0"/>
              </a:rPr>
              <a:t>exogenous</a:t>
            </a:r>
            <a:r>
              <a:rPr lang="en-US" sz="2000" b="1" dirty="0">
                <a:latin typeface="Arial Narrow" pitchFamily="34" charset="0"/>
              </a:rPr>
              <a:t> (</a:t>
            </a:r>
            <a:r>
              <a:rPr lang="en-US" sz="2000" b="1" dirty="0">
                <a:solidFill>
                  <a:srgbClr val="FF0000"/>
                </a:solidFill>
                <a:latin typeface="Arial Narrow" pitchFamily="34" charset="0"/>
              </a:rPr>
              <a:t>drugs,</a:t>
            </a:r>
            <a:r>
              <a:rPr lang="en-US" sz="2000" b="1" dirty="0">
                <a:latin typeface="Arial Narrow" pitchFamily="34" charset="0"/>
              </a:rPr>
              <a:t> toxins, herbs…etc ) chemicals.</a:t>
            </a:r>
            <a:r>
              <a:rPr lang="en-US" sz="2000" dirty="0"/>
              <a:t> </a:t>
            </a:r>
            <a:endParaRPr lang="en-US" sz="20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159739" cy="76349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p:cNvSpPr txBox="1"/>
          <p:nvPr/>
        </p:nvSpPr>
        <p:spPr>
          <a:xfrm>
            <a:off x="5617342" y="2743200"/>
            <a:ext cx="2307458" cy="1631216"/>
          </a:xfrm>
          <a:prstGeom prst="rect">
            <a:avLst/>
          </a:prstGeom>
          <a:noFill/>
        </p:spPr>
        <p:txBody>
          <a:bodyPr wrap="square" rtlCol="0">
            <a:spAutoFit/>
          </a:bodyPr>
          <a:lstStyle/>
          <a:p>
            <a:pPr algn="ctr"/>
            <a:r>
              <a:rPr lang="en-US" sz="2000" b="1" dirty="0">
                <a:latin typeface="Arial Narrow" pitchFamily="34" charset="0"/>
              </a:rPr>
              <a:t>Human body identifies almost all drugs as foreign substances i.e. XENOBIOTIC</a:t>
            </a: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457200" y="6336268"/>
            <a:ext cx="3810000" cy="369332"/>
          </a:xfrm>
          <a:prstGeom prst="rect">
            <a:avLst/>
          </a:prstGeom>
          <a:noFill/>
        </p:spPr>
        <p:txBody>
          <a:bodyPr wrap="square" rtlCol="0">
            <a:spAutoFit/>
          </a:bodyPr>
          <a:lstStyle/>
          <a:p>
            <a:r>
              <a:rPr lang="en-US" b="1" dirty="0">
                <a:solidFill>
                  <a:srgbClr val="FF0000"/>
                </a:solidFill>
              </a:rPr>
              <a:t>"METABOLIC CLEARING HOUSE"</a:t>
            </a:r>
          </a:p>
        </p:txBody>
      </p:sp>
      <p:sp>
        <p:nvSpPr>
          <p:cNvPr id="13" name="TextBox 12"/>
          <p:cNvSpPr txBox="1"/>
          <p:nvPr/>
        </p:nvSpPr>
        <p:spPr>
          <a:xfrm>
            <a:off x="5661732" y="4850166"/>
            <a:ext cx="2209800" cy="707886"/>
          </a:xfrm>
          <a:prstGeom prst="rect">
            <a:avLst/>
          </a:prstGeom>
          <a:noFill/>
        </p:spPr>
        <p:txBody>
          <a:bodyPr wrap="square" rtlCol="0">
            <a:spAutoFit/>
          </a:bodyPr>
          <a:lstStyle/>
          <a:p>
            <a:pPr algn="ctr"/>
            <a:r>
              <a:rPr lang="en-US" sz="2000" b="1" dirty="0">
                <a:latin typeface="Arial Narrow" pitchFamily="34" charset="0"/>
              </a:rPr>
              <a:t>Has to get rid of them</a:t>
            </a: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p:cNvSpPr txBox="1"/>
          <p:nvPr/>
        </p:nvSpPr>
        <p:spPr>
          <a:xfrm>
            <a:off x="6930888" y="53008"/>
            <a:ext cx="2133600"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PHYSIOLOGICAL</a:t>
            </a:r>
          </a:p>
        </p:txBody>
      </p:sp>
      <p:sp>
        <p:nvSpPr>
          <p:cNvPr id="18" name="TextBox 17"/>
          <p:cNvSpPr txBox="1"/>
          <p:nvPr/>
        </p:nvSpPr>
        <p:spPr>
          <a:xfrm>
            <a:off x="6553200" y="6412468"/>
            <a:ext cx="2514600"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PHARMACOLOGICAL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323439"/>
          </a:xfrm>
          <a:prstGeom prst="rect">
            <a:avLst/>
          </a:prstGeom>
          <a:noFill/>
        </p:spPr>
        <p:txBody>
          <a:bodyPr wrap="square" rtlCol="0">
            <a:spAutoFit/>
          </a:bodyPr>
          <a:lstStyle/>
          <a:p>
            <a:r>
              <a:rPr lang="en-US" sz="2000" b="1" dirty="0">
                <a:latin typeface="Arial Narrow" pitchFamily="34" charset="0"/>
              </a:rPr>
              <a:t>     Subjects </a:t>
            </a:r>
            <a:r>
              <a:rPr lang="en-US" sz="2000" b="1" dirty="0">
                <a:solidFill>
                  <a:srgbClr val="FF0000"/>
                </a:solidFill>
                <a:latin typeface="Arial Narrow" pitchFamily="34" charset="0"/>
              </a:rPr>
              <a:t>drugs</a:t>
            </a:r>
            <a:r>
              <a:rPr lang="en-US" sz="2000" b="1" dirty="0">
                <a:latin typeface="Arial Narrow" pitchFamily="34" charset="0"/>
              </a:rPr>
              <a:t> to </a:t>
            </a:r>
            <a:r>
              <a:rPr lang="en-US" sz="2000" b="1" u="heavy" dirty="0">
                <a:uFill>
                  <a:solidFill>
                    <a:srgbClr val="0000FF"/>
                  </a:solidFill>
                </a:uFill>
                <a:latin typeface="Arial Narrow" pitchFamily="34" charset="0"/>
              </a:rPr>
              <a:t>chemical transformation </a:t>
            </a:r>
            <a:r>
              <a:rPr lang="en-US" sz="2000" b="1" dirty="0">
                <a:solidFill>
                  <a:srgbClr val="0082B0"/>
                </a:solidFill>
                <a:latin typeface="Arial Narrow" pitchFamily="34" charset="0"/>
              </a:rPr>
              <a:t>(METABOLISM) </a:t>
            </a:r>
            <a:r>
              <a:rPr lang="en-US" sz="2000" b="1" dirty="0">
                <a:latin typeface="Arial Narrow" pitchFamily="34" charset="0"/>
                <a:sym typeface="Wingdings"/>
              </a:rPr>
              <a:t> </a:t>
            </a:r>
            <a:r>
              <a:rPr lang="en-US" sz="2000" b="1" dirty="0">
                <a:latin typeface="Arial Narrow" pitchFamily="34" charset="0"/>
              </a:rPr>
              <a:t>to become inactive &amp; easily excreted.  Since most drugs are </a:t>
            </a:r>
            <a:r>
              <a:rPr lang="en-US" sz="2000" b="1" dirty="0" err="1">
                <a:latin typeface="Arial Narrow" pitchFamily="34" charset="0"/>
              </a:rPr>
              <a:t>lipophilic</a:t>
            </a:r>
            <a:r>
              <a:rPr lang="en-US" sz="2000" b="1" dirty="0">
                <a:latin typeface="Arial Narrow" pitchFamily="34" charset="0"/>
              </a:rPr>
              <a:t> </a:t>
            </a:r>
            <a:r>
              <a:rPr lang="en-US" sz="2000" b="1" dirty="0">
                <a:latin typeface="Arial Narrow" pitchFamily="34" charset="0"/>
                <a:sym typeface="Wingdings"/>
              </a:rPr>
              <a:t>  they are </a:t>
            </a:r>
            <a:r>
              <a:rPr lang="en-US" sz="2000" b="1" dirty="0">
                <a:latin typeface="Arial Narrow" pitchFamily="34" charset="0"/>
              </a:rPr>
              <a:t>changed into hydrophilic water soluble products </a:t>
            </a:r>
            <a:r>
              <a:rPr lang="en-US" sz="2000" b="1" dirty="0">
                <a:latin typeface="Arial Narrow" pitchFamily="34" charset="0"/>
                <a:sym typeface="Wingdings"/>
              </a:rPr>
              <a:t></a:t>
            </a:r>
            <a:r>
              <a:rPr lang="en-US" sz="2000" b="1" dirty="0">
                <a:latin typeface="Arial Narrow" pitchFamily="34" charset="0"/>
              </a:rPr>
              <a:t> suitable for elimination through the bile or urine</a:t>
            </a: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p:cNvSpPr txBox="1"/>
            <p:nvPr/>
          </p:nvSpPr>
          <p:spPr>
            <a:xfrm>
              <a:off x="685800" y="2819400"/>
              <a:ext cx="2819400" cy="1323439"/>
            </a:xfrm>
            <a:prstGeom prst="rect">
              <a:avLst/>
            </a:prstGeom>
            <a:noFill/>
          </p:spPr>
          <p:txBody>
            <a:bodyPr wrap="square" rtlCol="0">
              <a:spAutoFit/>
            </a:bodyPr>
            <a:lstStyle/>
            <a:p>
              <a:r>
                <a:rPr lang="en-US" sz="2000" b="1" dirty="0">
                  <a:solidFill>
                    <a:srgbClr val="0000FF"/>
                  </a:solidFill>
                  <a:latin typeface="Arial Narrow" pitchFamily="34" charset="0"/>
                </a:rPr>
                <a:t>Phase 1 reactions</a:t>
              </a:r>
            </a:p>
            <a:p>
              <a:r>
                <a:rPr lang="en-US" sz="2000" b="1" dirty="0">
                  <a:latin typeface="Arial Narrow" pitchFamily="34" charset="0"/>
                </a:rPr>
                <a:t>Oxidation, Reduction, Hydrolysis, Hydration</a:t>
              </a:r>
            </a:p>
            <a:p>
              <a:r>
                <a:rPr lang="en-US" sz="2000" b="1" dirty="0">
                  <a:latin typeface="Arial Narrow" pitchFamily="34" charset="0"/>
                </a:rPr>
                <a:t>Catalyzed by CYT P-450</a:t>
              </a:r>
            </a:p>
          </p:txBody>
        </p:sp>
      </p:grpSp>
      <p:sp>
        <p:nvSpPr>
          <p:cNvPr id="11" name="TextBox 10"/>
          <p:cNvSpPr txBox="1"/>
          <p:nvPr/>
        </p:nvSpPr>
        <p:spPr>
          <a:xfrm>
            <a:off x="3886200" y="2851210"/>
            <a:ext cx="5105400" cy="1323439"/>
          </a:xfrm>
          <a:prstGeom prst="rect">
            <a:avLst/>
          </a:prstGeom>
          <a:noFill/>
        </p:spPr>
        <p:txBody>
          <a:bodyPr wrap="square" rtlCol="0">
            <a:spAutoFit/>
          </a:bodyPr>
          <a:lstStyle/>
          <a:p>
            <a:r>
              <a:rPr lang="en-US" sz="2000" b="1" dirty="0">
                <a:latin typeface="Arial Narrow" pitchFamily="34" charset="0"/>
              </a:rPr>
              <a:t>Yields intermediates </a:t>
            </a:r>
            <a:r>
              <a:rPr lang="en-US" sz="2000" b="1" dirty="0">
                <a:latin typeface="Arial Narrow" pitchFamily="34" charset="0"/>
                <a:sym typeface="Wingdings"/>
              </a:rPr>
              <a:t> </a:t>
            </a:r>
          </a:p>
          <a:p>
            <a:r>
              <a:rPr lang="en-US" sz="2000" b="1" dirty="0">
                <a:latin typeface="Arial Narrow" pitchFamily="34" charset="0"/>
                <a:sym typeface="Wingdings"/>
              </a:rPr>
              <a:t>polar, </a:t>
            </a:r>
            <a:r>
              <a:rPr lang="en-US" sz="2000" b="1" dirty="0">
                <a:latin typeface="Arial Narrow" pitchFamily="34" charset="0"/>
              </a:rPr>
              <a:t>transient, usually highly reactive</a:t>
            </a:r>
            <a:r>
              <a:rPr lang="en-US" sz="2000" b="1" dirty="0">
                <a:latin typeface="Arial Narrow" pitchFamily="34" charset="0"/>
                <a:sym typeface="Wingdings"/>
              </a:rPr>
              <a:t> </a:t>
            </a:r>
            <a:endParaRPr lang="en-US" sz="2000" b="1" dirty="0">
              <a:latin typeface="Arial Narrow" pitchFamily="34" charset="0"/>
            </a:endParaRPr>
          </a:p>
          <a:p>
            <a:r>
              <a:rPr lang="en-US" sz="2000" b="1" dirty="0">
                <a:latin typeface="Arial Narrow" pitchFamily="34" charset="0"/>
              </a:rPr>
              <a:t>far more toxic than parent substrates </a:t>
            </a:r>
            <a:r>
              <a:rPr lang="en-US" sz="2000" b="1" dirty="0">
                <a:latin typeface="Arial Narrow" pitchFamily="34" charset="0"/>
                <a:sym typeface="Wingdings"/>
              </a:rPr>
              <a:t></a:t>
            </a:r>
          </a:p>
          <a:p>
            <a:r>
              <a:rPr lang="en-US" sz="2000" b="1" dirty="0">
                <a:solidFill>
                  <a:srgbClr val="FF0000"/>
                </a:solidFill>
                <a:latin typeface="Arial Narrow" pitchFamily="34" charset="0"/>
              </a:rPr>
              <a:t>may</a:t>
            </a:r>
            <a:r>
              <a:rPr lang="en-US" sz="2000" b="1" dirty="0">
                <a:latin typeface="Arial Narrow" pitchFamily="34" charset="0"/>
              </a:rPr>
              <a:t> result in liver injury</a:t>
            </a:r>
          </a:p>
        </p:txBody>
      </p:sp>
      <p:sp>
        <p:nvSpPr>
          <p:cNvPr id="16" name="TextBox 15"/>
          <p:cNvSpPr txBox="1"/>
          <p:nvPr/>
        </p:nvSpPr>
        <p:spPr>
          <a:xfrm>
            <a:off x="3810000" y="4920496"/>
            <a:ext cx="5334000" cy="1631216"/>
          </a:xfrm>
          <a:prstGeom prst="rect">
            <a:avLst/>
          </a:prstGeom>
          <a:noFill/>
        </p:spPr>
        <p:txBody>
          <a:bodyPr wrap="square" rtlCol="0">
            <a:spAutoFit/>
          </a:bodyPr>
          <a:lstStyle/>
          <a:p>
            <a:r>
              <a:rPr lang="en-US" sz="2000" b="1" dirty="0">
                <a:latin typeface="Arial Narrow" pitchFamily="34" charset="0"/>
              </a:rPr>
              <a:t>Yields products of increased solubility </a:t>
            </a:r>
          </a:p>
          <a:p>
            <a:r>
              <a:rPr lang="en-US" sz="2000" b="1" dirty="0">
                <a:latin typeface="Arial Narrow" pitchFamily="34" charset="0"/>
              </a:rPr>
              <a:t>     If of high molecular weight  </a:t>
            </a:r>
            <a:r>
              <a:rPr lang="en-US" sz="2000" b="1" dirty="0">
                <a:latin typeface="Arial Narrow" pitchFamily="34" charset="0"/>
                <a:sym typeface="Wingdings"/>
              </a:rPr>
              <a:t> </a:t>
            </a:r>
          </a:p>
          <a:p>
            <a:r>
              <a:rPr lang="en-US" sz="2000" b="1" dirty="0">
                <a:latin typeface="Arial Narrow" pitchFamily="34" charset="0"/>
                <a:sym typeface="Wingdings"/>
              </a:rPr>
              <a:t>     excreted in bile</a:t>
            </a:r>
          </a:p>
          <a:p>
            <a:r>
              <a:rPr lang="en-US" sz="2000" b="1" dirty="0">
                <a:latin typeface="Arial Narrow" pitchFamily="34" charset="0"/>
                <a:sym typeface="Wingdings"/>
              </a:rPr>
              <a:t>     If of low molecular weight  to blood   </a:t>
            </a:r>
          </a:p>
          <a:p>
            <a:r>
              <a:rPr lang="en-US" sz="2000" b="1" dirty="0">
                <a:latin typeface="Arial Narrow" pitchFamily="34" charset="0"/>
                <a:sym typeface="Wingdings"/>
              </a:rPr>
              <a:t>     excreted in urine</a:t>
            </a:r>
            <a:endParaRPr lang="en-US" sz="2000" b="1" dirty="0">
              <a:latin typeface="Arial Narrow" pitchFamily="34" charset="0"/>
            </a:endParaRPr>
          </a:p>
        </p:txBody>
      </p:sp>
      <p:grpSp>
        <p:nvGrpSpPr>
          <p:cNvPr id="28" name="Group 27"/>
          <p:cNvGrpSpPr/>
          <p:nvPr/>
        </p:nvGrpSpPr>
        <p:grpSpPr>
          <a:xfrm>
            <a:off x="95430" y="1143000"/>
            <a:ext cx="6858000" cy="1543110"/>
            <a:chOff x="95430" y="1143000"/>
            <a:chExt cx="6858000" cy="1543110"/>
          </a:xfrm>
        </p:grpSpPr>
        <p:sp>
          <p:nvSpPr>
            <p:cNvPr id="9" name="TextBox 8"/>
            <p:cNvSpPr txBox="1"/>
            <p:nvPr/>
          </p:nvSpPr>
          <p:spPr>
            <a:xfrm>
              <a:off x="95430" y="2286000"/>
              <a:ext cx="6858000" cy="400110"/>
            </a:xfrm>
            <a:prstGeom prst="rect">
              <a:avLst/>
            </a:prstGeom>
            <a:noFill/>
          </p:spPr>
          <p:txBody>
            <a:bodyPr wrap="square" rtlCol="0">
              <a:spAutoFit/>
            </a:bodyPr>
            <a:lstStyle/>
            <a:p>
              <a:r>
                <a:rPr lang="en-US" sz="2000" b="1" dirty="0">
                  <a:latin typeface="Arial Narrow" pitchFamily="34" charset="0"/>
                </a:rPr>
                <a:t>Such metabolic transformation usually occur in </a:t>
              </a:r>
              <a:r>
                <a:rPr lang="en-US" sz="2000" b="1" dirty="0">
                  <a:solidFill>
                    <a:srgbClr val="0082B0"/>
                  </a:solidFill>
                  <a:latin typeface="Arial Narrow" pitchFamily="34" charset="0"/>
                </a:rPr>
                <a:t>2 PHASES</a:t>
              </a:r>
              <a:r>
                <a:rPr lang="en-US" sz="2000" b="1" dirty="0">
                  <a:latin typeface="Arial Narrow" pitchFamily="34" charset="0"/>
                </a:rPr>
                <a:t>: </a:t>
              </a: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457200" y="4953000"/>
              <a:ext cx="3505200" cy="1323439"/>
            </a:xfrm>
            <a:prstGeom prst="rect">
              <a:avLst/>
            </a:prstGeom>
            <a:noFill/>
          </p:spPr>
          <p:txBody>
            <a:bodyPr wrap="square" rtlCol="0">
              <a:spAutoFit/>
            </a:bodyPr>
            <a:lstStyle/>
            <a:p>
              <a:r>
                <a:rPr lang="en-US" sz="2000" b="1" dirty="0">
                  <a:solidFill>
                    <a:srgbClr val="0000FF"/>
                  </a:solidFill>
                  <a:latin typeface="Arial Narrow" pitchFamily="34" charset="0"/>
                </a:rPr>
                <a:t>Phase 2 reactions </a:t>
              </a:r>
            </a:p>
            <a:p>
              <a:r>
                <a:rPr lang="en-US" sz="2000" b="1" dirty="0">
                  <a:latin typeface="Arial Narrow" pitchFamily="34" charset="0"/>
                </a:rPr>
                <a:t>Conjugation with a moiety</a:t>
              </a:r>
            </a:p>
            <a:p>
              <a:r>
                <a:rPr lang="en-US" sz="2000" b="1" dirty="0">
                  <a:latin typeface="Arial Narrow" pitchFamily="34" charset="0"/>
                </a:rPr>
                <a:t> (acetate, </a:t>
              </a:r>
              <a:r>
                <a:rPr lang="en-US" sz="2000" b="1" dirty="0" err="1">
                  <a:latin typeface="Arial Narrow" pitchFamily="34" charset="0"/>
                </a:rPr>
                <a:t>a.a</a:t>
              </a:r>
              <a:r>
                <a:rPr lang="en-US" sz="2000" b="1" dirty="0">
                  <a:latin typeface="Arial Narrow" pitchFamily="34" charset="0"/>
                </a:rPr>
                <a:t>., glutathione,  </a:t>
              </a:r>
              <a:br>
                <a:rPr lang="en-US" sz="2000" b="1" dirty="0">
                  <a:latin typeface="Arial Narrow" pitchFamily="34" charset="0"/>
                </a:rPr>
              </a:br>
              <a:r>
                <a:rPr lang="en-US" sz="2000" b="1" dirty="0">
                  <a:latin typeface="Arial Narrow" pitchFamily="34" charset="0"/>
                </a:rPr>
                <a:t> </a:t>
              </a:r>
              <a:r>
                <a:rPr lang="en-US" sz="2000" b="1" dirty="0" err="1">
                  <a:latin typeface="Arial Narrow" pitchFamily="34" charset="0"/>
                </a:rPr>
                <a:t>glucuronic</a:t>
              </a:r>
              <a:r>
                <a:rPr lang="en-US" sz="2000" b="1" dirty="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1" name="Group 30"/>
          <p:cNvGrpSpPr/>
          <p:nvPr/>
        </p:nvGrpSpPr>
        <p:grpSpPr>
          <a:xfrm>
            <a:off x="5134790" y="3997912"/>
            <a:ext cx="4161610" cy="790699"/>
            <a:chOff x="5134790" y="3997912"/>
            <a:chExt cx="4161610" cy="790699"/>
          </a:xfrm>
        </p:grpSpPr>
        <p:sp>
          <p:nvSpPr>
            <p:cNvPr id="23" name="Rectangle 22"/>
            <p:cNvSpPr/>
            <p:nvPr/>
          </p:nvSpPr>
          <p:spPr>
            <a:xfrm>
              <a:off x="5134790" y="4388501"/>
              <a:ext cx="4161610" cy="400110"/>
            </a:xfrm>
            <a:prstGeom prst="rect">
              <a:avLst/>
            </a:prstGeom>
          </p:spPr>
          <p:txBody>
            <a:bodyPr wrap="square">
              <a:spAutoFit/>
            </a:bodyPr>
            <a:lstStyle/>
            <a:p>
              <a:r>
                <a:rPr lang="en-US" sz="2000" dirty="0">
                  <a:solidFill>
                    <a:srgbClr val="0082B0"/>
                  </a:solidFill>
                  <a:latin typeface="Bernard MT Condensed" pitchFamily="18" charset="0"/>
                </a:rPr>
                <a:t>Drug Induced Liver Injury (DILI)</a:t>
              </a: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00110"/>
            </a:xfrm>
            <a:prstGeom prst="rect">
              <a:avLst/>
            </a:prstGeom>
          </p:spPr>
          <p:txBody>
            <a:bodyPr wrap="square">
              <a:spAutoFit/>
            </a:bodyPr>
            <a:lstStyle/>
            <a:p>
              <a:r>
                <a:rPr lang="en-US" sz="2000" dirty="0">
                  <a:ln w="0">
                    <a:solidFill>
                      <a:schemeClr val="accent2"/>
                    </a:solidFill>
                  </a:ln>
                  <a:effectLst>
                    <a:outerShdw blurRad="38100" dist="19050" dir="2700000" algn="tl" rotWithShape="0">
                      <a:schemeClr val="dk1">
                        <a:alpha val="40000"/>
                      </a:schemeClr>
                    </a:outerShdw>
                  </a:effectLst>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27" name="5-Point Star 26"/>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136265"/>
            <a:ext cx="1295400" cy="852806"/>
          </a:xfrm>
          <a:prstGeom prst="flowChartDocument">
            <a:avLst/>
          </a:prstGeom>
          <a:noFill/>
        </p:spPr>
      </p:pic>
      <p:sp>
        <p:nvSpPr>
          <p:cNvPr id="3" name="Rectangle 2"/>
          <p:cNvSpPr/>
          <p:nvPr/>
        </p:nvSpPr>
        <p:spPr>
          <a:xfrm>
            <a:off x="152400" y="2417140"/>
            <a:ext cx="6329746"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HEPATOTOXIC DRUGS</a:t>
            </a:r>
          </a:p>
        </p:txBody>
      </p:sp>
      <p:sp>
        <p:nvSpPr>
          <p:cNvPr id="7" name="Rectangle 6"/>
          <p:cNvSpPr/>
          <p:nvPr/>
        </p:nvSpPr>
        <p:spPr>
          <a:xfrm>
            <a:off x="1447800" y="2911071"/>
            <a:ext cx="7467600"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DRUG INDUCED LIVER INJURY</a:t>
            </a: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0" name="TextBox 9"/>
          <p:cNvSpPr txBox="1"/>
          <p:nvPr/>
        </p:nvSpPr>
        <p:spPr>
          <a:xfrm>
            <a:off x="609600" y="3804525"/>
            <a:ext cx="8305800" cy="1323439"/>
          </a:xfrm>
          <a:prstGeom prst="rect">
            <a:avLst/>
          </a:prstGeom>
          <a:noFill/>
        </p:spPr>
        <p:txBody>
          <a:bodyPr wrap="square" rtlCol="0">
            <a:spAutoFit/>
          </a:bodyPr>
          <a:lstStyle/>
          <a:p>
            <a:r>
              <a:rPr lang="en-US" sz="2000" b="1" dirty="0">
                <a:latin typeface="Arial Narrow" pitchFamily="34" charset="0"/>
              </a:rPr>
              <a:t>Injury / damage of the liver </a:t>
            </a:r>
            <a:r>
              <a:rPr lang="en-US" sz="2000" b="1" dirty="0">
                <a:latin typeface="Arial Narrow" pitchFamily="34" charset="0"/>
                <a:sym typeface="Wingdings"/>
              </a:rPr>
              <a:t> </a:t>
            </a:r>
          </a:p>
          <a:p>
            <a:r>
              <a:rPr lang="en-US" sz="2000" b="1" dirty="0">
                <a:latin typeface="Arial Narrow" pitchFamily="34" charset="0"/>
                <a:sym typeface="Wingdings"/>
              </a:rPr>
              <a:t>	    C</a:t>
            </a:r>
            <a:r>
              <a:rPr lang="en-US" sz="2000" b="1" dirty="0">
                <a:latin typeface="Arial Narrow" pitchFamily="34" charset="0"/>
              </a:rPr>
              <a:t>aused by exposure to a drug </a:t>
            </a:r>
            <a:r>
              <a:rPr lang="en-US" sz="2000" b="1" dirty="0">
                <a:latin typeface="Arial Narrow" pitchFamily="34" charset="0"/>
                <a:sym typeface="Wingdings"/>
              </a:rPr>
              <a:t> </a:t>
            </a:r>
          </a:p>
          <a:p>
            <a:r>
              <a:rPr lang="en-US" sz="2000" b="1" dirty="0">
                <a:latin typeface="Arial Narrow" pitchFamily="34" charset="0"/>
                <a:sym typeface="Wingdings"/>
              </a:rPr>
              <a:t>	    Inflict v</a:t>
            </a:r>
            <a:r>
              <a:rPr lang="en-US" sz="2000" b="1" dirty="0">
                <a:latin typeface="Arial Narrow" pitchFamily="34" charset="0"/>
              </a:rPr>
              <a:t>arying impairment in liver functions </a:t>
            </a:r>
            <a:r>
              <a:rPr lang="en-US" sz="2000" b="1" dirty="0">
                <a:latin typeface="Arial Narrow" pitchFamily="34" charset="0"/>
                <a:sym typeface="Wingdings"/>
              </a:rPr>
              <a:t> </a:t>
            </a:r>
          </a:p>
          <a:p>
            <a:r>
              <a:rPr lang="en-US" sz="2000" b="1" dirty="0">
                <a:latin typeface="Arial Narrow" pitchFamily="34" charset="0"/>
                <a:sym typeface="Wingdings"/>
              </a:rPr>
              <a:t>	    </a:t>
            </a:r>
            <a:r>
              <a:rPr lang="en-US" sz="2000" b="1" dirty="0">
                <a:solidFill>
                  <a:srgbClr val="5400D0"/>
                </a:solidFill>
                <a:latin typeface="Arial Narrow" pitchFamily="34" charset="0"/>
                <a:sym typeface="Wingdings"/>
              </a:rPr>
              <a:t>Manifests clinically </a:t>
            </a:r>
            <a:r>
              <a:rPr lang="en-US" sz="2000" b="1" u="sng" dirty="0">
                <a:solidFill>
                  <a:srgbClr val="5400D0"/>
                </a:solidFill>
                <a:latin typeface="Arial Narrow" pitchFamily="34" charset="0"/>
                <a:sym typeface="Wingdings"/>
              </a:rPr>
              <a:t>a long range</a:t>
            </a:r>
            <a:r>
              <a:rPr lang="en-US" sz="2000" b="1" dirty="0">
                <a:solidFill>
                  <a:srgbClr val="5400D0"/>
                </a:solidFill>
                <a:latin typeface="Arial Narrow" pitchFamily="34" charset="0"/>
                <a:sym typeface="Wingdings"/>
              </a:rPr>
              <a:t>  hepatitis failure                                                                      </a:t>
            </a:r>
            <a:endParaRPr lang="en-US" sz="2000" b="1" dirty="0">
              <a:solidFill>
                <a:srgbClr val="5400D0"/>
              </a:solidFill>
              <a:latin typeface="Arial Narrow" pitchFamily="34" charset="0"/>
            </a:endParaRPr>
          </a:p>
        </p:txBody>
      </p:sp>
      <p:sp>
        <p:nvSpPr>
          <p:cNvPr id="12" name="Rectangle 11"/>
          <p:cNvSpPr/>
          <p:nvPr/>
        </p:nvSpPr>
        <p:spPr>
          <a:xfrm>
            <a:off x="1371600" y="1752600"/>
            <a:ext cx="7772400" cy="400110"/>
          </a:xfrm>
          <a:prstGeom prst="rect">
            <a:avLst/>
          </a:prstGeom>
          <a:solidFill>
            <a:srgbClr val="F9F1CF"/>
          </a:solidFill>
        </p:spPr>
        <p:txBody>
          <a:bodyPr wrap="square">
            <a:spAutoFit/>
          </a:bodyPr>
          <a:lstStyle/>
          <a:p>
            <a:r>
              <a:rPr lang="en-US" sz="2000" b="1" dirty="0">
                <a:latin typeface="Arial Narrow" pitchFamily="34" charset="0"/>
              </a:rPr>
              <a:t>Hepatotoxicity </a:t>
            </a:r>
            <a:r>
              <a:rPr lang="en-US" sz="2000" b="1" dirty="0">
                <a:latin typeface="Arial Narrow" pitchFamily="34" charset="0"/>
                <a:sym typeface="Wingdings"/>
              </a:rPr>
              <a:t> </a:t>
            </a:r>
            <a:r>
              <a:rPr lang="en-US" sz="2000" b="1" dirty="0">
                <a:latin typeface="Arial Narrow" pitchFamily="34" charset="0"/>
              </a:rPr>
              <a:t> Is the Leading cause of ADRs</a:t>
            </a:r>
            <a:endParaRPr lang="en-US" sz="20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000" b="1" dirty="0">
                <a:solidFill>
                  <a:srgbClr val="C00000"/>
                </a:solidFill>
                <a:latin typeface="Arial Narrow" pitchFamily="34" charset="0"/>
              </a:rPr>
              <a:t>Inflammation </a:t>
            </a:r>
            <a:r>
              <a:rPr lang="en-US" sz="2000" b="1" dirty="0">
                <a:solidFill>
                  <a:srgbClr val="FF0000"/>
                </a:solidFill>
                <a:latin typeface="Arial Narrow" pitchFamily="34" charset="0"/>
                <a:sym typeface="Wingdings"/>
              </a:rPr>
              <a:t></a:t>
            </a:r>
            <a:r>
              <a:rPr lang="en-US" sz="2000" b="1" dirty="0">
                <a:solidFill>
                  <a:srgbClr val="C00000"/>
                </a:solidFill>
                <a:latin typeface="Arial Narrow" pitchFamily="34" charset="0"/>
              </a:rPr>
              <a:t>Apoptosis </a:t>
            </a:r>
            <a:r>
              <a:rPr lang="en-US" sz="2000" b="1" dirty="0">
                <a:solidFill>
                  <a:srgbClr val="FF0000"/>
                </a:solidFill>
                <a:latin typeface="Arial Narrow" pitchFamily="34" charset="0"/>
                <a:sym typeface="Wingdings"/>
              </a:rPr>
              <a:t></a:t>
            </a:r>
            <a:r>
              <a:rPr lang="en-US" sz="2000" b="1" dirty="0">
                <a:latin typeface="Arial Narrow" pitchFamily="34" charset="0"/>
                <a:sym typeface="Wingdings"/>
              </a:rPr>
              <a:t> </a:t>
            </a:r>
            <a:r>
              <a:rPr lang="en-US" sz="2000" b="1" dirty="0">
                <a:solidFill>
                  <a:srgbClr val="C00000"/>
                </a:solidFill>
                <a:latin typeface="Arial Narrow" pitchFamily="34" charset="0"/>
              </a:rPr>
              <a:t>Necrosis</a:t>
            </a: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Oval 13"/>
          <p:cNvSpPr/>
          <p:nvPr/>
        </p:nvSpPr>
        <p:spPr>
          <a:xfrm>
            <a:off x="3886200" y="2438400"/>
            <a:ext cx="15240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Oval 15"/>
          <p:cNvSpPr/>
          <p:nvPr/>
        </p:nvSpPr>
        <p:spPr>
          <a:xfrm>
            <a:off x="5334000" y="2895600"/>
            <a:ext cx="28194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7" grpId="0"/>
      <p:bldP spid="18" grpId="0" animBg="1"/>
      <p:bldP spid="15"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HEPATOTOXIC DRUGS</a:t>
            </a: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a:solidFill>
                  <a:schemeClr val="bg1"/>
                </a:solidFill>
                <a:latin typeface="Arial" panose="020B0604020202020204" pitchFamily="34" charset="0"/>
                <a:cs typeface="Arial" panose="020B0604020202020204" pitchFamily="34"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a:latin typeface="Arial Narrow" pitchFamily="34" charset="0"/>
                </a:rPr>
                <a:t>Drug (Pro-toxin)		  	Toxin 		     Injury</a:t>
              </a:r>
            </a:p>
            <a:p>
              <a:endParaRPr lang="en-US" sz="500" b="1" dirty="0">
                <a:latin typeface="Arial Narrow" pitchFamily="34" charset="0"/>
              </a:endParaRPr>
            </a:p>
            <a:p>
              <a:r>
                <a:rPr lang="en-US" sz="2800" b="1" dirty="0">
                  <a:latin typeface="Arial Narrow" pitchFamily="34" charset="0"/>
                </a:rPr>
                <a:t>Paracetamol    </a:t>
              </a:r>
              <a:r>
                <a:rPr lang="en-US" sz="2800" b="1" dirty="0">
                  <a:latin typeface="Arial Narrow" pitchFamily="34" charset="0"/>
                  <a:sym typeface="Wingdings 3"/>
                </a:rPr>
                <a:t></a:t>
              </a:r>
              <a:r>
                <a:rPr lang="en-US" sz="2400" b="1" i="1" dirty="0">
                  <a:solidFill>
                    <a:srgbClr val="FF0000"/>
                  </a:solidFill>
                  <a:latin typeface="Arial Narrow" pitchFamily="34" charset="0"/>
                  <a:sym typeface="Wingdings 3"/>
                </a:rPr>
                <a:t>CYT P450 </a:t>
              </a:r>
              <a:r>
                <a:rPr lang="en-US" sz="2800" b="1" dirty="0">
                  <a:latin typeface="Arial Narrow" pitchFamily="34" charset="0"/>
                  <a:sym typeface="Wingdings 3"/>
                </a:rPr>
                <a:t> </a:t>
              </a:r>
              <a:r>
                <a:rPr lang="en-US" sz="2800" b="1" dirty="0">
                  <a:latin typeface="Arial Narrow" pitchFamily="34" charset="0"/>
                </a:rPr>
                <a:t>	NABQI 	centrilobular</a:t>
              </a: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a:latin typeface="Arial Narrow" pitchFamily="34" charset="0"/>
              </a:rPr>
              <a:t>(NAPBQI) : N-acetyl-p-</a:t>
            </a:r>
            <a:r>
              <a:rPr lang="en-US" sz="2200" b="1" i="1" dirty="0" err="1">
                <a:latin typeface="Arial Narrow" pitchFamily="34" charset="0"/>
              </a:rPr>
              <a:t>benzoquinone</a:t>
            </a:r>
            <a:r>
              <a:rPr lang="en-US" sz="2200" b="1" i="1" dirty="0">
                <a:latin typeface="Arial Narrow" pitchFamily="34" charset="0"/>
              </a:rPr>
              <a:t> </a:t>
            </a:r>
            <a:r>
              <a:rPr lang="en-US" sz="2200" b="1" i="1" dirty="0" err="1">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a:latin typeface="Arial Narrow" pitchFamily="34" charset="0"/>
              </a:rPr>
              <a:t>Being the metabolic clearing house of the body </a:t>
            </a:r>
            <a:r>
              <a:rPr lang="en-US" sz="2400" b="1" dirty="0">
                <a:latin typeface="Arial Narrow" pitchFamily="34" charset="0"/>
                <a:sym typeface="Wingdings"/>
              </a:rPr>
              <a:t> i</a:t>
            </a:r>
            <a:r>
              <a:rPr lang="en-US" sz="2400" b="1" dirty="0">
                <a:latin typeface="Arial Narrow" pitchFamily="34" charset="0"/>
              </a:rPr>
              <a:t>t expresses the highest levels of drug metabolizing enzymes that converts some drugs( </a:t>
            </a:r>
            <a:r>
              <a:rPr lang="en-US" sz="2400" b="1" dirty="0">
                <a:solidFill>
                  <a:srgbClr val="0070C0"/>
                </a:solidFill>
                <a:latin typeface="Arial Narrow" pitchFamily="34" charset="0"/>
              </a:rPr>
              <a:t>PROTOXINS</a:t>
            </a:r>
            <a:r>
              <a:rPr lang="en-US" sz="2400" b="1" dirty="0">
                <a:latin typeface="Arial Narrow" pitchFamily="34" charset="0"/>
              </a:rPr>
              <a:t>) into intermediate (</a:t>
            </a:r>
            <a:r>
              <a:rPr lang="en-US" sz="2400" b="1" dirty="0">
                <a:solidFill>
                  <a:srgbClr val="0070C0"/>
                </a:solidFill>
                <a:latin typeface="Arial Narrow" pitchFamily="34" charset="0"/>
              </a:rPr>
              <a:t>TOXINS</a:t>
            </a:r>
            <a:r>
              <a:rPr lang="en-US" sz="2400" b="1" dirty="0">
                <a:latin typeface="Arial Narrow" pitchFamily="34" charset="0"/>
              </a:rPr>
              <a:t>) before being conjugated for elimination </a:t>
            </a:r>
          </a:p>
        </p:txBody>
      </p:sp>
      <p:sp>
        <p:nvSpPr>
          <p:cNvPr id="15" name="5-Point Star 1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HEPATOTOXIC DRUGS</a:t>
            </a: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200329"/>
          </a:xfrm>
          <a:prstGeom prst="rect">
            <a:avLst/>
          </a:prstGeom>
          <a:noFill/>
        </p:spPr>
        <p:txBody>
          <a:bodyPr wrap="square" rtlCol="0">
            <a:spAutoFit/>
          </a:bodyPr>
          <a:lstStyle/>
          <a:p>
            <a:r>
              <a:rPr lang="en-US" sz="2400" b="1" dirty="0">
                <a:latin typeface="Arial Narrow" pitchFamily="34" charset="0"/>
              </a:rPr>
              <a:t>Not all drugs do so.</a:t>
            </a:r>
          </a:p>
          <a:p>
            <a:r>
              <a:rPr lang="en-US" sz="2400" b="1" dirty="0">
                <a:latin typeface="Arial Narrow" pitchFamily="34" charset="0"/>
              </a:rPr>
              <a:t>Drugs that can cause ADRs in the liver (hepatotoxicity) </a:t>
            </a:r>
            <a:r>
              <a:rPr lang="en-US" sz="2400" b="1" dirty="0">
                <a:latin typeface="Arial Narrow" pitchFamily="34" charset="0"/>
                <a:sym typeface="Wingdings 3"/>
              </a:rPr>
              <a:t> </a:t>
            </a:r>
            <a:r>
              <a:rPr lang="en-US" sz="2400" b="1" dirty="0">
                <a:latin typeface="Arial Narrow" pitchFamily="34" charset="0"/>
              </a:rPr>
              <a:t>are called </a:t>
            </a:r>
            <a:r>
              <a:rPr lang="en-US" sz="2400" b="1" dirty="0">
                <a:latin typeface="Arial Narrow" pitchFamily="34" charset="0"/>
                <a:sym typeface="Wingdings 3"/>
              </a:rPr>
              <a:t> </a:t>
            </a:r>
            <a:r>
              <a:rPr lang="en-US" sz="2400" dirty="0">
                <a:solidFill>
                  <a:srgbClr val="FF0000"/>
                </a:solidFill>
                <a:latin typeface="Bernard MT Condensed" pitchFamily="18" charset="0"/>
              </a:rPr>
              <a:t>HEPATOTOXIN</a:t>
            </a:r>
            <a:r>
              <a:rPr lang="en-US" sz="2400" dirty="0">
                <a:solidFill>
                  <a:srgbClr val="0082B0"/>
                </a:solidFill>
                <a:latin typeface="Arial Narrow" pitchFamily="34" charset="0"/>
              </a:rPr>
              <a:t> </a:t>
            </a:r>
            <a:r>
              <a:rPr lang="en-US" sz="2400" b="1" dirty="0">
                <a:latin typeface="Arial Narrow" pitchFamily="34" charset="0"/>
              </a:rPr>
              <a:t> </a:t>
            </a:r>
          </a:p>
        </p:txBody>
      </p:sp>
      <p:sp>
        <p:nvSpPr>
          <p:cNvPr id="12" name="TextBox 11"/>
          <p:cNvSpPr txBox="1"/>
          <p:nvPr/>
        </p:nvSpPr>
        <p:spPr>
          <a:xfrm>
            <a:off x="914400" y="2895600"/>
            <a:ext cx="7924800" cy="2677656"/>
          </a:xfrm>
          <a:prstGeom prst="rect">
            <a:avLst/>
          </a:prstGeom>
          <a:noFill/>
        </p:spPr>
        <p:txBody>
          <a:bodyPr wrap="square" rtlCol="0">
            <a:spAutoFit/>
          </a:bodyPr>
          <a:lstStyle/>
          <a:p>
            <a:r>
              <a:rPr lang="en-US" sz="2400" b="1" dirty="0">
                <a:solidFill>
                  <a:srgbClr val="007BB8"/>
                </a:solidFill>
                <a:latin typeface="Arial Narrow" pitchFamily="34" charset="0"/>
              </a:rPr>
              <a:t>TOXICITY POTENTIAL OF THE DRUG</a:t>
            </a:r>
          </a:p>
          <a:p>
            <a:pPr>
              <a:buBlip>
                <a:blip r:embed="rId3"/>
              </a:buBlip>
            </a:pPr>
            <a:r>
              <a:rPr lang="en-US" sz="2400" b="1" dirty="0">
                <a:latin typeface="Arial Narrow" pitchFamily="34" charset="0"/>
              </a:rPr>
              <a:t>Chemical composition of the drug itself</a:t>
            </a:r>
          </a:p>
          <a:p>
            <a:pPr>
              <a:buBlip>
                <a:blip r:embed="rId3"/>
              </a:buBlip>
            </a:pPr>
            <a:r>
              <a:rPr lang="en-US" sz="2400" b="1" dirty="0">
                <a:latin typeface="Arial Narrow" pitchFamily="34" charset="0"/>
              </a:rPr>
              <a:t>Nature of its reactive metabolite</a:t>
            </a:r>
          </a:p>
          <a:p>
            <a:pPr>
              <a:buBlip>
                <a:blip r:embed="rId3"/>
              </a:buBlip>
            </a:pPr>
            <a:r>
              <a:rPr lang="en-US" sz="2400" b="1" dirty="0">
                <a:latin typeface="Arial Narrow" pitchFamily="34" charset="0"/>
              </a:rPr>
              <a:t>Conjugation reactions linked to it &amp; their availability</a:t>
            </a:r>
          </a:p>
          <a:p>
            <a:pPr>
              <a:buBlip>
                <a:blip r:embed="rId3"/>
              </a:buBlip>
            </a:pPr>
            <a:r>
              <a:rPr lang="en-US" sz="2400" b="1" dirty="0">
                <a:latin typeface="Arial Narrow" pitchFamily="34" charset="0"/>
              </a:rPr>
              <a:t> Mitochondrial effects of the drug</a:t>
            </a:r>
          </a:p>
          <a:p>
            <a:pPr>
              <a:buBlip>
                <a:blip r:embed="rId3"/>
              </a:buBlip>
            </a:pPr>
            <a:r>
              <a:rPr lang="en-US" sz="2400" b="1" dirty="0">
                <a:latin typeface="Arial Narrow" pitchFamily="34" charset="0"/>
              </a:rPr>
              <a:t> Drug formulation</a:t>
            </a:r>
          </a:p>
          <a:p>
            <a:r>
              <a:rPr lang="en-US" sz="2400" b="1" dirty="0">
                <a:latin typeface="Arial Narrow" pitchFamily="34"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584775"/>
          </a:xfrm>
          <a:prstGeom prst="rect">
            <a:avLst/>
          </a:prstGeom>
          <a:solidFill>
            <a:schemeClr val="tx2">
              <a:lumMod val="60000"/>
              <a:lumOff val="40000"/>
            </a:schemeClr>
          </a:solidFill>
        </p:spPr>
        <p:txBody>
          <a:bodyPr wrap="square">
            <a:spAutoFit/>
          </a:bodyPr>
          <a:lstStyle/>
          <a:p>
            <a:pPr algn="ctr"/>
            <a:r>
              <a:rPr lang="en-US" sz="1600" b="1" spc="200" dirty="0">
                <a:solidFill>
                  <a:schemeClr val="bg1"/>
                </a:solidFill>
                <a:latin typeface="Arial" panose="020B0604020202020204" pitchFamily="34" charset="0"/>
                <a:cs typeface="Arial" panose="020B0604020202020204" pitchFamily="34" charset="0"/>
              </a:rPr>
              <a:t>1. Nature of a Hepatotoxin</a:t>
            </a:r>
          </a:p>
          <a:p>
            <a:pPr algn="ctr"/>
            <a:r>
              <a:rPr lang="en-US" sz="1600" b="1" spc="200" dirty="0">
                <a:solidFill>
                  <a:schemeClr val="bg1"/>
                </a:solidFill>
                <a:latin typeface="Arial" panose="020B0604020202020204" pitchFamily="34" charset="0"/>
                <a:cs typeface="Arial" panose="020B0604020202020204" pitchFamily="34" charset="0"/>
              </a:rPr>
              <a:t> 2.Types of drug-induced hepatotoxic ADRs it inflicts ?</a:t>
            </a:r>
          </a:p>
        </p:txBody>
      </p:sp>
      <p:sp>
        <p:nvSpPr>
          <p:cNvPr id="3" name="Rectangle 2"/>
          <p:cNvSpPr/>
          <p:nvPr/>
        </p:nvSpPr>
        <p:spPr>
          <a:xfrm>
            <a:off x="457200" y="175592"/>
            <a:ext cx="6329746" cy="523220"/>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HEPATOTOXIC DRUGS</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extBox 21"/>
            <p:cNvSpPr txBox="1"/>
            <p:nvPr/>
          </p:nvSpPr>
          <p:spPr>
            <a:xfrm>
              <a:off x="228600" y="4572000"/>
              <a:ext cx="8763000" cy="1323439"/>
            </a:xfrm>
            <a:prstGeom prst="rect">
              <a:avLst/>
            </a:prstGeom>
            <a:noFill/>
          </p:spPr>
          <p:txBody>
            <a:bodyPr wrap="square" rtlCol="0">
              <a:spAutoFit/>
            </a:bodyPr>
            <a:lstStyle/>
            <a:p>
              <a:r>
                <a:rPr lang="en-US" sz="2000" b="1" spc="-50" dirty="0">
                  <a:latin typeface="Arial Narrow" pitchFamily="34" charset="0"/>
                </a:rPr>
                <a:t>If the toxicity is inflicted by </a:t>
              </a:r>
              <a:r>
                <a:rPr lang="en-US" sz="2000" b="1" spc="-50" dirty="0">
                  <a:solidFill>
                    <a:srgbClr val="FF0000"/>
                  </a:solidFill>
                  <a:latin typeface="Arial Narrow" pitchFamily="34" charset="0"/>
                </a:rPr>
                <a:t>NORMAL DOSE </a:t>
              </a:r>
              <a:r>
                <a:rPr lang="en-US" sz="2000" b="1" spc="-50" dirty="0">
                  <a:latin typeface="Arial Narrow" pitchFamily="34" charset="0"/>
                </a:rPr>
                <a:t>of the drug </a:t>
              </a:r>
              <a:r>
                <a:rPr lang="en-US" sz="2000" b="1" spc="-50" dirty="0">
                  <a:latin typeface="Arial Narrow" pitchFamily="34" charset="0"/>
                  <a:sym typeface="Wingdings 3"/>
                </a:rPr>
                <a:t> </a:t>
              </a:r>
            </a:p>
            <a:p>
              <a:r>
                <a:rPr lang="en-US" sz="2000" b="1" spc="-50" dirty="0">
                  <a:solidFill>
                    <a:srgbClr val="0082B0"/>
                  </a:solidFill>
                  <a:latin typeface="Arial" panose="020B0604020202020204" pitchFamily="34" charset="0"/>
                  <a:cs typeface="Arial" panose="020B0604020202020204" pitchFamily="34" charset="0"/>
                </a:rPr>
                <a:t>IDIOSYNCRATIC </a:t>
              </a:r>
              <a:r>
                <a:rPr lang="en-US" sz="2000" b="1" dirty="0">
                  <a:solidFill>
                    <a:srgbClr val="0082B0"/>
                  </a:solidFill>
                  <a:latin typeface="Arial" panose="020B0604020202020204" pitchFamily="34" charset="0"/>
                  <a:cs typeface="Arial" panose="020B0604020202020204" pitchFamily="34" charset="0"/>
                </a:rPr>
                <a:t>HEPATOTOXIN </a:t>
              </a:r>
            </a:p>
            <a:p>
              <a:r>
                <a:rPr lang="en-US" sz="2000" b="1" dirty="0">
                  <a:latin typeface="Arial Narrow" pitchFamily="34" charset="0"/>
                </a:rPr>
                <a:t>The hepatotoxicity it inflicts is </a:t>
              </a:r>
              <a:r>
                <a:rPr lang="en-US" sz="2000" b="1" dirty="0">
                  <a:latin typeface="Arial Narrow" pitchFamily="34" charset="0"/>
                  <a:sym typeface="Wingdings 3"/>
                </a:rPr>
                <a:t> </a:t>
              </a:r>
              <a:r>
                <a:rPr lang="en-US" sz="2000" b="1" u="heavy" dirty="0">
                  <a:uFill>
                    <a:solidFill>
                      <a:srgbClr val="0082B0"/>
                    </a:solidFill>
                  </a:uFill>
                  <a:latin typeface="Arial Narrow" pitchFamily="34" charset="0"/>
                </a:rPr>
                <a:t>INDIRECT HEPATOTOXICITY </a:t>
              </a:r>
              <a:r>
                <a:rPr lang="en-US" sz="2000" b="1" dirty="0">
                  <a:latin typeface="Arial Narrow" pitchFamily="34" charset="0"/>
                  <a:sym typeface="Wingdings 3"/>
                </a:rPr>
                <a:t></a:t>
              </a:r>
              <a:r>
                <a:rPr lang="en-US" sz="2000" b="1" dirty="0">
                  <a:latin typeface="Arial Narrow" pitchFamily="34" charset="0"/>
                </a:rPr>
                <a:t>belong  to </a:t>
              </a:r>
              <a:r>
                <a:rPr lang="en-US" sz="2000" b="1" dirty="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p:cNvSpPr txBox="1"/>
            <p:nvPr/>
          </p:nvSpPr>
          <p:spPr>
            <a:xfrm>
              <a:off x="228600" y="2179984"/>
              <a:ext cx="8763000" cy="1323439"/>
            </a:xfrm>
            <a:prstGeom prst="rect">
              <a:avLst/>
            </a:prstGeom>
            <a:noFill/>
          </p:spPr>
          <p:txBody>
            <a:bodyPr wrap="square" rtlCol="0">
              <a:spAutoFit/>
            </a:bodyPr>
            <a:lstStyle/>
            <a:p>
              <a:r>
                <a:rPr lang="en-US" sz="2000" b="1" dirty="0">
                  <a:solidFill>
                    <a:srgbClr val="FF0000"/>
                  </a:solidFill>
                  <a:latin typeface="Arial Narrow" pitchFamily="34" charset="0"/>
                </a:rPr>
                <a:t>SUPERTHERAPEUTIC</a:t>
              </a:r>
              <a:r>
                <a:rPr lang="en-US" sz="2000" b="1" dirty="0">
                  <a:latin typeface="Arial Narrow" pitchFamily="34" charset="0"/>
                </a:rPr>
                <a:t> or </a:t>
              </a:r>
              <a:r>
                <a:rPr lang="en-US" sz="2000" b="1" dirty="0">
                  <a:solidFill>
                    <a:srgbClr val="FF0000"/>
                  </a:solidFill>
                  <a:latin typeface="Arial Narrow" pitchFamily="34" charset="0"/>
                </a:rPr>
                <a:t>CUMULATIVE DOSE </a:t>
              </a:r>
              <a:r>
                <a:rPr lang="en-US" sz="2000" b="1" dirty="0">
                  <a:latin typeface="Arial Narrow" pitchFamily="34" charset="0"/>
                </a:rPr>
                <a:t>of the drug </a:t>
              </a:r>
            </a:p>
            <a:p>
              <a:r>
                <a:rPr lang="en-US" sz="2000" b="1" dirty="0">
                  <a:latin typeface="Arial" panose="020B0604020202020204" pitchFamily="34" charset="0"/>
                  <a:cs typeface="Arial" panose="020B0604020202020204" pitchFamily="34" charset="0"/>
                  <a:sym typeface="Wingdings 3"/>
                </a:rPr>
                <a:t></a:t>
              </a:r>
              <a:r>
                <a:rPr lang="en-US" sz="2000" b="1" dirty="0">
                  <a:solidFill>
                    <a:srgbClr val="0082B0"/>
                  </a:solidFill>
                  <a:latin typeface="Arial" panose="020B0604020202020204" pitchFamily="34" charset="0"/>
                  <a:cs typeface="Arial" panose="020B0604020202020204" pitchFamily="34" charset="0"/>
                </a:rPr>
                <a:t>INTRINSIC HEPATOTOXIN </a:t>
              </a:r>
            </a:p>
            <a:p>
              <a:r>
                <a:rPr lang="en-US" sz="2000" b="1" dirty="0">
                  <a:latin typeface="Arial Narrow" pitchFamily="34" charset="0"/>
                </a:rPr>
                <a:t>The hepatotoxicity it inflicts is </a:t>
              </a:r>
              <a:r>
                <a:rPr lang="en-US" sz="2000" b="1" dirty="0">
                  <a:latin typeface="Arial Narrow" pitchFamily="34" charset="0"/>
                  <a:sym typeface="Wingdings 3"/>
                </a:rPr>
                <a:t> </a:t>
              </a:r>
              <a:r>
                <a:rPr lang="en-US" sz="2000" b="1" u="heavy" dirty="0">
                  <a:uFill>
                    <a:solidFill>
                      <a:srgbClr val="0082B0"/>
                    </a:solidFill>
                  </a:uFill>
                  <a:latin typeface="Arial Narrow" pitchFamily="34" charset="0"/>
                </a:rPr>
                <a:t>DIRECT HEPATOTOXICITY </a:t>
              </a:r>
              <a:r>
                <a:rPr lang="en-US" sz="2000" b="1" dirty="0">
                  <a:latin typeface="Arial Narrow" pitchFamily="34" charset="0"/>
                  <a:sym typeface="Wingdings 3"/>
                </a:rPr>
                <a:t> </a:t>
              </a:r>
              <a:r>
                <a:rPr lang="en-US" sz="2000" b="1" dirty="0">
                  <a:latin typeface="Arial Narrow" pitchFamily="34" charset="0"/>
                </a:rPr>
                <a:t>belong to </a:t>
              </a:r>
              <a:r>
                <a:rPr lang="en-US" sz="2000" b="1" dirty="0">
                  <a:solidFill>
                    <a:srgbClr val="5400D0"/>
                  </a:solidFill>
                  <a:latin typeface="Arial Narrow" pitchFamily="34" charset="0"/>
                </a:rPr>
                <a:t>TYPE A ADRs: PREDICTABLE / DIRECT  </a:t>
              </a:r>
            </a:p>
          </p:txBody>
        </p:sp>
      </p:grpSp>
      <p:sp>
        <p:nvSpPr>
          <p:cNvPr id="33" name="Rectangle 32"/>
          <p:cNvSpPr/>
          <p:nvPr/>
        </p:nvSpPr>
        <p:spPr>
          <a:xfrm>
            <a:off x="304800" y="1717357"/>
            <a:ext cx="4803303" cy="400110"/>
          </a:xfrm>
          <a:prstGeom prst="rect">
            <a:avLst/>
          </a:prstGeom>
        </p:spPr>
        <p:txBody>
          <a:bodyPr wrap="none">
            <a:spAutoFit/>
          </a:bodyPr>
          <a:lstStyle/>
          <a:p>
            <a:r>
              <a:rPr lang="en-US" sz="2000" b="1" dirty="0">
                <a:latin typeface="Arial Narrow" pitchFamily="34" charset="0"/>
              </a:rPr>
              <a:t>If the toxicity of </a:t>
            </a:r>
            <a:r>
              <a:rPr lang="en-US" sz="2000" b="1" dirty="0">
                <a:solidFill>
                  <a:srgbClr val="0082B0"/>
                </a:solidFill>
                <a:latin typeface="Arial Narrow" pitchFamily="34" charset="0"/>
              </a:rPr>
              <a:t>HEPATOTOXIN </a:t>
            </a:r>
            <a:r>
              <a:rPr lang="en-US" sz="2000" b="1" dirty="0">
                <a:latin typeface="Arial Narrow" pitchFamily="34" charset="0"/>
              </a:rPr>
              <a:t>is inflicted by: </a:t>
            </a:r>
          </a:p>
        </p:txBody>
      </p:sp>
      <p:sp>
        <p:nvSpPr>
          <p:cNvPr id="12" name="5-Point Star 11"/>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6292877" cy="400110"/>
          </a:xfrm>
          <a:prstGeom prst="rect">
            <a:avLst/>
          </a:prstGeom>
        </p:spPr>
        <p:txBody>
          <a:bodyPr wrap="none">
            <a:spAutoFit/>
          </a:bodyPr>
          <a:lstStyle/>
          <a:p>
            <a:r>
              <a:rPr lang="en-US" sz="2000" u="heavy" dirty="0">
                <a:uFill>
                  <a:solidFill>
                    <a:srgbClr val="0082B0"/>
                  </a:solidFill>
                </a:uFill>
                <a:latin typeface="Bernard MT Condensed" pitchFamily="18" charset="0"/>
              </a:rPr>
              <a:t>1. DIRECT HEPATOTOXICITY caused  by</a:t>
            </a:r>
            <a:r>
              <a:rPr lang="en-US" sz="2000" dirty="0">
                <a:solidFill>
                  <a:srgbClr val="0082B0"/>
                </a:solidFill>
                <a:latin typeface="Bernard MT Condensed" pitchFamily="18" charset="0"/>
              </a:rPr>
              <a:t> INTRINSIC HEPATOTOXIN</a:t>
            </a:r>
            <a:r>
              <a:rPr lang="en-US" sz="2000" u="heavy" dirty="0">
                <a:uFill>
                  <a:solidFill>
                    <a:srgbClr val="0082B0"/>
                  </a:solidFill>
                </a:uFill>
                <a:latin typeface="Bernard MT Condensed" pitchFamily="18" charset="0"/>
              </a:rPr>
              <a:t> </a:t>
            </a:r>
            <a:endParaRPr lang="en-US" sz="2000" dirty="0">
              <a:latin typeface="Bernard MT Condensed" pitchFamily="18" charset="0"/>
            </a:endParaRPr>
          </a:p>
        </p:txBody>
      </p:sp>
      <p:sp>
        <p:nvSpPr>
          <p:cNvPr id="2" name="TextBox 1"/>
          <p:cNvSpPr txBox="1"/>
          <p:nvPr/>
        </p:nvSpPr>
        <p:spPr>
          <a:xfrm>
            <a:off x="685800" y="2199144"/>
            <a:ext cx="8001000" cy="2246769"/>
          </a:xfrm>
          <a:prstGeom prst="rect">
            <a:avLst/>
          </a:prstGeom>
          <a:noFill/>
        </p:spPr>
        <p:txBody>
          <a:bodyPr wrap="square" rtlCol="0">
            <a:spAutoFit/>
          </a:bodyPr>
          <a:lstStyle/>
          <a:p>
            <a:pPr>
              <a:buBlip>
                <a:blip r:embed="rId2"/>
              </a:buBlip>
            </a:pPr>
            <a:r>
              <a:rPr lang="en-US" sz="2000" b="1" dirty="0">
                <a:latin typeface="Arial Narrow" pitchFamily="34" charset="0"/>
              </a:rPr>
              <a:t> </a:t>
            </a:r>
            <a:r>
              <a:rPr lang="en-US" sz="2000" b="1" dirty="0">
                <a:solidFill>
                  <a:srgbClr val="0000FF"/>
                </a:solidFill>
                <a:latin typeface="Arial Narrow" pitchFamily="34" charset="0"/>
              </a:rPr>
              <a:t>Acetaminophen</a:t>
            </a:r>
            <a:r>
              <a:rPr lang="en-US" sz="2000" b="1" dirty="0">
                <a:latin typeface="Arial Narrow" pitchFamily="34" charset="0"/>
              </a:rPr>
              <a:t>	Increased Dose</a:t>
            </a:r>
          </a:p>
          <a:p>
            <a:pPr>
              <a:buBlip>
                <a:blip r:embed="rId2"/>
              </a:buBlip>
            </a:pPr>
            <a:r>
              <a:rPr lang="en-US" sz="2000" b="1" dirty="0">
                <a:latin typeface="Arial Narrow" pitchFamily="34" charset="0"/>
              </a:rPr>
              <a:t> </a:t>
            </a:r>
            <a:r>
              <a:rPr lang="en-US" sz="2000" b="1" dirty="0" err="1">
                <a:latin typeface="Arial Narrow" pitchFamily="34" charset="0"/>
              </a:rPr>
              <a:t>Salicylates</a:t>
            </a:r>
            <a:r>
              <a:rPr lang="en-US" sz="2000" b="1" dirty="0">
                <a:latin typeface="Arial Narrow" pitchFamily="34" charset="0"/>
              </a:rPr>
              <a:t>		 Increased Dose</a:t>
            </a:r>
          </a:p>
          <a:p>
            <a:pPr>
              <a:buBlip>
                <a:blip r:embed="rId2"/>
              </a:buBlip>
            </a:pPr>
            <a:r>
              <a:rPr lang="en-US" sz="2000" b="1" dirty="0">
                <a:solidFill>
                  <a:srgbClr val="0000FF"/>
                </a:solidFill>
                <a:latin typeface="Arial Narrow" pitchFamily="34" charset="0"/>
              </a:rPr>
              <a:t> </a:t>
            </a:r>
            <a:r>
              <a:rPr lang="en-US" sz="2000" b="1" dirty="0" err="1">
                <a:solidFill>
                  <a:srgbClr val="0000FF"/>
                </a:solidFill>
                <a:latin typeface="Arial Narrow" pitchFamily="34" charset="0"/>
              </a:rPr>
              <a:t>Statins</a:t>
            </a:r>
            <a:r>
              <a:rPr lang="en-US" sz="2000" b="1" dirty="0">
                <a:latin typeface="Arial Narrow" pitchFamily="34" charset="0"/>
              </a:rPr>
              <a:t>		 Increased Dose </a:t>
            </a:r>
          </a:p>
          <a:p>
            <a:pPr>
              <a:buBlip>
                <a:blip r:embed="rId2"/>
              </a:buBlip>
            </a:pPr>
            <a:r>
              <a:rPr lang="en-US" sz="2000" b="1" dirty="0">
                <a:solidFill>
                  <a:srgbClr val="0000FF"/>
                </a:solidFill>
                <a:latin typeface="Arial Narrow" pitchFamily="34" charset="0"/>
              </a:rPr>
              <a:t> </a:t>
            </a:r>
            <a:r>
              <a:rPr lang="en-US" sz="2000" b="1" dirty="0" err="1">
                <a:solidFill>
                  <a:srgbClr val="0000FF"/>
                </a:solidFill>
                <a:latin typeface="Arial Narrow" pitchFamily="34" charset="0"/>
              </a:rPr>
              <a:t>Amiodarone</a:t>
            </a:r>
            <a:r>
              <a:rPr lang="en-US" sz="2000" b="1" dirty="0">
                <a:solidFill>
                  <a:srgbClr val="0000FF"/>
                </a:solidFill>
                <a:latin typeface="Arial Narrow" pitchFamily="34" charset="0"/>
              </a:rPr>
              <a:t> </a:t>
            </a:r>
            <a:r>
              <a:rPr lang="en-US" sz="2000" b="1" dirty="0">
                <a:latin typeface="Arial Narrow" pitchFamily="34" charset="0"/>
              </a:rPr>
              <a:t>		Cumulative Dose/effect</a:t>
            </a:r>
          </a:p>
          <a:p>
            <a:pPr>
              <a:buBlip>
                <a:blip r:embed="rId2"/>
              </a:buBlip>
            </a:pPr>
            <a:r>
              <a:rPr lang="en-US" sz="2000" b="1" dirty="0">
                <a:solidFill>
                  <a:srgbClr val="0000FF"/>
                </a:solidFill>
                <a:latin typeface="Arial Narrow" pitchFamily="34" charset="0"/>
              </a:rPr>
              <a:t> </a:t>
            </a:r>
            <a:r>
              <a:rPr lang="en-US" sz="2000" b="1" dirty="0" err="1">
                <a:latin typeface="Arial Narrow" pitchFamily="34" charset="0"/>
              </a:rPr>
              <a:t>Methotrexate</a:t>
            </a:r>
            <a:r>
              <a:rPr lang="en-US" sz="2000" b="1" dirty="0">
                <a:latin typeface="Arial Narrow" pitchFamily="34" charset="0"/>
              </a:rPr>
              <a:t>	 Increased &amp; Cumulative </a:t>
            </a:r>
          </a:p>
          <a:p>
            <a:pPr>
              <a:buBlip>
                <a:blip r:embed="rId2"/>
              </a:buBlip>
            </a:pPr>
            <a:r>
              <a:rPr lang="en-US" sz="2000" b="1" dirty="0">
                <a:solidFill>
                  <a:srgbClr val="0000FF"/>
                </a:solidFill>
                <a:latin typeface="Arial Narrow" pitchFamily="34" charset="0"/>
              </a:rPr>
              <a:t> Oral contraceptives </a:t>
            </a:r>
            <a:r>
              <a:rPr lang="en-US" sz="2000" b="1" dirty="0">
                <a:latin typeface="Arial Narrow" pitchFamily="34" charset="0"/>
              </a:rPr>
              <a:t>	 Cumulative Dose/effect </a:t>
            </a:r>
          </a:p>
          <a:p>
            <a:pPr>
              <a:buBlip>
                <a:blip r:embed="rId2"/>
              </a:buBlip>
            </a:pPr>
            <a:r>
              <a:rPr lang="en-US" sz="2000" b="1" dirty="0">
                <a:latin typeface="Arial Narrow" pitchFamily="34" charset="0"/>
              </a:rPr>
              <a:t> Alcohol		 Increased &amp; Cumulative Doses/effect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a:solidFill>
                  <a:schemeClr val="bg1"/>
                </a:solidFill>
              </a:rPr>
              <a:t>Types of drug-induced hepatotoxic ADRs ?</a:t>
            </a:r>
          </a:p>
        </p:txBody>
      </p:sp>
      <p:sp>
        <p:nvSpPr>
          <p:cNvPr id="9" name="Rectangle 8"/>
          <p:cNvSpPr/>
          <p:nvPr/>
        </p:nvSpPr>
        <p:spPr>
          <a:xfrm>
            <a:off x="609600" y="1200090"/>
            <a:ext cx="1371600" cy="369332"/>
          </a:xfrm>
          <a:prstGeom prst="rect">
            <a:avLst/>
          </a:prstGeom>
          <a:solidFill>
            <a:schemeClr val="tx2">
              <a:lumMod val="60000"/>
              <a:lumOff val="40000"/>
            </a:schemeClr>
          </a:solidFill>
        </p:spPr>
        <p:txBody>
          <a:bodyPr wrap="square">
            <a:spAutoFit/>
          </a:bodyPr>
          <a:lstStyle/>
          <a:p>
            <a:pPr algn="ctr"/>
            <a:r>
              <a:rPr lang="en-US" b="1" spc="200" dirty="0">
                <a:solidFill>
                  <a:schemeClr val="bg1"/>
                </a:solidFill>
                <a:latin typeface="Arial" panose="020B0604020202020204" pitchFamily="34" charset="0"/>
                <a:cs typeface="Arial" panose="020B0604020202020204" pitchFamily="34" charset="0"/>
              </a:rPr>
              <a:t>Type A</a:t>
            </a:r>
          </a:p>
        </p:txBody>
      </p:sp>
      <p:sp>
        <p:nvSpPr>
          <p:cNvPr id="7" name="TextBox 6"/>
          <p:cNvSpPr txBox="1"/>
          <p:nvPr/>
        </p:nvSpPr>
        <p:spPr>
          <a:xfrm>
            <a:off x="1981200" y="1137142"/>
            <a:ext cx="4648200" cy="400110"/>
          </a:xfrm>
          <a:prstGeom prst="rect">
            <a:avLst/>
          </a:prstGeom>
          <a:noFill/>
        </p:spPr>
        <p:txBody>
          <a:bodyPr wrap="square" rtlCol="0">
            <a:spAutoFit/>
          </a:bodyPr>
          <a:lstStyle/>
          <a:p>
            <a:r>
              <a:rPr lang="en-US" sz="2000" b="1" i="1" dirty="0">
                <a:solidFill>
                  <a:srgbClr val="5400D0"/>
                </a:solidFill>
              </a:rPr>
              <a:t>Dose-dependent</a:t>
            </a:r>
            <a:r>
              <a:rPr lang="en-US" sz="2000" b="1" i="1" dirty="0"/>
              <a:t> </a:t>
            </a:r>
            <a:r>
              <a:rPr lang="en-US" sz="2000" b="1" i="1" dirty="0" err="1"/>
              <a:t>hepatotoxicity</a:t>
            </a:r>
            <a:endParaRPr lang="en-US" sz="2000" b="1" i="1" dirty="0"/>
          </a:p>
        </p:txBody>
      </p:sp>
      <p:sp>
        <p:nvSpPr>
          <p:cNvPr id="10" name="TextBox 9"/>
          <p:cNvSpPr txBox="1"/>
          <p:nvPr/>
        </p:nvSpPr>
        <p:spPr>
          <a:xfrm>
            <a:off x="4126953" y="1719678"/>
            <a:ext cx="5029200" cy="338554"/>
          </a:xfrm>
          <a:prstGeom prst="rect">
            <a:avLst/>
          </a:prstGeom>
          <a:solidFill>
            <a:srgbClr val="FFFF00"/>
          </a:solidFill>
          <a:ln w="38100">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Direct increased dose dependent </a:t>
            </a:r>
            <a:r>
              <a:rPr lang="en-US" sz="1600" dirty="0" err="1">
                <a:latin typeface="Arial" panose="020B0604020202020204" pitchFamily="34" charset="0"/>
                <a:cs typeface="Arial" panose="020B0604020202020204" pitchFamily="34" charset="0"/>
              </a:rPr>
              <a:t>hepatotoxicity</a:t>
            </a:r>
            <a:endParaRPr lang="en-US" sz="1600" b="1" i="1" dirty="0">
              <a:latin typeface="Arial" panose="020B0604020202020204" pitchFamily="34" charset="0"/>
              <a:cs typeface="Arial" panose="020B0604020202020204" pitchFamily="34" charset="0"/>
            </a:endParaRPr>
          </a:p>
        </p:txBody>
      </p:sp>
      <p:sp>
        <p:nvSpPr>
          <p:cNvPr id="11" name="TextBox 10"/>
          <p:cNvSpPr txBox="1"/>
          <p:nvPr/>
        </p:nvSpPr>
        <p:spPr>
          <a:xfrm>
            <a:off x="7264618" y="3229986"/>
            <a:ext cx="1811721" cy="923330"/>
          </a:xfrm>
          <a:prstGeom prst="rect">
            <a:avLst/>
          </a:prstGeom>
          <a:solidFill>
            <a:srgbClr val="FFFF00"/>
          </a:solidFill>
          <a:ln w="38100">
            <a:solidFill>
              <a:schemeClr val="accent1"/>
            </a:solidFill>
          </a:ln>
        </p:spPr>
        <p:txBody>
          <a:bodyPr wrap="square" rtlCol="0">
            <a:spAutoFit/>
          </a:bodyPr>
          <a:lstStyle/>
          <a:p>
            <a:pPr algn="ctr"/>
            <a:r>
              <a:rPr lang="en-US" dirty="0">
                <a:latin typeface="Arial" panose="020B0604020202020204" pitchFamily="34" charset="0"/>
                <a:cs typeface="Arial" panose="020B0604020202020204" pitchFamily="34" charset="0"/>
              </a:rPr>
              <a:t>Direct </a:t>
            </a:r>
          </a:p>
          <a:p>
            <a:pPr algn="ctr"/>
            <a:r>
              <a:rPr lang="en-US" dirty="0">
                <a:latin typeface="Arial" panose="020B0604020202020204" pitchFamily="34" charset="0"/>
                <a:cs typeface="Arial" panose="020B0604020202020204" pitchFamily="34" charset="0"/>
              </a:rPr>
              <a:t>cumulative </a:t>
            </a:r>
          </a:p>
          <a:p>
            <a:pPr algn="ctr"/>
            <a:r>
              <a:rPr lang="en-US" dirty="0">
                <a:latin typeface="Arial" panose="020B0604020202020204" pitchFamily="34" charset="0"/>
                <a:cs typeface="Arial" panose="020B0604020202020204" pitchFamily="34" charset="0"/>
              </a:rPr>
              <a:t>hepatotoxicity</a:t>
            </a:r>
          </a:p>
        </p:txBody>
      </p:sp>
      <p:sp>
        <p:nvSpPr>
          <p:cNvPr id="12" name="5-Point Star 11"/>
          <p:cNvSpPr/>
          <p:nvPr/>
        </p:nvSpPr>
        <p:spPr>
          <a:xfrm>
            <a:off x="83820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grpSp>
        <p:nvGrpSpPr>
          <p:cNvPr id="27" name="Group 26"/>
          <p:cNvGrpSpPr/>
          <p:nvPr/>
        </p:nvGrpSpPr>
        <p:grpSpPr>
          <a:xfrm>
            <a:off x="6441528" y="3400096"/>
            <a:ext cx="823090" cy="744998"/>
            <a:chOff x="6934200" y="3429000"/>
            <a:chExt cx="762000" cy="990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24" name="Straight Arrow Connector 23"/>
            <p:cNvCxnSpPr>
              <a:cxnSpLocks/>
              <a:stCxn id="22" idx="1"/>
            </p:cNvCxnSpPr>
            <p:nvPr/>
          </p:nvCxnSpPr>
          <p:spPr>
            <a:xfrm>
              <a:off x="7162800" y="3924300"/>
              <a:ext cx="533400" cy="49736"/>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1945</Words>
  <Application>Microsoft Macintosh PowerPoint</Application>
  <PresentationFormat>On-screen Show (4:3)</PresentationFormat>
  <Paragraphs>255</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Narrow</vt:lpstr>
      <vt:lpstr>Bernard MT Condensed</vt:lpstr>
      <vt:lpstr>Britannic Bold</vt:lpstr>
      <vt:lpstr>Broadway</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Assiri, Mohammed</dc:creator>
  <cp:lastModifiedBy>Assiri, Mohammed</cp:lastModifiedBy>
  <cp:revision>7</cp:revision>
  <dcterms:created xsi:type="dcterms:W3CDTF">2019-12-25T10:28:08Z</dcterms:created>
  <dcterms:modified xsi:type="dcterms:W3CDTF">2019-12-26T08:42:42Z</dcterms:modified>
</cp:coreProperties>
</file>