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8" r:id="rId3"/>
    <p:sldId id="285" r:id="rId4"/>
    <p:sldId id="286" r:id="rId5"/>
    <p:sldId id="298" r:id="rId6"/>
    <p:sldId id="300" r:id="rId7"/>
    <p:sldId id="299" r:id="rId8"/>
    <p:sldId id="260" r:id="rId9"/>
    <p:sldId id="263" r:id="rId10"/>
    <p:sldId id="264" r:id="rId11"/>
    <p:sldId id="265" r:id="rId12"/>
    <p:sldId id="295" r:id="rId13"/>
    <p:sldId id="266" r:id="rId14"/>
    <p:sldId id="267" r:id="rId15"/>
    <p:sldId id="294" r:id="rId16"/>
    <p:sldId id="269" r:id="rId17"/>
    <p:sldId id="270" r:id="rId18"/>
    <p:sldId id="301" r:id="rId19"/>
    <p:sldId id="272" r:id="rId20"/>
    <p:sldId id="296" r:id="rId21"/>
    <p:sldId id="283" r:id="rId22"/>
    <p:sldId id="273" r:id="rId23"/>
    <p:sldId id="274" r:id="rId24"/>
    <p:sldId id="302" r:id="rId25"/>
    <p:sldId id="275" r:id="rId26"/>
    <p:sldId id="289" r:id="rId27"/>
    <p:sldId id="290" r:id="rId28"/>
    <p:sldId id="288" r:id="rId29"/>
    <p:sldId id="276" r:id="rId3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4C945-8B3D-4DBA-BFD1-225AAB44C735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33C9C-CAE1-425A-B9B6-E89378A7B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DD8DB4-F861-4F35-81EE-13753E5C867C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0D2DA-B416-4F68-B01C-E0F9C4A077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0D2DA-B416-4F68-B01C-E0F9C4A0775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224CAA-CCF9-415B-A7DD-97837FC68285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A415D8-F38F-44C6-95A3-953A54EF2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4CAA-CCF9-415B-A7DD-97837FC68285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415D8-F38F-44C6-95A3-953A54EF2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4CAA-CCF9-415B-A7DD-97837FC68285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415D8-F38F-44C6-95A3-953A54EF2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4CAA-CCF9-415B-A7DD-97837FC68285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415D8-F38F-44C6-95A3-953A54EF22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4CAA-CCF9-415B-A7DD-97837FC68285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415D8-F38F-44C6-95A3-953A54EF22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4CAA-CCF9-415B-A7DD-97837FC68285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415D8-F38F-44C6-95A3-953A54EF22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4CAA-CCF9-415B-A7DD-97837FC68285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415D8-F38F-44C6-95A3-953A54EF2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4CAA-CCF9-415B-A7DD-97837FC68285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415D8-F38F-44C6-95A3-953A54EF22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4CAA-CCF9-415B-A7DD-97837FC68285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415D8-F38F-44C6-95A3-953A54EF2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9224CAA-CCF9-415B-A7DD-97837FC68285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415D8-F38F-44C6-95A3-953A54EF2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224CAA-CCF9-415B-A7DD-97837FC68285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A415D8-F38F-44C6-95A3-953A54EF22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9224CAA-CCF9-415B-A7DD-97837FC68285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2A415D8-F38F-44C6-95A3-953A54EF2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health.doctissimo.com/major-illnesses/about-heart-disease/major-heart-disorders/angina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Anti-platelet</a:t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drugs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Dr. Ishfaq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Bukhari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76200"/>
            <a:ext cx="9144000" cy="67818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Aspirin</a:t>
            </a:r>
            <a:endParaRPr lang="en-US" sz="28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Mechanism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of action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(Low dose)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irreversible inhibition (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acetylation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) of </a:t>
            </a: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cyclooxygenase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enzyme-1 (COX-1)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thus inhibits the synthesis of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thromboxane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2800" b="1" baseline="-25000" dirty="0">
                <a:latin typeface="Times New Roman" pitchFamily="18" charset="0"/>
                <a:cs typeface="Times New Roman" pitchFamily="18" charset="0"/>
              </a:rPr>
              <a:t> 2 </a:t>
            </a:r>
          </a:p>
          <a:p>
            <a:pPr algn="l"/>
            <a:r>
              <a:rPr lang="en-US" sz="2800" b="1" baseline="-250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thromboxane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 2   ---- causes platelet aggregation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/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/>
              <a:t>Aspirin </a:t>
            </a:r>
            <a:r>
              <a:rPr lang="en-US" sz="2800" dirty="0" smtClean="0">
                <a:solidFill>
                  <a:srgbClr val="FF0000"/>
                </a:solidFill>
              </a:rPr>
              <a:t>with a low dose (75-160 mg per </a:t>
            </a:r>
            <a:r>
              <a:rPr lang="en-US" sz="2800" dirty="0" smtClean="0"/>
              <a:t>selectively inhibits COX-1 , decreasing synthesis of platelet TxA2 and inhibit platelet aggregation. </a:t>
            </a:r>
          </a:p>
          <a:p>
            <a:pPr algn="l"/>
            <a:r>
              <a:rPr lang="en-US" sz="2800" dirty="0" smtClean="0"/>
              <a:t>,low dose spares the protective PGI2 synthesis.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D0690-6C1F-4C9E-ACFD-F444EF426FB8}" type="slidenum">
              <a:rPr lang="ar-SA"/>
              <a:pPr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1700" name="Picture 4" descr="scan000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7544" y="548680"/>
            <a:ext cx="7488832" cy="5976664"/>
          </a:xfrm>
          <a:noFill/>
          <a:ln/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7871-3358-4F76-8F4B-218417F85E58}" type="slidenum">
              <a:rPr lang="ar-SA"/>
              <a:pPr/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Targets of Aspirin in low doses drugs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7704856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95536" y="5157192"/>
            <a:ext cx="20882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Aspirin inhibits COX-1 present in platelets thus decreasing TXA2 synthesis.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76256" y="2636912"/>
            <a:ext cx="20882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Aspirin in low dose does not inhibits PGI2 synthesis by endothelium)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Good Guy!!!!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5580112" y="2852936"/>
            <a:ext cx="1194432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ent Arrow 7"/>
          <p:cNvSpPr/>
          <p:nvPr/>
        </p:nvSpPr>
        <p:spPr>
          <a:xfrm>
            <a:off x="971600" y="3933056"/>
            <a:ext cx="360040" cy="115212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76200"/>
            <a:ext cx="9144000" cy="6781800"/>
          </a:xfrm>
        </p:spPr>
        <p:txBody>
          <a:bodyPr/>
          <a:lstStyle/>
          <a:p>
            <a:pPr algn="l"/>
            <a:r>
              <a:rPr lang="en-US" sz="3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Aspirin</a:t>
            </a:r>
          </a:p>
          <a:p>
            <a:pPr algn="l"/>
            <a:endParaRPr lang="en-US" sz="36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Uses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Prophylaxis of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thromboembolism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e.g.</a:t>
            </a: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  unstable angina / myocardial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infarction,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  ischemic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stroke, can also be used in combination 	with other 	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antiplatelet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aggregating 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Clopidogrel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 and anticoagulant drugs (Heparin )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Adverse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effects:</a:t>
            </a:r>
          </a:p>
          <a:p>
            <a:pPr algn="l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Hyperacidity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Contraindication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Peptic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ulcer</a:t>
            </a:r>
          </a:p>
          <a:p>
            <a:pPr algn="l"/>
            <a:endParaRPr lang="en-US" sz="2800" b="1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F88F1-5CDF-40C3-83A1-DF814CC04A16}" type="slidenum">
              <a:rPr lang="ar-SA"/>
              <a:pPr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76200"/>
            <a:ext cx="9144000" cy="6781800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800" b="1" dirty="0" smtClean="0">
                <a:solidFill>
                  <a:srgbClr val="FF3300"/>
                </a:solidFill>
              </a:rPr>
              <a:t>	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Clopidogrel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&amp; 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Ticlopidine</a:t>
            </a:r>
            <a:endParaRPr lang="en-US" sz="28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</a:pP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Mechanism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of action:</a:t>
            </a:r>
          </a:p>
          <a:p>
            <a:pPr algn="l">
              <a:lnSpc>
                <a:spcPct val="90000"/>
              </a:lnSpc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irreversibly block ADP receptors on platelets</a:t>
            </a:r>
          </a:p>
          <a:p>
            <a:pPr algn="l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/>
              <a:t>This action inhibits ADP-induced expression 	of platelet membrane </a:t>
            </a:r>
            <a:r>
              <a:rPr lang="en-US" sz="2800" dirty="0" err="1" smtClean="0"/>
              <a:t>GPIIb</a:t>
            </a:r>
            <a:r>
              <a:rPr lang="en-US" sz="2800" dirty="0" smtClean="0"/>
              <a:t>/</a:t>
            </a:r>
            <a:r>
              <a:rPr lang="en-US" sz="2800" dirty="0" err="1" smtClean="0"/>
              <a:t>IIIa</a:t>
            </a:r>
            <a:r>
              <a:rPr lang="en-US" sz="2800" dirty="0" smtClean="0"/>
              <a:t> and fibrinogen 	binding to activated platelets.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Uses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>
              <a:lnSpc>
                <a:spcPct val="9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To prevent thrombosis</a:t>
            </a:r>
          </a:p>
          <a:p>
            <a:pPr algn="l">
              <a:lnSpc>
                <a:spcPct val="9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(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Prevention of vascular events in pts with):</a:t>
            </a:r>
          </a:p>
          <a:p>
            <a:pPr algn="l">
              <a:lnSpc>
                <a:spcPct val="9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   - transient ischemic attacks</a:t>
            </a:r>
          </a:p>
          <a:p>
            <a:pPr algn="l">
              <a:lnSpc>
                <a:spcPct val="9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unstable angina pectoris</a:t>
            </a:r>
          </a:p>
          <a:p>
            <a:pPr algn="l">
              <a:lnSpc>
                <a:spcPct val="9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-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placement of a coronary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stent</a:t>
            </a:r>
          </a:p>
          <a:p>
            <a:pPr algn="l">
              <a:lnSpc>
                <a:spcPct val="90000"/>
              </a:lnSpc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/>
              <a:t>.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011C3-30EA-4403-A262-3C28F743ADC7}" type="slidenum">
              <a:rPr lang="ar-SA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Target of </a:t>
            </a:r>
            <a:r>
              <a:rPr lang="en-US" dirty="0" err="1" smtClean="0"/>
              <a:t>clopidogrel</a:t>
            </a:r>
            <a:r>
              <a:rPr lang="en-US" dirty="0" smtClean="0"/>
              <a:t> and </a:t>
            </a:r>
            <a:r>
              <a:rPr lang="en-US" dirty="0" err="1" smtClean="0"/>
              <a:t>ticlopidine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484784"/>
            <a:ext cx="756084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0" y="3212976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dirty="0" err="1" smtClean="0">
                <a:solidFill>
                  <a:srgbClr val="FF0000"/>
                </a:solidFill>
              </a:rPr>
              <a:t>Ticlopidine</a:t>
            </a:r>
            <a:endParaRPr lang="en-US" dirty="0" smtClean="0">
              <a:solidFill>
                <a:srgbClr val="FF0000"/>
              </a:solidFill>
            </a:endParaRPr>
          </a:p>
          <a:p>
            <a:pPr marL="342900" indent="-342900"/>
            <a:r>
              <a:rPr lang="en-US" dirty="0" smtClean="0">
                <a:solidFill>
                  <a:srgbClr val="FF0000"/>
                </a:solidFill>
              </a:rPr>
              <a:t>&amp;</a:t>
            </a:r>
            <a:r>
              <a:rPr lang="en-US" dirty="0" err="1" smtClean="0">
                <a:solidFill>
                  <a:srgbClr val="FF0000"/>
                </a:solidFill>
              </a:rPr>
              <a:t>clopidogrel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" name="Bent Arrow 6"/>
          <p:cNvSpPr/>
          <p:nvPr/>
        </p:nvSpPr>
        <p:spPr>
          <a:xfrm>
            <a:off x="827584" y="2780928"/>
            <a:ext cx="1512168" cy="43204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76200"/>
            <a:ext cx="9144000" cy="67818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Ticlopidine</a:t>
            </a:r>
            <a:endParaRPr lang="en-US" sz="28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</a:pP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Adverse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effects:</a:t>
            </a: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 nausea , dyspepsia , diarrhea</a:t>
            </a: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 hemorrhage</a:t>
            </a: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 -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leucopenia</a:t>
            </a: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 -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TTP (thrombotic thrombocytopenic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purpura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Precaution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Regular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monitoring of WBC count during </a:t>
            </a: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first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three months</a:t>
            </a:r>
          </a:p>
          <a:p>
            <a:pPr algn="l"/>
            <a:r>
              <a:rPr lang="en-US" sz="2800" b="1" dirty="0"/>
              <a:t>    </a:t>
            </a:r>
            <a:r>
              <a:rPr lang="en-US" sz="2800" b="1" dirty="0" smtClean="0"/>
              <a:t>(</a:t>
            </a:r>
            <a:r>
              <a:rPr lang="en-US" sz="2800" b="1" dirty="0" smtClean="0">
                <a:solidFill>
                  <a:srgbClr val="FF0000"/>
                </a:solidFill>
              </a:rPr>
              <a:t>Therapy with </a:t>
            </a:r>
            <a:r>
              <a:rPr lang="en-US" sz="2800" b="1" dirty="0" err="1" smtClean="0">
                <a:solidFill>
                  <a:srgbClr val="FF0000"/>
                </a:solidFill>
              </a:rPr>
              <a:t>ticlopidine</a:t>
            </a:r>
            <a:r>
              <a:rPr lang="en-US" sz="2800" b="1" dirty="0" smtClean="0">
                <a:solidFill>
                  <a:srgbClr val="FF0000"/>
                </a:solidFill>
              </a:rPr>
              <a:t> requires regular monitoring for </a:t>
            </a:r>
            <a:r>
              <a:rPr lang="en-US" sz="2800" b="1" dirty="0" err="1" smtClean="0">
                <a:solidFill>
                  <a:srgbClr val="FF0000"/>
                </a:solidFill>
              </a:rPr>
              <a:t>neutropenia</a:t>
            </a:r>
            <a:r>
              <a:rPr lang="en-US" sz="2800" b="1" dirty="0" smtClean="0"/>
              <a:t>)</a:t>
            </a:r>
          </a:p>
          <a:p>
            <a:pPr algn="l"/>
            <a:endParaRPr lang="en-US" sz="2800" b="1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F0CBF-D384-4C26-B44D-E146E4514AEE}" type="slidenum">
              <a:rPr lang="ar-SA"/>
              <a:pPr/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512" y="76200"/>
            <a:ext cx="8784976" cy="6781800"/>
          </a:xfrm>
        </p:spPr>
        <p:txBody>
          <a:bodyPr>
            <a:normAutofit lnSpcReduction="10000"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 smtClean="0">
                <a:solidFill>
                  <a:srgbClr val="FF3300"/>
                </a:solidFill>
              </a:rPr>
              <a:t>	</a:t>
            </a:r>
          </a:p>
          <a:p>
            <a:pPr algn="l">
              <a:spcBef>
                <a:spcPct val="50000"/>
              </a:spcBef>
            </a:pPr>
            <a:r>
              <a:rPr lang="en-US" sz="2800" b="1" dirty="0" smtClean="0">
                <a:solidFill>
                  <a:srgbClr val="FF3300"/>
                </a:solidFill>
              </a:rPr>
              <a:t>	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Clopidogrel</a:t>
            </a:r>
            <a:endParaRPr lang="en-US" sz="28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Adverse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effects:</a:t>
            </a: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same but fewer than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ticlopidine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long duration of action </a:t>
            </a: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(once daily dosing,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ticlopidine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given twice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daily)</a:t>
            </a:r>
          </a:p>
          <a:p>
            <a:pPr algn="l"/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/>
              <a:t> </a:t>
            </a:r>
            <a:r>
              <a:rPr lang="en-US" sz="2800" dirty="0" err="1" smtClean="0"/>
              <a:t>clopidogrel</a:t>
            </a:r>
            <a:r>
              <a:rPr lang="en-US" sz="2800" dirty="0" smtClean="0"/>
              <a:t> is more potent than </a:t>
            </a:r>
            <a:r>
              <a:rPr lang="en-US" sz="2800" dirty="0" err="1" smtClean="0"/>
              <a:t>ticlopidine</a:t>
            </a:r>
            <a:r>
              <a:rPr lang="en-US" sz="2800" dirty="0" smtClean="0"/>
              <a:t> and has a better safety profile, </a:t>
            </a:r>
            <a:r>
              <a:rPr lang="en-US" sz="2800" dirty="0" err="1" smtClean="0"/>
              <a:t>clopidogrel</a:t>
            </a:r>
            <a:r>
              <a:rPr lang="en-US" sz="2800" dirty="0" smtClean="0"/>
              <a:t> has replaced </a:t>
            </a:r>
            <a:r>
              <a:rPr lang="en-US" sz="2800" dirty="0" err="1" smtClean="0"/>
              <a:t>ticlopidine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/>
              <a:t>   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42C7D-1A8D-4CA6-A642-B62BF061AD9A}" type="slidenum">
              <a:rPr lang="ar-SA"/>
              <a:pPr/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 </a:t>
            </a:r>
            <a:r>
              <a:rPr lang="en-US" dirty="0" err="1" smtClean="0"/>
              <a:t>Ticlopidine</a:t>
            </a:r>
            <a:r>
              <a:rPr lang="en-US" dirty="0" smtClean="0"/>
              <a:t> and </a:t>
            </a:r>
            <a:r>
              <a:rPr lang="en-US" dirty="0" err="1" smtClean="0"/>
              <a:t>clopidogrel</a:t>
            </a:r>
            <a:r>
              <a:rPr lang="en-US" dirty="0" smtClean="0"/>
              <a:t> are </a:t>
            </a:r>
            <a:r>
              <a:rPr lang="en-US" dirty="0" err="1" smtClean="0"/>
              <a:t>prodrugs</a:t>
            </a:r>
            <a:r>
              <a:rPr lang="en-US" dirty="0" smtClean="0"/>
              <a:t> that require metabolism by the hepatic </a:t>
            </a:r>
            <a:r>
              <a:rPr lang="en-US" dirty="0" err="1" smtClean="0"/>
              <a:t>cytochrome</a:t>
            </a:r>
            <a:r>
              <a:rPr lang="en-US" dirty="0" smtClean="0"/>
              <a:t> P450 (CYP) enzyme system to active form.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Clopidogrel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&amp;  </a:t>
            </a:r>
            <a:r>
              <a:rPr lang="en-US" sz="4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Ticlopidine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512" y="76200"/>
            <a:ext cx="8964488" cy="6781800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8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Abciximab</a:t>
            </a:r>
            <a:r>
              <a:rPr lang="en-US" sz="28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Tirofiban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Eptifibatide</a:t>
            </a:r>
            <a:r>
              <a:rPr lang="en-US" sz="28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(monoclonal antibodies)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Mechanism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of action:</a:t>
            </a:r>
          </a:p>
          <a:p>
            <a:pPr algn="l">
              <a:lnSpc>
                <a:spcPct val="90000"/>
              </a:lnSpc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GP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IIb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IIIa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receptor  Blockers (antagonists)</a:t>
            </a:r>
          </a:p>
          <a:p>
            <a:pPr algn="l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l">
              <a:lnSpc>
                <a:spcPct val="9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</a:pPr>
            <a:r>
              <a:rPr lang="en-US" sz="2800" dirty="0" err="1" smtClean="0"/>
              <a:t>GPIIb</a:t>
            </a:r>
            <a:r>
              <a:rPr lang="en-US" sz="2800" dirty="0" smtClean="0"/>
              <a:t>/</a:t>
            </a:r>
            <a:r>
              <a:rPr lang="en-US" sz="2800" dirty="0" err="1" smtClean="0"/>
              <a:t>IIIa</a:t>
            </a:r>
            <a:r>
              <a:rPr lang="en-US" sz="2800" dirty="0" smtClean="0"/>
              <a:t> is found on the surface of platelets and is the most abundant receptor.</a:t>
            </a:r>
          </a:p>
          <a:p>
            <a:pPr algn="l">
              <a:lnSpc>
                <a:spcPct val="9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activated, </a:t>
            </a:r>
            <a:r>
              <a:rPr lang="en-US" sz="2800" dirty="0" err="1" smtClean="0">
                <a:solidFill>
                  <a:srgbClr val="FF0000"/>
                </a:solidFill>
              </a:rPr>
              <a:t>GPIIb</a:t>
            </a:r>
            <a:r>
              <a:rPr lang="en-US" sz="2800" dirty="0" smtClean="0">
                <a:solidFill>
                  <a:srgbClr val="FF0000"/>
                </a:solidFill>
              </a:rPr>
              <a:t>/</a:t>
            </a:r>
            <a:r>
              <a:rPr lang="en-US" sz="2800" dirty="0" err="1" smtClean="0">
                <a:solidFill>
                  <a:srgbClr val="FF0000"/>
                </a:solidFill>
              </a:rPr>
              <a:t>IIIa</a:t>
            </a:r>
            <a:r>
              <a:rPr lang="en-US" sz="2800" dirty="0" smtClean="0">
                <a:solidFill>
                  <a:srgbClr val="FF0000"/>
                </a:solidFill>
              </a:rPr>
              <a:t> binds adhesive molecules, such as fibrinogen and </a:t>
            </a:r>
            <a:r>
              <a:rPr lang="en-US" sz="2800" dirty="0" err="1" smtClean="0">
                <a:solidFill>
                  <a:srgbClr val="FF0000"/>
                </a:solidFill>
              </a:rPr>
              <a:t>vWF</a:t>
            </a:r>
            <a:r>
              <a:rPr lang="en-US" sz="2800" dirty="0" smtClean="0">
                <a:solidFill>
                  <a:srgbClr val="FF0000"/>
                </a:solidFill>
              </a:rPr>
              <a:t> to promote clotting. </a:t>
            </a:r>
          </a:p>
          <a:p>
            <a:pPr algn="l">
              <a:lnSpc>
                <a:spcPct val="90000"/>
              </a:lnSpc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Abciximab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binds to </a:t>
            </a:r>
            <a:r>
              <a:rPr lang="en-US" sz="2800" dirty="0" err="1" smtClean="0">
                <a:solidFill>
                  <a:srgbClr val="FF0000"/>
                </a:solidFill>
              </a:rPr>
              <a:t>GPIIb</a:t>
            </a:r>
            <a:r>
              <a:rPr lang="en-US" sz="2800" dirty="0" smtClean="0">
                <a:solidFill>
                  <a:srgbClr val="FF0000"/>
                </a:solidFill>
              </a:rPr>
              <a:t>/</a:t>
            </a:r>
            <a:r>
              <a:rPr lang="en-US" sz="2800" dirty="0" err="1" smtClean="0">
                <a:solidFill>
                  <a:srgbClr val="FF0000"/>
                </a:solidFill>
              </a:rPr>
              <a:t>IIIa</a:t>
            </a:r>
            <a:r>
              <a:rPr lang="en-US" sz="2800" dirty="0" smtClean="0">
                <a:solidFill>
                  <a:srgbClr val="FF0000"/>
                </a:solidFill>
              </a:rPr>
              <a:t> and stops the clot </a:t>
            </a:r>
            <a:r>
              <a:rPr lang="en-US" sz="2800" dirty="0" err="1" smtClean="0">
                <a:solidFill>
                  <a:srgbClr val="FF0000"/>
                </a:solidFill>
              </a:rPr>
              <a:t>fromation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800" b="1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BF7A-05AA-460C-8479-DD9A9F36AF5A}" type="slidenum">
              <a:rPr lang="ar-SA"/>
              <a:pPr/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 healthy vasculature, circulating platelets are maintained in an inactive state by </a:t>
            </a:r>
            <a:r>
              <a:rPr lang="en-US" dirty="0" smtClean="0">
                <a:solidFill>
                  <a:srgbClr val="FF0000"/>
                </a:solidFill>
              </a:rPr>
              <a:t>nitric oxide (NO) and </a:t>
            </a:r>
            <a:r>
              <a:rPr lang="en-US" dirty="0" err="1" smtClean="0">
                <a:solidFill>
                  <a:srgbClr val="FF0000"/>
                </a:solidFill>
              </a:rPr>
              <a:t>prostacyclinre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smtClean="0">
                <a:solidFill>
                  <a:srgbClr val="FF0000"/>
                </a:solidFill>
              </a:rPr>
              <a:t>PGI2)</a:t>
            </a:r>
            <a:r>
              <a:rPr lang="en-US" dirty="0" smtClean="0"/>
              <a:t>released </a:t>
            </a:r>
            <a:r>
              <a:rPr lang="en-US" dirty="0" smtClean="0"/>
              <a:t>by endothelial cells lining the blood vessels.</a:t>
            </a:r>
          </a:p>
          <a:p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/>
              <a:t>injury to vascular system  leads to interaction between </a:t>
            </a:r>
            <a:r>
              <a:rPr lang="en-US" dirty="0">
                <a:solidFill>
                  <a:srgbClr val="FF3300"/>
                </a:solidFill>
              </a:rPr>
              <a:t>Platelets</a:t>
            </a:r>
            <a:r>
              <a:rPr lang="en-US" dirty="0"/>
              <a:t>, </a:t>
            </a:r>
            <a:r>
              <a:rPr lang="en-US" dirty="0">
                <a:solidFill>
                  <a:srgbClr val="FF3300"/>
                </a:solidFill>
              </a:rPr>
              <a:t>Endothelial</a:t>
            </a:r>
            <a:r>
              <a:rPr lang="en-US" dirty="0"/>
              <a:t> system and </a:t>
            </a:r>
            <a:r>
              <a:rPr lang="en-US" dirty="0">
                <a:solidFill>
                  <a:srgbClr val="FF3300"/>
                </a:solidFill>
              </a:rPr>
              <a:t>Coagulation</a:t>
            </a:r>
            <a:r>
              <a:rPr lang="en-US" dirty="0"/>
              <a:t> factors which </a:t>
            </a:r>
            <a:r>
              <a:rPr lang="en-US" dirty="0" smtClean="0"/>
              <a:t>lead to </a:t>
            </a:r>
            <a:r>
              <a:rPr lang="en-US" dirty="0"/>
              <a:t>formation of </a:t>
            </a:r>
            <a:r>
              <a:rPr lang="en-US" dirty="0" smtClean="0"/>
              <a:t>the </a:t>
            </a:r>
            <a:r>
              <a:rPr lang="en-US" dirty="0">
                <a:solidFill>
                  <a:srgbClr val="FF3300"/>
                </a:solidFill>
              </a:rPr>
              <a:t>CLOT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D9B2-E3B3-4C3E-B528-BC14A5E31894}" type="slidenum">
              <a:rPr lang="ar-SA"/>
              <a:pPr/>
              <a:t>2</a:t>
            </a:fld>
            <a:endParaRPr lang="en-US"/>
          </a:p>
        </p:txBody>
      </p:sp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Platelets and vessels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Mechanism of action of </a:t>
            </a:r>
            <a:r>
              <a:rPr lang="en-US" dirty="0" err="1" smtClean="0">
                <a:solidFill>
                  <a:srgbClr val="FF0000"/>
                </a:solidFill>
              </a:rPr>
              <a:t>Abciximab</a:t>
            </a:r>
            <a:r>
              <a:rPr lang="en-US" dirty="0" smtClean="0">
                <a:solidFill>
                  <a:srgbClr val="FF0000"/>
                </a:solidFill>
              </a:rPr>
              <a:t> , </a:t>
            </a:r>
            <a:r>
              <a:rPr lang="en-US" dirty="0" err="1" smtClean="0">
                <a:solidFill>
                  <a:srgbClr val="FF0000"/>
                </a:solidFill>
              </a:rPr>
              <a:t>tirofiban</a:t>
            </a:r>
            <a:r>
              <a:rPr lang="en-US" dirty="0" smtClean="0">
                <a:solidFill>
                  <a:srgbClr val="FF0000"/>
                </a:solidFill>
              </a:rPr>
              <a:t> &amp; </a:t>
            </a:r>
            <a:r>
              <a:rPr lang="en-US" dirty="0" err="1" smtClean="0">
                <a:solidFill>
                  <a:srgbClr val="FF0000"/>
                </a:solidFill>
              </a:rPr>
              <a:t>eptifibatide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340768"/>
            <a:ext cx="6624736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51520" y="3789040"/>
            <a:ext cx="18722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b="1" dirty="0" err="1" smtClean="0">
                <a:solidFill>
                  <a:srgbClr val="FF0000"/>
                </a:solidFill>
              </a:rPr>
              <a:t>Abciximab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342900" indent="-342900"/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Tirofiban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Eptifibatide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6" name="Bent-Up Arrow 5"/>
          <p:cNvSpPr/>
          <p:nvPr/>
        </p:nvSpPr>
        <p:spPr>
          <a:xfrm>
            <a:off x="1763688" y="3501008"/>
            <a:ext cx="2376264" cy="50405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7786687" cy="142081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hlink"/>
                </a:solidFill>
                <a:latin typeface="Arial" charset="0"/>
              </a:rPr>
              <a:t>(</a:t>
            </a:r>
            <a:r>
              <a:rPr lang="en-US" sz="2800" b="1" dirty="0" err="1" smtClean="0">
                <a:solidFill>
                  <a:schemeClr val="hlink"/>
                </a:solidFill>
                <a:latin typeface="Arial" charset="0"/>
              </a:rPr>
              <a:t>Abciximab</a:t>
            </a:r>
            <a:r>
              <a:rPr lang="en-US" sz="2800" b="1" dirty="0">
                <a:solidFill>
                  <a:schemeClr val="hlink"/>
                </a:solidFill>
                <a:latin typeface="Arial" charset="0"/>
              </a:rPr>
              <a:t>)</a:t>
            </a:r>
            <a:r>
              <a:rPr lang="en-US" sz="3800" dirty="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00200"/>
            <a:ext cx="8353425" cy="4924425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err="1"/>
              <a:t>Abciximab</a:t>
            </a:r>
            <a:r>
              <a:rPr lang="en-US" sz="2400" dirty="0"/>
              <a:t> is </a:t>
            </a:r>
            <a:r>
              <a:rPr lang="en-US" sz="2400" dirty="0" smtClean="0"/>
              <a:t>monoclonal </a:t>
            </a:r>
            <a:r>
              <a:rPr lang="en-US" sz="2400" dirty="0"/>
              <a:t>antibody directed against glycoprotein </a:t>
            </a:r>
            <a:r>
              <a:rPr lang="en-US" sz="2400" dirty="0" err="1"/>
              <a:t>GPIIb</a:t>
            </a:r>
            <a:r>
              <a:rPr lang="en-US" sz="2400" dirty="0"/>
              <a:t>/</a:t>
            </a:r>
            <a:r>
              <a:rPr lang="en-US" sz="2400" dirty="0" err="1"/>
              <a:t>IIIa</a:t>
            </a:r>
            <a:r>
              <a:rPr lang="en-US" sz="2400" dirty="0"/>
              <a:t>.</a:t>
            </a:r>
            <a:endParaRPr lang="en-US" sz="2400" b="1" i="1" dirty="0"/>
          </a:p>
          <a:p>
            <a:endParaRPr lang="en-US" sz="2400" b="1" i="1" dirty="0" smtClean="0"/>
          </a:p>
          <a:p>
            <a:r>
              <a:rPr lang="en-US" sz="2400" b="1" i="1" dirty="0" smtClean="0"/>
              <a:t>Clinical </a:t>
            </a:r>
            <a:r>
              <a:rPr lang="en-US" sz="2400" b="1" i="1" dirty="0"/>
              <a:t>Efficacy:</a:t>
            </a:r>
            <a:r>
              <a:rPr lang="en-US" sz="2400" dirty="0"/>
              <a:t> In acute MI patients, 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err="1" smtClean="0"/>
              <a:t>Abciximab</a:t>
            </a:r>
            <a:r>
              <a:rPr lang="en-US" sz="2400" dirty="0" smtClean="0"/>
              <a:t> is administered iv as an adjuvant to angioplasty surgery for the prevention of ischemic complications of angioplasty.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Heparin or aspirin is given with </a:t>
            </a:r>
            <a:r>
              <a:rPr lang="en-US" sz="2400" dirty="0" err="1" smtClean="0"/>
              <a:t>abciximab</a:t>
            </a: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r>
              <a:rPr lang="en-US" sz="2400" b="1" dirty="0" err="1" smtClean="0"/>
              <a:t>Abciximab</a:t>
            </a:r>
            <a:r>
              <a:rPr lang="en-US" sz="2400" dirty="0" smtClean="0"/>
              <a:t> has long half life while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Tirofiban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Eptifibatide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have short half life.</a:t>
            </a: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Given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parenteraly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only</a:t>
            </a:r>
            <a:endParaRPr lang="en-US" sz="2400" b="1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76200"/>
            <a:ext cx="9144000" cy="67818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Abciximab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Tirofiban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Eptifibatide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Uses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>
              <a:lnSpc>
                <a:spcPct val="9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prevent thrombosis</a:t>
            </a:r>
          </a:p>
          <a:p>
            <a:pPr algn="l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(Prevention of vascular events in pts with):</a:t>
            </a:r>
          </a:p>
          <a:p>
            <a:pPr algn="l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- Acute coronary syndrome</a:t>
            </a:r>
          </a:p>
          <a:p>
            <a:pPr algn="l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Percutaneous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coronary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intervention</a:t>
            </a:r>
          </a:p>
          <a:p>
            <a:pPr algn="l">
              <a:lnSpc>
                <a:spcPct val="90000"/>
              </a:lnSpc>
            </a:pP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	Adv effects: Bleeding </a:t>
            </a:r>
          </a:p>
          <a:p>
            <a:pPr algn="l">
              <a:lnSpc>
                <a:spcPct val="90000"/>
              </a:lnSpc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	Thrombocytopenia (immune reaction)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631C5-43C7-4E73-8995-384DA7E97BAC}" type="slidenum">
              <a:rPr lang="ar-SA"/>
              <a:pPr/>
              <a:t>22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76200"/>
            <a:ext cx="9144000" cy="67818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Dipyridamol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vasodilator</a:t>
            </a:r>
          </a:p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 inhibits platelet function  --- by  --- inhibiting ----</a:t>
            </a: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   adenosine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uptake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&amp;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 inhibits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cAMP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metabolism by inhibiting   	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phosphodiestrase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activity.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Uses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When give alone it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has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little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 no beneficial effect 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----- therefore given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combination with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---- aspirin </a:t>
            </a:r>
          </a:p>
          <a:p>
            <a:pPr algn="l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----- to prevent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cerebrovascular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ischemia</a:t>
            </a:r>
          </a:p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Because of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vasodilatory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properties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dipyridamol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should be used with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cuation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corornary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problem ,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clopidogrel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is a better choice.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2E79-A89F-4DAF-80A2-50C5D8A848FB}" type="slidenum">
              <a:rPr lang="ar-SA"/>
              <a:pPr/>
              <a:t>23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Dipyridamole</a:t>
            </a:r>
            <a:r>
              <a:rPr lang="en-US" dirty="0" smtClean="0"/>
              <a:t> (mechanism of action)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96231"/>
            <a:ext cx="7704856" cy="4785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76200"/>
            <a:ext cx="9144000" cy="6781800"/>
          </a:xfrm>
        </p:spPr>
        <p:txBody>
          <a:bodyPr/>
          <a:lstStyle/>
          <a:p>
            <a:pPr algn="l"/>
            <a:r>
              <a:rPr lang="en-US" sz="28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Cilostazole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phosphodiestrase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inhibitor(on PDE3)</a:t>
            </a:r>
          </a:p>
          <a:p>
            <a:pPr algn="l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----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promotes    -----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vasodilation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inhibition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platelet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aggregation</a:t>
            </a:r>
          </a:p>
          <a:p>
            <a:pPr algn="l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Uses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l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-To prevent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intermittent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claudication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032D-B672-4767-BD30-0DF1B1D4DD5E}" type="slidenum">
              <a:rPr lang="ar-SA"/>
              <a:pPr/>
              <a:t>25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915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Antiplatelet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drugs</a:t>
            </a:r>
          </a:p>
          <a:p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Prevent blood clots from forming in the arteries.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Aspirin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is the most commonly prescribed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antiplatelet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drug. </a:t>
            </a:r>
          </a:p>
          <a:p>
            <a:pPr>
              <a:buFont typeface="Arial" pitchFamily="34" charset="0"/>
              <a:buChar char="•"/>
            </a:pP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Clopidogrel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works by reducing the “stickiness” of platelets in a similar way to aspirin &amp; is often recommended as an alternative for people who cannot take aspirin. 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Aspirin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clopidogre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are given together in high risk patients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26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8915400" cy="4360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clopidogrel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&amp; aspirin may be recommended for people who have had a heart attack, a severe attack of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angina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or who have undergone a coronary angioplasty &amp;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stenting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sz="3200" b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Monitoring: 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	- Bleeding time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	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Antiplatelet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drugs increase bleeding time)</a:t>
            </a:r>
          </a:p>
          <a:p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27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28</a:t>
            </a:fld>
            <a:endParaRPr kumimoji="0" lang="en-US"/>
          </a:p>
        </p:txBody>
      </p:sp>
      <p:sp>
        <p:nvSpPr>
          <p:cNvPr id="3" name="TextBox 2"/>
          <p:cNvSpPr txBox="1"/>
          <p:nvPr/>
        </p:nvSpPr>
        <p:spPr>
          <a:xfrm>
            <a:off x="76200" y="76200"/>
            <a:ext cx="891540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Aspirin Resistance:</a:t>
            </a: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reported incidence of resistance varies greatly, from 5 % to 75%.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Resistance: recurrent thrombosis while on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antiplatelet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therapy.</a:t>
            </a: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Although aspirin reduces the production of TX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A2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it may fail to inhibit platelet aggregation because platelets continue to respond strongly to other agonists.</a:t>
            </a: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TX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A2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-induced platelet aggregation is only ONE of many factors leading to thrombus formation, which is the most common, but not the only, mechanism leading to ischemic events.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76200"/>
            <a:ext cx="9144000" cy="6781800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Antiplatelet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drugs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Monitoring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Bleeding time</a:t>
            </a:r>
          </a:p>
          <a:p>
            <a:pPr algn="l"/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Antiplatelet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drugs increase bleeding time)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709D-3774-4C3E-9287-B88554B79DE0}" type="slidenum">
              <a:rPr lang="ar-SA"/>
              <a:pPr/>
              <a:t>29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24744"/>
            <a:ext cx="8991600" cy="5199856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Injury exposes reactive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subendothelial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matrix proteins,            platelet adherence &amp; activation, + secretion &amp; synthesis of vasoconstrictors &amp; platelet activating molecules.</a:t>
            </a:r>
          </a:p>
          <a:p>
            <a:pPr>
              <a:buNone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Thus,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thromboxane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TXA</a:t>
            </a:r>
            <a:r>
              <a:rPr lang="en-US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is synthesized from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arachidonic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acid within platelets &amp; is platelet activator &amp; potent vasoconstrictor.</a:t>
            </a:r>
          </a:p>
          <a:p>
            <a:pPr>
              <a:buNone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Adenosine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diphosphate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(ADP)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secreted from platelet, a powerful inducer of platelet aggregation</a:t>
            </a:r>
          </a:p>
          <a:p>
            <a:pPr>
              <a:buNone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Serotonin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(5HT), which stimulates aggregation &amp; vasoconstriction.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3</a:t>
            </a:fld>
            <a:endParaRPr kumimoji="0" lang="en-US"/>
          </a:p>
        </p:txBody>
      </p:sp>
      <p:sp>
        <p:nvSpPr>
          <p:cNvPr id="4" name="TextBox 3"/>
          <p:cNvSpPr txBox="1"/>
          <p:nvPr/>
        </p:nvSpPr>
        <p:spPr>
          <a:xfrm>
            <a:off x="899592" y="260648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Activation of platelets after vascular injury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477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Activation of platelets,           aggregation &amp; conformational change in 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GP11b/111a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enabling it to bind fibrinogen, which cross-links adjacent platelets,          aggregation &amp; formation of a platelet plug.</a:t>
            </a:r>
          </a:p>
          <a:p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Simultaneously, the coagulation system cascade is activated,           thrombin generation &amp; a fibrin clot, which stabilizes the platelet plug. </a:t>
            </a:r>
          </a:p>
        </p:txBody>
      </p:sp>
      <p:sp>
        <p:nvSpPr>
          <p:cNvPr id="4" name="Right Arrow 3"/>
          <p:cNvSpPr/>
          <p:nvPr/>
        </p:nvSpPr>
        <p:spPr>
          <a:xfrm>
            <a:off x="8244408" y="1124745"/>
            <a:ext cx="60960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051720" y="2852937"/>
            <a:ext cx="60960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067944" y="332656"/>
            <a:ext cx="576064" cy="720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4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8D44-F0CF-4B0C-9623-BAF7C09E59DE}" type="slidenum">
              <a:rPr lang="ar-SA"/>
              <a:pPr/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8"/>
            <a:ext cx="8748464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827584" y="116632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Damage to endothelium and Platelets aggregation (formation of clot)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04248" y="4005064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vWF</a:t>
            </a:r>
            <a:r>
              <a:rPr lang="en-US" b="1" dirty="0" smtClean="0">
                <a:solidFill>
                  <a:srgbClr val="FF0000"/>
                </a:solidFill>
              </a:rPr>
              <a:t>=Von </a:t>
            </a:r>
            <a:r>
              <a:rPr lang="en-US" b="1" dirty="0" err="1" smtClean="0">
                <a:solidFill>
                  <a:srgbClr val="FF0000"/>
                </a:solidFill>
              </a:rPr>
              <a:t>Willebrand</a:t>
            </a:r>
            <a:r>
              <a:rPr lang="en-US" b="1" dirty="0" smtClean="0">
                <a:solidFill>
                  <a:srgbClr val="FF0000"/>
                </a:solidFill>
              </a:rPr>
              <a:t> factor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00808"/>
            <a:ext cx="8382000" cy="4395192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>
                <a:solidFill>
                  <a:srgbClr val="FF3300"/>
                </a:solidFill>
              </a:rPr>
              <a:t>THROMBUS</a:t>
            </a:r>
            <a:r>
              <a:rPr lang="en-US" sz="2800" dirty="0"/>
              <a:t>: is the CLOT that adheres to vessel wall</a:t>
            </a:r>
          </a:p>
          <a:p>
            <a:r>
              <a:rPr lang="en-US" sz="2800" b="1" dirty="0">
                <a:solidFill>
                  <a:srgbClr val="FF3300"/>
                </a:solidFill>
              </a:rPr>
              <a:t>EMBOLUS</a:t>
            </a:r>
            <a:r>
              <a:rPr lang="en-US" sz="2800" dirty="0"/>
              <a:t>: is the CLOT that floats in the blood </a:t>
            </a:r>
          </a:p>
          <a:p>
            <a:pPr>
              <a:buFontTx/>
              <a:buNone/>
            </a:pPr>
            <a:endParaRPr lang="en-US" sz="2800" dirty="0"/>
          </a:p>
          <a:p>
            <a:r>
              <a:rPr lang="en-US" sz="2800" b="1" dirty="0" smtClean="0">
                <a:solidFill>
                  <a:srgbClr val="FF3300"/>
                </a:solidFill>
              </a:rPr>
              <a:t>THROMBOSIS</a:t>
            </a:r>
            <a:r>
              <a:rPr lang="en-US" sz="2800" dirty="0"/>
              <a:t>: is the formation of unwanted clot with in the blood vessel, </a:t>
            </a:r>
            <a:r>
              <a:rPr lang="en-US" sz="2800" dirty="0" smtClean="0"/>
              <a:t>producing life threatening condition.  </a:t>
            </a:r>
            <a:endParaRPr lang="en-US" sz="2800" dirty="0"/>
          </a:p>
          <a:p>
            <a:r>
              <a:rPr lang="en-US" sz="2800" dirty="0"/>
              <a:t> Acute myocardial infarction</a:t>
            </a:r>
          </a:p>
          <a:p>
            <a:r>
              <a:rPr lang="en-US" sz="2800" dirty="0"/>
              <a:t> Acute ischemic stroke</a:t>
            </a:r>
            <a:endParaRPr lang="ar-SA" sz="2800" dirty="0"/>
          </a:p>
          <a:p>
            <a:r>
              <a:rPr lang="ar-SA" sz="2800" dirty="0"/>
              <a:t> </a:t>
            </a:r>
            <a:r>
              <a:rPr lang="en-US" sz="2800" dirty="0"/>
              <a:t>Deep vein thrombosis</a:t>
            </a:r>
          </a:p>
          <a:p>
            <a:r>
              <a:rPr lang="en-US" sz="2800" dirty="0"/>
              <a:t> Pulmonary embolism</a:t>
            </a:r>
          </a:p>
          <a:p>
            <a:endParaRPr lang="en-US" sz="28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4B3B-8637-4FAA-8765-18B02CC1CB0E}" type="slidenum">
              <a:rPr lang="ar-SA"/>
              <a:pPr/>
              <a:t>6</a:t>
            </a:fld>
            <a:endParaRPr lang="en-US"/>
          </a:p>
        </p:txBody>
      </p:sp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7544" y="76200"/>
            <a:ext cx="8676456" cy="6781800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DRUGS </a:t>
            </a:r>
            <a:endParaRPr lang="en-US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0"/>
              </a:spcBef>
            </a:pPr>
            <a:r>
              <a:rPr lang="en-US" b="1" dirty="0">
                <a:solidFill>
                  <a:srgbClr val="FF0000"/>
                </a:solidFill>
              </a:rPr>
              <a:t>    </a:t>
            </a:r>
          </a:p>
          <a:p>
            <a:pPr algn="l">
              <a:spcBef>
                <a:spcPct val="0"/>
              </a:spcBef>
            </a:pPr>
            <a:r>
              <a:rPr lang="en-US" b="1" dirty="0">
                <a:solidFill>
                  <a:srgbClr val="FF0000"/>
                </a:solidFill>
              </a:rPr>
              <a:t>    </a:t>
            </a:r>
            <a:r>
              <a:rPr lang="en-US" b="1" dirty="0" smtClean="0">
                <a:solidFill>
                  <a:srgbClr val="FF0000"/>
                </a:solidFill>
              </a:rPr>
              <a:t>   </a:t>
            </a:r>
          </a:p>
          <a:p>
            <a:pPr algn="l">
              <a:spcBef>
                <a:spcPct val="0"/>
              </a:spcBef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  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Antiplatelets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(drugs which prevent and inhibit       </a:t>
            </a:r>
          </a:p>
          <a:p>
            <a:pPr algn="l">
              <a:spcBef>
                <a:spcPct val="0"/>
              </a:spcBef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	 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platelet aggression)</a:t>
            </a:r>
          </a:p>
          <a:p>
            <a:pPr algn="l">
              <a:spcBef>
                <a:spcPct val="0"/>
              </a:spcBef>
            </a:pPr>
            <a:endParaRPr lang="en-US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0"/>
              </a:spcBef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Anticoagulants (drugs which prevent clotting by inhibiting clotting factors)</a:t>
            </a:r>
          </a:p>
          <a:p>
            <a:pPr algn="l">
              <a:spcBef>
                <a:spcPct val="0"/>
              </a:spcBef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l">
              <a:spcBef>
                <a:spcPct val="0"/>
              </a:spcBef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Thrombolytics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Fibrinolytics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)(drugs which reduce 	or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lysis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the clot.</a:t>
            </a:r>
          </a:p>
          <a:p>
            <a:pPr algn="l">
              <a:spcBef>
                <a:spcPct val="0"/>
              </a:spcBef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	</a:t>
            </a:r>
            <a:endParaRPr lang="en-US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FA994-C353-49D4-B42D-019B619AA9C9}" type="slidenum">
              <a:rPr lang="ar-SA"/>
              <a:pPr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8D44-F0CF-4B0C-9623-BAF7C09E59DE}" type="slidenum">
              <a:rPr lang="ar-SA"/>
              <a:pPr/>
              <a:t>8</a:t>
            </a:fld>
            <a:endParaRPr lang="en-US"/>
          </a:p>
        </p:txBody>
      </p:sp>
      <p:sp>
        <p:nvSpPr>
          <p:cNvPr id="537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Antiplatelet</a:t>
            </a:r>
            <a:r>
              <a:rPr lang="en-US" dirty="0" smtClean="0"/>
              <a:t> drugs target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340768"/>
            <a:ext cx="6552728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0" y="3501008"/>
            <a:ext cx="23762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dirty="0" err="1" smtClean="0">
                <a:solidFill>
                  <a:schemeClr val="tx2"/>
                </a:solidFill>
              </a:rPr>
              <a:t>Ticlopidine</a:t>
            </a:r>
            <a:r>
              <a:rPr lang="en-US" dirty="0" smtClean="0">
                <a:solidFill>
                  <a:schemeClr val="tx2"/>
                </a:solidFill>
              </a:rPr>
              <a:t> &amp;</a:t>
            </a:r>
            <a:r>
              <a:rPr lang="en-US" dirty="0" err="1" smtClean="0">
                <a:solidFill>
                  <a:schemeClr val="tx2"/>
                </a:solidFill>
              </a:rPr>
              <a:t>clopidogrel</a:t>
            </a:r>
            <a:endParaRPr lang="en-US" dirty="0" smtClean="0">
              <a:solidFill>
                <a:schemeClr val="tx2"/>
              </a:solidFill>
            </a:endParaRPr>
          </a:p>
          <a:p>
            <a:pPr marL="342900" indent="-342900"/>
            <a:endParaRPr lang="en-US" dirty="0" smtClean="0">
              <a:solidFill>
                <a:schemeClr val="tx2"/>
              </a:solidFill>
            </a:endParaRPr>
          </a:p>
          <a:p>
            <a:pPr marL="342900" indent="-342900"/>
            <a:endParaRPr lang="en-US" dirty="0" smtClean="0">
              <a:solidFill>
                <a:schemeClr val="tx2"/>
              </a:solidFill>
            </a:endParaRPr>
          </a:p>
          <a:p>
            <a:pPr marL="342900" indent="-342900"/>
            <a:endParaRPr lang="en-US" dirty="0" smtClean="0">
              <a:solidFill>
                <a:schemeClr val="tx2"/>
              </a:solidFill>
            </a:endParaRPr>
          </a:p>
          <a:p>
            <a:pPr marL="342900" indent="-342900"/>
            <a:r>
              <a:rPr lang="en-US" dirty="0" smtClean="0">
                <a:solidFill>
                  <a:schemeClr val="tx2"/>
                </a:solidFill>
              </a:rPr>
              <a:t>TXA2: Aspirin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Bent Arrow 7"/>
          <p:cNvSpPr/>
          <p:nvPr/>
        </p:nvSpPr>
        <p:spPr>
          <a:xfrm>
            <a:off x="755576" y="2780928"/>
            <a:ext cx="1944216" cy="64807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Bent-Up Arrow 8"/>
          <p:cNvSpPr/>
          <p:nvPr/>
        </p:nvSpPr>
        <p:spPr>
          <a:xfrm>
            <a:off x="1691680" y="5157192"/>
            <a:ext cx="2448272" cy="28803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Bent Arrow 9"/>
          <p:cNvSpPr/>
          <p:nvPr/>
        </p:nvSpPr>
        <p:spPr>
          <a:xfrm>
            <a:off x="1259632" y="4005064"/>
            <a:ext cx="1224136" cy="93610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373216"/>
            <a:ext cx="1547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Abciximab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-76200"/>
            <a:ext cx="9144000" cy="6781800"/>
          </a:xfrm>
        </p:spPr>
        <p:txBody>
          <a:bodyPr/>
          <a:lstStyle/>
          <a:p>
            <a:pPr algn="l">
              <a:tabLst>
                <a:tab pos="4400550" algn="l"/>
                <a:tab pos="4457700" algn="l"/>
                <a:tab pos="4572000" algn="l"/>
              </a:tabLst>
            </a:pP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Drugs 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targets for  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platelet 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inhibition: 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1624-DDF3-4F46-A6E2-3E4184966E3D}" type="slidenum">
              <a:rPr lang="ar-SA"/>
              <a:pPr/>
              <a:t>9</a:t>
            </a:fld>
            <a:endParaRPr lang="en-US"/>
          </a:p>
        </p:txBody>
      </p:sp>
      <p:graphicFrame>
        <p:nvGraphicFramePr>
          <p:cNvPr id="520265" name="Group 73"/>
          <p:cNvGraphicFramePr>
            <a:graphicFrameLocks noGrp="1"/>
          </p:cNvGraphicFramePr>
          <p:nvPr/>
        </p:nvGraphicFramePr>
        <p:xfrm>
          <a:off x="107504" y="764704"/>
          <a:ext cx="8763000" cy="5640832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Mechanism of 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Drug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Inhibition of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thromboxane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A2 synthesis via inhibiting COX-1 	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Aspirin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Inhibition of ADP-induced platelet aggregation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(Antagonist of ADP receptors)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Clopidogrel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Ticlopidine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GP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IIb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/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receptor antagonists (Inhibitors)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Abciximab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Tirofiban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Eptifibatide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/ 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(4)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Phosphodiestrase 3 (PDE) inhibitors /  adenosine uptake inhibitors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Dipyridamol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Cilostazol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3995</TotalTime>
  <Words>644</Words>
  <Application>Microsoft Office PowerPoint</Application>
  <PresentationFormat>On-screen Show (4:3)</PresentationFormat>
  <Paragraphs>228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Anti-platelet drugs</vt:lpstr>
      <vt:lpstr>Platelets and vessels</vt:lpstr>
      <vt:lpstr>PowerPoint Presentation</vt:lpstr>
      <vt:lpstr>PowerPoint Presentation</vt:lpstr>
      <vt:lpstr>PowerPoint Presentation</vt:lpstr>
      <vt:lpstr>Clot</vt:lpstr>
      <vt:lpstr>PowerPoint Presentation</vt:lpstr>
      <vt:lpstr>Antiplatelet drugs target</vt:lpstr>
      <vt:lpstr>PowerPoint Presentation</vt:lpstr>
      <vt:lpstr>PowerPoint Presentation</vt:lpstr>
      <vt:lpstr>PowerPoint Presentation</vt:lpstr>
      <vt:lpstr>Targets of Aspirin in low doses drugs</vt:lpstr>
      <vt:lpstr>PowerPoint Presentation</vt:lpstr>
      <vt:lpstr>PowerPoint Presentation</vt:lpstr>
      <vt:lpstr>Target of clopidogrel and ticlopidine</vt:lpstr>
      <vt:lpstr>PowerPoint Presentation</vt:lpstr>
      <vt:lpstr>PowerPoint Presentation</vt:lpstr>
      <vt:lpstr>Clopidogrel  &amp;  Ticlopidine</vt:lpstr>
      <vt:lpstr>PowerPoint Presentation</vt:lpstr>
      <vt:lpstr>Mechanism of action of Abciximab , tirofiban &amp; eptifibatide</vt:lpstr>
      <vt:lpstr>(Abciximab) </vt:lpstr>
      <vt:lpstr>PowerPoint Presentation</vt:lpstr>
      <vt:lpstr>PowerPoint Presentation</vt:lpstr>
      <vt:lpstr>Dipyridamole (mechanism of action)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Aspirin and anti-platelet drugs</dc:title>
  <dc:creator>dr.abdullatif</dc:creator>
  <cp:lastModifiedBy>Ishfaq Ali Bukhari</cp:lastModifiedBy>
  <cp:revision>143</cp:revision>
  <dcterms:created xsi:type="dcterms:W3CDTF">2011-01-17T11:40:49Z</dcterms:created>
  <dcterms:modified xsi:type="dcterms:W3CDTF">2019-12-31T11:53:11Z</dcterms:modified>
</cp:coreProperties>
</file>