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  <p:sldMasterId r:id="rId5" id="2147483661"/>
  </p:sldMasterIdLst>
  <p:notesMasterIdLst>
    <p:notesMasterId r:id="rId6"/>
  </p:notesMasterIdLst>
  <p:handoutMasterIdLst>
    <p:handoutMasterId r:id="rId7"/>
  </p:handoutMasterIdLst>
  <p:sldIdLst>
    <p:sldId r:id="rId8" id="256"/>
    <p:sldId r:id="rId9" id="257"/>
    <p:sldId r:id="rId10" id="258"/>
    <p:sldId r:id="rId11" id="259"/>
    <p:sldId r:id="rId12" id="260"/>
    <p:sldId r:id="rId13" id="261"/>
    <p:sldId r:id="rId14" id="262"/>
    <p:sldId r:id="rId15" id="263"/>
    <p:sldId r:id="rId16" id="264"/>
    <p:sldId r:id="rId17" id="265"/>
    <p:sldId r:id="rId18" id="266"/>
    <p:sldId r:id="rId19" id="267"/>
    <p:sldId r:id="rId20" id="268"/>
    <p:sldId r:id="rId21" id="269"/>
    <p:sldId r:id="rId22" id="270"/>
    <p:sldId r:id="rId23" id="271"/>
    <p:sldId r:id="rId24" id="272"/>
    <p:sldId r:id="rId25" id="273"/>
    <p:sldId r:id="rId26" id="274"/>
    <p:sldId r:id="rId27" id="275"/>
    <p:sldId r:id="rId28" id="276"/>
    <p:sldId r:id="rId29" id="277"/>
    <p:sldId r:id="rId30" id="278"/>
    <p:sldId r:id="rId31" id="279"/>
    <p:sldId r:id="rId32" id="280"/>
    <p:sldId r:id="rId33" id="281"/>
    <p:sldId r:id="rId34" id="282"/>
    <p:sldId r:id="rId35" id="283"/>
    <p:sldId r:id="rId36" id="284"/>
    <p:sldId r:id="rId37" id="285"/>
  </p:sldIdLst>
  <p:sldSz cx="9144000" cy="6858000" type="screen4x3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>
      <a:defRPr lang="fr-FR">
        <a:uFillTx/>
      </a:defRPr>
    </a:defPPr>
    <a:lvl1pPr algn="l" defTabSz="9144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showPr showNarration="1">
    <p:present/>
    <p:sldAll/>
    <p:penCl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srgbClr val="FF0000"/>
    </p:penClr>
  </p:showPr>
</p:presentationPr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>
  <a:tblStyle styleId="{5C22544A-7EE6-4342-B048-85BDC9FD1C3A}" styleName="Style moyen 2 - Accentuation 1">
    <a:wholeTbl>
      <a:tcTxStyle>
        <a:fontRef idx="minor">
          <a:srgbClr val="000000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rgbClr val="00000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cmpd="sng" w="25400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cmpd="sng" w="25400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cmpd="sng" w="25400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cmpd="sng" w="25400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rgbClr val="00000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cmpd="sng" w="25400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cmpd="sng" w="25400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cmpd="sng" w="25400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cmpd="sng" w="25400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rgbClr val="00000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cmpd="sng" w="25400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cmpd="sng" w="25400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cmpd="sng" w="25400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cmpd="sng" w="25400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rgbClr val="00000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cmpd="sng" w="25400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cmpd="sng" w="25400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cmpd="sng" w="25400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cmpd="sng" w="25400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rgbClr val="00000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cmpd="sng" w="25400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cmpd="sng" w="25400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cmpd="sng" w="25400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cmpd="sng" w="25400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rgbClr val="00000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cmpd="sng" w="25400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cmpd="sng" w="25400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cmpd="sng" w="25400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cmpd="sng" w="25400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srgbClr val="000000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srgbClr val="000000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srgbClr val="000000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cmpd="sng" w="12700">
              <a:solidFill>
                <a:schemeClr val="accent6"/>
              </a:solidFill>
            </a:ln>
          </a:top>
          <a:bottom>
            <a:ln cmpd="sng" w="12700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cmpd="sng" w="12700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cmpd="sng" w="12700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 horzBarState="maximized">
    <p:restoredLeft autoAdjust="0" sz="15000"/>
    <p:restoredTop autoAdjust="0" sz="94576"/>
  </p:normalViewPr>
  <p:slideViewPr>
    <p:cSldViewPr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73"/>
          <a:sy d="100" n="73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594" y="30"/>
      </p:cViewPr>
      <p:guideLst>
        <p:guide orient="horz" pos="2886"/>
        <p:guide orient="horz" pos="3475"/>
        <p:guide orient="horz" pos="3884"/>
        <p:guide orient="horz" pos="2160"/>
        <p:guide pos="2880"/>
        <p:guide pos="5511"/>
        <p:guide pos="249"/>
        <p:guide pos="521"/>
        <p:guide pos="5239"/>
        <p:guide pos="3152"/>
      </p:guideLst>
    </p:cSldViewPr>
  </p:slid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" n="1"/>
        <a:sy d="1" n="1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sorter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00" n="66"/>
        <a:sy d="100" n="66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sorterViewPr>
  <p:notesViewPr>
    <p:cSldViewPr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55"/>
          <a:sy d="100" n="55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-1176" y="-90"/>
      </p:cViewPr>
      <p:guideLst>
        <p:guide orient="horz" pos="2880"/>
        <p:guide pos="2160"/>
      </p:guideLst>
    </p:cSldViewPr>
  </p:notes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2008" cy="72008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slideMasters/slideMaster2.xml" Type="http://schemas.openxmlformats.org/officeDocument/2006/relationships/slideMaster"></Relationship><Relationship Id="rId6" Target="notesMasters/notesMaster1.xml" Type="http://schemas.openxmlformats.org/officeDocument/2006/relationships/notesMaster"></Relationship><Relationship Id="rId7" Target="handoutMasters/handoutMaster1.xml" Type="http://schemas.openxmlformats.org/officeDocument/2006/relationships/handoutMaster"></Relationship><Relationship Id="rId8" Target="slides/slide1.xml" Type="http://schemas.openxmlformats.org/officeDocument/2006/relationships/slide"></Relationship><Relationship Id="rId9" Target="slides/slide2.xml" Type="http://schemas.openxmlformats.org/officeDocument/2006/relationships/slide"></Relationship><Relationship Id="rId10" Target="slides/slide3.xml" Type="http://schemas.openxmlformats.org/officeDocument/2006/relationships/slide"></Relationship><Relationship Id="rId11" Target="slides/slide4.xml" Type="http://schemas.openxmlformats.org/officeDocument/2006/relationships/slide"></Relationship><Relationship Id="rId12" Target="slides/slide5.xml" Type="http://schemas.openxmlformats.org/officeDocument/2006/relationships/slide"></Relationship><Relationship Id="rId13" Target="slides/slide6.xml" Type="http://schemas.openxmlformats.org/officeDocument/2006/relationships/slide"></Relationship><Relationship Id="rId14" Target="slides/slide7.xml" Type="http://schemas.openxmlformats.org/officeDocument/2006/relationships/slide"></Relationship><Relationship Id="rId15" Target="slides/slide8.xml" Type="http://schemas.openxmlformats.org/officeDocument/2006/relationships/slide"></Relationship><Relationship Id="rId16" Target="slides/slide9.xml" Type="http://schemas.openxmlformats.org/officeDocument/2006/relationships/slide"></Relationship><Relationship Id="rId17" Target="slides/slide10.xml" Type="http://schemas.openxmlformats.org/officeDocument/2006/relationships/slide"></Relationship><Relationship Id="rId18" Target="slides/slide11.xml" Type="http://schemas.openxmlformats.org/officeDocument/2006/relationships/slide"></Relationship><Relationship Id="rId19" Target="slides/slide12.xml" Type="http://schemas.openxmlformats.org/officeDocument/2006/relationships/slide"></Relationship><Relationship Id="rId20" Target="slides/slide13.xml" Type="http://schemas.openxmlformats.org/officeDocument/2006/relationships/slide"></Relationship><Relationship Id="rId21" Target="slides/slide14.xml" Type="http://schemas.openxmlformats.org/officeDocument/2006/relationships/slide"></Relationship><Relationship Id="rId22" Target="slides/slide15.xml" Type="http://schemas.openxmlformats.org/officeDocument/2006/relationships/slide"></Relationship><Relationship Id="rId23" Target="slides/slide16.xml" Type="http://schemas.openxmlformats.org/officeDocument/2006/relationships/slide"></Relationship><Relationship Id="rId24" Target="slides/slide17.xml" Type="http://schemas.openxmlformats.org/officeDocument/2006/relationships/slide"></Relationship><Relationship Id="rId25" Target="slides/slide18.xml" Type="http://schemas.openxmlformats.org/officeDocument/2006/relationships/slide"></Relationship><Relationship Id="rId26" Target="slides/slide19.xml" Type="http://schemas.openxmlformats.org/officeDocument/2006/relationships/slide"></Relationship><Relationship Id="rId27" Target="slides/slide20.xml" Type="http://schemas.openxmlformats.org/officeDocument/2006/relationships/slide"></Relationship><Relationship Id="rId28" Target="slides/slide21.xml" Type="http://schemas.openxmlformats.org/officeDocument/2006/relationships/slide"></Relationship><Relationship Id="rId29" Target="slides/slide22.xml" Type="http://schemas.openxmlformats.org/officeDocument/2006/relationships/slide"></Relationship><Relationship Id="rId30" Target="slides/slide23.xml" Type="http://schemas.openxmlformats.org/officeDocument/2006/relationships/slide"></Relationship><Relationship Id="rId31" Target="slides/slide24.xml" Type="http://schemas.openxmlformats.org/officeDocument/2006/relationships/slide"></Relationship><Relationship Id="rId32" Target="slides/slide25.xml" Type="http://schemas.openxmlformats.org/officeDocument/2006/relationships/slide"></Relationship><Relationship Id="rId33" Target="slides/slide26.xml" Type="http://schemas.openxmlformats.org/officeDocument/2006/relationships/slide"></Relationship><Relationship Id="rId34" Target="slides/slide27.xml" Type="http://schemas.openxmlformats.org/officeDocument/2006/relationships/slide"></Relationship><Relationship Id="rId35" Target="slides/slide28.xml" Type="http://schemas.openxmlformats.org/officeDocument/2006/relationships/slide"></Relationship><Relationship Id="rId36" Target="slides/slide29.xml" Type="http://schemas.openxmlformats.org/officeDocument/2006/relationships/slide"></Relationship><Relationship Id="rId37" Target="slides/slide30.xml" Type="http://schemas.openxmlformats.org/officeDocument/2006/relationships/slide"></Relationship><Relationship Id="rId38" Target="theme/theme1.xml" Type="http://schemas.openxmlformats.org/officeDocument/2006/relationships/theme"></Relationship></Relationships>
</file>

<file path=ppt/handoutMasters/_rels/handoutMaster1.xml.rels><?xml version="1.0" standalone="yes" ?><Relationships xmlns="http://schemas.openxmlformats.org/package/2006/relationships"><Relationship Id="rId1" Target="../theme/theme4.xml" Type="http://schemas.openxmlformats.org/officeDocument/2006/relationships/theme"></Relationship></Relationships>
</file>

<file path=ppt/handoutMasters/handoutMaster1.xml><?xml version="1.0" encoding="utf-8"?>
<p:handout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Espace réservé de l'en-têt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sz="quarter" type="hd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ce réservé de la dat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EA33B4B9-AFB0-43EB-82AF-ED70AC262E4F}" type="datetimeFigureOut">
              <a:rPr lang="en-US" smtClean="0">
                <a:uFillTx/>
              </a:rPr>
              <a:pPr/>
              <a:t>12/22/2019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Espace réservé du pied de pag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Espace réservé du numéro de diapositiv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C6472C8F-9949-4688-BFEB-F813D79CFC0A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hf dt="0" ftr="0" hdr="0"/>
</p:handoutMaster>
</file>

<file path=ppt/notesMasters/_rels/notesMaster1.xml.rels><?xml version="1.0" standalone="yes" ?><Relationships xmlns="http://schemas.openxmlformats.org/package/2006/relationships"><Relationship Id="rId1" Target="../theme/theme3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Espace réservé de l'en-têt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sz="quarter" type="hd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ce réservé de la dat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3D31E77A-DD07-4A76-801D-B4BF4990C412}" type="datetimeFigureOut">
              <a:rPr lang="en-US" smtClean="0">
                <a:uFillTx/>
              </a:rPr>
              <a:pPr/>
              <a:t>12/22/2019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Espace réservé de l'image des diapositives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Espace réservé des commentaires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/>
          <a:p>
            <a:pPr lvl="0"/>
            <a:r>
              <a:rPr lang="fr-FR" smtClean="0">
                <a:uFillTx/>
              </a:rPr>
              <a:t>Modifiez les styles du texte du masque</a:t>
            </a:r>
          </a:p>
          <a:p>
            <a:pPr lvl="1"/>
            <a:r>
              <a:rPr lang="fr-FR" smtClean="0">
                <a:uFillTx/>
              </a:rPr>
              <a:t>Deuxième niveau</a:t>
            </a:r>
          </a:p>
          <a:p>
            <a:pPr lvl="2"/>
            <a:r>
              <a:rPr lang="fr-FR" smtClean="0">
                <a:uFillTx/>
              </a:rPr>
              <a:t>Troisième niveau</a:t>
            </a:r>
          </a:p>
          <a:p>
            <a:pPr lvl="3"/>
            <a:r>
              <a:rPr lang="fr-FR" smtClean="0">
                <a:uFillTx/>
              </a:rPr>
              <a:t>Quatrième niveau</a:t>
            </a:r>
          </a:p>
          <a:p>
            <a:pPr lvl="4"/>
            <a:r>
              <a:rPr lang="fr-FR" smtClean="0">
                <a:uFillTx/>
              </a:rPr>
              <a:t>Cinquième niveau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Espace réservé du pied de pag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Espace réservé du numéro de diapositiv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2CA3AB2B-189A-4C92-A457-C6A3833631A7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hf dt="0" ftr="0" hdr="0"/>
  <p:notes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lvl1pPr algn="l" defTabSz="914400" eaLnBrk="1" hangingPunct="1" latinLnBrk="0" marL="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2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010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0616580-A79A-41ED-81A3-FDC4B83BC175}" type="slidenum">
              <a:rPr lang="ar-SA" smtClean="0">
                <a:uFillTx/>
              </a:rPr>
              <a:pPr/>
              <a:t>29</a:t>
            </a:fld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011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012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eaLnBrk="1" hangingPunct="1" rtl="0"/>
            <a:r>
              <a:rPr dirty="0" lang="ar-SA" smtClean="0">
                <a:uFillTx/>
                <a:cs charset="0" pitchFamily="18" typeface="Times New Roman"/>
              </a:rPr>
              <a:t>&lt;</a:t>
            </a:r>
            <a:r>
              <a:rPr dirty="0" lang="en-US" smtClean="0">
                <a:uFillTx/>
              </a:rPr>
              <a:t>The patient is in early-stage parkinsonism,</a:t>
            </a:r>
          </a:p>
          <a:p>
            <a:pPr algn="l" eaLnBrk="1" hangingPunct="1" rtl="0"/>
            <a:r>
              <a:rPr dirty="0" lang="en-US" smtClean="0">
                <a:uFillTx/>
              </a:rPr>
              <a:t>most likely idiopathic (Parkinson’s disease).</a:t>
            </a:r>
          </a:p>
          <a:p>
            <a:pPr algn="l" eaLnBrk="1" hangingPunct="1" rtl="0"/>
            <a:r>
              <a:rPr dirty="0" lang="en-US" smtClean="0">
                <a:uFillTx/>
              </a:rPr>
              <a:t>Clinically, the disease is very mild and the</a:t>
            </a:r>
          </a:p>
          <a:p>
            <a:pPr algn="l" eaLnBrk="1" hangingPunct="1" rtl="0"/>
            <a:r>
              <a:rPr dirty="0" lang="en-US" smtClean="0">
                <a:uFillTx/>
              </a:rPr>
              <a:t>neurologist might consider not treating him at this</a:t>
            </a:r>
          </a:p>
          <a:p>
            <a:pPr algn="l" eaLnBrk="1" hangingPunct="1" rtl="0"/>
            <a:r>
              <a:rPr dirty="0" lang="en-US" smtClean="0">
                <a:uFillTx/>
              </a:rPr>
              <a:t>point, but because the </a:t>
            </a:r>
            <a:r>
              <a:rPr dirty="0" err="1" lang="en-US" smtClean="0">
                <a:uFillTx/>
              </a:rPr>
              <a:t>micrographia</a:t>
            </a:r>
            <a:r>
              <a:rPr dirty="0" lang="en-US" smtClean="0">
                <a:uFillTx/>
              </a:rPr>
              <a:t> interferes with</a:t>
            </a:r>
          </a:p>
          <a:p>
            <a:pPr algn="l" eaLnBrk="1" hangingPunct="1" rtl="0"/>
            <a:r>
              <a:rPr dirty="0" lang="en-US" smtClean="0">
                <a:uFillTx/>
              </a:rPr>
              <a:t>his work, the neurologist decides to prescribe</a:t>
            </a:r>
          </a:p>
          <a:p>
            <a:pPr algn="l" eaLnBrk="1" hangingPunct="1" rtl="0"/>
            <a:r>
              <a:rPr dirty="0" lang="en-US" smtClean="0">
                <a:uFillTx/>
              </a:rPr>
              <a:t>medication. Several drugs can be used to treat</a:t>
            </a:r>
          </a:p>
          <a:p>
            <a:pPr algn="l" eaLnBrk="1" hangingPunct="1" rtl="0"/>
            <a:r>
              <a:rPr dirty="0" lang="en-US" smtClean="0">
                <a:uFillTx/>
              </a:rPr>
              <a:t>early-onset </a:t>
            </a:r>
            <a:r>
              <a:rPr dirty="0" err="1" lang="en-US" smtClean="0">
                <a:uFillTx/>
              </a:rPr>
              <a:t>parkinsonism.The</a:t>
            </a:r>
            <a:r>
              <a:rPr dirty="0" lang="en-US" smtClean="0">
                <a:uFillTx/>
              </a:rPr>
              <a:t> most commonly used</a:t>
            </a:r>
          </a:p>
          <a:p>
            <a:pPr algn="l" eaLnBrk="1" hangingPunct="1" rtl="0"/>
            <a:r>
              <a:rPr dirty="0" lang="en-US" smtClean="0">
                <a:uFillTx/>
              </a:rPr>
              <a:t>are the dopamine receptor agonists (</a:t>
            </a:r>
            <a:r>
              <a:rPr dirty="0" err="1" lang="en-US" smtClean="0">
                <a:uFillTx/>
              </a:rPr>
              <a:t>pramipexole</a:t>
            </a:r>
            <a:r>
              <a:rPr dirty="0" lang="en-US" smtClean="0">
                <a:uFillTx/>
              </a:rPr>
              <a:t>,</a:t>
            </a:r>
          </a:p>
          <a:p>
            <a:pPr algn="l" eaLnBrk="1" hangingPunct="1" rtl="0"/>
            <a:r>
              <a:rPr dirty="0" err="1" lang="en-US" smtClean="0">
                <a:uFillTx/>
              </a:rPr>
              <a:t>ropinirole</a:t>
            </a:r>
            <a:r>
              <a:rPr dirty="0" lang="en-US" smtClean="0">
                <a:uFillTx/>
              </a:rPr>
              <a:t>, </a:t>
            </a:r>
            <a:r>
              <a:rPr dirty="0" err="1" lang="en-US" smtClean="0">
                <a:uFillTx/>
              </a:rPr>
              <a:t>pergolide</a:t>
            </a:r>
            <a:r>
              <a:rPr dirty="0" lang="en-US" smtClean="0">
                <a:uFillTx/>
              </a:rPr>
              <a:t>; </a:t>
            </a:r>
            <a:r>
              <a:rPr dirty="0" err="1" lang="en-US" smtClean="0">
                <a:uFillTx/>
              </a:rPr>
              <a:t>amantadine</a:t>
            </a:r>
            <a:r>
              <a:rPr dirty="0" lang="en-US" smtClean="0">
                <a:uFillTx/>
              </a:rPr>
              <a:t> is also a</a:t>
            </a:r>
          </a:p>
          <a:p>
            <a:pPr algn="l" eaLnBrk="1" hangingPunct="1" rtl="0"/>
            <a:r>
              <a:rPr dirty="0" lang="en-US" smtClean="0">
                <a:uFillTx/>
              </a:rPr>
              <a:t>possibility, and some people get an acceptable</a:t>
            </a:r>
          </a:p>
          <a:p>
            <a:pPr algn="l" eaLnBrk="1" hangingPunct="1" rtl="0"/>
            <a:r>
              <a:rPr dirty="0" lang="en-US" smtClean="0">
                <a:uFillTx/>
              </a:rPr>
              <a:t>response to </a:t>
            </a:r>
            <a:r>
              <a:rPr dirty="0" err="1" lang="en-US" smtClean="0">
                <a:uFillTx/>
              </a:rPr>
              <a:t>selegiline</a:t>
            </a:r>
            <a:r>
              <a:rPr dirty="0" lang="en-US" smtClean="0">
                <a:uFillTx/>
              </a:rPr>
              <a:t>, the MAO inhibitor).</a:t>
            </a:r>
          </a:p>
          <a:p>
            <a:pPr algn="l" eaLnBrk="1" hangingPunct="1" rtl="0"/>
            <a:r>
              <a:rPr dirty="0" err="1" lang="en-US" smtClean="0">
                <a:uFillTx/>
              </a:rPr>
              <a:t>Levodopa–carbidopa</a:t>
            </a:r>
            <a:r>
              <a:rPr dirty="0" lang="en-US" smtClean="0">
                <a:uFillTx/>
              </a:rPr>
              <a:t> could also be used; however,</a:t>
            </a:r>
          </a:p>
          <a:p>
            <a:pPr algn="l" eaLnBrk="1" hangingPunct="1" rtl="0"/>
            <a:r>
              <a:rPr dirty="0" lang="en-US" smtClean="0">
                <a:uFillTx/>
              </a:rPr>
              <a:t>most clinicians prefer to delay its use until</a:t>
            </a:r>
          </a:p>
          <a:p>
            <a:pPr algn="l" eaLnBrk="1" hangingPunct="1" rtl="0"/>
            <a:r>
              <a:rPr dirty="0" lang="en-US" smtClean="0">
                <a:uFillTx/>
              </a:rPr>
              <a:t>absolutely needed because of the adverse effects,</a:t>
            </a:r>
          </a:p>
          <a:p>
            <a:pPr algn="l" eaLnBrk="1" hangingPunct="1" rtl="0"/>
            <a:r>
              <a:rPr dirty="0" lang="en-US" smtClean="0">
                <a:uFillTx/>
              </a:rPr>
              <a:t>such as motor fluctuations and </a:t>
            </a:r>
            <a:r>
              <a:rPr dirty="0" err="1" lang="en-US" smtClean="0">
                <a:uFillTx/>
              </a:rPr>
              <a:t>dyskinesias</a:t>
            </a:r>
            <a:r>
              <a:rPr dirty="0" lang="en-US" smtClean="0">
                <a:uFillTx/>
              </a:rPr>
              <a:t>, that</a:t>
            </a:r>
          </a:p>
          <a:p>
            <a:pPr algn="l" eaLnBrk="1" hangingPunct="1" rtl="0"/>
            <a:r>
              <a:rPr dirty="0" lang="en-US" smtClean="0">
                <a:uFillTx/>
              </a:rPr>
              <a:t>accompany long-term use of </a:t>
            </a:r>
            <a:r>
              <a:rPr dirty="0" err="1" lang="en-US" smtClean="0">
                <a:uFillTx/>
              </a:rPr>
              <a:t>levodopa</a:t>
            </a:r>
            <a:r>
              <a:rPr dirty="0" lang="en-US" smtClean="0">
                <a:uFillTx/>
              </a:rPr>
              <a:t>.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media/image1.jpeg" Type="http://schemas.openxmlformats.org/officeDocument/2006/relationships/image"></Relationship><Relationship Id="rId2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3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4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media/image2.jpeg" Type="http://schemas.openxmlformats.org/officeDocument/2006/relationships/image"></Relationship><Relationship Id="rId2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1">
            <a:lum/>
          </a:blip>
          <a:srcRect/>
          <a:tile algn="tl" flip="none" sx="100000" sy="100000" tx="0" ty="0"/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7087" y="2928934"/>
            <a:ext cx="7489825" cy="1000131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>
            <a:lvl1pPr>
              <a:defRPr b="1" baseline="0" cap="all" sz="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dirty="0"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15569" y="4295773"/>
            <a:ext cx="7501344" cy="57150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Autofit/>
          </a:bodyPr>
          <a:lstStyle>
            <a:lvl1pPr algn="ctr" indent="0" marL="0">
              <a:buNone/>
              <a:defRPr sz="1600">
                <a:solidFill>
                  <a:schemeClr val="bg1"/>
                </a:solidFill>
                <a:uFillTx/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 smtClean="0">
                <a:uFillTx/>
              </a:rPr>
              <a:t>Click to edit Master subtitle style</a:t>
            </a:r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4800600"/>
            <a:ext cx="5486400" cy="5667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612775"/>
            <a:ext cx="5486400" cy="4114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5367338"/>
            <a:ext cx="5486400" cy="8048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FAB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3CD679E-4CBD-4596-90B1-4D5738995340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FAB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3CD679E-4CBD-4596-90B1-4D5738995340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29400" y="274638"/>
            <a:ext cx="205740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601980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FAB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3CD679E-4CBD-4596-90B1-4D5738995340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V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Espace réservé de la dat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ce réservé du pied de pag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t>FAB</a:t>
            </a:r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Espace réservé du numéro de diapositiv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44786E5-36B4-4750-9BD9-353AA4FBC168}" type="slidenum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Diapositive de titr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ous-titr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915816" y="620688"/>
            <a:ext cx="5770984" cy="28803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Autofit/>
          </a:bodyPr>
          <a:lstStyle>
            <a:lvl1pPr algn="r" indent="0" marL="0">
              <a:buNone/>
              <a:defRPr baseline="0" cap="small" sz="1600">
                <a:solidFill>
                  <a:srgbClr val="1D2631"/>
                </a:solidFill>
                <a:uFillTx/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dirty="0" lang="fr-FR" smtClean="0">
                <a:uFillTx/>
              </a:rPr>
              <a:t>Modifiez le style des sous-titres du masque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Espace réservé du 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915816" y="3076"/>
            <a:ext cx="5770984" cy="617612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rmAutofit/>
          </a:bodyPr>
          <a:lstStyle>
            <a:lvl1pPr>
              <a:defRPr>
                <a:solidFill>
                  <a:schemeClr val="bg1"/>
                </a:solidFill>
                <a:uFillTx/>
              </a:defRPr>
            </a:lvl1pPr>
          </a:lstStyle>
          <a:p>
            <a:r>
              <a:rPr dirty="0" lang="fr-FR" smtClean="0">
                <a:uFillTx/>
              </a:rPr>
              <a:t>Modifiez le style du titre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Title and Content"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Christophe\Desktop\NEW SHOWEET\NEW DJU\Pièces jointes_2014221 (1)\mosaic3b-.jpg" id="7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 userDrawn="1"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1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6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14480" y="1700213"/>
            <a:ext cx="6602434" cy="4321175"/>
          </a:xfrm>
          <a:solidFill>
            <a:schemeClr val="bg1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>
            <a:lvl1pPr>
              <a:defRPr sz="2400">
                <a:solidFill>
                  <a:schemeClr val="tx1"/>
                </a:solidFill>
                <a:uFillTx/>
              </a:defRPr>
            </a:lvl1pPr>
            <a:lvl2pPr>
              <a:defRPr sz="2000">
                <a:solidFill>
                  <a:schemeClr val="tx1"/>
                </a:solidFill>
                <a:uFillTx/>
              </a:defRPr>
            </a:lvl2pPr>
            <a:lvl3pPr>
              <a:defRPr sz="1800">
                <a:solidFill>
                  <a:schemeClr val="tx1"/>
                </a:solidFill>
                <a:uFillTx/>
              </a:defRPr>
            </a:lvl3pPr>
            <a:lvl4pPr>
              <a:defRPr sz="1600">
                <a:solidFill>
                  <a:schemeClr val="tx1"/>
                </a:solidFill>
                <a:uFillTx/>
              </a:defRPr>
            </a:lvl4pPr>
            <a:lvl5pPr>
              <a:defRPr sz="1600">
                <a:solidFill>
                  <a:schemeClr val="tx1"/>
                </a:solidFill>
                <a:uFillTx/>
              </a:defRPr>
            </a:lvl5pPr>
          </a:lstStyle>
          <a:p>
            <a:pPr lvl="0"/>
            <a:r>
              <a:rPr dirty="0" lang="en-US" smtClean="0">
                <a:uFillTx/>
              </a:rPr>
              <a:t>Click to edit Master text styles</a:t>
            </a:r>
          </a:p>
          <a:p>
            <a:pPr lvl="1"/>
            <a:r>
              <a:rPr dirty="0" lang="en-US" smtClean="0">
                <a:uFillTx/>
              </a:rPr>
              <a:t>Second level</a:t>
            </a:r>
          </a:p>
          <a:p>
            <a:pPr lvl="2"/>
            <a:r>
              <a:rPr dirty="0" lang="en-US" smtClean="0">
                <a:uFillTx/>
              </a:rPr>
              <a:t>Third level</a:t>
            </a:r>
          </a:p>
          <a:p>
            <a:pPr lvl="3"/>
            <a:r>
              <a:rPr dirty="0" lang="en-US" smtClean="0">
                <a:uFillTx/>
              </a:rPr>
              <a:t>Fourth level</a:t>
            </a:r>
          </a:p>
          <a:p>
            <a:pPr lvl="4"/>
            <a:r>
              <a:rPr dirty="0"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7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14480" y="857232"/>
            <a:ext cx="6602432" cy="85723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>
            <a:lvl1pPr>
              <a:defRPr baseline="0" cap="small" sz="3600">
                <a:solidFill>
                  <a:schemeClr val="tx1"/>
                </a:solidFill>
                <a:uFillTx/>
              </a:defRPr>
            </a:lvl1pPr>
          </a:lstStyle>
          <a:p>
            <a:r>
              <a:rPr dirty="0"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5" name="Slide Number Placeholder 9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759711" y="6356350"/>
            <a:ext cx="1114404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uFillTx/>
              </a:defRPr>
            </a:lvl1pPr>
          </a:lstStyle>
          <a:p>
            <a:fld id="{13CD679E-4CBD-4596-90B1-4D5738995340}" type="slidenum">
              <a:rPr lang="en-US" smtClean="0">
                <a:uFillTx/>
              </a:rPr>
              <a:pPr/>
              <a:t>‹#›</a:t>
            </a:fld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8" name="Footer Placeholder 9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56000" y="6356350"/>
            <a:ext cx="28956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uFillTx/>
              </a:defRPr>
            </a:lvl1pPr>
          </a:lstStyle>
          <a:p>
            <a:r>
              <a:rPr lang="en-US" smtClean="0">
                <a:uFillTx/>
              </a:rPr>
              <a:t>FAB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1_Custom Layou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FAB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3CD679E-4CBD-4596-90B1-4D5738995340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313" y="4406900"/>
            <a:ext cx="7772400" cy="136207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algn="l">
              <a:defRPr b="1" cap="all" sz="4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313" y="2906713"/>
            <a:ext cx="7772400" cy="150018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FAB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3CD679E-4CBD-4596-90B1-4D5738995340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403860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8200" y="1600200"/>
            <a:ext cx="403860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FAB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3CD679E-4CBD-4596-90B1-4D5738995340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535113"/>
            <a:ext cx="4040188" cy="639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174875"/>
            <a:ext cx="4040188" cy="39512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025" y="1535113"/>
            <a:ext cx="4041775" cy="639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025" y="2174875"/>
            <a:ext cx="4041775" cy="39512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ate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Footer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FAB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3CD679E-4CBD-4596-90B1-4D5738995340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FAB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3CD679E-4CBD-4596-90B1-4D5738995340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FAB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3CD679E-4CBD-4596-90B1-4D5738995340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3050"/>
            <a:ext cx="3008313" cy="11620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75050" y="273050"/>
            <a:ext cx="5111750" cy="585311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435100"/>
            <a:ext cx="3008313" cy="46910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FAB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3CD679E-4CBD-4596-90B1-4D5738995340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slideLayouts/slideLayout12.xml" Type="http://schemas.openxmlformats.org/officeDocument/2006/relationships/slideLayout"></Relationship><Relationship Id="rId13" Target="../theme/theme1.xml" Type="http://schemas.openxmlformats.org/officeDocument/2006/relationships/theme"></Relationship></Relationships>
</file>

<file path=ppt/slideMasters/_rels/slideMaster2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slideLayouts/slideLayout14.xml" Type="http://schemas.openxmlformats.org/officeDocument/2006/relationships/slideLayout"></Relationship><Relationship Id="rId3" Target="../theme/theme2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8229600" cy="11430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rmAutofit/>
          </a:bodyPr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8229600" cy="4525963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356350"/>
            <a:ext cx="2133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6356350"/>
            <a:ext cx="2895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r>
              <a:rPr lang="en-US" smtClean="0">
                <a:uFillTx/>
              </a:rPr>
              <a:t>FAB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356350"/>
            <a:ext cx="2133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3CD679E-4CBD-4596-90B1-4D5738995340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8473620" y="5799923"/>
            <a:ext cx="1839158" cy="276999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>
            <a:defPPr>
              <a:defRPr lang="fr-FR">
                <a:uFillTx/>
              </a:defRPr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dirty="0" lang="en-US" sz="1200">
                <a:solidFill>
                  <a:srgbClr val="000000"/>
                </a:solidFill>
                <a:uFillTx/>
              </a:rPr>
              <a:t>© Copyright Showeet.com</a:t>
            </a: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  <p:sldLayoutId r:id="rId12" id="2147483672"/>
  </p:sldLayoutIdLst>
  <p:hf dt="0" hdr="0" sldNum="0"/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ctr" defTabSz="9144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914400" eaLnBrk="1" hangingPunct="1" indent="-342900" latinLnBrk="0" marL="342900" rtl="0">
        <a:spcBef>
          <a:spcPct val="20000"/>
        </a:spcBef>
        <a:buFont charset="0" pitchFamily="34" typeface="Arial"/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charset="0" pitchFamily="34" typeface="Arial"/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charset="0" pitchFamily="34" typeface="Arial"/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charset="0" pitchFamily="34" typeface="Arial"/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charset="0" pitchFamily="34" typeface="Arial"/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>
        <a:defRPr lang="fr-FR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Espace réservé du 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8229600" cy="11430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rmAutofit/>
          </a:bodyPr>
          <a:lstStyle/>
          <a:p>
            <a:r>
              <a:rPr dirty="0"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ce réservé du text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8229600" cy="4525963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pPr lvl="0"/>
            <a:r>
              <a:rPr dirty="0" lang="en-US" smtClean="0">
                <a:uFillTx/>
              </a:rPr>
              <a:t>Click to edit Master text styles</a:t>
            </a:r>
          </a:p>
          <a:p>
            <a:pPr lvl="1"/>
            <a:r>
              <a:rPr dirty="0" lang="en-US" smtClean="0">
                <a:uFillTx/>
              </a:rPr>
              <a:t>Second level</a:t>
            </a:r>
          </a:p>
          <a:p>
            <a:pPr lvl="2"/>
            <a:r>
              <a:rPr dirty="0" lang="en-US" smtClean="0">
                <a:uFillTx/>
              </a:rPr>
              <a:t>Third level</a:t>
            </a:r>
          </a:p>
          <a:p>
            <a:pPr lvl="3"/>
            <a:r>
              <a:rPr dirty="0" lang="en-US" smtClean="0">
                <a:uFillTx/>
              </a:rPr>
              <a:t>Fourth level</a:t>
            </a:r>
          </a:p>
          <a:p>
            <a:pPr lvl="4"/>
            <a:r>
              <a:rPr dirty="0" lang="en-US" smtClean="0">
                <a:uFillTx/>
              </a:rPr>
              <a:t>Fifth level</a:t>
            </a:r>
            <a:endParaRPr dirty="0" lang="fr-F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Espace réservé de la dat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356350"/>
            <a:ext cx="2133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Espace réservé du pied de pag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6356350"/>
            <a:ext cx="2895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t>FAB</a:t>
            </a:r>
            <a:endParaRPr dirty="0"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Espace réservé du numéro de diapositiv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356350"/>
            <a:ext cx="2133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D44786E5-36B4-4750-9BD9-353AA4FBC168}" type="slidenum">
              <a:rPr lang="en-US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8473620" y="5799923"/>
            <a:ext cx="1839158" cy="276999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>
            <a:defPPr>
              <a:defRPr lang="fr-FR">
                <a:uFillTx/>
              </a:defRPr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dirty="0" lang="en-US" sz="1200">
                <a:solidFill>
                  <a:srgbClr val="000000"/>
                </a:solidFill>
                <a:uFillTx/>
              </a:rPr>
              <a:t>© Copyright Showeet.com</a:t>
            </a: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674"/>
    <p:sldLayoutId r:id="rId2" id="2147483675"/>
  </p:sldLayoutIdLst>
  <p:hf dt="0" hdr="0" sldNum="0"/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ctr" defTabSz="9144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914400" eaLnBrk="1" hangingPunct="1" indent="-342900" latinLnBrk="0" marL="342900" rtl="0">
        <a:spcBef>
          <a:spcPct val="20000"/>
        </a:spcBef>
        <a:buFont charset="0" pitchFamily="34" typeface="Arial"/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charset="0" pitchFamily="34" typeface="Arial"/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charset="0" pitchFamily="34" typeface="Arial"/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charset="0" pitchFamily="34" typeface="Arial"/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charset="0" pitchFamily="34" typeface="Arial"/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>
        <a:defRPr lang="fr-FR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3.png" Type="http://schemas.openxmlformats.org/officeDocument/2006/relationships/image"></Relationship><Relationship Id="rId3" Target="../media/image4.png" Type="http://schemas.openxmlformats.org/officeDocument/2006/relationships/image"></Relationship></Relationships>
</file>

<file path=ppt/slides/_rels/slide1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0.png" Type="http://schemas.openxmlformats.org/officeDocument/2006/relationships/image"></Relationship></Relationships>
</file>

<file path=ppt/slides/_rels/slide1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1.emf" Type="http://schemas.openxmlformats.org/officeDocument/2006/relationships/image"></Relationship></Relationships>
</file>

<file path=ppt/slides/_rels/slide1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2.emf" Type="http://schemas.openxmlformats.org/officeDocument/2006/relationships/image"></Relationship></Relationships>
</file>

<file path=ppt/slides/_rels/slide13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3.png" Type="http://schemas.openxmlformats.org/officeDocument/2006/relationships/image"></Relationship></Relationships>
</file>

<file path=ppt/slides/_rels/slide14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15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4.emf" Type="http://schemas.openxmlformats.org/officeDocument/2006/relationships/image"></Relationship></Relationships>
</file>

<file path=ppt/slides/_rels/slide1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5.emf" Type="http://schemas.openxmlformats.org/officeDocument/2006/relationships/image"></Relationship><Relationship Id="rId3" Target="../media/image16.emf" Type="http://schemas.openxmlformats.org/officeDocument/2006/relationships/image"></Relationship><Relationship Id="rId4" Target="../media/image17.emf" Type="http://schemas.openxmlformats.org/officeDocument/2006/relationships/image"></Relationship><Relationship Id="rId5" Target="../media/image18.emf" Type="http://schemas.openxmlformats.org/officeDocument/2006/relationships/image"></Relationship><Relationship Id="rId6" Target="../media/image19.png" Type="http://schemas.openxmlformats.org/officeDocument/2006/relationships/image"></Relationship></Relationships>
</file>

<file path=ppt/slides/_rels/slide17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20.emf" Type="http://schemas.openxmlformats.org/officeDocument/2006/relationships/image"></Relationship></Relationships>
</file>

<file path=ppt/slides/_rels/slide18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21.emf" Type="http://schemas.openxmlformats.org/officeDocument/2006/relationships/image"></Relationship><Relationship Id="rId3" Target="../media/image22.emf" Type="http://schemas.openxmlformats.org/officeDocument/2006/relationships/image"></Relationship></Relationships>
</file>

<file path=ppt/slides/_rels/slide19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23.emf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0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24.png" Type="http://schemas.openxmlformats.org/officeDocument/2006/relationships/image"></Relationship></Relationships>
</file>

<file path=ppt/slides/_rels/slide2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2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25.png" Type="http://schemas.openxmlformats.org/officeDocument/2006/relationships/image"></Relationship></Relationships>
</file>

<file path=ppt/slides/_rels/slide2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26.png" Type="http://schemas.openxmlformats.org/officeDocument/2006/relationships/image"></Relationship></Relationships>
</file>

<file path=ppt/slides/_rels/slide25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2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24.png" Type="http://schemas.openxmlformats.org/officeDocument/2006/relationships/image"></Relationship></Relationships>
</file>

<file path=ppt/slides/_rels/slide27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28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24.png" Type="http://schemas.openxmlformats.org/officeDocument/2006/relationships/image"></Relationship></Relationships>
</file>

<file path=ppt/slides/_rels/slide2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.xml" Type="http://schemas.openxmlformats.org/officeDocument/2006/relationships/notesSlide"></Relationship><Relationship Id="rId3" Target="../media/image27.png" Type="http://schemas.openxmlformats.org/officeDocument/2006/relationships/image"></Relationship><Relationship Id="rId4" Target="../media/image28.jpeg" Type="http://schemas.openxmlformats.org/officeDocument/2006/relationships/image"></Relationship><Relationship Id="rId5" Target="../media/image29.jpe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30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27.png" Type="http://schemas.openxmlformats.org/officeDocument/2006/relationships/image"></Relationship><Relationship Id="rId3" Target="../media/image28.jpeg" Type="http://schemas.openxmlformats.org/officeDocument/2006/relationships/image"></Relationship><Relationship Id="rId4" Target="../media/image29.jpeg" Type="http://schemas.openxmlformats.org/officeDocument/2006/relationships/image"></Relationship><Relationship Id="rId5" Target="../media/image30.pn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5.pn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6.emf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7.emf" Type="http://schemas.openxmlformats.org/officeDocument/2006/relationships/image"></Relationship></Relationships>
</file>

<file path=ppt/slides/_rels/slide7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8.pn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9.pn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27784" y="548680"/>
            <a:ext cx="41764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anose="04020705040A02060702" pitchFamily="82" typeface="Algerian"/>
              </a:rPr>
              <a:t>Constipation &amp; IBS</a:t>
            </a:r>
            <a:endParaRPr b="1" dirty="0" lang="en-US" sz="3200">
              <a:uFillTx/>
              <a:latin charset="0" panose="04020705040A02060702" pitchFamily="82" typeface="Algeria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48064" y="2060848"/>
            <a:ext cx="3837446" cy="3287703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1520" y="2060848"/>
            <a:ext cx="3600400" cy="3287703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TextBox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7707" y="1778309"/>
            <a:ext cx="4140736" cy="138499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Soluble non absorbable compounds→↑ stool liquidity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Box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31640" y="187569"/>
            <a:ext cx="489654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anose="04020705040A02060702" pitchFamily="82" typeface="Algerian"/>
              </a:rPr>
              <a:t>3-Osmotic laxatives</a:t>
            </a:r>
            <a:endParaRPr b="1" dirty="0" lang="en-US" sz="3200">
              <a:uFillTx/>
              <a:latin charset="0" panose="04020705040A02060702" pitchFamily="82" typeface="Algeria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99993" y="1323244"/>
            <a:ext cx="4374122" cy="5145948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Box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020" y="3717032"/>
            <a:ext cx="4176464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Non- absorbable sugars &amp; salts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FAB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31640" y="187569"/>
            <a:ext cx="41764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anose="04020705040A02060702" pitchFamily="82" typeface="Algerian"/>
              </a:rPr>
              <a:t>Osmotic laxatives</a:t>
            </a:r>
            <a:endParaRPr b="1" dirty="0" lang="en-US" sz="3200">
              <a:uFillTx/>
              <a:latin charset="0" panose="04020705040A02060702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9107" y="3469657"/>
            <a:ext cx="3954361" cy="138499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Prolonged use in patients with renal insufficiency → </a:t>
            </a:r>
            <a:r>
              <a:rPr dirty="0" err="1" lang="en-US" smtClean="0" sz="2800">
                <a:uFillTx/>
              </a:rPr>
              <a:t>hypermagnesemia</a:t>
            </a:r>
            <a:endParaRPr dirty="0" lang="en-US" sz="28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Picture 1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283968" y="998117"/>
            <a:ext cx="4680520" cy="5743251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Box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7504" y="2466461"/>
            <a:ext cx="4176464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Used in acute &amp; chronic constipation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Box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8555" y="1579110"/>
            <a:ext cx="3744416" cy="523220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A-Magnesium hydroxide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9108" y="4940334"/>
            <a:ext cx="3954361" cy="181588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Mg salts contraindicated in kidney failure, heart block, neuromuscular block, CNS depression.</a:t>
            </a:r>
            <a:endParaRPr dirty="0" lang="en-US" sz="28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5943" y="4133517"/>
            <a:ext cx="3827985" cy="1384995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Metabolized by colonic bacteria severe flatus &amp; cramps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437" y="3156553"/>
            <a:ext cx="3371435" cy="523220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Chronic constipation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527" y="1717784"/>
            <a:ext cx="3533361" cy="523220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uFillTx/>
              </a:rPr>
              <a:t>B- </a:t>
            </a:r>
            <a:r>
              <a:rPr b="1" dirty="0" lang="en-US" smtClean="0" sz="2800">
                <a:uFillTx/>
              </a:rPr>
              <a:t>Lactulose</a:t>
            </a:r>
            <a:endParaRPr b="1" dirty="0" lang="en-US" sz="28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Picture 1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139952" y="980727"/>
            <a:ext cx="4873859" cy="5740747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Box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31640" y="187569"/>
            <a:ext cx="41764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anose="04020705040A02060702" pitchFamily="82" typeface="Algerian"/>
              </a:rPr>
              <a:t>Osmotic laxatives</a:t>
            </a:r>
            <a:endParaRPr b="1" dirty="0" lang="en-US" sz="3200">
              <a:uFillTx/>
              <a:latin charset="0" panose="04020705040A02060702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Foot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FAB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0262" y="961985"/>
            <a:ext cx="5976664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uFillTx/>
              </a:rPr>
              <a:t>C-Magnesium </a:t>
            </a:r>
            <a:r>
              <a:rPr b="1" dirty="0" err="1" lang="en-US" smtClean="0" sz="2800">
                <a:uFillTx/>
              </a:rPr>
              <a:t>sulphate</a:t>
            </a:r>
            <a:r>
              <a:rPr b="1" dirty="0" lang="en-US" smtClean="0" sz="2800">
                <a:uFillTx/>
              </a:rPr>
              <a:t> &amp; citrate</a:t>
            </a:r>
            <a:endParaRPr b="1"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0262" y="1735503"/>
            <a:ext cx="8441527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Severe purgative for acute constipation, cleanse the bowl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0262" y="3785786"/>
            <a:ext cx="5441858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May cause hyperphosphatemia, </a:t>
            </a:r>
            <a:r>
              <a:rPr dirty="0" lang="en-US" smtClean="0" sz="2800">
                <a:uFillTx/>
              </a:rPr>
              <a:t>hypernatremia, hypokalemia 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0262" y="5671090"/>
            <a:ext cx="8185059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Acute renal failure→ deposition of calcium phosphate “</a:t>
            </a:r>
            <a:r>
              <a:rPr dirty="0" err="1" lang="en-US" smtClean="0" sz="2800">
                <a:uFillTx/>
              </a:rPr>
              <a:t>nephrocalcinosis</a:t>
            </a:r>
            <a:r>
              <a:rPr dirty="0" lang="en-US" smtClean="0" sz="2800">
                <a:uFillTx/>
              </a:rPr>
              <a:t>”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5373" y="3145604"/>
            <a:ext cx="4176464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uFillTx/>
              </a:rPr>
              <a:t>D-Sodium Phosphate</a:t>
            </a:r>
            <a:endParaRPr b="1"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5373" y="2447814"/>
            <a:ext cx="8589397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Patient should maintain adequate hydration</a:t>
            </a:r>
            <a:endParaRPr dirty="0" lang="en-US" sz="28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796136" y="3175746"/>
            <a:ext cx="3476625" cy="2076450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TextBox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31640" y="187569"/>
            <a:ext cx="41764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anose="04020705040A02060702" pitchFamily="82" typeface="Algerian"/>
              </a:rPr>
              <a:t>Osmotic laxatives</a:t>
            </a:r>
            <a:endParaRPr b="1" dirty="0" lang="en-US" sz="3200">
              <a:uFillTx/>
              <a:latin charset="0" panose="04020705040A02060702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Box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0525" y="5030908"/>
            <a:ext cx="4176464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Cardiac arrhythmias</a:t>
            </a:r>
            <a:endParaRPr dirty="0" lang="en-US" sz="28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2284" y="82231"/>
            <a:ext cx="765208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anose="04020705040A02060702" pitchFamily="82" typeface="Algerian"/>
              </a:rPr>
              <a:t>E-Balanced polyethylene Glycol</a:t>
            </a:r>
            <a:endParaRPr b="1" dirty="0" lang="en-US" sz="3200">
              <a:uFillTx/>
              <a:latin charset="0" panose="04020705040A02060702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1492" y="4783139"/>
            <a:ext cx="8690988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For chronic constipation PEG powder mixed with juice (no crams or flatus)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7010" y="3122454"/>
            <a:ext cx="8784976" cy="138499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For optimal bowl </a:t>
            </a:r>
            <a:r>
              <a:rPr dirty="0" lang="en-US" smtClean="0" sz="2800">
                <a:uFillTx/>
              </a:rPr>
              <a:t>cleansing1-2litres </a:t>
            </a:r>
            <a:r>
              <a:rPr dirty="0" lang="en-US" smtClean="0" sz="2800">
                <a:uFillTx/>
              </a:rPr>
              <a:t>ingested rapidly over 1-2 hours on the evening before the procedure &amp; 4-6h before the procedure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7010" y="1032664"/>
            <a:ext cx="8784976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Isotonic solution containing PEG, sodium </a:t>
            </a:r>
            <a:r>
              <a:rPr dirty="0" err="1" lang="en-US" smtClean="0" sz="2800">
                <a:uFillTx/>
              </a:rPr>
              <a:t>sulphate</a:t>
            </a:r>
            <a:r>
              <a:rPr dirty="0" lang="en-US" smtClean="0" sz="2800">
                <a:uFillTx/>
              </a:rPr>
              <a:t>, sodium chloride, sodium bicarbonate, potassium chloride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7010" y="2323544"/>
            <a:ext cx="4176464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Safe for all patients</a:t>
            </a:r>
            <a:endParaRPr dirty="0" lang="en-US" sz="28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31640" y="187569"/>
            <a:ext cx="523488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anose="04020705040A02060702" pitchFamily="82" typeface="Algerian"/>
              </a:rPr>
              <a:t>4-Stimulant laxatives</a:t>
            </a:r>
            <a:endParaRPr b="1" dirty="0" lang="en-US" sz="3200">
              <a:uFillTx/>
              <a:latin charset="0" panose="04020705040A02060702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512" y="4422436"/>
            <a:ext cx="4176464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Bed- bound patients in long- term care facility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512" y="3394610"/>
            <a:ext cx="4176464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In patients who are neurologically impaired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512" y="2417877"/>
            <a:ext cx="4176464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Increase electrolyte &amp; fluid secretion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91803" y="1032882"/>
            <a:ext cx="4176464" cy="138499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By stimulating enteric nervous system→↑bowl movement</a:t>
            </a:r>
            <a:endParaRPr dirty="0" lang="en-US" sz="28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Picture 1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4007" y="1509936"/>
            <a:ext cx="4336109" cy="3769348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512" y="5473005"/>
            <a:ext cx="4896544" cy="1384995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Prolonged use→ brown pigmentation of the colon “Melanosis coli”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512" y="3534568"/>
            <a:ext cx="4392487" cy="954107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Occur naturally, poorly absorbed 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512" y="4521008"/>
            <a:ext cx="4968551" cy="954107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Orally , bowl movement 6-12hrs. Rectally 2hrs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87623" y="241573"/>
            <a:ext cx="6572087" cy="584775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3200">
                <a:uFillTx/>
                <a:latin charset="0" panose="04020705040A02060702" pitchFamily="82" typeface="Algerian"/>
              </a:rPr>
              <a:t>A-</a:t>
            </a:r>
            <a:r>
              <a:rPr dirty="0" err="1" lang="en-US" smtClean="0" sz="3200">
                <a:uFillTx/>
                <a:latin charset="0" panose="04020705040A02060702" pitchFamily="82" typeface="Algerian"/>
              </a:rPr>
              <a:t>Anthraquinone</a:t>
            </a:r>
            <a:r>
              <a:rPr dirty="0" lang="en-US" smtClean="0" sz="3200">
                <a:uFillTx/>
                <a:latin charset="0" panose="04020705040A02060702" pitchFamily="82" typeface="Algerian"/>
              </a:rPr>
              <a:t> derivatives</a:t>
            </a:r>
            <a:endParaRPr dirty="0" lang="en-US" sz="3200">
              <a:uFillTx/>
              <a:latin charset="0" panose="04020705040A02060702" pitchFamily="82" typeface="Algeria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Picture 1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55" y="1133485"/>
            <a:ext cx="2350505" cy="2381459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Picture 1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11760" y="1149064"/>
            <a:ext cx="2304256" cy="2248979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Picture 1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33507" y="1152350"/>
            <a:ext cx="2042749" cy="2293638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Picture 1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64088" y="3514944"/>
            <a:ext cx="3779913" cy="3241662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Foot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FAB</a:t>
            </a:r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6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993747" y="1133485"/>
            <a:ext cx="2041897" cy="2276475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21458" y="1062229"/>
            <a:ext cx="4176464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mtClean="0" sz="2800">
                <a:uFillTx/>
              </a:rPr>
              <a:t>Bisacodyl</a:t>
            </a:r>
            <a:endParaRPr b="1"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31640" y="187569"/>
            <a:ext cx="6984776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anose="04020705040A02060702" pitchFamily="82" typeface="Algerian"/>
              </a:rPr>
              <a:t>B-</a:t>
            </a:r>
            <a:r>
              <a:rPr b="1" dirty="0" err="1" lang="en-US" smtClean="0" sz="3200">
                <a:uFillTx/>
                <a:latin charset="0" panose="04020705040A02060702" pitchFamily="82" typeface="Algerian"/>
              </a:rPr>
              <a:t>Diphenomethane</a:t>
            </a:r>
            <a:r>
              <a:rPr b="1" dirty="0" lang="en-US" smtClean="0" sz="3200">
                <a:uFillTx/>
                <a:latin charset="0" panose="04020705040A02060702" pitchFamily="82" typeface="Algerian"/>
              </a:rPr>
              <a:t> derivatives</a:t>
            </a:r>
            <a:endParaRPr b="1" dirty="0" lang="en-US" sz="3200">
              <a:uFillTx/>
              <a:latin charset="0" panose="04020705040A02060702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417" y="3928017"/>
            <a:ext cx="4176464" cy="138499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Oral administration is followed after 6-8 h by discharge of soft stool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7504" y="1904745"/>
            <a:ext cx="4970622" cy="181588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err="1" lang="en-US" smtClean="0" sz="2800">
                <a:uFillTx/>
              </a:rPr>
              <a:t>Hydrolysed</a:t>
            </a:r>
            <a:r>
              <a:rPr dirty="0" lang="en-US" smtClean="0" sz="2800">
                <a:uFillTx/>
              </a:rPr>
              <a:t> in the gut, absorbed, conjugated to </a:t>
            </a:r>
            <a:r>
              <a:rPr dirty="0" err="1" lang="en-US" smtClean="0" sz="2800">
                <a:uFillTx/>
              </a:rPr>
              <a:t>glucouronic</a:t>
            </a:r>
            <a:r>
              <a:rPr dirty="0" lang="en-US" smtClean="0" sz="2800">
                <a:uFillTx/>
              </a:rPr>
              <a:t> acid in the liver acid &amp; secreted with bile</a:t>
            </a:r>
            <a:endParaRPr dirty="0" lang="en-US" sz="28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Picture 1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64088" y="1904744"/>
            <a:ext cx="3741196" cy="3344597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1520" y="988866"/>
            <a:ext cx="4176464" cy="138499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Castor oil is obtained from the seeds of </a:t>
            </a:r>
            <a:r>
              <a:rPr dirty="0" err="1" i="1" lang="en-US" smtClean="0" sz="2800">
                <a:uFillTx/>
              </a:rPr>
              <a:t>Ricinus</a:t>
            </a:r>
            <a:r>
              <a:rPr dirty="0" i="1" lang="en-US" smtClean="0" sz="2800">
                <a:uFillTx/>
              </a:rPr>
              <a:t> </a:t>
            </a:r>
            <a:r>
              <a:rPr dirty="0" err="1" i="1" lang="en-US" smtClean="0" sz="2800">
                <a:uFillTx/>
              </a:rPr>
              <a:t>communis</a:t>
            </a:r>
            <a:endParaRPr dirty="0" i="1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31640" y="187569"/>
            <a:ext cx="41764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anose="04020705040A02060702" pitchFamily="82" typeface="Algerian"/>
              </a:rPr>
              <a:t>C-Castor oil</a:t>
            </a:r>
            <a:endParaRPr b="1" dirty="0" lang="en-US" sz="3200">
              <a:uFillTx/>
              <a:latin charset="0" panose="04020705040A02060702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7504" y="4437112"/>
            <a:ext cx="4176464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Could be employed after oral ingestion of a toxin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7504" y="2384781"/>
            <a:ext cx="4176464" cy="181588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Oral administration of 10-30ml is followed by a discharge of watery stool within 0.5-3hrs.</a:t>
            </a:r>
            <a:endParaRPr dirty="0" lang="en-US" sz="28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Picture 1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26022" y="169032"/>
            <a:ext cx="2538466" cy="2102904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Picture 1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4008" y="2271936"/>
            <a:ext cx="4320480" cy="3722999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31640" y="187569"/>
            <a:ext cx="7128792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anose="04020705040A02060702" pitchFamily="82" typeface="Algerian"/>
              </a:rPr>
              <a:t>Stimulant laxative dependence</a:t>
            </a:r>
            <a:endParaRPr b="1" dirty="0" lang="en-US" sz="3200">
              <a:uFillTx/>
              <a:latin charset="0" panose="04020705040A02060702" pitchFamily="82" typeface="Algeria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Picture 1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23528" y="1052736"/>
            <a:ext cx="8496944" cy="5608984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15657" y="1124744"/>
            <a:ext cx="5779999" cy="584775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3200">
                <a:uFillTx/>
                <a:latin charset="0" panose="04020705040A02060702" pitchFamily="82" typeface="Algerian"/>
              </a:rPr>
              <a:t>Epidemiology</a:t>
            </a:r>
            <a:endParaRPr dirty="0" lang="en-US" sz="3200">
              <a:uFillTx/>
              <a:latin charset="0" panose="04020705040A02060702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Horizontal Scroll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91681" y="1268759"/>
            <a:ext cx="6788110" cy="5452715"/>
          </a:xfrm>
          <a:prstGeom prst="horizontalScroll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indent="-457200" marL="457200">
              <a:buFont charset="2" panose="05000000000000000000" pitchFamily="2" typeface="Wingdings"/>
              <a:buChar char="Ø"/>
            </a:pPr>
            <a:r>
              <a:rPr b="1" dirty="0" lang="en-US" smtClean="0" sz="2800">
                <a:solidFill>
                  <a:srgbClr val="FFFF00"/>
                </a:solidFill>
                <a:uFillTx/>
              </a:rPr>
              <a:t>Constipation affects all age groups</a:t>
            </a:r>
          </a:p>
          <a:p>
            <a:pPr algn="ctr" indent="-457200" marL="457200">
              <a:buFont charset="2" panose="05000000000000000000" pitchFamily="2" typeface="Wingdings"/>
              <a:buChar char="Ø"/>
            </a:pPr>
            <a:r>
              <a:rPr b="1" dirty="0" lang="en-US" smtClean="0" sz="2800">
                <a:solidFill>
                  <a:srgbClr val="FFFF00"/>
                </a:solidFill>
                <a:uFillTx/>
              </a:rPr>
              <a:t>The elderly are most susceptible</a:t>
            </a:r>
          </a:p>
          <a:p>
            <a:pPr algn="ctr" indent="-457200" marL="457200">
              <a:buFont charset="2" panose="05000000000000000000" pitchFamily="2" typeface="Wingdings"/>
              <a:buChar char="Ø"/>
            </a:pPr>
            <a:r>
              <a:rPr b="1" dirty="0" lang="en-US" smtClean="0" sz="2800">
                <a:solidFill>
                  <a:srgbClr val="FFFF00"/>
                </a:solidFill>
                <a:uFillTx/>
              </a:rPr>
              <a:t>There is high incidence of females</a:t>
            </a:r>
          </a:p>
          <a:p>
            <a:pPr algn="ctr" indent="-457200" marL="457200">
              <a:buFont charset="2" panose="05000000000000000000" pitchFamily="2" typeface="Wingdings"/>
              <a:buChar char="Ø"/>
            </a:pPr>
            <a:r>
              <a:rPr b="1" dirty="0" lang="en-US" smtClean="0" sz="2800">
                <a:solidFill>
                  <a:srgbClr val="FFFF00"/>
                </a:solidFill>
                <a:uFillTx/>
              </a:rPr>
              <a:t>Formula-fed baby are more likely to have constipation</a:t>
            </a:r>
          </a:p>
          <a:p>
            <a:pPr algn="ctr" indent="-457200" marL="457200">
              <a:buFont charset="2" panose="05000000000000000000" pitchFamily="2" typeface="Wingdings"/>
              <a:buChar char="Ø"/>
            </a:pPr>
            <a:r>
              <a:rPr b="1" dirty="0" lang="en-US" smtClean="0" sz="2800">
                <a:solidFill>
                  <a:srgbClr val="FFFF00"/>
                </a:solidFill>
                <a:uFillTx/>
              </a:rPr>
              <a:t>Over 700 drugs have constipation as a side effect</a:t>
            </a:r>
            <a:endParaRPr b="1" dirty="0" lang="en-US" sz="2800">
              <a:solidFill>
                <a:srgbClr val="FFFF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TextBox 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17424" y="175574"/>
            <a:ext cx="41764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mtClean="0" sz="3200">
                <a:uFillTx/>
                <a:latin charset="0" panose="04020705040A02060702" pitchFamily="82" typeface="Algerian"/>
              </a:rPr>
              <a:t>Conistipation</a:t>
            </a:r>
            <a:r>
              <a:rPr b="1" dirty="0" lang="en-US" smtClean="0" sz="3200">
                <a:uFillTx/>
                <a:latin charset="0" panose="04020705040A02060702" pitchFamily="82" typeface="Algerian"/>
              </a:rPr>
              <a:t> &amp; IBS</a:t>
            </a:r>
            <a:endParaRPr b="1" dirty="0" lang="en-US" sz="3200">
              <a:uFillTx/>
              <a:latin charset="0" panose="04020705040A02060702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Foot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FAB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1549" y="925231"/>
            <a:ext cx="4638484" cy="181588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Stimulation of 5HT 4 receptors→↑ release of neurotransmitters ↑ second order enteric neurons</a:t>
            </a:r>
            <a:endParaRPr dirty="0" i="1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71600" y="200930"/>
            <a:ext cx="785991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anose="04020705040A02060702" pitchFamily="82" typeface="Algerian"/>
              </a:rPr>
              <a:t>d-serotonin 5HT4-receptor agonists</a:t>
            </a:r>
            <a:endParaRPr b="1" dirty="0" lang="en-US" sz="3200">
              <a:uFillTx/>
              <a:latin charset="0" panose="04020705040A02060702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1082" y="5664940"/>
            <a:ext cx="828736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err="1" lang="en-US" smtClean="0" sz="2800">
                <a:uFillTx/>
              </a:rPr>
              <a:t>Prucalopride</a:t>
            </a:r>
            <a:r>
              <a:rPr dirty="0" lang="en-US" smtClean="0" sz="2800">
                <a:uFillTx/>
              </a:rPr>
              <a:t> is used for chronic constipation in women 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5304" y="3540165"/>
            <a:ext cx="4601769" cy="138499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Enteric neurons stimulates proximal bowel contraction &amp; distal bowel relaxation</a:t>
            </a:r>
            <a:endParaRPr dirty="0" lang="en-US" sz="28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Picture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76056" y="1979016"/>
            <a:ext cx="4008399" cy="354008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23527" y="1249541"/>
            <a:ext cx="830417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mtClean="0" sz="2800">
                <a:uFillTx/>
              </a:rPr>
              <a:t>Lubiprostone</a:t>
            </a:r>
            <a:r>
              <a:rPr dirty="0" lang="en-US" smtClean="0" sz="2800">
                <a:uFillTx/>
              </a:rPr>
              <a:t> used for chronic constipation &amp; IBS-C</a:t>
            </a:r>
            <a:endParaRPr dirty="0" i="1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71600" y="200930"/>
            <a:ext cx="7656107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anose="04020705040A02060702" pitchFamily="82" typeface="Algerian"/>
              </a:rPr>
              <a:t>e-Chloride secretion activators</a:t>
            </a:r>
            <a:endParaRPr b="1" dirty="0" lang="en-US" sz="3200">
              <a:uFillTx/>
              <a:latin charset="0" panose="04020705040A02060702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8503" y="3621763"/>
            <a:ext cx="7344816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No loss of efficacy with long-term use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5136" y="1988840"/>
            <a:ext cx="8640960" cy="138499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It stimulates type 2 chloride in the small intestine→↑Cl –fluid rich fluid,→ intestinal motility, shortens intestinal emptying 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8503" y="4537782"/>
            <a:ext cx="7830089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After discontinuation, constipation may return to pretreatment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Box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8503" y="5818624"/>
            <a:ext cx="586709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Designated category C for pregnancy</a:t>
            </a:r>
            <a:endParaRPr dirty="0" lang="en-US" sz="28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1520" y="4236919"/>
            <a:ext cx="5149729" cy="523220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Most common ADR is diarrhea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1520" y="3048939"/>
            <a:ext cx="8766612" cy="523220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Both agents are approved for chronic constipation &amp; IBS-C.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95536" y="1599349"/>
            <a:ext cx="8060399" cy="954107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mtClean="0" sz="2800">
                <a:uFillTx/>
              </a:rPr>
              <a:t>Linaclotide</a:t>
            </a:r>
            <a:r>
              <a:rPr b="1" dirty="0" lang="en-US" smtClean="0" sz="2800">
                <a:uFillTx/>
              </a:rPr>
              <a:t> </a:t>
            </a:r>
            <a:r>
              <a:rPr dirty="0" err="1" lang="en-US" smtClean="0" sz="2800">
                <a:uFillTx/>
              </a:rPr>
              <a:t>stimule</a:t>
            </a:r>
            <a:r>
              <a:rPr dirty="0" lang="en-US" smtClean="0" sz="2800">
                <a:uFillTx/>
              </a:rPr>
              <a:t> </a:t>
            </a:r>
            <a:r>
              <a:rPr dirty="0" lang="en-US" smtClean="0" sz="2800">
                <a:uFillTx/>
              </a:rPr>
              <a:t>chloride </a:t>
            </a:r>
            <a:r>
              <a:rPr dirty="0" err="1" lang="en-US" smtClean="0" sz="2800">
                <a:uFillTx/>
              </a:rPr>
              <a:t>sececretion</a:t>
            </a:r>
            <a:r>
              <a:rPr dirty="0" lang="en-US" smtClean="0" sz="2800">
                <a:uFillTx/>
              </a:rPr>
              <a:t> through activation </a:t>
            </a:r>
            <a:r>
              <a:rPr dirty="0" err="1" lang="en-US" smtClean="0" sz="2800">
                <a:uFillTx/>
              </a:rPr>
              <a:t>guanaylate</a:t>
            </a:r>
            <a:r>
              <a:rPr dirty="0" lang="en-US" smtClean="0" sz="2800">
                <a:uFillTx/>
              </a:rPr>
              <a:t> cyclase C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71600" y="200930"/>
            <a:ext cx="7656107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anose="04020705040A02060702" pitchFamily="82" typeface="Algerian"/>
              </a:rPr>
              <a:t>e-Chloride secretion activators</a:t>
            </a:r>
            <a:endParaRPr b="1" dirty="0" lang="en-US" sz="3200">
              <a:uFillTx/>
              <a:latin charset="0" panose="04020705040A02060702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Foot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FAB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1520" y="5517232"/>
            <a:ext cx="5040559" cy="1384995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mtClean="0" sz="2800">
                <a:uFillTx/>
              </a:rPr>
              <a:t>Alvimopan</a:t>
            </a:r>
            <a:r>
              <a:rPr dirty="0" lang="en-US" smtClean="0" sz="2800">
                <a:uFillTx/>
              </a:rPr>
              <a:t> is used for short term to shorten the period for post operative ileus  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2350" y="3396363"/>
            <a:ext cx="5149729" cy="1815882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mtClean="0" sz="2800">
                <a:uFillTx/>
              </a:rPr>
              <a:t>Methylnaltrexone</a:t>
            </a:r>
            <a:r>
              <a:rPr dirty="0" lang="en-US" smtClean="0" sz="2800">
                <a:uFillTx/>
              </a:rPr>
              <a:t> is used in opioid induced constipation in patients receiving palliative care for advanced illness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7503" y="2021167"/>
            <a:ext cx="5040561" cy="1384995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mtClean="0" sz="2800">
                <a:uFillTx/>
              </a:rPr>
              <a:t>Methylnaltrexone</a:t>
            </a:r>
            <a:r>
              <a:rPr b="1" dirty="0" lang="en-US" smtClean="0" sz="2800">
                <a:uFillTx/>
              </a:rPr>
              <a:t> &amp; </a:t>
            </a:r>
            <a:r>
              <a:rPr b="1" dirty="0" err="1" lang="en-US" smtClean="0" sz="2800">
                <a:uFillTx/>
              </a:rPr>
              <a:t>alivimopan</a:t>
            </a:r>
            <a:r>
              <a:rPr b="1" dirty="0" lang="en-US" smtClean="0" sz="2800">
                <a:uFillTx/>
              </a:rPr>
              <a:t> </a:t>
            </a:r>
            <a:r>
              <a:rPr dirty="0" lang="en-US" smtClean="0" sz="2800">
                <a:uFillTx/>
              </a:rPr>
              <a:t>are µ- receptor antagonist which don not cross the BBB 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5454" y="932249"/>
            <a:ext cx="8060399" cy="954107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Acute &amp; chronic treatment with opioids is accompanied with constipation</a:t>
            </a:r>
            <a:endParaRPr dirty="0" lang="en-US" sz="28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292079" y="2515675"/>
            <a:ext cx="3582035" cy="3952875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Box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31639" y="187569"/>
            <a:ext cx="6732871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anose="04020705040A02060702" pitchFamily="82" typeface="Algerian"/>
              </a:rPr>
              <a:t>Opioid receptor antagonists</a:t>
            </a:r>
            <a:endParaRPr b="1" dirty="0" lang="en-US" sz="3200">
              <a:uFillTx/>
              <a:latin charset="0" panose="04020705040A02060702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FAB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363" y="2092846"/>
            <a:ext cx="4959685" cy="1384995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For patients with predominant diarrhea → antidiarrheal, </a:t>
            </a:r>
            <a:r>
              <a:rPr dirty="0" err="1" lang="en-US" smtClean="0" sz="2800">
                <a:uFillTx/>
              </a:rPr>
              <a:t>loperamide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307" y="5377306"/>
            <a:ext cx="4923742" cy="954107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For chronic abdominal pain low dose of tricyclic antidepressants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7811" y="3520220"/>
            <a:ext cx="4956237" cy="1815882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For patients with predominant constipation fibers are used , may cause bloating, osmotic  ..milk of magnesia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307" y="755775"/>
            <a:ext cx="8136904" cy="1384995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Idiopathic chronic relapsing disorder characterized by pain, bloating, distension, cramps with alteration in bowl habit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Box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31640" y="15771"/>
            <a:ext cx="6732871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anose="04020705040A02060702" pitchFamily="82" typeface="Algerian"/>
              </a:rPr>
              <a:t>Drugs used for IBS</a:t>
            </a:r>
            <a:endParaRPr b="1" dirty="0" lang="en-US" sz="3200">
              <a:uFillTx/>
              <a:latin charset="0" panose="04020705040A02060702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Foot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FAB</a:t>
            </a:r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48064" y="2468829"/>
            <a:ext cx="3819525" cy="4128523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512" y="187569"/>
            <a:ext cx="7848872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anose="04020705040A02060702" pitchFamily="82" typeface="Algerian"/>
              </a:rPr>
              <a:t>Antispasmodics (anticholinergics)</a:t>
            </a:r>
            <a:endParaRPr b="1" dirty="0" lang="en-US" sz="3200">
              <a:uFillTx/>
              <a:latin charset="0" panose="04020705040A02060702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512" y="4221088"/>
            <a:ext cx="4176464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Efficacy questionable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512" y="2762871"/>
            <a:ext cx="6572080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Inhibits muscarinic cholinergic receptors in enteric plexus &amp; smooth muscle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512" y="1637494"/>
            <a:ext cx="4176464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err="1" lang="en-US" smtClean="0" sz="2800">
                <a:uFillTx/>
              </a:rPr>
              <a:t>Dicyclomine</a:t>
            </a:r>
            <a:r>
              <a:rPr dirty="0" lang="en-US" smtClean="0" sz="2800">
                <a:uFillTx/>
              </a:rPr>
              <a:t> &amp; hyoscine</a:t>
            </a:r>
            <a:endParaRPr dirty="0" lang="en-US" sz="28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5947" y="2156320"/>
            <a:ext cx="4806094" cy="954107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Inhibition of 5-HT3 receptors reduce nausea, bloating &amp; pain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6987" y="5519096"/>
            <a:ext cx="7704856" cy="954107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Rapidly absorbed from the GIT , 50-60% bioavailability, t½ 1.5h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0104" y="3573016"/>
            <a:ext cx="4811937" cy="1384995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mtClean="0" sz="2800">
                <a:uFillTx/>
              </a:rPr>
              <a:t>Alosetron</a:t>
            </a:r>
            <a:r>
              <a:rPr dirty="0" lang="en-US" smtClean="0" sz="2800">
                <a:uFillTx/>
              </a:rPr>
              <a:t> 5-HT3 receptor antagonist used in patients with severe IBS with diarrhea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3133" y="975529"/>
            <a:ext cx="5779999" cy="954107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5HT3 receptors in the GIT activate visceral afferent pain sensation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00344" y="158407"/>
            <a:ext cx="6624736" cy="584775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3200">
                <a:uFillTx/>
                <a:latin charset="0" panose="04020705040A02060702" pitchFamily="82" typeface="Algerian"/>
              </a:rPr>
              <a:t>5ht3 –Receptor antagonists</a:t>
            </a:r>
            <a:endParaRPr dirty="0" lang="en-US" sz="3200">
              <a:uFillTx/>
              <a:latin charset="0" panose="04020705040A02060702" pitchFamily="82" typeface="Algeria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76056" y="1979016"/>
            <a:ext cx="4008399" cy="3540080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FAB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Box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00344" y="158407"/>
            <a:ext cx="6624736" cy="584775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3200">
                <a:uFillTx/>
                <a:latin charset="0" panose="04020705040A02060702" pitchFamily="82" typeface="Algerian"/>
              </a:rPr>
              <a:t>5ht3 –Receptor antagonists</a:t>
            </a:r>
            <a:endParaRPr dirty="0" lang="en-US" sz="3200">
              <a:uFillTx/>
              <a:latin charset="0" panose="04020705040A02060702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Box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512" y="1456019"/>
            <a:ext cx="5779999" cy="954107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Undergoes extensive cytochrome P450 metabolism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TextBox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511" y="2807254"/>
            <a:ext cx="5779999" cy="954107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It binds with high affinity &amp; dissociate slowly from the receptor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TextBox 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511" y="4000155"/>
            <a:ext cx="7277353" cy="523220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ADRs: severe constipation, ischemic colitis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TextBox 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511" y="4792027"/>
            <a:ext cx="8429480" cy="1384995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Use restricted in women with severe diarrhea- predominant IBS who have not responded to other therapies</a:t>
            </a:r>
            <a:endParaRPr dirty="0" lang="en-US" sz="28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Box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00344" y="158407"/>
            <a:ext cx="6624736" cy="584775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err="1" lang="en-US" smtClean="0" sz="3200">
                <a:uFillTx/>
                <a:latin charset="0" panose="04020705040A02060702" pitchFamily="82" typeface="Algerian"/>
              </a:rPr>
              <a:t>Tegaserod</a:t>
            </a:r>
            <a:endParaRPr dirty="0" lang="en-US" sz="3200">
              <a:uFillTx/>
              <a:latin charset="0" panose="04020705040A02060702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Box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511" y="1011834"/>
            <a:ext cx="8496945" cy="1212640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Font charset="2" panose="05000000000000000000" pitchFamily="2" typeface="Wingdings"/>
              <a:buChar char="§"/>
              <a:defRPr>
                <a:uFillTx/>
              </a:defRPr>
            </a:pPr>
            <a:r>
              <a:rPr dirty="0" lang="en-US" sz="2800">
                <a:effectLst>
                  <a:outerShdw algn="tl" blurRad="38100" dir="2700000" dist="38100">
                    <a:srgbClr val="C0C0C0"/>
                  </a:outerShdw>
                </a:effectLst>
                <a:uFillTx/>
                <a:latin charset="0" pitchFamily="18" typeface="Times New Roman"/>
                <a:cs charset="0" pitchFamily="18" typeface="Times New Roman"/>
              </a:rPr>
              <a:t>Stimulation of 5HT</a:t>
            </a:r>
            <a:r>
              <a:rPr baseline="-25000" dirty="0" lang="en-US" sz="2800">
                <a:effectLst>
                  <a:outerShdw algn="tl" blurRad="38100" dir="2700000" dist="38100">
                    <a:srgbClr val="C0C0C0"/>
                  </a:outerShdw>
                </a:effectLst>
                <a:uFillTx/>
                <a:latin charset="0" pitchFamily="18" typeface="Times New Roman"/>
                <a:cs charset="0" pitchFamily="18" typeface="Times New Roman"/>
              </a:rPr>
              <a:t>4</a:t>
            </a:r>
            <a:r>
              <a:rPr dirty="0" lang="en-US" sz="2800">
                <a:effectLst>
                  <a:outerShdw algn="tl" blurRad="38100" dir="2700000" dist="38100">
                    <a:srgbClr val="C0C0C0"/>
                  </a:outerShdw>
                </a:effectLst>
                <a:uFillTx/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lang="en-US" sz="2800">
                <a:effectLst>
                  <a:outerShdw algn="tl" blurRad="38100" dir="2700000" dist="38100">
                    <a:srgbClr val="C0C0C0"/>
                  </a:outerShdw>
                </a:effectLst>
                <a:uFillTx/>
                <a:latin charset="0" pitchFamily="18" typeface="Times New Roman"/>
                <a:cs charset="0" pitchFamily="18" typeface="Times New Roman"/>
                <a:sym charset="2" pitchFamily="18" typeface="Symbol"/>
              </a:rPr>
              <a:t>of enteric nervous system </a:t>
            </a:r>
            <a:r>
              <a:rPr dirty="0" lang="en-US" smtClean="0" sz="2800">
                <a:effectLst>
                  <a:outerShdw algn="tl" blurRad="38100" dir="2700000" dist="38100">
                    <a:srgbClr val="C0C0C0"/>
                  </a:outerShdw>
                </a:effectLst>
                <a:uFillTx/>
                <a:latin charset="0" pitchFamily="18" typeface="Times New Roman"/>
                <a:cs charset="0" pitchFamily="18" typeface="Times New Roman"/>
                <a:sym charset="2" pitchFamily="18" typeface="Symbol"/>
              </a:rPr>
              <a:t>of </a:t>
            </a:r>
            <a:r>
              <a:rPr dirty="0" lang="en-US" sz="2800">
                <a:effectLst>
                  <a:outerShdw algn="tl" blurRad="38100" dir="2700000" dist="38100">
                    <a:srgbClr val="C0C0C0"/>
                  </a:outerShdw>
                </a:effectLst>
                <a:uFillTx/>
                <a:latin charset="0" pitchFamily="18" typeface="Times New Roman"/>
                <a:cs charset="0" pitchFamily="18" typeface="Times New Roman"/>
                <a:sym charset="2" pitchFamily="18" typeface="Symbol"/>
              </a:rPr>
              <a:t>GIT  increases peristalsis.</a:t>
            </a:r>
            <a:endParaRPr dirty="0" lang="en-US" sz="2800">
              <a:effectLst>
                <a:outerShdw algn="tl" blurRad="38100" dir="2700000" dist="38100">
                  <a:srgbClr val="C0C0C0"/>
                </a:outerShdw>
              </a:effectLst>
              <a:uFillTx/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TextBox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511" y="2223013"/>
            <a:ext cx="5184577" cy="2332946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Font charset="2" panose="05000000000000000000" pitchFamily="2" typeface="Wingdings"/>
              <a:buChar char="§"/>
              <a:defRPr>
                <a:uFillTx/>
              </a:defRPr>
            </a:pPr>
            <a:r>
              <a:rPr dirty="0" lang="en-US" sz="2800">
                <a:effectLst>
                  <a:outerShdw algn="tl" blurRad="38100" dir="2700000" dist="38100">
                    <a:srgbClr val="C0C0C0"/>
                  </a:outerShdw>
                </a:effectLst>
                <a:uFillTx/>
                <a:latin charset="0" pitchFamily="18" typeface="Times New Roman"/>
                <a:cs charset="0" pitchFamily="18" typeface="Times New Roman"/>
              </a:rPr>
              <a:t>Short term treatment of IBS-associated with constipation in women &lt;55 years old with no history of heart problems.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TextBox 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3467" y="5013176"/>
            <a:ext cx="5262630" cy="652486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Font charset="2" panose="05000000000000000000" pitchFamily="2" typeface="Wingdings"/>
              <a:buChar char="§"/>
              <a:defRPr>
                <a:uFillTx/>
              </a:defRPr>
            </a:pPr>
            <a:r>
              <a:rPr lang="en-US" sz="2800">
                <a:effectLst>
                  <a:outerShdw algn="tl" blurRad="38100" dir="2700000" dist="38100">
                    <a:srgbClr val="C0C0C0"/>
                  </a:outerShdw>
                </a:effectLst>
                <a:uFillTx/>
                <a:latin charset="0" pitchFamily="18" typeface="Times New Roman"/>
                <a:cs charset="0" pitchFamily="18" typeface="Times New Roman"/>
              </a:rPr>
              <a:t>Tegaserod has CVS side effects</a:t>
            </a:r>
            <a:endParaRPr dirty="0" lang="en-US" sz="2800">
              <a:effectLst>
                <a:outerShdw algn="tl" blurRad="38100" dir="2700000" dist="38100">
                  <a:srgbClr val="C0C0C0"/>
                </a:outerShdw>
              </a:effectLst>
              <a:uFillTx/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580112" y="2493126"/>
            <a:ext cx="3504343" cy="302597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866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1097042"/>
            <a:ext cx="6462758" cy="557231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b="1" dirty="0" lang="en-US" smtClean="0" sz="2800">
                <a:uFillTx/>
              </a:rPr>
              <a:t>A 70-year-old woman who was previously very active but whose mobility has recently been limited by osteoarthritis on the knees &amp; hips sees her general practitioner because of a recent change in bowel habit from once daily to once every three days. Her current medication includes regular co-</a:t>
            </a:r>
            <a:r>
              <a:rPr b="1" dirty="0" err="1" lang="en-US" smtClean="0" sz="2800">
                <a:uFillTx/>
              </a:rPr>
              <a:t>codamol</a:t>
            </a:r>
            <a:r>
              <a:rPr b="1" dirty="0" lang="en-US" smtClean="0" sz="2800">
                <a:uFillTx/>
              </a:rPr>
              <a:t> (paracetamol + codeine) for her osteoarthritis , </a:t>
            </a:r>
            <a:r>
              <a:rPr b="1" dirty="0" err="1" lang="en-US" smtClean="0" sz="2800">
                <a:uFillTx/>
              </a:rPr>
              <a:t>oxybutynine</a:t>
            </a:r>
            <a:r>
              <a:rPr b="1" dirty="0" lang="en-US" smtClean="0" sz="2800">
                <a:uFillTx/>
              </a:rPr>
              <a:t> for urinary frequency, </a:t>
            </a:r>
            <a:r>
              <a:rPr b="1" dirty="0" err="1" lang="en-US" smtClean="0" sz="2800">
                <a:uFillTx/>
              </a:rPr>
              <a:t>aluminuim</a:t>
            </a:r>
            <a:r>
              <a:rPr b="1" dirty="0" lang="en-US" smtClean="0" sz="2800">
                <a:uFillTx/>
              </a:rPr>
              <a:t> hydroxide prn for dyspepsia, and </a:t>
            </a:r>
            <a:r>
              <a:rPr b="1" dirty="0" err="1" lang="en-US" smtClean="0" sz="2800">
                <a:uFillTx/>
              </a:rPr>
              <a:t>bendrofluazide</a:t>
            </a:r>
            <a:r>
              <a:rPr b="1" dirty="0" lang="en-US" smtClean="0" sz="2800">
                <a:uFillTx/>
              </a:rPr>
              <a:t> and verapamil for hypertension. Following bowel evacuation by a phosphate enema, proctoscopy &amp; colonoscopy are reported as normal. </a:t>
            </a:r>
            <a:endParaRPr b="1" dirty="0" lang="en-US" sz="21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VIP_Ambulance" id="36867" name="AutoShap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8899526" y="891779"/>
            <a:ext cx="4752975" cy="2857500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 sz="135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VIP_Ambulance" id="36868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691358" y="1231122"/>
            <a:ext cx="2253434" cy="186309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mbulance_Stretcher" id="36869" name="Picture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194369" y="4077072"/>
            <a:ext cx="1949631" cy="18859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870" name="WordArt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ShapeType="1" noTextEdit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 rot="248677">
            <a:off x="918516" y="207058"/>
            <a:ext cx="3657600" cy="65603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fromWordArt="1" wrap="none">
            <a:prstTxWarp prst="textCascadeUp">
              <a:avLst>
                <a:gd fmla="val 44444" name="adj"/>
              </a:avLst>
            </a:prstTxWarp>
            <a:scene3d>
              <a:camera prst="legacyPerspectiveFront">
                <a:rot lat="20519990" lon="1080000" rev="0"/>
              </a:camera>
              <a:lightRig dir="b" rig="legacyHarsh2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dirty="0" kern="10" lang="en-US" sz="2700">
                <a:ln w="9525">
                  <a:round/>
                </a:ln>
                <a:solidFill>
                  <a:srgbClr val="FFFF00"/>
                </a:solidFill>
                <a:uFillTx/>
                <a:latin typeface="Impact"/>
              </a:rPr>
              <a:t>Case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Foot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FAB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69937" y="1146171"/>
            <a:ext cx="41764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z="3200">
                <a:uFillTx/>
                <a:latin charset="0" panose="04020705040A02060702" pitchFamily="82" typeface="Algerian"/>
              </a:rPr>
              <a:t>ILOS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31640" y="187569"/>
            <a:ext cx="41764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mtClean="0" sz="3200">
                <a:uFillTx/>
                <a:latin charset="0" panose="04020705040A02060702" pitchFamily="82" typeface="Algerian"/>
              </a:rPr>
              <a:t>Conistipation</a:t>
            </a:r>
            <a:r>
              <a:rPr b="1" dirty="0" lang="en-US" smtClean="0" sz="3200">
                <a:uFillTx/>
                <a:latin charset="0" panose="04020705040A02060702" pitchFamily="82" typeface="Algerian"/>
              </a:rPr>
              <a:t> &amp; IBS</a:t>
            </a:r>
            <a:endParaRPr b="1" dirty="0" lang="en-US" sz="3200">
              <a:uFillTx/>
              <a:latin charset="0" panose="04020705040A02060702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7827" y="2132157"/>
            <a:ext cx="4176464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Classify Laxatives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69937" y="4148272"/>
            <a:ext cx="4176464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Outline drugs used to treat irritable bowel syndrome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7827" y="3051757"/>
            <a:ext cx="7776864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Discuss the pharmacological properties of different classes of laxatives</a:t>
            </a:r>
            <a:endParaRPr dirty="0" lang="en-US" sz="28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95536" y="4005064"/>
            <a:ext cx="6120680" cy="78175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ct val="80000"/>
              </a:lnSpc>
              <a:buBlip>
                <a:blip r:embed="rId2"/>
              </a:buBlip>
            </a:pPr>
            <a:r>
              <a:rPr dirty="0" lang="en-US" smtClean="0" sz="2800">
                <a:uFillTx/>
              </a:rPr>
              <a:t>3-Which </a:t>
            </a:r>
            <a:r>
              <a:rPr dirty="0" lang="en-US" sz="2800">
                <a:uFillTx/>
              </a:rPr>
              <a:t>of these patient’s medications may contribute to her constipation?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27950" y="1395621"/>
            <a:ext cx="6044250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1-What general approach should be employed to this patient?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TextBox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27950" y="5099347"/>
            <a:ext cx="8055728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4-What pharmacologic &amp; non- pharmacologic approaches would be appropriate to this patient?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Box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35495" y="2583783"/>
            <a:ext cx="6036706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2-What are the possible contributing causes of her constipation?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WordArt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ShapeType="1" noTextEdit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 rot="248677">
            <a:off x="918516" y="207058"/>
            <a:ext cx="3657600" cy="65603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fromWordArt="1" wrap="none">
            <a:prstTxWarp prst="textCascadeUp">
              <a:avLst>
                <a:gd fmla="val 44444" name="adj"/>
              </a:avLst>
            </a:prstTxWarp>
            <a:scene3d>
              <a:camera prst="legacyPerspectiveFront">
                <a:rot lat="20519990" lon="1080000" rev="0"/>
              </a:camera>
              <a:lightRig dir="b" rig="legacyHarsh2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dirty="0" kern="10" lang="en-US" sz="2700">
                <a:ln w="9525">
                  <a:round/>
                </a:ln>
                <a:solidFill>
                  <a:srgbClr val="FFFF00"/>
                </a:solidFill>
                <a:uFillTx/>
                <a:latin typeface="Impact"/>
              </a:rPr>
              <a:t>Case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VIP_Ambulance" id="17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691358" y="994410"/>
            <a:ext cx="2253434" cy="186309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mbulance_Stretcher" id="18" name="Picture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044146" y="3158729"/>
            <a:ext cx="1949631" cy="18859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57537" y="1857374"/>
            <a:ext cx="4294783" cy="3749745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9"/>
      <p:bldP advAuto="4294967295" animBg="1" grpId="0" spid="10"/>
      <p:bldP advAuto="4294967295" animBg="1" grpId="0" spid="14"/>
      <p:bldP advAuto="4294967295" animBg="1" grpId="0" spid="15"/>
    </p:bldLst>
  </p:timing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03648" y="0"/>
            <a:ext cx="41764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anose="04020705040A02060702" pitchFamily="82" typeface="Algerian"/>
              </a:rPr>
              <a:t>Classification</a:t>
            </a:r>
            <a:endParaRPr b="1" dirty="0" lang="en-US" sz="3200">
              <a:uFillTx/>
              <a:latin charset="0" panose="04020705040A02060702" pitchFamily="82" typeface="Algeria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7291" y="1071716"/>
            <a:ext cx="8784976" cy="5904656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31640" y="187569"/>
            <a:ext cx="6768752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anose="04020705040A02060702" pitchFamily="82" typeface="Algerian"/>
              </a:rPr>
              <a:t>1-Bulk-forming laxatives</a:t>
            </a:r>
            <a:endParaRPr b="1" dirty="0" lang="en-US" sz="3200">
              <a:uFillTx/>
              <a:latin charset="0" panose="04020705040A02060702" pitchFamily="82" typeface="Algeria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Picture 1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995936" y="1715660"/>
            <a:ext cx="5040560" cy="3426680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ouble Wav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1520" y="1814736"/>
            <a:ext cx="3528392" cy="3327604"/>
          </a:xfrm>
          <a:prstGeom prst="doubleWave">
            <a:avLst/>
          </a:prstGeom>
          <a:solidFill>
            <a:srgbClr val="FFFF00"/>
          </a:solidFill>
          <a:ln w="53975"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en-US" smtClean="0" sz="2800">
                <a:solidFill>
                  <a:schemeClr val="tx1"/>
                </a:solidFill>
                <a:uFillTx/>
              </a:rPr>
              <a:t>Indigestible </a:t>
            </a:r>
            <a:r>
              <a:rPr b="1" dirty="0" lang="en-US" smtClean="0" sz="2800">
                <a:solidFill>
                  <a:schemeClr val="tx1"/>
                </a:solidFill>
                <a:uFillTx/>
              </a:rPr>
              <a:t>hydrophilic colloids absorb </a:t>
            </a:r>
            <a:r>
              <a:rPr b="1" dirty="0" lang="en-US" smtClean="0" sz="2800">
                <a:solidFill>
                  <a:schemeClr val="tx1"/>
                </a:solidFill>
                <a:uFillTx/>
              </a:rPr>
              <a:t>water → distend the colon → promote peristalsis</a:t>
            </a:r>
            <a:endParaRPr b="1" dirty="0" lang="en-US" sz="2800">
              <a:solidFill>
                <a:schemeClr val="tx1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Horizontal Scroll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95537" y="1067262"/>
            <a:ext cx="4968552" cy="3364483"/>
          </a:xfrm>
          <a:prstGeom prst="horizontalScroll">
            <a:avLst/>
          </a:prstGeom>
          <a:solidFill>
            <a:srgbClr val="FFC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indent="-457200" marL="457200">
              <a:buFont charset="2" panose="05000000000000000000" pitchFamily="2" typeface="Wingdings"/>
              <a:buChar char="Ø"/>
            </a:pPr>
            <a:r>
              <a:rPr b="1" dirty="0" lang="en-US" smtClean="0" sz="2800">
                <a:solidFill>
                  <a:schemeClr val="tx1"/>
                </a:solidFill>
                <a:uFillTx/>
              </a:rPr>
              <a:t>Natural plant products</a:t>
            </a:r>
          </a:p>
          <a:p>
            <a:pPr algn="ctr"/>
            <a:r>
              <a:rPr dirty="0" lang="en-US" smtClean="0" sz="2800">
                <a:solidFill>
                  <a:schemeClr val="tx1"/>
                </a:solidFill>
                <a:uFillTx/>
              </a:rPr>
              <a:t>Psyllium, </a:t>
            </a:r>
            <a:endParaRPr dirty="0" lang="en-US" sz="2800">
              <a:solidFill>
                <a:schemeClr val="tx1"/>
              </a:solidFill>
              <a:uFillTx/>
            </a:endParaRPr>
          </a:p>
          <a:p>
            <a:pPr algn="ctr" indent="-457200" marL="457200">
              <a:buFont charset="2" panose="05000000000000000000" pitchFamily="2" typeface="Wingdings"/>
              <a:buChar char="Ø"/>
            </a:pPr>
            <a:r>
              <a:rPr b="1" dirty="0" lang="en-US" smtClean="0" sz="2800">
                <a:solidFill>
                  <a:schemeClr val="tx1"/>
                </a:solidFill>
                <a:uFillTx/>
              </a:rPr>
              <a:t>Semisynthetic </a:t>
            </a:r>
            <a:r>
              <a:rPr dirty="0" lang="en-US" smtClean="0" sz="2800">
                <a:solidFill>
                  <a:schemeClr val="tx1"/>
                </a:solidFill>
                <a:uFillTx/>
              </a:rPr>
              <a:t>methylcellulose</a:t>
            </a:r>
            <a:endParaRPr dirty="0" lang="en-US" smtClean="0" sz="2800">
              <a:solidFill>
                <a:schemeClr val="tx1"/>
              </a:solidFill>
              <a:uFillTx/>
            </a:endParaRPr>
          </a:p>
          <a:p>
            <a:pPr algn="ctr" indent="-457200" marL="457200">
              <a:buFont charset="2" panose="05000000000000000000" pitchFamily="2" typeface="Wingdings"/>
              <a:buChar char="Ø"/>
            </a:pPr>
            <a:r>
              <a:rPr b="1" dirty="0" lang="en-US" smtClean="0" sz="2800">
                <a:solidFill>
                  <a:schemeClr val="tx1"/>
                </a:solidFill>
                <a:uFillTx/>
              </a:rPr>
              <a:t>Synthetic fibers</a:t>
            </a:r>
          </a:p>
          <a:p>
            <a:pPr algn="ctr"/>
            <a:r>
              <a:rPr dirty="0" err="1" lang="en-US" smtClean="0" sz="2800">
                <a:solidFill>
                  <a:schemeClr val="tx1"/>
                </a:solidFill>
                <a:uFillTx/>
              </a:rPr>
              <a:t>Polycarbophil</a:t>
            </a:r>
            <a:endParaRPr dirty="0" lang="en-US" sz="2800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Box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31640" y="187569"/>
            <a:ext cx="6768752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anose="04020705040A02060702" pitchFamily="82" typeface="Algerian"/>
              </a:rPr>
              <a:t>Bulk-forming laxatives</a:t>
            </a:r>
            <a:endParaRPr b="1" dirty="0" lang="en-US" sz="3200">
              <a:uFillTx/>
              <a:latin charset="0" panose="04020705040A02060702" pitchFamily="82" typeface="Algeria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Picture 1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4439138" y="2166735"/>
            <a:ext cx="5503941" cy="3366010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Horizontal Scroll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95537" y="4199522"/>
            <a:ext cx="4968552" cy="2521953"/>
          </a:xfrm>
          <a:prstGeom prst="horizontalScroll">
            <a:avLst/>
          </a:prstGeom>
          <a:solidFill>
            <a:srgbClr val="92D05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indent="-457200" marL="457200">
              <a:buFont charset="2" panose="05000000000000000000" pitchFamily="2" typeface="Wingdings"/>
              <a:buChar char="Ø"/>
            </a:pPr>
            <a:r>
              <a:rPr b="1" dirty="0" lang="en-US" smtClean="0" sz="2800">
                <a:solidFill>
                  <a:schemeClr val="tx1"/>
                </a:solidFill>
                <a:uFillTx/>
              </a:rPr>
              <a:t>Digestion of plant fibers by bacteria→ bloating, flatus</a:t>
            </a:r>
            <a:endParaRPr dirty="0" lang="en-US" smtClean="0" sz="2800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FAB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31640" y="0"/>
            <a:ext cx="2592288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anose="04020705040A02060702" pitchFamily="82" typeface="Algerian"/>
              </a:rPr>
              <a:t>Psyllium</a:t>
            </a:r>
            <a:endParaRPr b="1" dirty="0" lang="en-US" sz="3200">
              <a:uFillTx/>
              <a:latin charset="0" panose="04020705040A02060702" pitchFamily="82" typeface="Algeria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6225" y="871537"/>
            <a:ext cx="8591550" cy="5869831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31640" y="187569"/>
            <a:ext cx="41764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41300">
              <a:schemeClr val="accent2">
                <a:lumMod val="75000"/>
                <a:alpha val="64000"/>
              </a:schemeClr>
            </a:glow>
          </a:effectLst>
          <a:scene3d>
            <a:camera prst="perspectiveRelaxedModerately"/>
            <a:lightRig dir="t" rig="threePt"/>
          </a:scene3d>
          <a:sp3d z="-25400">
            <a:bevelT h="158750" w="69850"/>
            <a:bevelB h="57150" w="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anose="04020705040A02060702" pitchFamily="82" typeface="Algerian"/>
              </a:rPr>
              <a:t>2-Stool softeners</a:t>
            </a:r>
            <a:endParaRPr b="1" dirty="0" lang="en-US" sz="3200">
              <a:uFillTx/>
              <a:latin charset="0" panose="04020705040A02060702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Horizontal Scroll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8253" y="908720"/>
            <a:ext cx="5904654" cy="3096343"/>
          </a:xfrm>
          <a:prstGeom prst="horizontalScroll">
            <a:avLst/>
          </a:prstGeom>
          <a:solidFill>
            <a:srgbClr val="FFC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en-US" sz="2800">
                <a:solidFill>
                  <a:schemeClr val="tx1"/>
                </a:solidFill>
                <a:uFillTx/>
              </a:rPr>
              <a:t>Lower surface tension allowing water to interact with the stool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Horizontal Scroll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0261" y="3861048"/>
            <a:ext cx="5779221" cy="2708920"/>
          </a:xfrm>
          <a:prstGeom prst="horizontalScroll">
            <a:avLst/>
          </a:prstGeom>
          <a:solidFill>
            <a:srgbClr val="92D05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indent="-457200" marL="457200">
              <a:buFont charset="2" panose="05000000000000000000" pitchFamily="2" typeface="Wingdings"/>
              <a:buChar char="Ø"/>
            </a:pPr>
            <a:r>
              <a:rPr b="1" dirty="0" lang="en-US" sz="2800">
                <a:solidFill>
                  <a:schemeClr val="tx1"/>
                </a:solidFill>
                <a:uFillTx/>
              </a:rPr>
              <a:t>A-Docusate</a:t>
            </a:r>
          </a:p>
          <a:p>
            <a:pPr algn="ctr" indent="-457200" marL="457200">
              <a:buFont charset="2" panose="05000000000000000000" pitchFamily="2" typeface="Wingdings"/>
              <a:buChar char="Ø"/>
            </a:pPr>
            <a:r>
              <a:rPr dirty="0" lang="en-US" sz="2800">
                <a:solidFill>
                  <a:schemeClr val="tx1"/>
                </a:solidFill>
                <a:uFillTx/>
              </a:rPr>
              <a:t>Oral or enema</a:t>
            </a:r>
          </a:p>
          <a:p>
            <a:pPr algn="ctr" indent="-457200" marL="457200">
              <a:buFont charset="2" panose="05000000000000000000" pitchFamily="2" typeface="Wingdings"/>
              <a:buChar char="Ø"/>
            </a:pPr>
            <a:r>
              <a:rPr dirty="0" lang="en-US" sz="2800">
                <a:solidFill>
                  <a:schemeClr val="tx1"/>
                </a:solidFill>
                <a:uFillTx/>
              </a:rPr>
              <a:t>In hospitalized patients →↓constipation &amp; straining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3422" y="1433972"/>
            <a:ext cx="3699243" cy="523220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uFillTx/>
              </a:rPr>
              <a:t>C-Mineral oil</a:t>
            </a:r>
            <a:endParaRPr b="1"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24789" y="2115642"/>
            <a:ext cx="4065555" cy="954107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Lubricate stool ↓ water absorption from the stool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4376" y="5686606"/>
            <a:ext cx="5779999" cy="954107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Long- term use→ deficiency of fat- soluble vitamins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4376" y="3404859"/>
            <a:ext cx="4294601" cy="1384995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To prevent fecal impaction in children &amp; debilitated adults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26512" y="537220"/>
            <a:ext cx="3862108" cy="523220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uFillTx/>
              </a:rPr>
              <a:t>B-Glycerin suppositories</a:t>
            </a:r>
            <a:endParaRPr b="1"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TextBox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4376" y="4914365"/>
            <a:ext cx="3987058" cy="523220"/>
          </a:xfrm>
          <a:prstGeom prst="rect">
            <a:avLst/>
          </a:prstGeom>
          <a:solidFill>
            <a:srgbClr val="FFFF00"/>
          </a:solidFill>
          <a:ln w="60325">
            <a:solidFill>
              <a:srgbClr val="002060"/>
            </a:solidFill>
            <a:bevel/>
          </a:ln>
          <a:effectLst>
            <a:glow rad="203200">
              <a:schemeClr val="accent1">
                <a:satMod val="175000"/>
                <a:alpha val="40000"/>
              </a:schemeClr>
            </a:glow>
            <a:innerShdw blurRad="114300">
              <a:srgbClr val="000000"/>
            </a:innerShdw>
          </a:effectLst>
          <a:scene3d>
            <a:camera prst="perspectiveRelaxedModerately"/>
            <a:lightRig dir="t" rig="threePt"/>
          </a:scene3d>
          <a:sp3d>
            <a:bevelT h="107950" w="44450"/>
            <a:bevelB h="95250" w="254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Not palatable</a:t>
            </a:r>
            <a:endParaRPr dirty="0" lang="en-US" sz="28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716016" y="836713"/>
            <a:ext cx="4427984" cy="4849894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Foot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FAB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GreenMosaic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Blank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4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60074</TotalTime>
  <Words>1107</Words>
  <Application>Microsoft Office PowerPoint</Application>
  <PresentationFormat>On-screen Show (4:3)</PresentationFormat>
  <Paragraphs>156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Algerian</vt:lpstr>
      <vt:lpstr>Arial</vt:lpstr>
      <vt:lpstr>Calibri</vt:lpstr>
      <vt:lpstr>Impact</vt:lpstr>
      <vt:lpstr>Symbol</vt:lpstr>
      <vt:lpstr>Times New Roman</vt:lpstr>
      <vt:lpstr>Wingdings</vt:lpstr>
      <vt:lpstr>GreenMosaic template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showeet.com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MosaicTemplate</dc:title>
  <dc:creator>showeet.com</dc:creator>
  <dc:description>© Copyright Showeet.com</dc:description>
  <cp:lastModifiedBy>Osamah Y. Mohamed</cp:lastModifiedBy>
  <cp:revision>143</cp:revision>
  <dcterms:created xsi:type="dcterms:W3CDTF">2011-05-09T14:18:21Z</dcterms:created>
  <dcterms:modified xsi:type="dcterms:W3CDTF">2019-12-22T10:19:35Z</dcterms:modified>
  <cp:category>Templates</cp:category>
</cp:coreProperties>
</file>