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30"/>
  </p:notesMasterIdLst>
  <p:handoutMasterIdLst>
    <p:handoutMasterId r:id="rId31"/>
  </p:handoutMasterIdLst>
  <p:sldIdLst>
    <p:sldId id="260" r:id="rId2"/>
    <p:sldId id="316" r:id="rId3"/>
    <p:sldId id="318" r:id="rId4"/>
    <p:sldId id="319" r:id="rId5"/>
    <p:sldId id="320" r:id="rId6"/>
    <p:sldId id="321" r:id="rId7"/>
    <p:sldId id="324" r:id="rId8"/>
    <p:sldId id="325" r:id="rId9"/>
    <p:sldId id="259" r:id="rId10"/>
    <p:sldId id="303" r:id="rId11"/>
    <p:sldId id="284" r:id="rId12"/>
    <p:sldId id="264" r:id="rId13"/>
    <p:sldId id="313" r:id="rId14"/>
    <p:sldId id="304" r:id="rId15"/>
    <p:sldId id="265" r:id="rId16"/>
    <p:sldId id="283" r:id="rId17"/>
    <p:sldId id="289" r:id="rId18"/>
    <p:sldId id="262" r:id="rId19"/>
    <p:sldId id="290" r:id="rId20"/>
    <p:sldId id="297" r:id="rId21"/>
    <p:sldId id="298" r:id="rId22"/>
    <p:sldId id="295" r:id="rId23"/>
    <p:sldId id="296" r:id="rId24"/>
    <p:sldId id="310" r:id="rId25"/>
    <p:sldId id="312" r:id="rId26"/>
    <p:sldId id="315" r:id="rId27"/>
    <p:sldId id="301" r:id="rId28"/>
    <p:sldId id="272" r:id="rId29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FE48"/>
    <a:srgbClr val="E60073"/>
    <a:srgbClr val="CC0066"/>
    <a:srgbClr val="CCFFFF"/>
    <a:srgbClr val="FFFF66"/>
    <a:srgbClr val="66FFFF"/>
    <a:srgbClr val="C6FE9C"/>
    <a:srgbClr val="FF00FF"/>
    <a:srgbClr val="C8FF2D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22"/>
    <p:restoredTop sz="80172" autoAdjust="0"/>
  </p:normalViewPr>
  <p:slideViewPr>
    <p:cSldViewPr>
      <p:cViewPr varScale="1">
        <p:scale>
          <a:sx n="113" d="100"/>
          <a:sy n="113" d="100"/>
        </p:scale>
        <p:origin x="176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89E1D-6C09-4792-9954-018B26F9727E}" type="datetimeFigureOut">
              <a:rPr lang="en-US" smtClean="0"/>
              <a:pPr/>
              <a:t>12/22/19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9FAAB-7971-4DB6-9959-BC7C2A193B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88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60474-7986-43D0-861C-BDC096E2B335}" type="datetimeFigureOut">
              <a:rPr lang="en-US" smtClean="0"/>
              <a:pPr/>
              <a:t>12/22/19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1BF74-6D6D-4D75-BA4C-613380B451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777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71BF74-6D6D-4D75-BA4C-613380B451C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08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1BF74-6D6D-4D75-BA4C-613380B451C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526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1BF74-6D6D-4D75-BA4C-613380B451C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195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1BF74-6D6D-4D75-BA4C-613380B451C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573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1BF74-6D6D-4D75-BA4C-613380B451C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01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1BF74-6D6D-4D75-BA4C-613380B451C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230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1BF74-6D6D-4D75-BA4C-613380B451C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021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1BF74-6D6D-4D75-BA4C-613380B451C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880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1BF74-6D6D-4D75-BA4C-613380B451C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527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1BF74-6D6D-4D75-BA4C-613380B451C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111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1BF74-6D6D-4D75-BA4C-613380B451C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45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1BF74-6D6D-4D75-BA4C-613380B451C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34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1BF74-6D6D-4D75-BA4C-613380B451C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23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1BF74-6D6D-4D75-BA4C-613380B451C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84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1BF74-6D6D-4D75-BA4C-613380B451C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922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1BF74-6D6D-4D75-BA4C-613380B451C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73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1BF74-6D6D-4D75-BA4C-613380B451C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38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1BF74-6D6D-4D75-BA4C-613380B451C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47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1BF74-6D6D-4D75-BA4C-613380B451C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83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5092-3BAF-42EE-8CDC-84CAA5A3117D}" type="datetime1">
              <a:rPr lang="en-US" smtClean="0"/>
              <a:pPr/>
              <a:t>12/22/19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75556"/>
      </p:ext>
    </p:extLst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316B-5C2E-4859-BE5A-B1B75B174CC1}" type="datetime1">
              <a:rPr lang="en-US" smtClean="0"/>
              <a:pPr/>
              <a:t>12/22/19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664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316B-5C2E-4859-BE5A-B1B75B174CC1}" type="datetime1">
              <a:rPr lang="en-US" smtClean="0"/>
              <a:pPr/>
              <a:t>12/22/19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84981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316B-5C2E-4859-BE5A-B1B75B174CC1}" type="datetime1">
              <a:rPr lang="en-US" smtClean="0"/>
              <a:pPr/>
              <a:t>12/22/19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834315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316B-5C2E-4859-BE5A-B1B75B174CC1}" type="datetime1">
              <a:rPr lang="en-US" smtClean="0"/>
              <a:pPr/>
              <a:t>12/22/19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8557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316B-5C2E-4859-BE5A-B1B75B174CC1}" type="datetime1">
              <a:rPr lang="en-US" smtClean="0"/>
              <a:pPr/>
              <a:t>12/22/19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037018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316B-5C2E-4859-BE5A-B1B75B174CC1}" type="datetime1">
              <a:rPr lang="en-US" smtClean="0"/>
              <a:pPr/>
              <a:t>12/22/19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61228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571FC-D2C8-4D17-8B62-8EFA7CA2FFBB}" type="datetime1">
              <a:rPr lang="en-US" smtClean="0"/>
              <a:pPr/>
              <a:t>12/22/19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46327"/>
      </p:ext>
    </p:extLst>
  </p:cSld>
  <p:clrMapOvr>
    <a:masterClrMapping/>
  </p:clrMapOvr>
  <p:transition spd="med">
    <p:blinds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13D5-FE77-4A52-A5C8-67C1DABB3881}" type="datetime1">
              <a:rPr lang="en-US" smtClean="0"/>
              <a:pPr/>
              <a:t>12/22/19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86593"/>
      </p:ext>
    </p:extLst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1568-7B4C-421A-ADC1-9CE84CFCE5D8}" type="datetime1">
              <a:rPr lang="en-US" smtClean="0"/>
              <a:pPr/>
              <a:t>12/22/19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96026"/>
      </p:ext>
    </p:extLst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EF47D-82BA-4835-B7AF-09EAD07E84FF}" type="datetime1">
              <a:rPr lang="en-US" smtClean="0"/>
              <a:pPr/>
              <a:t>12/22/19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087771"/>
      </p:ext>
    </p:extLst>
  </p:cSld>
  <p:clrMapOvr>
    <a:masterClrMapping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C8C65-130B-47FB-9522-08925BA07539}" type="datetime1">
              <a:rPr lang="en-US" smtClean="0"/>
              <a:pPr/>
              <a:t>12/22/19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39014"/>
      </p:ext>
    </p:extLst>
  </p:cSld>
  <p:clrMapOvr>
    <a:masterClrMapping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DE78-8A01-4F44-8E23-7BE8FF23BB7B}" type="datetime1">
              <a:rPr lang="en-US" smtClean="0"/>
              <a:pPr/>
              <a:t>12/22/19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63086"/>
      </p:ext>
    </p:extLst>
  </p:cSld>
  <p:clrMapOvr>
    <a:masterClrMapping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FDF1-B053-4A1D-91AD-5DCAADC0DDEF}" type="datetime1">
              <a:rPr lang="en-US" smtClean="0"/>
              <a:pPr/>
              <a:t>12/22/19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52393"/>
      </p:ext>
    </p:extLst>
  </p:cSld>
  <p:clrMapOvr>
    <a:masterClrMapping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BF26-6BA8-468F-B9F1-440367069914}" type="datetime1">
              <a:rPr lang="en-US" smtClean="0"/>
              <a:pPr/>
              <a:t>12/22/19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380051"/>
      </p:ext>
    </p:extLst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D92DA-FBBD-405B-8E30-B394B9FBE834}" type="datetime1">
              <a:rPr lang="en-US" smtClean="0"/>
              <a:pPr/>
              <a:t>12/22/19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34688"/>
      </p:ext>
    </p:extLst>
  </p:cSld>
  <p:clrMapOvr>
    <a:masterClrMapping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E9CD-E975-4FB3-B03F-F50FE9898D39}" type="datetime1">
              <a:rPr lang="en-US" smtClean="0"/>
              <a:pPr/>
              <a:t>12/22/19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08229"/>
      </p:ext>
    </p:extLst>
  </p:cSld>
  <p:clrMapOvr>
    <a:masterClrMapping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633316B-5C2E-4859-BE5A-B1B75B174CC1}" type="datetime1">
              <a:rPr lang="en-US" smtClean="0"/>
              <a:pPr/>
              <a:t>12/22/19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0843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  <p:sldLayoutId id="2147483996" r:id="rId12"/>
    <p:sldLayoutId id="2147483997" r:id="rId13"/>
    <p:sldLayoutId id="2147483998" r:id="rId14"/>
    <p:sldLayoutId id="2147483999" r:id="rId15"/>
    <p:sldLayoutId id="2147484000" r:id="rId16"/>
    <p:sldLayoutId id="2147484001" r:id="rId17"/>
  </p:sldLayoutIdLst>
  <p:transition spd="med">
    <p:blinds dir="vert"/>
  </p:transition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hyperlink" Target="http://www.fda.gov/Drugs/DevelopmentApprovalProcess/DevelopmentResources/DrugInteractionsLabeling/ucm116602.htm" TargetMode="External"/><Relationship Id="rId4" Type="http://schemas.openxmlformats.org/officeDocument/2006/relationships/image" Target="../media/image1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da.gov/Drugs/DevelopmentApprovalProcess/DevelopmentResources/DrugInteractionsLabeling/ucm116607.ht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da.gov/Drugs/DevelopmentApprovalProcess/DevelopmentResources/DrugInteractionsLabeling/ucm116617.htm" TargetMode="External"/><Relationship Id="rId3" Type="http://schemas.openxmlformats.org/officeDocument/2006/relationships/hyperlink" Target="http://www.fda.gov/Drugs/DevelopmentApprovalProcess/DevelopmentResources/DrugInteractionsLabeling/ucm116616.htm" TargetMode="External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28.gif"/><Relationship Id="rId5" Type="http://schemas.openxmlformats.org/officeDocument/2006/relationships/hyperlink" Target="http://www.biograf.ch/images/projects/P450_3A4/1.jpg" TargetMode="External"/><Relationship Id="rId10" Type="http://schemas.openxmlformats.org/officeDocument/2006/relationships/hyperlink" Target="http://www.fda.gov/Drugs/DevelopmentApprovalProcess/DevelopmentResources/DrugInteractionsLabeling/ucm116618.htm" TargetMode="External"/><Relationship Id="rId4" Type="http://schemas.openxmlformats.org/officeDocument/2006/relationships/image" Target="../media/image24.gif"/><Relationship Id="rId9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da.gov/Drugs/DevelopmentApprovalProcess/DevelopmentResources/DrugInteractionsLabeling/ucm116620.htm" TargetMode="External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hyperlink" Target="http://www.biograf.ch/images/projects/P450_2D6/1.jpg" TargetMode="External"/><Relationship Id="rId4" Type="http://schemas.openxmlformats.org/officeDocument/2006/relationships/image" Target="../media/image29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hyperlink" Target="http://www.fda.gov/Drugs/DevelopmentApprovalProcess/DevelopmentResources/DrugInteractionsLabeling/ucm116621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32.jpeg"/><Relationship Id="rId4" Type="http://schemas.openxmlformats.org/officeDocument/2006/relationships/hyperlink" Target="http://www.biograf.ch/images/projects/P450_2C9/1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34.jpeg"/><Relationship Id="rId4" Type="http://schemas.openxmlformats.org/officeDocument/2006/relationships/hyperlink" Target="http://www.biograf.ch/images/projects/P450_1A2/1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da.gov/Drugs/DevelopmentApprovalProcess/DevelopmentResources/DrugInteractionsLabeling/ucm116641.htm" TargetMode="External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hyperlink" Target="http://www.biograf.ch/images/projects/P450_2A13/1.jpg" TargetMode="External"/><Relationship Id="rId4" Type="http://schemas.openxmlformats.org/officeDocument/2006/relationships/image" Target="../media/image35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4.bp.blogspot.com/_MgAXdCTDuXA/TKNhkb7txdI/AAAAAAAAABc/y3afmoErkXE/s1600/endoplasmic_reticulums.gif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people.eku.edu/ritchisong/301images/Endoplasmic_reticulum.jpg"/>
          <p:cNvPicPr>
            <a:picLocks noChangeAspect="1" noChangeArrowheads="1"/>
          </p:cNvPicPr>
          <p:nvPr/>
        </p:nvPicPr>
        <p:blipFill>
          <a:blip r:embed="rId3" cstate="print"/>
          <a:srcRect l="5818" t="20364" r="1091" b="4000"/>
          <a:stretch>
            <a:fillRect/>
          </a:stretch>
        </p:blipFill>
        <p:spPr bwMode="auto">
          <a:xfrm>
            <a:off x="2819400" y="2971800"/>
            <a:ext cx="2438400" cy="1981200"/>
          </a:xfrm>
          <a:prstGeom prst="snipRoundRect">
            <a:avLst>
              <a:gd name="adj1" fmla="val 25363"/>
              <a:gd name="adj2" fmla="val 42754"/>
            </a:avLst>
          </a:prstGeom>
          <a:noFill/>
          <a:ln>
            <a:noFill/>
          </a:ln>
        </p:spPr>
      </p:pic>
      <p:pic>
        <p:nvPicPr>
          <p:cNvPr id="3" name="Picture 8" descr="http://whydetox.net/wp-content/uploads/2010/11/liver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3385984"/>
            <a:ext cx="3429000" cy="3472016"/>
          </a:xfrm>
          <a:prstGeom prst="rect">
            <a:avLst/>
          </a:prstGeom>
          <a:noFill/>
        </p:spPr>
      </p:pic>
      <p:pic>
        <p:nvPicPr>
          <p:cNvPr id="10" name="Picture 6" descr="http://www.pharmacology2000.com/General/Pharmacokinetics/p450struct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968293" flipH="1">
            <a:off x="4735011" y="3350022"/>
            <a:ext cx="2209800" cy="914400"/>
          </a:xfrm>
          <a:prstGeom prst="rect">
            <a:avLst/>
          </a:prstGeom>
          <a:noFill/>
        </p:spPr>
      </p:pic>
      <p:pic>
        <p:nvPicPr>
          <p:cNvPr id="11" name="Picture 6" descr="http://www.pharmacology2000.com/General/Pharmacokinetics/p450struct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968293" flipH="1">
            <a:off x="4354010" y="2816623"/>
            <a:ext cx="2209800" cy="914400"/>
          </a:xfrm>
          <a:prstGeom prst="rect">
            <a:avLst/>
          </a:prstGeom>
          <a:noFill/>
        </p:spPr>
      </p:pic>
      <p:pic>
        <p:nvPicPr>
          <p:cNvPr id="12" name="Picture 6" descr="http://www.pharmacology2000.com/General/Pharmacokinetics/p450struct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968293" flipH="1">
            <a:off x="3973009" y="2283224"/>
            <a:ext cx="2209800" cy="9144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838200" y="762000"/>
            <a:ext cx="72390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Arial Narrow" pitchFamily="34" charset="0"/>
              </a:rPr>
              <a:t>CYTOCHROME SYSTEM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86200" y="4078069"/>
            <a:ext cx="4876800" cy="156073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Bottom">
              <a:avLst/>
            </a:prstTxWarp>
            <a:spAutoFit/>
          </a:bodyPr>
          <a:lstStyle/>
          <a:p>
            <a:pPr algn="r"/>
            <a:r>
              <a:rPr lang="en-US" sz="3600" b="1" cap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DRUG METABOLISM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479818" y="2353270"/>
            <a:ext cx="6735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&amp;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17019" y="5854749"/>
            <a:ext cx="350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Dr. Mohammed Assiri</a:t>
            </a:r>
          </a:p>
          <a:p>
            <a:pPr algn="ctr"/>
            <a:r>
              <a:rPr lang="en-US" sz="2000" dirty="0" err="1"/>
              <a:t>moassiri@ksu.edu.sa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352800" y="1295400"/>
            <a:ext cx="3935896" cy="3352800"/>
            <a:chOff x="4621696" y="1752600"/>
            <a:chExt cx="4343400" cy="3429000"/>
          </a:xfrm>
        </p:grpSpPr>
        <p:sp>
          <p:nvSpPr>
            <p:cNvPr id="13" name="Hexagon 12"/>
            <p:cNvSpPr/>
            <p:nvPr/>
          </p:nvSpPr>
          <p:spPr>
            <a:xfrm>
              <a:off x="4621696" y="1752600"/>
              <a:ext cx="4343400" cy="3429000"/>
            </a:xfrm>
            <a:prstGeom prst="hexagon">
              <a:avLst>
                <a:gd name="adj" fmla="val 22825"/>
                <a:gd name="vf" fmla="val 115470"/>
              </a:avLst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7"/>
            <p:cNvGrpSpPr/>
            <p:nvPr/>
          </p:nvGrpSpPr>
          <p:grpSpPr>
            <a:xfrm>
              <a:off x="4953000" y="1914940"/>
              <a:ext cx="3731040" cy="3135497"/>
              <a:chOff x="2708640" y="979303"/>
              <a:chExt cx="3731040" cy="3135497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EFFFF"/>
                  </a:clrFrom>
                  <a:clrTo>
                    <a:srgbClr val="FEFFFF">
                      <a:alpha val="0"/>
                    </a:srgbClr>
                  </a:clrTo>
                </a:clrChange>
              </a:blip>
              <a:srcRect b="35927"/>
              <a:stretch>
                <a:fillRect/>
              </a:stretch>
            </p:blipFill>
            <p:spPr bwMode="auto">
              <a:xfrm>
                <a:off x="2708640" y="979303"/>
                <a:ext cx="3731040" cy="313549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3810000" y="2133600"/>
                <a:ext cx="990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>
                    <a:solidFill>
                      <a:srgbClr val="FF0000"/>
                    </a:solidFill>
                    <a:latin typeface="Arial Rounded MT Bold" pitchFamily="34" charset="0"/>
                  </a:rPr>
                  <a:t>haem</a:t>
                </a:r>
                <a:endParaRPr lang="en-US" sz="1400" dirty="0">
                  <a:solidFill>
                    <a:srgbClr val="FF0000"/>
                  </a:solidFill>
                  <a:latin typeface="Arial Rounded MT Bold" pitchFamily="34" charset="0"/>
                </a:endParaRPr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304800" y="381000"/>
            <a:ext cx="17526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Bernard MT Condensed" pitchFamily="18" charset="0"/>
              </a:rPr>
              <a:t>STRUCTURE</a:t>
            </a:r>
          </a:p>
        </p:txBody>
      </p:sp>
      <p:pic>
        <p:nvPicPr>
          <p:cNvPr id="15" name="Picture 4" descr="http://course1.winona.edu/sberg/IMAGES/CytP450.jpg"/>
          <p:cNvPicPr>
            <a:picLocks noChangeAspect="1" noChangeArrowheads="1"/>
          </p:cNvPicPr>
          <p:nvPr/>
        </p:nvPicPr>
        <p:blipFill>
          <a:blip r:embed="rId3" cstate="print"/>
          <a:srcRect l="8511" t="2290" r="8085" b="19542"/>
          <a:stretch>
            <a:fillRect/>
          </a:stretch>
        </p:blipFill>
        <p:spPr bwMode="auto">
          <a:xfrm>
            <a:off x="255104" y="1010481"/>
            <a:ext cx="3021496" cy="394644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590800" y="5050969"/>
            <a:ext cx="6553200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buClr>
                <a:srgbClr val="FF00FF"/>
              </a:buClr>
              <a:buSzPct val="83000"/>
              <a:buFont typeface="Wingdings" pitchFamily="2" charset="2"/>
              <a:buChar char="Ø"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Highly concentrated in </a:t>
            </a:r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</a:rPr>
              <a:t>hepatocytes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600"/>
              </a:lnSpc>
              <a:buClr>
                <a:srgbClr val="FF00FF"/>
              </a:buClr>
              <a:buSzPct val="83000"/>
              <a:buFont typeface="Wingdings" pitchFamily="2" charset="2"/>
              <a:buChar char="Ø"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Enterocytes of the small intestine present their </a:t>
            </a:r>
            <a:b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  principal extra-hepatic source  </a:t>
            </a:r>
          </a:p>
          <a:p>
            <a:pPr>
              <a:lnSpc>
                <a:spcPts val="2600"/>
              </a:lnSpc>
              <a:buClr>
                <a:srgbClr val="FF00FF"/>
              </a:buClr>
              <a:buSzPct val="83000"/>
              <a:buFont typeface="Wingdings" pitchFamily="2" charset="2"/>
              <a:buChar char="Ø"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Very small quantities in kidneys, lungs, &amp;  brain.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86000" y="457200"/>
            <a:ext cx="4891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They are </a:t>
            </a:r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</a:rPr>
              <a:t>heme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-containing </a:t>
            </a:r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</a:rPr>
              <a:t>isoenzymes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1000" y="5105400"/>
            <a:ext cx="21336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Bernard MT Condensed" pitchFamily="18" charset="0"/>
              </a:rPr>
              <a:t>DISTRIBUTION</a:t>
            </a:r>
          </a:p>
        </p:txBody>
      </p:sp>
      <p:pic>
        <p:nvPicPr>
          <p:cNvPr id="18" name="Picture 2" descr="http://www.pharmacology2000.com/General/Pharmacokinetics/p450struct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70678">
            <a:off x="6838401" y="999835"/>
            <a:ext cx="2275114" cy="14478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8153400" y="2438400"/>
            <a:ext cx="6719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O</a:t>
            </a:r>
            <a:r>
              <a:rPr lang="en-US" sz="2000" b="1" baseline="-25000" dirty="0">
                <a:solidFill>
                  <a:schemeClr val="bg1"/>
                </a:solidFill>
              </a:rPr>
              <a:t>2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N</a:t>
            </a:r>
            <a:r>
              <a:rPr lang="en-US" sz="2000" b="1" baseline="-25000" dirty="0">
                <a:solidFill>
                  <a:schemeClr val="bg1"/>
                </a:solidFill>
              </a:rPr>
              <a:t>3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Cu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Fe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9348" y="318052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Responsible for most of the </a:t>
            </a:r>
            <a:r>
              <a:rPr lang="en-US" sz="2400" dirty="0">
                <a:solidFill>
                  <a:srgbClr val="FFFF00"/>
                </a:solidFill>
                <a:latin typeface="Bernard MT Condensed" pitchFamily="18" charset="0"/>
              </a:rPr>
              <a:t>OXIDATIVE METABOLISM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of: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304800"/>
            <a:ext cx="13716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Bernard MT Condensed" pitchFamily="18" charset="0"/>
              </a:rPr>
              <a:t>Function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838200"/>
            <a:ext cx="8382000" cy="157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buBlip>
                <a:blip r:embed="rId3"/>
              </a:buBlip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Endogenous substances: steroid hormones, prostaglandins, </a:t>
            </a:r>
            <a:b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   lipids, &amp; fatty acids </a:t>
            </a:r>
          </a:p>
          <a:p>
            <a:pPr>
              <a:lnSpc>
                <a:spcPts val="2600"/>
              </a:lnSpc>
              <a:spcBef>
                <a:spcPts val="1200"/>
              </a:spcBef>
              <a:buBlip>
                <a:blip r:embed="rId3"/>
              </a:buBlip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Exogenous compounds:  diet (food &amp; beverages)  / Drugs/ </a:t>
            </a:r>
            <a:b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   environmental </a:t>
            </a:r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</a:rPr>
              <a:t>xenobiotics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38200" y="2362200"/>
            <a:ext cx="7924800" cy="3657600"/>
            <a:chOff x="228600" y="225288"/>
            <a:chExt cx="8686800" cy="4132545"/>
          </a:xfrm>
        </p:grpSpPr>
        <p:sp>
          <p:nvSpPr>
            <p:cNvPr id="10" name="Parallelogram 9"/>
            <p:cNvSpPr/>
            <p:nvPr/>
          </p:nvSpPr>
          <p:spPr>
            <a:xfrm>
              <a:off x="228600" y="1749288"/>
              <a:ext cx="8001000" cy="2590800"/>
            </a:xfrm>
            <a:prstGeom prst="parallelogram">
              <a:avLst>
                <a:gd name="adj" fmla="val 24381"/>
              </a:avLst>
            </a:prstGeom>
            <a:solidFill>
              <a:srgbClr val="E1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352260" y="2587488"/>
              <a:ext cx="1447800" cy="1219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787348" y="2613992"/>
              <a:ext cx="1447800" cy="1219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661992" y="1444488"/>
              <a:ext cx="1447800" cy="1219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362200" y="394252"/>
              <a:ext cx="1676400" cy="1143000"/>
            </a:xfrm>
            <a:prstGeom prst="roundRect">
              <a:avLst>
                <a:gd name="adj" fmla="val 50000"/>
              </a:avLst>
            </a:prstGeom>
            <a:solidFill>
              <a:srgbClr val="EAD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6858000" y="1139688"/>
              <a:ext cx="2057400" cy="1143000"/>
            </a:xfrm>
            <a:prstGeom prst="roundRect">
              <a:avLst>
                <a:gd name="adj" fmla="val 50000"/>
              </a:avLst>
            </a:prstGeom>
            <a:solidFill>
              <a:srgbClr val="FFEE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733800" y="682488"/>
              <a:ext cx="1981200" cy="1905000"/>
            </a:xfrm>
            <a:prstGeom prst="ellipse">
              <a:avLst/>
            </a:prstGeom>
            <a:solidFill>
              <a:srgbClr val="C8FF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066800" y="1063488"/>
              <a:ext cx="1447800" cy="1219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2" descr="http://www.agnet.org/images/library/tb159f1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277" t="2128" r="2085" b="19149"/>
            <a:stretch>
              <a:fillRect/>
            </a:stretch>
          </p:blipFill>
          <p:spPr bwMode="auto">
            <a:xfrm>
              <a:off x="533400" y="225288"/>
              <a:ext cx="8153400" cy="4132545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3962400" y="225288"/>
              <a:ext cx="2196611" cy="452065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C8FF2D"/>
                  </a:solidFill>
                  <a:latin typeface="Bernard MT Condensed" pitchFamily="18" charset="0"/>
                </a:rPr>
                <a:t>P450 </a:t>
              </a:r>
              <a:r>
                <a:rPr lang="en-US" sz="2000" dirty="0" err="1">
                  <a:solidFill>
                    <a:srgbClr val="C8FF2D"/>
                  </a:solidFill>
                  <a:latin typeface="Bernard MT Condensed" pitchFamily="18" charset="0"/>
                </a:rPr>
                <a:t>Reductase</a:t>
              </a:r>
              <a:endParaRPr lang="en-US" sz="2000" dirty="0">
                <a:solidFill>
                  <a:srgbClr val="C8FF2D"/>
                </a:solidFill>
                <a:latin typeface="Bernard MT Condensed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262368" y="795535"/>
              <a:ext cx="2149548" cy="452065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FF00"/>
                  </a:solidFill>
                  <a:latin typeface="Bernard MT Condensed" pitchFamily="18" charset="0"/>
                </a:rPr>
                <a:t>CYT P450 </a:t>
              </a:r>
              <a:r>
                <a:rPr lang="en-US" sz="2000" dirty="0" err="1">
                  <a:solidFill>
                    <a:srgbClr val="FFFF00"/>
                  </a:solidFill>
                  <a:latin typeface="Bernard MT Condensed" pitchFamily="18" charset="0"/>
                </a:rPr>
                <a:t>Oxidase</a:t>
              </a:r>
              <a:endParaRPr lang="en-US" sz="2000" dirty="0">
                <a:solidFill>
                  <a:srgbClr val="FFFF00"/>
                </a:solidFill>
                <a:latin typeface="Bernard MT Condensed" pitchFamily="18" charset="0"/>
              </a:endParaRPr>
            </a:p>
          </p:txBody>
        </p:sp>
      </p:grpSp>
      <p:cxnSp>
        <p:nvCxnSpPr>
          <p:cNvPr id="22" name="Straight Arrow Connector 21"/>
          <p:cNvCxnSpPr>
            <a:stCxn id="20" idx="2"/>
          </p:cNvCxnSpPr>
          <p:nvPr/>
        </p:nvCxnSpPr>
        <p:spPr>
          <a:xfrm>
            <a:off x="6410905" y="3267020"/>
            <a:ext cx="21607" cy="26485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9" idx="2"/>
          </p:cNvCxnSpPr>
          <p:nvPr/>
        </p:nvCxnSpPr>
        <p:spPr>
          <a:xfrm rot="5400000">
            <a:off x="4918776" y="2720339"/>
            <a:ext cx="285690" cy="36963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0" y="6019800"/>
            <a:ext cx="9144000" cy="838200"/>
            <a:chOff x="0" y="5638800"/>
            <a:chExt cx="10363200" cy="1219200"/>
          </a:xfrm>
          <a:solidFill>
            <a:srgbClr val="E1FFFF"/>
          </a:solidFill>
        </p:grpSpPr>
        <p:pic>
          <p:nvPicPr>
            <p:cNvPr id="26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>
              <a:off x="0" y="5638800"/>
              <a:ext cx="2590800" cy="1219200"/>
            </a:xfrm>
            <a:prstGeom prst="rect">
              <a:avLst/>
            </a:prstGeom>
            <a:grpFill/>
          </p:spPr>
        </p:pic>
        <p:pic>
          <p:nvPicPr>
            <p:cNvPr id="27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 flipH="1">
              <a:off x="2590800" y="5638800"/>
              <a:ext cx="2590800" cy="1219200"/>
            </a:xfrm>
            <a:prstGeom prst="rect">
              <a:avLst/>
            </a:prstGeom>
            <a:grpFill/>
          </p:spPr>
        </p:pic>
        <p:pic>
          <p:nvPicPr>
            <p:cNvPr id="28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>
              <a:off x="5181600" y="5638800"/>
              <a:ext cx="2590800" cy="1219200"/>
            </a:xfrm>
            <a:prstGeom prst="rect">
              <a:avLst/>
            </a:prstGeom>
            <a:grpFill/>
          </p:spPr>
        </p:pic>
        <p:pic>
          <p:nvPicPr>
            <p:cNvPr id="29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 flipH="1">
              <a:off x="7772400" y="5638800"/>
              <a:ext cx="2590800" cy="1219200"/>
            </a:xfrm>
            <a:prstGeom prst="rect">
              <a:avLst/>
            </a:prstGeom>
            <a:grpFill/>
          </p:spPr>
        </p:pic>
      </p:grpSp>
      <p:sp>
        <p:nvSpPr>
          <p:cNvPr id="30" name="Right Brace 29"/>
          <p:cNvSpPr/>
          <p:nvPr/>
        </p:nvSpPr>
        <p:spPr>
          <a:xfrm>
            <a:off x="7825408" y="914400"/>
            <a:ext cx="533400" cy="1371600"/>
          </a:xfrm>
          <a:prstGeom prst="rightBrace">
            <a:avLst/>
          </a:prstGeom>
          <a:ln w="381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543800" y="1229140"/>
            <a:ext cx="15240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  <a:latin typeface="Bernard MT Condensed" pitchFamily="18" charset="0"/>
              </a:rPr>
              <a:t>Substrates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rved Up Arrow 19"/>
          <p:cNvSpPr/>
          <p:nvPr/>
        </p:nvSpPr>
        <p:spPr>
          <a:xfrm rot="6629987">
            <a:off x="38080" y="1368651"/>
            <a:ext cx="951186" cy="512498"/>
          </a:xfrm>
          <a:prstGeom prst="curvedUpArrow">
            <a:avLst>
              <a:gd name="adj1" fmla="val 17859"/>
              <a:gd name="adj2" fmla="val 50000"/>
              <a:gd name="adj3" fmla="val 25000"/>
            </a:avLst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700708"/>
            <a:ext cx="883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u="heavy" dirty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Activation</a:t>
            </a:r>
            <a:r>
              <a:rPr lang="en-US" altLang="ko-KR" sz="2400" b="1" dirty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or </a:t>
            </a:r>
            <a:r>
              <a:rPr lang="en-US" altLang="ko-KR" sz="2400" b="1" u="heavy" dirty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Inactivation </a:t>
            </a:r>
            <a:r>
              <a:rPr lang="en-US" altLang="ko-KR" sz="2400" b="1" dirty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of the CYT P450 can be achieved either </a:t>
            </a:r>
          </a:p>
          <a:p>
            <a:pPr marL="365760">
              <a:buBlip>
                <a:blip r:embed="rId3"/>
              </a:buBlip>
            </a:pPr>
            <a:r>
              <a:rPr lang="en-US" altLang="ko-KR" sz="2400" b="1" dirty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 A:  </a:t>
            </a:r>
            <a:r>
              <a:rPr lang="en-US" altLang="ko-KR" sz="2400" b="1" dirty="0">
                <a:solidFill>
                  <a:srgbClr val="66FFFF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Directly</a:t>
            </a:r>
            <a:r>
              <a:rPr lang="en-US" altLang="ko-KR" sz="2400" b="1" dirty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 </a:t>
            </a:r>
          </a:p>
          <a:p>
            <a:pPr marL="365760">
              <a:buBlip>
                <a:blip r:embed="rId3"/>
              </a:buBlip>
            </a:pPr>
            <a:r>
              <a:rPr lang="en-US" altLang="ko-KR" sz="2400" b="1" dirty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B : </a:t>
            </a:r>
            <a:r>
              <a:rPr lang="en-US" altLang="ko-KR" sz="2400" b="1" dirty="0">
                <a:solidFill>
                  <a:srgbClr val="66FFFF"/>
                </a:solidFill>
                <a:latin typeface="Arial Narrow" pitchFamily="34" charset="0"/>
                <a:ea typeface="굴림" charset="-127"/>
              </a:rPr>
              <a:t>Indirectly</a:t>
            </a:r>
            <a:r>
              <a:rPr lang="en-US" altLang="ko-KR" sz="2400" b="1" dirty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by expression or repression of its relevant genes by</a:t>
            </a:r>
          </a:p>
          <a:p>
            <a:pPr marL="4023360" lvl="8">
              <a:buBlip>
                <a:blip r:embed="rId3"/>
              </a:buBlip>
            </a:pPr>
            <a:r>
              <a:rPr lang="en-US" altLang="ko-KR" sz="2400" b="1" dirty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  activation or inhibition of the </a:t>
            </a:r>
          </a:p>
          <a:p>
            <a:pPr marL="4023360" lvl="8">
              <a:buBlip>
                <a:blip r:embed="rId3"/>
              </a:buBlip>
            </a:pPr>
            <a:r>
              <a:rPr lang="en-US" altLang="ko-KR" sz="2400" b="1" dirty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  responsible transcription factors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188844"/>
            <a:ext cx="17526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Bernard MT Condensed" pitchFamily="18" charset="0"/>
              </a:rPr>
              <a:t>Regulation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 b="57958"/>
          <a:stretch>
            <a:fillRect/>
          </a:stretch>
        </p:blipFill>
        <p:spPr bwMode="auto">
          <a:xfrm>
            <a:off x="152400" y="2209800"/>
            <a:ext cx="4400000" cy="190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 t="42042"/>
          <a:stretch>
            <a:fillRect/>
          </a:stretch>
        </p:blipFill>
        <p:spPr bwMode="auto">
          <a:xfrm>
            <a:off x="4267200" y="3981962"/>
            <a:ext cx="4495800" cy="26833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4" name="Curved Up Arrow 13"/>
          <p:cNvSpPr/>
          <p:nvPr/>
        </p:nvSpPr>
        <p:spPr>
          <a:xfrm rot="14141034" flipH="1">
            <a:off x="7301163" y="2909553"/>
            <a:ext cx="1989120" cy="907269"/>
          </a:xfrm>
          <a:prstGeom prst="curvedUpArrow">
            <a:avLst>
              <a:gd name="adj1" fmla="val 17859"/>
              <a:gd name="adj2" fmla="val 50000"/>
              <a:gd name="adj3" fmla="val 25000"/>
            </a:avLst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6324600" y="2590800"/>
            <a:ext cx="2286000" cy="0"/>
          </a:xfrm>
          <a:prstGeom prst="line">
            <a:avLst/>
          </a:prstGeom>
          <a:ln w="381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6200" y="4233208"/>
            <a:ext cx="426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u="heavy" dirty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Activation</a:t>
            </a:r>
            <a:r>
              <a:rPr lang="en-US" altLang="ko-KR" sz="2400" b="1" dirty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or </a:t>
            </a:r>
            <a:r>
              <a:rPr lang="en-US" altLang="ko-KR" sz="2400" b="1" u="heavy" dirty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Inactivation </a:t>
            </a:r>
            <a:r>
              <a:rPr lang="en-US" altLang="ko-KR" sz="2400" b="1" dirty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can be</a:t>
            </a:r>
          </a:p>
          <a:p>
            <a:r>
              <a:rPr lang="en-US" altLang="ko-KR" sz="2400" b="1" dirty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processed by any food, intrinsic  products or extrinsic </a:t>
            </a:r>
            <a:r>
              <a:rPr lang="en-US" altLang="ko-KR" sz="2400" b="1" dirty="0" err="1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xenobiotics</a:t>
            </a:r>
            <a:r>
              <a:rPr lang="en-US" altLang="ko-KR" sz="2400" b="1" dirty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 as drugs (usually the </a:t>
            </a:r>
            <a:r>
              <a:rPr lang="en-US" altLang="ko-KR" sz="2400" b="1" dirty="0" err="1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lipophylic</a:t>
            </a:r>
            <a:r>
              <a:rPr lang="en-US" altLang="ko-KR" sz="2400" b="1" dirty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) that have to be metabolized. </a:t>
            </a:r>
            <a:endParaRPr lang="en-US" altLang="ko-KR" sz="2400" b="1" dirty="0">
              <a:solidFill>
                <a:schemeClr val="bg1"/>
              </a:solidFill>
              <a:latin typeface="Arial Narrow" pitchFamily="34" charset="0"/>
              <a:ea typeface="굴림" charset="-127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24200" y="222214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cyto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ages.the-scientist.com/content/images/articles/57371/41-1.jpg"/>
          <p:cNvPicPr>
            <a:picLocks noChangeAspect="1" noChangeArrowheads="1"/>
          </p:cNvPicPr>
          <p:nvPr/>
        </p:nvPicPr>
        <p:blipFill>
          <a:blip r:embed="rId3" cstate="print"/>
          <a:srcRect t="21052"/>
          <a:stretch>
            <a:fillRect/>
          </a:stretch>
        </p:blipFill>
        <p:spPr bwMode="auto">
          <a:xfrm>
            <a:off x="533400" y="2162175"/>
            <a:ext cx="6934200" cy="44196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205328" y="1463754"/>
            <a:ext cx="281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>
                <a:solidFill>
                  <a:schemeClr val="bg1"/>
                </a:solidFill>
                <a:latin typeface="Bernard MT Condensed" pitchFamily="18" charset="0"/>
              </a:rPr>
              <a:t>PHARMACOKINETIC </a:t>
            </a:r>
            <a:r>
              <a:rPr lang="en-US" sz="2200" dirty="0">
                <a:solidFill>
                  <a:srgbClr val="FFFF66"/>
                </a:solidFill>
                <a:latin typeface="Bernard MT Condensed" pitchFamily="18" charset="0"/>
              </a:rPr>
              <a:t>DRUG-DRUG INTERACTION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8382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When drugs play a role in regulation of the CYT P450 </a:t>
            </a:r>
            <a:r>
              <a:rPr lang="en-US" altLang="ko-KR" sz="2400" b="1" dirty="0">
                <a:solidFill>
                  <a:schemeClr val="bg1"/>
                </a:solidFill>
                <a:latin typeface="Arial Narrow" pitchFamily="34" charset="0"/>
                <a:ea typeface="굴림" charset="-127"/>
                <a:sym typeface="Wingdings 3"/>
              </a:rPr>
              <a:t>they a</a:t>
            </a:r>
            <a:r>
              <a:rPr lang="en-US" altLang="ko-KR" sz="2400" b="1" dirty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re termed </a:t>
            </a:r>
          </a:p>
          <a:p>
            <a:pPr marL="365760">
              <a:buBlip>
                <a:blip r:embed="rId4"/>
              </a:buBlip>
            </a:pPr>
            <a:r>
              <a:rPr lang="en-US" altLang="ko-KR" sz="2400" b="1" u="heavy" dirty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 Enzyme Inducers</a:t>
            </a:r>
            <a:r>
              <a:rPr lang="en-US" altLang="ko-KR" sz="2400" b="1" dirty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 </a:t>
            </a:r>
            <a:r>
              <a:rPr lang="en-US" altLang="ko-KR" sz="2400" b="1" dirty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if </a:t>
            </a:r>
            <a:r>
              <a:rPr lang="en-US" altLang="ko-KR" sz="2400" b="1" dirty="0">
                <a:solidFill>
                  <a:srgbClr val="FFFF66"/>
                </a:solidFill>
                <a:latin typeface="Arial Narrow" pitchFamily="34" charset="0"/>
                <a:ea typeface="굴림" charset="-127"/>
              </a:rPr>
              <a:t>Activate</a:t>
            </a:r>
            <a:r>
              <a:rPr lang="en-US" altLang="ko-KR" sz="2400" b="1" dirty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the enzyme</a:t>
            </a:r>
          </a:p>
          <a:p>
            <a:pPr marL="365760">
              <a:buBlip>
                <a:blip r:embed="rId4"/>
              </a:buBlip>
            </a:pPr>
            <a:r>
              <a:rPr lang="en-US" altLang="ko-KR" sz="2400" b="1" u="heavy" dirty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 Enzyme Inhibitors</a:t>
            </a:r>
            <a:r>
              <a:rPr lang="en-US" altLang="ko-KR" sz="2400" b="1" dirty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 </a:t>
            </a:r>
            <a:r>
              <a:rPr lang="en-US" altLang="ko-KR" sz="2400" b="1" dirty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if </a:t>
            </a:r>
            <a:r>
              <a:rPr lang="en-US" altLang="ko-KR" sz="2400" b="1" dirty="0">
                <a:solidFill>
                  <a:srgbClr val="FFFF66"/>
                </a:solidFill>
                <a:latin typeface="Arial Narrow" pitchFamily="34" charset="0"/>
                <a:ea typeface="굴림" charset="-127"/>
              </a:rPr>
              <a:t>Inactivate</a:t>
            </a:r>
            <a:r>
              <a:rPr lang="en-US" altLang="ko-KR" sz="2400" b="1" dirty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the enzyme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149008" y="1276350"/>
            <a:ext cx="785192" cy="762000"/>
            <a:chOff x="6149008" y="1276350"/>
            <a:chExt cx="530088" cy="762000"/>
          </a:xfrm>
        </p:grpSpPr>
        <p:sp>
          <p:nvSpPr>
            <p:cNvPr id="9" name="Right Brace 8"/>
            <p:cNvSpPr/>
            <p:nvPr/>
          </p:nvSpPr>
          <p:spPr>
            <a:xfrm>
              <a:off x="6149008" y="1276350"/>
              <a:ext cx="228600" cy="762000"/>
            </a:xfrm>
            <a:prstGeom prst="rightBrace">
              <a:avLst/>
            </a:pr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6374296" y="1657350"/>
              <a:ext cx="304800" cy="1588"/>
            </a:xfrm>
            <a:prstGeom prst="straightConnector1">
              <a:avLst/>
            </a:prstGeom>
            <a:ln w="38100">
              <a:solidFill>
                <a:srgbClr val="FF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7162800" y="188844"/>
            <a:ext cx="17526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Bernard MT Condensed" pitchFamily="18" charset="0"/>
              </a:rPr>
              <a:t>Regulation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765772" y="2667000"/>
            <a:ext cx="1066799" cy="2066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CCFFFF">
                        <a:shade val="30000"/>
                        <a:satMod val="115000"/>
                      </a:srgbClr>
                    </a:gs>
                    <a:gs pos="50000">
                      <a:schemeClr val="bg2">
                        <a:lumMod val="90000"/>
                      </a:schemeClr>
                    </a:gs>
                    <a:gs pos="100000">
                      <a:srgbClr val="FFFF66"/>
                    </a:gs>
                  </a:gsLst>
                  <a:lin ang="2700000" scaled="1"/>
                  <a:tileRect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</a:rPr>
              <a:t>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nature.com/nrd/journal/v1/n4/images/nrd753-f1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0716"/>
          <a:stretch>
            <a:fillRect/>
          </a:stretch>
        </p:blipFill>
        <p:spPr bwMode="auto">
          <a:xfrm>
            <a:off x="304800" y="838200"/>
            <a:ext cx="8585200" cy="2819400"/>
          </a:xfrm>
          <a:prstGeom prst="rect">
            <a:avLst/>
          </a:prstGeom>
          <a:gradFill flip="none" rotWithShape="1">
            <a:gsLst>
              <a:gs pos="30000">
                <a:srgbClr val="CCFFFF"/>
              </a:gs>
              <a:gs pos="50000">
                <a:srgbClr val="66FFFF"/>
              </a:gs>
              <a:gs pos="73000">
                <a:srgbClr val="C6FE9C"/>
              </a:gs>
            </a:gsLst>
            <a:lin ang="2700000" scaled="1"/>
            <a:tileRect/>
          </a:gradFill>
        </p:spPr>
      </p:pic>
      <p:sp>
        <p:nvSpPr>
          <p:cNvPr id="6" name="TextBox 5"/>
          <p:cNvSpPr txBox="1"/>
          <p:nvPr/>
        </p:nvSpPr>
        <p:spPr>
          <a:xfrm>
            <a:off x="152400" y="3733800"/>
            <a:ext cx="8915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The orphan nuclear receptor </a:t>
            </a:r>
            <a:r>
              <a:rPr lang="en-US" sz="28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PXR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is a  </a:t>
            </a:r>
            <a:r>
              <a:rPr lang="en-US" sz="28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TRANSCRIPTION FACTOR 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that regulates the expression of the </a:t>
            </a:r>
            <a:r>
              <a:rPr lang="en-US" sz="2400" b="1" i="1" dirty="0">
                <a:solidFill>
                  <a:schemeClr val="bg1"/>
                </a:solidFill>
                <a:latin typeface="Arial Narrow" pitchFamily="34" charset="0"/>
              </a:rPr>
              <a:t>CYP P450 genes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.</a:t>
            </a:r>
          </a:p>
          <a:p>
            <a:pPr>
              <a:lnSpc>
                <a:spcPts val="2700"/>
              </a:lnSpc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If </a:t>
            </a:r>
            <a:r>
              <a:rPr lang="en-US" sz="2400" b="1" dirty="0">
                <a:solidFill>
                  <a:srgbClr val="CCFFFF"/>
                </a:solidFill>
                <a:latin typeface="Arial Narrow" pitchFamily="34" charset="0"/>
              </a:rPr>
              <a:t>Drug A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is </a:t>
            </a:r>
            <a:r>
              <a:rPr lang="en-US" sz="2400" b="1" dirty="0">
                <a:solidFill>
                  <a:srgbClr val="FFFF66"/>
                </a:solidFill>
                <a:latin typeface="Arial Narrow" pitchFamily="34" charset="0"/>
              </a:rPr>
              <a:t>INDUCER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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it binds &amp; activates </a:t>
            </a:r>
            <a:r>
              <a:rPr lang="en-US" sz="28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PXR</a:t>
            </a:r>
            <a:r>
              <a:rPr lang="en-US" sz="24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 which </a:t>
            </a:r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translocates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 into nucleus dimerize with  </a:t>
            </a:r>
            <a:r>
              <a:rPr lang="en-US" sz="28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RXR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 the </a:t>
            </a:r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heterodiamer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 </a:t>
            </a:r>
            <a:r>
              <a:rPr lang="en-US" sz="28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PXR / RXR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will</a:t>
            </a:r>
            <a:r>
              <a:rPr lang="en-US" sz="28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induce </a:t>
            </a:r>
            <a:r>
              <a:rPr lang="en-US" sz="2400" dirty="0">
                <a:solidFill>
                  <a:srgbClr val="FFFF66"/>
                </a:solidFill>
                <a:latin typeface="Bernard MT Condensed" pitchFamily="18" charset="0"/>
                <a:cs typeface="Times New Roman" pitchFamily="18" charset="0"/>
                <a:sym typeface="Wingdings 3"/>
              </a:rPr>
              <a:t>EXPRESSION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 of CYT P450 isoenzymes to metabolism of </a:t>
            </a:r>
            <a:r>
              <a:rPr lang="en-US" sz="2400" b="1" dirty="0">
                <a:solidFill>
                  <a:srgbClr val="CCFFFF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Drug B</a:t>
            </a:r>
          </a:p>
          <a:p>
            <a:pPr>
              <a:lnSpc>
                <a:spcPts val="2700"/>
              </a:lnSpc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If </a:t>
            </a:r>
            <a:r>
              <a:rPr lang="en-US" sz="2400" b="1" dirty="0">
                <a:solidFill>
                  <a:srgbClr val="CCFFFF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Drug A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is an </a:t>
            </a:r>
            <a:r>
              <a:rPr lang="en-US" sz="2400" b="1" dirty="0">
                <a:solidFill>
                  <a:srgbClr val="FFFF66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INHIBITOR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, its binding will prevent  activation  </a:t>
            </a:r>
            <a:r>
              <a:rPr lang="en-US" sz="2400" dirty="0">
                <a:solidFill>
                  <a:srgbClr val="FFFF66"/>
                </a:solidFill>
                <a:latin typeface="Bernard MT Condensed" pitchFamily="18" charset="0"/>
                <a:cs typeface="Times New Roman" pitchFamily="18" charset="0"/>
                <a:sym typeface="Wingdings 3"/>
              </a:rPr>
              <a:t>REPRESSION</a:t>
            </a:r>
            <a:r>
              <a:rPr lang="en-US" sz="2400" dirty="0">
                <a:solidFill>
                  <a:schemeClr val="bg1"/>
                </a:solidFill>
                <a:latin typeface="Bernard MT Condensed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of CYT P450 </a:t>
            </a:r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isoenzymes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   metabolism of </a:t>
            </a:r>
            <a:r>
              <a:rPr lang="en-US" sz="2400" b="1" dirty="0">
                <a:solidFill>
                  <a:srgbClr val="CCFFFF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Drug B</a:t>
            </a:r>
            <a:endParaRPr lang="en-US" sz="2400" dirty="0">
              <a:solidFill>
                <a:srgbClr val="CCFFFF"/>
              </a:solidFill>
              <a:latin typeface="Bernard MT Condensed" pitchFamily="18" charset="0"/>
            </a:endParaRPr>
          </a:p>
          <a:p>
            <a:pPr>
              <a:lnSpc>
                <a:spcPts val="2700"/>
              </a:lnSpc>
            </a:pP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1548" y="217419"/>
            <a:ext cx="5423452" cy="4308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7030A0"/>
                </a:solidFill>
                <a:latin typeface="Bernard MT Condensed" pitchFamily="18" charset="0"/>
              </a:rPr>
              <a:t>Molecular Basis Of Drug–drug Interaction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6324600" y="6150114"/>
            <a:ext cx="32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chemeClr val="bg1"/>
                </a:solidFill>
                <a:latin typeface="Arial Narrow" pitchFamily="34" charset="0"/>
              </a:rPr>
              <a:t>PXR, </a:t>
            </a:r>
            <a:r>
              <a:rPr lang="en-US" sz="2000" b="1" i="1" dirty="0" err="1">
                <a:solidFill>
                  <a:schemeClr val="bg1"/>
                </a:solidFill>
                <a:latin typeface="Arial Narrow" pitchFamily="34" charset="0"/>
              </a:rPr>
              <a:t>pregnane</a:t>
            </a:r>
            <a:r>
              <a:rPr lang="en-US" sz="2000" b="1" i="1" dirty="0">
                <a:solidFill>
                  <a:schemeClr val="bg1"/>
                </a:solidFill>
                <a:latin typeface="Arial Narrow" pitchFamily="34" charset="0"/>
              </a:rPr>
              <a:t> X receptor</a:t>
            </a:r>
          </a:p>
          <a:p>
            <a:r>
              <a:rPr lang="en-US" sz="2000" b="1" i="1" dirty="0">
                <a:solidFill>
                  <a:schemeClr val="bg1"/>
                </a:solidFill>
                <a:latin typeface="Arial Narrow" pitchFamily="34" charset="0"/>
              </a:rPr>
              <a:t>RXR, retinoid X receptor.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62800" y="188844"/>
            <a:ext cx="17526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Bernard MT Condensed" pitchFamily="18" charset="0"/>
              </a:rPr>
              <a:t>Regulation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371600"/>
            <a:ext cx="8610600" cy="1295400"/>
          </a:xfrm>
          <a:prstGeom prst="rect">
            <a:avLst/>
          </a:prstGeom>
        </p:spPr>
        <p:txBody>
          <a:bodyPr/>
          <a:lstStyle/>
          <a:p>
            <a:pPr lvl="0" indent="-256032">
              <a:buClr>
                <a:srgbClr val="FF0000"/>
              </a:buClr>
              <a:buSzPct val="68000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  <a:sym typeface="Wingdings 3"/>
              </a:rPr>
              <a:t>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metabolism of the inducer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 +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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its pharmacological action.</a:t>
            </a:r>
          </a:p>
          <a:p>
            <a:pPr marR="0" lvl="0" indent="-256032" algn="l" defTabSz="914400" rtl="0" eaLnBrk="1" fontAlgn="auto" latinLnBrk="0" hangingPunct="1"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     				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          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Tolerance or complete nullification </a:t>
            </a:r>
          </a:p>
          <a:p>
            <a:pPr lvl="0" indent="-256032">
              <a:buClr>
                <a:srgbClr val="FF0000"/>
              </a:buClr>
              <a:buSzPct val="68000"/>
              <a:defRPr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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metabolism of co-administered drugs</a:t>
            </a:r>
          </a:p>
          <a:p>
            <a:pPr marR="0" lvl="0" indent="-256032" algn="ctr" defTabSz="914400" rtl="0" eaLnBrk="1" fontAlgn="auto" latinLnBrk="0" hangingPunct="1"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228600"/>
            <a:ext cx="6477000" cy="4308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7030A0"/>
                </a:solidFill>
                <a:latin typeface="Bernard MT Condensed" pitchFamily="18" charset="0"/>
              </a:rPr>
              <a:t>Outcome Of Drug-drug Interactions Mediated By CYT P450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52400" y="3576935"/>
            <a:ext cx="8915400" cy="1295400"/>
          </a:xfrm>
          <a:prstGeom prst="rect">
            <a:avLst/>
          </a:prstGeom>
        </p:spPr>
        <p:txBody>
          <a:bodyPr/>
          <a:lstStyle/>
          <a:p>
            <a:pPr marL="365760" lvl="0" indent="-256032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/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Retard metabolism &amp; excretion of inhibitor &amp; co-administered drugs</a:t>
            </a:r>
          </a:p>
          <a:p>
            <a:pPr marL="365760" lvl="0" indent="-256032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 /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prolong action of the inhibitor &amp; co-administered drugs.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914400"/>
            <a:ext cx="38862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IN RELATION TO ENZ </a:t>
            </a:r>
            <a:r>
              <a:rPr lang="en-US" b="1" dirty="0">
                <a:solidFill>
                  <a:srgbClr val="FF0000"/>
                </a:solidFill>
              </a:rPr>
              <a:t>INDUCERS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3119735"/>
            <a:ext cx="38862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IN RELATION TO ENZ </a:t>
            </a:r>
            <a:r>
              <a:rPr lang="en-US" b="1" dirty="0">
                <a:solidFill>
                  <a:srgbClr val="FF0000"/>
                </a:solidFill>
              </a:rPr>
              <a:t>INHIBITORS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62800" y="188844"/>
            <a:ext cx="17526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Bernard MT Condensed" pitchFamily="18" charset="0"/>
              </a:rPr>
              <a:t>Regulation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934200" y="4872335"/>
            <a:ext cx="15240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</a:t>
            </a:r>
            <a:r>
              <a:rPr lang="en-US" sz="2200" dirty="0">
                <a:solidFill>
                  <a:srgbClr val="7030A0"/>
                </a:solidFill>
                <a:latin typeface="Bernard MT Condensed" pitchFamily="18" charset="0"/>
              </a:rPr>
              <a:t>TOXCICITY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934200" y="2286000"/>
            <a:ext cx="15240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</a:t>
            </a:r>
            <a:r>
              <a:rPr lang="en-US" sz="20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 </a:t>
            </a:r>
            <a:r>
              <a:rPr lang="en-US" sz="2200" dirty="0">
                <a:solidFill>
                  <a:srgbClr val="7030A0"/>
                </a:solidFill>
                <a:latin typeface="Bernard MT Condensed" pitchFamily="18" charset="0"/>
              </a:rPr>
              <a:t>EFFICACY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438400" y="0"/>
            <a:ext cx="6705600" cy="838200"/>
            <a:chOff x="0" y="5638800"/>
            <a:chExt cx="10363200" cy="1219200"/>
          </a:xfrm>
          <a:solidFill>
            <a:srgbClr val="E1FFFF"/>
          </a:solidFill>
        </p:grpSpPr>
        <p:pic>
          <p:nvPicPr>
            <p:cNvPr id="18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>
              <a:off x="0" y="5638800"/>
              <a:ext cx="2590800" cy="1219200"/>
            </a:xfrm>
            <a:prstGeom prst="rect">
              <a:avLst/>
            </a:prstGeom>
            <a:grpFill/>
          </p:spPr>
        </p:pic>
        <p:pic>
          <p:nvPicPr>
            <p:cNvPr id="19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 flipH="1">
              <a:off x="2590800" y="5638800"/>
              <a:ext cx="2590800" cy="1219200"/>
            </a:xfrm>
            <a:prstGeom prst="rect">
              <a:avLst/>
            </a:prstGeom>
            <a:grpFill/>
          </p:spPr>
        </p:pic>
        <p:pic>
          <p:nvPicPr>
            <p:cNvPr id="20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>
              <a:off x="5181600" y="5638800"/>
              <a:ext cx="2590800" cy="1219200"/>
            </a:xfrm>
            <a:prstGeom prst="rect">
              <a:avLst/>
            </a:prstGeom>
            <a:grpFill/>
          </p:spPr>
        </p:pic>
        <p:pic>
          <p:nvPicPr>
            <p:cNvPr id="21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 flipH="1">
              <a:off x="7772400" y="5638800"/>
              <a:ext cx="2590800" cy="1219200"/>
            </a:xfrm>
            <a:prstGeom prst="rect">
              <a:avLst/>
            </a:prstGeom>
            <a:grpFill/>
          </p:spPr>
        </p:pic>
      </p:grpSp>
      <p:sp>
        <p:nvSpPr>
          <p:cNvPr id="4" name="TextBox 3"/>
          <p:cNvSpPr txBox="1"/>
          <p:nvPr/>
        </p:nvSpPr>
        <p:spPr>
          <a:xfrm>
            <a:off x="304800" y="990600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CYT P450 has been classified into </a:t>
            </a:r>
          </a:p>
          <a:p>
            <a:pPr>
              <a:buBlip>
                <a:blip r:embed="rId4"/>
              </a:buBlip>
            </a:pPr>
            <a:r>
              <a:rPr lang="en-US" altLang="ko-KR" sz="2400" b="1" dirty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Families designated by Numbers</a:t>
            </a:r>
          </a:p>
          <a:p>
            <a:pPr>
              <a:buBlip>
                <a:blip r:embed="rId4"/>
              </a:buBlip>
            </a:pPr>
            <a:r>
              <a:rPr lang="en-US" altLang="ko-KR" sz="2400" b="1" dirty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Sub families designated by Letters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5" name="Picture 4" descr="Cytochrome P450 Isoform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lum bright="20000" contrast="20000"/>
          </a:blip>
          <a:srcRect l="4000" t="18667" r="16000" b="6667"/>
          <a:stretch>
            <a:fillRect/>
          </a:stretch>
        </p:blipFill>
        <p:spPr bwMode="auto">
          <a:xfrm>
            <a:off x="4953000" y="381000"/>
            <a:ext cx="4041321" cy="2514600"/>
          </a:xfrm>
          <a:prstGeom prst="rect">
            <a:avLst/>
          </a:prstGeom>
          <a:noFill/>
        </p:spPr>
      </p:pic>
      <p:grpSp>
        <p:nvGrpSpPr>
          <p:cNvPr id="23" name="Group 22"/>
          <p:cNvGrpSpPr/>
          <p:nvPr/>
        </p:nvGrpSpPr>
        <p:grpSpPr>
          <a:xfrm>
            <a:off x="1752600" y="3309732"/>
            <a:ext cx="6934200" cy="3091068"/>
            <a:chOff x="1600200" y="2819400"/>
            <a:chExt cx="6934200" cy="3091068"/>
          </a:xfrm>
        </p:grpSpPr>
        <p:sp>
          <p:nvSpPr>
            <p:cNvPr id="14" name="Oval 13"/>
            <p:cNvSpPr/>
            <p:nvPr/>
          </p:nvSpPr>
          <p:spPr>
            <a:xfrm>
              <a:off x="2438400" y="3352800"/>
              <a:ext cx="5181600" cy="2557668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505200" y="2819400"/>
              <a:ext cx="1219200" cy="609600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477000" y="3048000"/>
              <a:ext cx="1219200" cy="609600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315200" y="3657600"/>
              <a:ext cx="1219200" cy="609600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600200" y="5029200"/>
              <a:ext cx="1219200" cy="609600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7315200" y="4966252"/>
              <a:ext cx="1219200" cy="609600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2" descr="http://www.doctorfungus.org/thedrugs/images/antifung_3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20000"/>
            </a:blip>
            <a:srcRect l="6585" t="18182" r="7803" b="29870"/>
            <a:stretch>
              <a:fillRect/>
            </a:stretch>
          </p:blipFill>
          <p:spPr bwMode="auto">
            <a:xfrm>
              <a:off x="1600200" y="2819400"/>
              <a:ext cx="6934200" cy="3048000"/>
            </a:xfrm>
            <a:prstGeom prst="rect">
              <a:avLst/>
            </a:prstGeom>
            <a:noFill/>
          </p:spPr>
        </p:pic>
      </p:grpSp>
      <p:sp>
        <p:nvSpPr>
          <p:cNvPr id="16" name="TextBox 15"/>
          <p:cNvSpPr txBox="1"/>
          <p:nvPr/>
        </p:nvSpPr>
        <p:spPr>
          <a:xfrm>
            <a:off x="228600" y="2990671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Distribution of 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different CYP isoforms 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in the liver.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4800" y="304800"/>
            <a:ext cx="19812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Bernard MT Condensed" pitchFamily="18" charset="0"/>
              </a:rPr>
              <a:t>Classification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YP45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lum bright="10000" contrast="30000"/>
          </a:blip>
          <a:srcRect t="15112" b="11007"/>
          <a:stretch>
            <a:fillRect/>
          </a:stretch>
        </p:blipFill>
        <p:spPr bwMode="auto">
          <a:xfrm>
            <a:off x="406976" y="177420"/>
            <a:ext cx="8432224" cy="553758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710072" y="374372"/>
            <a:ext cx="63411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Bernard MT Condensed" pitchFamily="18" charset="0"/>
                <a:sym typeface="Wingdings 3"/>
              </a:rPr>
              <a:t>Major </a:t>
            </a:r>
            <a:r>
              <a:rPr lang="en-US" sz="2800" dirty="0">
                <a:solidFill>
                  <a:schemeClr val="bg1"/>
                </a:solidFill>
                <a:latin typeface="Bernard MT Condensed" pitchFamily="18" charset="0"/>
              </a:rPr>
              <a:t>Contributor to Phase I Metabolism</a:t>
            </a:r>
          </a:p>
        </p:txBody>
      </p:sp>
      <p:sp>
        <p:nvSpPr>
          <p:cNvPr id="9" name="Down Arrow 8"/>
          <p:cNvSpPr/>
          <p:nvPr/>
        </p:nvSpPr>
        <p:spPr>
          <a:xfrm>
            <a:off x="381000" y="977348"/>
            <a:ext cx="838200" cy="1600200"/>
          </a:xfrm>
          <a:prstGeom prst="downArrow">
            <a:avLst>
              <a:gd name="adj1" fmla="val 30124"/>
              <a:gd name="adj2" fmla="val 5000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105400"/>
            <a:ext cx="9144000" cy="990600"/>
          </a:xfrm>
          <a:prstGeom prst="rect">
            <a:avLst/>
          </a:prstGeom>
          <a:solidFill>
            <a:srgbClr val="E9F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4522304"/>
            <a:ext cx="9144000" cy="596348"/>
          </a:xfrm>
          <a:prstGeom prst="rect">
            <a:avLst/>
          </a:prstGeom>
          <a:solidFill>
            <a:srgbClr val="EA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09600"/>
            <a:ext cx="9144000" cy="1143000"/>
          </a:xfrm>
          <a:prstGeom prst="rect">
            <a:avLst/>
          </a:prstGeom>
          <a:solidFill>
            <a:srgbClr val="E1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4" name="Picture 4" descr="http://molinterv.aspetjournals.org/content/3/4/194/F2.larg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 bwMode="auto">
          <a:xfrm>
            <a:off x="228600" y="714375"/>
            <a:ext cx="8786008" cy="53035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6200" y="685800"/>
            <a:ext cx="1143000" cy="400110"/>
          </a:xfrm>
          <a:prstGeom prst="rect">
            <a:avLst/>
          </a:prstGeom>
          <a:solidFill>
            <a:srgbClr val="66FFFF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Bernard MT Condensed" pitchFamily="18" charset="0"/>
              </a:rPr>
              <a:t>Substrate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495800"/>
            <a:ext cx="1143000" cy="400110"/>
          </a:xfrm>
          <a:prstGeom prst="rect">
            <a:avLst/>
          </a:prstGeom>
          <a:solidFill>
            <a:srgbClr val="BC79FF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Bernard MT Condensed" pitchFamily="18" charset="0"/>
              </a:rPr>
              <a:t>Inhibitors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5105400"/>
            <a:ext cx="1066800" cy="400110"/>
          </a:xfrm>
          <a:prstGeom prst="rect">
            <a:avLst/>
          </a:prstGeom>
          <a:solidFill>
            <a:srgbClr val="C8FF2D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Bernard MT Condensed" pitchFamily="18" charset="0"/>
              </a:rPr>
              <a:t>Inducers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0" y="4584412"/>
            <a:ext cx="990600" cy="2923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Disulfiram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Explosion 1 3"/>
          <p:cNvSpPr/>
          <p:nvPr/>
        </p:nvSpPr>
        <p:spPr>
          <a:xfrm>
            <a:off x="1645595" y="4654058"/>
            <a:ext cx="228600" cy="222742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xplosion 1 11"/>
          <p:cNvSpPr/>
          <p:nvPr/>
        </p:nvSpPr>
        <p:spPr>
          <a:xfrm>
            <a:off x="4089782" y="4669843"/>
            <a:ext cx="228600" cy="222742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xplosion 1 12"/>
          <p:cNvSpPr/>
          <p:nvPr/>
        </p:nvSpPr>
        <p:spPr>
          <a:xfrm>
            <a:off x="6731764" y="4522573"/>
            <a:ext cx="228600" cy="222742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xplosion 1 13"/>
          <p:cNvSpPr/>
          <p:nvPr/>
        </p:nvSpPr>
        <p:spPr>
          <a:xfrm>
            <a:off x="7467600" y="4882658"/>
            <a:ext cx="228600" cy="222742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xplosion 1 14"/>
          <p:cNvSpPr/>
          <p:nvPr/>
        </p:nvSpPr>
        <p:spPr>
          <a:xfrm>
            <a:off x="1676400" y="5427148"/>
            <a:ext cx="228600" cy="222742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xplosion 1 15"/>
          <p:cNvSpPr/>
          <p:nvPr/>
        </p:nvSpPr>
        <p:spPr>
          <a:xfrm>
            <a:off x="1691628" y="5195643"/>
            <a:ext cx="228600" cy="222742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xplosion 1 16"/>
          <p:cNvSpPr/>
          <p:nvPr/>
        </p:nvSpPr>
        <p:spPr>
          <a:xfrm>
            <a:off x="2743200" y="5111258"/>
            <a:ext cx="228600" cy="222742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xplosion 1 17"/>
          <p:cNvSpPr/>
          <p:nvPr/>
        </p:nvSpPr>
        <p:spPr>
          <a:xfrm>
            <a:off x="2806318" y="5394139"/>
            <a:ext cx="228600" cy="222742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xplosion 1 18"/>
          <p:cNvSpPr/>
          <p:nvPr/>
        </p:nvSpPr>
        <p:spPr>
          <a:xfrm>
            <a:off x="4152900" y="5230023"/>
            <a:ext cx="228600" cy="222742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xplosion 1 19"/>
          <p:cNvSpPr/>
          <p:nvPr/>
        </p:nvSpPr>
        <p:spPr>
          <a:xfrm>
            <a:off x="4158658" y="5406863"/>
            <a:ext cx="228600" cy="222742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xplosion 1 20"/>
          <p:cNvSpPr/>
          <p:nvPr/>
        </p:nvSpPr>
        <p:spPr>
          <a:xfrm>
            <a:off x="5631374" y="5186501"/>
            <a:ext cx="228600" cy="222742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xplosion 1 21"/>
          <p:cNvSpPr/>
          <p:nvPr/>
        </p:nvSpPr>
        <p:spPr>
          <a:xfrm>
            <a:off x="5638800" y="5456177"/>
            <a:ext cx="228600" cy="222742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Explosion 1 22"/>
          <p:cNvSpPr/>
          <p:nvPr/>
        </p:nvSpPr>
        <p:spPr>
          <a:xfrm>
            <a:off x="6743700" y="5394139"/>
            <a:ext cx="228600" cy="222742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xplosion 1 23"/>
          <p:cNvSpPr/>
          <p:nvPr/>
        </p:nvSpPr>
        <p:spPr>
          <a:xfrm>
            <a:off x="5562600" y="4882658"/>
            <a:ext cx="228600" cy="222742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509506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Comic Sans MS" pitchFamily="66" charset="0"/>
              </a:rPr>
              <a:t>Cytochrome</a:t>
            </a:r>
            <a:r>
              <a:rPr lang="en-US" b="1" dirty="0">
                <a:solidFill>
                  <a:schemeClr val="bg1"/>
                </a:solidFill>
                <a:latin typeface="Comic Sans MS" pitchFamily="66" charset="0"/>
              </a:rPr>
              <a:t> P450 3A4</a:t>
            </a:r>
          </a:p>
        </p:txBody>
      </p:sp>
      <p:pic>
        <p:nvPicPr>
          <p:cNvPr id="8" name="Picture 4" descr="Polymorphic Distributi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lum bright="10000" contrast="20000"/>
          </a:blip>
          <a:srcRect l="6920" t="14201" r="11419" b="4767"/>
          <a:stretch>
            <a:fillRect/>
          </a:stretch>
        </p:blipFill>
        <p:spPr bwMode="auto">
          <a:xfrm>
            <a:off x="76200" y="175592"/>
            <a:ext cx="4495800" cy="3886200"/>
          </a:xfrm>
          <a:prstGeom prst="rect">
            <a:avLst/>
          </a:prstGeom>
          <a:noFill/>
        </p:spPr>
      </p:pic>
      <p:pic>
        <p:nvPicPr>
          <p:cNvPr id="7" name="Picture 2" descr="http://www.biograf.ch/images/projects/P450_3A4/1_small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AFAFAF"/>
              </a:clrFrom>
              <a:clrTo>
                <a:srgbClr val="AFAFAF">
                  <a:alpha val="0"/>
                </a:srgbClr>
              </a:clrTo>
            </a:clrChange>
          </a:blip>
          <a:srcRect l="50794"/>
          <a:stretch>
            <a:fillRect/>
          </a:stretch>
        </p:blipFill>
        <p:spPr bwMode="auto">
          <a:xfrm>
            <a:off x="3886200" y="152400"/>
            <a:ext cx="1230629" cy="1587910"/>
          </a:xfrm>
          <a:prstGeom prst="rect">
            <a:avLst/>
          </a:prstGeom>
          <a:noFill/>
        </p:spPr>
      </p:pic>
      <p:grpSp>
        <p:nvGrpSpPr>
          <p:cNvPr id="14" name="Group 13"/>
          <p:cNvGrpSpPr/>
          <p:nvPr/>
        </p:nvGrpSpPr>
        <p:grpSpPr>
          <a:xfrm>
            <a:off x="6248400" y="228600"/>
            <a:ext cx="2667000" cy="2971800"/>
            <a:chOff x="5867400" y="685800"/>
            <a:chExt cx="2667000" cy="2971800"/>
          </a:xfrm>
        </p:grpSpPr>
        <p:sp>
          <p:nvSpPr>
            <p:cNvPr id="15" name="Rounded Rectangle 14"/>
            <p:cNvSpPr/>
            <p:nvPr/>
          </p:nvSpPr>
          <p:spPr>
            <a:xfrm>
              <a:off x="5867400" y="685800"/>
              <a:ext cx="2667000" cy="29718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2" descr="http://molinterv.aspetjournals.org/content/3/4/194/F3.large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5943600" y="762000"/>
              <a:ext cx="2538674" cy="2823525"/>
            </a:xfrm>
            <a:prstGeom prst="snipRoundRect">
              <a:avLst/>
            </a:prstGeom>
            <a:noFill/>
          </p:spPr>
        </p:pic>
      </p:grpSp>
      <p:pic>
        <p:nvPicPr>
          <p:cNvPr id="9" name="Picture 2" descr="CYP3A Inhibitors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lum bright="20000" contrast="20000"/>
          </a:blip>
          <a:srcRect l="5333" t="15802" r="32444"/>
          <a:stretch>
            <a:fillRect/>
          </a:stretch>
        </p:blipFill>
        <p:spPr bwMode="auto">
          <a:xfrm>
            <a:off x="4038599" y="2590800"/>
            <a:ext cx="2815601" cy="3429000"/>
          </a:xfrm>
          <a:prstGeom prst="rect">
            <a:avLst/>
          </a:prstGeom>
          <a:noFill/>
        </p:spPr>
      </p:pic>
      <p:pic>
        <p:nvPicPr>
          <p:cNvPr id="10" name="Picture 4" descr="CYP3A Inhibitors">
            <a:hlinkClick r:id="rId10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lum bright="20000" contrast="20000"/>
          </a:blip>
          <a:srcRect l="5333" t="19453" r="36000" b="32467"/>
          <a:stretch/>
        </p:blipFill>
        <p:spPr bwMode="auto">
          <a:xfrm>
            <a:off x="6159481" y="4967752"/>
            <a:ext cx="2670671" cy="1600200"/>
          </a:xfrm>
          <a:prstGeom prst="rect">
            <a:avLst/>
          </a:prstGeom>
          <a:noFill/>
        </p:spPr>
      </p:pic>
      <p:pic>
        <p:nvPicPr>
          <p:cNvPr id="11" name="Picture 2" descr="http://www.biograf.ch/images/projects/P450_3A4/1_small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AFAFAF"/>
              </a:clrFrom>
              <a:clrTo>
                <a:srgbClr val="AFAFAF">
                  <a:alpha val="0"/>
                </a:srgbClr>
              </a:clrTo>
            </a:clrChange>
          </a:blip>
          <a:srcRect l="50794"/>
          <a:stretch>
            <a:fillRect/>
          </a:stretch>
        </p:blipFill>
        <p:spPr bwMode="auto">
          <a:xfrm>
            <a:off x="2514600" y="3810000"/>
            <a:ext cx="1779270" cy="2295835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39118" y="5843622"/>
            <a:ext cx="1573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Ritonavir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04800" y="304800"/>
            <a:ext cx="5943600" cy="457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 Narrow" pitchFamily="34" charset="0"/>
              </a:rPr>
              <a:t>CYTOCHROME SYSTEM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05400" y="952500"/>
            <a:ext cx="3810000" cy="68579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Bottom">
              <a:avLst/>
            </a:prstTxWarp>
            <a:spAutoFit/>
          </a:bodyPr>
          <a:lstStyle/>
          <a:p>
            <a:pPr algn="r"/>
            <a:r>
              <a:rPr lang="en-US" sz="2400" b="1" cap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DRUG METABOLISM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481135" y="29170"/>
            <a:ext cx="7432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&amp;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200" y="1797308"/>
            <a:ext cx="901303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 Revise the aim &amp; phases of drug metabolism</a:t>
            </a:r>
          </a:p>
          <a:p>
            <a:pPr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 Define the role of </a:t>
            </a:r>
            <a:r>
              <a:rPr lang="en-US" sz="2800" b="1" dirty="0" err="1">
                <a:solidFill>
                  <a:srgbClr val="FF0000"/>
                </a:solidFill>
                <a:latin typeface="Arial Narrow" pitchFamily="34" charset="0"/>
              </a:rPr>
              <a:t>cytochrome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 system </a:t>
            </a: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in relation to drug metabolism</a:t>
            </a:r>
          </a:p>
          <a:p>
            <a:pPr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 Expand on the nature, location, nomenclature, structure, distribution &amp; function of CYT P450</a:t>
            </a:r>
          </a:p>
          <a:p>
            <a:pPr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 Focus on its regulation; directly &amp; indirectly, its induction &amp; inhibition in relevance to drug interactions</a:t>
            </a:r>
          </a:p>
          <a:p>
            <a:pPr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Interpret molecular mechanism of interactions by CYTP450</a:t>
            </a:r>
          </a:p>
          <a:p>
            <a:pPr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Classify its different </a:t>
            </a:r>
            <a:r>
              <a:rPr lang="en-US" sz="2800" b="1" dirty="0" err="1">
                <a:solidFill>
                  <a:schemeClr val="bg1"/>
                </a:solidFill>
                <a:latin typeface="Arial Narrow" pitchFamily="34" charset="0"/>
              </a:rPr>
              <a:t>isoforms</a:t>
            </a: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, their substrates, inducers                      </a:t>
            </a:r>
            <a:b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   &amp; inhibitors</a:t>
            </a:r>
          </a:p>
          <a:p>
            <a:pPr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Delineate some of its genetic variations.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774426" y="5565600"/>
            <a:ext cx="856907" cy="669925"/>
          </a:xfrm>
        </p:spPr>
        <p:txBody>
          <a:bodyPr/>
          <a:lstStyle/>
          <a:p>
            <a:fld id="{84654327-5CCF-4670-AC53-20C7CB44DAC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40" y="6516756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Comic Sans MS" pitchFamily="66" charset="0"/>
              </a:rPr>
              <a:t>Cytochrome</a:t>
            </a:r>
            <a:r>
              <a:rPr lang="en-US" b="1" dirty="0">
                <a:solidFill>
                  <a:schemeClr val="bg1"/>
                </a:solidFill>
                <a:latin typeface="Comic Sans MS" pitchFamily="66" charset="0"/>
              </a:rPr>
              <a:t> P450 2D6</a:t>
            </a:r>
          </a:p>
        </p:txBody>
      </p:sp>
      <p:pic>
        <p:nvPicPr>
          <p:cNvPr id="6" name="Picture 2" descr="Cytochrome P450 2D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lum bright="20000" contrast="20000"/>
          </a:blip>
          <a:srcRect l="4106" t="12698" r="5566" b="6349"/>
          <a:stretch>
            <a:fillRect/>
          </a:stretch>
        </p:blipFill>
        <p:spPr bwMode="auto">
          <a:xfrm>
            <a:off x="1" y="0"/>
            <a:ext cx="6857999" cy="5299363"/>
          </a:xfrm>
          <a:prstGeom prst="rect">
            <a:avLst/>
          </a:prstGeom>
          <a:noFill/>
        </p:spPr>
      </p:pic>
      <p:pic>
        <p:nvPicPr>
          <p:cNvPr id="5" name="Picture 2" descr="http://www.biograf.ch/images/projects/P450_2D6/1_small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936230"/>
            <a:ext cx="2767011" cy="2235970"/>
          </a:xfrm>
          <a:prstGeom prst="round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6553200" y="-37070"/>
            <a:ext cx="2667000" cy="2971800"/>
            <a:chOff x="5867400" y="685800"/>
            <a:chExt cx="2667000" cy="2971800"/>
          </a:xfrm>
        </p:grpSpPr>
        <p:sp>
          <p:nvSpPr>
            <p:cNvPr id="14" name="Rounded Rectangle 13"/>
            <p:cNvSpPr/>
            <p:nvPr/>
          </p:nvSpPr>
          <p:spPr>
            <a:xfrm>
              <a:off x="5867400" y="685800"/>
              <a:ext cx="2667000" cy="29718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2" descr="http://molinterv.aspetjournals.org/content/3/4/194/F3.large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5943600" y="762000"/>
              <a:ext cx="2538674" cy="2823525"/>
            </a:xfrm>
            <a:prstGeom prst="snipRoundRect">
              <a:avLst/>
            </a:prstGeom>
            <a:noFill/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516756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Comic Sans MS" pitchFamily="66" charset="0"/>
              </a:rPr>
              <a:t>Cytochrome</a:t>
            </a:r>
            <a:r>
              <a:rPr lang="en-US" b="1" dirty="0">
                <a:solidFill>
                  <a:schemeClr val="bg1"/>
                </a:solidFill>
                <a:latin typeface="Comic Sans MS" pitchFamily="66" charset="0"/>
              </a:rPr>
              <a:t> P450 2C9</a:t>
            </a:r>
          </a:p>
        </p:txBody>
      </p:sp>
      <p:pic>
        <p:nvPicPr>
          <p:cNvPr id="8" name="Picture 4" descr="Cytochrome P450 2C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 l="3556" t="15556" r="12889"/>
          <a:stretch>
            <a:fillRect/>
          </a:stretch>
        </p:blipFill>
        <p:spPr bwMode="auto">
          <a:xfrm>
            <a:off x="381000" y="304800"/>
            <a:ext cx="5715000" cy="4620640"/>
          </a:xfrm>
          <a:prstGeom prst="rect">
            <a:avLst/>
          </a:prstGeom>
          <a:noFill/>
        </p:spPr>
      </p:pic>
      <p:pic>
        <p:nvPicPr>
          <p:cNvPr id="7" name="Picture 2" descr="http://www.biograf.ch/images/projects/P450_2C9/1_smal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4382" y="3657600"/>
            <a:ext cx="3198018" cy="2590800"/>
          </a:xfrm>
          <a:prstGeom prst="round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6248400" y="228600"/>
            <a:ext cx="2667000" cy="2971800"/>
            <a:chOff x="5867400" y="685800"/>
            <a:chExt cx="2667000" cy="2971800"/>
          </a:xfrm>
        </p:grpSpPr>
        <p:sp>
          <p:nvSpPr>
            <p:cNvPr id="11" name="Rounded Rectangle 10"/>
            <p:cNvSpPr/>
            <p:nvPr/>
          </p:nvSpPr>
          <p:spPr>
            <a:xfrm>
              <a:off x="5867400" y="685800"/>
              <a:ext cx="2667000" cy="29718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2" descr="http://molinterv.aspetjournals.org/content/3/4/194/F3.large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5943600" y="762000"/>
              <a:ext cx="2538674" cy="2823525"/>
            </a:xfrm>
            <a:prstGeom prst="snipRoundRect">
              <a:avLst/>
            </a:prstGeom>
            <a:noFill/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538364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Comic Sans MS" pitchFamily="66" charset="0"/>
              </a:rPr>
              <a:t>Cytochrome</a:t>
            </a:r>
            <a:r>
              <a:rPr lang="en-US" b="1" dirty="0">
                <a:solidFill>
                  <a:schemeClr val="bg1"/>
                </a:solidFill>
                <a:latin typeface="Comic Sans MS" pitchFamily="66" charset="0"/>
              </a:rPr>
              <a:t> P450 1A2</a:t>
            </a:r>
          </a:p>
        </p:txBody>
      </p:sp>
      <p:pic>
        <p:nvPicPr>
          <p:cNvPr id="10" name="Picture 2" descr="http://www.fda.gov/ucm/groups/fdagov-public/documents/image/ucm115614.gif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 l="5333" t="13462" r="12889"/>
          <a:stretch>
            <a:fillRect/>
          </a:stretch>
        </p:blipFill>
        <p:spPr bwMode="auto">
          <a:xfrm>
            <a:off x="381000" y="304800"/>
            <a:ext cx="5638800" cy="4919870"/>
          </a:xfrm>
          <a:prstGeom prst="rect">
            <a:avLst/>
          </a:prstGeom>
          <a:noFill/>
        </p:spPr>
      </p:pic>
      <p:pic>
        <p:nvPicPr>
          <p:cNvPr id="6" name="Picture 2" descr="http://www.biograf.ch/images/projects/P450_1A2/1_smal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4343400"/>
            <a:ext cx="2734627" cy="2209800"/>
          </a:xfrm>
          <a:prstGeom prst="roundRect">
            <a:avLst/>
          </a:prstGeom>
          <a:noFill/>
        </p:spPr>
      </p:pic>
      <p:grpSp>
        <p:nvGrpSpPr>
          <p:cNvPr id="19" name="Group 18"/>
          <p:cNvGrpSpPr/>
          <p:nvPr/>
        </p:nvGrpSpPr>
        <p:grpSpPr>
          <a:xfrm>
            <a:off x="6248400" y="228600"/>
            <a:ext cx="2667000" cy="2971800"/>
            <a:chOff x="5867400" y="685800"/>
            <a:chExt cx="2667000" cy="2971800"/>
          </a:xfrm>
        </p:grpSpPr>
        <p:sp>
          <p:nvSpPr>
            <p:cNvPr id="20" name="Rounded Rectangle 19"/>
            <p:cNvSpPr/>
            <p:nvPr/>
          </p:nvSpPr>
          <p:spPr>
            <a:xfrm>
              <a:off x="5867400" y="685800"/>
              <a:ext cx="2667000" cy="29718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" descr="http://molinterv.aspetjournals.org/content/3/4/194/F3.large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5943600" y="762000"/>
              <a:ext cx="2538674" cy="2823525"/>
            </a:xfrm>
            <a:prstGeom prst="snipRoundRect">
              <a:avLst/>
            </a:prstGeom>
            <a:noFill/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26504" y="6519446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Comic Sans MS" pitchFamily="66" charset="0"/>
              </a:rPr>
              <a:t>Cytochrome</a:t>
            </a:r>
            <a:r>
              <a:rPr lang="en-US" b="1" dirty="0">
                <a:solidFill>
                  <a:schemeClr val="bg1"/>
                </a:solidFill>
                <a:latin typeface="Comic Sans MS" pitchFamily="66" charset="0"/>
              </a:rPr>
              <a:t> P450 2C 19 </a:t>
            </a:r>
          </a:p>
        </p:txBody>
      </p:sp>
      <p:pic>
        <p:nvPicPr>
          <p:cNvPr id="10" name="Picture 2" descr="Cytochrome P450 2C1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lum bright="20000" contrast="20000"/>
          </a:blip>
          <a:srcRect l="4348" t="12018" r="19565"/>
          <a:stretch>
            <a:fillRect/>
          </a:stretch>
        </p:blipFill>
        <p:spPr bwMode="auto">
          <a:xfrm>
            <a:off x="26504" y="30892"/>
            <a:ext cx="6221896" cy="5850440"/>
          </a:xfrm>
          <a:prstGeom prst="rect">
            <a:avLst/>
          </a:prstGeom>
          <a:noFill/>
        </p:spPr>
      </p:pic>
      <p:pic>
        <p:nvPicPr>
          <p:cNvPr id="9" name="Picture 2" descr="http://www.biograf.ch/images/projects/P450_2A13/1_small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3505200"/>
            <a:ext cx="2828925" cy="2286001"/>
          </a:xfrm>
          <a:prstGeom prst="round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6248400" y="228600"/>
            <a:ext cx="2667000" cy="2971800"/>
            <a:chOff x="5867400" y="685800"/>
            <a:chExt cx="2667000" cy="2971800"/>
          </a:xfrm>
        </p:grpSpPr>
        <p:sp>
          <p:nvSpPr>
            <p:cNvPr id="13" name="Rounded Rectangle 12"/>
            <p:cNvSpPr/>
            <p:nvPr/>
          </p:nvSpPr>
          <p:spPr>
            <a:xfrm>
              <a:off x="5867400" y="685800"/>
              <a:ext cx="2667000" cy="29718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2" descr="http://molinterv.aspetjournals.org/content/3/4/194/F3.large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5943600" y="762000"/>
              <a:ext cx="2538674" cy="2823525"/>
            </a:xfrm>
            <a:prstGeom prst="snipRoundRect">
              <a:avLst/>
            </a:prstGeom>
            <a:noFill/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242" y="1046897"/>
            <a:ext cx="4831644" cy="5286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dirty="0">
                <a:solidFill>
                  <a:schemeClr val="bg1"/>
                </a:solidFill>
                <a:latin typeface="Bernard MT Condensed" pitchFamily="18" charset="0"/>
              </a:rPr>
              <a:t>Substrates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Arial Narrow" pitchFamily="34" charset="0"/>
              </a:rPr>
              <a:t>Immunosuppressants</a:t>
            </a:r>
            <a:r>
              <a:rPr lang="en-US" sz="2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Narrow" pitchFamily="34" charset="0"/>
              </a:rPr>
              <a:t> (Cyclosporine)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Narrow" pitchFamily="34" charset="0"/>
              </a:rPr>
              <a:t>Azole Antifungals (Fluconazole)</a:t>
            </a:r>
          </a:p>
          <a:p>
            <a:pPr marL="9144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Narrow" pitchFamily="34" charset="0"/>
              </a:rPr>
              <a:t>Antibiotics (Erythromycin, Clarithromycin)</a:t>
            </a:r>
          </a:p>
          <a:p>
            <a:endParaRPr lang="en-US" sz="400" b="1" dirty="0">
              <a:solidFill>
                <a:schemeClr val="bg1"/>
              </a:solidFill>
              <a:latin typeface="Arial Narrow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err="1">
                <a:solidFill>
                  <a:schemeClr val="bg1"/>
                </a:solidFill>
                <a:latin typeface="Arial Narrow" pitchFamily="34" charset="0"/>
              </a:rPr>
              <a:t>Ca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 channel blockers </a:t>
            </a:r>
            <a:r>
              <a:rPr lang="en-US" sz="2200" b="1" dirty="0">
                <a:solidFill>
                  <a:srgbClr val="FFFF66"/>
                </a:solidFill>
                <a:latin typeface="Arial Narrow" pitchFamily="34" charset="0"/>
              </a:rPr>
              <a:t>(</a:t>
            </a:r>
            <a:r>
              <a:rPr lang="en-US" sz="2200" b="1" dirty="0" err="1">
                <a:solidFill>
                  <a:srgbClr val="FFFF66"/>
                </a:solidFill>
                <a:latin typeface="Arial Narrow" pitchFamily="34" charset="0"/>
              </a:rPr>
              <a:t>Amlodepine</a:t>
            </a:r>
            <a:r>
              <a:rPr lang="en-US" sz="2200" b="1" dirty="0">
                <a:solidFill>
                  <a:srgbClr val="FFFF66"/>
                </a:solidFill>
                <a:latin typeface="Arial Narrow" pitchFamily="34" charset="0"/>
              </a:rPr>
              <a:t>, Verapamil)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Statins </a:t>
            </a:r>
            <a:r>
              <a:rPr lang="en-US" sz="2200" b="1" dirty="0">
                <a:solidFill>
                  <a:srgbClr val="FFFF66"/>
                </a:solidFill>
                <a:latin typeface="Arial Narrow" pitchFamily="34" charset="0"/>
              </a:rPr>
              <a:t>(Atorvastatin)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Cancer Chemotherapy </a:t>
            </a:r>
          </a:p>
          <a:p>
            <a:r>
              <a:rPr lang="en-US" sz="2200" b="1" dirty="0">
                <a:solidFill>
                  <a:srgbClr val="FFFF66"/>
                </a:solidFill>
                <a:latin typeface="Arial Narrow" pitchFamily="34" charset="0"/>
              </a:rPr>
              <a:t>(Cyclophosphamide, </a:t>
            </a:r>
            <a:r>
              <a:rPr lang="en-US" sz="2200" b="1" dirty="0" err="1">
                <a:solidFill>
                  <a:srgbClr val="FFFF66"/>
                </a:solidFill>
                <a:latin typeface="Arial Narrow" pitchFamily="34" charset="0"/>
              </a:rPr>
              <a:t>Tamoxifen</a:t>
            </a:r>
            <a:r>
              <a:rPr lang="en-US" sz="2200" b="1" dirty="0">
                <a:solidFill>
                  <a:srgbClr val="FFFF66"/>
                </a:solidFill>
                <a:latin typeface="Arial Narrow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Non-Sedating Antihistamines </a:t>
            </a:r>
            <a:r>
              <a:rPr lang="en-US" sz="2200" b="1" dirty="0">
                <a:solidFill>
                  <a:srgbClr val="FFFF66"/>
                </a:solidFill>
                <a:latin typeface="Arial Narrow" pitchFamily="34" charset="0"/>
              </a:rPr>
              <a:t>(</a:t>
            </a:r>
            <a:r>
              <a:rPr lang="en-US" sz="2200" b="1" dirty="0" err="1">
                <a:solidFill>
                  <a:srgbClr val="FFFF66"/>
                </a:solidFill>
                <a:latin typeface="Arial Narrow" pitchFamily="34" charset="0"/>
              </a:rPr>
              <a:t>Astemizole</a:t>
            </a:r>
            <a:r>
              <a:rPr lang="en-US" sz="2200" b="1" dirty="0">
                <a:solidFill>
                  <a:srgbClr val="FFFF66"/>
                </a:solidFill>
                <a:latin typeface="Arial Narrow" pitchFamily="34" charset="0"/>
              </a:rPr>
              <a:t>)</a:t>
            </a:r>
            <a:endParaRPr lang="en-US" sz="1600" b="1" dirty="0">
              <a:solidFill>
                <a:srgbClr val="FFFF66"/>
              </a:solidFill>
              <a:latin typeface="Arial Narrow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Benzodiazepines </a:t>
            </a:r>
            <a:r>
              <a:rPr lang="en-US" sz="2200" b="1" dirty="0">
                <a:solidFill>
                  <a:srgbClr val="FFFF66"/>
                </a:solidFill>
                <a:latin typeface="Arial Narrow" pitchFamily="34" charset="0"/>
              </a:rPr>
              <a:t>(Midazolam, Clonazepam).</a:t>
            </a:r>
          </a:p>
          <a:p>
            <a:pPr lvl="0">
              <a:lnSpc>
                <a:spcPts val="2000"/>
              </a:lnSpc>
            </a:pP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6362" y="1046897"/>
            <a:ext cx="1769238" cy="3901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dirty="0">
                <a:solidFill>
                  <a:schemeClr val="bg1"/>
                </a:solidFill>
                <a:latin typeface="Bernard MT Condensed" pitchFamily="18" charset="0"/>
              </a:rPr>
              <a:t>Inhibitors</a:t>
            </a:r>
          </a:p>
          <a:p>
            <a:pPr>
              <a:lnSpc>
                <a:spcPts val="2000"/>
              </a:lnSpc>
              <a:spcBef>
                <a:spcPts val="1200"/>
              </a:spcBef>
            </a:pP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000"/>
              </a:lnSpc>
            </a:pP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000"/>
              </a:lnSpc>
            </a:pP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000"/>
              </a:lnSpc>
            </a:pP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000"/>
              </a:lnSpc>
            </a:pP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000"/>
              </a:lnSpc>
            </a:pP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000"/>
              </a:lnSpc>
            </a:pPr>
            <a:r>
              <a:rPr lang="en-US" sz="2200" b="1" dirty="0">
                <a:solidFill>
                  <a:srgbClr val="FFFF66"/>
                </a:solidFill>
                <a:latin typeface="Arial Narrow" pitchFamily="34" charset="0"/>
              </a:rPr>
              <a:t>Ritonavir</a:t>
            </a:r>
          </a:p>
          <a:p>
            <a:pPr>
              <a:lnSpc>
                <a:spcPts val="2000"/>
              </a:lnSpc>
            </a:pPr>
            <a:r>
              <a:rPr lang="en-US" sz="2200" b="1" dirty="0" err="1">
                <a:solidFill>
                  <a:srgbClr val="FFFF66"/>
                </a:solidFill>
                <a:latin typeface="Arial Narrow" pitchFamily="34" charset="0"/>
              </a:rPr>
              <a:t>Cimetidine</a:t>
            </a:r>
            <a:endParaRPr lang="en-US" sz="2200" b="1" dirty="0">
              <a:solidFill>
                <a:srgbClr val="FFFF66"/>
              </a:solidFill>
              <a:latin typeface="Arial Narrow" pitchFamily="34" charset="0"/>
            </a:endParaRPr>
          </a:p>
          <a:p>
            <a:pPr>
              <a:lnSpc>
                <a:spcPts val="2000"/>
              </a:lnSpc>
            </a:pPr>
            <a:r>
              <a:rPr lang="en-US" sz="2200" b="1" dirty="0" err="1">
                <a:solidFill>
                  <a:srgbClr val="FFFF66"/>
                </a:solidFill>
                <a:latin typeface="Arial Narrow" pitchFamily="34" charset="0"/>
              </a:rPr>
              <a:t>Chlorampheni</a:t>
            </a:r>
            <a:r>
              <a:rPr lang="en-US" sz="2200" b="1" dirty="0">
                <a:solidFill>
                  <a:srgbClr val="FFFF66"/>
                </a:solidFill>
                <a:latin typeface="Arial Narrow" pitchFamily="34" charset="0"/>
              </a:rPr>
              <a:t>-col</a:t>
            </a:r>
          </a:p>
          <a:p>
            <a:pPr>
              <a:lnSpc>
                <a:spcPts val="2000"/>
              </a:lnSpc>
            </a:pPr>
            <a:r>
              <a:rPr lang="en-US" sz="2200" b="1" dirty="0" err="1">
                <a:solidFill>
                  <a:srgbClr val="FFFF66"/>
                </a:solidFill>
                <a:latin typeface="Arial Narrow" pitchFamily="34" charset="0"/>
              </a:rPr>
              <a:t>Nefazodone</a:t>
            </a:r>
            <a:endParaRPr lang="en-US" sz="2200" b="1" dirty="0">
              <a:solidFill>
                <a:srgbClr val="FFFF66"/>
              </a:solidFill>
              <a:latin typeface="Arial Narrow" pitchFamily="34" charset="0"/>
            </a:endParaRPr>
          </a:p>
          <a:p>
            <a:pPr>
              <a:lnSpc>
                <a:spcPts val="2000"/>
              </a:lnSpc>
            </a:pPr>
            <a:r>
              <a:rPr lang="en-US" sz="2200" b="1" dirty="0">
                <a:solidFill>
                  <a:srgbClr val="FFFF66"/>
                </a:solidFill>
                <a:latin typeface="Arial Narrow" pitchFamily="34" charset="0"/>
              </a:rPr>
              <a:t>Grape Fruits</a:t>
            </a:r>
          </a:p>
          <a:p>
            <a:pPr>
              <a:lnSpc>
                <a:spcPts val="2000"/>
              </a:lnSpc>
            </a:pP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10400" y="1046897"/>
            <a:ext cx="2057400" cy="2105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dirty="0">
                <a:solidFill>
                  <a:schemeClr val="bg1"/>
                </a:solidFill>
                <a:latin typeface="Bernard MT Condensed" pitchFamily="18" charset="0"/>
              </a:rPr>
              <a:t>Inducers</a:t>
            </a:r>
          </a:p>
          <a:p>
            <a:pPr>
              <a:lnSpc>
                <a:spcPts val="2000"/>
              </a:lnSpc>
              <a:spcBef>
                <a:spcPts val="1200"/>
              </a:spcBef>
            </a:pPr>
            <a:r>
              <a:rPr lang="en-US" sz="2200" b="1" dirty="0" err="1">
                <a:solidFill>
                  <a:srgbClr val="FFFF66"/>
                </a:solidFill>
                <a:latin typeface="Arial Narrow" pitchFamily="34" charset="0"/>
              </a:rPr>
              <a:t>Phenytoin</a:t>
            </a:r>
            <a:endParaRPr lang="en-US" sz="2200" b="1" dirty="0">
              <a:solidFill>
                <a:srgbClr val="FFFF66"/>
              </a:solidFill>
              <a:latin typeface="Arial Narrow" pitchFamily="34" charset="0"/>
            </a:endParaRPr>
          </a:p>
          <a:p>
            <a:pPr>
              <a:lnSpc>
                <a:spcPts val="2000"/>
              </a:lnSpc>
            </a:pPr>
            <a:r>
              <a:rPr lang="en-US" sz="2200" b="1" dirty="0" err="1">
                <a:solidFill>
                  <a:srgbClr val="FFFF66"/>
                </a:solidFill>
                <a:latin typeface="Arial Narrow" pitchFamily="34" charset="0"/>
              </a:rPr>
              <a:t>Carbamazepine</a:t>
            </a:r>
            <a:endParaRPr lang="en-US" sz="2200" b="1" dirty="0">
              <a:solidFill>
                <a:srgbClr val="FFFF66"/>
              </a:solidFill>
              <a:latin typeface="Arial Narrow" pitchFamily="34" charset="0"/>
            </a:endParaRPr>
          </a:p>
          <a:p>
            <a:pPr>
              <a:lnSpc>
                <a:spcPts val="2000"/>
              </a:lnSpc>
            </a:pPr>
            <a:r>
              <a:rPr lang="en-US" sz="2200" b="1" dirty="0">
                <a:solidFill>
                  <a:srgbClr val="FFFF66"/>
                </a:solidFill>
                <a:latin typeface="Arial Narrow" pitchFamily="34" charset="0"/>
              </a:rPr>
              <a:t>Barbiturates</a:t>
            </a:r>
          </a:p>
          <a:p>
            <a:pPr>
              <a:lnSpc>
                <a:spcPts val="2000"/>
              </a:lnSpc>
            </a:pPr>
            <a:r>
              <a:rPr lang="en-US" sz="2200" b="1" dirty="0" err="1">
                <a:solidFill>
                  <a:srgbClr val="FFFF66"/>
                </a:solidFill>
                <a:latin typeface="Arial Narrow" pitchFamily="34" charset="0"/>
              </a:rPr>
              <a:t>Rifampicin</a:t>
            </a:r>
            <a:endParaRPr lang="en-US" sz="2200" b="1" dirty="0">
              <a:solidFill>
                <a:srgbClr val="FFFF66"/>
              </a:solidFill>
              <a:latin typeface="Arial Narrow" pitchFamily="34" charset="0"/>
            </a:endParaRPr>
          </a:p>
          <a:p>
            <a:pPr>
              <a:lnSpc>
                <a:spcPts val="2000"/>
              </a:lnSpc>
            </a:pPr>
            <a:r>
              <a:rPr lang="en-US" sz="2200" b="1" dirty="0" err="1">
                <a:solidFill>
                  <a:srgbClr val="FFFF66"/>
                </a:solidFill>
                <a:latin typeface="Arial Narrow" pitchFamily="34" charset="0"/>
              </a:rPr>
              <a:t>Dexamethazone</a:t>
            </a:r>
            <a:endParaRPr lang="en-US" sz="2200" b="1" dirty="0">
              <a:solidFill>
                <a:srgbClr val="FFFF66"/>
              </a:solidFill>
              <a:latin typeface="Arial Narrow" pitchFamily="34" charset="0"/>
            </a:endParaRPr>
          </a:p>
          <a:p>
            <a:pPr>
              <a:lnSpc>
                <a:spcPts val="2000"/>
              </a:lnSpc>
            </a:pPr>
            <a:r>
              <a:rPr lang="en-US" sz="2200" b="1" dirty="0" err="1">
                <a:solidFill>
                  <a:srgbClr val="FFFF66"/>
                </a:solidFill>
                <a:latin typeface="Arial Narrow" pitchFamily="34" charset="0"/>
              </a:rPr>
              <a:t>Progestins</a:t>
            </a:r>
            <a:endParaRPr lang="en-US" sz="2200" b="1" dirty="0">
              <a:solidFill>
                <a:srgbClr val="FFFF66"/>
              </a:solidFill>
              <a:latin typeface="Arial Narrow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437860"/>
            <a:ext cx="9144000" cy="1588"/>
          </a:xfrm>
          <a:prstGeom prst="line">
            <a:avLst/>
          </a:prstGeom>
          <a:ln w="381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4919988" y="877413"/>
            <a:ext cx="1803088" cy="5359461"/>
            <a:chOff x="3962400" y="76200"/>
            <a:chExt cx="2600078" cy="4849036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3962400" y="76200"/>
              <a:ext cx="23612" cy="4849036"/>
            </a:xfrm>
            <a:prstGeom prst="line">
              <a:avLst/>
            </a:prstGeom>
            <a:ln w="38100"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553200" y="76200"/>
              <a:ext cx="9278" cy="4849036"/>
            </a:xfrm>
            <a:prstGeom prst="line">
              <a:avLst/>
            </a:prstGeom>
            <a:ln w="38100"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/>
          <p:cNvCxnSpPr/>
          <p:nvPr/>
        </p:nvCxnSpPr>
        <p:spPr>
          <a:xfrm flipV="1">
            <a:off x="11984" y="6229564"/>
            <a:ext cx="9132016" cy="7308"/>
          </a:xfrm>
          <a:prstGeom prst="line">
            <a:avLst/>
          </a:prstGeom>
          <a:ln w="381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400840" y="1961320"/>
            <a:ext cx="1752600" cy="158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366368" y="2465353"/>
            <a:ext cx="1752600" cy="158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267200" y="2812619"/>
            <a:ext cx="609600" cy="158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  <a:ln w="381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0" y="181403"/>
            <a:ext cx="35477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9050">
                  <a:solidFill>
                    <a:srgbClr val="FF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25400" sx="101000" sy="101000" algn="l" rotWithShape="0">
                    <a:srgbClr val="66FFFF"/>
                  </a:outerShdw>
                </a:effectLst>
                <a:latin typeface="Arial Narrow" pitchFamily="34" charset="0"/>
              </a:rPr>
              <a:t>CYT P450  3A4</a:t>
            </a:r>
            <a:endParaRPr lang="en-US" sz="4400" b="1" dirty="0">
              <a:ln w="19050">
                <a:solidFill>
                  <a:srgbClr val="FF00FF"/>
                </a:solidFill>
                <a:prstDash val="solid"/>
              </a:ln>
              <a:solidFill>
                <a:schemeClr val="bg1"/>
              </a:solidFill>
              <a:effectLst>
                <a:outerShdw blurRad="50800" dist="25400" sx="101000" sy="101000" algn="l" rotWithShape="0">
                  <a:srgbClr val="66FFFF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8991600" cy="6822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50 years old, patient was treated for the last 3 years by the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hypocholestrolemic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agent; </a:t>
            </a:r>
            <a:r>
              <a:rPr lang="en-US" sz="2400" b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atorvastatin.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Yesterday he began to complain of severe muscle pains, weakness &amp; reddish discoloration of urine</a:t>
            </a:r>
          </a:p>
          <a:p>
            <a:pPr>
              <a:spcBef>
                <a:spcPts val="1200"/>
              </a:spcBef>
            </a:pPr>
            <a:r>
              <a:rPr lang="en-US" sz="2400" b="1" spc="-4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receives daily </a:t>
            </a:r>
            <a:r>
              <a:rPr lang="en-US" sz="2400" b="1" u="sng" spc="-4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multivitamins</a:t>
            </a:r>
            <a:r>
              <a:rPr lang="en-US" sz="2400" b="1" spc="-4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his lab results last week, proved that he has become diabetic, for which he was prescribed </a:t>
            </a:r>
            <a:r>
              <a:rPr lang="en-US" sz="2400" b="1" u="sng" spc="-4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metformin</a:t>
            </a:r>
            <a:r>
              <a:rPr lang="en-US" sz="2400" b="1" spc="-4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He was also started on a course of </a:t>
            </a:r>
            <a:r>
              <a:rPr lang="en-US" sz="2400" b="1" spc="-40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fluconazole </a:t>
            </a:r>
            <a:r>
              <a:rPr lang="en-US" sz="2400" b="1" spc="-4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 concomitant fungal infection.</a:t>
            </a:r>
          </a:p>
          <a:p>
            <a:pPr algn="just">
              <a:spcBef>
                <a:spcPts val="1200"/>
              </a:spcBef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drug history, the diagnosis of his current state was likely rhabdo-myositis (severe musculoskeletal toxicity) &amp; was verified by the lab finding of severe elevation in creatinine phosphokinase. “</a:t>
            </a:r>
          </a:p>
          <a:p>
            <a:r>
              <a:rPr lang="en-US" b="1" dirty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one of the following drug-drug interaction on CYT 3A4 is the likely cause of his current state?</a:t>
            </a:r>
          </a:p>
          <a:p>
            <a:pPr marL="548640" lvl="0">
              <a:lnSpc>
                <a:spcPts val="28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Metformin + Atorvastatin</a:t>
            </a:r>
          </a:p>
          <a:p>
            <a:pPr marL="548640" lvl="0">
              <a:lnSpc>
                <a:spcPts val="2800"/>
              </a:lnSpc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Atorvastatin + Fluconazole</a:t>
            </a:r>
          </a:p>
          <a:p>
            <a:pPr marL="548640" lvl="0">
              <a:lnSpc>
                <a:spcPts val="2800"/>
              </a:lnSpc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Metformin + Fluconazole</a:t>
            </a:r>
          </a:p>
          <a:p>
            <a:pPr marL="548640" lvl="0">
              <a:lnSpc>
                <a:spcPts val="2800"/>
              </a:lnSpc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Fluconazole+ Multivitamins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2066875"/>
            <a:ext cx="8991600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This isoenzyme has the most frequent polymorphisms in all CYT P450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1533475"/>
            <a:ext cx="1091966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Bernard MT Condensed" pitchFamily="18" charset="0"/>
              </a:rPr>
              <a:t>CYP2D6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255104"/>
            <a:ext cx="25908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Bernard MT Condensed" pitchFamily="18" charset="0"/>
              </a:rPr>
              <a:t>Genetic Variation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2447875"/>
            <a:ext cx="8991600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When polymorphism occurs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  metabolizing capacity of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CYP2D6 </a:t>
            </a:r>
          </a:p>
          <a:p>
            <a:pPr>
              <a:lnSpc>
                <a:spcPts val="2600"/>
              </a:lnSpc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i.e. those </a:t>
            </a:r>
            <a:r>
              <a:rPr lang="en-US" sz="24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Times New Roman" pitchFamily="18" charset="0"/>
                <a:sym typeface="Wingdings 3"/>
              </a:rPr>
              <a:t>who exhibit the polymorphism become poor </a:t>
            </a:r>
            <a:r>
              <a:rPr lang="en-US" sz="24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metabolizers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: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  <a:cs typeface="Times New Roman" pitchFamily="18" charset="0"/>
              <a:sym typeface="Wingdings 3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" y="3167770"/>
            <a:ext cx="8991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Times New Roman" pitchFamily="18" charset="0"/>
                <a:sym typeface="Wingdings 3"/>
              </a:rPr>
              <a:t>1.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Metabolism of some neuroleptics, tricyclic antidepressants, antianginal  agents (perhexiline),  antiarrhythmics (propafenone &amp; metoprolol) is suppressed 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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so side effects &amp; toxicity develop. i.e.  </a:t>
            </a:r>
          </a:p>
          <a:p>
            <a:pPr marL="365760">
              <a:lnSpc>
                <a:spcPts val="2600"/>
              </a:lnSpc>
              <a:buBlip>
                <a:blip r:embed="rId3"/>
              </a:buBlip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Neuropathy after therapeutic doses of perhexiline</a:t>
            </a:r>
          </a:p>
          <a:p>
            <a:pPr marL="365760">
              <a:lnSpc>
                <a:spcPts val="2600"/>
              </a:lnSpc>
              <a:buBlip>
                <a:blip r:embed="rId3"/>
              </a:buBlip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Bradycardia &amp; arrhythmias on therapeutic dose of propafenone or  metoprolol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2400" y="5231993"/>
            <a:ext cx="8860632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Times New Roman" pitchFamily="18" charset="0"/>
                <a:sym typeface="Wingdings 3"/>
              </a:rPr>
              <a:t>2.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The pro-drugs cannot be converted to their therapeutically active metabolite; </a:t>
            </a:r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</a:rPr>
              <a:t>e.g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poor analgesia with codeine &amp; tramadol because they are not transformed into active forms.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729447"/>
            <a:ext cx="8633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Genetic polymorphisms in CYT P450 isoenzymes have been observed &amp; are reasons behind the </a:t>
            </a:r>
            <a:r>
              <a:rPr lang="en-US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ALTERED RESPONSE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to drug therapy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326993"/>
            <a:ext cx="8610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Narrow" pitchFamily="34" charset="0"/>
              </a:rPr>
              <a:t>Polymorphism in CYP2C19 shows increased &amp; prolonged action of its substrates as omeprazole </a:t>
            </a:r>
          </a:p>
          <a:p>
            <a:pPr>
              <a:lnSpc>
                <a:spcPts val="2700"/>
              </a:lnSpc>
              <a:spcBef>
                <a:spcPts val="600"/>
              </a:spcBef>
            </a:pPr>
            <a:r>
              <a:rPr lang="en-US" sz="2400" b="1" dirty="0">
                <a:latin typeface="Arial Narrow" pitchFamily="34" charset="0"/>
              </a:rPr>
              <a:t>This has been an advantage as in those variants </a:t>
            </a:r>
            <a:r>
              <a:rPr lang="en-US" sz="2400" b="1" dirty="0">
                <a:latin typeface="Arial Narrow" pitchFamily="34" charset="0"/>
                <a:cs typeface="Times New Roman" pitchFamily="18" charset="0"/>
                <a:sym typeface="Wingdings 3"/>
              </a:rPr>
              <a:t> </a:t>
            </a:r>
            <a:r>
              <a:rPr lang="en-US" sz="2400" b="1" dirty="0">
                <a:latin typeface="Arial Narrow" pitchFamily="34" charset="0"/>
              </a:rPr>
              <a:t> cure rates in peptic ulcer patient with H</a:t>
            </a:r>
            <a:r>
              <a:rPr lang="en-US" sz="2400" b="1" i="1" dirty="0">
                <a:latin typeface="Arial Narrow" pitchFamily="34" charset="0"/>
              </a:rPr>
              <a:t>elicobacter pylori</a:t>
            </a:r>
            <a:r>
              <a:rPr lang="en-US" sz="2400" b="1" dirty="0">
                <a:latin typeface="Arial Narrow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1447800"/>
            <a:ext cx="87630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b="1" dirty="0" err="1">
                <a:latin typeface="Arial Narrow" pitchFamily="34" charset="0"/>
              </a:rPr>
              <a:t>Warfarin</a:t>
            </a:r>
            <a:r>
              <a:rPr lang="en-US" sz="2400" b="1" dirty="0">
                <a:latin typeface="Arial Narrow" pitchFamily="34" charset="0"/>
              </a:rPr>
              <a:t>, </a:t>
            </a:r>
            <a:r>
              <a:rPr lang="en-US" sz="2400" b="1" dirty="0" err="1">
                <a:latin typeface="Arial Narrow" pitchFamily="34" charset="0"/>
              </a:rPr>
              <a:t>phenytoin</a:t>
            </a:r>
            <a:r>
              <a:rPr lang="en-US" sz="2400" b="1" dirty="0">
                <a:latin typeface="Arial Narrow" pitchFamily="34" charset="0"/>
              </a:rPr>
              <a:t>, &amp; </a:t>
            </a:r>
            <a:r>
              <a:rPr lang="en-US" sz="2400" b="1" dirty="0" err="1">
                <a:latin typeface="Arial Narrow" pitchFamily="34" charset="0"/>
              </a:rPr>
              <a:t>tolbutamide</a:t>
            </a:r>
            <a:r>
              <a:rPr lang="en-US" sz="2400" b="1" dirty="0">
                <a:latin typeface="Arial Narrow" pitchFamily="34" charset="0"/>
              </a:rPr>
              <a:t> are examples of drugs with narrow therapeutic index that are metabolized by CYP2C9. </a:t>
            </a:r>
          </a:p>
          <a:p>
            <a:r>
              <a:rPr lang="en-US" sz="2400" b="1" dirty="0">
                <a:latin typeface="Arial Narrow" pitchFamily="34" charset="0"/>
              </a:rPr>
              <a:t>Clearance of these drugs is impaired in genetic variation of the enzyme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990600"/>
            <a:ext cx="1035861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Bernard MT Condensed" pitchFamily="18" charset="0"/>
              </a:rPr>
              <a:t>CYP2C9. 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" y="2850683"/>
            <a:ext cx="1002197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Bernard MT Condensed" pitchFamily="18" charset="0"/>
              </a:rPr>
              <a:t>CYP2C19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255104"/>
            <a:ext cx="25908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Bernard MT Condensed" pitchFamily="18" charset="0"/>
              </a:rPr>
              <a:t>Genetic Variation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239000" y="4724400"/>
            <a:ext cx="114300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Benefit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09601" y="3810000"/>
            <a:ext cx="4191000" cy="3048000"/>
            <a:chOff x="609600" y="2283224"/>
            <a:chExt cx="6335211" cy="4574776"/>
          </a:xfrm>
        </p:grpSpPr>
        <p:pic>
          <p:nvPicPr>
            <p:cNvPr id="3" name="Picture 4" descr="http://people.eku.edu/ritchisong/301images/Endoplasmic_reticulum.jpg"/>
            <p:cNvPicPr>
              <a:picLocks noChangeAspect="1" noChangeArrowheads="1"/>
            </p:cNvPicPr>
            <p:nvPr/>
          </p:nvPicPr>
          <p:blipFill>
            <a:blip r:embed="rId3" cstate="print"/>
            <a:srcRect l="5818" t="20364" r="1091" b="4000"/>
            <a:stretch>
              <a:fillRect/>
            </a:stretch>
          </p:blipFill>
          <p:spPr bwMode="auto">
            <a:xfrm>
              <a:off x="2819400" y="2971800"/>
              <a:ext cx="2438400" cy="1981200"/>
            </a:xfrm>
            <a:prstGeom prst="snipRoundRect">
              <a:avLst>
                <a:gd name="adj1" fmla="val 25363"/>
                <a:gd name="adj2" fmla="val 42754"/>
              </a:avLst>
            </a:prstGeom>
            <a:noFill/>
            <a:ln>
              <a:noFill/>
            </a:ln>
          </p:spPr>
        </p:pic>
        <p:pic>
          <p:nvPicPr>
            <p:cNvPr id="5" name="Picture 8" descr="http://whydetox.net/wp-content/uploads/2010/11/liver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9600" y="3385984"/>
              <a:ext cx="3429000" cy="3472016"/>
            </a:xfrm>
            <a:prstGeom prst="rect">
              <a:avLst/>
            </a:prstGeom>
            <a:noFill/>
          </p:spPr>
        </p:pic>
        <p:pic>
          <p:nvPicPr>
            <p:cNvPr id="6" name="Picture 6" descr="http://www.pharmacology2000.com/General/Pharmacokinetics/p450struct2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9968293" flipH="1">
              <a:off x="4735011" y="3350022"/>
              <a:ext cx="2209800" cy="914400"/>
            </a:xfrm>
            <a:prstGeom prst="rect">
              <a:avLst/>
            </a:prstGeom>
            <a:noFill/>
          </p:spPr>
        </p:pic>
        <p:pic>
          <p:nvPicPr>
            <p:cNvPr id="7" name="Picture 6" descr="http://www.pharmacology2000.com/General/Pharmacokinetics/p450struct2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9968293" flipH="1">
              <a:off x="4354010" y="2816623"/>
              <a:ext cx="2209800" cy="914400"/>
            </a:xfrm>
            <a:prstGeom prst="rect">
              <a:avLst/>
            </a:prstGeom>
            <a:noFill/>
          </p:spPr>
        </p:pic>
        <p:pic>
          <p:nvPicPr>
            <p:cNvPr id="8" name="Picture 6" descr="http://www.pharmacology2000.com/General/Pharmacokinetics/p450struct2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9968293" flipH="1">
              <a:off x="3973009" y="2283224"/>
              <a:ext cx="2209800" cy="914400"/>
            </a:xfrm>
            <a:prstGeom prst="rect">
              <a:avLst/>
            </a:prstGeom>
            <a:noFill/>
          </p:spPr>
        </p:pic>
      </p:grpSp>
      <p:sp>
        <p:nvSpPr>
          <p:cNvPr id="9" name="Rectangle 8"/>
          <p:cNvSpPr/>
          <p:nvPr/>
        </p:nvSpPr>
        <p:spPr>
          <a:xfrm>
            <a:off x="533400" y="3163669"/>
            <a:ext cx="5410200" cy="6185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Arial Narrow" pitchFamily="34" charset="0"/>
              </a:rPr>
              <a:t>CYTOCHROME SYSTEM</a:t>
            </a:r>
            <a:endParaRPr lang="en-US" sz="5400" b="1" dirty="0">
              <a:ln w="19050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19400" y="5029200"/>
            <a:ext cx="3733800" cy="10668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Bottom">
              <a:avLst/>
            </a:prstTxWarp>
            <a:spAutoFit/>
          </a:bodyPr>
          <a:lstStyle/>
          <a:p>
            <a:pPr algn="r"/>
            <a:r>
              <a:rPr lang="en-US" sz="3200" b="1" cap="none" spc="200" dirty="0">
                <a:ln w="2921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DRUG METABOLISM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565920" y="4250333"/>
            <a:ext cx="457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>
                <a:ln w="1143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&amp;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43600" y="228600"/>
            <a:ext cx="4800600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G</a:t>
            </a:r>
          </a:p>
          <a:p>
            <a:r>
              <a:rPr lang="en-US" sz="48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  O</a:t>
            </a:r>
          </a:p>
          <a:p>
            <a:r>
              <a:rPr lang="en-US" sz="4800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    O</a:t>
            </a:r>
          </a:p>
          <a:p>
            <a:r>
              <a:rPr lang="en-US" sz="48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      D</a:t>
            </a:r>
          </a:p>
          <a:p>
            <a:endParaRPr lang="en-US" sz="1200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oadway" pitchFamily="82" charset="0"/>
            </a:endParaRPr>
          </a:p>
          <a:p>
            <a:r>
              <a:rPr lang="en-US" sz="48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        L</a:t>
            </a:r>
          </a:p>
          <a:p>
            <a:r>
              <a:rPr lang="en-US" sz="4800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          U</a:t>
            </a:r>
          </a:p>
          <a:p>
            <a:r>
              <a:rPr lang="en-US" sz="48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            C</a:t>
            </a:r>
          </a:p>
          <a:p>
            <a:r>
              <a:rPr lang="en-US" sz="4800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              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://www.pharmacology2000.com/General/Pharmacokinetics/p450struct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968293" flipH="1">
            <a:off x="3194128" y="3764172"/>
            <a:ext cx="2209800" cy="1449797"/>
          </a:xfrm>
          <a:prstGeom prst="rect">
            <a:avLst/>
          </a:prstGeom>
          <a:noFill/>
        </p:spPr>
      </p:pic>
      <p:pic>
        <p:nvPicPr>
          <p:cNvPr id="3" name="Picture 8" descr="http://whydetox.net/wp-content/uploads/2010/11/liver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779"/>
          <a:stretch>
            <a:fillRect/>
          </a:stretch>
        </p:blipFill>
        <p:spPr bwMode="auto">
          <a:xfrm>
            <a:off x="685800" y="3755347"/>
            <a:ext cx="3276600" cy="3026451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3581400" y="4230469"/>
            <a:ext cx="4876800" cy="156073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Bottom">
              <a:avLst/>
            </a:prstTxWarp>
            <a:spAutoFit/>
          </a:bodyPr>
          <a:lstStyle/>
          <a:p>
            <a:pPr algn="r"/>
            <a:r>
              <a:rPr lang="en-US" sz="3600" b="1" cap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DRUG METABOLISM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91000" y="5646003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Occurs mainly in the </a:t>
            </a:r>
          </a:p>
          <a:p>
            <a:pPr algn="r"/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“METABOLIC CLEARING HOUSE"</a:t>
            </a:r>
          </a:p>
        </p:txBody>
      </p:sp>
      <p:sp>
        <p:nvSpPr>
          <p:cNvPr id="13" name="Curved Up Arrow 12"/>
          <p:cNvSpPr/>
          <p:nvPr/>
        </p:nvSpPr>
        <p:spPr>
          <a:xfrm rot="2760521" flipH="1">
            <a:off x="2179312" y="5155883"/>
            <a:ext cx="2194574" cy="846986"/>
          </a:xfrm>
          <a:prstGeom prst="curvedUpArrow">
            <a:avLst>
              <a:gd name="adj1" fmla="val 17859"/>
              <a:gd name="adj2" fmla="val 50000"/>
              <a:gd name="adj3" fmla="val 25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96200" y="3276600"/>
            <a:ext cx="12192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600" b="1" dirty="0">
                <a:ln w="1143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724400" y="2743200"/>
            <a:ext cx="426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Identified as foreign substances that body must get rid of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48200" y="500896"/>
            <a:ext cx="4114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Being mostly </a:t>
            </a:r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</a:rPr>
              <a:t>lipophylic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The liver subjects them to </a:t>
            </a:r>
            <a:r>
              <a:rPr lang="en-US" sz="2400" b="1" dirty="0">
                <a:solidFill>
                  <a:schemeClr val="bg1"/>
                </a:solidFill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chemical transformation </a:t>
            </a:r>
            <a:r>
              <a:rPr lang="en-US" sz="2400" b="1" dirty="0">
                <a:solidFill>
                  <a:srgbClr val="FFFF00"/>
                </a:solidFill>
                <a:latin typeface="Arial Narrow" pitchFamily="34" charset="0"/>
              </a:rPr>
              <a:t>(METABOLISM)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to become inactive &amp; easily EXCRETED. 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9" name="Up Arrow 18"/>
          <p:cNvSpPr/>
          <p:nvPr/>
        </p:nvSpPr>
        <p:spPr>
          <a:xfrm>
            <a:off x="8077200" y="2209800"/>
            <a:ext cx="304800" cy="533400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219200" y="2312504"/>
            <a:ext cx="2438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Non-Polar product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676400" y="1443335"/>
            <a:ext cx="1828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Polar product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257300" y="554646"/>
            <a:ext cx="2667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RENAL Elimination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90600" y="3174835"/>
            <a:ext cx="2743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BILIARY Elimination</a:t>
            </a:r>
          </a:p>
        </p:txBody>
      </p:sp>
      <p:sp>
        <p:nvSpPr>
          <p:cNvPr id="15" name="Up Arrow 14"/>
          <p:cNvSpPr/>
          <p:nvPr/>
        </p:nvSpPr>
        <p:spPr>
          <a:xfrm rot="14807002">
            <a:off x="3880056" y="2057229"/>
            <a:ext cx="381000" cy="762000"/>
          </a:xfrm>
          <a:prstGeom prst="upArrow">
            <a:avLst>
              <a:gd name="adj1" fmla="val 34681"/>
              <a:gd name="adj2" fmla="val 50000"/>
            </a:avLst>
          </a:prstGeom>
          <a:solidFill>
            <a:srgbClr val="9E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 rot="17516111">
            <a:off x="3879530" y="1491475"/>
            <a:ext cx="381000" cy="762000"/>
          </a:xfrm>
          <a:prstGeom prst="upArrow">
            <a:avLst>
              <a:gd name="adj1" fmla="val 34681"/>
              <a:gd name="adj2" fmla="val 50000"/>
            </a:avLst>
          </a:prstGeom>
          <a:solidFill>
            <a:srgbClr val="9E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>
            <a:off x="1676400" y="2859412"/>
            <a:ext cx="1066800" cy="228600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 flipV="1">
            <a:off x="1790700" y="1143677"/>
            <a:ext cx="1066800" cy="228600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61950" y="102445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E60073"/>
                </a:solidFill>
              </a:rPr>
              <a:t>Where do drug </a:t>
            </a:r>
            <a:r>
              <a:rPr lang="en-US" sz="2400" b="1" dirty="0" err="1">
                <a:solidFill>
                  <a:srgbClr val="E60073"/>
                </a:solidFill>
              </a:rPr>
              <a:t>biotransformations</a:t>
            </a:r>
            <a:r>
              <a:rPr lang="en-US" sz="2400" b="1" dirty="0">
                <a:solidFill>
                  <a:srgbClr val="E60073"/>
                </a:solidFill>
              </a:rPr>
              <a:t> occur ?</a:t>
            </a:r>
          </a:p>
        </p:txBody>
      </p:sp>
    </p:spTree>
    <p:extLst>
      <p:ext uri="{BB962C8B-B14F-4D97-AF65-F5344CB8AC3E}">
        <p14:creationId xmlns:p14="http://schemas.microsoft.com/office/powerpoint/2010/main" val="180738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962400" y="5791200"/>
            <a:ext cx="4876800" cy="7620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Bottom">
              <a:avLst/>
            </a:prstTxWarp>
            <a:spAutoFit/>
          </a:bodyPr>
          <a:lstStyle/>
          <a:p>
            <a:pPr algn="r"/>
            <a:r>
              <a:rPr lang="en-US" sz="2400" b="1" cap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DRUG METABOLISM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62500" y="2438400"/>
            <a:ext cx="4114800" cy="76944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rgbClr val="0070C0">
                  <a:alpha val="85000"/>
                </a:srgbClr>
              </a:gs>
              <a:gs pos="100000">
                <a:srgbClr val="0000FF">
                  <a:alpha val="72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>
            <a:spAutoFit/>
          </a:bodyPr>
          <a:lstStyle/>
          <a:p>
            <a:pPr algn="r"/>
            <a:r>
              <a:rPr lang="en-US" sz="2200" dirty="0">
                <a:solidFill>
                  <a:schemeClr val="bg1"/>
                </a:solidFill>
                <a:latin typeface="Cooper Black" pitchFamily="18" charset="0"/>
              </a:rPr>
              <a:t>Phase II</a:t>
            </a:r>
          </a:p>
          <a:p>
            <a:pPr algn="r"/>
            <a:r>
              <a:rPr lang="en-US" sz="2200" dirty="0">
                <a:solidFill>
                  <a:schemeClr val="bg1"/>
                </a:solidFill>
                <a:latin typeface="Bernard MT Condensed" pitchFamily="18" charset="0"/>
              </a:rPr>
              <a:t>Conjugation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52975" y="3657600"/>
            <a:ext cx="4114800" cy="76944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alpha val="66000"/>
                </a:schemeClr>
              </a:gs>
              <a:gs pos="50000">
                <a:srgbClr val="0070C0">
                  <a:alpha val="85000"/>
                </a:srgbClr>
              </a:gs>
              <a:gs pos="100000">
                <a:srgbClr val="0000FF">
                  <a:alpha val="72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Cooper Black" pitchFamily="18" charset="0"/>
              </a:rPr>
              <a:t>Phase I</a:t>
            </a:r>
          </a:p>
          <a:p>
            <a:r>
              <a:rPr lang="en-US" sz="2200" dirty="0">
                <a:solidFill>
                  <a:schemeClr val="bg1"/>
                </a:solidFill>
                <a:latin typeface="Bernard MT Condensed" pitchFamily="18" charset="0"/>
              </a:rPr>
              <a:t>OXIDATION</a:t>
            </a:r>
            <a:r>
              <a:rPr lang="en-US" sz="2200" dirty="0">
                <a:solidFill>
                  <a:schemeClr val="bg1"/>
                </a:solidFill>
                <a:latin typeface="Cooper Black" pitchFamily="18" charset="0"/>
              </a:rPr>
              <a:t> /</a:t>
            </a:r>
            <a:r>
              <a:rPr lang="en-US" dirty="0">
                <a:solidFill>
                  <a:schemeClr val="bg1"/>
                </a:solidFill>
                <a:latin typeface="Cooper Black" pitchFamily="18" charset="0"/>
              </a:rPr>
              <a:t>Reduction/Hydrolysis </a:t>
            </a:r>
            <a:endParaRPr lang="en-US" sz="2400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16" name="Up Arrow 15"/>
          <p:cNvSpPr/>
          <p:nvPr/>
        </p:nvSpPr>
        <p:spPr>
          <a:xfrm>
            <a:off x="8001000" y="3200400"/>
            <a:ext cx="304800" cy="685800"/>
          </a:xfrm>
          <a:prstGeom prst="upArrow">
            <a:avLst/>
          </a:prstGeom>
          <a:solidFill>
            <a:srgbClr val="9E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334000" y="130076"/>
            <a:ext cx="3810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  <a:buBlip>
                <a:blip r:embed="rId3"/>
              </a:buBlip>
            </a:pP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 Inactive product</a:t>
            </a:r>
          </a:p>
          <a:p>
            <a:pPr>
              <a:lnSpc>
                <a:spcPts val="2300"/>
              </a:lnSpc>
              <a:buBlip>
                <a:blip r:embed="rId3"/>
              </a:buBlip>
            </a:pP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 Active metabolite;</a:t>
            </a:r>
          </a:p>
          <a:p>
            <a:pPr>
              <a:lnSpc>
                <a:spcPts val="2300"/>
              </a:lnSpc>
              <a:buBlip>
                <a:blip r:embed="rId3"/>
              </a:buBlip>
            </a:pP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 Similar to parent</a:t>
            </a:r>
          </a:p>
          <a:p>
            <a:pPr>
              <a:lnSpc>
                <a:spcPts val="2300"/>
              </a:lnSpc>
              <a:buBlip>
                <a:blip r:embed="rId3"/>
              </a:buBlip>
            </a:pP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 More active than parent</a:t>
            </a:r>
          </a:p>
          <a:p>
            <a:pPr>
              <a:lnSpc>
                <a:spcPts val="2300"/>
              </a:lnSpc>
              <a:buBlip>
                <a:blip r:embed="rId3"/>
              </a:buBlip>
            </a:pP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 A product with different effect</a:t>
            </a:r>
          </a:p>
          <a:p>
            <a:pPr>
              <a:lnSpc>
                <a:spcPts val="2300"/>
              </a:lnSpc>
              <a:buBlip>
                <a:blip r:embed="rId3"/>
              </a:buBlip>
            </a:pP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 Toxic metabolite</a:t>
            </a:r>
          </a:p>
        </p:txBody>
      </p:sp>
      <p:pic>
        <p:nvPicPr>
          <p:cNvPr id="13" name="Picture 2" descr="Phase I Drug Oxidation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l="7632" t="40667" r="4198" b="13376"/>
          <a:stretch>
            <a:fillRect/>
          </a:stretch>
        </p:blipFill>
        <p:spPr bwMode="auto">
          <a:xfrm>
            <a:off x="152400" y="2476500"/>
            <a:ext cx="4495800" cy="1905000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8001000" y="3200400"/>
            <a:ext cx="990600" cy="2209800"/>
            <a:chOff x="7391400" y="3505200"/>
            <a:chExt cx="990600" cy="1676400"/>
          </a:xfrm>
        </p:grpSpPr>
        <p:sp>
          <p:nvSpPr>
            <p:cNvPr id="15" name="Up Arrow 14"/>
            <p:cNvSpPr/>
            <p:nvPr/>
          </p:nvSpPr>
          <p:spPr>
            <a:xfrm>
              <a:off x="8077200" y="3505200"/>
              <a:ext cx="304800" cy="1676400"/>
            </a:xfrm>
            <a:prstGeom prst="upArrow">
              <a:avLst/>
            </a:prstGeom>
            <a:solidFill>
              <a:srgbClr val="9E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Up Arrow 16"/>
            <p:cNvSpPr/>
            <p:nvPr/>
          </p:nvSpPr>
          <p:spPr>
            <a:xfrm>
              <a:off x="7391400" y="4487917"/>
              <a:ext cx="304800" cy="693683"/>
            </a:xfrm>
            <a:prstGeom prst="upArrow">
              <a:avLst/>
            </a:prstGeom>
            <a:solidFill>
              <a:srgbClr val="9E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4800600" y="4572000"/>
            <a:ext cx="3886200" cy="3899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Arial Narrow" pitchFamily="34" charset="0"/>
              </a:rPr>
              <a:t>CYTOCHROME SYSTEM</a:t>
            </a:r>
            <a:endParaRPr lang="en-U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90800" y="1905000"/>
            <a:ext cx="838200" cy="25908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09600" y="762000"/>
            <a:ext cx="4343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FEE52E"/>
                </a:solidFill>
                <a:latin typeface="Arial Narrow" pitchFamily="34" charset="0"/>
              </a:rPr>
              <a:t>“ </a:t>
            </a:r>
            <a:r>
              <a:rPr lang="en-US" sz="2200" dirty="0">
                <a:solidFill>
                  <a:srgbClr val="FEE52E"/>
                </a:solidFill>
                <a:latin typeface="Bernard MT Condensed" pitchFamily="18" charset="0"/>
              </a:rPr>
              <a:t>Cytochrome P450</a:t>
            </a:r>
            <a:r>
              <a:rPr lang="en-US" sz="2200" b="1" dirty="0">
                <a:solidFill>
                  <a:srgbClr val="FEE52E"/>
                </a:solidFill>
                <a:latin typeface="Arial Narrow" pitchFamily="34" charset="0"/>
              </a:rPr>
              <a:t>“ “ CYT 450” 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Superfamily is the terminal rate limiting oxidase of this system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2400" y="4572000"/>
            <a:ext cx="4495800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Its enzymes are part of a cascade</a:t>
            </a:r>
          </a:p>
          <a:p>
            <a:pPr algn="ctr">
              <a:lnSpc>
                <a:spcPts val="2300"/>
              </a:lnSpc>
            </a:pPr>
            <a:r>
              <a:rPr lang="en-US" sz="2200" b="1">
                <a:solidFill>
                  <a:schemeClr val="bg1"/>
                </a:solidFill>
                <a:latin typeface="Arial Narrow" pitchFamily="34" charset="0"/>
                <a:sym typeface="Wingdings"/>
              </a:rPr>
              <a:t></a:t>
            </a:r>
            <a:r>
              <a:rPr lang="en-US" sz="2200" b="1">
                <a:solidFill>
                  <a:schemeClr val="bg1"/>
                </a:solidFill>
                <a:latin typeface="Arial Narrow" pitchFamily="34" charset="0"/>
              </a:rPr>
              <a:t> transfers 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electrons from molecular oxygen to oxidize the drugs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29600" y="1600200"/>
            <a:ext cx="10668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600" b="1" dirty="0">
                <a:ln w="1143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25" name="Oval 24"/>
          <p:cNvSpPr/>
          <p:nvPr/>
        </p:nvSpPr>
        <p:spPr>
          <a:xfrm>
            <a:off x="189688" y="2495144"/>
            <a:ext cx="762000" cy="609600"/>
          </a:xfrm>
          <a:prstGeom prst="ellipse">
            <a:avLst/>
          </a:prstGeom>
          <a:noFill/>
          <a:ln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819728" y="2895600"/>
            <a:ext cx="533400" cy="457200"/>
          </a:xfrm>
          <a:prstGeom prst="ellipse">
            <a:avLst/>
          </a:prstGeom>
          <a:noFill/>
          <a:ln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295400" y="3190672"/>
            <a:ext cx="838200" cy="457200"/>
          </a:xfrm>
          <a:prstGeom prst="ellipse">
            <a:avLst/>
          </a:prstGeom>
          <a:noFill/>
          <a:ln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800600" y="3276600"/>
            <a:ext cx="2491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 Narrow" pitchFamily="34" charset="0"/>
              </a:rPr>
              <a:t>Create  a conjugation site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60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l="3333" t="14445" r="18333" b="7333"/>
          <a:stretch/>
        </p:blipFill>
        <p:spPr>
          <a:xfrm>
            <a:off x="76200" y="228600"/>
            <a:ext cx="9034895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89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Cytochrome P450 cycle in drug oxidations</a:t>
            </a:r>
          </a:p>
        </p:txBody>
      </p:sp>
    </p:spTree>
    <p:extLst>
      <p:ext uri="{BB962C8B-B14F-4D97-AF65-F5344CB8AC3E}">
        <p14:creationId xmlns:p14="http://schemas.microsoft.com/office/powerpoint/2010/main" val="917656359"/>
      </p:ext>
    </p:extLst>
  </p:cSld>
  <p:clrMapOvr>
    <a:masterClrMapping/>
  </p:clrMapOvr>
  <p:transition spd="med"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8763000" cy="57912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Microsomal drug oxidations require P450, P450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reductase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NADPH, &amp; molecular oxygen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Briefly, oxidized (Fe3+) P450 combines with a drug substrate to form a binary complex (step 1). NADPH donates an electron to the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flavoprotein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P450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reductase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which in turn reduces the oxidized P450 drug complex (step 2).</a:t>
            </a:r>
          </a:p>
        </p:txBody>
      </p:sp>
    </p:spTree>
    <p:extLst>
      <p:ext uri="{BB962C8B-B14F-4D97-AF65-F5344CB8AC3E}">
        <p14:creationId xmlns:p14="http://schemas.microsoft.com/office/powerpoint/2010/main" val="475560612"/>
      </p:ext>
    </p:extLst>
  </p:cSld>
  <p:clrMapOvr>
    <a:masterClrMapping/>
  </p:clrMapOvr>
  <p:transition spd="med">
    <p:blinds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28600"/>
            <a:ext cx="8915400" cy="61722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second electron is introduced from NADPH via the same P450 reductase, which serves to reduce molecular oxygen &amp; to form an activated oxygen – P450-substrate complex (step 3).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complex in turn transfers activated oxygen to the drug substrate to form the oxidized product (step 4).</a:t>
            </a:r>
          </a:p>
        </p:txBody>
      </p:sp>
    </p:spTree>
    <p:extLst>
      <p:ext uri="{BB962C8B-B14F-4D97-AF65-F5344CB8AC3E}">
        <p14:creationId xmlns:p14="http://schemas.microsoft.com/office/powerpoint/2010/main" val="1925797184"/>
      </p:ext>
    </p:extLst>
  </p:cSld>
  <p:clrMapOvr>
    <a:masterClrMapping/>
  </p:clrMapOvr>
  <p:transition spd="med"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000" cy="838200"/>
            <a:chOff x="0" y="5638800"/>
            <a:chExt cx="10363200" cy="1219200"/>
          </a:xfrm>
          <a:solidFill>
            <a:srgbClr val="E1FFFF"/>
          </a:solidFill>
        </p:grpSpPr>
        <p:pic>
          <p:nvPicPr>
            <p:cNvPr id="19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>
              <a:off x="0" y="5638800"/>
              <a:ext cx="2590800" cy="1219200"/>
            </a:xfrm>
            <a:prstGeom prst="rect">
              <a:avLst/>
            </a:prstGeom>
            <a:grpFill/>
          </p:spPr>
        </p:pic>
        <p:pic>
          <p:nvPicPr>
            <p:cNvPr id="20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 flipH="1">
              <a:off x="2590800" y="5638800"/>
              <a:ext cx="2590800" cy="1219200"/>
            </a:xfrm>
            <a:prstGeom prst="rect">
              <a:avLst/>
            </a:prstGeom>
            <a:grpFill/>
          </p:spPr>
        </p:pic>
        <p:pic>
          <p:nvPicPr>
            <p:cNvPr id="21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>
              <a:off x="5181600" y="5638800"/>
              <a:ext cx="2590800" cy="1219200"/>
            </a:xfrm>
            <a:prstGeom prst="rect">
              <a:avLst/>
            </a:prstGeom>
            <a:grpFill/>
          </p:spPr>
        </p:pic>
        <p:pic>
          <p:nvPicPr>
            <p:cNvPr id="22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 flipH="1">
              <a:off x="7772400" y="5638800"/>
              <a:ext cx="2590800" cy="1219200"/>
            </a:xfrm>
            <a:prstGeom prst="rect">
              <a:avLst/>
            </a:prstGeom>
            <a:grpFill/>
          </p:spPr>
        </p:pic>
      </p:grpSp>
      <p:sp>
        <p:nvSpPr>
          <p:cNvPr id="6" name="Rectangle 5"/>
          <p:cNvSpPr/>
          <p:nvPr/>
        </p:nvSpPr>
        <p:spPr>
          <a:xfrm>
            <a:off x="3810000" y="914400"/>
            <a:ext cx="518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CYTOCHROME P450 FAMILY OF ENZYMES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endParaRPr lang="en-US" sz="2400" dirty="0"/>
          </a:p>
        </p:txBody>
      </p:sp>
      <p:sp>
        <p:nvSpPr>
          <p:cNvPr id="10" name="Up Arrow 9"/>
          <p:cNvSpPr/>
          <p:nvPr/>
        </p:nvSpPr>
        <p:spPr>
          <a:xfrm rot="16200000">
            <a:off x="3771900" y="1837716"/>
            <a:ext cx="381000" cy="762000"/>
          </a:xfrm>
          <a:prstGeom prst="upArrow">
            <a:avLst>
              <a:gd name="adj1" fmla="val 34681"/>
              <a:gd name="adj2" fmla="val 50000"/>
            </a:avLst>
          </a:prstGeom>
          <a:solidFill>
            <a:srgbClr val="9E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43400" y="1238656"/>
            <a:ext cx="464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They are located mainly attached to the smooth endoplasmic reticulum  (SER) of hepatocytes.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5214" y="360295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They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isolated in the subcellular fraction termed the MICROSOMES</a:t>
            </a:r>
          </a:p>
          <a:p>
            <a:r>
              <a:rPr lang="en-US" sz="2400" dirty="0">
                <a:solidFill>
                  <a:srgbClr val="FFEEDD"/>
                </a:solidFill>
                <a:latin typeface="Bernard MT Condensed" pitchFamily="18" charset="0"/>
                <a:sym typeface="Wingdings"/>
              </a:rPr>
              <a:t> Liver microsomal enzymes</a:t>
            </a:r>
            <a:r>
              <a:rPr lang="en-US" sz="2400" dirty="0">
                <a:solidFill>
                  <a:srgbClr val="FFEEDD"/>
                </a:solidFill>
                <a:latin typeface="Bernard MT Condensed" pitchFamily="18" charset="0"/>
              </a:rPr>
              <a:t> </a:t>
            </a:r>
          </a:p>
        </p:txBody>
      </p:sp>
      <p:pic>
        <p:nvPicPr>
          <p:cNvPr id="7" name="Picture 2" descr="http://www.pawelmazur.org/blog/wp-content/uploads/2010/07/live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0"/>
            <a:ext cx="2895600" cy="1906272"/>
          </a:xfrm>
          <a:prstGeom prst="flowChartDocument">
            <a:avLst/>
          </a:prstGeom>
          <a:noFill/>
        </p:spPr>
      </p:pic>
      <p:grpSp>
        <p:nvGrpSpPr>
          <p:cNvPr id="26" name="Group 25"/>
          <p:cNvGrpSpPr/>
          <p:nvPr/>
        </p:nvGrpSpPr>
        <p:grpSpPr>
          <a:xfrm>
            <a:off x="533400" y="552451"/>
            <a:ext cx="1933575" cy="2038350"/>
            <a:chOff x="809625" y="552450"/>
            <a:chExt cx="2247900" cy="2247901"/>
          </a:xfrm>
        </p:grpSpPr>
        <p:sp>
          <p:nvSpPr>
            <p:cNvPr id="24" name="Hexagon 23"/>
            <p:cNvSpPr/>
            <p:nvPr/>
          </p:nvSpPr>
          <p:spPr>
            <a:xfrm rot="-480000">
              <a:off x="1003319" y="946213"/>
              <a:ext cx="1828800" cy="1676400"/>
            </a:xfrm>
            <a:prstGeom prst="hexagon">
              <a:avLst>
                <a:gd name="adj" fmla="val 21505"/>
                <a:gd name="vf" fmla="val 1154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10" descr="http://www.gepach.com/images/faq15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09625" y="552450"/>
              <a:ext cx="2247900" cy="2247901"/>
            </a:xfrm>
            <a:prstGeom prst="rect">
              <a:avLst/>
            </a:prstGeom>
            <a:noFill/>
          </p:spPr>
        </p:pic>
      </p:grpSp>
      <p:pic>
        <p:nvPicPr>
          <p:cNvPr id="1026" name="Picture 2" descr="C:\Users\Administrator\Pictures\ER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62000" y="1295400"/>
            <a:ext cx="2819400" cy="2118928"/>
          </a:xfrm>
          <a:prstGeom prst="rect">
            <a:avLst/>
          </a:prstGeom>
          <a:noFill/>
        </p:spPr>
      </p:pic>
      <p:grpSp>
        <p:nvGrpSpPr>
          <p:cNvPr id="31" name="Group 30"/>
          <p:cNvGrpSpPr/>
          <p:nvPr/>
        </p:nvGrpSpPr>
        <p:grpSpPr>
          <a:xfrm>
            <a:off x="5105400" y="2177462"/>
            <a:ext cx="3886200" cy="985651"/>
            <a:chOff x="4495800" y="2138550"/>
            <a:chExt cx="3886200" cy="985651"/>
          </a:xfrm>
        </p:grpSpPr>
        <p:pic>
          <p:nvPicPr>
            <p:cNvPr id="23" name="Picture 6" descr="http://4.bp.blogspot.com/_MgAXdCTDuXA/TKNhkb7txdI/AAAAAAAAABc/y3afmoErkXE/s320/endoplasmic_reticulums.gif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 l="1562" t="72426" r="1562" b="1838"/>
            <a:stretch>
              <a:fillRect/>
            </a:stretch>
          </p:blipFill>
          <p:spPr bwMode="auto">
            <a:xfrm rot="10800000" flipH="1">
              <a:off x="4495800" y="2362200"/>
              <a:ext cx="2971800" cy="762001"/>
            </a:xfrm>
            <a:prstGeom prst="rect">
              <a:avLst/>
            </a:prstGeom>
            <a:noFill/>
          </p:spPr>
        </p:pic>
        <p:grpSp>
          <p:nvGrpSpPr>
            <p:cNvPr id="30" name="Group 29"/>
            <p:cNvGrpSpPr/>
            <p:nvPr/>
          </p:nvGrpSpPr>
          <p:grpSpPr>
            <a:xfrm>
              <a:off x="7430475" y="2138550"/>
              <a:ext cx="951525" cy="804868"/>
              <a:chOff x="7430475" y="2138550"/>
              <a:chExt cx="951525" cy="804868"/>
            </a:xfrm>
          </p:grpSpPr>
          <p:sp>
            <p:nvSpPr>
              <p:cNvPr id="27" name="Flowchart: Direct Access Storage 26"/>
              <p:cNvSpPr/>
              <p:nvPr/>
            </p:nvSpPr>
            <p:spPr>
              <a:xfrm rot="1233794">
                <a:off x="7430475" y="2138550"/>
                <a:ext cx="818548" cy="804868"/>
              </a:xfrm>
              <a:prstGeom prst="flowChartMagneticDrum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 rot="17312524">
                <a:off x="7746411" y="2533224"/>
                <a:ext cx="619889" cy="168778"/>
              </a:xfrm>
              <a:prstGeom prst="ellipse">
                <a:avLst/>
              </a:prstGeom>
              <a:solidFill>
                <a:srgbClr val="9E0000"/>
              </a:solidFill>
              <a:ln>
                <a:solidFill>
                  <a:srgbClr val="9E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lowchart: Extract 27"/>
              <p:cNvSpPr/>
              <p:nvPr/>
            </p:nvSpPr>
            <p:spPr>
              <a:xfrm>
                <a:off x="8001000" y="2286000"/>
                <a:ext cx="381000" cy="304800"/>
              </a:xfrm>
              <a:prstGeom prst="flowChartExtract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2" name="Rectangle 31"/>
          <p:cNvSpPr/>
          <p:nvPr/>
        </p:nvSpPr>
        <p:spPr>
          <a:xfrm>
            <a:off x="4657214" y="3449921"/>
            <a:ext cx="41148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dirty="0" err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Cytochrome</a:t>
            </a:r>
            <a:r>
              <a:rPr lang="en-US" sz="2400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colored cells</a:t>
            </a:r>
          </a:p>
          <a:p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color the liver cells dark red as they contain </a:t>
            </a:r>
            <a:r>
              <a:rPr lang="en-US" sz="2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iron</a:t>
            </a:r>
          </a:p>
          <a:p>
            <a:endParaRPr lang="en-US" sz="10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"P450“ 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absorbs a very characteristic </a:t>
            </a:r>
            <a:r>
              <a:rPr lang="en-US" sz="2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wavelength (450 nm)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UV light when it is exposed to carbon monoxide.</a:t>
            </a:r>
          </a:p>
        </p:txBody>
      </p:sp>
      <p:sp>
        <p:nvSpPr>
          <p:cNvPr id="33" name="Up Arrow 32"/>
          <p:cNvSpPr/>
          <p:nvPr/>
        </p:nvSpPr>
        <p:spPr>
          <a:xfrm rot="10800000">
            <a:off x="4056635" y="2352675"/>
            <a:ext cx="457200" cy="1219200"/>
          </a:xfrm>
          <a:prstGeom prst="upArrow">
            <a:avLst>
              <a:gd name="adj1" fmla="val 21276"/>
              <a:gd name="adj2" fmla="val 43192"/>
            </a:avLst>
          </a:prstGeom>
          <a:solidFill>
            <a:srgbClr val="9E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2" descr="Immunohistochemistry (Formalin/PFA-fixed paraffin-embedded sections) - Cytochrome C oxidase subunit II antibody [EPR3314] (ab79393)"/>
          <p:cNvPicPr>
            <a:picLocks noChangeAspect="1" noChangeArrowheads="1"/>
          </p:cNvPicPr>
          <p:nvPr/>
        </p:nvPicPr>
        <p:blipFill>
          <a:blip r:embed="rId8" cstate="print"/>
          <a:srcRect l="66201" t="39908" r="10377" b="7407"/>
          <a:stretch>
            <a:fillRect/>
          </a:stretch>
        </p:blipFill>
        <p:spPr bwMode="auto">
          <a:xfrm>
            <a:off x="2362200" y="4953000"/>
            <a:ext cx="2057400" cy="179825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TM02900720[[fn=Integral]]</Template>
  <TotalTime>9011</TotalTime>
  <Words>1339</Words>
  <Application>Microsoft Macintosh PowerPoint</Application>
  <PresentationFormat>On-screen Show (4:3)</PresentationFormat>
  <Paragraphs>238</Paragraphs>
  <Slides>28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Arial</vt:lpstr>
      <vt:lpstr>Arial Narrow</vt:lpstr>
      <vt:lpstr>Arial Rounded MT Bold</vt:lpstr>
      <vt:lpstr>Bernard MT Condensed</vt:lpstr>
      <vt:lpstr>Broadway</vt:lpstr>
      <vt:lpstr>Calibri</vt:lpstr>
      <vt:lpstr>Century Gothic</vt:lpstr>
      <vt:lpstr>Comic Sans MS</vt:lpstr>
      <vt:lpstr>Cooper Black</vt:lpstr>
      <vt:lpstr>Times New Roman</vt:lpstr>
      <vt:lpstr>Wingdings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Cytochrome P450 cycle in drug oxidations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Assiri, Mohammed</cp:lastModifiedBy>
  <cp:revision>191</cp:revision>
  <cp:lastPrinted>2017-11-07T08:18:13Z</cp:lastPrinted>
  <dcterms:created xsi:type="dcterms:W3CDTF">2010-12-24T04:54:57Z</dcterms:created>
  <dcterms:modified xsi:type="dcterms:W3CDTF">2019-12-22T12:50:13Z</dcterms:modified>
</cp:coreProperties>
</file>