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2" r:id="rId2"/>
    <p:sldId id="293" r:id="rId3"/>
    <p:sldId id="287" r:id="rId4"/>
    <p:sldId id="260" r:id="rId5"/>
    <p:sldId id="281" r:id="rId6"/>
    <p:sldId id="282" r:id="rId7"/>
    <p:sldId id="283" r:id="rId8"/>
    <p:sldId id="284" r:id="rId9"/>
    <p:sldId id="285" r:id="rId10"/>
    <p:sldId id="286" r:id="rId11"/>
    <p:sldId id="288" r:id="rId12"/>
    <p:sldId id="274" r:id="rId13"/>
    <p:sldId id="275" r:id="rId14"/>
    <p:sldId id="276" r:id="rId15"/>
    <p:sldId id="261" r:id="rId16"/>
    <p:sldId id="277" r:id="rId17"/>
    <p:sldId id="278" r:id="rId18"/>
    <p:sldId id="262" r:id="rId19"/>
    <p:sldId id="263" r:id="rId20"/>
    <p:sldId id="264" r:id="rId21"/>
    <p:sldId id="265" r:id="rId22"/>
    <p:sldId id="266" r:id="rId23"/>
    <p:sldId id="267" r:id="rId24"/>
    <p:sldId id="290" r:id="rId25"/>
    <p:sldId id="268" r:id="rId26"/>
    <p:sldId id="269" r:id="rId27"/>
    <p:sldId id="270" r:id="rId28"/>
    <p:sldId id="273" r:id="rId29"/>
    <p:sldId id="271" r:id="rId30"/>
    <p:sldId id="272" r:id="rId31"/>
    <p:sldId id="28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upload.wikimedia.org/wikipedia/commons/6/66/Cinchona.pubescens01.jpg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.eg/url?sa=i&amp;rct=j&amp;q=&amp;esrc=s&amp;source=images&amp;cd=&amp;cad=rja&amp;uact=8&amp;ved=0ahUKEwi28OathMzJAhUKWxQKHXQDBh8QjRwIBw&amp;url=http://lookfordiagnosis.com/mesh_info.php?term=malaria,+vivax&amp;lang=1&amp;psig=AFQjCNH81IsPHaw359RmnvFcb4_l9xeYwg&amp;ust=144965526497349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://www.google.com.eg/url?sa=i&amp;rct=j&amp;q=&amp;esrc=s&amp;source=images&amp;cd=&amp;cad=rja&amp;uact=8&amp;ved=0ahUKEwjp2JOt5ZrYAhWHuRQKHbueDfoQjRwIBw&amp;url=http://www.dpsgproductfacts.com/en/allergens&amp;psig=AOvVaw1ZSALkC7deHMU3bdRXXKjj&amp;ust=151393492195372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www.google.com.eg/url?sa=i&amp;rct=j&amp;q=&amp;esrc=s&amp;source=images&amp;cd=&amp;cad=rja&amp;uact=8&amp;ved=0ahUKEwjP0f_sgMzJAhUEaxQKHYkACkYQjRwIBw&amp;url=https://en.wikipedia.org/wiki/Plasmodium&amp;bvm=bv.109332125,d.ZWU&amp;psig=AFQjCNH81IsPHaw359RmnvFcb4_l9xeYwg&amp;ust=144965526497349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&amp;url=http://home.comcast.net/~dbeattymd/kenyakidsmalariamissionwebsite/malariacellpage.html&amp;psig=AFQjCNH81IsPHaw359RmnvFcb4_l9xeYwg&amp;ust=1449655264973498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http://www.nature.com/nrmicro/journal/v4/n11/fig_tab/nrmicro1529_F1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forhealth.org/malaria-photographs-and-illustrations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jHyZm7r53QAhVsLsAKHb2nBh4QjRwIBw&amp;url=http://www.tumblr.com/tagged/but-with-malaria&amp;psig=AFQjCNFR8CmIvkxQRak25SfyM5NG6UW-cw&amp;ust=1478838611686480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ars.usda.gov/is/graphics/photos/apr98/k8027-2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829" y="1668197"/>
            <a:ext cx="6825684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Malaria causes 900,000 deaths annually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29" y="3669528"/>
            <a:ext cx="6831898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Chloroquine, primaquine,1946-1947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829" y="5295489"/>
            <a:ext cx="7357942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/>
              <a:t>Cost </a:t>
            </a:r>
            <a:r>
              <a:rPr lang="en-US" sz="2400" b="1" dirty="0"/>
              <a:t>To Develop One New Drug Is $2.6 </a:t>
            </a:r>
            <a:r>
              <a:rPr lang="en-US" sz="2400" b="1" dirty="0" smtClean="0"/>
              <a:t>Billion</a:t>
            </a:r>
            <a:endParaRPr lang="en-US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129" y="4447321"/>
            <a:ext cx="7104017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halofantrine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lumefantrine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, 1967-1970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3829" y="6123652"/>
            <a:ext cx="309230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Vaccination?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Picture 7" descr="400px-Anopheles_albimanus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02880" y="2072640"/>
            <a:ext cx="4191000" cy="4343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5130" y="2412147"/>
            <a:ext cx="7104017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Resistance developed to chloroquine,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, quinine,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atovaquone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pyrimethamine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/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sulfadoxin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568" y="148291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06017" y="4437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24" y="5315795"/>
            <a:ext cx="8601404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IV or IM  preparations for severe complicated cases as cerebral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malaria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(24h) followed by complete course of ACT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" y="2420195"/>
            <a:ext cx="8603188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Because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derivatives have short t½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(1)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monotherapy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should be extended beyond disappearance  of parasite to prevent recrudescence or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(2)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by combining the drug with long- acting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antimalarial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drug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808" y="448519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preparations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768" y="145243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preparations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31" y="2321754"/>
            <a:ext cx="703346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-based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combination therapies (ACTs):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956" y="3119794"/>
            <a:ext cx="4514537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lumefantrine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20" y="391223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amodiaquine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19377" y="45900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433" y="5647752"/>
            <a:ext cx="665606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sulfadoxine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pyrimethamine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6" name="Picture 8" descr="Photograph of a mosquito on human s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99644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4680" y="473519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856" y="154704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508" y="2425724"/>
            <a:ext cx="579977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Potent blood </a:t>
            </a:r>
            <a:r>
              <a:rPr lang="en-US" sz="2800" dirty="0" err="1">
                <a:solidFill>
                  <a:srgbClr val="FFFF00"/>
                </a:solidFill>
              </a:rPr>
              <a:t>Schizontocide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28" y="3158629"/>
            <a:ext cx="686657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Active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against all forms of the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schizonts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(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exception is chloroquine-resistant </a:t>
            </a:r>
            <a:r>
              <a:rPr lang="en-US" sz="2800" i="1" dirty="0" err="1">
                <a:solidFill>
                  <a:srgbClr val="FFFF00"/>
                </a:solidFill>
                <a:latin typeface="Arial Narrow" pitchFamily="34" charset="0"/>
              </a:rPr>
              <a:t>P.f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. &amp; </a:t>
            </a:r>
            <a:r>
              <a:rPr lang="en-US" sz="2800" i="1" dirty="0" err="1">
                <a:solidFill>
                  <a:srgbClr val="FFFF00"/>
                </a:solidFill>
                <a:latin typeface="Arial Narrow" pitchFamily="34" charset="0"/>
              </a:rPr>
              <a:t>P.v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.)</a:t>
            </a:r>
            <a:endParaRPr lang="en-US" sz="2800" i="1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320" y="5418765"/>
            <a:ext cx="687527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Gametocide</a:t>
            </a:r>
            <a:r>
              <a:rPr lang="en-US" sz="2800" dirty="0" smtClean="0">
                <a:solidFill>
                  <a:srgbClr val="FFFF00"/>
                </a:solidFill>
              </a:rPr>
              <a:t>:-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Against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all species except P. </a:t>
            </a:r>
            <a:r>
              <a:rPr lang="en-US" sz="2800" i="1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falciparum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21257" y="580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320" y="4422301"/>
            <a:ext cx="63114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 activity against tissue </a:t>
            </a:r>
            <a:r>
              <a:rPr lang="en-US" sz="2800" dirty="0" err="1" smtClean="0">
                <a:solidFill>
                  <a:srgbClr val="FFFF00"/>
                </a:solidFill>
              </a:rPr>
              <a:t>schizonts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6" name="Picture 7" descr="anopheles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087" y="1926336"/>
            <a:ext cx="3756025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9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602" y="117751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09" y="1938041"/>
            <a:ext cx="63230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&amp; completely absorbed from the 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156" y="2668302"/>
            <a:ext cx="670352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Has high volume of distribution(100-1000l/kg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00" y="4036034"/>
            <a:ext cx="594564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Released slowly from tissues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37176" y="30480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041" y="4726299"/>
            <a:ext cx="567132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Metabolized in the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liver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040" y="5396613"/>
            <a:ext cx="561073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Excreted in the urine 70% unchanged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279" y="6127375"/>
            <a:ext cx="743916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Initial t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=2-3days &amp; terminal t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=1-2months</a:t>
            </a:r>
          </a:p>
        </p:txBody>
      </p:sp>
      <p:pic>
        <p:nvPicPr>
          <p:cNvPr id="16" name="Picture 10" descr="feeding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4840" y="2042160"/>
            <a:ext cx="3762375" cy="4114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38040" y="3380714"/>
            <a:ext cx="594564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Concentrated into parasitized RBCs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337" y="24564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502" y="2253143"/>
            <a:ext cx="3683313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Malaria Parasite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digest  host cell’s 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Hb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to obtain amino acids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613" y="4083623"/>
            <a:ext cx="3615243" cy="2246769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Heme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is released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spc="-15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Toxic</a:t>
            </a:r>
          </a:p>
          <a:p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So parasite detoxifies it by </a:t>
            </a:r>
            <a:r>
              <a:rPr lang="en-US" sz="2800" i="1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heme</a:t>
            </a:r>
            <a:r>
              <a:rPr lang="en-US" sz="2800" i="1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polymerase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Hemozoin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(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NonToxic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)    &amp; traps it in food vacuole</a:t>
            </a:r>
            <a:endParaRPr lang="en-US" sz="2800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10735" y="10881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 of action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148" y="1881188"/>
            <a:ext cx="73628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77" y="2151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537" y="1837875"/>
            <a:ext cx="562067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Mild headache and visual disturbances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76" y="2509144"/>
            <a:ext cx="6513824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 Narrow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 Gastro-intestinal upsets; Nausea, vomiting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743" y="3096561"/>
            <a:ext cx="3331028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 Narrow" pitchFamily="34" charset="0"/>
              </a:rPr>
              <a:t>3</a:t>
            </a:r>
            <a:r>
              <a:rPr lang="en-US" b="1" dirty="0">
                <a:latin typeface="Arial Narrow" pitchFamily="34" charset="0"/>
              </a:rPr>
              <a:t>.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Pruritus,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urticaria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846" y="3795474"/>
            <a:ext cx="3431040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Arial Narrow" pitchFamily="34" charset="0"/>
              </a:rPr>
              <a:t>Prolonged </a:t>
            </a:r>
            <a:r>
              <a:rPr lang="en-US" sz="2800" b="1" i="1" dirty="0">
                <a:solidFill>
                  <a:srgbClr val="FF0000"/>
                </a:solidFill>
                <a:latin typeface="Arial Narrow" pitchFamily="34" charset="0"/>
              </a:rPr>
              <a:t>therapy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60978" y="104616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894" y="4588296"/>
            <a:ext cx="934734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Ocular toxicity: Loss of accommodation, </a:t>
            </a:r>
            <a:r>
              <a:rPr lang="en-US" sz="2800" i="1" dirty="0" err="1" smtClean="0">
                <a:solidFill>
                  <a:srgbClr val="FFFF00"/>
                </a:solidFill>
                <a:latin typeface="Arial Narrow" pitchFamily="34" charset="0"/>
              </a:rPr>
              <a:t>lenticular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 opacity,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retinopathy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8103" y="5506268"/>
            <a:ext cx="3331028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Weight loss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491" y="5461745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Arial Narrow" pitchFamily="34" charset="0"/>
              </a:rPr>
              <a:t>Ototoxicity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134" y="6208474"/>
            <a:ext cx="6314586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Bolus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injection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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hypotension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dysrrhythmias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8081" y="6143369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Safe in pregnancy</a:t>
            </a:r>
            <a:r>
              <a:rPr lang="en-US" sz="2800" i="1" dirty="0">
                <a:solidFill>
                  <a:srgbClr val="FF0000"/>
                </a:solidFill>
                <a:latin typeface="Arial Narrow" pitchFamily="34" charset="0"/>
              </a:rPr>
              <a:t>    </a:t>
            </a:r>
          </a:p>
        </p:txBody>
      </p:sp>
      <p:pic>
        <p:nvPicPr>
          <p:cNvPr id="20" name="Picture 13" descr="Malaria 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7720" y="1950720"/>
            <a:ext cx="35052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964" y="5307192"/>
            <a:ext cx="437687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PfCRT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enhances the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efflux of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from the food vacuole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5243" y="2136669"/>
            <a:ext cx="441803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resistance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76" y="3252840"/>
            <a:ext cx="4422596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Resistance against the drug develops as a result of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mutation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of the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resistance transporter (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PfCRT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480" y="2235518"/>
            <a:ext cx="65532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7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chloroquin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2042" y="2784772"/>
            <a:ext cx="626838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Used to eradicate blood </a:t>
            </a:r>
            <a:r>
              <a:rPr lang="en-US" sz="2800" dirty="0" err="1">
                <a:solidFill>
                  <a:srgbClr val="FFFF00"/>
                </a:solidFill>
              </a:rPr>
              <a:t>schizonts</a:t>
            </a: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of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>
                <a:solidFill>
                  <a:srgbClr val="FFFF00"/>
                </a:solidFill>
              </a:rPr>
              <a:t>Plasmodium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898" y="4123456"/>
            <a:ext cx="380899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Hepatic </a:t>
            </a:r>
            <a:r>
              <a:rPr lang="en-US" sz="2800" dirty="0" err="1" smtClean="0">
                <a:solidFill>
                  <a:srgbClr val="FFFF00"/>
                </a:solidFill>
              </a:rPr>
              <a:t>amoebiasis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898" y="4926623"/>
            <a:ext cx="388646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Rheumatoid arthritis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38899" y="185447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2" name="Picture 7" descr="falciparum_tro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03920" y="2124456"/>
            <a:ext cx="3188208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5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1589" y="540037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084" y="2081347"/>
            <a:ext cx="593223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main alkaloid in cinchona bark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04" y="304484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Potent blood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Schizontocide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of all malarial parasites &amp;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weak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gametocide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for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vivax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ovale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1" name="Picture 12" descr="Chloroqu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8" y="1976558"/>
            <a:ext cx="3408992" cy="213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8564" y="558992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Mild analgesic, antipyretic, stimulation of uterine smooth muscle,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curaremimetic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effect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844" y="434024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Depresses the myocardium, reduce excitability &amp; conductivity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2" name="Picture 4" descr="Image:Cinchona.pubescens0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4445100"/>
            <a:ext cx="4320463" cy="223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576" y="2241750"/>
            <a:ext cx="6724033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&amp; completely absorbed from the 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2907332"/>
            <a:ext cx="5082376" cy="41466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Peaks after 1-3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hours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4218553"/>
            <a:ext cx="6222912" cy="41466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5-20%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excreted in the urine unchanged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51407" y="173036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" y="1143794"/>
            <a:ext cx="4155077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1" y="5796689"/>
            <a:ext cx="6461760" cy="72295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Administered: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orally in a 7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day course </a:t>
            </a:r>
            <a:endParaRPr lang="en-US" sz="2800" dirty="0">
              <a:solidFill>
                <a:srgbClr val="FFFF00"/>
              </a:solidFill>
              <a:latin typeface="Arial Narrow" pitchFamily="34" charset="0"/>
              <a:sym typeface="Symbol" pitchFamily="18" charset="2"/>
            </a:endParaRPr>
          </a:p>
          <a:p>
            <a:pPr marL="0" lvl="1" indent="-285750">
              <a:lnSpc>
                <a:spcPts val="24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or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by slow IV for severe 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P. falciparum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infection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904" y="4869897"/>
            <a:ext cx="6222912" cy="72244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= 10 hrs but longer in sever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falciparum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infection(18hrs)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4338" name="Picture 2" descr="http://www.polconsultant.com/conteduc/malaria/Aslide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9040" y="2026920"/>
            <a:ext cx="4449444" cy="4489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5760" y="3560063"/>
            <a:ext cx="6222912" cy="40244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Metabolized in the liver &amp; excreted in urine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 animBg="1"/>
      <p:bldP spid="1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36" y="2215551"/>
            <a:ext cx="6825684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Classify the main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antimalarial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drugs depending on their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goal of therapy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23" y="3523937"/>
            <a:ext cx="6831898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Detail the pharmacokinetics &amp; dynamics of main drugs used to treat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attack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or prevent relapses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714" y="5512713"/>
            <a:ext cx="6895565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Hint on the CDC recommendations for prophylaxis in travelers to endemic areas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36" y="4685495"/>
            <a:ext cx="6886644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State the WHO therapeutic strategy for treatment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69794" y="1191663"/>
            <a:ext cx="168311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Picture 7" descr="400px-Anopheles_albimanus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02880" y="2072640"/>
            <a:ext cx="41910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6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97" y="3110175"/>
            <a:ext cx="382168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Same as chloroquine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68265" y="2016172"/>
            <a:ext cx="275017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036" y="4158965"/>
            <a:ext cx="572012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Mechanism of resistance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461" y="5084447"/>
            <a:ext cx="5940779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Like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 by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mutation of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resistance transporter, also increased expression of P-glycoprotein transporter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4641" y="2004060"/>
            <a:ext cx="533971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0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297" y="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49" y="1673577"/>
            <a:ext cx="7706631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With therapeutic dose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poor compliance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 bitter taste.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622" y="2240057"/>
            <a:ext cx="1102289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Higher doses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inchonism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(tinnitus, deafness, headaches, nausea &amp;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visual disturbances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07" y="3125576"/>
            <a:ext cx="567525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Abdominal pain &amp; diarrhea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987" y="3669605"/>
            <a:ext cx="596109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Rashes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fever,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3987" y="845311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7840" y="3122669"/>
            <a:ext cx="4775641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Hypotension &amp;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arrhythmias, hypoglycemia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960" y="4331217"/>
            <a:ext cx="11523479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Blood 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dyscarasis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anaemia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thrombocytopenic purpura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hypoprothrombinaemia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960" y="4843745"/>
            <a:ext cx="1114247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Blackwater fever, a fatal condition in which acute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haemolytic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b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</a:b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anaemia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is associated with renal failure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2178" y="5957031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Safe in pregnancy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429" y="5803865"/>
            <a:ext cx="6593998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IV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neurotoxicity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tremor of the lips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and</a:t>
            </a:r>
          </a:p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limbs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delirium, fits, stimulation followed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by</a:t>
            </a:r>
          </a:p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depression of respiration &amp; coma</a:t>
            </a:r>
          </a:p>
        </p:txBody>
      </p:sp>
      <p:pic>
        <p:nvPicPr>
          <p:cNvPr id="11266" name="Picture 2" descr="نتيجة بحث الصور عن ‪quinine soft drink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1115568"/>
            <a:ext cx="3036697" cy="554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67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63" y="2275396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Prolonged QT Interval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02" y="3010031"/>
            <a:ext cx="693137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Glucose-6-Phosphate Dehydrogenase Deficiency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119" y="3690760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Myasthenia Gravis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83" y="4456929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Hypersensitivity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6623" y="122681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998" y="5193836"/>
            <a:ext cx="596332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Optic Neuritis, auditory problems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268" y="6012313"/>
            <a:ext cx="70513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Dose should be reduced in renal insufficiency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0520" y="20574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31480" y="39319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0520" y="23622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1000" y="25603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5760" y="27127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85760" y="30784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31480" y="31546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0" y="34290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16240" y="37642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16240" y="41605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46720" y="451104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16240" y="486156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031480" y="52120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31480" y="554736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31480" y="59131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31480" y="626364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66" name="Picture 2" descr="https://upload.wikimedia.org/wikipedia/commons/f/fa/Plasmodium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7681" y="2133600"/>
            <a:ext cx="3794760" cy="4511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3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8" y="428525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623" y="2391022"/>
            <a:ext cx="841792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Parenteral</a:t>
            </a:r>
            <a:r>
              <a:rPr lang="en-US" sz="2800" b="1" i="1" dirty="0" smtClean="0"/>
              <a:t> treatment of severe </a:t>
            </a:r>
            <a:r>
              <a:rPr lang="en-US" sz="2800" b="1" i="1" dirty="0" err="1" smtClean="0"/>
              <a:t>falciparum</a:t>
            </a:r>
            <a:r>
              <a:rPr lang="en-US" sz="2800" b="1" i="1" dirty="0" smtClean="0"/>
              <a:t> malaria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64" y="3599897"/>
            <a:ext cx="718241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Oral treatment of </a:t>
            </a:r>
            <a:r>
              <a:rPr lang="en-US" sz="2800" b="1" i="1" dirty="0" err="1" smtClean="0"/>
              <a:t>falciparum</a:t>
            </a:r>
            <a:r>
              <a:rPr lang="en-US" sz="2800" b="1" i="1" dirty="0" smtClean="0"/>
              <a:t> malaria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4801" y="133669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0242" name="Picture 2" descr="https://encrypted-tbn1.gstatic.com/images?q=tbn:ANd9GcQ8KsUDNGsbJAxLCVXwobZerbjieFo-bpHwB8udc80SSkwSJX_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0560" y="3474720"/>
            <a:ext cx="3642360" cy="31546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0904" y="4880057"/>
            <a:ext cx="718241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Nocturnal leg cramps??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8" y="428525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63" y="2604382"/>
            <a:ext cx="751769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Antacids: Antacids containing aluminum &amp;/or 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magnesium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may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delay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or decrease absorption of quinine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144" y="3926581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4801" y="133669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Drug interactions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994" y="4767831"/>
            <a:ext cx="742264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Quinine can raise plasma levels of warfarin and digoxin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760" y="2118361"/>
            <a:ext cx="4001453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2913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628" y="1244178"/>
            <a:ext cx="782186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Hypnozoitocides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against  liver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hypnozoites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gametocytocide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388" y="2329091"/>
            <a:ext cx="631161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Radical cure of P. </a:t>
            </a:r>
            <a:r>
              <a:rPr lang="en-US" sz="2800" i="1" dirty="0" err="1">
                <a:solidFill>
                  <a:srgbClr val="FFFF00"/>
                </a:solidFill>
              </a:rPr>
              <a:t>ovale</a:t>
            </a:r>
            <a:r>
              <a:rPr lang="en-US" sz="2800" i="1" dirty="0">
                <a:solidFill>
                  <a:srgbClr val="FFFF00"/>
                </a:solidFill>
              </a:rPr>
              <a:t> &amp; P. vivax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388" y="3032409"/>
            <a:ext cx="533625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Prevent spread of all forms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056" y="4642418"/>
            <a:ext cx="4478904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Well absorbed orally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4457" y="5398075"/>
            <a:ext cx="6061634" cy="10926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metabolized to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etaquine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tafenoquine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more active 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t½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3-6h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653" y="377825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9218" name="Picture 2" descr="http://www.nature.com/scitable/content/ne0000/ne0000/ne0000/ne0000/14465535/su_nrg2126-f1_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515234"/>
            <a:ext cx="4749800" cy="4037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7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26088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52" y="2080038"/>
            <a:ext cx="5785647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Not well understood. It may be acting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by:-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427" y="2725157"/>
            <a:ext cx="8893493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Generating ROS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can damage lipids, proteins &amp; nucleic acids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480" y="3324556"/>
            <a:ext cx="651716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Interfering with the electron transport in the parasite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no energy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53" y="4500232"/>
            <a:ext cx="643910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Inhibiting formation of transport vesicles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no food vacuoles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7668" y="1265494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440" y="5660053"/>
            <a:ext cx="6346181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Resistance;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Rare when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are combined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8194" name="Picture 2" descr="http://www.nature.com/nrmicro/journal/v4/n11/images/nrmicro1529-f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9521" y="3276600"/>
            <a:ext cx="4363720" cy="3581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31455" y="3397568"/>
            <a:ext cx="40576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4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560" y="1811654"/>
            <a:ext cx="4809173" cy="42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30922" y="22591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59" y="1844551"/>
            <a:ext cx="59542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regular doses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patients with G-6-PD deficiency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hemolytic anemia.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481" y="2970457"/>
            <a:ext cx="661975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larger doses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Epigastric distress  &amp; abdominal cramps.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20" y="4086944"/>
            <a:ext cx="668071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Mild anemia, cyanosis 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413" y="4900794"/>
            <a:ext cx="682294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Severe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rarely in patients with deficiency of NADH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methemoglobin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reductase</a:t>
            </a:r>
            <a:r>
              <a:rPr lang="en-US" b="1" dirty="0">
                <a:latin typeface="Arial Narrow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91024" y="1095676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841" y="6053324"/>
            <a:ext cx="679327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Granulocytopenia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agranulocytosis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2441" y="4955624"/>
            <a:ext cx="402896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Maintains integrity of RBCs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1480" y="4391744"/>
            <a:ext cx="131623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GSH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94561" y="2273384"/>
            <a:ext cx="12248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G6PD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7848" y="1788752"/>
            <a:ext cx="498908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Oxidation of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primaqune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produces free radicals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5640" y="2812880"/>
            <a:ext cx="516636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Free radicals will cause oxidative damage of RBCs →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Hemolysis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1736" y="3849624"/>
            <a:ext cx="33528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H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O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 oxidizes GSH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124200"/>
            <a:ext cx="615696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" y="3063241"/>
            <a:ext cx="5699760" cy="37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98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7" grpId="0" animBg="1"/>
      <p:bldP spid="17" grpId="1" animBg="1"/>
      <p:bldP spid="18" grpId="0" animBg="1"/>
      <p:bldP spid="19" grpId="0" animBg="1"/>
      <p:bldP spid="21" grpId="0" animBg="1"/>
      <p:bldP spid="23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56" y="2430630"/>
            <a:ext cx="6829401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Radical cure of relapsing malaria, 15mg/day for 14 days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200" y="3728953"/>
            <a:ext cx="562878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In falciparum malaria: a single dose (45mg) to kill gametes &amp; cut down transmission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63282" y="43927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236" y="1547359"/>
            <a:ext cx="38408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15" y="2641220"/>
            <a:ext cx="2529129" cy="35621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960" y="5435833"/>
            <a:ext cx="885676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Should be avoided in pregnancy(</a:t>
            </a:r>
            <a:r>
              <a:rPr lang="en-US" sz="2800" dirty="0" smtClean="0"/>
              <a:t>the fetus is relatively G6PD-deficient and thus at risk of </a:t>
            </a:r>
            <a:r>
              <a:rPr lang="en-US" sz="2800" dirty="0" err="1" smtClean="0"/>
              <a:t>hemolysis</a:t>
            </a:r>
            <a:r>
              <a:rPr lang="en-US" sz="2800" dirty="0" smtClean="0"/>
              <a:t>)</a:t>
            </a:r>
            <a:r>
              <a:rPr lang="en-US" sz="2800" dirty="0" smtClean="0">
                <a:solidFill>
                  <a:srgbClr val="FFFF00"/>
                </a:solidFill>
              </a:rPr>
              <a:t>&amp; G6PD deficiency patients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480" y="2774633"/>
            <a:ext cx="5684520" cy="265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3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8001" y="2764148"/>
            <a:ext cx="475679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Chloroquine for 3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days 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followed by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2211" y="4090487"/>
            <a:ext cx="487830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>
              <a:lnSpc>
                <a:spcPts val="2500"/>
              </a:lnSpc>
              <a:buSzPct val="80000"/>
              <a:defRPr/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ACT / 3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days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followed by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8012" y="2761494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All show Resistance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0372" y="379470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2661" y="1933726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vivax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657" y="733325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781" y="2763754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sensitive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431" y="4194957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resistant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" y="2740372"/>
            <a:ext cx="3820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falicparum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" y="3787497"/>
            <a:ext cx="337066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uncomplicated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699" y="4534137"/>
            <a:ext cx="285698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complicated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2789" y="4489102"/>
            <a:ext cx="529685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IV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for 24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hrs followed by ACT </a:t>
            </a:r>
          </a:p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Or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+  [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/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] 	         </a:t>
            </a:r>
          </a:p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Or Quinine  +  [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/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]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نتيجة بحث الصور عن ‪antimalarial drugs comic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5840" y="2103120"/>
            <a:ext cx="3383280" cy="4282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0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240" y="721994"/>
            <a:ext cx="8412479" cy="58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" y="31218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Supressive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prophylaxis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625" y="27165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Radical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cure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0173"/>
            <a:ext cx="2013005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Gametocides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9875"/>
            <a:ext cx="2189348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Sporozoitocides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" y="25565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Causal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prophylaxis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865" y="28689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Clinical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cure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1618"/>
            <a:ext cx="220114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Cycle &amp; Drugs site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of action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 0.12639 C 0.06849 0.14583 0.09297 0.15833 0.11745 0.16412 C 0.12539 0.16597 0.13438 0.16805 0.14245 0.17083 C 0.14662 0.17222 0.15495 0.17523 0.15495 0.17546 C 0.1586 0.18518 0.16472 0.19004 0.1711 0.19305 C 0.17683 0.19977 0.18347 0.2 0.18985 0.20417 C 0.19948 0.22129 0.21615 0.23125 0.22865 0.23981 C 0.24037 0.24792 0.25196 0.25602 0.26368 0.26412 C 0.28295 0.27731 0.26029 0.26435 0.27735 0.27754 C 0.28177 0.28102 0.28672 0.28125 0.29115 0.28426 C 0.29688 0.28796 0.3 0.29653 0.30495 0.30185 C 0.30925 0.30648 0.31732 0.31528 0.3224 0.31759 C 0.32696 0.32546 0.33138 0.33194 0.33737 0.33518 C 0.3418 0.34329 0.34688 0.34421 0.35235 0.34861 C 0.36719 0.36065 0.35756 0.3544 0.36615 0.35972 C 0.37266 0.36852 0.37956 0.37616 0.3862 0.38403 C 0.38933 0.38819 0.39506 0.38866 0.3987 0.39051 C 0.40482 0.39838 0.41198 0.40185 0.41862 0.40833 C 0.43243 0.42222 0.44545 0.43495 0.4612 0.43958 C 0.47513 0.44954 0.49011 0.45092 0.50495 0.45301 C 0.51537 0.45972 0.52552 0.46481 0.5362 0.47083 C 0.54427 0.47477 0.5517 0.48264 0.5599 0.48611 C 0.58047 0.49491 0.55873 0.48356 0.57487 0.49051 C 0.57982 0.49259 0.5836 0.49815 0.58868 0.49954 C 0.60704 0.50555 0.62513 0.51111 0.64362 0.51528 C 0.65157 0.52222 0.65951 0.52824 0.66745 0.53518 C 0.67084 0.53819 0.67526 0.54722 0.67735 0.55092 C 0.68529 0.56504 0.6948 0.57129 0.70495 0.57754 C 0.71016 0.58727 0.71628 0.59074 0.7237 0.59305 C 0.72696 0.59537 0.73034 0.59745 0.7336 0.59977 C 0.73842 0.60301 0.73451 0.61458 0.73737 0.61967 C 0.73868 0.62199 0.74076 0.62268 0.74245 0.62407 C 0.7461 0.63102 0.74623 0.63495 0.74115 0.63981 " pathEditMode="relative" rAng="0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12639 C 0.08151 -0.12569 0.08451 -0.12546 0.08737 -0.1243 C 0.08998 -0.12315 0.09492 -0.11967 0.09492 -0.11944 C 0.1017 -0.11065 0.10938 -0.10254 0.11732 -0.09745 C 0.12787 -0.08426 0.12266 -0.0875 0.13242 -0.08426 C 0.14414 -0.07014 0.12552 -0.09143 0.14232 -0.07754 C 0.14766 -0.07315 0.15261 -0.06782 0.15742 -0.06203 C 0.16628 -0.05139 0.17305 -0.0419 0.1836 -0.03541 C 0.19258 -0.02407 0.19831 -0.02014 0.2086 -0.01528 C 0.2099 -0.01389 0.21107 -0.01203 0.21237 -0.01088 C 0.21433 -0.00903 0.21667 -0.00879 0.21862 -0.00648 C 0.22552 0.00116 0.22787 0.01088 0.2336 0.02014 C 0.23789 0.02685 0.24323 0.03125 0.2474 0.03797 C 0.24987 0.0419 0.25117 0.04746 0.25365 0.05116 C 0.26133 0.06389 0.27032 0.07384 0.27865 0.08472 C 0.28216 0.08935 0.28503 0.0956 0.28867 0.10023 C 0.29922 0.11343 0.31159 0.12338 0.3224 0.13588 C 0.3263 0.14051 0.32969 0.14676 0.3336 0.15139 C 0.34961 0.17084 0.36758 0.18496 0.3849 0.20023 C 0.4043 0.21736 0.42253 0.23889 0.44115 0.25787 C 0.45326 0.2706 0.46667 0.28033 0.47865 0.29352 C 0.48907 0.30463 0.50769 0.32523 0.51732 0.34236 C 0.52383 0.35394 0.53047 0.36644 0.53867 0.37361 C 0.54037 0.37662 0.54167 0.38009 0.54362 0.38241 C 0.54505 0.38426 0.55117 0.38611 0.55235 0.38681 C 0.55925 0.39097 0.56407 0.3963 0.5711 0.40023 C 0.57943 0.40463 0.58698 0.41297 0.59492 0.41806 C 0.61159 0.42894 0.63008 0.42963 0.6474 0.43357 C 0.65417 0.4375 0.66107 0.44259 0.66732 0.44908 C 0.68021 0.4625 0.67292 0.4581 0.68242 0.4625 C 0.69245 0.47454 0.678 0.45834 0.69232 0.46922 C 0.69336 0.47014 0.69375 0.47315 0.69492 0.47361 C 0.69857 0.47523 0.70235 0.475 0.70612 0.4757 C 0.71719 0.48241 0.71107 0.47986 0.72487 0.48241 C 0.72709 0.48866 0.72865 0.49283 0.72865 0.50023 " pathEditMode="relative" rAng="0" ptsTypes="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14421 C -0.21406 0.14653 -0.1957 0.15 -0.17708 0.15255 C -0.16848 0.1537 -0.15143 0.15602 -0.15143 0.15625 C -0.13737 0.16134 -0.12265 0.16296 -0.10807 0.16435 C -0.10143 0.1662 -0.09453 0.1713 -0.08776 0.17292 C -0.08281 0.17384 -0.07786 0.17384 -0.07291 0.1743 C -0.0664 0.17616 -0.06067 0.17824 -0.0539 0.17963 C -0.04609 0.18449 -0.03671 0.19005 -0.02838 0.19305 C -0.02096 0.1956 -0.01276 0.19583 -0.00533 0.19815 C 0.00053 0.2 0.00495 0.20694 0.01094 0.20833 C 0.02084 0.21042 0.03073 0.21042 0.04076 0.2118 C 0.05391 0.22014 0.07448 0.21944 0.08816 0.22037 C 0.18204 0.21805 0.27461 0.22592 0.36823 0.23032 C 0.37709 0.23333 0.37461 0.23356 0.38034 0.24051 C 0.3836 0.24467 0.38881 0.24583 0.39258 0.24907 C 0.39805 0.24653 0.40196 0.24838 0.40743 0.25069 C 0.40443 0.24514 0.40469 0.24768 0.40469 0.24398 " pathEditMode="relative" rAng="0" ptsTypes="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 -0.16481 C 0.05365 -0.16319 0.07031 -0.16018 0.0875 -0.15601 C 0.09558 -0.15115 0.10404 -0.15069 0.1125 -0.1493 C 0.12344 -0.14537 0.13412 -0.1412 0.14492 -0.13588 C 0.14753 -0.13472 0.15013 -0.1331 0.15248 -0.13148 C 0.15417 -0.13032 0.15573 -0.12824 0.15742 -0.12708 C 0.16354 -0.12361 0.1711 -0.12199 0.17748 -0.1206 C 0.18308 -0.11527 0.18919 -0.11389 0.19492 -0.10926 C 0.22318 -0.08773 0.25482 -0.08541 0.28503 -0.07824 C 0.2905 -0.07314 0.29558 -0.07314 0.30117 -0.06921 C 0.31511 -0.06018 0.3293 -0.04907 0.34375 -0.04259 C 0.35612 -0.03703 0.36862 -0.03518 0.38125 -0.03379 C 0.39675 -0.02801 0.41185 -0.01944 0.42748 -0.01597 C 0.43399 -0.01296 0.43959 -0.00902 0.44623 -0.00694 C 0.45573 0.00162 0.44636 -0.00578 0.45742 -0.00046 C 0.46367 0.00255 0.46875 0.00811 0.475 0.01065 C 0.48815 0.03403 0.51589 0.04468 0.53373 0.04861 C 0.54505 0.05463 0.55703 0.05371 0.56875 0.0551 C 0.57643 0.05718 0.58425 0.05949 0.59128 0.06621 C 0.6 0.07408 0.58933 0.06852 0.6 0.07292 C 0.60248 0.07963 0.60586 0.08542 0.60742 0.09306 C 0.60781 0.09514 0.60781 0.09792 0.60873 0.09954 C 0.6125 0.10625 0.62813 0.10486 0.6362 0.10857 C 0.64505 0.09838 0.65638 0.09676 0.66628 0.09074 C 0.67578 0.09329 0.678 0.09306 0.67253 0.09306 " pathEditMode="relative" rAng="0" ptsTypes="ffffffffff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73 0.00718 C 0.08737 0.01134 0.09011 0.01644 0.09375 0.0206 C 0.1013 0.04074 0.1099 0.05833 0.11745 0.07824 C 0.12266 0.0919 0.12709 0.1088 0.13373 0.1206 C 0.14011 0.14931 0.13203 0.11713 0.13998 0.13843 C 0.14063 0.14028 0.14063 0.14283 0.14115 0.14491 C 0.1418 0.14722 0.14284 0.14931 0.14375 0.15162 C 0.14531 0.16088 0.14922 0.16458 0.15117 0.17384 C 0.15391 0.18704 0.15821 0.20602 0.16367 0.2162 C 0.16732 0.23426 0.17422 0.24977 0.17865 0.26713 C 0.18229 0.28125 0.1849 0.29352 0.19115 0.30509 C 0.19479 0.32361 0.20078 0.34236 0.20873 0.35602 C 0.21107 0.37408 0.20781 0.35671 0.21367 0.37176 C 0.22097 0.39074 0.20886 0.3669 0.21745 0.38287 C 0.21979 0.39329 0.22344 0.39977 0.22617 0.40949 C 0.23229 0.43125 0.23646 0.4544 0.24245 0.47616 C 0.24492 0.49769 0.24154 0.47847 0.2474 0.49398 C 0.25117 0.50394 0.25196 0.51713 0.25495 0.52732 C 0.25586 0.53056 0.25755 0.5331 0.25873 0.53611 C 0.26003 0.53958 0.26146 0.54329 0.2625 0.54722 C 0.26472 0.55579 0.26459 0.56806 0.26745 0.57616 C 0.27097 0.58634 0.27526 0.59653 0.27995 0.60509 C 0.28034 0.6081 0.28034 0.61134 0.28125 0.61389 C 0.28294 0.61829 0.2875 0.625 0.2875 0.625 C 0.28841 0.63009 0.29219 0.64722 0.29492 0.64954 C 0.29675 0.65116 0.3086 0.65394 0.30873 0.65394 C 0.31081 0.66551 0.31081 0.67755 0.3125 0.68935 C 0.31146 0.7169 0.30977 0.74074 0.30625 0.76713 C 0.30456 0.80139 0.30495 0.78495 0.30495 0.8162 " pathEditMode="relative" ptsTypes="fffffffffffffff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0.00169 0.01759 0.00547 0.03518 0.01003 0.05092 C 0.01432 0.06597 0.01419 0.08148 0.02005 0.09537 C 0.02253 0.11203 0.02917 0.13009 0.0388 0.13541 C 0.04258 0.13981 0.04453 0.14421 0.04883 0.14653 C 0.05013 0.14791 0.0513 0.14977 0.0526 0.15092 C 0.05378 0.15185 0.05521 0.15208 0.05625 0.15324 C 0.06471 0.16227 0.05234 0.15347 0.0625 0.15995 C 0.07565 0.18217 0.05365 0.14606 0.06875 0.16666 C 0.07109 0.1699 0.08268 0.18842 0.08503 0.19328 C 0.0875 0.19861 0.08698 0.20069 0.0901 0.2044 C 0.09401 0.20903 0.09844 0.2118 0.1026 0.21551 C 0.10456 0.21736 0.11198 0.22615 0.1138 0.22662 C 0.12044 0.22847 0.12721 0.22801 0.13385 0.2287 C 0.14102 0.22662 0.14674 0.2287 0.15378 0.2287 " pathEditMode="relative" rAng="0" ptsTypes="ff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735" y="2423301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Special risk groups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495" y="3444156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Pregnancy; 1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st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trimester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8522" y="3530701"/>
            <a:ext cx="457435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Quinine +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(7 days)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214" y="4563820"/>
            <a:ext cx="418422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Pregnancy; 2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nd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&amp; 3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rd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trimester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Lactating women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Infants &amp; young children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3762" y="462567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0766" y="1547077"/>
            <a:ext cx="3820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falicparum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084" y="439082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015" y="222495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321" y="2174341"/>
            <a:ext cx="615931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 smtClean="0"/>
              <a:t>Areas without 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6454" y="4548580"/>
            <a:ext cx="615018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 smtClean="0"/>
              <a:t>Areas with multidrug-resistant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841" y="3421713"/>
            <a:ext cx="618979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Areas with </a:t>
            </a:r>
            <a:r>
              <a:rPr lang="en-US" sz="2800" dirty="0" err="1" smtClean="0"/>
              <a:t>chloroquine</a:t>
            </a:r>
            <a:r>
              <a:rPr lang="en-US" sz="2800" dirty="0" smtClean="0"/>
              <a:t>-resistant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9806" y="1257517"/>
            <a:ext cx="537615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Cdc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recomendations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1844" y="347642"/>
            <a:ext cx="681167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Prophylaxis 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travellers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00" y="452619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Doxycycline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512" y="3428425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417" y="5698692"/>
            <a:ext cx="10749221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Begin 1-2 weeks before departure (except for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doxycycline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2 days) &amp; continue for 4 weeks after leaving the endemic area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3282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761" y="2509479"/>
            <a:ext cx="22118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Causal prophylaxis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582" y="2551287"/>
            <a:ext cx="437501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parasite in liver cells &amp; prevent invasion of erythrocytes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502" y="2543531"/>
            <a:ext cx="225033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Primaquine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721" y="4509500"/>
            <a:ext cx="230327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Supressive</a:t>
            </a:r>
            <a:r>
              <a:rPr lang="en-US" sz="2800" dirty="0" smtClean="0">
                <a:solidFill>
                  <a:srgbClr val="FFFF00"/>
                </a:solidFill>
              </a:rPr>
              <a:t> prophylaxis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908108" y="4585700"/>
            <a:ext cx="445865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Suppresses the </a:t>
            </a:r>
            <a:r>
              <a:rPr lang="en-US" sz="2800" dirty="0" err="1" smtClean="0">
                <a:solidFill>
                  <a:srgbClr val="FFFF00"/>
                </a:solidFill>
              </a:rPr>
              <a:t>erythrocytic</a:t>
            </a:r>
            <a:r>
              <a:rPr lang="en-US" sz="2800" dirty="0" smtClean="0">
                <a:solidFill>
                  <a:srgbClr val="FFFF00"/>
                </a:solidFill>
              </a:rPr>
              <a:t> phase &amp; thus attack of malaria fever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737" y="4606067"/>
            <a:ext cx="2499223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</a:t>
            </a:r>
            <a:r>
              <a:rPr lang="en-US" sz="2800" dirty="0" err="1" smtClean="0">
                <a:solidFill>
                  <a:srgbClr val="FFFF00"/>
                </a:solidFill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</a:rPr>
              <a:t>, doxycycline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991" y="1243821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199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591" y="1859933"/>
            <a:ext cx="2633569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Clinical cure (</a:t>
            </a:r>
            <a:r>
              <a:rPr lang="en-US" sz="2800" dirty="0" err="1" smtClean="0">
                <a:solidFill>
                  <a:srgbClr val="FFFF00"/>
                </a:solidFill>
              </a:rPr>
              <a:t>erythrocytic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schizonicide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9466" y="1912020"/>
            <a:ext cx="333102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Used to terminate  an episode of malarial fever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00" y="3476492"/>
            <a:ext cx="261518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Fast acting high efficacy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5229" y="3483302"/>
            <a:ext cx="277665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quinine, </a:t>
            </a:r>
            <a:r>
              <a:rPr lang="en-US" sz="2800" dirty="0" err="1" smtClean="0">
                <a:solidFill>
                  <a:srgbClr val="FFFF00"/>
                </a:solidFill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</a:rPr>
              <a:t>, artemisinin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57239" y="1033509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547" y="5396458"/>
            <a:ext cx="2589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Slow acting low efficacy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2112" y="5473005"/>
            <a:ext cx="293264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Pyrimethamine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proguanil</a:t>
            </a:r>
            <a:r>
              <a:rPr lang="en-US" sz="2800" dirty="0" smtClean="0">
                <a:solidFill>
                  <a:srgbClr val="FFFF00"/>
                </a:solidFill>
              </a:rPr>
              <a:t>, sulfonamides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351" y="1855708"/>
            <a:ext cx="260308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Radical cure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706" y="1924723"/>
            <a:ext cx="2723434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Eradicate all forms of vivax from the body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8788" y="1979587"/>
            <a:ext cx="331970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Suppressive drug + </a:t>
            </a:r>
            <a:r>
              <a:rPr lang="en-US" sz="2800" dirty="0" err="1" smtClean="0">
                <a:solidFill>
                  <a:srgbClr val="FFFF00"/>
                </a:solidFill>
              </a:rPr>
              <a:t>hypnozoitocidal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978" y="3503309"/>
            <a:ext cx="260270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Gametocidal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4226" y="3476492"/>
            <a:ext cx="2569489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gametocytes &amp; prevent transmission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9400" y="4856946"/>
            <a:ext cx="301330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Primaquine</a:t>
            </a:r>
            <a:r>
              <a:rPr lang="en-US" sz="2800" dirty="0" smtClean="0">
                <a:solidFill>
                  <a:srgbClr val="FFFF00"/>
                </a:solidFill>
              </a:rPr>
              <a:t>, all species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78920" y="5903893"/>
            <a:ext cx="317216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Proguanil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pyrimethamine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6862" y="3465479"/>
            <a:ext cx="301330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quinine against vivax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267" y="6208950"/>
            <a:ext cx="273511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Sprozoitocides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9466" y="5753679"/>
            <a:ext cx="221042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</a:t>
            </a:r>
            <a:r>
              <a:rPr lang="en-US" sz="2800" dirty="0" err="1" smtClean="0">
                <a:solidFill>
                  <a:srgbClr val="FFFF00"/>
                </a:solidFill>
              </a:rPr>
              <a:t>sporozoites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77" y="2761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54" y="2360391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</a:rPr>
              <a:t>Fast acting blood </a:t>
            </a:r>
            <a:r>
              <a:rPr lang="en-US" sz="2800" dirty="0" err="1">
                <a:solidFill>
                  <a:srgbClr val="FFFF00"/>
                </a:solidFill>
              </a:rPr>
              <a:t>Schizontocide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22" y="3127830"/>
            <a:ext cx="5673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Affect all forms including multi-drug resistant </a:t>
            </a:r>
            <a:r>
              <a:rPr lang="en-US" sz="2800" i="1" dirty="0">
                <a:solidFill>
                  <a:srgbClr val="FFFF00"/>
                </a:solidFill>
              </a:rPr>
              <a:t>P. falciparum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1" name="Picture 10" descr="Annual wormwood for antimalarial drug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1" y="0"/>
            <a:ext cx="2971800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894" y="5207223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High recrudescence rate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318" y="4436079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Short duration of action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134" y="1214343"/>
            <a:ext cx="716198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</a:rPr>
              <a:t> is the active principle of the plant </a:t>
            </a:r>
            <a:r>
              <a:rPr lang="en-US" sz="2800" i="1" dirty="0" smtClean="0">
                <a:solidFill>
                  <a:srgbClr val="FFFF00"/>
                </a:solidFill>
              </a:rPr>
              <a:t>Artemisia </a:t>
            </a:r>
            <a:r>
              <a:rPr lang="en-US" sz="2800" i="1" dirty="0" err="1" smtClean="0">
                <a:solidFill>
                  <a:srgbClr val="FFFF00"/>
                </a:solidFill>
              </a:rPr>
              <a:t>annua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qinghaosu</a:t>
            </a:r>
            <a:r>
              <a:rPr lang="en-US" sz="2800" b="1" dirty="0" smtClean="0"/>
              <a:t>)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" y="6035040"/>
            <a:ext cx="1024128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Poorly soluble in water &amp; oil, can only be used orally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نتيجة بحث الصور عن ‪antimalarial drugs comics‬‏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1" y="2514600"/>
            <a:ext cx="4241418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1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306" y="20711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pharmaokinetics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198" y="2217600"/>
            <a:ext cx="587017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Derivatives are rapidly absorbed orally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678" y="1037628"/>
            <a:ext cx="1006117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biotransformed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in liver into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dihydroartesiminin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active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350" y="2966616"/>
            <a:ext cx="3331028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Widely distributed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77080" y="3617012"/>
            <a:ext cx="910032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t½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4hrs /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45min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/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4-11hrs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840" y="4280426"/>
            <a:ext cx="1051764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/>
              <a:t>(water-soluble; oral, IV, IM, rectal administration)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120" y="1605332"/>
            <a:ext cx="734772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,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are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prodrugs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320" y="5530106"/>
            <a:ext cx="992328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Dihydroartemisinin</a:t>
            </a:r>
            <a:r>
              <a:rPr lang="en-US" sz="2800" dirty="0" smtClean="0"/>
              <a:t> (water-soluble; oral administration)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080" y="4935746"/>
            <a:ext cx="1103580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Artemether</a:t>
            </a:r>
            <a:r>
              <a:rPr lang="en-US" sz="2800" dirty="0" smtClean="0"/>
              <a:t> (lipid-soluble; oral, IM, and rectal administration)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080" y="6170746"/>
            <a:ext cx="1067004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/>
              <a:t>Induce its own CYP-mediated metabolism</a:t>
            </a:r>
            <a:r>
              <a:rPr lang="en-US" sz="2800" dirty="0" smtClean="0">
                <a:latin typeface="Calibri"/>
                <a:cs typeface="Times New Roman"/>
              </a:rPr>
              <a:t>→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↑ clearance 5 fold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441" y="145979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236" y="2349399"/>
            <a:ext cx="6650982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They have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endoperoxide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bridges that are cleaved by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haem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iron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to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yield carbon- centered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free radicals, that will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875" y="4565860"/>
            <a:ext cx="6614406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Irreversibly bind &amp; inhibit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sarco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-endoplasmic reticulum Ca</a:t>
            </a:r>
            <a:r>
              <a:rPr lang="en-US" sz="2800" baseline="30000" dirty="0" smtClean="0">
                <a:solidFill>
                  <a:srgbClr val="FFFF00"/>
                </a:solidFill>
                <a:latin typeface="Arial Narrow" pitchFamily="34" charset="0"/>
              </a:rPr>
              <a:t>2+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ATPase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of the </a:t>
            </a:r>
            <a:b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parasite, thereby inhibiting its growth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113" y="3601238"/>
            <a:ext cx="6660647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lkylate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membranes of parasite’s food vacuole and mitochondria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no energy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852" y="5820109"/>
            <a:ext cx="663890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Inhibiting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formation of transport vesicles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no food vacuoles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51737" y="4437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2" name="Picture 2" descr="Thank U…!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760" y="2113813"/>
            <a:ext cx="4389120" cy="437619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1415" y="2286000"/>
            <a:ext cx="4391025" cy="39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41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401" y="1842506"/>
            <a:ext cx="250421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056" y="292707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Transient heart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58" y="3920484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Neutrophil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636" y="484300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Brief episodes of fever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544" y="5743717"/>
            <a:ext cx="92616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was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reported recently in Cambodia- Thailand border</a:t>
            </a:r>
            <a:endParaRPr lang="en-US" sz="2800" u="heavy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21257" y="580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0725" y="1877568"/>
            <a:ext cx="6076950" cy="37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8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32772</TotalTime>
  <Words>1336</Words>
  <Application>Microsoft Office PowerPoint</Application>
  <PresentationFormat>Widescreen</PresentationFormat>
  <Paragraphs>251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Algerian</vt:lpstr>
      <vt:lpstr>Arial</vt:lpstr>
      <vt:lpstr>Arial Narrow</vt:lpstr>
      <vt:lpstr>Calibri</vt:lpstr>
      <vt:lpstr>Century Gothic</vt:lpstr>
      <vt:lpstr>Symbol</vt:lpstr>
      <vt:lpstr>Times New Roman</vt:lpstr>
      <vt:lpstr>Wingdings</vt:lpstr>
      <vt:lpstr>Wingdings 3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Osamah Y. Mohamed</cp:lastModifiedBy>
  <cp:revision>1286</cp:revision>
  <dcterms:created xsi:type="dcterms:W3CDTF">2015-12-03T14:01:37Z</dcterms:created>
  <dcterms:modified xsi:type="dcterms:W3CDTF">2019-12-31T07:48:33Z</dcterms:modified>
</cp:coreProperties>
</file>