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 id="2147483981" r:id="rId2"/>
  </p:sldMasterIdLst>
  <p:notesMasterIdLst>
    <p:notesMasterId r:id="rId30"/>
  </p:notesMasterIdLst>
  <p:sldIdLst>
    <p:sldId id="256" r:id="rId3"/>
    <p:sldId id="276" r:id="rId4"/>
    <p:sldId id="277" r:id="rId5"/>
    <p:sldId id="259" r:id="rId6"/>
    <p:sldId id="278" r:id="rId7"/>
    <p:sldId id="260" r:id="rId8"/>
    <p:sldId id="274" r:id="rId9"/>
    <p:sldId id="291" r:id="rId10"/>
    <p:sldId id="270" r:id="rId11"/>
    <p:sldId id="281" r:id="rId12"/>
    <p:sldId id="279" r:id="rId13"/>
    <p:sldId id="285" r:id="rId14"/>
    <p:sldId id="283" r:id="rId15"/>
    <p:sldId id="290" r:id="rId16"/>
    <p:sldId id="266" r:id="rId17"/>
    <p:sldId id="271" r:id="rId18"/>
    <p:sldId id="265" r:id="rId19"/>
    <p:sldId id="293" r:id="rId20"/>
    <p:sldId id="258" r:id="rId21"/>
    <p:sldId id="272" r:id="rId22"/>
    <p:sldId id="286" r:id="rId23"/>
    <p:sldId id="287" r:id="rId24"/>
    <p:sldId id="288" r:id="rId25"/>
    <p:sldId id="264" r:id="rId26"/>
    <p:sldId id="282" r:id="rId27"/>
    <p:sldId id="273" r:id="rId28"/>
    <p:sldId id="275" r:id="rId29"/>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16" d="100"/>
          <a:sy n="116" d="100"/>
        </p:scale>
        <p:origin x="13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hangingPunct="1">
              <a:defRPr sz="1200">
                <a:latin typeface="Arial" pitchFamily="34" charset="0"/>
                <a:cs typeface="Arial" pitchFamily="34" charset="0"/>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hangingPunct="1">
              <a:defRPr sz="1200">
                <a:latin typeface="Arial" pitchFamily="34" charset="0"/>
                <a:cs typeface="Arial" pitchFamily="34" charset="0"/>
              </a:defRPr>
            </a:lvl1pPr>
          </a:lstStyle>
          <a:p>
            <a:pPr>
              <a:defRPr/>
            </a:pPr>
            <a:fld id="{9F783260-C800-45F1-B983-03E9CDF2B490}" type="datetimeFigureOut">
              <a:rPr lang="ar-SA"/>
              <a:pPr>
                <a:defRPr/>
              </a:pPr>
              <a:t>06/04/1441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hangingPunct="1">
              <a:defRPr sz="1200">
                <a:latin typeface="Arial" pitchFamily="34" charset="0"/>
                <a:cs typeface="Arial" pitchFamily="34" charset="0"/>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fld id="{6E8AF526-4334-4A38-AF17-9E547C9D1875}" type="slidenum">
              <a:rPr lang="ar-SA" altLang="en-US"/>
              <a:pPr/>
              <a:t>‹#›</a:t>
            </a:fld>
            <a:endParaRPr lang="ar-SA" altLang="en-US"/>
          </a:p>
        </p:txBody>
      </p:sp>
    </p:spTree>
    <p:extLst>
      <p:ext uri="{BB962C8B-B14F-4D97-AF65-F5344CB8AC3E}">
        <p14:creationId xmlns:p14="http://schemas.microsoft.com/office/powerpoint/2010/main" val="5392089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cs typeface="Arial"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charset="0"/>
              </a:defRPr>
            </a:lvl1pPr>
            <a:lvl2pPr marL="742950" indent="-285750" algn="r" rtl="1">
              <a:spcBef>
                <a:spcPct val="30000"/>
              </a:spcBef>
              <a:defRPr sz="1200">
                <a:solidFill>
                  <a:schemeClr val="tx1"/>
                </a:solidFill>
                <a:latin typeface="Calibri" pitchFamily="34" charset="0"/>
                <a:cs typeface="Arial" charset="0"/>
              </a:defRPr>
            </a:lvl2pPr>
            <a:lvl3pPr marL="1143000" indent="-228600" algn="r" rtl="1">
              <a:spcBef>
                <a:spcPct val="30000"/>
              </a:spcBef>
              <a:defRPr sz="1200">
                <a:solidFill>
                  <a:schemeClr val="tx1"/>
                </a:solidFill>
                <a:latin typeface="Calibri" pitchFamily="34" charset="0"/>
                <a:cs typeface="Arial" charset="0"/>
              </a:defRPr>
            </a:lvl3pPr>
            <a:lvl4pPr marL="1600200" indent="-228600" algn="r" rtl="1">
              <a:spcBef>
                <a:spcPct val="30000"/>
              </a:spcBef>
              <a:defRPr sz="1200">
                <a:solidFill>
                  <a:schemeClr val="tx1"/>
                </a:solidFill>
                <a:latin typeface="Calibri" pitchFamily="34" charset="0"/>
                <a:cs typeface="Arial" charset="0"/>
              </a:defRPr>
            </a:lvl4pPr>
            <a:lvl5pPr marL="2057400" indent="-228600" algn="r" rtl="1">
              <a:spcBef>
                <a:spcPct val="30000"/>
              </a:spcBef>
              <a:defRPr sz="1200">
                <a:solidFill>
                  <a:schemeClr val="tx1"/>
                </a:solidFill>
                <a:latin typeface="Calibri" pitchFamily="34" charset="0"/>
                <a:cs typeface="Arial" charset="0"/>
              </a:defRPr>
            </a:lvl5pPr>
            <a:lvl6pPr marL="2514600" indent="-228600" algn="r" rtl="1" eaLnBrk="0" fontAlgn="base" hangingPunct="0">
              <a:spcBef>
                <a:spcPct val="30000"/>
              </a:spcBef>
              <a:spcAft>
                <a:spcPct val="0"/>
              </a:spcAft>
              <a:defRPr sz="1200">
                <a:solidFill>
                  <a:schemeClr val="tx1"/>
                </a:solidFill>
                <a:latin typeface="Calibri" pitchFamily="34" charset="0"/>
                <a:cs typeface="Arial" charset="0"/>
              </a:defRPr>
            </a:lvl6pPr>
            <a:lvl7pPr marL="2971800" indent="-228600" algn="r" rtl="1" eaLnBrk="0" fontAlgn="base" hangingPunct="0">
              <a:spcBef>
                <a:spcPct val="30000"/>
              </a:spcBef>
              <a:spcAft>
                <a:spcPct val="0"/>
              </a:spcAft>
              <a:defRPr sz="1200">
                <a:solidFill>
                  <a:schemeClr val="tx1"/>
                </a:solidFill>
                <a:latin typeface="Calibri" pitchFamily="34" charset="0"/>
                <a:cs typeface="Arial" charset="0"/>
              </a:defRPr>
            </a:lvl7pPr>
            <a:lvl8pPr marL="3429000" indent="-228600" algn="r" rtl="1" eaLnBrk="0" fontAlgn="base" hangingPunct="0">
              <a:spcBef>
                <a:spcPct val="30000"/>
              </a:spcBef>
              <a:spcAft>
                <a:spcPct val="0"/>
              </a:spcAft>
              <a:defRPr sz="1200">
                <a:solidFill>
                  <a:schemeClr val="tx1"/>
                </a:solidFill>
                <a:latin typeface="Calibri" pitchFamily="34" charset="0"/>
                <a:cs typeface="Arial" charset="0"/>
              </a:defRPr>
            </a:lvl8pPr>
            <a:lvl9pPr marL="3886200" indent="-228600" algn="r" rtl="1" eaLnBrk="0" fontAlgn="base" hangingPunct="0">
              <a:spcBef>
                <a:spcPct val="30000"/>
              </a:spcBef>
              <a:spcAft>
                <a:spcPct val="0"/>
              </a:spcAft>
              <a:defRPr sz="1200">
                <a:solidFill>
                  <a:schemeClr val="tx1"/>
                </a:solidFill>
                <a:latin typeface="Calibri" pitchFamily="34" charset="0"/>
                <a:cs typeface="Arial" charset="0"/>
              </a:defRPr>
            </a:lvl9pPr>
          </a:lstStyle>
          <a:p>
            <a:pPr algn="l">
              <a:spcBef>
                <a:spcPct val="0"/>
              </a:spcBef>
            </a:pPr>
            <a:fld id="{15E77B76-3436-4B4E-8C40-D51D57ADC2C0}" type="slidenum">
              <a:rPr lang="en-US" altLang="en-US">
                <a:latin typeface="Arial" charset="0"/>
              </a:rPr>
              <a:pPr algn="l">
                <a:spcBef>
                  <a:spcPct val="0"/>
                </a:spcBef>
              </a:pPr>
              <a:t>3</a:t>
            </a:fld>
            <a:endParaRPr lang="en-US" altLang="en-US">
              <a:latin typeface="Arial" charset="0"/>
            </a:endParaRPr>
          </a:p>
        </p:txBody>
      </p:sp>
    </p:spTree>
    <p:extLst>
      <p:ext uri="{BB962C8B-B14F-4D97-AF65-F5344CB8AC3E}">
        <p14:creationId xmlns:p14="http://schemas.microsoft.com/office/powerpoint/2010/main" val="348696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charset="0"/>
              </a:defRPr>
            </a:lvl1pPr>
            <a:lvl2pPr marL="742950" indent="-285750" algn="r" rtl="1">
              <a:spcBef>
                <a:spcPct val="30000"/>
              </a:spcBef>
              <a:defRPr sz="1200">
                <a:solidFill>
                  <a:schemeClr val="tx1"/>
                </a:solidFill>
                <a:latin typeface="Calibri" pitchFamily="34" charset="0"/>
                <a:cs typeface="Arial" charset="0"/>
              </a:defRPr>
            </a:lvl2pPr>
            <a:lvl3pPr marL="1143000" indent="-228600" algn="r" rtl="1">
              <a:spcBef>
                <a:spcPct val="30000"/>
              </a:spcBef>
              <a:defRPr sz="1200">
                <a:solidFill>
                  <a:schemeClr val="tx1"/>
                </a:solidFill>
                <a:latin typeface="Calibri" pitchFamily="34" charset="0"/>
                <a:cs typeface="Arial" charset="0"/>
              </a:defRPr>
            </a:lvl3pPr>
            <a:lvl4pPr marL="1600200" indent="-228600" algn="r" rtl="1">
              <a:spcBef>
                <a:spcPct val="30000"/>
              </a:spcBef>
              <a:defRPr sz="1200">
                <a:solidFill>
                  <a:schemeClr val="tx1"/>
                </a:solidFill>
                <a:latin typeface="Calibri" pitchFamily="34" charset="0"/>
                <a:cs typeface="Arial" charset="0"/>
              </a:defRPr>
            </a:lvl4pPr>
            <a:lvl5pPr marL="2057400" indent="-228600" algn="r" rtl="1">
              <a:spcBef>
                <a:spcPct val="30000"/>
              </a:spcBef>
              <a:defRPr sz="1200">
                <a:solidFill>
                  <a:schemeClr val="tx1"/>
                </a:solidFill>
                <a:latin typeface="Calibri" pitchFamily="34" charset="0"/>
                <a:cs typeface="Arial" charset="0"/>
              </a:defRPr>
            </a:lvl5pPr>
            <a:lvl6pPr marL="2514600" indent="-228600" algn="r" rtl="1" eaLnBrk="0" fontAlgn="base" hangingPunct="0">
              <a:spcBef>
                <a:spcPct val="30000"/>
              </a:spcBef>
              <a:spcAft>
                <a:spcPct val="0"/>
              </a:spcAft>
              <a:defRPr sz="1200">
                <a:solidFill>
                  <a:schemeClr val="tx1"/>
                </a:solidFill>
                <a:latin typeface="Calibri" pitchFamily="34" charset="0"/>
                <a:cs typeface="Arial" charset="0"/>
              </a:defRPr>
            </a:lvl6pPr>
            <a:lvl7pPr marL="2971800" indent="-228600" algn="r" rtl="1" eaLnBrk="0" fontAlgn="base" hangingPunct="0">
              <a:spcBef>
                <a:spcPct val="30000"/>
              </a:spcBef>
              <a:spcAft>
                <a:spcPct val="0"/>
              </a:spcAft>
              <a:defRPr sz="1200">
                <a:solidFill>
                  <a:schemeClr val="tx1"/>
                </a:solidFill>
                <a:latin typeface="Calibri" pitchFamily="34" charset="0"/>
                <a:cs typeface="Arial" charset="0"/>
              </a:defRPr>
            </a:lvl7pPr>
            <a:lvl8pPr marL="3429000" indent="-228600" algn="r" rtl="1" eaLnBrk="0" fontAlgn="base" hangingPunct="0">
              <a:spcBef>
                <a:spcPct val="30000"/>
              </a:spcBef>
              <a:spcAft>
                <a:spcPct val="0"/>
              </a:spcAft>
              <a:defRPr sz="1200">
                <a:solidFill>
                  <a:schemeClr val="tx1"/>
                </a:solidFill>
                <a:latin typeface="Calibri" pitchFamily="34" charset="0"/>
                <a:cs typeface="Arial" charset="0"/>
              </a:defRPr>
            </a:lvl8pPr>
            <a:lvl9pPr marL="3886200" indent="-228600" algn="r" rtl="1" eaLnBrk="0" fontAlgn="base" hangingPunct="0">
              <a:spcBef>
                <a:spcPct val="30000"/>
              </a:spcBef>
              <a:spcAft>
                <a:spcPct val="0"/>
              </a:spcAft>
              <a:defRPr sz="1200">
                <a:solidFill>
                  <a:schemeClr val="tx1"/>
                </a:solidFill>
                <a:latin typeface="Calibri" pitchFamily="34" charset="0"/>
                <a:cs typeface="Arial" charset="0"/>
              </a:defRPr>
            </a:lvl9pPr>
          </a:lstStyle>
          <a:p>
            <a:pPr algn="l">
              <a:spcBef>
                <a:spcPct val="0"/>
              </a:spcBef>
            </a:pPr>
            <a:fld id="{67048BD9-F979-44CD-AF8B-2281B9E79753}" type="slidenum">
              <a:rPr lang="ar-SA" altLang="en-US">
                <a:latin typeface="Arial" charset="0"/>
              </a:rPr>
              <a:pPr algn="l">
                <a:spcBef>
                  <a:spcPct val="0"/>
                </a:spcBef>
              </a:pPr>
              <a:t>9</a:t>
            </a:fld>
            <a:endParaRPr lang="ar-SA" altLang="en-US">
              <a:latin typeface="Arial" charset="0"/>
            </a:endParaRPr>
          </a:p>
        </p:txBody>
      </p:sp>
    </p:spTree>
    <p:extLst>
      <p:ext uri="{BB962C8B-B14F-4D97-AF65-F5344CB8AC3E}">
        <p14:creationId xmlns:p14="http://schemas.microsoft.com/office/powerpoint/2010/main" val="175170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D1091-56A2-43DF-BC98-CB5BA236124E}" type="slidenum">
              <a:rPr lang="ar-SA"/>
              <a:pPr>
                <a:defRPr/>
              </a:pPr>
              <a:t>‹#›</a:t>
            </a:fld>
            <a:endParaRPr lang="en-US"/>
          </a:p>
        </p:txBody>
      </p:sp>
    </p:spTree>
    <p:extLst>
      <p:ext uri="{BB962C8B-B14F-4D97-AF65-F5344CB8AC3E}">
        <p14:creationId xmlns:p14="http://schemas.microsoft.com/office/powerpoint/2010/main" val="3610840094"/>
      </p:ext>
    </p:extLst>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836C17-A493-453A-9A65-5EF46B15A2BD}" type="slidenum">
              <a:rPr lang="ar-SA"/>
              <a:pPr>
                <a:defRPr/>
              </a:pPr>
              <a:t>‹#›</a:t>
            </a:fld>
            <a:endParaRPr lang="en-US"/>
          </a:p>
        </p:txBody>
      </p:sp>
    </p:spTree>
    <p:extLst>
      <p:ext uri="{BB962C8B-B14F-4D97-AF65-F5344CB8AC3E}">
        <p14:creationId xmlns:p14="http://schemas.microsoft.com/office/powerpoint/2010/main" val="129618023"/>
      </p:ext>
    </p:extLst>
  </p:cSld>
  <p:clrMapOvr>
    <a:masterClrMapping/>
  </p:clrMapOvr>
  <p:transition>
    <p:comb/>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615D2-093C-4A99-9641-0D68E5F9EA94}" type="slidenum">
              <a:rPr lang="ar-SA"/>
              <a:pPr>
                <a:defRPr/>
              </a:pPr>
              <a:t>‹#›</a:t>
            </a:fld>
            <a:endParaRPr lang="en-US"/>
          </a:p>
        </p:txBody>
      </p:sp>
    </p:spTree>
    <p:extLst>
      <p:ext uri="{BB962C8B-B14F-4D97-AF65-F5344CB8AC3E}">
        <p14:creationId xmlns:p14="http://schemas.microsoft.com/office/powerpoint/2010/main" val="2676169243"/>
      </p:ext>
    </p:extLst>
  </p:cSld>
  <p:clrMapOvr>
    <a:masterClrMapping/>
  </p:clrMapOvr>
  <p:transition>
    <p:comb/>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Date Placeholder 4"/>
          <p:cNvSpPr>
            <a:spLocks noGrp="1" noChangeArrowheads="1"/>
          </p:cNvSpPr>
          <p:nvPr>
            <p:ph type="dt" sz="half" idx="10"/>
          </p:nvPr>
        </p:nvSpPr>
        <p:spPr>
          <a:xfrm>
            <a:off x="6553200" y="6245225"/>
            <a:ext cx="2133600" cy="476250"/>
          </a:xfrm>
          <a:prstGeom prst="rect">
            <a:avLst/>
          </a:prstGeom>
        </p:spPr>
        <p:txBody>
          <a:bodyPr/>
          <a:lstStyle>
            <a:lvl1pPr algn="r" rtl="1" eaLnBrk="1" hangingPunct="1">
              <a:defRPr>
                <a:latin typeface="Arial" pitchFamily="34" charset="0"/>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lgn="r" rtl="1" eaLnBrk="1" hangingPunct="1">
              <a:defRPr>
                <a:latin typeface="Arial" pitchFamily="34" charset="0"/>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fld id="{5C9EBC40-CB37-4FDD-B02E-9DB50A1CB5C4}" type="slidenum">
              <a:rPr lang="ar-SA" altLang="en-US"/>
              <a:pPr/>
              <a:t>‹#›</a:t>
            </a:fld>
            <a:endParaRPr lang="en-US" altLang="en-US"/>
          </a:p>
        </p:txBody>
      </p:sp>
    </p:spTree>
    <p:extLst>
      <p:ext uri="{BB962C8B-B14F-4D97-AF65-F5344CB8AC3E}">
        <p14:creationId xmlns:p14="http://schemas.microsoft.com/office/powerpoint/2010/main" val="22722553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CC035DE-6BDE-4E0C-8670-FEA10764E26C}" type="datetime1">
              <a:rPr lang="en-GB"/>
              <a:pPr>
                <a:defRPr/>
              </a:pPr>
              <a:t>03/12/2019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5554F449-27BD-4B02-9375-A26BEF3DA3FA}" type="slidenum">
              <a:rPr lang="en-GB"/>
              <a:pPr>
                <a:defRPr/>
              </a:pPr>
              <a:t>‹#›</a:t>
            </a:fld>
            <a:endParaRPr lang="en-GB"/>
          </a:p>
        </p:txBody>
      </p:sp>
    </p:spTree>
    <p:extLst>
      <p:ext uri="{BB962C8B-B14F-4D97-AF65-F5344CB8AC3E}">
        <p14:creationId xmlns:p14="http://schemas.microsoft.com/office/powerpoint/2010/main" val="3929125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928CCB7-6B9E-4ADB-8C40-D4B8C081E7A9}" type="datetime1">
              <a:rPr lang="en-GB"/>
              <a:pPr>
                <a:defRPr/>
              </a:pPr>
              <a:t>03/12/2019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1F84AD3B-7B7F-4E2F-9F2B-533ED073C141}" type="slidenum">
              <a:rPr lang="en-GB"/>
              <a:pPr>
                <a:defRPr/>
              </a:pPr>
              <a:t>‹#›</a:t>
            </a:fld>
            <a:endParaRPr lang="en-GB"/>
          </a:p>
        </p:txBody>
      </p:sp>
    </p:spTree>
    <p:extLst>
      <p:ext uri="{BB962C8B-B14F-4D97-AF65-F5344CB8AC3E}">
        <p14:creationId xmlns:p14="http://schemas.microsoft.com/office/powerpoint/2010/main" val="648981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56"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BE8FE32-A14B-41FE-A58F-5F0A26983CB8}" type="datetime1">
              <a:rPr lang="en-GB"/>
              <a:pPr>
                <a:defRPr/>
              </a:pPr>
              <a:t>03/12/2019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BCDD4A63-0043-4C29-ADFF-0D56A2A41FEF}" type="slidenum">
              <a:rPr lang="en-GB"/>
              <a:pPr>
                <a:defRPr/>
              </a:pPr>
              <a:t>‹#›</a:t>
            </a:fld>
            <a:endParaRPr lang="en-GB"/>
          </a:p>
        </p:txBody>
      </p:sp>
    </p:spTree>
    <p:extLst>
      <p:ext uri="{BB962C8B-B14F-4D97-AF65-F5344CB8AC3E}">
        <p14:creationId xmlns:p14="http://schemas.microsoft.com/office/powerpoint/2010/main" val="4145801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80E6BB6-AD7D-46E4-8744-FB42D01311BF}" type="datetime1">
              <a:rPr lang="en-GB"/>
              <a:pPr>
                <a:defRPr/>
              </a:pPr>
              <a:t>03/12/2019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8C7034D-2289-46CB-B0C6-A8C2D4570967}" type="slidenum">
              <a:rPr lang="en-GB"/>
              <a:pPr>
                <a:defRPr/>
              </a:pPr>
              <a:t>‹#›</a:t>
            </a:fld>
            <a:endParaRPr lang="en-GB"/>
          </a:p>
        </p:txBody>
      </p:sp>
    </p:spTree>
    <p:extLst>
      <p:ext uri="{BB962C8B-B14F-4D97-AF65-F5344CB8AC3E}">
        <p14:creationId xmlns:p14="http://schemas.microsoft.com/office/powerpoint/2010/main" val="137719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A3C9503-3E25-4D0F-ACA0-BE0E27FB0298}" type="datetime1">
              <a:rPr lang="en-GB"/>
              <a:pPr>
                <a:defRPr/>
              </a:pPr>
              <a:t>03/12/2019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3F9EB23-E2FB-4338-8E95-2E462A8E32E6}" type="slidenum">
              <a:rPr lang="en-GB"/>
              <a:pPr>
                <a:defRPr/>
              </a:pPr>
              <a:t>‹#›</a:t>
            </a:fld>
            <a:endParaRPr lang="en-GB"/>
          </a:p>
        </p:txBody>
      </p:sp>
    </p:spTree>
    <p:extLst>
      <p:ext uri="{BB962C8B-B14F-4D97-AF65-F5344CB8AC3E}">
        <p14:creationId xmlns:p14="http://schemas.microsoft.com/office/powerpoint/2010/main" val="1744262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2AAE3F3-5D89-4120-9B0C-068C85FB79BE}" type="datetime1">
              <a:rPr lang="en-GB"/>
              <a:pPr>
                <a:defRPr/>
              </a:pPr>
              <a:t>03/12/2019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01043538-9470-440C-BA6D-C5D8DEA09475}" type="slidenum">
              <a:rPr lang="en-GB"/>
              <a:pPr>
                <a:defRPr/>
              </a:pPr>
              <a:t>‹#›</a:t>
            </a:fld>
            <a:endParaRPr lang="en-GB"/>
          </a:p>
        </p:txBody>
      </p:sp>
    </p:spTree>
    <p:extLst>
      <p:ext uri="{BB962C8B-B14F-4D97-AF65-F5344CB8AC3E}">
        <p14:creationId xmlns:p14="http://schemas.microsoft.com/office/powerpoint/2010/main" val="944467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636CCD5-FA94-43F7-9047-8F1243B8165E}" type="datetime1">
              <a:rPr lang="en-GB"/>
              <a:pPr>
                <a:defRPr/>
              </a:pPr>
              <a:t>03/12/2019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2C6C3917-4CC8-4640-A56D-8FCA9D3AFAA8}" type="slidenum">
              <a:rPr lang="en-GB"/>
              <a:pPr>
                <a:defRPr/>
              </a:pPr>
              <a:t>‹#›</a:t>
            </a:fld>
            <a:endParaRPr lang="en-GB"/>
          </a:p>
        </p:txBody>
      </p:sp>
    </p:spTree>
    <p:extLst>
      <p:ext uri="{BB962C8B-B14F-4D97-AF65-F5344CB8AC3E}">
        <p14:creationId xmlns:p14="http://schemas.microsoft.com/office/powerpoint/2010/main" val="42678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CC8DF-B9BD-4BD4-B438-C358B80FE111}" type="slidenum">
              <a:rPr lang="ar-SA"/>
              <a:pPr>
                <a:defRPr/>
              </a:pPr>
              <a:t>‹#›</a:t>
            </a:fld>
            <a:endParaRPr lang="en-US"/>
          </a:p>
        </p:txBody>
      </p:sp>
    </p:spTree>
    <p:extLst>
      <p:ext uri="{BB962C8B-B14F-4D97-AF65-F5344CB8AC3E}">
        <p14:creationId xmlns:p14="http://schemas.microsoft.com/office/powerpoint/2010/main" val="1169097056"/>
      </p:ext>
    </p:extLst>
  </p:cSld>
  <p:clrMapOvr>
    <a:masterClrMapping/>
  </p:clrMapOvr>
  <p:transition>
    <p:comb/>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78"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0E86ABF5-4A7E-4810-8E2F-C8EA5D128C0A}" type="datetime1">
              <a:rPr lang="en-GB"/>
              <a:pPr>
                <a:defRPr/>
              </a:pPr>
              <a:t>03/12/2019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D40D4D33-108D-40EF-A402-79DFC0968EBA}" type="slidenum">
              <a:rPr lang="en-GB"/>
              <a:pPr>
                <a:defRPr/>
              </a:pPr>
              <a:t>‹#›</a:t>
            </a:fld>
            <a:endParaRPr lang="en-GB"/>
          </a:p>
        </p:txBody>
      </p:sp>
    </p:spTree>
    <p:extLst>
      <p:ext uri="{BB962C8B-B14F-4D97-AF65-F5344CB8AC3E}">
        <p14:creationId xmlns:p14="http://schemas.microsoft.com/office/powerpoint/2010/main" val="3956106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E5ED86E-3605-471E-BFD4-EACC0CACA54B}" type="datetime1">
              <a:rPr lang="en-GB"/>
              <a:pPr>
                <a:defRPr/>
              </a:pPr>
              <a:t>03/12/2019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85E978E9-002F-4ABB-A500-09E1012D5102}" type="slidenum">
              <a:rPr lang="en-GB"/>
              <a:pPr>
                <a:defRPr/>
              </a:pPr>
              <a:t>‹#›</a:t>
            </a:fld>
            <a:endParaRPr lang="en-GB"/>
          </a:p>
        </p:txBody>
      </p:sp>
    </p:spTree>
    <p:extLst>
      <p:ext uri="{BB962C8B-B14F-4D97-AF65-F5344CB8AC3E}">
        <p14:creationId xmlns:p14="http://schemas.microsoft.com/office/powerpoint/2010/main" val="820221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89DC18C-2679-419F-B726-42D7402913A9}" type="datetime1">
              <a:rPr lang="en-GB"/>
              <a:pPr>
                <a:defRPr/>
              </a:pPr>
              <a:t>03/12/2019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73686F1B-F5B7-4D42-897C-59DC8EC5DAAD}" type="slidenum">
              <a:rPr lang="en-GB"/>
              <a:pPr>
                <a:defRPr/>
              </a:pPr>
              <a:t>‹#›</a:t>
            </a:fld>
            <a:endParaRPr lang="en-GB"/>
          </a:p>
        </p:txBody>
      </p:sp>
    </p:spTree>
    <p:extLst>
      <p:ext uri="{BB962C8B-B14F-4D97-AF65-F5344CB8AC3E}">
        <p14:creationId xmlns:p14="http://schemas.microsoft.com/office/powerpoint/2010/main" val="3481156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A493DCE3-2A69-4407-88AA-B1872547A820}" type="datetime1">
              <a:rPr lang="en-GB"/>
              <a:pPr>
                <a:defRPr/>
              </a:pPr>
              <a:t>03/12/2019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E415ABF1-1C02-4BA8-BC0F-4C13A2F1AB74}" type="slidenum">
              <a:rPr lang="en-GB"/>
              <a:pPr>
                <a:defRPr/>
              </a:pPr>
              <a:t>‹#›</a:t>
            </a:fld>
            <a:endParaRPr lang="en-GB"/>
          </a:p>
        </p:txBody>
      </p:sp>
    </p:spTree>
    <p:extLst>
      <p:ext uri="{BB962C8B-B14F-4D97-AF65-F5344CB8AC3E}">
        <p14:creationId xmlns:p14="http://schemas.microsoft.com/office/powerpoint/2010/main" val="1812284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719265"/>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2"/>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E4A0D650-6ABB-4EDC-AAF5-00448B71197B}" type="datetime1">
              <a:rPr lang="en-GB" altLang="en-US"/>
              <a:pPr>
                <a:defRPr/>
              </a:pPr>
              <a:t>03/12/2019</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fontAlgn="base">
              <a:spcBef>
                <a:spcPct val="0"/>
              </a:spcBef>
              <a:spcAft>
                <a:spcPct val="0"/>
              </a:spcAft>
              <a:defRPr>
                <a:latin typeface="Times New Roman" panose="02020603050405020304" pitchFamily="18" charset="0"/>
              </a:defRPr>
            </a:lvl1pPr>
          </a:lstStyle>
          <a:p>
            <a:pPr>
              <a:defRPr/>
            </a:pPr>
            <a:r>
              <a:rPr lang="en-US" altLang="en-US"/>
              <a:t>Dr Mohamed Mansour, 2014</a:t>
            </a:r>
          </a:p>
        </p:txBody>
      </p:sp>
      <p:sp>
        <p:nvSpPr>
          <p:cNvPr id="8" name="Slide Number Placeholder 7"/>
          <p:cNvSpPr>
            <a:spLocks noGrp="1"/>
          </p:cNvSpPr>
          <p:nvPr>
            <p:ph type="sldNum" sz="quarter" idx="12"/>
          </p:nvPr>
        </p:nvSpPr>
        <p:spPr>
          <a:xfrm>
            <a:off x="6553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6AD0C772-5F8D-4074-B88D-BAC5BF1C189D}" type="slidenum">
              <a:rPr lang="en-US" altLang="en-US"/>
              <a:pPr>
                <a:defRPr/>
              </a:pPr>
              <a:t>‹#›</a:t>
            </a:fld>
            <a:endParaRPr lang="en-US" altLang="en-US"/>
          </a:p>
        </p:txBody>
      </p:sp>
    </p:spTree>
    <p:extLst>
      <p:ext uri="{BB962C8B-B14F-4D97-AF65-F5344CB8AC3E}">
        <p14:creationId xmlns:p14="http://schemas.microsoft.com/office/powerpoint/2010/main" val="287955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8F8A1-639F-404E-BC09-0A025F2B74EF}" type="slidenum">
              <a:rPr lang="ar-SA"/>
              <a:pPr>
                <a:defRPr/>
              </a:pPr>
              <a:t>‹#›</a:t>
            </a:fld>
            <a:endParaRPr lang="en-US"/>
          </a:p>
        </p:txBody>
      </p:sp>
    </p:spTree>
    <p:extLst>
      <p:ext uri="{BB962C8B-B14F-4D97-AF65-F5344CB8AC3E}">
        <p14:creationId xmlns:p14="http://schemas.microsoft.com/office/powerpoint/2010/main" val="3842834880"/>
      </p:ext>
    </p:extLst>
  </p:cSld>
  <p:clrMapOvr>
    <a:masterClrMapping/>
  </p:clrMapOvr>
  <p:transition>
    <p:comb/>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0938B2-FB76-4044-AFE5-30D6AE5BA440}" type="slidenum">
              <a:rPr lang="ar-SA"/>
              <a:pPr>
                <a:defRPr/>
              </a:pPr>
              <a:t>‹#›</a:t>
            </a:fld>
            <a:endParaRPr lang="en-US"/>
          </a:p>
        </p:txBody>
      </p:sp>
    </p:spTree>
    <p:extLst>
      <p:ext uri="{BB962C8B-B14F-4D97-AF65-F5344CB8AC3E}">
        <p14:creationId xmlns:p14="http://schemas.microsoft.com/office/powerpoint/2010/main" val="3134112580"/>
      </p:ext>
    </p:extLst>
  </p:cSld>
  <p:clrMapOvr>
    <a:masterClrMapping/>
  </p:clrMapOvr>
  <p:transition>
    <p:comb/>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FAC56A-45F9-4420-9E71-993DDBC2112C}" type="slidenum">
              <a:rPr lang="ar-SA"/>
              <a:pPr>
                <a:defRPr/>
              </a:pPr>
              <a:t>‹#›</a:t>
            </a:fld>
            <a:endParaRPr lang="en-US"/>
          </a:p>
        </p:txBody>
      </p:sp>
    </p:spTree>
    <p:extLst>
      <p:ext uri="{BB962C8B-B14F-4D97-AF65-F5344CB8AC3E}">
        <p14:creationId xmlns:p14="http://schemas.microsoft.com/office/powerpoint/2010/main" val="1237380132"/>
      </p:ext>
    </p:extLst>
  </p:cSld>
  <p:clrMapOvr>
    <a:masterClrMapping/>
  </p:clrMapOvr>
  <p:transition>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F120B-7623-4636-817F-78152265789E}" type="slidenum">
              <a:rPr lang="ar-SA"/>
              <a:pPr>
                <a:defRPr/>
              </a:pPr>
              <a:t>‹#›</a:t>
            </a:fld>
            <a:endParaRPr lang="en-US"/>
          </a:p>
        </p:txBody>
      </p:sp>
    </p:spTree>
    <p:extLst>
      <p:ext uri="{BB962C8B-B14F-4D97-AF65-F5344CB8AC3E}">
        <p14:creationId xmlns:p14="http://schemas.microsoft.com/office/powerpoint/2010/main" val="3413129996"/>
      </p:ext>
    </p:extLst>
  </p:cSld>
  <p:clrMapOvr>
    <a:masterClrMapping/>
  </p:clrMapOvr>
  <p:transition>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1BFB85-1FE2-47DA-8A85-5F237E25DBAF}" type="slidenum">
              <a:rPr lang="ar-SA"/>
              <a:pPr>
                <a:defRPr/>
              </a:pPr>
              <a:t>‹#›</a:t>
            </a:fld>
            <a:endParaRPr lang="en-US"/>
          </a:p>
        </p:txBody>
      </p:sp>
    </p:spTree>
    <p:extLst>
      <p:ext uri="{BB962C8B-B14F-4D97-AF65-F5344CB8AC3E}">
        <p14:creationId xmlns:p14="http://schemas.microsoft.com/office/powerpoint/2010/main" val="1002454679"/>
      </p:ext>
    </p:extLst>
  </p:cSld>
  <p:clrMapOvr>
    <a:masterClrMapping/>
  </p:clrMapOvr>
  <p:transition>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4C54C3-5743-4721-A727-314A9D052DDA}" type="slidenum">
              <a:rPr lang="ar-SA"/>
              <a:pPr>
                <a:defRPr/>
              </a:pPr>
              <a:t>‹#›</a:t>
            </a:fld>
            <a:endParaRPr lang="en-US"/>
          </a:p>
        </p:txBody>
      </p:sp>
    </p:spTree>
    <p:extLst>
      <p:ext uri="{BB962C8B-B14F-4D97-AF65-F5344CB8AC3E}">
        <p14:creationId xmlns:p14="http://schemas.microsoft.com/office/powerpoint/2010/main" val="965073852"/>
      </p:ext>
    </p:extLst>
  </p:cSld>
  <p:clrMapOvr>
    <a:masterClrMapping/>
  </p:clrMapOvr>
  <p:transition>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AF0A5-6B66-4568-8E45-B0BE62F492C9}" type="slidenum">
              <a:rPr lang="ar-SA"/>
              <a:pPr>
                <a:defRPr/>
              </a:pPr>
              <a:t>‹#›</a:t>
            </a:fld>
            <a:endParaRPr lang="en-US"/>
          </a:p>
        </p:txBody>
      </p:sp>
    </p:spTree>
    <p:extLst>
      <p:ext uri="{BB962C8B-B14F-4D97-AF65-F5344CB8AC3E}">
        <p14:creationId xmlns:p14="http://schemas.microsoft.com/office/powerpoint/2010/main" val="449704759"/>
      </p:ext>
    </p:extLst>
  </p:cSld>
  <p:clrMapOvr>
    <a:masterClrMapping/>
  </p:clrMapOvr>
  <p:transition>
    <p:comb/>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latin typeface="Arial" charset="0"/>
                <a:cs typeface="Arial" charset="0"/>
              </a:defRPr>
            </a:lvl1pPr>
          </a:lstStyle>
          <a:p>
            <a:pPr>
              <a:defRPr/>
            </a:pPr>
            <a:fld id="{96F41824-DAD9-4CBB-A63E-924DB2BA691C}" type="slidenum">
              <a:rPr lang="ar-SA"/>
              <a:pPr>
                <a:defRPr/>
              </a:pPr>
              <a:t>‹#›</a:t>
            </a:fld>
            <a:endParaRPr lang="en-US"/>
          </a:p>
        </p:txBody>
      </p:sp>
    </p:spTree>
    <p:extLst>
      <p:ext uri="{BB962C8B-B14F-4D97-AF65-F5344CB8AC3E}">
        <p14:creationId xmlns:p14="http://schemas.microsoft.com/office/powerpoint/2010/main" val="4542546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fade">
                                      <p:cBhvr>
                                        <p:cTn id="17" dur="1000"/>
                                        <p:tgtEl>
                                          <p:spTgt spid="1027">
                                            <p:txEl>
                                              <p:pRg st="0" end="0"/>
                                            </p:txEl>
                                          </p:spTgt>
                                        </p:tgtEl>
                                      </p:cBhvr>
                                    </p:animEffect>
                                    <p:anim calcmode="lin" valueType="num">
                                      <p:cBhvr>
                                        <p:cTn id="1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7">
                                            <p:txEl>
                                              <p:pRg st="1" end="1"/>
                                            </p:txEl>
                                          </p:spTgt>
                                        </p:tgtEl>
                                        <p:attrNameLst>
                                          <p:attrName>style.visibility</p:attrName>
                                        </p:attrNameLst>
                                      </p:cBhvr>
                                      <p:to>
                                        <p:strVal val="visible"/>
                                      </p:to>
                                    </p:set>
                                    <p:animEffect transition="in" filter="fade">
                                      <p:cBhvr>
                                        <p:cTn id="22" dur="1000"/>
                                        <p:tgtEl>
                                          <p:spTgt spid="1027">
                                            <p:txEl>
                                              <p:pRg st="1" end="1"/>
                                            </p:txEl>
                                          </p:spTgt>
                                        </p:tgtEl>
                                      </p:cBhvr>
                                    </p:animEffect>
                                    <p:anim calcmode="lin" valueType="num">
                                      <p:cBhvr>
                                        <p:cTn id="2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Effect transition="in" filter="fade">
                                      <p:cBhvr>
                                        <p:cTn id="32" dur="1000"/>
                                        <p:tgtEl>
                                          <p:spTgt spid="1027">
                                            <p:txEl>
                                              <p:pRg st="3" end="3"/>
                                            </p:txEl>
                                          </p:spTgt>
                                        </p:tgtEl>
                                      </p:cBhvr>
                                    </p:animEffect>
                                    <p:anim calcmode="lin" valueType="num">
                                      <p:cBhvr>
                                        <p:cTn id="3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Effect transition="in" filter="fade">
                                      <p:cBhvr>
                                        <p:cTn id="37" dur="1000"/>
                                        <p:tgtEl>
                                          <p:spTgt spid="1027">
                                            <p:txEl>
                                              <p:pRg st="4" end="4"/>
                                            </p:txEl>
                                          </p:spTgt>
                                        </p:tgtEl>
                                      </p:cBhvr>
                                    </p:animEffect>
                                    <p:anim calcmode="lin" valueType="num">
                                      <p:cBhvr>
                                        <p:cTn id="3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Arial" charset="0"/>
          <a:cs typeface="Arial" charset="0"/>
        </a:defRPr>
      </a:lvl2pPr>
      <a:lvl3pPr algn="ctr" rtl="0" eaLnBrk="1" fontAlgn="base" hangingPunct="1">
        <a:spcBef>
          <a:spcPct val="0"/>
        </a:spcBef>
        <a:spcAft>
          <a:spcPct val="0"/>
        </a:spcAft>
        <a:defRPr sz="3900">
          <a:solidFill>
            <a:schemeClr val="tx2"/>
          </a:solidFill>
          <a:latin typeface="Arial" charset="0"/>
          <a:cs typeface="Arial" charset="0"/>
        </a:defRPr>
      </a:lvl3pPr>
      <a:lvl4pPr algn="ctr" rtl="0" eaLnBrk="1" fontAlgn="base" hangingPunct="1">
        <a:spcBef>
          <a:spcPct val="0"/>
        </a:spcBef>
        <a:spcAft>
          <a:spcPct val="0"/>
        </a:spcAft>
        <a:defRPr sz="3900">
          <a:solidFill>
            <a:schemeClr val="tx2"/>
          </a:solidFill>
          <a:latin typeface="Arial" charset="0"/>
          <a:cs typeface="Arial" charset="0"/>
        </a:defRPr>
      </a:lvl4pPr>
      <a:lvl5pPr algn="ctr" rtl="0" eaLnBrk="1" fontAlgn="base" hangingPunct="1">
        <a:spcBef>
          <a:spcPct val="0"/>
        </a:spcBef>
        <a:spcAft>
          <a:spcPct val="0"/>
        </a:spcAft>
        <a:defRPr sz="3900">
          <a:solidFill>
            <a:schemeClr val="tx2"/>
          </a:solidFill>
          <a:latin typeface="Arial" charset="0"/>
          <a:cs typeface="Arial" charset="0"/>
        </a:defRPr>
      </a:lvl5pPr>
      <a:lvl6pPr marL="406405" algn="ctr" rtl="0" eaLnBrk="1" fontAlgn="base" hangingPunct="1">
        <a:spcBef>
          <a:spcPct val="0"/>
        </a:spcBef>
        <a:spcAft>
          <a:spcPct val="0"/>
        </a:spcAft>
        <a:defRPr sz="3911">
          <a:solidFill>
            <a:schemeClr val="tx2"/>
          </a:solidFill>
          <a:latin typeface="Arial" charset="0"/>
          <a:cs typeface="Arial" charset="0"/>
        </a:defRPr>
      </a:lvl6pPr>
      <a:lvl7pPr marL="812810" algn="ctr" rtl="0" eaLnBrk="1" fontAlgn="base" hangingPunct="1">
        <a:spcBef>
          <a:spcPct val="0"/>
        </a:spcBef>
        <a:spcAft>
          <a:spcPct val="0"/>
        </a:spcAft>
        <a:defRPr sz="3911">
          <a:solidFill>
            <a:schemeClr val="tx2"/>
          </a:solidFill>
          <a:latin typeface="Arial" charset="0"/>
          <a:cs typeface="Arial" charset="0"/>
        </a:defRPr>
      </a:lvl7pPr>
      <a:lvl8pPr marL="1219215" algn="ctr" rtl="0" eaLnBrk="1" fontAlgn="base" hangingPunct="1">
        <a:spcBef>
          <a:spcPct val="0"/>
        </a:spcBef>
        <a:spcAft>
          <a:spcPct val="0"/>
        </a:spcAft>
        <a:defRPr sz="3911">
          <a:solidFill>
            <a:schemeClr val="tx2"/>
          </a:solidFill>
          <a:latin typeface="Arial" charset="0"/>
          <a:cs typeface="Arial" charset="0"/>
        </a:defRPr>
      </a:lvl8pPr>
      <a:lvl9pPr marL="1625620" algn="ctr" rtl="0" eaLnBrk="1" fontAlgn="base" hangingPunct="1">
        <a:spcBef>
          <a:spcPct val="0"/>
        </a:spcBef>
        <a:spcAft>
          <a:spcPct val="0"/>
        </a:spcAft>
        <a:defRPr sz="3911">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800">
          <a:solidFill>
            <a:schemeClr val="tx1"/>
          </a:solidFill>
          <a:latin typeface="+mn-lt"/>
          <a:ea typeface="+mn-ea"/>
          <a:cs typeface="+mn-cs"/>
        </a:defRPr>
      </a:lvl1pPr>
      <a:lvl2pPr marL="660400" indent="-254000" algn="l" rtl="0" eaLnBrk="1" fontAlgn="base" hangingPunct="1">
        <a:spcBef>
          <a:spcPct val="20000"/>
        </a:spcBef>
        <a:spcAft>
          <a:spcPct val="0"/>
        </a:spcAft>
        <a:buChar char="–"/>
        <a:defRPr sz="2400">
          <a:solidFill>
            <a:schemeClr val="tx1"/>
          </a:solidFill>
          <a:latin typeface="+mn-lt"/>
          <a:cs typeface="+mn-cs"/>
        </a:defRPr>
      </a:lvl2pPr>
      <a:lvl3pPr marL="1016000" indent="-203200" algn="l" rtl="0" eaLnBrk="1" fontAlgn="base" hangingPunct="1">
        <a:spcBef>
          <a:spcPct val="20000"/>
        </a:spcBef>
        <a:spcAft>
          <a:spcPct val="0"/>
        </a:spcAft>
        <a:buChar char="•"/>
        <a:defRPr sz="2100">
          <a:solidFill>
            <a:schemeClr val="tx1"/>
          </a:solidFill>
          <a:latin typeface="+mn-lt"/>
          <a:cs typeface="+mn-cs"/>
        </a:defRPr>
      </a:lvl3pPr>
      <a:lvl4pPr marL="1422400" indent="-203200" algn="l" rtl="0" eaLnBrk="1" fontAlgn="base" hangingPunct="1">
        <a:spcBef>
          <a:spcPct val="20000"/>
        </a:spcBef>
        <a:spcAft>
          <a:spcPct val="0"/>
        </a:spcAft>
        <a:buChar char="–"/>
        <a:defRPr sz="1700">
          <a:solidFill>
            <a:schemeClr val="tx1"/>
          </a:solidFill>
          <a:latin typeface="+mn-lt"/>
          <a:cs typeface="+mn-cs"/>
        </a:defRPr>
      </a:lvl4pPr>
      <a:lvl5pPr marL="1828800" indent="-203200" algn="l" rtl="0" eaLnBrk="1" fontAlgn="base" hangingPunct="1">
        <a:spcBef>
          <a:spcPct val="20000"/>
        </a:spcBef>
        <a:spcAft>
          <a:spcPct val="0"/>
        </a:spcAft>
        <a:buChar char="»"/>
        <a:defRPr sz="1700">
          <a:solidFill>
            <a:schemeClr val="tx1"/>
          </a:solidFill>
          <a:latin typeface="+mn-lt"/>
          <a:cs typeface="+mn-cs"/>
        </a:defRPr>
      </a:lvl5pPr>
      <a:lvl6pPr marL="2235228" indent="-203203" algn="l" rtl="0" eaLnBrk="1" fontAlgn="base" hangingPunct="1">
        <a:spcBef>
          <a:spcPct val="20000"/>
        </a:spcBef>
        <a:spcAft>
          <a:spcPct val="0"/>
        </a:spcAft>
        <a:buChar char="»"/>
        <a:defRPr sz="1778">
          <a:solidFill>
            <a:schemeClr val="tx1"/>
          </a:solidFill>
          <a:latin typeface="+mn-lt"/>
          <a:cs typeface="+mn-cs"/>
        </a:defRPr>
      </a:lvl6pPr>
      <a:lvl7pPr marL="2641633" indent="-203203" algn="l" rtl="0" eaLnBrk="1" fontAlgn="base" hangingPunct="1">
        <a:spcBef>
          <a:spcPct val="20000"/>
        </a:spcBef>
        <a:spcAft>
          <a:spcPct val="0"/>
        </a:spcAft>
        <a:buChar char="»"/>
        <a:defRPr sz="1778">
          <a:solidFill>
            <a:schemeClr val="tx1"/>
          </a:solidFill>
          <a:latin typeface="+mn-lt"/>
          <a:cs typeface="+mn-cs"/>
        </a:defRPr>
      </a:lvl7pPr>
      <a:lvl8pPr marL="3048038" indent="-203203" algn="l" rtl="0" eaLnBrk="1" fontAlgn="base" hangingPunct="1">
        <a:spcBef>
          <a:spcPct val="20000"/>
        </a:spcBef>
        <a:spcAft>
          <a:spcPct val="0"/>
        </a:spcAft>
        <a:buChar char="»"/>
        <a:defRPr sz="1778">
          <a:solidFill>
            <a:schemeClr val="tx1"/>
          </a:solidFill>
          <a:latin typeface="+mn-lt"/>
          <a:cs typeface="+mn-cs"/>
        </a:defRPr>
      </a:lvl8pPr>
      <a:lvl9pPr marL="3454443" indent="-203203" algn="l" rtl="0" eaLnBrk="1" fontAlgn="base" hangingPunct="1">
        <a:spcBef>
          <a:spcPct val="20000"/>
        </a:spcBef>
        <a:spcAft>
          <a:spcPct val="0"/>
        </a:spcAft>
        <a:buChar char="»"/>
        <a:defRPr sz="1778">
          <a:solidFill>
            <a:schemeClr val="tx1"/>
          </a:solidFill>
          <a:latin typeface="+mn-lt"/>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67">
                <a:solidFill>
                  <a:prstClr val="black">
                    <a:tint val="75000"/>
                  </a:prstClr>
                </a:solidFill>
                <a:latin typeface="Calibri"/>
                <a:cs typeface="+mn-cs"/>
              </a:defRPr>
            </a:lvl1pPr>
          </a:lstStyle>
          <a:p>
            <a:pPr>
              <a:defRPr/>
            </a:pPr>
            <a:fld id="{87C29158-A1A8-48C7-97C9-610C803F59E0}" type="datetime1">
              <a:rPr lang="en-GB"/>
              <a:pPr>
                <a:defRPr/>
              </a:pPr>
              <a:t>03/12/2019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67">
                <a:solidFill>
                  <a:prstClr val="black">
                    <a:tint val="75000"/>
                  </a:prstClr>
                </a:solidFill>
                <a:latin typeface="Calibri"/>
                <a:cs typeface="+mn-cs"/>
              </a:defRPr>
            </a:lvl1pPr>
          </a:lstStyle>
          <a:p>
            <a:pPr>
              <a:defRPr/>
            </a:pPr>
            <a:r>
              <a:rPr lang="en-GB"/>
              <a:t>Dr Mohamed Mansour,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67">
                <a:solidFill>
                  <a:prstClr val="black">
                    <a:tint val="75000"/>
                  </a:prstClr>
                </a:solidFill>
                <a:latin typeface="Calibri"/>
                <a:cs typeface="+mn-cs"/>
              </a:defRPr>
            </a:lvl1pPr>
          </a:lstStyle>
          <a:p>
            <a:pPr>
              <a:defRPr/>
            </a:pPr>
            <a:fld id="{4DC6B40B-2C50-4CAB-8077-B77E432C9FBD}" type="slidenum">
              <a:rPr lang="en-GB"/>
              <a:pPr>
                <a:defRPr/>
              </a:pPr>
              <a:t>‹#›</a:t>
            </a:fld>
            <a:endParaRPr lang="en-GB"/>
          </a:p>
        </p:txBody>
      </p:sp>
    </p:spTree>
    <p:extLst>
      <p:ext uri="{BB962C8B-B14F-4D97-AF65-F5344CB8AC3E}">
        <p14:creationId xmlns:p14="http://schemas.microsoft.com/office/powerpoint/2010/main" val="3957103189"/>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Lst>
  <p:hf sldNum="0" hdr="0" dt="0"/>
  <p:txStyles>
    <p:titleStyle>
      <a:lvl1pPr algn="ctr" defTabSz="812800" rtl="0" eaLnBrk="1" fontAlgn="base" hangingPunct="1">
        <a:spcBef>
          <a:spcPct val="0"/>
        </a:spcBef>
        <a:spcAft>
          <a:spcPct val="0"/>
        </a:spcAft>
        <a:defRPr sz="3900" kern="1200">
          <a:solidFill>
            <a:schemeClr val="tx1"/>
          </a:solidFill>
          <a:latin typeface="+mj-lt"/>
          <a:ea typeface="+mj-ea"/>
          <a:cs typeface="+mj-cs"/>
        </a:defRPr>
      </a:lvl1pPr>
      <a:lvl2pPr algn="ctr" defTabSz="812800" rtl="0" eaLnBrk="1" fontAlgn="base" hangingPunct="1">
        <a:spcBef>
          <a:spcPct val="0"/>
        </a:spcBef>
        <a:spcAft>
          <a:spcPct val="0"/>
        </a:spcAft>
        <a:defRPr sz="3900">
          <a:solidFill>
            <a:schemeClr val="tx1"/>
          </a:solidFill>
          <a:latin typeface="Calibri" panose="020F0502020204030204" pitchFamily="34" charset="0"/>
        </a:defRPr>
      </a:lvl2pPr>
      <a:lvl3pPr algn="ctr" defTabSz="812800" rtl="0" eaLnBrk="1" fontAlgn="base" hangingPunct="1">
        <a:spcBef>
          <a:spcPct val="0"/>
        </a:spcBef>
        <a:spcAft>
          <a:spcPct val="0"/>
        </a:spcAft>
        <a:defRPr sz="3900">
          <a:solidFill>
            <a:schemeClr val="tx1"/>
          </a:solidFill>
          <a:latin typeface="Calibri" panose="020F0502020204030204" pitchFamily="34" charset="0"/>
        </a:defRPr>
      </a:lvl3pPr>
      <a:lvl4pPr algn="ctr" defTabSz="812800" rtl="0" eaLnBrk="1" fontAlgn="base" hangingPunct="1">
        <a:spcBef>
          <a:spcPct val="0"/>
        </a:spcBef>
        <a:spcAft>
          <a:spcPct val="0"/>
        </a:spcAft>
        <a:defRPr sz="3900">
          <a:solidFill>
            <a:schemeClr val="tx1"/>
          </a:solidFill>
          <a:latin typeface="Calibri" panose="020F0502020204030204" pitchFamily="34" charset="0"/>
        </a:defRPr>
      </a:lvl4pPr>
      <a:lvl5pPr algn="ctr" defTabSz="812800" rtl="0" eaLnBrk="1" fontAlgn="base" hangingPunct="1">
        <a:spcBef>
          <a:spcPct val="0"/>
        </a:spcBef>
        <a:spcAft>
          <a:spcPct val="0"/>
        </a:spcAft>
        <a:defRPr sz="3900">
          <a:solidFill>
            <a:schemeClr val="tx1"/>
          </a:solidFill>
          <a:latin typeface="Calibri" panose="020F0502020204030204" pitchFamily="34" charset="0"/>
        </a:defRPr>
      </a:lvl5pPr>
      <a:lvl6pPr marL="457200" algn="ctr" defTabSz="812800" rtl="0" eaLnBrk="1" fontAlgn="base" hangingPunct="1">
        <a:spcBef>
          <a:spcPct val="0"/>
        </a:spcBef>
        <a:spcAft>
          <a:spcPct val="0"/>
        </a:spcAft>
        <a:defRPr sz="3900">
          <a:solidFill>
            <a:schemeClr val="tx1"/>
          </a:solidFill>
          <a:latin typeface="Calibri" panose="020F0502020204030204" pitchFamily="34" charset="0"/>
        </a:defRPr>
      </a:lvl6pPr>
      <a:lvl7pPr marL="914400" algn="ctr" defTabSz="812800" rtl="0" eaLnBrk="1" fontAlgn="base" hangingPunct="1">
        <a:spcBef>
          <a:spcPct val="0"/>
        </a:spcBef>
        <a:spcAft>
          <a:spcPct val="0"/>
        </a:spcAft>
        <a:defRPr sz="3900">
          <a:solidFill>
            <a:schemeClr val="tx1"/>
          </a:solidFill>
          <a:latin typeface="Calibri" panose="020F0502020204030204" pitchFamily="34" charset="0"/>
        </a:defRPr>
      </a:lvl7pPr>
      <a:lvl8pPr marL="1371600" algn="ctr" defTabSz="812800" rtl="0" eaLnBrk="1" fontAlgn="base" hangingPunct="1">
        <a:spcBef>
          <a:spcPct val="0"/>
        </a:spcBef>
        <a:spcAft>
          <a:spcPct val="0"/>
        </a:spcAft>
        <a:defRPr sz="3900">
          <a:solidFill>
            <a:schemeClr val="tx1"/>
          </a:solidFill>
          <a:latin typeface="Calibri" panose="020F0502020204030204" pitchFamily="34" charset="0"/>
        </a:defRPr>
      </a:lvl8pPr>
      <a:lvl9pPr marL="1828800" algn="ctr" defTabSz="812800" rtl="0" eaLnBrk="1" fontAlgn="base" hangingPunct="1">
        <a:spcBef>
          <a:spcPct val="0"/>
        </a:spcBef>
        <a:spcAft>
          <a:spcPct val="0"/>
        </a:spcAft>
        <a:defRPr sz="3900">
          <a:solidFill>
            <a:schemeClr val="tx1"/>
          </a:solidFill>
          <a:latin typeface="Calibri" panose="020F0502020204030204" pitchFamily="34" charset="0"/>
        </a:defRPr>
      </a:lvl9pPr>
    </p:titleStyle>
    <p:bodyStyle>
      <a:lvl1pPr marL="304800" indent="-304800" algn="l" defTabSz="8128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0400" indent="-254000" algn="l" defTabSz="8128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016000" indent="-203200" algn="l" defTabSz="8128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24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rtl="0" eaLnBrk="1" hangingPunct="1"/>
            <a:r>
              <a:rPr lang="en-US" altLang="en-US" sz="6600" b="1" dirty="0" smtClean="0">
                <a:solidFill>
                  <a:srgbClr val="FF0000"/>
                </a:solidFill>
                <a:latin typeface="Times New Roman" pitchFamily="18" charset="0"/>
                <a:cs typeface="Times New Roman" pitchFamily="18" charset="0"/>
              </a:rPr>
              <a:t>Pancreatic Secretion</a:t>
            </a:r>
          </a:p>
        </p:txBody>
      </p:sp>
      <p:sp>
        <p:nvSpPr>
          <p:cNvPr id="4099" name="Rectangle 3"/>
          <p:cNvSpPr>
            <a:spLocks noGrp="1" noChangeArrowheads="1"/>
          </p:cNvSpPr>
          <p:nvPr>
            <p:ph type="subTitle" idx="1"/>
          </p:nvPr>
        </p:nvSpPr>
        <p:spPr/>
        <p:txBody>
          <a:bodyPr/>
          <a:lstStyle/>
          <a:p>
            <a:pPr rtl="0" eaLnBrk="1" hangingPunct="1"/>
            <a:r>
              <a:rPr lang="en-US" altLang="en-US" b="1" smtClean="0">
                <a:latin typeface="Times New Roman" pitchFamily="18" charset="0"/>
                <a:cs typeface="Times New Roman" pitchFamily="18" charset="0"/>
              </a:rPr>
              <a:t>Prof. Mohammed Alzoghaibi</a:t>
            </a:r>
          </a:p>
          <a:p>
            <a:pPr rtl="0" eaLnBrk="1" hangingPunct="1"/>
            <a:r>
              <a:rPr lang="en-US" altLang="en-US" b="1" smtClean="0">
                <a:latin typeface="Times New Roman" pitchFamily="18" charset="0"/>
                <a:cs typeface="Times New Roman" pitchFamily="18" charset="0"/>
              </a:rPr>
              <a:t>zzoghaibi@gmail.com</a:t>
            </a:r>
          </a:p>
          <a:p>
            <a:pPr rtl="0" eaLnBrk="1" hangingPunct="1"/>
            <a:r>
              <a:rPr lang="en-US" altLang="en-US" b="1" smtClean="0">
                <a:latin typeface="Times New Roman" pitchFamily="18" charset="0"/>
                <a:cs typeface="Times New Roman" pitchFamily="18" charset="0"/>
              </a:rPr>
              <a:t>0506338400</a:t>
            </a:r>
          </a:p>
        </p:txBody>
      </p:sp>
      <p:sp>
        <p:nvSpPr>
          <p:cNvPr id="4100" name="TextBox 3"/>
          <p:cNvSpPr txBox="1">
            <a:spLocks noChangeArrowheads="1"/>
          </p:cNvSpPr>
          <p:nvPr/>
        </p:nvSpPr>
        <p:spPr bwMode="auto">
          <a:xfrm>
            <a:off x="2285811" y="457200"/>
            <a:ext cx="46088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ctr" rtl="0" eaLnBrk="1" hangingPunct="1">
              <a:spcBef>
                <a:spcPct val="0"/>
              </a:spcBef>
              <a:buFontTx/>
              <a:buNone/>
            </a:pPr>
            <a:r>
              <a:rPr lang="en-US" altLang="en-US" sz="2800" b="1">
                <a:latin typeface="Times New Roman" pitchFamily="18" charset="0"/>
                <a:cs typeface="Times New Roman" pitchFamily="18" charset="0"/>
              </a:rPr>
              <a:t>(Chapter 65; Pages 825-827; </a:t>
            </a:r>
            <a:br>
              <a:rPr lang="en-US" altLang="en-US" sz="2800" b="1">
                <a:latin typeface="Times New Roman" pitchFamily="18" charset="0"/>
                <a:cs typeface="Times New Roman" pitchFamily="18" charset="0"/>
              </a:rPr>
            </a:br>
            <a:r>
              <a:rPr lang="en-US" altLang="en-US" sz="2800" b="1">
                <a:latin typeface="Times New Roman" pitchFamily="18" charset="0"/>
                <a:cs typeface="Times New Roman" pitchFamily="18" charset="0"/>
              </a:rPr>
              <a:t>Guyton &amp; Hall)</a:t>
            </a:r>
            <a:endParaRPr lang="ar-SA" altLang="en-US" sz="2800" b="1">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76200" y="-762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en-US" altLang="en-US" sz="3600" b="1" dirty="0">
                <a:solidFill>
                  <a:srgbClr val="FF0000"/>
                </a:solidFill>
                <a:latin typeface="Times New Roman" pitchFamily="18" charset="0"/>
                <a:cs typeface="Times New Roman" pitchFamily="18" charset="0"/>
              </a:rPr>
              <a:t>Pancreatic Enzymes (continued)</a:t>
            </a:r>
          </a:p>
        </p:txBody>
      </p:sp>
      <p:sp>
        <p:nvSpPr>
          <p:cNvPr id="14339" name="Rectangle 5"/>
          <p:cNvSpPr>
            <a:spLocks noChangeArrowheads="1"/>
          </p:cNvSpPr>
          <p:nvPr/>
        </p:nvSpPr>
        <p:spPr bwMode="auto">
          <a:xfrm>
            <a:off x="152400" y="457200"/>
            <a:ext cx="89916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2600" b="1" dirty="0">
                <a:latin typeface="Times New Roman" pitchFamily="18" charset="0"/>
                <a:cs typeface="Times New Roman" pitchFamily="18" charset="0"/>
              </a:rPr>
              <a:t>When first synthesized in the pancreatic cells, the proteolytic digestive enzymes are in the </a:t>
            </a:r>
            <a:r>
              <a:rPr lang="en-US" altLang="en-US" sz="2600" b="1" u="sng" dirty="0">
                <a:latin typeface="Times New Roman" pitchFamily="18" charset="0"/>
                <a:cs typeface="Times New Roman" pitchFamily="18" charset="0"/>
              </a:rPr>
              <a:t>inactive forms:</a:t>
            </a:r>
          </a:p>
          <a:p>
            <a:pPr algn="l" rtl="0" eaLnBrk="1" hangingPunct="1">
              <a:spcBef>
                <a:spcPct val="0"/>
              </a:spcBef>
              <a:buFontTx/>
              <a:buNone/>
            </a:pPr>
            <a:r>
              <a:rPr lang="en-US" altLang="en-US" sz="2600" b="1" dirty="0">
                <a:latin typeface="Times New Roman" pitchFamily="18" charset="0"/>
                <a:cs typeface="Times New Roman" pitchFamily="18" charset="0"/>
              </a:rPr>
              <a:t>1. Trypsinogen</a:t>
            </a:r>
          </a:p>
          <a:p>
            <a:pPr algn="l" rtl="0" eaLnBrk="1" hangingPunct="1">
              <a:spcBef>
                <a:spcPct val="0"/>
              </a:spcBef>
              <a:buFontTx/>
              <a:buNone/>
            </a:pPr>
            <a:r>
              <a:rPr lang="en-US" altLang="en-US" sz="2600" b="1" dirty="0">
                <a:latin typeface="Times New Roman" pitchFamily="18" charset="0"/>
                <a:cs typeface="Times New Roman" pitchFamily="18" charset="0"/>
              </a:rPr>
              <a:t>2. </a:t>
            </a:r>
            <a:r>
              <a:rPr lang="en-US" altLang="en-US" sz="2600" b="1" dirty="0" err="1">
                <a:latin typeface="Times New Roman" pitchFamily="18" charset="0"/>
                <a:cs typeface="Times New Roman" pitchFamily="18" charset="0"/>
              </a:rPr>
              <a:t>Chymotrypsinogen</a:t>
            </a:r>
            <a:endParaRPr lang="en-US" altLang="en-US" sz="2600" b="1" dirty="0">
              <a:latin typeface="Times New Roman" pitchFamily="18" charset="0"/>
              <a:cs typeface="Times New Roman" pitchFamily="18" charset="0"/>
            </a:endParaRPr>
          </a:p>
          <a:p>
            <a:pPr algn="l" rtl="0" eaLnBrk="1" hangingPunct="1">
              <a:spcBef>
                <a:spcPct val="0"/>
              </a:spcBef>
              <a:buFontTx/>
              <a:buNone/>
            </a:pPr>
            <a:r>
              <a:rPr lang="en-US" altLang="en-US" sz="2600" b="1" dirty="0">
                <a:latin typeface="Times New Roman" pitchFamily="18" charset="0"/>
                <a:cs typeface="Times New Roman" pitchFamily="18" charset="0"/>
              </a:rPr>
              <a:t>3. </a:t>
            </a:r>
            <a:r>
              <a:rPr lang="en-US" altLang="en-US" sz="2600" b="1" dirty="0" err="1">
                <a:latin typeface="Times New Roman" pitchFamily="18" charset="0"/>
                <a:cs typeface="Times New Roman" pitchFamily="18" charset="0"/>
              </a:rPr>
              <a:t>Procarboxypolypeptidase</a:t>
            </a:r>
            <a:endParaRPr lang="en-US" altLang="en-US" sz="2600" b="1" dirty="0">
              <a:latin typeface="Times New Roman" pitchFamily="18" charset="0"/>
              <a:cs typeface="Times New Roman" pitchFamily="18" charset="0"/>
            </a:endParaRPr>
          </a:p>
          <a:p>
            <a:pPr algn="l" rtl="0" eaLnBrk="1" hangingPunct="1">
              <a:spcBef>
                <a:spcPct val="0"/>
              </a:spcBef>
              <a:buFontTx/>
              <a:buNone/>
            </a:pPr>
            <a:r>
              <a:rPr lang="en-US" altLang="en-US" sz="2600" b="1" dirty="0">
                <a:latin typeface="Times New Roman" pitchFamily="18" charset="0"/>
                <a:cs typeface="Times New Roman" pitchFamily="18" charset="0"/>
              </a:rPr>
              <a:t>These enzymes become activated only after they are secreted into the intestinal tract. </a:t>
            </a:r>
          </a:p>
          <a:p>
            <a:pPr algn="l" rtl="0" eaLnBrk="1" hangingPunct="1">
              <a:spcBef>
                <a:spcPct val="0"/>
              </a:spcBef>
              <a:buFontTx/>
              <a:buNone/>
            </a:pPr>
            <a:r>
              <a:rPr lang="en-US" altLang="en-US" sz="2600" b="1" dirty="0">
                <a:latin typeface="Times New Roman" pitchFamily="18" charset="0"/>
                <a:cs typeface="Times New Roman" pitchFamily="18" charset="0"/>
              </a:rPr>
              <a:t>1. </a:t>
            </a:r>
            <a:r>
              <a:rPr lang="en-US" altLang="en-US" sz="2600" b="1" u="sng" dirty="0">
                <a:latin typeface="Times New Roman" pitchFamily="18" charset="0"/>
                <a:cs typeface="Times New Roman" pitchFamily="18" charset="0"/>
              </a:rPr>
              <a:t>Trypsinogen is activated by:</a:t>
            </a:r>
          </a:p>
          <a:p>
            <a:pPr algn="l" rtl="0" eaLnBrk="1" hangingPunct="1">
              <a:spcBef>
                <a:spcPct val="0"/>
              </a:spcBef>
              <a:buFontTx/>
              <a:buNone/>
            </a:pP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E</a:t>
            </a:r>
            <a:r>
              <a:rPr lang="en-US" altLang="en-US" sz="2400" b="1" dirty="0" err="1">
                <a:latin typeface="Times New Roman" pitchFamily="18" charset="0"/>
                <a:cs typeface="Times New Roman" pitchFamily="18" charset="0"/>
              </a:rPr>
              <a:t>nteropeptidase</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e</a:t>
            </a:r>
            <a:r>
              <a:rPr lang="en-US" altLang="en-US" sz="2400" b="1" dirty="0" err="1">
                <a:latin typeface="Times New Roman" pitchFamily="18" charset="0"/>
                <a:cs typeface="Times New Roman" pitchFamily="18" charset="0"/>
              </a:rPr>
              <a:t>nterokinase</a:t>
            </a:r>
            <a:r>
              <a:rPr lang="en-US" altLang="en-US" sz="2400" b="1" dirty="0">
                <a:latin typeface="Times New Roman" pitchFamily="18" charset="0"/>
                <a:cs typeface="Times New Roman" pitchFamily="18" charset="0"/>
              </a:rPr>
              <a:t>)</a:t>
            </a:r>
            <a:r>
              <a:rPr lang="en-US" altLang="en-US" sz="2600" b="1" dirty="0">
                <a:latin typeface="Times New Roman" pitchFamily="18" charset="0"/>
                <a:cs typeface="Times New Roman" pitchFamily="18" charset="0"/>
              </a:rPr>
              <a:t>, an enzyme secreted by the intestinal mucosa when </a:t>
            </a:r>
            <a:r>
              <a:rPr lang="en-US" altLang="en-US" sz="2600" b="1" dirty="0" err="1">
                <a:latin typeface="Times New Roman" pitchFamily="18" charset="0"/>
                <a:cs typeface="Times New Roman" pitchFamily="18" charset="0"/>
              </a:rPr>
              <a:t>chyme</a:t>
            </a:r>
            <a:r>
              <a:rPr lang="en-US" altLang="en-US" sz="2600" b="1" dirty="0">
                <a:latin typeface="Times New Roman" pitchFamily="18" charset="0"/>
                <a:cs typeface="Times New Roman" pitchFamily="18" charset="0"/>
              </a:rPr>
              <a:t> comes in contact with the mucosa. </a:t>
            </a:r>
          </a:p>
          <a:p>
            <a:pPr algn="l" rtl="0" eaLnBrk="1" hangingPunct="1">
              <a:spcBef>
                <a:spcPct val="0"/>
              </a:spcBef>
              <a:buFontTx/>
              <a:buNone/>
            </a:pPr>
            <a:r>
              <a:rPr lang="en-US" altLang="en-US" sz="2600" b="1" dirty="0">
                <a:latin typeface="Times New Roman" pitchFamily="18" charset="0"/>
                <a:cs typeface="Times New Roman" pitchFamily="18" charset="0"/>
              </a:rPr>
              <a:t>● Trypsinogen can be </a:t>
            </a:r>
            <a:r>
              <a:rPr lang="en-US" altLang="en-US" sz="2600" b="1" dirty="0" err="1">
                <a:latin typeface="Times New Roman" pitchFamily="18" charset="0"/>
                <a:cs typeface="Times New Roman" pitchFamily="18" charset="0"/>
              </a:rPr>
              <a:t>autocatalytically</a:t>
            </a:r>
            <a:r>
              <a:rPr lang="en-US" altLang="en-US" sz="2600" b="1" dirty="0">
                <a:latin typeface="Times New Roman" pitchFamily="18" charset="0"/>
                <a:cs typeface="Times New Roman" pitchFamily="18" charset="0"/>
              </a:rPr>
              <a:t> activated by trypsin formed from previously secreted trypsinogen. </a:t>
            </a:r>
          </a:p>
          <a:p>
            <a:pPr algn="l" rtl="0" eaLnBrk="1" hangingPunct="1">
              <a:spcBef>
                <a:spcPct val="0"/>
              </a:spcBef>
              <a:buFontTx/>
              <a:buNone/>
            </a:pPr>
            <a:r>
              <a:rPr lang="en-US" altLang="en-US" sz="2600" b="1" dirty="0">
                <a:latin typeface="Times New Roman" pitchFamily="18" charset="0"/>
                <a:cs typeface="Times New Roman" pitchFamily="18" charset="0"/>
              </a:rPr>
              <a:t>2 &amp; 3. </a:t>
            </a:r>
            <a:r>
              <a:rPr lang="en-US" altLang="en-US" sz="2600" b="1" dirty="0" err="1">
                <a:latin typeface="Times New Roman" pitchFamily="18" charset="0"/>
                <a:cs typeface="Times New Roman" pitchFamily="18" charset="0"/>
              </a:rPr>
              <a:t>Chymotrypsinogen</a:t>
            </a:r>
            <a:r>
              <a:rPr lang="en-US" altLang="en-US" sz="2600" b="1" dirty="0">
                <a:latin typeface="Times New Roman" pitchFamily="18" charset="0"/>
                <a:cs typeface="Times New Roman" pitchFamily="18" charset="0"/>
              </a:rPr>
              <a:t> and </a:t>
            </a:r>
            <a:r>
              <a:rPr lang="en-US" altLang="en-US" sz="2600" b="1" dirty="0" err="1">
                <a:latin typeface="Times New Roman" pitchFamily="18" charset="0"/>
                <a:cs typeface="Times New Roman" pitchFamily="18" charset="0"/>
              </a:rPr>
              <a:t>procarboxypolypeptidase</a:t>
            </a:r>
            <a:r>
              <a:rPr lang="en-US" altLang="en-US" sz="2600" b="1" dirty="0">
                <a:latin typeface="Times New Roman" pitchFamily="18" charset="0"/>
                <a:cs typeface="Times New Roman" pitchFamily="18" charset="0"/>
              </a:rPr>
              <a:t> are activated by trypsin to form chymotrypsin and </a:t>
            </a:r>
            <a:r>
              <a:rPr lang="en-US" altLang="en-US" sz="2600" b="1" dirty="0" err="1">
                <a:latin typeface="Times New Roman" pitchFamily="18" charset="0"/>
                <a:cs typeface="Times New Roman" pitchFamily="18" charset="0"/>
              </a:rPr>
              <a:t>carboxypolypeptidase</a:t>
            </a:r>
            <a:r>
              <a:rPr lang="en-US" altLang="en-US" sz="2600" b="1" dirty="0">
                <a:latin typeface="Times New Roman" pitchFamily="18" charset="0"/>
                <a:cs typeface="Times New Roman" pitchFamily="18" charset="0"/>
              </a:rPr>
              <a:t>.</a:t>
            </a: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304800" y="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ctr" rtl="0" eaLnBrk="1" hangingPunct="1">
              <a:spcBef>
                <a:spcPct val="0"/>
              </a:spcBef>
              <a:buFontTx/>
              <a:buNone/>
            </a:pPr>
            <a:r>
              <a:rPr lang="en-US" altLang="en-US" sz="4000" b="1" dirty="0">
                <a:solidFill>
                  <a:srgbClr val="FF0000"/>
                </a:solidFill>
                <a:latin typeface="Times New Roman" pitchFamily="18" charset="0"/>
                <a:cs typeface="Times New Roman" pitchFamily="18" charset="0"/>
              </a:rPr>
              <a:t>Trypsin Inhibitor </a:t>
            </a:r>
          </a:p>
        </p:txBody>
      </p:sp>
      <p:sp>
        <p:nvSpPr>
          <p:cNvPr id="15363" name="Rectangle 5"/>
          <p:cNvSpPr>
            <a:spLocks noChangeArrowheads="1"/>
          </p:cNvSpPr>
          <p:nvPr/>
        </p:nvSpPr>
        <p:spPr bwMode="auto">
          <a:xfrm>
            <a:off x="304800" y="533400"/>
            <a:ext cx="8610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2700" b="1" dirty="0">
                <a:latin typeface="Times New Roman" pitchFamily="18" charset="0"/>
                <a:cs typeface="Times New Roman" pitchFamily="18" charset="0"/>
              </a:rPr>
              <a:t>Secretion of Trypsin Inhibitor Prevents Digestion of the Pancreas Itself.</a:t>
            </a:r>
          </a:p>
          <a:p>
            <a:pPr algn="l" rtl="0" eaLnBrk="1" hangingPunct="1">
              <a:spcBef>
                <a:spcPct val="0"/>
              </a:spcBef>
              <a:buFontTx/>
              <a:buNone/>
            </a:pPr>
            <a:r>
              <a:rPr lang="en-US" altLang="en-US" sz="2400" b="1" dirty="0">
                <a:latin typeface="Times New Roman" pitchFamily="18" charset="0"/>
                <a:cs typeface="Times New Roman" pitchFamily="18" charset="0"/>
              </a:rPr>
              <a:t>● P</a:t>
            </a:r>
            <a:r>
              <a:rPr lang="en-US" altLang="en-US" sz="2700" b="1" dirty="0">
                <a:latin typeface="Times New Roman" pitchFamily="18" charset="0"/>
                <a:cs typeface="Times New Roman" pitchFamily="18" charset="0"/>
              </a:rPr>
              <a:t>roteolytic enzymes of the pancreatic juice do not become activated until after they have been secreted into the intestine because the trypsin and the other enzymes would digest the pancreas itself. </a:t>
            </a:r>
          </a:p>
          <a:p>
            <a:pPr algn="l" rtl="0" eaLnBrk="1" hangingPunct="1">
              <a:spcBef>
                <a:spcPct val="0"/>
              </a:spcBef>
              <a:buFontTx/>
              <a:buNone/>
            </a:pPr>
            <a:r>
              <a:rPr lang="en-US" altLang="en-US" sz="2400" b="1" dirty="0">
                <a:latin typeface="Times New Roman" pitchFamily="18" charset="0"/>
                <a:cs typeface="Times New Roman" pitchFamily="18" charset="0"/>
              </a:rPr>
              <a:t>● </a:t>
            </a:r>
            <a:r>
              <a:rPr lang="en-US" altLang="en-US" sz="2700" b="1" dirty="0">
                <a:latin typeface="Times New Roman" pitchFamily="18" charset="0"/>
                <a:cs typeface="Times New Roman" pitchFamily="18" charset="0"/>
              </a:rPr>
              <a:t>The </a:t>
            </a:r>
            <a:r>
              <a:rPr lang="en-US" altLang="en-US" sz="2700" b="1" u="sng" dirty="0">
                <a:latin typeface="Times New Roman" pitchFamily="18" charset="0"/>
                <a:cs typeface="Times New Roman" pitchFamily="18" charset="0"/>
              </a:rPr>
              <a:t>same cells that secrete proteolytic enzymes into the acini of the pancreas secrete</a:t>
            </a:r>
            <a:r>
              <a:rPr lang="en-US" altLang="en-US" sz="2700" b="1" dirty="0">
                <a:latin typeface="Times New Roman" pitchFamily="18" charset="0"/>
                <a:cs typeface="Times New Roman" pitchFamily="18" charset="0"/>
              </a:rPr>
              <a:t> another substance called </a:t>
            </a:r>
            <a:r>
              <a:rPr lang="en-US" altLang="en-US" sz="2700" b="1" u="sng" dirty="0">
                <a:latin typeface="Times New Roman" pitchFamily="18" charset="0"/>
                <a:cs typeface="Times New Roman" pitchFamily="18" charset="0"/>
              </a:rPr>
              <a:t>trypsin inhibitor</a:t>
            </a:r>
            <a:r>
              <a:rPr lang="en-US" altLang="en-US" sz="2700" b="1" dirty="0">
                <a:latin typeface="Times New Roman" pitchFamily="18" charset="0"/>
                <a:cs typeface="Times New Roman" pitchFamily="18" charset="0"/>
              </a:rPr>
              <a:t>, which is formed in the cytoplasm of the glandular cells, and it prevents activation of trypsin both inside the secretory cells and in the acini and ducts of the pancreas. </a:t>
            </a:r>
          </a:p>
          <a:p>
            <a:pPr algn="l" rtl="0" eaLnBrk="1" hangingPunct="1">
              <a:spcBef>
                <a:spcPct val="0"/>
              </a:spcBef>
              <a:buFontTx/>
              <a:buNone/>
            </a:pPr>
            <a:r>
              <a:rPr lang="en-US" altLang="en-US" sz="2400" b="1" dirty="0">
                <a:latin typeface="Times New Roman" pitchFamily="18" charset="0"/>
                <a:cs typeface="Times New Roman" pitchFamily="18" charset="0"/>
              </a:rPr>
              <a:t>● B</a:t>
            </a:r>
            <a:r>
              <a:rPr lang="en-US" altLang="en-US" sz="2700" b="1" dirty="0">
                <a:latin typeface="Times New Roman" pitchFamily="18" charset="0"/>
                <a:cs typeface="Times New Roman" pitchFamily="18" charset="0"/>
              </a:rPr>
              <a:t>ecause trypsin activates the other pancreatic proteolytic enzymes, therefore trypsin inhibitor prevents activation of the other enzymes as well.</a:t>
            </a: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8_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03388"/>
            <a:ext cx="7178675"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
          <p:cNvSpPr>
            <a:spLocks noGrp="1"/>
          </p:cNvSpPr>
          <p:nvPr>
            <p:ph type="title"/>
          </p:nvPr>
        </p:nvSpPr>
        <p:spPr>
          <a:xfrm>
            <a:off x="685800" y="152400"/>
            <a:ext cx="7772400" cy="1143000"/>
          </a:xfrm>
        </p:spPr>
        <p:txBody>
          <a:bodyPr/>
          <a:lstStyle/>
          <a:p>
            <a:pPr rtl="0" eaLnBrk="1" hangingPunct="1"/>
            <a:r>
              <a:rPr lang="en-US" altLang="en-US" sz="4400" b="1" dirty="0" smtClean="0">
                <a:solidFill>
                  <a:srgbClr val="FF0000"/>
                </a:solidFill>
                <a:latin typeface="Times New Roman" pitchFamily="18" charset="0"/>
                <a:cs typeface="Times New Roman" pitchFamily="18" charset="0"/>
              </a:rPr>
              <a:t>Activation of Trypsinogen in duodenal Lumen</a:t>
            </a:r>
            <a:endParaRPr lang="ar-SA" altLang="en-US" sz="44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7772400" cy="1143000"/>
          </a:xfrm>
        </p:spPr>
        <p:txBody>
          <a:bodyPr/>
          <a:lstStyle/>
          <a:p>
            <a:pPr rtl="0"/>
            <a:r>
              <a:rPr lang="en-US" altLang="en-US" b="1" dirty="0" smtClean="0">
                <a:solidFill>
                  <a:srgbClr val="FF0000"/>
                </a:solidFill>
                <a:latin typeface="Times New Roman" pitchFamily="18" charset="0"/>
                <a:cs typeface="Times New Roman" pitchFamily="18" charset="0"/>
              </a:rPr>
              <a:t>Pancreatic secretion (continued)</a:t>
            </a:r>
            <a:endParaRPr lang="ar-SA" altLang="en-US" b="1" dirty="0" smtClean="0">
              <a:solidFill>
                <a:srgbClr val="FF0000"/>
              </a:solidFill>
              <a:latin typeface="Times New Roman" pitchFamily="18" charset="0"/>
              <a:cs typeface="Times New Roman" pitchFamily="18" charset="0"/>
            </a:endParaRPr>
          </a:p>
        </p:txBody>
      </p:sp>
      <p:sp>
        <p:nvSpPr>
          <p:cNvPr id="17411" name="Content Placeholder 2"/>
          <p:cNvSpPr>
            <a:spLocks noGrp="1"/>
          </p:cNvSpPr>
          <p:nvPr>
            <p:ph idx="1"/>
          </p:nvPr>
        </p:nvSpPr>
        <p:spPr>
          <a:xfrm>
            <a:off x="685800" y="1447800"/>
            <a:ext cx="7772400" cy="3048000"/>
          </a:xfrm>
        </p:spPr>
        <p:txBody>
          <a:bodyPr/>
          <a:lstStyle/>
          <a:p>
            <a:pPr algn="l" rtl="0" eaLnBrk="1" hangingPunct="1"/>
            <a:r>
              <a:rPr lang="en-US" altLang="en-US" b="1" dirty="0" smtClean="0">
                <a:latin typeface="Times New Roman" pitchFamily="18" charset="0"/>
                <a:cs typeface="Times New Roman" pitchFamily="18" charset="0"/>
              </a:rPr>
              <a:t>The pancreatic enzyme for digesting carbohydrates is </a:t>
            </a:r>
            <a:r>
              <a:rPr lang="en-US" altLang="en-US" b="1" i="1" dirty="0" smtClean="0">
                <a:latin typeface="Times New Roman" pitchFamily="18" charset="0"/>
                <a:cs typeface="Times New Roman" pitchFamily="18" charset="0"/>
              </a:rPr>
              <a:t>pancreatic amylase, which hydrolyzes starches, glycogen, </a:t>
            </a:r>
            <a:r>
              <a:rPr lang="en-US" altLang="en-US" b="1" dirty="0" smtClean="0">
                <a:latin typeface="Times New Roman" pitchFamily="18" charset="0"/>
                <a:cs typeface="Times New Roman" pitchFamily="18" charset="0"/>
              </a:rPr>
              <a:t>and most other carbohydrates (except cellulose) to form mostly disaccharides and a few tri-saccharides. </a:t>
            </a:r>
          </a:p>
        </p:txBody>
      </p:sp>
      <p:pic>
        <p:nvPicPr>
          <p:cNvPr id="17412" name="Picture 5" descr="8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114800"/>
            <a:ext cx="79248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228600"/>
            <a:ext cx="7772400" cy="1143000"/>
          </a:xfrm>
        </p:spPr>
        <p:txBody>
          <a:bodyPr/>
          <a:lstStyle/>
          <a:p>
            <a:r>
              <a:rPr lang="en-US" altLang="en-US" sz="4000" b="1" dirty="0" smtClean="0">
                <a:solidFill>
                  <a:srgbClr val="FF0000"/>
                </a:solidFill>
                <a:latin typeface="Times New Roman" pitchFamily="18" charset="0"/>
                <a:cs typeface="Times New Roman" pitchFamily="18" charset="0"/>
              </a:rPr>
              <a:t>Pancreatic secretion (continued)</a:t>
            </a:r>
          </a:p>
        </p:txBody>
      </p:sp>
      <p:sp>
        <p:nvSpPr>
          <p:cNvPr id="3" name="Content Placeholder 2"/>
          <p:cNvSpPr>
            <a:spLocks noGrp="1"/>
          </p:cNvSpPr>
          <p:nvPr>
            <p:ph idx="1"/>
          </p:nvPr>
        </p:nvSpPr>
        <p:spPr>
          <a:xfrm>
            <a:off x="685800" y="1524000"/>
            <a:ext cx="7772400" cy="1828800"/>
          </a:xfrm>
        </p:spPr>
        <p:txBody>
          <a:bodyPr/>
          <a:lstStyle/>
          <a:p>
            <a:pPr algn="l" rtl="0" eaLnBrk="1" hangingPunct="1">
              <a:defRPr/>
            </a:pPr>
            <a:r>
              <a:rPr lang="en-US" b="1" dirty="0">
                <a:latin typeface="Times New Roman" panose="02020603050405020304" pitchFamily="18" charset="0"/>
                <a:cs typeface="Times New Roman" panose="02020603050405020304" pitchFamily="18" charset="0"/>
              </a:rPr>
              <a:t>The main enzymes for fat digestion are:</a:t>
            </a:r>
          </a:p>
          <a:p>
            <a:pPr marL="514350" indent="-514350" algn="l" rtl="0" eaLnBrk="1" hangingPunct="1">
              <a:buFontTx/>
              <a:buAutoNum type="arabicParenBoth"/>
              <a:defRPr/>
            </a:pPr>
            <a:r>
              <a:rPr lang="en-US" b="1" i="1" dirty="0">
                <a:latin typeface="Times New Roman" panose="02020603050405020304" pitchFamily="18" charset="0"/>
                <a:cs typeface="Times New Roman" panose="02020603050405020304" pitchFamily="18" charset="0"/>
              </a:rPr>
              <a:t>Pancreatic lipase </a:t>
            </a:r>
          </a:p>
          <a:p>
            <a:pPr marL="514350" indent="-514350" algn="l" rtl="0" eaLnBrk="1" hangingPunct="1">
              <a:buFontTx/>
              <a:buNone/>
              <a:defRPr/>
            </a:pPr>
            <a:r>
              <a:rPr lang="en-US" b="1" dirty="0">
                <a:latin typeface="Times New Roman" panose="02020603050405020304" pitchFamily="18" charset="0"/>
                <a:cs typeface="Times New Roman" panose="02020603050405020304" pitchFamily="18" charset="0"/>
              </a:rPr>
              <a:t>(2) </a:t>
            </a:r>
            <a:r>
              <a:rPr lang="en-US" b="1" i="1" dirty="0">
                <a:latin typeface="Times New Roman" panose="02020603050405020304" pitchFamily="18" charset="0"/>
                <a:cs typeface="Times New Roman" panose="02020603050405020304" pitchFamily="18" charset="0"/>
              </a:rPr>
              <a:t>Cholesterol esterase</a:t>
            </a:r>
          </a:p>
          <a:p>
            <a:pPr algn="l" rtl="0" eaLnBrk="1" hangingPunct="1">
              <a:buFontTx/>
              <a:buNone/>
              <a:defRPr/>
            </a:pPr>
            <a:r>
              <a:rPr lang="en-US" b="1" dirty="0">
                <a:latin typeface="Times New Roman" panose="02020603050405020304" pitchFamily="18" charset="0"/>
                <a:cs typeface="Times New Roman" panose="02020603050405020304" pitchFamily="18" charset="0"/>
              </a:rPr>
              <a:t>(3) </a:t>
            </a:r>
            <a:r>
              <a:rPr lang="en-US" b="1" i="1" dirty="0">
                <a:latin typeface="Times New Roman" panose="02020603050405020304" pitchFamily="18" charset="0"/>
                <a:cs typeface="Times New Roman" panose="02020603050405020304" pitchFamily="18" charset="0"/>
              </a:rPr>
              <a:t>Phospholipase</a:t>
            </a:r>
            <a:endParaRPr lang="en-US" b="1" dirty="0">
              <a:latin typeface="Times New Roman" panose="02020603050405020304" pitchFamily="18" charset="0"/>
              <a:cs typeface="Times New Roman" panose="02020603050405020304" pitchFamily="18" charset="0"/>
            </a:endParaRPr>
          </a:p>
          <a:p>
            <a:pPr algn="l" rtl="0">
              <a:defRPr/>
            </a:pPr>
            <a:endParaRPr lang="en-US" dirty="0">
              <a:latin typeface="Times New Roman" panose="02020603050405020304" pitchFamily="18" charset="0"/>
              <a:cs typeface="Times New Roman" panose="02020603050405020304" pitchFamily="18" charset="0"/>
            </a:endParaRPr>
          </a:p>
        </p:txBody>
      </p:sp>
      <p:pic>
        <p:nvPicPr>
          <p:cNvPr id="18436" name="Picture 3" descr="8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4114800"/>
            <a:ext cx="76073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71513" y="1190625"/>
            <a:ext cx="23320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1600" b="1" dirty="0">
                <a:solidFill>
                  <a:srgbClr val="FF0000"/>
                </a:solidFill>
                <a:latin typeface="Times New Roman" pitchFamily="18" charset="0"/>
                <a:cs typeface="Times New Roman" pitchFamily="18" charset="0"/>
              </a:rPr>
              <a:t>Proteolytic</a:t>
            </a:r>
          </a:p>
          <a:p>
            <a:pPr algn="l" rtl="0" eaLnBrk="1" hangingPunct="1">
              <a:spcBef>
                <a:spcPct val="0"/>
              </a:spcBef>
              <a:buFontTx/>
              <a:buNone/>
            </a:pPr>
            <a:r>
              <a:rPr lang="en-US" altLang="en-US" sz="1600" b="1" dirty="0">
                <a:latin typeface="Times New Roman" pitchFamily="18" charset="0"/>
                <a:cs typeface="Times New Roman" pitchFamily="18" charset="0"/>
              </a:rPr>
              <a:t>Endopeptidases</a:t>
            </a:r>
          </a:p>
          <a:p>
            <a:pPr algn="l" rtl="0" eaLnBrk="1" hangingPunct="1">
              <a:spcBef>
                <a:spcPct val="0"/>
              </a:spcBef>
              <a:buFontTx/>
              <a:buNone/>
            </a:pPr>
            <a:r>
              <a:rPr lang="en-US" altLang="en-US" sz="1600" b="1" dirty="0">
                <a:latin typeface="Times New Roman" pitchFamily="18" charset="0"/>
                <a:cs typeface="Times New Roman" pitchFamily="18" charset="0"/>
              </a:rPr>
              <a:t>   Trypsin(</a:t>
            </a:r>
            <a:r>
              <a:rPr lang="en-US" altLang="en-US" sz="1600" b="1" dirty="0" err="1">
                <a:latin typeface="Times New Roman" pitchFamily="18" charset="0"/>
                <a:cs typeface="Times New Roman" pitchFamily="18" charset="0"/>
              </a:rPr>
              <a:t>ogen</a:t>
            </a:r>
            <a:r>
              <a:rPr lang="en-US" altLang="en-US" sz="1600" b="1" dirty="0">
                <a:latin typeface="Times New Roman" pitchFamily="18" charset="0"/>
                <a:cs typeface="Times New Roman" pitchFamily="18" charset="0"/>
              </a:rPr>
              <a:t>)</a:t>
            </a:r>
          </a:p>
          <a:p>
            <a:pPr algn="l" rtl="0" eaLnBrk="1" hangingPunct="1">
              <a:spcBef>
                <a:spcPct val="0"/>
              </a:spcBef>
              <a:buFontTx/>
              <a:buNone/>
            </a:pPr>
            <a:endParaRPr lang="en-US" altLang="en-US" sz="1600" b="1" dirty="0">
              <a:latin typeface="Times New Roman" pitchFamily="18" charset="0"/>
              <a:cs typeface="Times New Roman" pitchFamily="18" charset="0"/>
            </a:endParaRPr>
          </a:p>
          <a:p>
            <a:pPr algn="l" rtl="0" eaLnBrk="1" hangingPunct="1">
              <a:spcBef>
                <a:spcPct val="0"/>
              </a:spcBef>
              <a:buFontTx/>
              <a:buNone/>
            </a:pPr>
            <a:r>
              <a:rPr lang="en-US" altLang="en-US" sz="1600" b="1" dirty="0">
                <a:latin typeface="Times New Roman" pitchFamily="18" charset="0"/>
                <a:cs typeface="Times New Roman" pitchFamily="18" charset="0"/>
              </a:rPr>
              <a:t>   Chymotrypsin(</a:t>
            </a:r>
            <a:r>
              <a:rPr lang="en-US" altLang="en-US" sz="1600" b="1" dirty="0" err="1">
                <a:latin typeface="Times New Roman" pitchFamily="18" charset="0"/>
                <a:cs typeface="Times New Roman" pitchFamily="18" charset="0"/>
              </a:rPr>
              <a:t>ogen</a:t>
            </a:r>
            <a:r>
              <a:rPr lang="en-US" altLang="en-US" sz="1600" b="1" dirty="0">
                <a:latin typeface="Times New Roman" pitchFamily="18" charset="0"/>
                <a:cs typeface="Times New Roman" pitchFamily="18" charset="0"/>
              </a:rPr>
              <a:t>)</a:t>
            </a:r>
          </a:p>
          <a:p>
            <a:pPr algn="l" rtl="0" eaLnBrk="1" hangingPunct="1">
              <a:spcBef>
                <a:spcPct val="0"/>
              </a:spcBef>
              <a:buFontTx/>
              <a:buNone/>
            </a:pPr>
            <a:endParaRPr lang="en-US" altLang="en-US" sz="1600" b="1" dirty="0">
              <a:latin typeface="Times New Roman" pitchFamily="18" charset="0"/>
              <a:cs typeface="Times New Roman" pitchFamily="18" charset="0"/>
            </a:endParaRPr>
          </a:p>
          <a:p>
            <a:pPr algn="l" rtl="0" eaLnBrk="1" hangingPunct="1">
              <a:spcBef>
                <a:spcPct val="0"/>
              </a:spcBef>
              <a:buFontTx/>
              <a:buNone/>
            </a:pPr>
            <a:r>
              <a:rPr lang="en-US" altLang="en-US" sz="1600" b="1" dirty="0">
                <a:latin typeface="Times New Roman" pitchFamily="18" charset="0"/>
                <a:cs typeface="Times New Roman" pitchFamily="18" charset="0"/>
              </a:rPr>
              <a:t>   (Pro)elastase</a:t>
            </a:r>
          </a:p>
          <a:p>
            <a:pPr algn="l" rtl="0" eaLnBrk="1" hangingPunct="1">
              <a:spcBef>
                <a:spcPct val="0"/>
              </a:spcBef>
              <a:buFontTx/>
              <a:buNone/>
            </a:pPr>
            <a:r>
              <a:rPr lang="en-US" altLang="en-US" sz="1600" b="1" dirty="0">
                <a:latin typeface="Times New Roman" pitchFamily="18" charset="0"/>
                <a:cs typeface="Times New Roman" pitchFamily="18" charset="0"/>
              </a:rPr>
              <a:t>Exopeptidase</a:t>
            </a:r>
          </a:p>
          <a:p>
            <a:pPr algn="l" rtl="0" eaLnBrk="1" hangingPunct="1">
              <a:spcBef>
                <a:spcPct val="0"/>
              </a:spcBef>
              <a:buFontTx/>
              <a:buNone/>
            </a:pPr>
            <a:r>
              <a:rPr lang="en-US" altLang="en-US" sz="1600" b="1" dirty="0">
                <a:latin typeface="Times New Roman" pitchFamily="18" charset="0"/>
                <a:cs typeface="Times New Roman" pitchFamily="18" charset="0"/>
              </a:rPr>
              <a:t>   (Pro)carboxypeptidase</a:t>
            </a:r>
          </a:p>
          <a:p>
            <a:pPr algn="l" rtl="0" eaLnBrk="1" hangingPunct="1">
              <a:spcBef>
                <a:spcPct val="0"/>
              </a:spcBef>
              <a:buFontTx/>
              <a:buNone/>
            </a:pPr>
            <a:r>
              <a:rPr lang="en-US" altLang="en-US" sz="1600" b="1" dirty="0" err="1">
                <a:solidFill>
                  <a:srgbClr val="FF0000"/>
                </a:solidFill>
                <a:latin typeface="Times New Roman" pitchFamily="18" charset="0"/>
                <a:cs typeface="Times New Roman" pitchFamily="18" charset="0"/>
              </a:rPr>
              <a:t>Amylolytic</a:t>
            </a:r>
            <a:endParaRPr lang="en-US" altLang="en-US" sz="1600" b="1" dirty="0">
              <a:solidFill>
                <a:srgbClr val="FF0000"/>
              </a:solidFill>
              <a:latin typeface="Times New Roman" pitchFamily="18" charset="0"/>
              <a:cs typeface="Times New Roman" pitchFamily="18" charset="0"/>
            </a:endParaRPr>
          </a:p>
          <a:p>
            <a:pPr algn="l" rtl="0" eaLnBrk="1" hangingPunct="1">
              <a:spcBef>
                <a:spcPct val="0"/>
              </a:spcBef>
              <a:buFontTx/>
              <a:buNone/>
            </a:pPr>
            <a:r>
              <a:rPr lang="en-US" altLang="en-US" sz="1600" b="1" dirty="0">
                <a:latin typeface="Times New Roman" pitchFamily="18" charset="0"/>
                <a:cs typeface="Times New Roman" pitchFamily="18" charset="0"/>
                <a:sym typeface="Symbol" pitchFamily="18" charset="2"/>
              </a:rPr>
              <a:t>-Amylase</a:t>
            </a:r>
          </a:p>
          <a:p>
            <a:pPr algn="l" rtl="0" eaLnBrk="1" hangingPunct="1">
              <a:spcBef>
                <a:spcPct val="0"/>
              </a:spcBef>
              <a:buFontTx/>
              <a:buNone/>
            </a:pPr>
            <a:r>
              <a:rPr lang="en-US" altLang="en-US" sz="1600" b="1" dirty="0">
                <a:latin typeface="Times New Roman" pitchFamily="18" charset="0"/>
                <a:cs typeface="Times New Roman" pitchFamily="18" charset="0"/>
                <a:sym typeface="Symbol" pitchFamily="18" charset="2"/>
              </a:rPr>
              <a:t>Lipases</a:t>
            </a:r>
          </a:p>
          <a:p>
            <a:pPr algn="l" rtl="0" eaLnBrk="1" hangingPunct="1">
              <a:spcBef>
                <a:spcPct val="0"/>
              </a:spcBef>
              <a:buFontTx/>
              <a:buNone/>
            </a:pPr>
            <a:r>
              <a:rPr lang="en-US" altLang="en-US" sz="1600" b="1" dirty="0">
                <a:latin typeface="Times New Roman" pitchFamily="18" charset="0"/>
                <a:cs typeface="Times New Roman" pitchFamily="18" charset="0"/>
                <a:sym typeface="Symbol" pitchFamily="18" charset="2"/>
              </a:rPr>
              <a:t>Lipase</a:t>
            </a:r>
          </a:p>
          <a:p>
            <a:pPr algn="l" rtl="0" eaLnBrk="1" hangingPunct="1">
              <a:spcBef>
                <a:spcPct val="0"/>
              </a:spcBef>
              <a:buFontTx/>
              <a:buNone/>
            </a:pPr>
            <a:endParaRPr lang="en-US" altLang="en-US" sz="1600" b="1" dirty="0">
              <a:latin typeface="Times New Roman" pitchFamily="18" charset="0"/>
              <a:cs typeface="Times New Roman" pitchFamily="18" charset="0"/>
              <a:sym typeface="Symbol" pitchFamily="18" charset="2"/>
            </a:endParaRPr>
          </a:p>
          <a:p>
            <a:pPr algn="l" rtl="0" eaLnBrk="1" hangingPunct="1">
              <a:spcBef>
                <a:spcPct val="0"/>
              </a:spcBef>
              <a:buFontTx/>
              <a:buNone/>
            </a:pPr>
            <a:r>
              <a:rPr lang="en-US" altLang="en-US" sz="1600" b="1" dirty="0">
                <a:latin typeface="Times New Roman" pitchFamily="18" charset="0"/>
                <a:cs typeface="Times New Roman" pitchFamily="18" charset="0"/>
                <a:sym typeface="Symbol" pitchFamily="18" charset="2"/>
              </a:rPr>
              <a:t>(Pro)phospholipase A</a:t>
            </a:r>
            <a:r>
              <a:rPr lang="en-US" altLang="en-US" sz="1600" b="1" baseline="-25000" dirty="0">
                <a:latin typeface="Times New Roman" pitchFamily="18" charset="0"/>
                <a:cs typeface="Times New Roman" pitchFamily="18" charset="0"/>
                <a:sym typeface="Symbol" pitchFamily="18" charset="2"/>
              </a:rPr>
              <a:t>2</a:t>
            </a:r>
            <a:endParaRPr lang="en-US" altLang="en-US" sz="1600" b="1" dirty="0">
              <a:latin typeface="Times New Roman" pitchFamily="18" charset="0"/>
              <a:cs typeface="Times New Roman" pitchFamily="18" charset="0"/>
              <a:sym typeface="Symbol" pitchFamily="18" charset="2"/>
            </a:endParaRPr>
          </a:p>
          <a:p>
            <a:pPr algn="l" rtl="0" eaLnBrk="1" hangingPunct="1">
              <a:spcBef>
                <a:spcPct val="0"/>
              </a:spcBef>
              <a:buFontTx/>
              <a:buNone/>
            </a:pPr>
            <a:r>
              <a:rPr lang="en-US" altLang="en-US" sz="1600" b="1" dirty="0" err="1">
                <a:latin typeface="Times New Roman" pitchFamily="18" charset="0"/>
                <a:cs typeface="Times New Roman" pitchFamily="18" charset="0"/>
                <a:sym typeface="Symbol" pitchFamily="18" charset="2"/>
              </a:rPr>
              <a:t>Carboxylester</a:t>
            </a:r>
            <a:r>
              <a:rPr lang="en-US" altLang="en-US" sz="1600" b="1" dirty="0">
                <a:latin typeface="Times New Roman" pitchFamily="18" charset="0"/>
                <a:cs typeface="Times New Roman" pitchFamily="18" charset="0"/>
                <a:sym typeface="Symbol" pitchFamily="18" charset="2"/>
              </a:rPr>
              <a:t> hydrolase</a:t>
            </a:r>
          </a:p>
          <a:p>
            <a:pPr algn="l" rtl="0" eaLnBrk="1" hangingPunct="1">
              <a:spcBef>
                <a:spcPct val="0"/>
              </a:spcBef>
              <a:buFontTx/>
              <a:buNone/>
            </a:pPr>
            <a:r>
              <a:rPr lang="en-US" altLang="en-US" sz="1600" b="1" dirty="0">
                <a:latin typeface="Times New Roman" pitchFamily="18" charset="0"/>
                <a:cs typeface="Times New Roman" pitchFamily="18" charset="0"/>
                <a:sym typeface="Symbol" pitchFamily="18" charset="2"/>
              </a:rPr>
              <a:t>   (cholesterol esterase)</a:t>
            </a:r>
          </a:p>
          <a:p>
            <a:pPr algn="l" rtl="0" eaLnBrk="1" hangingPunct="1">
              <a:spcBef>
                <a:spcPct val="0"/>
              </a:spcBef>
              <a:buFontTx/>
              <a:buNone/>
            </a:pPr>
            <a:r>
              <a:rPr lang="en-US" altLang="en-US" sz="1600" b="1" dirty="0" err="1">
                <a:solidFill>
                  <a:srgbClr val="FF0000"/>
                </a:solidFill>
                <a:latin typeface="Times New Roman" pitchFamily="18" charset="0"/>
                <a:cs typeface="Times New Roman" pitchFamily="18" charset="0"/>
                <a:sym typeface="Symbol" pitchFamily="18" charset="2"/>
              </a:rPr>
              <a:t>Nucleolytic</a:t>
            </a:r>
            <a:endParaRPr lang="en-US" altLang="en-US" sz="1600" b="1" dirty="0">
              <a:solidFill>
                <a:srgbClr val="FF0000"/>
              </a:solidFill>
              <a:latin typeface="Times New Roman" pitchFamily="18" charset="0"/>
              <a:cs typeface="Times New Roman" pitchFamily="18" charset="0"/>
              <a:sym typeface="Symbol" pitchFamily="18" charset="2"/>
            </a:endParaRPr>
          </a:p>
          <a:p>
            <a:pPr algn="l" rtl="0" eaLnBrk="1" hangingPunct="1">
              <a:spcBef>
                <a:spcPct val="0"/>
              </a:spcBef>
              <a:buFontTx/>
              <a:buNone/>
            </a:pPr>
            <a:r>
              <a:rPr lang="en-US" altLang="en-US" sz="1600" b="1" dirty="0">
                <a:latin typeface="Times New Roman" pitchFamily="18" charset="0"/>
                <a:cs typeface="Times New Roman" pitchFamily="18" charset="0"/>
                <a:sym typeface="Symbol" pitchFamily="18" charset="2"/>
              </a:rPr>
              <a:t>Ribonuclease</a:t>
            </a:r>
          </a:p>
          <a:p>
            <a:pPr algn="l" rtl="0" eaLnBrk="1" hangingPunct="1">
              <a:spcBef>
                <a:spcPct val="0"/>
              </a:spcBef>
              <a:buFontTx/>
              <a:buNone/>
            </a:pPr>
            <a:r>
              <a:rPr lang="en-US" altLang="en-US" sz="1600" b="1" dirty="0" err="1">
                <a:latin typeface="Times New Roman" pitchFamily="18" charset="0"/>
                <a:cs typeface="Times New Roman" pitchFamily="18" charset="0"/>
                <a:sym typeface="Symbol" pitchFamily="18" charset="2"/>
              </a:rPr>
              <a:t>Deoxyribonuclease</a:t>
            </a:r>
            <a:endParaRPr lang="en-US" altLang="en-US" sz="1600" b="1" dirty="0">
              <a:latin typeface="Times New Roman" pitchFamily="18" charset="0"/>
              <a:cs typeface="Times New Roman" pitchFamily="18" charset="0"/>
              <a:sym typeface="Symbol" pitchFamily="18" charset="2"/>
            </a:endParaRPr>
          </a:p>
        </p:txBody>
      </p:sp>
      <p:sp>
        <p:nvSpPr>
          <p:cNvPr id="19459" name="Text Box 3"/>
          <p:cNvSpPr txBox="1">
            <a:spLocks noChangeArrowheads="1"/>
          </p:cNvSpPr>
          <p:nvPr/>
        </p:nvSpPr>
        <p:spPr bwMode="auto">
          <a:xfrm>
            <a:off x="2901950" y="1190625"/>
            <a:ext cx="586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endParaRPr lang="en-US" altLang="en-US" sz="1600" b="1">
              <a:latin typeface="Arial Narrow" pitchFamily="34" charset="0"/>
            </a:endParaRPr>
          </a:p>
          <a:p>
            <a:pPr algn="l" rtl="0" eaLnBrk="1" hangingPunct="1">
              <a:spcBef>
                <a:spcPct val="0"/>
              </a:spcBef>
              <a:buFontTx/>
              <a:buNone/>
            </a:pPr>
            <a:endParaRPr lang="en-US" altLang="en-US" sz="1600" b="1">
              <a:latin typeface="Arial Narrow" pitchFamily="34" charset="0"/>
            </a:endParaRPr>
          </a:p>
        </p:txBody>
      </p:sp>
      <p:sp>
        <p:nvSpPr>
          <p:cNvPr id="19460" name="Text Box 4"/>
          <p:cNvSpPr txBox="1">
            <a:spLocks noChangeArrowheads="1"/>
          </p:cNvSpPr>
          <p:nvPr/>
        </p:nvSpPr>
        <p:spPr bwMode="auto">
          <a:xfrm>
            <a:off x="671513" y="860425"/>
            <a:ext cx="97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1800" b="1">
                <a:latin typeface="Times New Roman" pitchFamily="18" charset="0"/>
                <a:cs typeface="Times New Roman" pitchFamily="18" charset="0"/>
              </a:rPr>
              <a:t>Enzyme</a:t>
            </a:r>
            <a:endParaRPr lang="en-US" altLang="en-US" sz="1800" b="1">
              <a:latin typeface="Times New Roman" pitchFamily="18" charset="0"/>
              <a:cs typeface="Times New Roman" pitchFamily="18" charset="0"/>
              <a:sym typeface="Symbol" pitchFamily="18" charset="2"/>
            </a:endParaRPr>
          </a:p>
        </p:txBody>
      </p:sp>
      <p:sp>
        <p:nvSpPr>
          <p:cNvPr id="19461" name="Text Box 5"/>
          <p:cNvSpPr txBox="1">
            <a:spLocks noChangeArrowheads="1"/>
          </p:cNvSpPr>
          <p:nvPr/>
        </p:nvSpPr>
        <p:spPr bwMode="auto">
          <a:xfrm>
            <a:off x="2901950" y="862013"/>
            <a:ext cx="586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1800" b="1">
                <a:latin typeface="Times New Roman" pitchFamily="18" charset="0"/>
                <a:cs typeface="Times New Roman" pitchFamily="18" charset="0"/>
              </a:rPr>
              <a:t>Specific Hydrolytic Activity</a:t>
            </a:r>
            <a:endParaRPr lang="en-US" altLang="en-US" sz="1800" b="1">
              <a:latin typeface="Times New Roman" pitchFamily="18" charset="0"/>
              <a:cs typeface="Times New Roman" pitchFamily="18" charset="0"/>
              <a:sym typeface="Symbol" pitchFamily="18" charset="2"/>
            </a:endParaRPr>
          </a:p>
        </p:txBody>
      </p:sp>
      <p:sp>
        <p:nvSpPr>
          <p:cNvPr id="19462" name="Line 6"/>
          <p:cNvSpPr>
            <a:spLocks noChangeShapeType="1"/>
          </p:cNvSpPr>
          <p:nvPr/>
        </p:nvSpPr>
        <p:spPr bwMode="auto">
          <a:xfrm>
            <a:off x="762000" y="1219200"/>
            <a:ext cx="7620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762000" y="838200"/>
            <a:ext cx="7620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Line 8"/>
          <p:cNvSpPr>
            <a:spLocks noChangeShapeType="1"/>
          </p:cNvSpPr>
          <p:nvPr/>
        </p:nvSpPr>
        <p:spPr bwMode="auto">
          <a:xfrm>
            <a:off x="762000" y="6172200"/>
            <a:ext cx="7620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Text Box 9"/>
          <p:cNvSpPr txBox="1">
            <a:spLocks noChangeArrowheads="1"/>
          </p:cNvSpPr>
          <p:nvPr/>
        </p:nvSpPr>
        <p:spPr bwMode="auto">
          <a:xfrm>
            <a:off x="641350" y="152400"/>
            <a:ext cx="77809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3600" b="1" dirty="0">
                <a:solidFill>
                  <a:srgbClr val="FF0000"/>
                </a:solidFill>
                <a:latin typeface="Times New Roman" pitchFamily="18" charset="0"/>
                <a:cs typeface="Times New Roman" pitchFamily="18" charset="0"/>
              </a:rPr>
              <a:t>Characteristics of Pancreatic Enzymes</a:t>
            </a:r>
            <a:endParaRPr lang="en-US" altLang="en-US" sz="3600" b="1" dirty="0">
              <a:solidFill>
                <a:srgbClr val="FF0000"/>
              </a:solidFill>
              <a:latin typeface="Times New Roman" pitchFamily="18" charset="0"/>
              <a:cs typeface="Times New Roman" pitchFamily="18" charset="0"/>
              <a:sym typeface="Symbol" pitchFamily="18" charset="2"/>
            </a:endParaRPr>
          </a:p>
        </p:txBody>
      </p:sp>
      <p:sp>
        <p:nvSpPr>
          <p:cNvPr id="19466" name="Text Box 10"/>
          <p:cNvSpPr txBox="1">
            <a:spLocks noChangeArrowheads="1"/>
          </p:cNvSpPr>
          <p:nvPr/>
        </p:nvSpPr>
        <p:spPr bwMode="auto">
          <a:xfrm>
            <a:off x="-76200" y="6305550"/>
            <a:ext cx="937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ctr" rtl="0" eaLnBrk="1" hangingPunct="1">
              <a:spcBef>
                <a:spcPct val="0"/>
              </a:spcBef>
              <a:buFontTx/>
              <a:buNone/>
            </a:pPr>
            <a:r>
              <a:rPr lang="en-US" altLang="en-US" sz="2000" b="1" dirty="0">
                <a:solidFill>
                  <a:srgbClr val="FF0000"/>
                </a:solidFill>
                <a:latin typeface="Times New Roman" pitchFamily="18" charset="0"/>
                <a:cs typeface="Times New Roman" pitchFamily="18" charset="0"/>
              </a:rPr>
              <a:t>The suffix –</a:t>
            </a:r>
            <a:r>
              <a:rPr lang="en-US" altLang="en-US" sz="2000" b="1" dirty="0" err="1">
                <a:solidFill>
                  <a:srgbClr val="FF0000"/>
                </a:solidFill>
                <a:latin typeface="Times New Roman" pitchFamily="18" charset="0"/>
                <a:cs typeface="Times New Roman" pitchFamily="18" charset="0"/>
              </a:rPr>
              <a:t>ogen</a:t>
            </a:r>
            <a:r>
              <a:rPr lang="en-US" altLang="en-US" sz="2000" b="1" dirty="0">
                <a:solidFill>
                  <a:srgbClr val="FF0000"/>
                </a:solidFill>
                <a:latin typeface="Times New Roman" pitchFamily="18" charset="0"/>
                <a:cs typeface="Times New Roman" pitchFamily="18" charset="0"/>
              </a:rPr>
              <a:t> or prefix pro- indicates the enzyme is secreted in an inactive form.</a:t>
            </a:r>
            <a:endParaRPr lang="en-US" altLang="en-US" sz="2000" b="1" dirty="0">
              <a:solidFill>
                <a:srgbClr val="FF0000"/>
              </a:solidFill>
              <a:latin typeface="Times New Roman" pitchFamily="18" charset="0"/>
              <a:cs typeface="Times New Roman" pitchFamily="18" charset="0"/>
              <a:sym typeface="Symbol" pitchFamily="18" charset="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8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6">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386">
                                            <p:txEl>
                                              <p:pRg st="12" end="1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386">
                                            <p:txEl>
                                              <p:pRg st="14" end="14"/>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386">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386">
                                            <p:txEl>
                                              <p:pRg st="16" end="1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386">
                                            <p:txEl>
                                              <p:pRg st="17" end="1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386">
                                            <p:txEl>
                                              <p:pRg st="18" end="18"/>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38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b="1" dirty="0" smtClean="0">
                <a:solidFill>
                  <a:srgbClr val="FF0000"/>
                </a:solidFill>
                <a:latin typeface="Times New Roman" pitchFamily="18" charset="0"/>
                <a:cs typeface="Times New Roman" pitchFamily="18" charset="0"/>
              </a:rPr>
              <a:t>Pancreatic secretions are rich in bicarbonate ions </a:t>
            </a:r>
          </a:p>
        </p:txBody>
      </p:sp>
      <p:sp>
        <p:nvSpPr>
          <p:cNvPr id="20483" name="Rectangle 3"/>
          <p:cNvSpPr>
            <a:spLocks noGrp="1" noChangeArrowheads="1"/>
          </p:cNvSpPr>
          <p:nvPr>
            <p:ph idx="1"/>
          </p:nvPr>
        </p:nvSpPr>
        <p:spPr/>
        <p:txBody>
          <a:bodyPr/>
          <a:lstStyle/>
          <a:p>
            <a:pPr algn="l" rtl="0" eaLnBrk="1" hangingPunct="1"/>
            <a:r>
              <a:rPr lang="en-US" altLang="en-US" b="1" dirty="0" smtClean="0">
                <a:latin typeface="Times New Roman" pitchFamily="18" charset="0"/>
                <a:cs typeface="Times New Roman" pitchFamily="18" charset="0"/>
              </a:rPr>
              <a:t>The pancreas secrets about 1 L/day of HCO</a:t>
            </a:r>
            <a:r>
              <a:rPr lang="en-US" altLang="en-US" sz="1800" b="1" dirty="0" smtClean="0">
                <a:latin typeface="Times New Roman" pitchFamily="18" charset="0"/>
                <a:cs typeface="Times New Roman" pitchFamily="18" charset="0"/>
              </a:rPr>
              <a:t>3</a:t>
            </a:r>
            <a:r>
              <a:rPr lang="en-US" altLang="en-US" b="1" dirty="0" smtClean="0">
                <a:latin typeface="Times New Roman" pitchFamily="18" charset="0"/>
                <a:cs typeface="Times New Roman" pitchFamily="18" charset="0"/>
              </a:rPr>
              <a:t> –rich fluid from the epithelial cells of the </a:t>
            </a:r>
            <a:r>
              <a:rPr lang="en-US" altLang="en-US" b="1" dirty="0" err="1" smtClean="0">
                <a:latin typeface="Times New Roman" pitchFamily="18" charset="0"/>
                <a:cs typeface="Times New Roman" pitchFamily="18" charset="0"/>
              </a:rPr>
              <a:t>ductules</a:t>
            </a:r>
            <a:r>
              <a:rPr lang="en-US" altLang="en-US" b="1" dirty="0" smtClean="0">
                <a:latin typeface="Times New Roman" pitchFamily="18" charset="0"/>
                <a:cs typeface="Times New Roman" pitchFamily="18" charset="0"/>
              </a:rPr>
              <a:t> and ducts.</a:t>
            </a:r>
          </a:p>
          <a:p>
            <a:pPr algn="l" rtl="0" eaLnBrk="1" hangingPunct="1"/>
            <a:r>
              <a:rPr lang="en-US" altLang="en-US" b="1" dirty="0" smtClean="0">
                <a:latin typeface="Times New Roman" pitchFamily="18" charset="0"/>
                <a:cs typeface="Times New Roman" pitchFamily="18" charset="0"/>
              </a:rPr>
              <a:t>The </a:t>
            </a:r>
            <a:r>
              <a:rPr lang="en-US" altLang="en-US" b="1" dirty="0" err="1" smtClean="0">
                <a:latin typeface="Times New Roman" pitchFamily="18" charset="0"/>
                <a:cs typeface="Times New Roman" pitchFamily="18" charset="0"/>
              </a:rPr>
              <a:t>osmolarity</a:t>
            </a:r>
            <a:r>
              <a:rPr lang="en-US" altLang="en-US" b="1" dirty="0" smtClean="0">
                <a:latin typeface="Times New Roman" pitchFamily="18" charset="0"/>
                <a:cs typeface="Times New Roman" pitchFamily="18" charset="0"/>
              </a:rPr>
              <a:t> of pancreatic fluid is equal to that of plasma.</a:t>
            </a:r>
          </a:p>
          <a:p>
            <a:pPr algn="l" rtl="0" eaLnBrk="1" hangingPunct="1"/>
            <a:r>
              <a:rPr lang="en-US" altLang="en-US" b="1" dirty="0" smtClean="0">
                <a:latin typeface="Times New Roman" pitchFamily="18" charset="0"/>
                <a:cs typeface="Times New Roman" pitchFamily="18" charset="0"/>
              </a:rPr>
              <a:t>HCO</a:t>
            </a:r>
            <a:r>
              <a:rPr lang="en-US" altLang="en-US" sz="1800" b="1" dirty="0" smtClean="0">
                <a:latin typeface="Times New Roman" pitchFamily="18" charset="0"/>
                <a:cs typeface="Times New Roman" pitchFamily="18" charset="0"/>
              </a:rPr>
              <a:t>3 </a:t>
            </a:r>
            <a:r>
              <a:rPr lang="en-US" altLang="en-US" b="1" dirty="0" smtClean="0">
                <a:latin typeface="Times New Roman" pitchFamily="18" charset="0"/>
                <a:cs typeface="Times New Roman" pitchFamily="18" charset="0"/>
              </a:rPr>
              <a:t>concentration increases with increasing secretion rate. </a:t>
            </a:r>
            <a:endParaRPr lang="en-US" altLang="en-US" sz="4800" b="1" dirty="0" smtClean="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8350"/>
            <a:ext cx="80772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3"/>
          <p:cNvSpPr>
            <a:spLocks noGrp="1"/>
          </p:cNvSpPr>
          <p:nvPr>
            <p:ph type="title"/>
          </p:nvPr>
        </p:nvSpPr>
        <p:spPr>
          <a:xfrm>
            <a:off x="381000" y="152400"/>
            <a:ext cx="8229600" cy="457200"/>
          </a:xfrm>
        </p:spPr>
        <p:txBody>
          <a:bodyPr/>
          <a:lstStyle/>
          <a:p>
            <a:r>
              <a:rPr lang="en-US" altLang="en-US" sz="2800" b="1" dirty="0" smtClean="0">
                <a:solidFill>
                  <a:srgbClr val="FF0000"/>
                </a:solidFill>
                <a:latin typeface="Times New Roman" pitchFamily="18" charset="0"/>
                <a:cs typeface="Times New Roman" pitchFamily="18" charset="0"/>
              </a:rPr>
              <a:t>Secretion of Isosmotic Sodium Bicarbonate Solution.</a:t>
            </a:r>
          </a:p>
        </p:txBody>
      </p:sp>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04800" y="92343"/>
            <a:ext cx="8183562" cy="864095"/>
          </a:xfrm>
        </p:spPr>
        <p:txBody>
          <a:bodyPr/>
          <a:lstStyle/>
          <a:p>
            <a:pPr fontAlgn="auto">
              <a:spcAft>
                <a:spcPts val="0"/>
              </a:spcAft>
              <a:defRPr/>
            </a:pPr>
            <a:r>
              <a:rPr lang="en-US" altLang="en-US" sz="3600" b="1" dirty="0">
                <a:solidFill>
                  <a:srgbClr val="FF0000"/>
                </a:solidFill>
                <a:latin typeface="Times New Roman" panose="02020603050405020304" pitchFamily="18" charset="0"/>
                <a:cs typeface="Times New Roman" panose="02020603050405020304" pitchFamily="18" charset="0"/>
              </a:rPr>
              <a:t>Mechanism of HCO</a:t>
            </a:r>
            <a:r>
              <a:rPr lang="en-US" altLang="en-US" sz="3600" b="1" baseline="-25000" dirty="0">
                <a:solidFill>
                  <a:srgbClr val="FF0000"/>
                </a:solidFill>
                <a:latin typeface="Times New Roman" panose="02020603050405020304" pitchFamily="18" charset="0"/>
                <a:cs typeface="Times New Roman" panose="02020603050405020304" pitchFamily="18" charset="0"/>
              </a:rPr>
              <a:t>3</a:t>
            </a:r>
            <a:r>
              <a:rPr lang="en-US" altLang="en-US" sz="3600" b="1" baseline="30000" dirty="0">
                <a:solidFill>
                  <a:srgbClr val="FF0000"/>
                </a:solidFill>
                <a:latin typeface="Times New Roman" panose="02020603050405020304" pitchFamily="18" charset="0"/>
                <a:cs typeface="Times New Roman" panose="02020603050405020304" pitchFamily="18" charset="0"/>
              </a:rPr>
              <a: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smtClean="0">
                <a:solidFill>
                  <a:srgbClr val="FF0000"/>
                </a:solidFill>
                <a:latin typeface="Times New Roman" panose="02020603050405020304" pitchFamily="18" charset="0"/>
                <a:cs typeface="Times New Roman" panose="02020603050405020304" pitchFamily="18" charset="0"/>
              </a:rPr>
              <a:t>Secretion </a:t>
            </a:r>
            <a:r>
              <a:rPr lang="en-US" altLang="en-US" sz="3600" b="1" dirty="0">
                <a:solidFill>
                  <a:srgbClr val="FF0000"/>
                </a:solidFill>
                <a:latin typeface="Times New Roman" pitchFamily="18" charset="0"/>
                <a:cs typeface="Times New Roman" pitchFamily="18" charset="0"/>
              </a:rPr>
              <a:t>From Pancreatic Ductal cell</a:t>
            </a:r>
          </a:p>
        </p:txBody>
      </p:sp>
      <p:sp>
        <p:nvSpPr>
          <p:cNvPr id="129027" name="Rectangle 3"/>
          <p:cNvSpPr>
            <a:spLocks noGrp="1" noChangeArrowheads="1"/>
          </p:cNvSpPr>
          <p:nvPr>
            <p:ph idx="1"/>
          </p:nvPr>
        </p:nvSpPr>
        <p:spPr>
          <a:xfrm>
            <a:off x="14068" y="980728"/>
            <a:ext cx="4710332" cy="5544615"/>
          </a:xfrm>
        </p:spPr>
        <p:txBody>
          <a:bodyPr rtlCol="0">
            <a:noAutofit/>
          </a:bodyPr>
          <a:lstStyle/>
          <a:p>
            <a:pPr marL="541337" indent="-457200" algn="l" rtl="0" eaLnBrk="1" fontAlgn="auto" hangingPunct="1">
              <a:spcAft>
                <a:spcPts val="0"/>
              </a:spcAft>
              <a:buFont typeface="+mj-lt"/>
              <a:buAutoNum type="arabicPeriod"/>
              <a:defRPr/>
            </a:pPr>
            <a:r>
              <a:rPr lang="en-US" sz="2400" b="1" dirty="0" smtClean="0">
                <a:latin typeface="Times New Roman" panose="02020603050405020304" pitchFamily="18" charset="0"/>
                <a:cs typeface="Times New Roman" panose="02020603050405020304" pitchFamily="18" charset="0"/>
              </a:rPr>
              <a:t>CO</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and H</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O combine in </a:t>
            </a:r>
            <a:r>
              <a:rPr lang="en-US" sz="2400" b="1" dirty="0" smtClean="0">
                <a:latin typeface="Times New Roman" panose="02020603050405020304" pitchFamily="18" charset="0"/>
                <a:cs typeface="Times New Roman" panose="02020603050405020304" pitchFamily="18" charset="0"/>
              </a:rPr>
              <a:t>ductal cells </a:t>
            </a:r>
            <a:r>
              <a:rPr lang="en-US" sz="2400" b="1" dirty="0">
                <a:latin typeface="Times New Roman" panose="02020603050405020304" pitchFamily="18" charset="0"/>
                <a:cs typeface="Times New Roman" panose="02020603050405020304" pitchFamily="18" charset="0"/>
              </a:rPr>
              <a:t>to </a:t>
            </a:r>
            <a:r>
              <a:rPr lang="en-US" sz="2400" b="1" dirty="0" smtClean="0">
                <a:latin typeface="Times New Roman" panose="02020603050405020304" pitchFamily="18" charset="0"/>
                <a:cs typeface="Times New Roman" panose="02020603050405020304" pitchFamily="18" charset="0"/>
              </a:rPr>
              <a:t>form H</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CO</a:t>
            </a:r>
            <a:r>
              <a:rPr lang="en-US" sz="2400" b="1" baseline="-25000" dirty="0" smtClean="0">
                <a:latin typeface="Times New Roman" panose="02020603050405020304" pitchFamily="18" charset="0"/>
                <a:cs typeface="Times New Roman" panose="02020603050405020304" pitchFamily="18" charset="0"/>
              </a:rPr>
              <a:t>3</a:t>
            </a:r>
          </a:p>
          <a:p>
            <a:pPr marL="541337" indent="-457200" algn="l" rtl="0" eaLnBrk="1" fontAlgn="auto" hangingPunct="1">
              <a:spcAft>
                <a:spcPts val="0"/>
              </a:spcAft>
              <a:buFont typeface="+mj-lt"/>
              <a:buAutoNum type="arabicPeriod"/>
              <a:defRPr/>
            </a:pPr>
            <a:r>
              <a:rPr lang="en-US" sz="2400" b="1" dirty="0" smtClean="0">
                <a:latin typeface="Times New Roman" panose="02020603050405020304" pitchFamily="18" charset="0"/>
                <a:cs typeface="Times New Roman" panose="02020603050405020304" pitchFamily="18" charset="0"/>
              </a:rPr>
              <a:t>H</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CO</a:t>
            </a:r>
            <a:r>
              <a:rPr lang="en-US" sz="2400" b="1" baseline="-25000" dirty="0" smtClean="0">
                <a:latin typeface="Times New Roman" panose="02020603050405020304" pitchFamily="18" charset="0"/>
                <a:cs typeface="Times New Roman" panose="02020603050405020304" pitchFamily="18" charset="0"/>
              </a:rPr>
              <a:t>3</a:t>
            </a:r>
            <a:r>
              <a:rPr lang="en-US" sz="2400" b="1" dirty="0" smtClean="0">
                <a:latin typeface="Times New Roman" panose="02020603050405020304" pitchFamily="18" charset="0"/>
                <a:cs typeface="Times New Roman" panose="02020603050405020304" pitchFamily="18" charset="0"/>
              </a:rPr>
              <a:t> dissociated into H</a:t>
            </a:r>
            <a:r>
              <a:rPr lang="en-US" sz="2400" b="1"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and </a:t>
            </a:r>
            <a:r>
              <a:rPr lang="en-US" sz="2400" b="1" dirty="0" smtClean="0">
                <a:latin typeface="Times New Roman" panose="02020603050405020304" pitchFamily="18" charset="0"/>
                <a:cs typeface="Times New Roman" panose="02020603050405020304" pitchFamily="18" charset="0"/>
              </a:rPr>
              <a:t>HCO</a:t>
            </a:r>
            <a:r>
              <a:rPr lang="en-US" sz="2400" b="1" baseline="-25000" dirty="0" smtClean="0">
                <a:latin typeface="Times New Roman" panose="02020603050405020304" pitchFamily="18" charset="0"/>
                <a:cs typeface="Times New Roman" panose="02020603050405020304" pitchFamily="18" charset="0"/>
              </a:rPr>
              <a:t>3</a:t>
            </a:r>
            <a:r>
              <a:rPr lang="en-US" sz="2400" b="1" baseline="300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541337" indent="-457200" algn="l" rtl="0" eaLnBrk="1" fontAlgn="auto" hangingPunct="1">
              <a:spcAft>
                <a:spcPts val="0"/>
              </a:spcAft>
              <a:buFont typeface="+mj-lt"/>
              <a:buAutoNum type="arabicPeriod"/>
              <a:defRPr/>
            </a:pPr>
            <a:r>
              <a:rPr lang="en-US" sz="2400" b="1" dirty="0" smtClean="0">
                <a:latin typeface="Times New Roman" panose="02020603050405020304" pitchFamily="18" charset="0"/>
                <a:cs typeface="Times New Roman" panose="02020603050405020304" pitchFamily="18" charset="0"/>
              </a:rPr>
              <a:t>H</a:t>
            </a:r>
            <a:r>
              <a:rPr lang="en-US" sz="2400" b="1"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is transported into blood by Na</a:t>
            </a:r>
            <a:r>
              <a:rPr lang="en-US" sz="2400" b="1"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-H</a:t>
            </a:r>
            <a:r>
              <a:rPr lang="en-US" sz="2400" b="1"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exchanger at</a:t>
            </a:r>
            <a:r>
              <a:rPr lang="pt-BR" sz="2400" b="1" dirty="0">
                <a:latin typeface="Times New Roman" panose="02020603050405020304" pitchFamily="18" charset="0"/>
                <a:cs typeface="Times New Roman" panose="02020603050405020304" pitchFamily="18" charset="0"/>
              </a:rPr>
              <a:t> basolateral </a:t>
            </a:r>
            <a:r>
              <a:rPr lang="pt-BR" sz="2400" b="1" dirty="0" smtClean="0">
                <a:latin typeface="Times New Roman" panose="02020603050405020304" pitchFamily="18" charset="0"/>
                <a:cs typeface="Times New Roman" panose="02020603050405020304" pitchFamily="18" charset="0"/>
              </a:rPr>
              <a:t>membrane of </a:t>
            </a:r>
            <a:r>
              <a:rPr lang="pt-BR" sz="2400" b="1" dirty="0">
                <a:latin typeface="Times New Roman" panose="02020603050405020304" pitchFamily="18" charset="0"/>
                <a:cs typeface="Times New Roman" panose="02020603050405020304" pitchFamily="18" charset="0"/>
              </a:rPr>
              <a:t>ductal cells </a:t>
            </a:r>
          </a:p>
          <a:p>
            <a:pPr marL="541337" indent="-457200" algn="l" rtl="0" eaLnBrk="1" fontAlgn="auto" hangingPunct="1">
              <a:spcAft>
                <a:spcPts val="0"/>
              </a:spcAft>
              <a:buFont typeface="+mj-lt"/>
              <a:buAutoNum type="arabicPeriod"/>
              <a:defRPr/>
            </a:pPr>
            <a:r>
              <a:rPr lang="en-US" sz="2400" b="1" dirty="0" smtClean="0">
                <a:latin typeface="Times New Roman" panose="02020603050405020304" pitchFamily="18" charset="0"/>
                <a:cs typeface="Times New Roman" panose="02020603050405020304" pitchFamily="18" charset="0"/>
              </a:rPr>
              <a:t>HCO</a:t>
            </a:r>
            <a:r>
              <a:rPr lang="en-US" sz="2400" b="1" baseline="-25000" dirty="0" smtClean="0">
                <a:latin typeface="Times New Roman" panose="02020603050405020304" pitchFamily="18" charset="0"/>
                <a:cs typeface="Times New Roman" panose="02020603050405020304" pitchFamily="18" charset="0"/>
              </a:rPr>
              <a:t>3</a:t>
            </a:r>
            <a:r>
              <a:rPr lang="en-US" sz="2400" b="1" baseline="300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is secreted into pancreatic juice by </a:t>
            </a:r>
            <a:r>
              <a:rPr lang="en-US" sz="2400" b="1" dirty="0" smtClean="0">
                <a:latin typeface="Times New Roman" panose="02020603050405020304" pitchFamily="18" charset="0"/>
                <a:cs typeface="Times New Roman" panose="02020603050405020304" pitchFamily="18" charset="0"/>
              </a:rPr>
              <a:t>              Cl</a:t>
            </a:r>
            <a:r>
              <a:rPr lang="en-US" sz="2400" b="1" baseline="30000"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-HCO</a:t>
            </a:r>
            <a:r>
              <a:rPr lang="en-US" sz="2400" b="1" baseline="-25000" dirty="0">
                <a:latin typeface="Times New Roman" panose="02020603050405020304" pitchFamily="18" charset="0"/>
                <a:cs typeface="Times New Roman" panose="02020603050405020304" pitchFamily="18" charset="0"/>
              </a:rPr>
              <a:t>3</a:t>
            </a:r>
            <a:r>
              <a:rPr lang="en-US" sz="2400" b="1"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exchanger </a:t>
            </a:r>
            <a:r>
              <a:rPr lang="en-US" sz="2400" b="1" dirty="0" smtClean="0">
                <a:latin typeface="Times New Roman" panose="02020603050405020304" pitchFamily="18" charset="0"/>
                <a:cs typeface="Times New Roman" panose="02020603050405020304" pitchFamily="18" charset="0"/>
              </a:rPr>
              <a:t>at apical </a:t>
            </a:r>
            <a:r>
              <a:rPr lang="en-US" sz="2400" b="1" dirty="0">
                <a:latin typeface="Times New Roman" panose="02020603050405020304" pitchFamily="18" charset="0"/>
                <a:cs typeface="Times New Roman" panose="02020603050405020304" pitchFamily="18" charset="0"/>
              </a:rPr>
              <a:t>membrane of ductal cells </a:t>
            </a:r>
          </a:p>
          <a:p>
            <a:pPr marL="427037" lvl="2" indent="-342900" fontAlgn="auto">
              <a:spcAft>
                <a:spcPts val="0"/>
              </a:spcAft>
              <a:buClr>
                <a:schemeClr val="tx1"/>
              </a:buClr>
              <a:buFont typeface="Arial" panose="020B0604020202020204" pitchFamily="34" charset="0"/>
              <a:buChar char="•"/>
              <a:defRPr/>
            </a:pPr>
            <a:r>
              <a:rPr lang="en-US" sz="2400" b="1" dirty="0" smtClean="0">
                <a:solidFill>
                  <a:srgbClr val="FF0000"/>
                </a:solidFill>
                <a:latin typeface="Times New Roman" panose="02020603050405020304" pitchFamily="18" charset="0"/>
                <a:cs typeface="Times New Roman" panose="02020603050405020304" pitchFamily="18" charset="0"/>
              </a:rPr>
              <a:t>Absorption </a:t>
            </a:r>
            <a:r>
              <a:rPr lang="en-US" sz="2400" b="1" dirty="0">
                <a:solidFill>
                  <a:srgbClr val="FF0000"/>
                </a:solidFill>
                <a:latin typeface="Times New Roman" panose="02020603050405020304" pitchFamily="18" charset="0"/>
                <a:cs typeface="Times New Roman" panose="02020603050405020304" pitchFamily="18" charset="0"/>
              </a:rPr>
              <a:t>of H</a:t>
            </a:r>
            <a:r>
              <a:rPr lang="en-US" sz="2400" b="1" baseline="300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causes acidification of pancreatic venous blood</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2579"/>
            <a:ext cx="47244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385658"/>
      </p:ext>
    </p:extLst>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350" y="1819275"/>
            <a:ext cx="86550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3"/>
          <p:cNvSpPr>
            <a:spLocks noGrp="1"/>
          </p:cNvSpPr>
          <p:nvPr>
            <p:ph type="title"/>
          </p:nvPr>
        </p:nvSpPr>
        <p:spPr>
          <a:xfrm>
            <a:off x="304800" y="533400"/>
            <a:ext cx="8763000" cy="914400"/>
          </a:xfrm>
        </p:spPr>
        <p:txBody>
          <a:bodyPr/>
          <a:lstStyle/>
          <a:p>
            <a:pPr eaLnBrk="1" hangingPunct="1"/>
            <a:r>
              <a:rPr lang="en-US" altLang="en-US" sz="4400" b="1" dirty="0" smtClean="0">
                <a:solidFill>
                  <a:srgbClr val="FF0000"/>
                </a:solidFill>
                <a:latin typeface="Times New Roman" pitchFamily="18" charset="0"/>
                <a:cs typeface="Times New Roman" pitchFamily="18" charset="0"/>
              </a:rPr>
              <a:t>Flow Rate and pancreatic secretion</a:t>
            </a:r>
            <a:endParaRPr lang="ar-SA" altLang="en-US" sz="4400" b="1" dirty="0" smtClean="0">
              <a:solidFill>
                <a:srgbClr val="FF0000"/>
              </a:solidFill>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8305800" cy="1143000"/>
          </a:xfrm>
        </p:spPr>
        <p:txBody>
          <a:bodyPr/>
          <a:lstStyle/>
          <a:p>
            <a:pPr eaLnBrk="1" hangingPunct="1"/>
            <a:r>
              <a:rPr lang="en-US" altLang="en-US" b="1" dirty="0" smtClean="0">
                <a:solidFill>
                  <a:srgbClr val="FF0000"/>
                </a:solidFill>
                <a:latin typeface="Times New Roman" panose="02020603050405020304" pitchFamily="18" charset="0"/>
                <a:cs typeface="Times New Roman" panose="02020603050405020304" pitchFamily="18" charset="0"/>
              </a:rPr>
              <a:t/>
            </a:r>
            <a:br>
              <a:rPr lang="en-US" altLang="en-US" b="1" dirty="0" smtClean="0">
                <a:solidFill>
                  <a:srgbClr val="FF0000"/>
                </a:solidFill>
                <a:latin typeface="Times New Roman" panose="02020603050405020304" pitchFamily="18" charset="0"/>
                <a:cs typeface="Times New Roman" panose="02020603050405020304" pitchFamily="18" charset="0"/>
              </a:rPr>
            </a:br>
            <a:r>
              <a:rPr lang="en-US" altLang="en-US" sz="6000" b="1" dirty="0" smtClean="0">
                <a:solidFill>
                  <a:srgbClr val="FF0000"/>
                </a:solidFill>
                <a:latin typeface="Times New Roman" pitchFamily="18" charset="0"/>
                <a:cs typeface="Times New Roman" pitchFamily="18" charset="0"/>
              </a:rPr>
              <a:t>Required Textbook</a:t>
            </a:r>
            <a:br>
              <a:rPr lang="en-US" altLang="en-US" sz="6000" b="1" dirty="0" smtClean="0">
                <a:solidFill>
                  <a:srgbClr val="FF0000"/>
                </a:solidFill>
                <a:latin typeface="Times New Roman" pitchFamily="18" charset="0"/>
                <a:cs typeface="Times New Roman" pitchFamily="18" charset="0"/>
              </a:rPr>
            </a:br>
            <a:endParaRPr lang="en-US" altLang="en-US" sz="6000" b="1" dirty="0" smtClean="0">
              <a:solidFill>
                <a:srgbClr val="FF0000"/>
              </a:solidFill>
              <a:latin typeface="Times New Roman" pitchFamily="18" charset="0"/>
              <a:cs typeface="Times New Roman" pitchFamily="18" charset="0"/>
            </a:endParaRPr>
          </a:p>
        </p:txBody>
      </p:sp>
      <p:sp>
        <p:nvSpPr>
          <p:cNvPr id="5123" name="Text Box 5"/>
          <p:cNvSpPr txBox="1">
            <a:spLocks noChangeArrowheads="1"/>
          </p:cNvSpPr>
          <p:nvPr/>
        </p:nvSpPr>
        <p:spPr bwMode="auto">
          <a:xfrm>
            <a:off x="0" y="2209800"/>
            <a:ext cx="9144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en-US" altLang="en-US" sz="3600" b="1" dirty="0">
                <a:latin typeface="Times New Roman" pitchFamily="18" charset="0"/>
                <a:cs typeface="Times New Roman" pitchFamily="18" charset="0"/>
              </a:rPr>
              <a:t>Guyton &amp; Hall</a:t>
            </a:r>
          </a:p>
          <a:p>
            <a:pPr algn="ctr" eaLnBrk="1" hangingPunct="1">
              <a:spcBef>
                <a:spcPct val="0"/>
              </a:spcBef>
              <a:buFontTx/>
              <a:buNone/>
            </a:pPr>
            <a:r>
              <a:rPr lang="en-US" altLang="en-US" sz="3600" b="1" i="1" dirty="0">
                <a:latin typeface="Times New Roman" pitchFamily="18" charset="0"/>
                <a:cs typeface="Times New Roman" pitchFamily="18" charset="0"/>
              </a:rPr>
              <a:t>Textbook of </a:t>
            </a:r>
            <a:r>
              <a:rPr lang="en-US" altLang="en-US" sz="4400" b="1" dirty="0">
                <a:latin typeface="Times New Roman" pitchFamily="18" charset="0"/>
                <a:cs typeface="Times New Roman" pitchFamily="18" charset="0"/>
              </a:rPr>
              <a:t>Medical Physiology</a:t>
            </a:r>
          </a:p>
          <a:p>
            <a:pPr algn="ctr" eaLnBrk="1" hangingPunct="1">
              <a:spcBef>
                <a:spcPct val="0"/>
              </a:spcBef>
              <a:buFontTx/>
              <a:buNone/>
            </a:pPr>
            <a:r>
              <a:rPr lang="en-US" altLang="en-US" sz="3600" b="1" dirty="0">
                <a:latin typeface="Times New Roman" pitchFamily="18" charset="0"/>
                <a:cs typeface="Times New Roman" pitchFamily="18" charset="0"/>
              </a:rPr>
              <a:t>Thirteenth Edition</a:t>
            </a:r>
          </a:p>
          <a:p>
            <a:pPr algn="ctr" eaLnBrk="1" hangingPunct="1">
              <a:spcBef>
                <a:spcPct val="0"/>
              </a:spcBef>
              <a:buFontTx/>
              <a:buNone/>
            </a:pPr>
            <a:r>
              <a:rPr lang="en-US" altLang="en-US" sz="3600" b="1" dirty="0">
                <a:latin typeface="Times New Roman" pitchFamily="18" charset="0"/>
                <a:cs typeface="Times New Roman" pitchFamily="18" charset="0"/>
              </a:rPr>
              <a:t>Published by Saunders Elsevier</a:t>
            </a:r>
          </a:p>
          <a:p>
            <a:pPr algn="ctr" eaLnBrk="1" hangingPunct="1">
              <a:spcBef>
                <a:spcPct val="0"/>
              </a:spcBef>
              <a:buFontTx/>
              <a:buNone/>
            </a:pPr>
            <a:r>
              <a:rPr lang="en-US" altLang="en-US" sz="3600" b="1" dirty="0">
                <a:latin typeface="Times New Roman" pitchFamily="18" charset="0"/>
                <a:cs typeface="Times New Roman" pitchFamily="18" charset="0"/>
              </a:rPr>
              <a:t>2016</a:t>
            </a:r>
          </a:p>
          <a:p>
            <a:pPr eaLnBrk="1" hangingPunct="1">
              <a:spcBef>
                <a:spcPct val="0"/>
              </a:spcBef>
              <a:buFontTx/>
              <a:buNone/>
            </a:pPr>
            <a:endParaRPr lang="en-US" altLang="en-US" sz="3600" b="1" dirty="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p:spPr>
        <p:txBody>
          <a:bodyPr/>
          <a:lstStyle/>
          <a:p>
            <a:pPr eaLnBrk="1" hangingPunct="1"/>
            <a:r>
              <a:rPr lang="en-US" altLang="en-US" sz="4000" b="1" dirty="0" smtClean="0">
                <a:solidFill>
                  <a:srgbClr val="FF0000"/>
                </a:solidFill>
                <a:latin typeface="Times New Roman" pitchFamily="18" charset="0"/>
                <a:cs typeface="Times New Roman" pitchFamily="18" charset="0"/>
              </a:rPr>
              <a:t>Pancreatic Secretion is Under Neural and Hormonal Control</a:t>
            </a:r>
          </a:p>
        </p:txBody>
      </p:sp>
      <p:sp>
        <p:nvSpPr>
          <p:cNvPr id="24579" name="Rectangle 3"/>
          <p:cNvSpPr>
            <a:spLocks noGrp="1" noChangeArrowheads="1"/>
          </p:cNvSpPr>
          <p:nvPr>
            <p:ph idx="1"/>
          </p:nvPr>
        </p:nvSpPr>
        <p:spPr>
          <a:xfrm>
            <a:off x="457200" y="1570038"/>
            <a:ext cx="8229600" cy="4525962"/>
          </a:xfrm>
        </p:spPr>
        <p:txBody>
          <a:bodyPr/>
          <a:lstStyle/>
          <a:p>
            <a:pPr algn="l" rtl="0" eaLnBrk="1" hangingPunct="1">
              <a:lnSpc>
                <a:spcPct val="90000"/>
              </a:lnSpc>
            </a:pPr>
            <a:r>
              <a:rPr lang="en-US" altLang="en-US" sz="2800" b="1" dirty="0" smtClean="0">
                <a:latin typeface="Times New Roman" pitchFamily="18" charset="0"/>
                <a:cs typeface="Times New Roman" pitchFamily="18" charset="0"/>
              </a:rPr>
              <a:t>Parasympathetic stimulation (through Ach on acinar cells) results in an increase in enzyme secretion-fluid and </a:t>
            </a:r>
            <a:r>
              <a:rPr lang="en-US" altLang="ar-SA" sz="2800" b="1" dirty="0" smtClean="0">
                <a:latin typeface="Times New Roman" pitchFamily="18" charset="0"/>
                <a:cs typeface="Times New Roman" pitchFamily="18" charset="0"/>
              </a:rPr>
              <a:t>HCO</a:t>
            </a:r>
            <a:r>
              <a:rPr lang="en-US" altLang="ar-SA" sz="2800" b="1" baseline="-25000" dirty="0" smtClean="0">
                <a:latin typeface="Times New Roman" pitchFamily="18" charset="0"/>
                <a:cs typeface="Times New Roman" pitchFamily="18" charset="0"/>
              </a:rPr>
              <a:t>3</a:t>
            </a:r>
            <a:r>
              <a:rPr lang="en-US" altLang="ar-SA" sz="2800" b="1" baseline="30000" dirty="0" smtClean="0">
                <a:latin typeface="Times New Roman" pitchFamily="18" charset="0"/>
                <a:cs typeface="Times New Roman" pitchFamily="18" charset="0"/>
              </a:rPr>
              <a:t>-</a:t>
            </a:r>
            <a:r>
              <a:rPr lang="en-US" altLang="ar-SA" sz="2800" dirty="0" smtClean="0">
                <a:latin typeface="Times New Roman" pitchFamily="18" charset="0"/>
                <a:cs typeface="Times New Roman" pitchFamily="18" charset="0"/>
              </a:rPr>
              <a:t>. </a:t>
            </a:r>
            <a:endParaRPr lang="en-US" altLang="en-US" sz="1600" b="1" dirty="0" smtClean="0">
              <a:latin typeface="Times New Roman" pitchFamily="18" charset="0"/>
              <a:cs typeface="Times New Roman" pitchFamily="18" charset="0"/>
            </a:endParaRPr>
          </a:p>
          <a:p>
            <a:pPr>
              <a:lnSpc>
                <a:spcPct val="90000"/>
              </a:lnSpc>
            </a:pPr>
            <a:r>
              <a:rPr lang="en-US" altLang="en-US" sz="2800" b="1" dirty="0" smtClean="0">
                <a:latin typeface="Times New Roman" pitchFamily="18" charset="0"/>
                <a:cs typeface="Times New Roman" pitchFamily="18" charset="0"/>
              </a:rPr>
              <a:t>Secretin tends to stimulate a </a:t>
            </a:r>
            <a:r>
              <a:rPr lang="en-US" altLang="ar-SA" b="1" dirty="0">
                <a:latin typeface="Times New Roman" pitchFamily="18" charset="0"/>
                <a:cs typeface="Times New Roman" pitchFamily="18" charset="0"/>
              </a:rPr>
              <a:t>HCO</a:t>
            </a:r>
            <a:r>
              <a:rPr lang="en-US" altLang="ar-SA" b="1" baseline="-25000" dirty="0">
                <a:latin typeface="Times New Roman" pitchFamily="18" charset="0"/>
                <a:cs typeface="Times New Roman" pitchFamily="18" charset="0"/>
              </a:rPr>
              <a:t>3</a:t>
            </a:r>
            <a:r>
              <a:rPr lang="en-US" altLang="ar-SA" b="1" baseline="30000" dirty="0">
                <a:latin typeface="Times New Roman" pitchFamily="18" charset="0"/>
                <a:cs typeface="Times New Roman" pitchFamily="18" charset="0"/>
              </a:rPr>
              <a:t>-</a:t>
            </a:r>
            <a:r>
              <a:rPr lang="en-US" altLang="en-US" sz="1600" b="1" dirty="0" smtClean="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rich secretion by activating ductal cells. </a:t>
            </a:r>
          </a:p>
          <a:p>
            <a:pPr algn="l" rtl="0" eaLnBrk="1" hangingPunct="1">
              <a:lnSpc>
                <a:spcPct val="90000"/>
              </a:lnSpc>
            </a:pPr>
            <a:r>
              <a:rPr lang="en-US" altLang="en-US" sz="2800" b="1" dirty="0" smtClean="0">
                <a:latin typeface="Times New Roman" pitchFamily="18" charset="0"/>
                <a:cs typeface="Times New Roman" pitchFamily="18" charset="0"/>
              </a:rPr>
              <a:t>CCK stimulates a marked increase in </a:t>
            </a:r>
            <a:r>
              <a:rPr lang="en-US" altLang="en-US" sz="2800" b="1" u="sng" dirty="0" smtClean="0">
                <a:latin typeface="Times New Roman" pitchFamily="18" charset="0"/>
                <a:cs typeface="Times New Roman" pitchFamily="18" charset="0"/>
              </a:rPr>
              <a:t>enzyme</a:t>
            </a:r>
            <a:r>
              <a:rPr lang="en-US" altLang="en-US" sz="2800" b="1" dirty="0" smtClean="0">
                <a:latin typeface="Times New Roman" pitchFamily="18" charset="0"/>
                <a:cs typeface="Times New Roman" pitchFamily="18" charset="0"/>
              </a:rPr>
              <a:t> secretion by stimulating the acinar cells.</a:t>
            </a:r>
          </a:p>
          <a:p>
            <a:pPr algn="l" rtl="0" eaLnBrk="1" hangingPunct="1"/>
            <a:r>
              <a:rPr lang="en-US" altLang="en-US" sz="2800" b="1" dirty="0" smtClean="0">
                <a:solidFill>
                  <a:srgbClr val="FF0000"/>
                </a:solidFill>
                <a:latin typeface="Times New Roman" pitchFamily="18" charset="0"/>
                <a:cs typeface="Times New Roman" pitchFamily="18" charset="0"/>
              </a:rPr>
              <a:t>Pancreatic secretion normally results from the combined effects of the multiple basic stimuli, not from one alone (potentiate each other).   </a:t>
            </a:r>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0" y="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ctr" rtl="0" eaLnBrk="1" hangingPunct="1">
              <a:spcBef>
                <a:spcPct val="0"/>
              </a:spcBef>
              <a:buFontTx/>
              <a:buNone/>
            </a:pPr>
            <a:r>
              <a:rPr lang="en-US" altLang="en-US" sz="4000" b="1" dirty="0">
                <a:solidFill>
                  <a:srgbClr val="FF0000"/>
                </a:solidFill>
                <a:latin typeface="Times New Roman" pitchFamily="18" charset="0"/>
                <a:cs typeface="Times New Roman" pitchFamily="18" charset="0"/>
              </a:rPr>
              <a:t>Stimuli for Pancreatic Secretion</a:t>
            </a:r>
          </a:p>
        </p:txBody>
      </p:sp>
      <p:sp>
        <p:nvSpPr>
          <p:cNvPr id="25603" name="Text Box 6"/>
          <p:cNvSpPr txBox="1">
            <a:spLocks noChangeArrowheads="1"/>
          </p:cNvSpPr>
          <p:nvPr/>
        </p:nvSpPr>
        <p:spPr bwMode="auto">
          <a:xfrm>
            <a:off x="381000" y="762000"/>
            <a:ext cx="8534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marL="457200" indent="-457200" algn="l" rtl="0" eaLnBrk="1" hangingPunct="1">
              <a:spcBef>
                <a:spcPct val="0"/>
              </a:spcBef>
              <a:buFont typeface="+mj-lt"/>
              <a:buAutoNum type="arabicPeriod"/>
            </a:pPr>
            <a:r>
              <a:rPr lang="en-US" altLang="en-US" sz="2400" b="1" dirty="0" smtClean="0">
                <a:latin typeface="Times New Roman" pitchFamily="18" charset="0"/>
                <a:cs typeface="Times New Roman" pitchFamily="18" charset="0"/>
              </a:rPr>
              <a:t>Acetylcholine</a:t>
            </a:r>
            <a:r>
              <a:rPr lang="en-US" altLang="en-US" sz="2400" b="1" dirty="0">
                <a:latin typeface="Times New Roman" pitchFamily="18" charset="0"/>
                <a:cs typeface="Times New Roman" pitchFamily="18" charset="0"/>
              </a:rPr>
              <a:t>: released from the parasympathetic </a:t>
            </a:r>
            <a:r>
              <a:rPr lang="en-US" altLang="en-US" sz="2400" b="1" dirty="0" err="1">
                <a:latin typeface="Times New Roman" pitchFamily="18" charset="0"/>
                <a:cs typeface="Times New Roman" pitchFamily="18" charset="0"/>
              </a:rPr>
              <a:t>vagus</a:t>
            </a:r>
            <a:r>
              <a:rPr lang="en-US" altLang="en-US" sz="2400" b="1" dirty="0">
                <a:latin typeface="Times New Roman" pitchFamily="18" charset="0"/>
                <a:cs typeface="Times New Roman" pitchFamily="18" charset="0"/>
              </a:rPr>
              <a:t> nerve endings and from other cholinergic nerves in the enteric nervous </a:t>
            </a:r>
            <a:r>
              <a:rPr lang="en-US" altLang="en-US" sz="2400" b="1" dirty="0" smtClean="0">
                <a:latin typeface="Times New Roman" pitchFamily="18" charset="0"/>
                <a:cs typeface="Times New Roman" pitchFamily="18" charset="0"/>
              </a:rPr>
              <a:t>system.</a:t>
            </a:r>
          </a:p>
          <a:p>
            <a:pPr marL="457200" indent="-457200" algn="l" rtl="0" eaLnBrk="1" hangingPunct="1">
              <a:spcBef>
                <a:spcPct val="0"/>
              </a:spcBef>
              <a:buFont typeface="+mj-lt"/>
              <a:buAutoNum type="arabicPeriod"/>
            </a:pPr>
            <a:r>
              <a:rPr lang="en-US" altLang="en-US" sz="2400" b="1" dirty="0" smtClean="0">
                <a:latin typeface="Times New Roman" pitchFamily="18" charset="0"/>
                <a:cs typeface="Times New Roman" pitchFamily="18" charset="0"/>
              </a:rPr>
              <a:t>Cholecystokinin</a:t>
            </a:r>
            <a:r>
              <a:rPr lang="en-US" altLang="en-US" sz="2400" b="1" dirty="0">
                <a:latin typeface="Times New Roman" pitchFamily="18" charset="0"/>
                <a:cs typeface="Times New Roman" pitchFamily="18" charset="0"/>
              </a:rPr>
              <a:t>: secreted by the duodenal and upper </a:t>
            </a:r>
            <a:r>
              <a:rPr lang="en-US" altLang="en-US" sz="2400" b="1" dirty="0" err="1">
                <a:latin typeface="Times New Roman" pitchFamily="18" charset="0"/>
                <a:cs typeface="Times New Roman" pitchFamily="18" charset="0"/>
              </a:rPr>
              <a:t>jejunal</a:t>
            </a:r>
            <a:r>
              <a:rPr lang="en-US" altLang="en-US" sz="2400" b="1" dirty="0">
                <a:latin typeface="Times New Roman" pitchFamily="18" charset="0"/>
                <a:cs typeface="Times New Roman" pitchFamily="18" charset="0"/>
              </a:rPr>
              <a:t> mucosa (I cells) when food enters the small </a:t>
            </a:r>
            <a:r>
              <a:rPr lang="en-US" altLang="en-US" sz="2400" b="1" dirty="0" smtClean="0">
                <a:latin typeface="Times New Roman" pitchFamily="18" charset="0"/>
                <a:cs typeface="Times New Roman" pitchFamily="18" charset="0"/>
              </a:rPr>
              <a:t>intestine.</a:t>
            </a:r>
          </a:p>
          <a:p>
            <a:pPr marL="457200" indent="-457200" algn="l" rtl="0" eaLnBrk="1" hangingPunct="1">
              <a:spcBef>
                <a:spcPct val="0"/>
              </a:spcBef>
              <a:buFont typeface="+mj-lt"/>
              <a:buAutoNum type="arabicPeriod"/>
            </a:pPr>
            <a:r>
              <a:rPr lang="en-US" altLang="en-US" sz="2400" b="1" dirty="0" smtClean="0">
                <a:latin typeface="Times New Roman" pitchFamily="18" charset="0"/>
                <a:cs typeface="Times New Roman" pitchFamily="18" charset="0"/>
              </a:rPr>
              <a:t>Secretin</a:t>
            </a:r>
            <a:r>
              <a:rPr lang="en-US" altLang="en-US" sz="2400" b="1" dirty="0">
                <a:latin typeface="Times New Roman" pitchFamily="18" charset="0"/>
                <a:cs typeface="Times New Roman" pitchFamily="18" charset="0"/>
              </a:rPr>
              <a:t>: also secreted by the duodenal and </a:t>
            </a:r>
            <a:r>
              <a:rPr lang="en-US" altLang="en-US" sz="2400" b="1" dirty="0" err="1">
                <a:latin typeface="Times New Roman" pitchFamily="18" charset="0"/>
                <a:cs typeface="Times New Roman" pitchFamily="18" charset="0"/>
              </a:rPr>
              <a:t>jejunal</a:t>
            </a:r>
            <a:r>
              <a:rPr lang="en-US" altLang="en-US" sz="2400" b="1" dirty="0">
                <a:latin typeface="Times New Roman" pitchFamily="18" charset="0"/>
                <a:cs typeface="Times New Roman" pitchFamily="18" charset="0"/>
              </a:rPr>
              <a:t> mucosa (S cells) when highly acidic </a:t>
            </a:r>
            <a:r>
              <a:rPr lang="en-US" altLang="en-US" sz="2400" b="1" dirty="0" err="1">
                <a:latin typeface="Times New Roman" pitchFamily="18" charset="0"/>
                <a:cs typeface="Times New Roman" pitchFamily="18" charset="0"/>
              </a:rPr>
              <a:t>chyme</a:t>
            </a:r>
            <a:r>
              <a:rPr lang="en-US" altLang="en-US" sz="2400" b="1" dirty="0">
                <a:latin typeface="Times New Roman" pitchFamily="18" charset="0"/>
                <a:cs typeface="Times New Roman" pitchFamily="18" charset="0"/>
              </a:rPr>
              <a:t> enters the small intestine.</a:t>
            </a:r>
          </a:p>
          <a:p>
            <a:pPr algn="l" rtl="0" eaLnBrk="1" hangingPunct="1">
              <a:spcBef>
                <a:spcPct val="0"/>
              </a:spcBef>
              <a:buFontTx/>
              <a:buNone/>
            </a:pPr>
            <a:endParaRPr lang="en-US" altLang="en-US" sz="2400" b="1" dirty="0">
              <a:latin typeface="Times New Roman" pitchFamily="18" charset="0"/>
              <a:cs typeface="Times New Roman" pitchFamily="18" charset="0"/>
            </a:endParaRPr>
          </a:p>
          <a:p>
            <a:pPr algn="l" rtl="0" eaLnBrk="1" hangingPunct="1">
              <a:spcBef>
                <a:spcPct val="0"/>
              </a:spcBef>
              <a:buFontTx/>
              <a:buNone/>
            </a:pPr>
            <a:r>
              <a:rPr lang="en-US" altLang="en-US" sz="2400" b="1" dirty="0">
                <a:solidFill>
                  <a:srgbClr val="FF0000"/>
                </a:solidFill>
                <a:latin typeface="Times New Roman" pitchFamily="18" charset="0"/>
                <a:cs typeface="Times New Roman" pitchFamily="18" charset="0"/>
              </a:rPr>
              <a:t>Acetylcholine and cholecystokinin stimulate the acinar cells of the pancreas, causing production of large quantities of pancreatic digestive enzymes but relatively small quantities of water and electrolytes to go with the enzymes. </a:t>
            </a:r>
          </a:p>
          <a:p>
            <a:pPr algn="l" rtl="0" eaLnBrk="1" hangingPunct="1">
              <a:spcBef>
                <a:spcPct val="0"/>
              </a:spcBef>
              <a:buFontTx/>
              <a:buNone/>
            </a:pPr>
            <a:r>
              <a:rPr lang="en-US" altLang="en-US" sz="2400" b="1" dirty="0">
                <a:solidFill>
                  <a:srgbClr val="FF0000"/>
                </a:solidFill>
                <a:latin typeface="Times New Roman" pitchFamily="18" charset="0"/>
                <a:cs typeface="Times New Roman" pitchFamily="18" charset="0"/>
              </a:rPr>
              <a:t>Secretin, in contrast to the first two basic stimuli, stimulates secretion of large quantities of H</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O and NaHCO</a:t>
            </a:r>
            <a:r>
              <a:rPr lang="en-US" altLang="en-US" sz="2400" b="1" baseline="-25000" dirty="0">
                <a:solidFill>
                  <a:srgbClr val="FF0000"/>
                </a:solidFill>
                <a:latin typeface="Times New Roman" pitchFamily="18" charset="0"/>
                <a:cs typeface="Times New Roman" pitchFamily="18" charset="0"/>
              </a:rPr>
              <a:t>3</a:t>
            </a:r>
            <a:r>
              <a:rPr lang="en-US" altLang="en-US" sz="2400" b="1" dirty="0">
                <a:solidFill>
                  <a:srgbClr val="FF0000"/>
                </a:solidFill>
                <a:latin typeface="Times New Roman" pitchFamily="18" charset="0"/>
                <a:cs typeface="Times New Roman" pitchFamily="18" charset="0"/>
              </a:rPr>
              <a:t> solution by the pancreatic ductal epithelium.</a:t>
            </a:r>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ctr" rtl="0" eaLnBrk="1" hangingPunct="1">
              <a:spcBef>
                <a:spcPct val="0"/>
              </a:spcBef>
              <a:buFontTx/>
              <a:buNone/>
            </a:pPr>
            <a:r>
              <a:rPr lang="en-US" altLang="en-US" b="1" dirty="0">
                <a:solidFill>
                  <a:srgbClr val="FF0000"/>
                </a:solidFill>
                <a:latin typeface="Times New Roman" pitchFamily="18" charset="0"/>
                <a:cs typeface="Times New Roman" pitchFamily="18" charset="0"/>
              </a:rPr>
              <a:t>Stimuli for Pancreatic Secretion (continued)</a:t>
            </a:r>
          </a:p>
        </p:txBody>
      </p:sp>
      <p:sp>
        <p:nvSpPr>
          <p:cNvPr id="26627" name="Text Box 6"/>
          <p:cNvSpPr txBox="1">
            <a:spLocks noChangeArrowheads="1"/>
          </p:cNvSpPr>
          <p:nvPr/>
        </p:nvSpPr>
        <p:spPr bwMode="auto">
          <a:xfrm>
            <a:off x="304800" y="533400"/>
            <a:ext cx="85344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2400" b="1" u="sng" dirty="0" smtClean="0">
                <a:solidFill>
                  <a:srgbClr val="FF0000"/>
                </a:solidFill>
                <a:latin typeface="Times New Roman" pitchFamily="18" charset="0"/>
                <a:cs typeface="Times New Roman" pitchFamily="18" charset="0"/>
              </a:rPr>
              <a:t>Secretin</a:t>
            </a:r>
            <a:r>
              <a:rPr lang="en-US" altLang="en-US" sz="2400" b="1" dirty="0" smtClean="0">
                <a:solidFill>
                  <a:srgbClr val="FF0000"/>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Stimulates Secretion of Copious Quantities of Bicarbonate Ions—Neutralization of Acidic Stomach </a:t>
            </a:r>
            <a:r>
              <a:rPr lang="en-US" altLang="en-US" sz="2400" b="1" dirty="0" err="1">
                <a:solidFill>
                  <a:srgbClr val="FF0000"/>
                </a:solidFill>
                <a:latin typeface="Times New Roman" pitchFamily="18" charset="0"/>
                <a:cs typeface="Times New Roman" pitchFamily="18" charset="0"/>
              </a:rPr>
              <a:t>Chyme</a:t>
            </a:r>
            <a:r>
              <a:rPr lang="en-US" altLang="en-US" sz="2400" b="1" dirty="0">
                <a:solidFill>
                  <a:srgbClr val="FF0000"/>
                </a:solidFill>
                <a:latin typeface="Times New Roman" pitchFamily="18" charset="0"/>
                <a:cs typeface="Times New Roman" pitchFamily="18" charset="0"/>
              </a:rPr>
              <a:t>. </a:t>
            </a:r>
          </a:p>
          <a:p>
            <a:pPr algn="l" rtl="0" eaLnBrk="1" hangingPunct="1">
              <a:spcBef>
                <a:spcPct val="0"/>
              </a:spcBef>
              <a:buFontTx/>
              <a:buNone/>
            </a:pPr>
            <a:r>
              <a:rPr lang="en-US" altLang="en-US" b="1" dirty="0">
                <a:latin typeface="Times New Roman" pitchFamily="18" charset="0"/>
                <a:cs typeface="Times New Roman" pitchFamily="18" charset="0"/>
              </a:rPr>
              <a:t>●</a:t>
            </a:r>
            <a:r>
              <a:rPr lang="en-US" altLang="en-US" sz="2400" b="1" dirty="0">
                <a:latin typeface="Times New Roman" pitchFamily="18" charset="0"/>
                <a:cs typeface="Times New Roman" pitchFamily="18" charset="0"/>
              </a:rPr>
              <a:t> </a:t>
            </a:r>
            <a:r>
              <a:rPr lang="en-US" altLang="en-US" sz="2400" b="1" u="sng" dirty="0">
                <a:latin typeface="Times New Roman" pitchFamily="18" charset="0"/>
                <a:cs typeface="Times New Roman" pitchFamily="18" charset="0"/>
              </a:rPr>
              <a:t>Secretin is present in an inactive form, </a:t>
            </a:r>
            <a:r>
              <a:rPr lang="en-US" altLang="en-US" sz="2400" b="1" u="sng" dirty="0" err="1">
                <a:solidFill>
                  <a:srgbClr val="FF0000"/>
                </a:solidFill>
                <a:latin typeface="Times New Roman" pitchFamily="18" charset="0"/>
                <a:cs typeface="Times New Roman" pitchFamily="18" charset="0"/>
              </a:rPr>
              <a:t>prosecretin</a:t>
            </a:r>
            <a:r>
              <a:rPr lang="en-US" altLang="en-US" sz="2400" b="1" dirty="0">
                <a:latin typeface="Times New Roman" pitchFamily="18" charset="0"/>
                <a:cs typeface="Times New Roman" pitchFamily="18" charset="0"/>
              </a:rPr>
              <a:t> (in </a:t>
            </a:r>
            <a:r>
              <a:rPr lang="en-US" altLang="en-US" sz="2400" b="1" u="sng" dirty="0">
                <a:latin typeface="Times New Roman" pitchFamily="18" charset="0"/>
                <a:cs typeface="Times New Roman" pitchFamily="18" charset="0"/>
              </a:rPr>
              <a:t>S cells</a:t>
            </a:r>
            <a:r>
              <a:rPr lang="en-US" altLang="en-US" sz="2400" b="1" dirty="0">
                <a:latin typeface="Times New Roman" pitchFamily="18" charset="0"/>
                <a:cs typeface="Times New Roman" pitchFamily="18" charset="0"/>
              </a:rPr>
              <a:t> in the mucosa of the duodenum and jejunum). </a:t>
            </a:r>
          </a:p>
          <a:p>
            <a:pPr algn="l" rtl="0" eaLnBrk="1" hangingPunct="1">
              <a:spcBef>
                <a:spcPct val="0"/>
              </a:spcBef>
              <a:buFontTx/>
              <a:buNone/>
            </a:pPr>
            <a:r>
              <a:rPr lang="en-US" altLang="en-US" b="1" dirty="0">
                <a:latin typeface="Times New Roman" pitchFamily="18" charset="0"/>
                <a:cs typeface="Times New Roman" pitchFamily="18" charset="0"/>
              </a:rPr>
              <a:t>●</a:t>
            </a:r>
            <a:r>
              <a:rPr lang="en-US" altLang="en-US" sz="2400" b="1" dirty="0">
                <a:latin typeface="Times New Roman" pitchFamily="18" charset="0"/>
                <a:cs typeface="Times New Roman" pitchFamily="18" charset="0"/>
              </a:rPr>
              <a:t> When acid </a:t>
            </a:r>
            <a:r>
              <a:rPr lang="en-US" altLang="en-US" sz="2400" b="1" dirty="0" err="1">
                <a:latin typeface="Times New Roman" pitchFamily="18" charset="0"/>
                <a:cs typeface="Times New Roman" pitchFamily="18" charset="0"/>
              </a:rPr>
              <a:t>chyme</a:t>
            </a:r>
            <a:r>
              <a:rPr lang="en-US" altLang="en-US" sz="2400" b="1" dirty="0">
                <a:latin typeface="Times New Roman" pitchFamily="18" charset="0"/>
                <a:cs typeface="Times New Roman" pitchFamily="18" charset="0"/>
              </a:rPr>
              <a:t> with pH less than 4.5-5.0 enters the duodenum from the stomach, it causes duodenal mucosal release and activation of secretin, which is then absorbed into the blood. </a:t>
            </a:r>
          </a:p>
          <a:p>
            <a:pPr algn="l" rtl="0" eaLnBrk="1" hangingPunct="1">
              <a:spcBef>
                <a:spcPct val="0"/>
              </a:spcBef>
              <a:buFontTx/>
              <a:buNone/>
            </a:pPr>
            <a:r>
              <a:rPr lang="en-US" altLang="en-US" b="1" dirty="0">
                <a:latin typeface="Times New Roman" pitchFamily="18" charset="0"/>
                <a:cs typeface="Times New Roman" pitchFamily="18" charset="0"/>
              </a:rPr>
              <a:t>●</a:t>
            </a:r>
            <a:r>
              <a:rPr lang="en-US" altLang="en-US" sz="2400" b="1" dirty="0">
                <a:latin typeface="Times New Roman" pitchFamily="18" charset="0"/>
                <a:cs typeface="Times New Roman" pitchFamily="18" charset="0"/>
              </a:rPr>
              <a:t> Secretin causes the pancreas to secrete large quantities of fluid containing a high concentration of </a:t>
            </a:r>
            <a:r>
              <a:rPr lang="en-US" altLang="ar-SA" sz="2400" b="1" dirty="0">
                <a:latin typeface="Times New Roman" pitchFamily="18" charset="0"/>
                <a:cs typeface="Times New Roman" pitchFamily="18" charset="0"/>
              </a:rPr>
              <a:t>HCO</a:t>
            </a:r>
            <a:r>
              <a:rPr lang="en-US" altLang="ar-SA" sz="2400" b="1" baseline="-25000" dirty="0">
                <a:latin typeface="Times New Roman" pitchFamily="18" charset="0"/>
                <a:cs typeface="Times New Roman" pitchFamily="18" charset="0"/>
              </a:rPr>
              <a:t>3</a:t>
            </a:r>
            <a:r>
              <a:rPr lang="en-US" altLang="ar-SA" sz="2400" b="1" baseline="30000" dirty="0">
                <a:latin typeface="Times New Roman" pitchFamily="18" charset="0"/>
                <a:cs typeface="Times New Roman" pitchFamily="18" charset="0"/>
              </a:rPr>
              <a:t>-</a:t>
            </a:r>
            <a:r>
              <a:rPr lang="en-US" altLang="en-US" sz="2400" b="1" dirty="0" smtClean="0">
                <a:latin typeface="Times New Roman" pitchFamily="18" charset="0"/>
                <a:cs typeface="Times New Roman" pitchFamily="18" charset="0"/>
              </a:rPr>
              <a:t> </a:t>
            </a:r>
            <a:r>
              <a:rPr lang="en-US" altLang="en-US" sz="2400" b="1" dirty="0">
                <a:latin typeface="Times New Roman" pitchFamily="18" charset="0"/>
                <a:cs typeface="Times New Roman" pitchFamily="18" charset="0"/>
              </a:rPr>
              <a:t>(up to 145 </a:t>
            </a:r>
            <a:r>
              <a:rPr lang="en-US" altLang="en-US" sz="2400" b="1" dirty="0" err="1">
                <a:latin typeface="Times New Roman" pitchFamily="18" charset="0"/>
                <a:cs typeface="Times New Roman" pitchFamily="18" charset="0"/>
              </a:rPr>
              <a:t>mEq</a:t>
            </a:r>
            <a:r>
              <a:rPr lang="en-US" altLang="en-US" sz="2400" b="1" dirty="0">
                <a:latin typeface="Times New Roman" pitchFamily="18" charset="0"/>
                <a:cs typeface="Times New Roman" pitchFamily="18" charset="0"/>
              </a:rPr>
              <a:t>/L = ~5X normal) but a low concentration of Cl</a:t>
            </a:r>
            <a:r>
              <a:rPr lang="en-US" altLang="en-US" sz="2400" b="1" baseline="30000" dirty="0">
                <a:latin typeface="Times New Roman" pitchFamily="18" charset="0"/>
                <a:cs typeface="Times New Roman" pitchFamily="18" charset="0"/>
              </a:rPr>
              <a:t>-</a:t>
            </a:r>
            <a:r>
              <a:rPr lang="en-US" altLang="en-US" sz="2400" b="1" dirty="0">
                <a:latin typeface="Times New Roman" pitchFamily="18" charset="0"/>
                <a:cs typeface="Times New Roman" pitchFamily="18" charset="0"/>
              </a:rPr>
              <a:t>. </a:t>
            </a:r>
            <a:endParaRPr lang="en-US" altLang="en-US" sz="1400" b="1" dirty="0">
              <a:latin typeface="Times New Roman" pitchFamily="18" charset="0"/>
              <a:cs typeface="Times New Roman" pitchFamily="18" charset="0"/>
            </a:endParaRPr>
          </a:p>
          <a:p>
            <a:pPr algn="ctr" rtl="0" eaLnBrk="1" hangingPunct="1">
              <a:spcBef>
                <a:spcPct val="0"/>
              </a:spcBef>
              <a:buFontTx/>
              <a:buNone/>
            </a:pPr>
            <a:endParaRPr lang="en-US" altLang="en-US" sz="1400" b="1" dirty="0">
              <a:latin typeface="Times New Roman" pitchFamily="18" charset="0"/>
              <a:cs typeface="Times New Roman" pitchFamily="18" charset="0"/>
            </a:endParaRPr>
          </a:p>
          <a:p>
            <a:pPr algn="ctr" rtl="0" eaLnBrk="1" hangingPunct="1">
              <a:spcBef>
                <a:spcPct val="0"/>
              </a:spcBef>
              <a:buFontTx/>
              <a:buNone/>
            </a:pPr>
            <a:r>
              <a:rPr lang="en-US" altLang="en-US" sz="3600" b="1" dirty="0" err="1">
                <a:latin typeface="Times New Roman" pitchFamily="18" charset="0"/>
                <a:cs typeface="Times New Roman" pitchFamily="18" charset="0"/>
              </a:rPr>
              <a:t>HCl</a:t>
            </a:r>
            <a:r>
              <a:rPr lang="en-US" altLang="en-US" sz="3600" b="1" dirty="0">
                <a:latin typeface="Times New Roman" pitchFamily="18" charset="0"/>
                <a:cs typeface="Times New Roman" pitchFamily="18" charset="0"/>
              </a:rPr>
              <a:t>  + NaHCO</a:t>
            </a:r>
            <a:r>
              <a:rPr lang="en-US" altLang="en-US" sz="3600" b="1" baseline="-25000" dirty="0">
                <a:latin typeface="Times New Roman" pitchFamily="18" charset="0"/>
                <a:cs typeface="Times New Roman" pitchFamily="18" charset="0"/>
              </a:rPr>
              <a:t>3</a:t>
            </a:r>
            <a:r>
              <a:rPr lang="en-US" altLang="en-US" sz="3600" b="1" dirty="0">
                <a:latin typeface="Times New Roman" pitchFamily="18" charset="0"/>
                <a:cs typeface="Times New Roman" pitchFamily="18" charset="0"/>
              </a:rPr>
              <a:t>   →  </a:t>
            </a:r>
            <a:r>
              <a:rPr lang="en-US" altLang="en-US" sz="3600" b="1" dirty="0" err="1">
                <a:latin typeface="Times New Roman" pitchFamily="18" charset="0"/>
                <a:cs typeface="Times New Roman" pitchFamily="18" charset="0"/>
              </a:rPr>
              <a:t>NaCl</a:t>
            </a:r>
            <a:r>
              <a:rPr lang="en-US" altLang="en-US" sz="3600" b="1" dirty="0">
                <a:latin typeface="Times New Roman" pitchFamily="18" charset="0"/>
                <a:cs typeface="Times New Roman" pitchFamily="18" charset="0"/>
              </a:rPr>
              <a:t>  + H</a:t>
            </a:r>
            <a:r>
              <a:rPr lang="en-US" altLang="en-US" sz="3600" b="1" baseline="-25000" dirty="0">
                <a:latin typeface="Times New Roman" pitchFamily="18" charset="0"/>
                <a:cs typeface="Times New Roman" pitchFamily="18" charset="0"/>
              </a:rPr>
              <a:t>2</a:t>
            </a:r>
            <a:r>
              <a:rPr lang="en-US" altLang="en-US" sz="3600" b="1" dirty="0">
                <a:latin typeface="Times New Roman" pitchFamily="18" charset="0"/>
                <a:cs typeface="Times New Roman" pitchFamily="18" charset="0"/>
              </a:rPr>
              <a:t>CO</a:t>
            </a:r>
            <a:r>
              <a:rPr lang="en-US" altLang="en-US" sz="3600" b="1" baseline="-25000" dirty="0">
                <a:latin typeface="Times New Roman" pitchFamily="18" charset="0"/>
                <a:cs typeface="Times New Roman" pitchFamily="18" charset="0"/>
              </a:rPr>
              <a:t>3</a:t>
            </a:r>
          </a:p>
          <a:p>
            <a:pPr algn="l" rtl="0" eaLnBrk="1" hangingPunct="1">
              <a:spcBef>
                <a:spcPct val="0"/>
              </a:spcBef>
              <a:buFontTx/>
              <a:buNone/>
            </a:pPr>
            <a:endParaRPr lang="en-US" altLang="en-US" sz="2600" b="1" dirty="0">
              <a:latin typeface="Times New Roman" pitchFamily="18" charset="0"/>
              <a:cs typeface="Times New Roman" pitchFamily="18" charset="0"/>
            </a:endParaRPr>
          </a:p>
          <a:p>
            <a:pPr algn="ctr" rtl="0" eaLnBrk="1" hangingPunct="1">
              <a:spcBef>
                <a:spcPct val="0"/>
              </a:spcBef>
              <a:buFontTx/>
              <a:buNone/>
            </a:pPr>
            <a:r>
              <a:rPr lang="en-US" altLang="en-US" sz="2400" b="1" dirty="0">
                <a:solidFill>
                  <a:srgbClr val="FF0000"/>
                </a:solidFill>
                <a:latin typeface="Times New Roman" pitchFamily="18" charset="0"/>
                <a:cs typeface="Times New Roman" pitchFamily="18" charset="0"/>
              </a:rPr>
              <a:t>H</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CO</a:t>
            </a:r>
            <a:r>
              <a:rPr lang="en-US" altLang="en-US" sz="2400" b="1" baseline="-25000" dirty="0">
                <a:solidFill>
                  <a:srgbClr val="FF0000"/>
                </a:solidFill>
                <a:latin typeface="Times New Roman" pitchFamily="18" charset="0"/>
                <a:cs typeface="Times New Roman" pitchFamily="18" charset="0"/>
              </a:rPr>
              <a:t>3</a:t>
            </a:r>
            <a:r>
              <a:rPr lang="en-US" altLang="en-US" sz="2400" b="1" dirty="0">
                <a:solidFill>
                  <a:srgbClr val="FF0000"/>
                </a:solidFill>
                <a:latin typeface="Times New Roman" pitchFamily="18" charset="0"/>
                <a:cs typeface="Times New Roman" pitchFamily="18" charset="0"/>
              </a:rPr>
              <a:t> dissociates into CO</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 and H</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O.</a:t>
            </a: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152400" y="719138"/>
            <a:ext cx="8915400"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2600" b="1" u="sng" dirty="0">
                <a:solidFill>
                  <a:srgbClr val="FF0000"/>
                </a:solidFill>
                <a:latin typeface="Times New Roman" pitchFamily="18" charset="0"/>
                <a:cs typeface="Times New Roman" pitchFamily="18" charset="0"/>
              </a:rPr>
              <a:t>Cholecystokinin</a:t>
            </a:r>
            <a:r>
              <a:rPr lang="en-US" altLang="en-US" sz="2600" b="1" dirty="0">
                <a:solidFill>
                  <a:srgbClr val="FF0000"/>
                </a:solidFill>
                <a:latin typeface="Times New Roman" pitchFamily="18" charset="0"/>
                <a:cs typeface="Times New Roman" pitchFamily="18" charset="0"/>
              </a:rPr>
              <a:t>—Its Contribution to Control of Digestive Enzyme Secretion by the Pancreas. </a:t>
            </a:r>
          </a:p>
          <a:p>
            <a:pPr algn="l" rtl="0" eaLnBrk="1" hangingPunct="1">
              <a:spcBef>
                <a:spcPct val="0"/>
              </a:spcBef>
              <a:buFontTx/>
              <a:buNone/>
            </a:pPr>
            <a:r>
              <a:rPr lang="en-US" altLang="en-US" b="1" dirty="0">
                <a:latin typeface="Times New Roman" pitchFamily="18" charset="0"/>
                <a:cs typeface="Times New Roman" pitchFamily="18" charset="0"/>
              </a:rPr>
              <a:t>● </a:t>
            </a:r>
            <a:r>
              <a:rPr lang="en-US" altLang="en-US" sz="2600" b="1" dirty="0">
                <a:latin typeface="Times New Roman" pitchFamily="18" charset="0"/>
                <a:cs typeface="Times New Roman" pitchFamily="18" charset="0"/>
              </a:rPr>
              <a:t>The presence of food in the upper small intestine causes </a:t>
            </a:r>
            <a:r>
              <a:rPr lang="en-US" altLang="en-US" sz="2600" b="1" u="sng" dirty="0">
                <a:latin typeface="Times New Roman" pitchFamily="18" charset="0"/>
                <a:cs typeface="Times New Roman" pitchFamily="18" charset="0"/>
              </a:rPr>
              <a:t>cholecystokinin</a:t>
            </a:r>
            <a:r>
              <a:rPr lang="en-US" altLang="en-US" sz="2600" b="1" dirty="0">
                <a:latin typeface="Times New Roman" pitchFamily="18" charset="0"/>
                <a:cs typeface="Times New Roman" pitchFamily="18" charset="0"/>
              </a:rPr>
              <a:t> to be released from the </a:t>
            </a:r>
            <a:r>
              <a:rPr lang="en-US" altLang="en-US" sz="2600" b="1" u="sng" dirty="0">
                <a:latin typeface="Times New Roman" pitchFamily="18" charset="0"/>
                <a:cs typeface="Times New Roman" pitchFamily="18" charset="0"/>
              </a:rPr>
              <a:t>I cells</a:t>
            </a:r>
            <a:r>
              <a:rPr lang="en-US" altLang="en-US" sz="2600" b="1" dirty="0">
                <a:latin typeface="Times New Roman" pitchFamily="18" charset="0"/>
                <a:cs typeface="Times New Roman" pitchFamily="18" charset="0"/>
              </a:rPr>
              <a:t> in the mucosa of the duodenum and upper jejunum. </a:t>
            </a:r>
          </a:p>
          <a:p>
            <a:pPr algn="l" rtl="0" eaLnBrk="1" hangingPunct="1">
              <a:spcBef>
                <a:spcPct val="0"/>
              </a:spcBef>
              <a:buFontTx/>
              <a:buNone/>
            </a:pPr>
            <a:r>
              <a:rPr lang="en-US" altLang="en-US" b="1" dirty="0">
                <a:latin typeface="Times New Roman" pitchFamily="18" charset="0"/>
                <a:cs typeface="Times New Roman" pitchFamily="18" charset="0"/>
              </a:rPr>
              <a:t>●</a:t>
            </a:r>
            <a:r>
              <a:rPr lang="en-US" altLang="en-US" sz="2400" b="1" dirty="0">
                <a:latin typeface="Times New Roman" pitchFamily="18" charset="0"/>
                <a:cs typeface="Times New Roman" pitchFamily="18" charset="0"/>
              </a:rPr>
              <a:t> </a:t>
            </a:r>
            <a:r>
              <a:rPr lang="en-US" altLang="en-US" sz="2600" b="1" dirty="0">
                <a:latin typeface="Times New Roman" pitchFamily="18" charset="0"/>
                <a:cs typeface="Times New Roman" pitchFamily="18" charset="0"/>
              </a:rPr>
              <a:t>Release of cholecystokinin results especially from the presence of </a:t>
            </a:r>
            <a:r>
              <a:rPr lang="en-US" altLang="en-US" sz="2600" b="1" u="sng" dirty="0" err="1">
                <a:latin typeface="Times New Roman" pitchFamily="18" charset="0"/>
                <a:cs typeface="Times New Roman" pitchFamily="18" charset="0"/>
              </a:rPr>
              <a:t>proteoses</a:t>
            </a:r>
            <a:r>
              <a:rPr lang="en-US" altLang="en-US" sz="2600" b="1" dirty="0">
                <a:latin typeface="Times New Roman" pitchFamily="18" charset="0"/>
                <a:cs typeface="Times New Roman" pitchFamily="18" charset="0"/>
              </a:rPr>
              <a:t> and </a:t>
            </a:r>
            <a:r>
              <a:rPr lang="en-US" altLang="en-US" sz="2600" b="1" u="sng" dirty="0">
                <a:latin typeface="Times New Roman" pitchFamily="18" charset="0"/>
                <a:cs typeface="Times New Roman" pitchFamily="18" charset="0"/>
              </a:rPr>
              <a:t>peptones</a:t>
            </a:r>
            <a:r>
              <a:rPr lang="en-US" altLang="en-US" sz="2600" b="1" dirty="0">
                <a:latin typeface="Times New Roman" pitchFamily="18" charset="0"/>
                <a:cs typeface="Times New Roman" pitchFamily="18" charset="0"/>
              </a:rPr>
              <a:t> (products of partial protein digestion) and </a:t>
            </a:r>
            <a:r>
              <a:rPr lang="en-US" altLang="en-US" sz="2600" b="1" u="sng" dirty="0">
                <a:latin typeface="Times New Roman" pitchFamily="18" charset="0"/>
                <a:cs typeface="Times New Roman" pitchFamily="18" charset="0"/>
              </a:rPr>
              <a:t>long-chain fatty acids</a:t>
            </a:r>
            <a:r>
              <a:rPr lang="en-US" altLang="en-US" sz="2600" b="1" i="1" dirty="0">
                <a:latin typeface="Times New Roman" pitchFamily="18" charset="0"/>
                <a:cs typeface="Times New Roman" pitchFamily="18" charset="0"/>
              </a:rPr>
              <a:t> </a:t>
            </a:r>
            <a:r>
              <a:rPr lang="en-US" altLang="en-US" sz="2600" b="1" dirty="0">
                <a:latin typeface="Times New Roman" pitchFamily="18" charset="0"/>
                <a:cs typeface="Times New Roman" pitchFamily="18" charset="0"/>
              </a:rPr>
              <a:t>in the </a:t>
            </a:r>
            <a:r>
              <a:rPr lang="en-US" altLang="en-US" sz="2600" b="1" dirty="0" err="1">
                <a:latin typeface="Times New Roman" pitchFamily="18" charset="0"/>
                <a:cs typeface="Times New Roman" pitchFamily="18" charset="0"/>
              </a:rPr>
              <a:t>chyme</a:t>
            </a:r>
            <a:r>
              <a:rPr lang="en-US" altLang="en-US" sz="2600" b="1" dirty="0">
                <a:latin typeface="Times New Roman" pitchFamily="18" charset="0"/>
                <a:cs typeface="Times New Roman" pitchFamily="18" charset="0"/>
              </a:rPr>
              <a:t>.</a:t>
            </a:r>
          </a:p>
          <a:p>
            <a:pPr algn="l" rtl="0" eaLnBrk="1" hangingPunct="1">
              <a:spcBef>
                <a:spcPct val="0"/>
              </a:spcBef>
              <a:buFontTx/>
              <a:buNone/>
            </a:pPr>
            <a:r>
              <a:rPr lang="en-US" altLang="en-US" b="1" dirty="0">
                <a:latin typeface="Times New Roman" pitchFamily="18" charset="0"/>
                <a:cs typeface="Times New Roman" pitchFamily="18" charset="0"/>
              </a:rPr>
              <a:t>●</a:t>
            </a:r>
            <a:r>
              <a:rPr lang="en-US" altLang="en-US" sz="2600" b="1" dirty="0">
                <a:latin typeface="Times New Roman" pitchFamily="18" charset="0"/>
                <a:cs typeface="Times New Roman" pitchFamily="18" charset="0"/>
              </a:rPr>
              <a:t> Cholecystokinin, like secretin, passes by way of the blood to the pancreas and causes secretion of pancreatic digestive enzymes by the acinar cells. </a:t>
            </a:r>
          </a:p>
          <a:p>
            <a:pPr algn="l" rtl="0" eaLnBrk="1" hangingPunct="1">
              <a:spcBef>
                <a:spcPct val="0"/>
              </a:spcBef>
              <a:buFontTx/>
              <a:buNone/>
            </a:pPr>
            <a:r>
              <a:rPr lang="en-US" altLang="en-US" b="1" dirty="0">
                <a:latin typeface="Times New Roman" pitchFamily="18" charset="0"/>
                <a:cs typeface="Times New Roman" pitchFamily="18" charset="0"/>
              </a:rPr>
              <a:t>●</a:t>
            </a:r>
            <a:r>
              <a:rPr lang="en-US" altLang="en-US" sz="2400" b="1" dirty="0">
                <a:latin typeface="Times New Roman" pitchFamily="18" charset="0"/>
                <a:cs typeface="Times New Roman" pitchFamily="18" charset="0"/>
              </a:rPr>
              <a:t> </a:t>
            </a:r>
            <a:r>
              <a:rPr lang="en-US" altLang="en-US" sz="2600" b="1" dirty="0">
                <a:latin typeface="Times New Roman" pitchFamily="18" charset="0"/>
                <a:cs typeface="Times New Roman" pitchFamily="18" charset="0"/>
              </a:rPr>
              <a:t>This effect is similar to that caused by vagal stimulation but even more pronounced, accounting for 70-80% of the total secretion of the pancreatic digestive enzymes after a meal.</a:t>
            </a:r>
          </a:p>
        </p:txBody>
      </p:sp>
      <p:sp>
        <p:nvSpPr>
          <p:cNvPr id="27651" name="Text Box 5"/>
          <p:cNvSpPr txBox="1">
            <a:spLocks noChangeArrowheads="1"/>
          </p:cNvSpPr>
          <p:nvPr/>
        </p:nvSpPr>
        <p:spPr bwMode="auto">
          <a:xfrm>
            <a:off x="0" y="25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ctr" rtl="0" eaLnBrk="1" hangingPunct="1">
              <a:spcBef>
                <a:spcPct val="0"/>
              </a:spcBef>
              <a:buFontTx/>
              <a:buNone/>
            </a:pPr>
            <a:r>
              <a:rPr lang="en-US" altLang="en-US" b="1" dirty="0">
                <a:solidFill>
                  <a:srgbClr val="FF0000"/>
                </a:solidFill>
                <a:latin typeface="Times New Roman" pitchFamily="18" charset="0"/>
                <a:cs typeface="Times New Roman" pitchFamily="18" charset="0"/>
              </a:rPr>
              <a:t>Stimuli for Pancreatic Secretion (continued)</a:t>
            </a:r>
          </a:p>
        </p:txBody>
      </p:sp>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38225"/>
            <a:ext cx="55943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3"/>
          <p:cNvSpPr>
            <a:spLocks noGrp="1"/>
          </p:cNvSpPr>
          <p:nvPr>
            <p:ph type="title"/>
          </p:nvPr>
        </p:nvSpPr>
        <p:spPr>
          <a:xfrm>
            <a:off x="685800" y="152400"/>
            <a:ext cx="7772400" cy="990600"/>
          </a:xfrm>
        </p:spPr>
        <p:txBody>
          <a:bodyPr/>
          <a:lstStyle/>
          <a:p>
            <a:pPr eaLnBrk="1" hangingPunct="1"/>
            <a:r>
              <a:rPr lang="en-US" altLang="en-US" sz="4000" b="1" dirty="0" smtClean="0">
                <a:solidFill>
                  <a:srgbClr val="FF0000"/>
                </a:solidFill>
                <a:latin typeface="Times New Roman" pitchFamily="18" charset="0"/>
                <a:cs typeface="Times New Roman" pitchFamily="18" charset="0"/>
              </a:rPr>
              <a:t>Regulation of Pancreatic Secretion</a:t>
            </a:r>
            <a:endParaRPr lang="ar-SA" altLang="en-US" sz="4000" b="1" dirty="0" smtClean="0">
              <a:solidFill>
                <a:srgbClr val="FF0000"/>
              </a:solidFill>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6"/>
          <p:cNvSpPr txBox="1">
            <a:spLocks noChangeArrowheads="1"/>
          </p:cNvSpPr>
          <p:nvPr/>
        </p:nvSpPr>
        <p:spPr bwMode="auto">
          <a:xfrm>
            <a:off x="381000" y="12192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3600" b="1" dirty="0">
                <a:latin typeface="Times New Roman" pitchFamily="18" charset="0"/>
                <a:cs typeface="Times New Roman" pitchFamily="18" charset="0"/>
              </a:rPr>
              <a:t>● </a:t>
            </a:r>
            <a:r>
              <a:rPr lang="en-US" altLang="en-US" b="1" dirty="0">
                <a:latin typeface="Times New Roman" pitchFamily="18" charset="0"/>
                <a:cs typeface="Times New Roman" pitchFamily="18" charset="0"/>
              </a:rPr>
              <a:t>When all different stimuli of pancreatic secretion (acetylcholine, cholecystokinin, and secretin) occur at once, then the total secretion is far greater than the sum of the secretions caused by each stimulus separately. The stimuli are said to “multiply” or “potentiate” one another. </a:t>
            </a:r>
          </a:p>
          <a:p>
            <a:pPr algn="l" rtl="0" eaLnBrk="1" hangingPunct="1">
              <a:spcBef>
                <a:spcPct val="0"/>
              </a:spcBef>
              <a:buFontTx/>
              <a:buNone/>
            </a:pPr>
            <a:r>
              <a:rPr lang="en-US" altLang="en-US" sz="3600" b="1" dirty="0">
                <a:latin typeface="Times New Roman" pitchFamily="18" charset="0"/>
                <a:cs typeface="Times New Roman" pitchFamily="18" charset="0"/>
              </a:rPr>
              <a:t>● </a:t>
            </a:r>
            <a:r>
              <a:rPr lang="en-US" altLang="en-US" b="1" dirty="0">
                <a:latin typeface="Times New Roman" pitchFamily="18" charset="0"/>
                <a:cs typeface="Times New Roman" pitchFamily="18" charset="0"/>
              </a:rPr>
              <a:t>Usually, pancreatic secretions are the result of multiple stimuli rather than one stimulus. </a:t>
            </a:r>
          </a:p>
        </p:txBody>
      </p:sp>
      <p:sp>
        <p:nvSpPr>
          <p:cNvPr id="29699" name="Text Box 5"/>
          <p:cNvSpPr txBox="1">
            <a:spLocks noChangeArrowheads="1"/>
          </p:cNvSpPr>
          <p:nvPr/>
        </p:nvSpPr>
        <p:spPr bwMode="auto">
          <a:xfrm>
            <a:off x="0" y="-11113"/>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ctr" rtl="0" eaLnBrk="1" hangingPunct="1">
              <a:spcBef>
                <a:spcPct val="0"/>
              </a:spcBef>
              <a:buFontTx/>
              <a:buNone/>
            </a:pPr>
            <a:r>
              <a:rPr lang="en-US" altLang="en-US" b="1" dirty="0">
                <a:solidFill>
                  <a:srgbClr val="FF0000"/>
                </a:solidFill>
                <a:latin typeface="Times New Roman" pitchFamily="18" charset="0"/>
                <a:cs typeface="Times New Roman" pitchFamily="18" charset="0"/>
              </a:rPr>
              <a:t>Multiplicative or Potentiation Effects of Different Pancreatic Secretion Stimuli</a:t>
            </a: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533400"/>
          </a:xfrm>
        </p:spPr>
        <p:txBody>
          <a:bodyPr/>
          <a:lstStyle/>
          <a:p>
            <a:pPr eaLnBrk="1" hangingPunct="1"/>
            <a:r>
              <a:rPr lang="en-US" altLang="en-US" sz="4000" b="1" dirty="0" smtClean="0">
                <a:solidFill>
                  <a:srgbClr val="FF0000"/>
                </a:solidFill>
                <a:latin typeface="Times New Roman" pitchFamily="18" charset="0"/>
                <a:cs typeface="Times New Roman" pitchFamily="18" charset="0"/>
              </a:rPr>
              <a:t>Pancreatic secretion is phasic </a:t>
            </a:r>
          </a:p>
        </p:txBody>
      </p:sp>
      <p:graphicFrame>
        <p:nvGraphicFramePr>
          <p:cNvPr id="25653" name="Group 53"/>
          <p:cNvGraphicFramePr>
            <a:graphicFrameLocks noGrp="1"/>
          </p:cNvGraphicFramePr>
          <p:nvPr>
            <p:ph sz="half" idx="2"/>
            <p:extLst>
              <p:ext uri="{D42A27DB-BD31-4B8C-83A1-F6EECF244321}">
                <p14:modId xmlns:p14="http://schemas.microsoft.com/office/powerpoint/2010/main" val="658604313"/>
              </p:ext>
            </p:extLst>
          </p:nvPr>
        </p:nvGraphicFramePr>
        <p:xfrm>
          <a:off x="533400" y="914400"/>
          <a:ext cx="8153400" cy="5656263"/>
        </p:xfrm>
        <a:graphic>
          <a:graphicData uri="http://schemas.openxmlformats.org/drawingml/2006/table">
            <a:tbl>
              <a:tblPr rtl="1"/>
              <a:tblGrid>
                <a:gridCol w="2717800"/>
                <a:gridCol w="2717800"/>
                <a:gridCol w="2717800"/>
              </a:tblGrid>
              <a:tr h="10288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Mediators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Stimulus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Phase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39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Release of Ach by the vagal nerve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Smell, taste, chewing and swallowing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Cephalic phase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Release of Ach by the vagal nerve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Protein, gastric distention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Gastric phase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Mainly in response to Secretin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Acid in chyme, fatty acids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Intestinal phase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ctrTitle"/>
          </p:nvPr>
        </p:nvSpPr>
        <p:spPr>
          <a:xfrm>
            <a:off x="304800" y="2130425"/>
            <a:ext cx="8305800" cy="1470025"/>
          </a:xfrm>
        </p:spPr>
        <p:txBody>
          <a:bodyPr/>
          <a:lstStyle/>
          <a:p>
            <a:pPr eaLnBrk="1" hangingPunct="1"/>
            <a:r>
              <a:rPr lang="en-US" altLang="en-US" sz="16600" b="1" dirty="0" smtClean="0">
                <a:latin typeface="Times New Roman" panose="02020603050405020304" pitchFamily="18" charset="0"/>
                <a:cs typeface="Times New Roman" panose="02020603050405020304" pitchFamily="18" charset="0"/>
              </a:rPr>
              <a:t>The End</a:t>
            </a:r>
            <a:endParaRPr lang="ar-SA" altLang="en-US" sz="16600" b="1" dirty="0" smtClean="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idx="4294967295"/>
          </p:nvPr>
        </p:nvSpPr>
        <p:spPr>
          <a:xfrm>
            <a:off x="0" y="109538"/>
            <a:ext cx="9144000" cy="576262"/>
          </a:xfrm>
        </p:spPr>
        <p:txBody>
          <a:bodyPr lIns="91440" tIns="45720" rIns="91440" bIns="45720"/>
          <a:lstStyle/>
          <a:p>
            <a:r>
              <a:rPr lang="en-US" altLang="en-US" sz="3600" b="1" dirty="0" smtClean="0">
                <a:solidFill>
                  <a:srgbClr val="FF0000"/>
                </a:solidFill>
                <a:latin typeface="Times New Roman" pitchFamily="18" charset="0"/>
                <a:cs typeface="Times New Roman" pitchFamily="18" charset="0"/>
              </a:rPr>
              <a:t>Pancreatic Secretion (Exocrine) </a:t>
            </a:r>
          </a:p>
        </p:txBody>
      </p:sp>
      <p:sp>
        <p:nvSpPr>
          <p:cNvPr id="4099" name="Rectangle 3"/>
          <p:cNvSpPr>
            <a:spLocks noChangeArrowheads="1"/>
          </p:cNvSpPr>
          <p:nvPr/>
        </p:nvSpPr>
        <p:spPr bwMode="auto">
          <a:xfrm>
            <a:off x="457200" y="762000"/>
            <a:ext cx="8458200" cy="6002338"/>
          </a:xfrm>
          <a:prstGeom prst="rect">
            <a:avLst/>
          </a:prstGeom>
          <a:noFill/>
          <a:ln w="9525">
            <a:noFill/>
            <a:miter lim="800000"/>
            <a:headEnd/>
            <a:tailEnd/>
          </a:ln>
        </p:spPr>
        <p:txBody>
          <a:bodyPr>
            <a:spAutoFit/>
          </a:bodyPr>
          <a:lstStyle/>
          <a:p>
            <a:pPr eaLnBrk="1" hangingPunct="1">
              <a:defRPr/>
            </a:pPr>
            <a:r>
              <a:rPr lang="en-US" sz="3200" b="1" u="sng" dirty="0">
                <a:latin typeface="Times New Roman" pitchFamily="18" charset="0"/>
                <a:cs typeface="Times New Roman" pitchFamily="18" charset="0"/>
              </a:rPr>
              <a:t>Objectives:</a:t>
            </a:r>
          </a:p>
          <a:p>
            <a:pPr algn="ctr" eaLnBrk="1" hangingPunct="1">
              <a:defRPr/>
            </a:pPr>
            <a:endParaRPr lang="en-US" sz="2000" b="1" u="sng" dirty="0">
              <a:latin typeface="Times New Roman" pitchFamily="18" charset="0"/>
              <a:cs typeface="Times New Roman" pitchFamily="18" charset="0"/>
            </a:endParaRPr>
          </a:p>
          <a:p>
            <a:pPr marL="514350" indent="-514350" eaLnBrk="1" hangingPunct="1">
              <a:defRPr/>
            </a:pPr>
            <a:r>
              <a:rPr lang="en-US" sz="3200" b="1" dirty="0">
                <a:latin typeface="Times New Roman" pitchFamily="18" charset="0"/>
                <a:cs typeface="Times New Roman" pitchFamily="18" charset="0"/>
              </a:rPr>
              <a:t>1.   Functional Anatomy</a:t>
            </a:r>
          </a:p>
          <a:p>
            <a:pPr eaLnBrk="1" hangingPunct="1">
              <a:defRPr/>
            </a:pPr>
            <a:r>
              <a:rPr lang="en-US" sz="3200" b="1" dirty="0">
                <a:latin typeface="Times New Roman" pitchFamily="18" charset="0"/>
                <a:cs typeface="Times New Roman" pitchFamily="18" charset="0"/>
              </a:rPr>
              <a:t>2.   Major components of pancreatic juice and their physiologic roles</a:t>
            </a:r>
          </a:p>
          <a:p>
            <a:pPr eaLnBrk="1" hangingPunct="1">
              <a:defRPr/>
            </a:pPr>
            <a:r>
              <a:rPr lang="en-US" sz="3200" b="1" dirty="0">
                <a:latin typeface="Times New Roman" pitchFamily="18" charset="0"/>
                <a:cs typeface="Times New Roman" pitchFamily="18" charset="0"/>
              </a:rPr>
              <a:t>3.   Cellular mechanisms of bicarbonate secretion</a:t>
            </a:r>
          </a:p>
          <a:p>
            <a:pPr eaLnBrk="1" hangingPunct="1">
              <a:defRPr/>
            </a:pPr>
            <a:r>
              <a:rPr lang="en-US" sz="3200" b="1" dirty="0">
                <a:latin typeface="Times New Roman" pitchFamily="18" charset="0"/>
                <a:cs typeface="Times New Roman" pitchFamily="18" charset="0"/>
              </a:rPr>
              <a:t>4.   Cellular mechanisms of enzyme secretion</a:t>
            </a:r>
          </a:p>
          <a:p>
            <a:pPr eaLnBrk="1" hangingPunct="1">
              <a:defRPr/>
            </a:pPr>
            <a:r>
              <a:rPr lang="en-US" sz="3200" b="1" dirty="0">
                <a:latin typeface="Times New Roman" pitchFamily="18" charset="0"/>
                <a:cs typeface="Times New Roman" pitchFamily="18" charset="0"/>
              </a:rPr>
              <a:t>5.   Activation of pancreatic enzymes</a:t>
            </a:r>
          </a:p>
          <a:p>
            <a:pPr eaLnBrk="1" hangingPunct="1">
              <a:defRPr/>
            </a:pPr>
            <a:r>
              <a:rPr lang="en-US" sz="3200" b="1" dirty="0">
                <a:latin typeface="Times New Roman" pitchFamily="18" charset="0"/>
                <a:cs typeface="Times New Roman" pitchFamily="18" charset="0"/>
              </a:rPr>
              <a:t>6.   Hormonal &amp; neural regulation of pancreatic secretion</a:t>
            </a:r>
          </a:p>
          <a:p>
            <a:pPr eaLnBrk="1" hangingPunct="1">
              <a:defRPr/>
            </a:pPr>
            <a:r>
              <a:rPr lang="en-US" sz="3200" b="1" dirty="0">
                <a:latin typeface="Times New Roman" pitchFamily="18" charset="0"/>
                <a:cs typeface="Times New Roman" pitchFamily="18" charset="0"/>
              </a:rPr>
              <a:t>7.   Potentiation of the secretory response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609600" y="0"/>
            <a:ext cx="7772400" cy="1143000"/>
          </a:xfrm>
        </p:spPr>
        <p:txBody>
          <a:bodyPr/>
          <a:lstStyle/>
          <a:p>
            <a:pPr eaLnBrk="1" hangingPunct="1"/>
            <a:r>
              <a:rPr lang="en-US" altLang="en-US" sz="4000" b="1" dirty="0" smtClean="0">
                <a:solidFill>
                  <a:srgbClr val="FF0000"/>
                </a:solidFill>
                <a:latin typeface="Times New Roman" pitchFamily="18" charset="0"/>
                <a:cs typeface="Times New Roman" pitchFamily="18" charset="0"/>
              </a:rPr>
              <a:t>Functional Anatomy</a:t>
            </a:r>
            <a:endParaRPr lang="ar-SA" altLang="en-US" sz="4000" b="1" dirty="0" smtClean="0">
              <a:solidFill>
                <a:srgbClr val="FF0000"/>
              </a:solidFill>
            </a:endParaRPr>
          </a:p>
        </p:txBody>
      </p:sp>
      <p:sp>
        <p:nvSpPr>
          <p:cNvPr id="8195" name="Content Placeholder 3"/>
          <p:cNvSpPr>
            <a:spLocks noGrp="1"/>
          </p:cNvSpPr>
          <p:nvPr>
            <p:ph sz="half" idx="1"/>
          </p:nvPr>
        </p:nvSpPr>
        <p:spPr>
          <a:xfrm>
            <a:off x="22225" y="838200"/>
            <a:ext cx="9121775" cy="1524000"/>
          </a:xfrm>
        </p:spPr>
        <p:txBody>
          <a:bodyPr/>
          <a:lstStyle/>
          <a:p>
            <a:pPr algn="l" rtl="0" eaLnBrk="1" hangingPunct="1"/>
            <a:r>
              <a:rPr lang="en-US" altLang="en-US" b="1" dirty="0" smtClean="0">
                <a:latin typeface="Times New Roman" pitchFamily="18" charset="0"/>
                <a:cs typeface="Times New Roman" pitchFamily="18" charset="0"/>
              </a:rPr>
              <a:t>The pancreas, which lies parallel to and beneath the stomach is a large compound gland with most of its internal structure similar to that of the salivary glands</a:t>
            </a:r>
            <a:endParaRPr lang="ar-SA" altLang="en-US" b="1" dirty="0" smtClean="0">
              <a:latin typeface="Times New Roman" pitchFamily="18" charset="0"/>
              <a:cs typeface="Times New Roman" pitchFamily="18" charset="0"/>
            </a:endParaRPr>
          </a:p>
        </p:txBody>
      </p:sp>
      <p:pic>
        <p:nvPicPr>
          <p:cNvPr id="8196" name="Picture 5" descr="fox78119_18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2362200"/>
            <a:ext cx="65532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0" y="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ctr" rtl="0" eaLnBrk="1" hangingPunct="1">
              <a:spcBef>
                <a:spcPct val="0"/>
              </a:spcBef>
              <a:buFontTx/>
              <a:buNone/>
            </a:pPr>
            <a:r>
              <a:rPr lang="en-US" altLang="en-US" sz="4000" b="1" dirty="0">
                <a:solidFill>
                  <a:srgbClr val="FF0000"/>
                </a:solidFill>
                <a:latin typeface="Times New Roman" pitchFamily="18" charset="0"/>
                <a:cs typeface="Times New Roman" pitchFamily="18" charset="0"/>
              </a:rPr>
              <a:t>Islet of Langerhans in the pancreas.</a:t>
            </a:r>
          </a:p>
        </p:txBody>
      </p:sp>
      <p:sp>
        <p:nvSpPr>
          <p:cNvPr id="9219" name="Rectangle 11"/>
          <p:cNvSpPr>
            <a:spLocks noChangeArrowheads="1"/>
          </p:cNvSpPr>
          <p:nvPr/>
        </p:nvSpPr>
        <p:spPr bwMode="auto">
          <a:xfrm>
            <a:off x="4738688" y="5553075"/>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1400" b="1">
                <a:latin typeface="Times New Roman" pitchFamily="18" charset="0"/>
                <a:cs typeface="Times New Roman" pitchFamily="18" charset="0"/>
              </a:rPr>
              <a:t>Figure 79-1.</a:t>
            </a:r>
            <a:r>
              <a:rPr lang="en-US" altLang="en-US" sz="1200" b="1">
                <a:latin typeface="Times New Roman" pitchFamily="18" charset="0"/>
                <a:cs typeface="Times New Roman" pitchFamily="18" charset="0"/>
              </a:rPr>
              <a:t>  </a:t>
            </a:r>
            <a:r>
              <a:rPr lang="en-US" altLang="en-US" sz="1200" b="1">
                <a:solidFill>
                  <a:srgbClr val="CCFFFF"/>
                </a:solidFill>
                <a:latin typeface="Times New Roman" pitchFamily="18" charset="0"/>
                <a:cs typeface="Times New Roman" pitchFamily="18" charset="0"/>
              </a:rPr>
              <a:t>Copyright 2011, WB Saunders Elsevier, All Rights Reserved</a:t>
            </a:r>
            <a:endParaRPr lang="en-US" altLang="zh-CN" sz="1200" b="1">
              <a:solidFill>
                <a:schemeClr val="bg1"/>
              </a:solidFill>
              <a:latin typeface="Times New Roman" pitchFamily="18" charset="0"/>
              <a:ea typeface="SimSun" pitchFamily="2" charset="-122"/>
              <a:cs typeface="Times New Roman" pitchFamily="18" charset="0"/>
            </a:endParaRPr>
          </a:p>
        </p:txBody>
      </p:sp>
      <p:sp>
        <p:nvSpPr>
          <p:cNvPr id="9220" name="Rectangle 5"/>
          <p:cNvSpPr>
            <a:spLocks noChangeArrowheads="1"/>
          </p:cNvSpPr>
          <p:nvPr/>
        </p:nvSpPr>
        <p:spPr bwMode="auto">
          <a:xfrm>
            <a:off x="76200" y="749300"/>
            <a:ext cx="426720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2600" b="1" dirty="0">
                <a:latin typeface="Times New Roman" pitchFamily="18" charset="0"/>
                <a:ea typeface="Calibri" pitchFamily="34" charset="0"/>
                <a:cs typeface="Times New Roman" pitchFamily="18" charset="0"/>
              </a:rPr>
              <a:t>The pancreas, in addition to its digestive functions, secretes two important hormones:</a:t>
            </a:r>
            <a:endParaRPr lang="en-US" altLang="en-US" sz="1200" b="1" dirty="0">
              <a:latin typeface="Times New Roman" pitchFamily="18" charset="0"/>
              <a:ea typeface="Calibri" pitchFamily="34" charset="0"/>
              <a:cs typeface="Times New Roman" pitchFamily="18" charset="0"/>
            </a:endParaRPr>
          </a:p>
          <a:p>
            <a:pPr algn="l" rtl="0" eaLnBrk="1" hangingPunct="1">
              <a:spcBef>
                <a:spcPct val="0"/>
              </a:spcBef>
              <a:buFontTx/>
              <a:buNone/>
            </a:pPr>
            <a:endParaRPr lang="en-US" altLang="en-US" sz="1200" b="1" dirty="0">
              <a:latin typeface="Times New Roman" pitchFamily="18" charset="0"/>
              <a:ea typeface="Calibri" pitchFamily="34" charset="0"/>
              <a:cs typeface="Times New Roman" pitchFamily="18" charset="0"/>
            </a:endParaRPr>
          </a:p>
          <a:p>
            <a:pPr algn="l" rtl="0" eaLnBrk="1" hangingPunct="1">
              <a:spcBef>
                <a:spcPct val="0"/>
              </a:spcBef>
              <a:buFontTx/>
              <a:buNone/>
            </a:pPr>
            <a:r>
              <a:rPr lang="en-US" altLang="en-US" sz="2600" b="1" dirty="0">
                <a:latin typeface="Times New Roman" pitchFamily="18" charset="0"/>
                <a:ea typeface="Calibri" pitchFamily="34" charset="0"/>
                <a:cs typeface="Times New Roman" pitchFamily="18" charset="0"/>
              </a:rPr>
              <a:t>1.   Insulin (Beta cells; 60%). </a:t>
            </a:r>
          </a:p>
          <a:p>
            <a:pPr algn="l" rtl="0" eaLnBrk="1" hangingPunct="1">
              <a:spcBef>
                <a:spcPct val="0"/>
              </a:spcBef>
              <a:buFontTx/>
              <a:buNone/>
            </a:pPr>
            <a:r>
              <a:rPr lang="en-US" altLang="en-US" sz="2600" b="1" dirty="0">
                <a:latin typeface="Times New Roman" pitchFamily="18" charset="0"/>
                <a:ea typeface="Calibri" pitchFamily="34" charset="0"/>
                <a:cs typeface="Times New Roman" pitchFamily="18" charset="0"/>
              </a:rPr>
              <a:t>2.   Glucagon (Alpha cells; ~25%).</a:t>
            </a:r>
            <a:endParaRPr lang="en-US" altLang="en-US" sz="1200" b="1" dirty="0">
              <a:latin typeface="Times New Roman" pitchFamily="18" charset="0"/>
              <a:ea typeface="Calibri" pitchFamily="34" charset="0"/>
              <a:cs typeface="Times New Roman" pitchFamily="18" charset="0"/>
            </a:endParaRPr>
          </a:p>
          <a:p>
            <a:pPr algn="l" rtl="0" eaLnBrk="1" hangingPunct="1">
              <a:spcBef>
                <a:spcPct val="0"/>
              </a:spcBef>
              <a:buFontTx/>
              <a:buNone/>
            </a:pPr>
            <a:endParaRPr lang="en-US" altLang="en-US" sz="1200" b="1" dirty="0">
              <a:latin typeface="Times New Roman" pitchFamily="18" charset="0"/>
              <a:ea typeface="Calibri" pitchFamily="34" charset="0"/>
              <a:cs typeface="Times New Roman" pitchFamily="18" charset="0"/>
            </a:endParaRPr>
          </a:p>
          <a:p>
            <a:pPr algn="l" rtl="0" eaLnBrk="1" hangingPunct="1">
              <a:spcBef>
                <a:spcPct val="0"/>
              </a:spcBef>
              <a:buFontTx/>
              <a:buNone/>
            </a:pPr>
            <a:r>
              <a:rPr lang="en-US" altLang="en-US" sz="2600" b="1" dirty="0">
                <a:latin typeface="Times New Roman" pitchFamily="18" charset="0"/>
                <a:ea typeface="Calibri" pitchFamily="34" charset="0"/>
                <a:cs typeface="Times New Roman" pitchFamily="18" charset="0"/>
              </a:rPr>
              <a:t>that are crucial for normal regulation of glucose, lipid, and protein metabolism. </a:t>
            </a:r>
            <a:endParaRPr lang="en-US" altLang="en-US" sz="1200" b="1" dirty="0">
              <a:latin typeface="Times New Roman" pitchFamily="18" charset="0"/>
              <a:ea typeface="Calibri" pitchFamily="34" charset="0"/>
              <a:cs typeface="Times New Roman" pitchFamily="18" charset="0"/>
            </a:endParaRPr>
          </a:p>
          <a:p>
            <a:pPr algn="l" rtl="0" eaLnBrk="1" hangingPunct="1">
              <a:spcBef>
                <a:spcPct val="0"/>
              </a:spcBef>
              <a:buFontTx/>
              <a:buNone/>
            </a:pPr>
            <a:endParaRPr lang="en-US" altLang="en-US" sz="1200" b="1" dirty="0">
              <a:latin typeface="Times New Roman" pitchFamily="18" charset="0"/>
              <a:ea typeface="Calibri" pitchFamily="34" charset="0"/>
              <a:cs typeface="Times New Roman" pitchFamily="18" charset="0"/>
            </a:endParaRPr>
          </a:p>
          <a:p>
            <a:pPr algn="l" rtl="0" eaLnBrk="1" hangingPunct="1">
              <a:spcBef>
                <a:spcPct val="0"/>
              </a:spcBef>
              <a:buFontTx/>
              <a:buNone/>
            </a:pPr>
            <a:r>
              <a:rPr lang="en-US" altLang="en-US" sz="2600" b="1" dirty="0">
                <a:latin typeface="Times New Roman" pitchFamily="18" charset="0"/>
                <a:ea typeface="Calibri" pitchFamily="34" charset="0"/>
                <a:cs typeface="Times New Roman" pitchFamily="18" charset="0"/>
              </a:rPr>
              <a:t>Also Somatostatin is secreted by delta cells (form ~10% of </a:t>
            </a:r>
            <a:r>
              <a:rPr lang="en-US" altLang="en-US" sz="2600" b="1" dirty="0" err="1">
                <a:latin typeface="Times New Roman" pitchFamily="18" charset="0"/>
                <a:ea typeface="Calibri" pitchFamily="34" charset="0"/>
                <a:cs typeface="Times New Roman" pitchFamily="18" charset="0"/>
              </a:rPr>
              <a:t>islets’s</a:t>
            </a:r>
            <a:r>
              <a:rPr lang="en-US" altLang="en-US" sz="2600" b="1" dirty="0">
                <a:latin typeface="Times New Roman" pitchFamily="18" charset="0"/>
                <a:ea typeface="Calibri" pitchFamily="34" charset="0"/>
                <a:cs typeface="Times New Roman" pitchFamily="18" charset="0"/>
              </a:rPr>
              <a:t> cells).</a:t>
            </a:r>
            <a:endParaRPr lang="en-US" altLang="en-US" sz="1200" b="1" dirty="0">
              <a:latin typeface="Times New Roman" pitchFamily="18" charset="0"/>
              <a:ea typeface="Calibri" pitchFamily="34" charset="0"/>
              <a:cs typeface="Times New Roman" pitchFamily="18" charset="0"/>
            </a:endParaRPr>
          </a:p>
        </p:txBody>
      </p:sp>
      <p:pic>
        <p:nvPicPr>
          <p:cNvPr id="9221" name="Picture 2" descr="f78-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350" y="1358900"/>
            <a:ext cx="489426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708025" y="166688"/>
            <a:ext cx="7772400" cy="685800"/>
          </a:xfrm>
        </p:spPr>
        <p:txBody>
          <a:bodyPr/>
          <a:lstStyle/>
          <a:p>
            <a:pPr eaLnBrk="1" hangingPunct="1"/>
            <a:r>
              <a:rPr lang="en-US" altLang="en-US" sz="4000" b="1" dirty="0" smtClean="0">
                <a:solidFill>
                  <a:srgbClr val="FF0000"/>
                </a:solidFill>
                <a:latin typeface="Times New Roman" pitchFamily="18" charset="0"/>
                <a:cs typeface="Times New Roman" pitchFamily="18" charset="0"/>
              </a:rPr>
              <a:t>Functional Anatomy (cont.)</a:t>
            </a:r>
            <a:endParaRPr lang="ar-SA" altLang="en-US" sz="4000" b="1" dirty="0" smtClean="0">
              <a:solidFill>
                <a:srgbClr val="FF0000"/>
              </a:solidFill>
            </a:endParaRPr>
          </a:p>
        </p:txBody>
      </p:sp>
      <p:sp>
        <p:nvSpPr>
          <p:cNvPr id="10243" name="Content Placeholder 3"/>
          <p:cNvSpPr>
            <a:spLocks noGrp="1"/>
          </p:cNvSpPr>
          <p:nvPr>
            <p:ph sz="half" idx="1"/>
          </p:nvPr>
        </p:nvSpPr>
        <p:spPr>
          <a:xfrm>
            <a:off x="22225" y="838200"/>
            <a:ext cx="9144000" cy="2362200"/>
          </a:xfrm>
        </p:spPr>
        <p:txBody>
          <a:bodyPr/>
          <a:lstStyle/>
          <a:p>
            <a:pPr algn="l" rtl="0" eaLnBrk="1" hangingPunct="1"/>
            <a:r>
              <a:rPr lang="en-US" altLang="en-US" sz="2400" b="1" dirty="0" smtClean="0">
                <a:latin typeface="Times New Roman" pitchFamily="18" charset="0"/>
                <a:cs typeface="Times New Roman" pitchFamily="18" charset="0"/>
              </a:rPr>
              <a:t>The  pancreatic digestive enzymes are secreted by </a:t>
            </a:r>
            <a:r>
              <a:rPr lang="en-US" altLang="en-US" sz="2400" b="1" i="1" dirty="0" smtClean="0">
                <a:latin typeface="Times New Roman" pitchFamily="18" charset="0"/>
                <a:cs typeface="Times New Roman" pitchFamily="18" charset="0"/>
              </a:rPr>
              <a:t>pancreatic acini, and large volumes of sodium bicarbonate </a:t>
            </a:r>
            <a:r>
              <a:rPr lang="en-US" altLang="en-US" sz="2400" b="1" dirty="0" smtClean="0">
                <a:latin typeface="Times New Roman" pitchFamily="18" charset="0"/>
                <a:cs typeface="Times New Roman" pitchFamily="18" charset="0"/>
              </a:rPr>
              <a:t>solution are secreted by the small </a:t>
            </a:r>
            <a:r>
              <a:rPr lang="en-US" altLang="en-US" sz="2400" b="1" dirty="0" err="1" smtClean="0">
                <a:latin typeface="Times New Roman" pitchFamily="18" charset="0"/>
                <a:cs typeface="Times New Roman" pitchFamily="18" charset="0"/>
              </a:rPr>
              <a:t>ductules</a:t>
            </a:r>
            <a:r>
              <a:rPr lang="en-US" altLang="en-US" sz="2400" b="1" dirty="0" smtClean="0">
                <a:latin typeface="Times New Roman" pitchFamily="18" charset="0"/>
                <a:cs typeface="Times New Roman" pitchFamily="18" charset="0"/>
              </a:rPr>
              <a:t> and larger ducts leading from the acini.</a:t>
            </a:r>
          </a:p>
          <a:p>
            <a:pPr algn="l" rtl="0" eaLnBrk="1" hangingPunct="1"/>
            <a:r>
              <a:rPr lang="en-US" altLang="en-US" sz="2400" b="1" dirty="0" smtClean="0">
                <a:latin typeface="Times New Roman" pitchFamily="18" charset="0"/>
                <a:cs typeface="Times New Roman" pitchFamily="18" charset="0"/>
              </a:rPr>
              <a:t>Pancreatic juice is secreted in response to the presence of </a:t>
            </a:r>
            <a:r>
              <a:rPr lang="en-US" altLang="en-US" sz="2400" b="1" dirty="0" err="1" smtClean="0">
                <a:latin typeface="Times New Roman" pitchFamily="18" charset="0"/>
                <a:cs typeface="Times New Roman" pitchFamily="18" charset="0"/>
              </a:rPr>
              <a:t>chyme</a:t>
            </a:r>
            <a:r>
              <a:rPr lang="en-US" altLang="en-US" sz="2400" b="1" dirty="0" smtClean="0">
                <a:latin typeface="Times New Roman" pitchFamily="18" charset="0"/>
                <a:cs typeface="Times New Roman" pitchFamily="18" charset="0"/>
              </a:rPr>
              <a:t> in the upper portions of the small intestine.</a:t>
            </a:r>
            <a:endParaRPr lang="ar-SA" altLang="en-US" sz="2400" b="1" dirty="0" smtClean="0">
              <a:latin typeface="Times New Roman" pitchFamily="18" charset="0"/>
              <a:cs typeface="Times New Roman" pitchFamily="18" charset="0"/>
            </a:endParaRPr>
          </a:p>
        </p:txBody>
      </p:sp>
      <p:pic>
        <p:nvPicPr>
          <p:cNvPr id="10244" name="Picture 5" descr="fox78119_182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3255963"/>
            <a:ext cx="63484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685800" y="304800"/>
            <a:ext cx="7772400" cy="1143000"/>
          </a:xfrm>
        </p:spPr>
        <p:txBody>
          <a:bodyPr/>
          <a:lstStyle/>
          <a:p>
            <a:pPr rtl="0" eaLnBrk="1" hangingPunct="1"/>
            <a:r>
              <a:rPr lang="en-US" altLang="en-US" sz="6000" b="1" dirty="0" smtClean="0">
                <a:solidFill>
                  <a:srgbClr val="FF0000"/>
                </a:solidFill>
                <a:latin typeface="Times New Roman" pitchFamily="18" charset="0"/>
                <a:cs typeface="Times New Roman" pitchFamily="18" charset="0"/>
              </a:rPr>
              <a:t>Pancreatic Secretion</a:t>
            </a:r>
            <a:endParaRPr lang="ar-SA" altLang="en-US" sz="6000" b="1" dirty="0" smtClean="0">
              <a:solidFill>
                <a:srgbClr val="FF0000"/>
              </a:solidFill>
              <a:latin typeface="Times New Roman" pitchFamily="18" charset="0"/>
              <a:cs typeface="Times New Roman" pitchFamily="18" charset="0"/>
            </a:endParaRPr>
          </a:p>
        </p:txBody>
      </p:sp>
      <p:sp>
        <p:nvSpPr>
          <p:cNvPr id="9219" name="Content Placeholder 5"/>
          <p:cNvSpPr>
            <a:spLocks noGrp="1"/>
          </p:cNvSpPr>
          <p:nvPr>
            <p:ph idx="1"/>
          </p:nvPr>
        </p:nvSpPr>
        <p:spPr>
          <a:xfrm>
            <a:off x="685800" y="1447800"/>
            <a:ext cx="7772400" cy="4114800"/>
          </a:xfrm>
        </p:spPr>
        <p:txBody>
          <a:bodyPr/>
          <a:lstStyle/>
          <a:p>
            <a:pPr algn="l" rtl="0" eaLnBrk="1" hangingPunct="1">
              <a:defRPr/>
            </a:pPr>
            <a:r>
              <a:rPr lang="en-US" b="1" dirty="0" smtClean="0">
                <a:solidFill>
                  <a:srgbClr val="FF0000"/>
                </a:solidFill>
                <a:latin typeface="Times New Roman" panose="02020603050405020304" pitchFamily="18" charset="0"/>
                <a:cs typeface="Times New Roman" panose="02020603050405020304" pitchFamily="18" charset="0"/>
              </a:rPr>
              <a:t>The major functions of pancreatic secretion:</a:t>
            </a:r>
          </a:p>
          <a:p>
            <a:pPr marL="514350" indent="-514350" algn="l" rtl="0" eaLnBrk="1" hangingPunct="1">
              <a:buSzPct val="70000"/>
              <a:buFont typeface="+mj-lt"/>
              <a:buAutoNum type="arabicPeriod"/>
              <a:defRPr/>
            </a:pPr>
            <a:r>
              <a:rPr lang="en-US" sz="2800" b="1" dirty="0" smtClean="0">
                <a:latin typeface="Times New Roman" panose="02020603050405020304" pitchFamily="18" charset="0"/>
                <a:cs typeface="Times New Roman" panose="02020603050405020304" pitchFamily="18" charset="0"/>
              </a:rPr>
              <a:t>To neutralize the acids in the duodenal </a:t>
            </a:r>
            <a:r>
              <a:rPr lang="en-US" sz="2800" b="1" dirty="0" err="1" smtClean="0">
                <a:latin typeface="Times New Roman" panose="02020603050405020304" pitchFamily="18" charset="0"/>
                <a:cs typeface="Times New Roman" panose="02020603050405020304" pitchFamily="18" charset="0"/>
              </a:rPr>
              <a:t>chyme</a:t>
            </a:r>
            <a:r>
              <a:rPr lang="en-US" sz="2800" b="1" dirty="0" smtClean="0">
                <a:latin typeface="Times New Roman" panose="02020603050405020304" pitchFamily="18" charset="0"/>
                <a:cs typeface="Times New Roman" panose="02020603050405020304" pitchFamily="18" charset="0"/>
              </a:rPr>
              <a:t> to optimum range (pH= 7.0-8.0) for activity of pancreatic enzymes.</a:t>
            </a:r>
          </a:p>
          <a:p>
            <a:pPr marL="514350" indent="-514350" algn="l" rtl="0" eaLnBrk="1" hangingPunct="1">
              <a:buSzPct val="70000"/>
              <a:buFont typeface="+mj-lt"/>
              <a:buAutoNum type="arabicPeriod"/>
              <a:defRPr/>
            </a:pPr>
            <a:r>
              <a:rPr lang="en-US" sz="2800" b="1" dirty="0" smtClean="0">
                <a:latin typeface="Times New Roman" panose="02020603050405020304" pitchFamily="18" charset="0"/>
                <a:cs typeface="Times New Roman" panose="02020603050405020304" pitchFamily="18" charset="0"/>
              </a:rPr>
              <a:t>To prevent damage to duodenal mucosa by acid &amp; pepsin.</a:t>
            </a:r>
          </a:p>
          <a:p>
            <a:pPr marL="514350" indent="-514350" algn="l" rtl="0" eaLnBrk="1" hangingPunct="1">
              <a:buSzPct val="70000"/>
              <a:buFont typeface="+mj-lt"/>
              <a:buAutoNum type="arabicPeriod"/>
              <a:defRPr/>
            </a:pPr>
            <a:r>
              <a:rPr lang="en-US" sz="2800" b="1" dirty="0" smtClean="0">
                <a:latin typeface="Times New Roman" panose="02020603050405020304" pitchFamily="18" charset="0"/>
                <a:cs typeface="Times New Roman" panose="02020603050405020304" pitchFamily="18" charset="0"/>
              </a:rPr>
              <a:t>To produce enzymes involved in the digestion of dietary carbohydrate, fat, and protein.</a:t>
            </a:r>
            <a:endParaRPr lang="ar-SA" sz="2800" b="1" dirty="0" smtClean="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8" y="1209674"/>
            <a:ext cx="4918001" cy="4918269"/>
          </a:xfrm>
          <a:prstGeom prst="rect">
            <a:avLst/>
          </a:prstGeom>
        </p:spPr>
        <p:txBody>
          <a:bodyPr wrap="square">
            <a:spAutoFit/>
          </a:bodyPr>
          <a:lstStyle/>
          <a:p>
            <a:pPr marL="457200" marR="0" lvl="0" indent="-457200" defTabSz="914400" eaLnBrk="1" fontAlgn="auto" latinLnBrk="0" hangingPunct="1">
              <a:lnSpc>
                <a:spcPct val="100000"/>
              </a:lnSpc>
              <a:spcBef>
                <a:spcPct val="20000"/>
              </a:spcBef>
              <a:spcAft>
                <a:spcPts val="0"/>
              </a:spcAft>
              <a:buSzPct val="74000"/>
              <a:buFont typeface="Arial" panose="020B0604020202020204" pitchFamily="34" charset="0"/>
              <a:buChar char="•"/>
              <a:tabLst/>
              <a:defRPr/>
            </a:pPr>
            <a:r>
              <a:rPr lang="en-US" sz="2800" b="1" kern="0" dirty="0">
                <a:latin typeface="Times New Roman" panose="02020603050405020304" pitchFamily="18" charset="0"/>
                <a:cs typeface="Times New Roman" panose="02020603050405020304" pitchFamily="18" charset="0"/>
              </a:rPr>
              <a:t>The combined product of enzymes </a:t>
            </a:r>
            <a:r>
              <a:rPr lang="en-US" sz="2800" b="1" kern="0" dirty="0" smtClean="0">
                <a:latin typeface="Times New Roman" panose="02020603050405020304" pitchFamily="18" charset="0"/>
                <a:cs typeface="Times New Roman" panose="02020603050405020304" pitchFamily="18" charset="0"/>
              </a:rPr>
              <a:t>and NaCO</a:t>
            </a:r>
            <a:r>
              <a:rPr lang="en-US" sz="2800" b="1" kern="0" baseline="-25000" dirty="0" smtClean="0">
                <a:latin typeface="Times New Roman" panose="02020603050405020304" pitchFamily="18" charset="0"/>
                <a:cs typeface="Times New Roman" panose="02020603050405020304" pitchFamily="18" charset="0"/>
              </a:rPr>
              <a:t>3</a:t>
            </a:r>
            <a:r>
              <a:rPr lang="en-US" sz="2800" b="1" kern="0" dirty="0" smtClean="0">
                <a:latin typeface="Times New Roman" panose="02020603050405020304" pitchFamily="18" charset="0"/>
                <a:cs typeface="Times New Roman" panose="02020603050405020304" pitchFamily="18" charset="0"/>
              </a:rPr>
              <a:t> flows </a:t>
            </a:r>
            <a:r>
              <a:rPr lang="en-US" sz="2800" b="1" kern="0" dirty="0">
                <a:latin typeface="Times New Roman" panose="02020603050405020304" pitchFamily="18" charset="0"/>
                <a:cs typeface="Times New Roman" panose="02020603050405020304" pitchFamily="18" charset="0"/>
              </a:rPr>
              <a:t>through a long </a:t>
            </a:r>
            <a:r>
              <a:rPr lang="en-US" sz="2800" b="1" kern="0" dirty="0" smtClean="0">
                <a:latin typeface="Times New Roman" panose="02020603050405020304" pitchFamily="18" charset="0"/>
                <a:cs typeface="Times New Roman" panose="02020603050405020304" pitchFamily="18" charset="0"/>
              </a:rPr>
              <a:t>pancreatic duct.</a:t>
            </a:r>
          </a:p>
          <a:p>
            <a:pPr marL="457200" marR="0" lvl="0" indent="-457200" defTabSz="914400" eaLnBrk="1" fontAlgn="auto" latinLnBrk="0" hangingPunct="1">
              <a:lnSpc>
                <a:spcPct val="100000"/>
              </a:lnSpc>
              <a:spcBef>
                <a:spcPct val="20000"/>
              </a:spcBef>
              <a:spcAft>
                <a:spcPts val="0"/>
              </a:spcAft>
              <a:buSzPct val="74000"/>
              <a:buFont typeface="Arial" panose="020B0604020202020204" pitchFamily="34" charset="0"/>
              <a:buChar char="•"/>
              <a:tabLst/>
              <a:defRPr/>
            </a:pPr>
            <a:r>
              <a:rPr lang="en-US" sz="2800" b="1" kern="0" dirty="0" smtClean="0">
                <a:latin typeface="Times New Roman" panose="02020603050405020304" pitchFamily="18" charset="0"/>
                <a:cs typeface="Times New Roman" panose="02020603050405020304" pitchFamily="18" charset="0"/>
              </a:rPr>
              <a:t>Pancreatic duct </a:t>
            </a:r>
            <a:r>
              <a:rPr lang="en-US" sz="2800" b="1" kern="0" dirty="0">
                <a:latin typeface="Times New Roman" panose="02020603050405020304" pitchFamily="18" charset="0"/>
                <a:cs typeface="Times New Roman" panose="02020603050405020304" pitchFamily="18" charset="0"/>
              </a:rPr>
              <a:t>joins the hepatic duct </a:t>
            </a:r>
            <a:r>
              <a:rPr lang="en-US" sz="2800" b="1" kern="0" dirty="0" smtClean="0">
                <a:latin typeface="Times New Roman" panose="02020603050405020304" pitchFamily="18" charset="0"/>
                <a:cs typeface="Times New Roman" panose="02020603050405020304" pitchFamily="18" charset="0"/>
              </a:rPr>
              <a:t>immediately before </a:t>
            </a:r>
            <a:r>
              <a:rPr lang="en-US" sz="2800" b="1" kern="0" dirty="0">
                <a:latin typeface="Times New Roman" panose="02020603050405020304" pitchFamily="18" charset="0"/>
                <a:cs typeface="Times New Roman" panose="02020603050405020304" pitchFamily="18" charset="0"/>
              </a:rPr>
              <a:t>it empties into the duodenum through the </a:t>
            </a:r>
            <a:r>
              <a:rPr lang="en-US" sz="2800" b="1" kern="0" dirty="0" smtClean="0">
                <a:latin typeface="Times New Roman" panose="02020603050405020304" pitchFamily="18" charset="0"/>
                <a:cs typeface="Times New Roman" panose="02020603050405020304" pitchFamily="18" charset="0"/>
              </a:rPr>
              <a:t>papilla of </a:t>
            </a:r>
            <a:r>
              <a:rPr lang="en-US" sz="2800" b="1" kern="0" dirty="0" err="1">
                <a:latin typeface="Times New Roman" panose="02020603050405020304" pitchFamily="18" charset="0"/>
                <a:cs typeface="Times New Roman" panose="02020603050405020304" pitchFamily="18" charset="0"/>
              </a:rPr>
              <a:t>Vater</a:t>
            </a:r>
            <a:r>
              <a:rPr lang="en-US" sz="2800" b="1" kern="0" dirty="0">
                <a:latin typeface="Times New Roman" panose="02020603050405020304" pitchFamily="18" charset="0"/>
                <a:cs typeface="Times New Roman" panose="02020603050405020304" pitchFamily="18" charset="0"/>
              </a:rPr>
              <a:t>, surrounded by the sphincter of </a:t>
            </a:r>
            <a:r>
              <a:rPr lang="en-US" sz="2800" b="1" kern="0" dirty="0" err="1">
                <a:latin typeface="Times New Roman" panose="02020603050405020304" pitchFamily="18" charset="0"/>
                <a:cs typeface="Times New Roman" panose="02020603050405020304" pitchFamily="18" charset="0"/>
              </a:rPr>
              <a:t>Oddi</a:t>
            </a:r>
            <a:r>
              <a:rPr lang="en-US" sz="2800" b="1" kern="0" dirty="0">
                <a:latin typeface="Times New Roman" panose="02020603050405020304" pitchFamily="18" charset="0"/>
                <a:cs typeface="Times New Roman" panose="02020603050405020304" pitchFamily="18" charset="0"/>
              </a:rPr>
              <a:t>.</a:t>
            </a:r>
            <a:endParaRPr kumimoji="0" lang="en-US" sz="2800" b="1"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539" t="5334" r="4769" b="7283"/>
          <a:stretch/>
        </p:blipFill>
        <p:spPr bwMode="auto">
          <a:xfrm>
            <a:off x="4932040" y="1340768"/>
            <a:ext cx="3775861" cy="4143360"/>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a:spLocks noGrp="1" noRot="1" noChangeArrowheads="1"/>
          </p:cNvSpPr>
          <p:nvPr>
            <p:ph type="title"/>
          </p:nvPr>
        </p:nvSpPr>
        <p:spPr>
          <a:xfrm>
            <a:off x="14038" y="116632"/>
            <a:ext cx="9129962" cy="1050925"/>
          </a:xfrm>
        </p:spPr>
        <p:txBody>
          <a:bodyPr/>
          <a:lstStyle/>
          <a:p>
            <a:pPr eaLnBrk="1" fontAlgn="auto" hangingPunct="1">
              <a:spcAft>
                <a:spcPts val="0"/>
              </a:spcAft>
              <a:defRPr/>
            </a:pPr>
            <a:r>
              <a:rPr lang="en-US" altLang="en-US" sz="3600" b="1" dirty="0" smtClean="0">
                <a:solidFill>
                  <a:srgbClr val="FF0000"/>
                </a:solidFill>
                <a:latin typeface="Times New Roman" panose="02020603050405020304" pitchFamily="18" charset="0"/>
                <a:cs typeface="Times New Roman" panose="02020603050405020304" pitchFamily="18" charset="0"/>
              </a:rPr>
              <a:t>Flow of Pancreatic Secretion into Duodenum</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2251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76200"/>
            <a:ext cx="7772400" cy="609600"/>
          </a:xfrm>
        </p:spPr>
        <p:txBody>
          <a:bodyPr/>
          <a:lstStyle/>
          <a:p>
            <a:pPr rtl="0" eaLnBrk="1" hangingPunct="1"/>
            <a:r>
              <a:rPr lang="en-US" altLang="en-US" b="1" dirty="0" smtClean="0">
                <a:solidFill>
                  <a:srgbClr val="FF0000"/>
                </a:solidFill>
                <a:latin typeface="Times New Roman" pitchFamily="18" charset="0"/>
                <a:cs typeface="Times New Roman" pitchFamily="18" charset="0"/>
              </a:rPr>
              <a:t>Pancreatic secretion (continued)</a:t>
            </a:r>
          </a:p>
        </p:txBody>
      </p:sp>
      <p:sp>
        <p:nvSpPr>
          <p:cNvPr id="17411" name="Rectangle 3"/>
          <p:cNvSpPr>
            <a:spLocks noGrp="1" noChangeArrowheads="1"/>
          </p:cNvSpPr>
          <p:nvPr>
            <p:ph idx="1"/>
          </p:nvPr>
        </p:nvSpPr>
        <p:spPr>
          <a:xfrm>
            <a:off x="0" y="304800"/>
            <a:ext cx="9220200" cy="4114800"/>
          </a:xfrm>
        </p:spPr>
        <p:txBody>
          <a:bodyPr/>
          <a:lstStyle/>
          <a:p>
            <a:pPr algn="l" rtl="0" eaLnBrk="1" hangingPunct="1">
              <a:defRPr/>
            </a:pPr>
            <a:r>
              <a:rPr lang="en-US" sz="2800" b="1" dirty="0" smtClean="0">
                <a:latin typeface="Times New Roman" panose="02020603050405020304" pitchFamily="18" charset="0"/>
                <a:cs typeface="Times New Roman" panose="02020603050405020304" pitchFamily="18" charset="0"/>
              </a:rPr>
              <a:t>Pancreatic secretions contain many enzymes for digesting proteins, carbohydrates, and fats, and large quantities of HCO</a:t>
            </a:r>
            <a:r>
              <a:rPr lang="en-US" sz="2800" b="1" baseline="-25000" dirty="0" smtClean="0">
                <a:latin typeface="Times New Roman" panose="02020603050405020304" pitchFamily="18" charset="0"/>
                <a:cs typeface="Times New Roman" panose="02020603050405020304" pitchFamily="18" charset="0"/>
              </a:rPr>
              <a:t>3</a:t>
            </a:r>
            <a:r>
              <a:rPr lang="en-US" sz="2800" b="1" dirty="0" smtClean="0">
                <a:latin typeface="Times New Roman" panose="02020603050405020304" pitchFamily="18" charset="0"/>
                <a:cs typeface="Times New Roman" panose="02020603050405020304" pitchFamily="18" charset="0"/>
              </a:rPr>
              <a:t> ions.</a:t>
            </a:r>
          </a:p>
          <a:p>
            <a:pPr algn="l" rtl="0" eaLnBrk="1" hangingPunct="1">
              <a:defRPr/>
            </a:pPr>
            <a:r>
              <a:rPr lang="en-US" sz="2800" b="1" dirty="0" smtClean="0">
                <a:latin typeface="Times New Roman" panose="02020603050405020304" pitchFamily="18" charset="0"/>
                <a:cs typeface="Times New Roman" panose="02020603050405020304" pitchFamily="18" charset="0"/>
              </a:rPr>
              <a:t>The most important pancreatic enzymes for digesting proteins are:</a:t>
            </a:r>
          </a:p>
          <a:p>
            <a:pPr marL="457200" indent="-457200" algn="l" rtl="0" eaLnBrk="1" hangingPunct="1">
              <a:buFont typeface="+mj-lt"/>
              <a:buAutoNum type="arabicPeriod"/>
              <a:defRPr/>
            </a:pPr>
            <a:r>
              <a:rPr lang="en-US" sz="2800" b="1" i="1" dirty="0" err="1" smtClean="0">
                <a:latin typeface="Times New Roman" panose="02020603050405020304" pitchFamily="18" charset="0"/>
                <a:cs typeface="Times New Roman" panose="02020603050405020304" pitchFamily="18" charset="0"/>
              </a:rPr>
              <a:t>Trypsin</a:t>
            </a:r>
            <a:r>
              <a:rPr lang="en-US" sz="2800" b="1" i="1" dirty="0" smtClean="0">
                <a:latin typeface="Times New Roman" panose="02020603050405020304" pitchFamily="18" charset="0"/>
                <a:cs typeface="Times New Roman" panose="02020603050405020304" pitchFamily="18" charset="0"/>
              </a:rPr>
              <a:t>.</a:t>
            </a:r>
          </a:p>
          <a:p>
            <a:pPr marL="457200" indent="-457200" algn="l" rtl="0" eaLnBrk="1" hangingPunct="1">
              <a:buFont typeface="+mj-lt"/>
              <a:buAutoNum type="arabicPeriod"/>
              <a:defRPr/>
            </a:pPr>
            <a:r>
              <a:rPr lang="en-US" sz="2800" b="1" i="1" dirty="0" err="1" smtClean="0">
                <a:latin typeface="Times New Roman" panose="02020603050405020304" pitchFamily="18" charset="0"/>
                <a:cs typeface="Times New Roman" panose="02020603050405020304" pitchFamily="18" charset="0"/>
              </a:rPr>
              <a:t>Chymotrypsin</a:t>
            </a:r>
            <a:r>
              <a:rPr lang="en-US" sz="2800" b="1" i="1" dirty="0" smtClean="0">
                <a:latin typeface="Times New Roman" panose="02020603050405020304" pitchFamily="18" charset="0"/>
                <a:cs typeface="Times New Roman" panose="02020603050405020304" pitchFamily="18" charset="0"/>
              </a:rPr>
              <a:t>.</a:t>
            </a:r>
          </a:p>
          <a:p>
            <a:pPr marL="457200" indent="-457200" algn="l" rtl="0" eaLnBrk="1" hangingPunct="1">
              <a:buFont typeface="+mj-lt"/>
              <a:buAutoNum type="arabicPeriod"/>
              <a:defRPr/>
            </a:pPr>
            <a:r>
              <a:rPr lang="en-US" sz="2800" b="1" i="1" dirty="0" err="1" smtClean="0">
                <a:latin typeface="Times New Roman" panose="02020603050405020304" pitchFamily="18" charset="0"/>
                <a:cs typeface="Times New Roman" panose="02020603050405020304" pitchFamily="18" charset="0"/>
              </a:rPr>
              <a:t>Carboxypolypeptidase</a:t>
            </a:r>
            <a:r>
              <a:rPr lang="en-US" sz="2800" b="1" i="1" dirty="0" smtClean="0">
                <a:latin typeface="Times New Roman" panose="02020603050405020304" pitchFamily="18" charset="0"/>
                <a:cs typeface="Times New Roman" panose="02020603050405020304" pitchFamily="18" charset="0"/>
              </a:rPr>
              <a:t>. </a:t>
            </a:r>
          </a:p>
          <a:p>
            <a:pPr algn="l" rtl="0">
              <a:defRPr/>
            </a:pPr>
            <a:r>
              <a:rPr lang="en-US" sz="2800" b="1" dirty="0" err="1" smtClean="0">
                <a:latin typeface="Times New Roman" panose="02020603050405020304" pitchFamily="18" charset="0"/>
                <a:cs typeface="Times New Roman" panose="02020603050405020304" pitchFamily="18" charset="0"/>
              </a:rPr>
              <a:t>Trypsin</a:t>
            </a:r>
            <a:r>
              <a:rPr lang="en-US" sz="2800" b="1" dirty="0" smtClean="0">
                <a:latin typeface="Times New Roman" panose="02020603050405020304" pitchFamily="18" charset="0"/>
                <a:cs typeface="Times New Roman" panose="02020603050405020304" pitchFamily="18" charset="0"/>
              </a:rPr>
              <a:t> and </a:t>
            </a:r>
            <a:r>
              <a:rPr lang="en-US" sz="2800" b="1" dirty="0" err="1" smtClean="0">
                <a:latin typeface="Times New Roman" panose="02020603050405020304" pitchFamily="18" charset="0"/>
                <a:cs typeface="Times New Roman" panose="02020603050405020304" pitchFamily="18" charset="0"/>
              </a:rPr>
              <a:t>chymotrypsin</a:t>
            </a:r>
            <a:r>
              <a:rPr lang="en-US" sz="2800" b="1" dirty="0" smtClean="0">
                <a:latin typeface="Times New Roman" panose="02020603050405020304" pitchFamily="18" charset="0"/>
                <a:cs typeface="Times New Roman" panose="02020603050405020304" pitchFamily="18" charset="0"/>
              </a:rPr>
              <a:t> split whole and partially digested proteins into peptides of various sizes but do not cause release of individual amino acids. </a:t>
            </a:r>
          </a:p>
          <a:p>
            <a:pPr algn="l" rtl="0">
              <a:defRPr/>
            </a:pPr>
            <a:r>
              <a:rPr lang="en-US" sz="2800" b="1" dirty="0" err="1" smtClean="0">
                <a:latin typeface="Times New Roman" panose="02020603050405020304" pitchFamily="18" charset="0"/>
                <a:cs typeface="Times New Roman" panose="02020603050405020304" pitchFamily="18" charset="0"/>
              </a:rPr>
              <a:t>Carboxypolypeptidase</a:t>
            </a:r>
            <a:r>
              <a:rPr lang="en-US" sz="2800" b="1" dirty="0" smtClean="0">
                <a:latin typeface="Times New Roman" panose="02020603050405020304" pitchFamily="18" charset="0"/>
                <a:cs typeface="Times New Roman" panose="02020603050405020304" pitchFamily="18" charset="0"/>
              </a:rPr>
              <a:t> splits some peptides into individual amino acids, thus completing digestion of some proteins to amino acids.</a:t>
            </a:r>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2- Erythropoiesi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 Block (L3) Gastric Motility &amp; Secretion</Template>
  <TotalTime>738</TotalTime>
  <Words>1535</Words>
  <Application>Microsoft Office PowerPoint</Application>
  <PresentationFormat>On-screen Show (4:3)</PresentationFormat>
  <Paragraphs>158</Paragraphs>
  <Slides>27</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SimSun</vt:lpstr>
      <vt:lpstr>Arial</vt:lpstr>
      <vt:lpstr>Arial Narrow</vt:lpstr>
      <vt:lpstr>Calibri</vt:lpstr>
      <vt:lpstr>Symbol</vt:lpstr>
      <vt:lpstr>Times New Roman</vt:lpstr>
      <vt:lpstr>Wingdings</vt:lpstr>
      <vt:lpstr>2- Erythropoiesis</vt:lpstr>
      <vt:lpstr>Office Theme</vt:lpstr>
      <vt:lpstr>Pancreatic Secretion</vt:lpstr>
      <vt:lpstr> Required Textbook </vt:lpstr>
      <vt:lpstr>Pancreatic Secretion (Exocrine) </vt:lpstr>
      <vt:lpstr>Functional Anatomy</vt:lpstr>
      <vt:lpstr>PowerPoint Presentation</vt:lpstr>
      <vt:lpstr>Functional Anatomy (cont.)</vt:lpstr>
      <vt:lpstr>Pancreatic Secretion</vt:lpstr>
      <vt:lpstr>Flow of Pancreatic Secretion into Duodenum</vt:lpstr>
      <vt:lpstr>Pancreatic secretion (continued)</vt:lpstr>
      <vt:lpstr>PowerPoint Presentation</vt:lpstr>
      <vt:lpstr>PowerPoint Presentation</vt:lpstr>
      <vt:lpstr>Activation of Trypsinogen in duodenal Lumen</vt:lpstr>
      <vt:lpstr>Pancreatic secretion (continued)</vt:lpstr>
      <vt:lpstr>Pancreatic secretion (continued)</vt:lpstr>
      <vt:lpstr>PowerPoint Presentation</vt:lpstr>
      <vt:lpstr>Pancreatic secretions are rich in bicarbonate ions </vt:lpstr>
      <vt:lpstr>Secretion of Isosmotic Sodium Bicarbonate Solution.</vt:lpstr>
      <vt:lpstr>Mechanism of HCO3- Secretion From Pancreatic Ductal cell</vt:lpstr>
      <vt:lpstr>Flow Rate and pancreatic secretion</vt:lpstr>
      <vt:lpstr>Pancreatic Secretion is Under Neural and Hormonal Control</vt:lpstr>
      <vt:lpstr>PowerPoint Presentation</vt:lpstr>
      <vt:lpstr>PowerPoint Presentation</vt:lpstr>
      <vt:lpstr>PowerPoint Presentation</vt:lpstr>
      <vt:lpstr>Regulation of Pancreatic Secretion</vt:lpstr>
      <vt:lpstr>PowerPoint Presentation</vt:lpstr>
      <vt:lpstr>Pancreatic secretion is phasic </vt:lpstr>
      <vt:lpstr>The End</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Pancreas</dc:title>
  <dc:creator>Ali S. Al Tuwaijri</dc:creator>
  <cp:lastModifiedBy>Mohammed Al Zoghaibi</cp:lastModifiedBy>
  <cp:revision>60</cp:revision>
  <dcterms:created xsi:type="dcterms:W3CDTF">2004-03-08T01:59:12Z</dcterms:created>
  <dcterms:modified xsi:type="dcterms:W3CDTF">2019-12-03T06:58:28Z</dcterms:modified>
</cp:coreProperties>
</file>