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0" r:id="rId1"/>
    <p:sldMasterId id="2147484253" r:id="rId2"/>
    <p:sldMasterId id="2147484266" r:id="rId3"/>
    <p:sldMasterId id="2147484278" r:id="rId4"/>
  </p:sldMasterIdLst>
  <p:notesMasterIdLst>
    <p:notesMasterId r:id="rId53"/>
  </p:notesMasterIdLst>
  <p:sldIdLst>
    <p:sldId id="554" r:id="rId5"/>
    <p:sldId id="730" r:id="rId6"/>
    <p:sldId id="629" r:id="rId7"/>
    <p:sldId id="684" r:id="rId8"/>
    <p:sldId id="734" r:id="rId9"/>
    <p:sldId id="692" r:id="rId10"/>
    <p:sldId id="693" r:id="rId11"/>
    <p:sldId id="735" r:id="rId12"/>
    <p:sldId id="696" r:id="rId13"/>
    <p:sldId id="568" r:id="rId14"/>
    <p:sldId id="731" r:id="rId15"/>
    <p:sldId id="570" r:id="rId16"/>
    <p:sldId id="571" r:id="rId17"/>
    <p:sldId id="572" r:id="rId18"/>
    <p:sldId id="732" r:id="rId19"/>
    <p:sldId id="637" r:id="rId20"/>
    <p:sldId id="638" r:id="rId21"/>
    <p:sldId id="640" r:id="rId22"/>
    <p:sldId id="703" r:id="rId23"/>
    <p:sldId id="642" r:id="rId24"/>
    <p:sldId id="644" r:id="rId25"/>
    <p:sldId id="704" r:id="rId26"/>
    <p:sldId id="645" r:id="rId27"/>
    <p:sldId id="646" r:id="rId28"/>
    <p:sldId id="648" r:id="rId29"/>
    <p:sldId id="649" r:id="rId30"/>
    <p:sldId id="650" r:id="rId31"/>
    <p:sldId id="651" r:id="rId32"/>
    <p:sldId id="652" r:id="rId33"/>
    <p:sldId id="654" r:id="rId34"/>
    <p:sldId id="655" r:id="rId35"/>
    <p:sldId id="733" r:id="rId36"/>
    <p:sldId id="656" r:id="rId37"/>
    <p:sldId id="657" r:id="rId38"/>
    <p:sldId id="728" r:id="rId39"/>
    <p:sldId id="729" r:id="rId40"/>
    <p:sldId id="707" r:id="rId41"/>
    <p:sldId id="708" r:id="rId42"/>
    <p:sldId id="710" r:id="rId43"/>
    <p:sldId id="712" r:id="rId44"/>
    <p:sldId id="662" r:id="rId45"/>
    <p:sldId id="663" r:id="rId46"/>
    <p:sldId id="664" r:id="rId47"/>
    <p:sldId id="736" r:id="rId48"/>
    <p:sldId id="667" r:id="rId49"/>
    <p:sldId id="665" r:id="rId50"/>
    <p:sldId id="669" r:id="rId51"/>
    <p:sldId id="682" r:id="rId52"/>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CC"/>
    <a:srgbClr val="CC0000"/>
    <a:srgbClr val="00FFCC"/>
    <a:srgbClr val="FF0000"/>
    <a:srgbClr val="000099"/>
    <a:srgbClr val="FF99FF"/>
    <a:srgbClr val="F6C9C0"/>
    <a:srgbClr val="F0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9" autoAdjust="0"/>
    <p:restoredTop sz="75856" autoAdjust="0"/>
  </p:normalViewPr>
  <p:slideViewPr>
    <p:cSldViewPr>
      <p:cViewPr varScale="1">
        <p:scale>
          <a:sx n="116" d="100"/>
          <a:sy n="116" d="100"/>
        </p:scale>
        <p:origin x="13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EC272D-2F93-4BD3-B9B5-064C00DD788C}" type="datetimeFigureOut">
              <a:rPr lang="en-US"/>
              <a:pPr>
                <a:defRPr/>
              </a:pPr>
              <a:t>12/5/2019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77EE652-4CD3-49D7-B30F-7214D1818806}" type="slidenum">
              <a:rPr lang="ar-SA"/>
              <a:pPr>
                <a:defRPr/>
              </a:pPr>
              <a:t>‹#›</a:t>
            </a:fld>
            <a:endParaRPr lang="en-US"/>
          </a:p>
        </p:txBody>
      </p:sp>
    </p:spTree>
    <p:extLst>
      <p:ext uri="{BB962C8B-B14F-4D97-AF65-F5344CB8AC3E}">
        <p14:creationId xmlns:p14="http://schemas.microsoft.com/office/powerpoint/2010/main" val="4224371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D1091-56A2-43DF-BC98-CB5BA236124E}" type="slidenum">
              <a:rPr lang="ar-SA"/>
              <a:pPr>
                <a:defRPr/>
              </a:pPr>
              <a:t>‹#›</a:t>
            </a:fld>
            <a:endParaRPr lang="en-US"/>
          </a:p>
        </p:txBody>
      </p:sp>
    </p:spTree>
    <p:extLst>
      <p:ext uri="{BB962C8B-B14F-4D97-AF65-F5344CB8AC3E}">
        <p14:creationId xmlns:p14="http://schemas.microsoft.com/office/powerpoint/2010/main" val="2215240614"/>
      </p:ext>
    </p:extLst>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836C17-A493-453A-9A65-5EF46B15A2BD}" type="slidenum">
              <a:rPr lang="ar-SA"/>
              <a:pPr>
                <a:defRPr/>
              </a:pPr>
              <a:t>‹#›</a:t>
            </a:fld>
            <a:endParaRPr lang="en-US"/>
          </a:p>
        </p:txBody>
      </p:sp>
    </p:spTree>
    <p:extLst>
      <p:ext uri="{BB962C8B-B14F-4D97-AF65-F5344CB8AC3E}">
        <p14:creationId xmlns:p14="http://schemas.microsoft.com/office/powerpoint/2010/main" val="298054217"/>
      </p:ext>
    </p:extLst>
  </p:cSld>
  <p:clrMapOvr>
    <a:masterClrMapping/>
  </p:clrMapOvr>
  <p:transition>
    <p:comb/>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615D2-093C-4A99-9641-0D68E5F9EA94}" type="slidenum">
              <a:rPr lang="ar-SA"/>
              <a:pPr>
                <a:defRPr/>
              </a:pPr>
              <a:t>‹#›</a:t>
            </a:fld>
            <a:endParaRPr lang="en-US"/>
          </a:p>
        </p:txBody>
      </p:sp>
    </p:spTree>
    <p:extLst>
      <p:ext uri="{BB962C8B-B14F-4D97-AF65-F5344CB8AC3E}">
        <p14:creationId xmlns:p14="http://schemas.microsoft.com/office/powerpoint/2010/main" val="1079702858"/>
      </p:ext>
    </p:extLst>
  </p:cSld>
  <p:clrMapOvr>
    <a:masterClrMapping/>
  </p:clrMapOvr>
  <p:transition>
    <p:comb/>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noChangeArrowheads="1"/>
          </p:cNvSpPr>
          <p:nvPr>
            <p:ph type="dt" sz="half" idx="10"/>
          </p:nvPr>
        </p:nvSpPr>
        <p:spPr>
          <a:xfrm>
            <a:off x="6553200" y="6245225"/>
            <a:ext cx="2133600" cy="476250"/>
          </a:xfrm>
          <a:prstGeom prst="rect">
            <a:avLst/>
          </a:prstGeom>
        </p:spPr>
        <p:txBody>
          <a:bodyPr/>
          <a:lstStyle>
            <a:lvl1pPr algn="r" rtl="1" eaLnBrk="1" hangingPunct="1">
              <a:defRPr>
                <a:latin typeface="Arial" pitchFamily="34" charset="0"/>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lgn="r" rtl="1" eaLnBrk="1" hangingPunct="1">
              <a:defRPr>
                <a:latin typeface="Arial" pitchFamily="34" charset="0"/>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a:lvl1pPr>
          </a:lstStyle>
          <a:p>
            <a:fld id="{5C9EBC40-CB37-4FDD-B02E-9DB50A1CB5C4}" type="slidenum">
              <a:rPr lang="ar-SA" altLang="en-US"/>
              <a:pPr/>
              <a:t>‹#›</a:t>
            </a:fld>
            <a:endParaRPr lang="en-US" altLang="en-US"/>
          </a:p>
        </p:txBody>
      </p:sp>
    </p:spTree>
    <p:extLst>
      <p:ext uri="{BB962C8B-B14F-4D97-AF65-F5344CB8AC3E}">
        <p14:creationId xmlns:p14="http://schemas.microsoft.com/office/powerpoint/2010/main" val="22786672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CC035DE-6BDE-4E0C-8670-FEA10764E26C}" type="datetime1">
              <a:rPr lang="en-GB"/>
              <a:pPr>
                <a:defRPr/>
              </a:pPr>
              <a:t>05/12/2019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5554F449-27BD-4B02-9375-A26BEF3DA3FA}" type="slidenum">
              <a:rPr lang="en-GB"/>
              <a:pPr>
                <a:defRPr/>
              </a:pPr>
              <a:t>‹#›</a:t>
            </a:fld>
            <a:endParaRPr lang="en-GB"/>
          </a:p>
        </p:txBody>
      </p:sp>
    </p:spTree>
    <p:extLst>
      <p:ext uri="{BB962C8B-B14F-4D97-AF65-F5344CB8AC3E}">
        <p14:creationId xmlns:p14="http://schemas.microsoft.com/office/powerpoint/2010/main" val="136426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928CCB7-6B9E-4ADB-8C40-D4B8C081E7A9}" type="datetime1">
              <a:rPr lang="en-GB"/>
              <a:pPr>
                <a:defRPr/>
              </a:pPr>
              <a:t>05/12/2019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1F84AD3B-7B7F-4E2F-9F2B-533ED073C141}" type="slidenum">
              <a:rPr lang="en-GB"/>
              <a:pPr>
                <a:defRPr/>
              </a:pPr>
              <a:t>‹#›</a:t>
            </a:fld>
            <a:endParaRPr lang="en-GB"/>
          </a:p>
        </p:txBody>
      </p:sp>
    </p:spTree>
    <p:extLst>
      <p:ext uri="{BB962C8B-B14F-4D97-AF65-F5344CB8AC3E}">
        <p14:creationId xmlns:p14="http://schemas.microsoft.com/office/powerpoint/2010/main" val="101113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556"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BE8FE32-A14B-41FE-A58F-5F0A26983CB8}" type="datetime1">
              <a:rPr lang="en-GB"/>
              <a:pPr>
                <a:defRPr/>
              </a:pPr>
              <a:t>05/12/2019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BCDD4A63-0043-4C29-ADFF-0D56A2A41FEF}" type="slidenum">
              <a:rPr lang="en-GB"/>
              <a:pPr>
                <a:defRPr/>
              </a:pPr>
              <a:t>‹#›</a:t>
            </a:fld>
            <a:endParaRPr lang="en-GB"/>
          </a:p>
        </p:txBody>
      </p:sp>
    </p:spTree>
    <p:extLst>
      <p:ext uri="{BB962C8B-B14F-4D97-AF65-F5344CB8AC3E}">
        <p14:creationId xmlns:p14="http://schemas.microsoft.com/office/powerpoint/2010/main" val="162164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80E6BB6-AD7D-46E4-8744-FB42D01311BF}" type="datetime1">
              <a:rPr lang="en-GB"/>
              <a:pPr>
                <a:defRPr/>
              </a:pPr>
              <a:t>05/12/2019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8C7034D-2289-46CB-B0C6-A8C2D4570967}" type="slidenum">
              <a:rPr lang="en-GB"/>
              <a:pPr>
                <a:defRPr/>
              </a:pPr>
              <a:t>‹#›</a:t>
            </a:fld>
            <a:endParaRPr lang="en-GB"/>
          </a:p>
        </p:txBody>
      </p:sp>
    </p:spTree>
    <p:extLst>
      <p:ext uri="{BB962C8B-B14F-4D97-AF65-F5344CB8AC3E}">
        <p14:creationId xmlns:p14="http://schemas.microsoft.com/office/powerpoint/2010/main" val="1093716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A3C9503-3E25-4D0F-ACA0-BE0E27FB0298}" type="datetime1">
              <a:rPr lang="en-GB"/>
              <a:pPr>
                <a:defRPr/>
              </a:pPr>
              <a:t>05/12/2019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3F9EB23-E2FB-4338-8E95-2E462A8E32E6}" type="slidenum">
              <a:rPr lang="en-GB"/>
              <a:pPr>
                <a:defRPr/>
              </a:pPr>
              <a:t>‹#›</a:t>
            </a:fld>
            <a:endParaRPr lang="en-GB"/>
          </a:p>
        </p:txBody>
      </p:sp>
    </p:spTree>
    <p:extLst>
      <p:ext uri="{BB962C8B-B14F-4D97-AF65-F5344CB8AC3E}">
        <p14:creationId xmlns:p14="http://schemas.microsoft.com/office/powerpoint/2010/main" val="113638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2AAE3F3-5D89-4120-9B0C-068C85FB79BE}" type="datetime1">
              <a:rPr lang="en-GB"/>
              <a:pPr>
                <a:defRPr/>
              </a:pPr>
              <a:t>05/12/2019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01043538-9470-440C-BA6D-C5D8DEA09475}" type="slidenum">
              <a:rPr lang="en-GB"/>
              <a:pPr>
                <a:defRPr/>
              </a:pPr>
              <a:t>‹#›</a:t>
            </a:fld>
            <a:endParaRPr lang="en-GB"/>
          </a:p>
        </p:txBody>
      </p:sp>
    </p:spTree>
    <p:extLst>
      <p:ext uri="{BB962C8B-B14F-4D97-AF65-F5344CB8AC3E}">
        <p14:creationId xmlns:p14="http://schemas.microsoft.com/office/powerpoint/2010/main" val="1255635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636CCD5-FA94-43F7-9047-8F1243B8165E}" type="datetime1">
              <a:rPr lang="en-GB"/>
              <a:pPr>
                <a:defRPr/>
              </a:pPr>
              <a:t>05/12/2019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2C6C3917-4CC8-4640-A56D-8FCA9D3AFAA8}" type="slidenum">
              <a:rPr lang="en-GB"/>
              <a:pPr>
                <a:defRPr/>
              </a:pPr>
              <a:t>‹#›</a:t>
            </a:fld>
            <a:endParaRPr lang="en-GB"/>
          </a:p>
        </p:txBody>
      </p:sp>
    </p:spTree>
    <p:extLst>
      <p:ext uri="{BB962C8B-B14F-4D97-AF65-F5344CB8AC3E}">
        <p14:creationId xmlns:p14="http://schemas.microsoft.com/office/powerpoint/2010/main" val="218670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8CC8DF-B9BD-4BD4-B438-C358B80FE111}" type="slidenum">
              <a:rPr lang="ar-SA"/>
              <a:pPr>
                <a:defRPr/>
              </a:pPr>
              <a:t>‹#›</a:t>
            </a:fld>
            <a:endParaRPr lang="en-US"/>
          </a:p>
        </p:txBody>
      </p:sp>
    </p:spTree>
    <p:extLst>
      <p:ext uri="{BB962C8B-B14F-4D97-AF65-F5344CB8AC3E}">
        <p14:creationId xmlns:p14="http://schemas.microsoft.com/office/powerpoint/2010/main" val="4178771886"/>
      </p:ext>
    </p:extLst>
  </p:cSld>
  <p:clrMapOvr>
    <a:masterClrMapping/>
  </p:clrMapOvr>
  <p:transition>
    <p:comb/>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78"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0E86ABF5-4A7E-4810-8E2F-C8EA5D128C0A}" type="datetime1">
              <a:rPr lang="en-GB"/>
              <a:pPr>
                <a:defRPr/>
              </a:pPr>
              <a:t>05/12/2019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D40D4D33-108D-40EF-A402-79DFC0968EBA}" type="slidenum">
              <a:rPr lang="en-GB"/>
              <a:pPr>
                <a:defRPr/>
              </a:pPr>
              <a:t>‹#›</a:t>
            </a:fld>
            <a:endParaRPr lang="en-GB"/>
          </a:p>
        </p:txBody>
      </p:sp>
    </p:spTree>
    <p:extLst>
      <p:ext uri="{BB962C8B-B14F-4D97-AF65-F5344CB8AC3E}">
        <p14:creationId xmlns:p14="http://schemas.microsoft.com/office/powerpoint/2010/main" val="1775354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E5ED86E-3605-471E-BFD4-EACC0CACA54B}" type="datetime1">
              <a:rPr lang="en-GB"/>
              <a:pPr>
                <a:defRPr/>
              </a:pPr>
              <a:t>05/12/2019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85E978E9-002F-4ABB-A500-09E1012D5102}" type="slidenum">
              <a:rPr lang="en-GB"/>
              <a:pPr>
                <a:defRPr/>
              </a:pPr>
              <a:t>‹#›</a:t>
            </a:fld>
            <a:endParaRPr lang="en-GB"/>
          </a:p>
        </p:txBody>
      </p:sp>
    </p:spTree>
    <p:extLst>
      <p:ext uri="{BB962C8B-B14F-4D97-AF65-F5344CB8AC3E}">
        <p14:creationId xmlns:p14="http://schemas.microsoft.com/office/powerpoint/2010/main" val="3584842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89DC18C-2679-419F-B726-42D7402913A9}" type="datetime1">
              <a:rPr lang="en-GB"/>
              <a:pPr>
                <a:defRPr/>
              </a:pPr>
              <a:t>05/12/2019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73686F1B-F5B7-4D42-897C-59DC8EC5DAAD}" type="slidenum">
              <a:rPr lang="en-GB"/>
              <a:pPr>
                <a:defRPr/>
              </a:pPr>
              <a:t>‹#›</a:t>
            </a:fld>
            <a:endParaRPr lang="en-GB"/>
          </a:p>
        </p:txBody>
      </p:sp>
    </p:spTree>
    <p:extLst>
      <p:ext uri="{BB962C8B-B14F-4D97-AF65-F5344CB8AC3E}">
        <p14:creationId xmlns:p14="http://schemas.microsoft.com/office/powerpoint/2010/main" val="267520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A493DCE3-2A69-4407-88AA-B1872547A820}" type="datetime1">
              <a:rPr lang="en-GB"/>
              <a:pPr>
                <a:defRPr/>
              </a:pPr>
              <a:t>05/12/2019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E415ABF1-1C02-4BA8-BC0F-4C13A2F1AB74}" type="slidenum">
              <a:rPr lang="en-GB"/>
              <a:pPr>
                <a:defRPr/>
              </a:pPr>
              <a:t>‹#›</a:t>
            </a:fld>
            <a:endParaRPr lang="en-GB"/>
          </a:p>
        </p:txBody>
      </p:sp>
    </p:spTree>
    <p:extLst>
      <p:ext uri="{BB962C8B-B14F-4D97-AF65-F5344CB8AC3E}">
        <p14:creationId xmlns:p14="http://schemas.microsoft.com/office/powerpoint/2010/main" val="3199633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719265"/>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2"/>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E4A0D650-6ABB-4EDC-AAF5-00448B71197B}" type="datetime1">
              <a:rPr lang="en-GB" altLang="en-US"/>
              <a:pPr>
                <a:defRPr/>
              </a:pPr>
              <a:t>05/12/2019</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fontAlgn="base">
              <a:spcBef>
                <a:spcPct val="0"/>
              </a:spcBef>
              <a:spcAft>
                <a:spcPct val="0"/>
              </a:spcAft>
              <a:defRPr>
                <a:latin typeface="Times New Roman" panose="02020603050405020304" pitchFamily="18" charset="0"/>
              </a:defRPr>
            </a:lvl1pPr>
          </a:lstStyle>
          <a:p>
            <a:pPr>
              <a:defRPr/>
            </a:pPr>
            <a:r>
              <a:rPr lang="en-US" altLang="en-US"/>
              <a:t>Dr Mohamed Mansour, 2014</a:t>
            </a:r>
          </a:p>
        </p:txBody>
      </p:sp>
      <p:sp>
        <p:nvSpPr>
          <p:cNvPr id="8" name="Slide Number Placeholder 7"/>
          <p:cNvSpPr>
            <a:spLocks noGrp="1"/>
          </p:cNvSpPr>
          <p:nvPr>
            <p:ph type="sldNum" sz="quarter" idx="12"/>
          </p:nvPr>
        </p:nvSpPr>
        <p:spPr>
          <a:xfrm>
            <a:off x="6553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6AD0C772-5F8D-4074-B88D-BAC5BF1C189D}" type="slidenum">
              <a:rPr lang="en-US" altLang="en-US"/>
              <a:pPr>
                <a:defRPr/>
              </a:pPr>
              <a:t>‹#›</a:t>
            </a:fld>
            <a:endParaRPr lang="en-US" altLang="en-US"/>
          </a:p>
        </p:txBody>
      </p:sp>
    </p:spTree>
    <p:extLst>
      <p:ext uri="{BB962C8B-B14F-4D97-AF65-F5344CB8AC3E}">
        <p14:creationId xmlns:p14="http://schemas.microsoft.com/office/powerpoint/2010/main" val="3782921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D1091-56A2-43DF-BC98-CB5BA236124E}" type="slidenum">
              <a:rPr lang="ar-SA"/>
              <a:pPr>
                <a:defRPr/>
              </a:pPr>
              <a:t>‹#›</a:t>
            </a:fld>
            <a:endParaRPr lang="en-US"/>
          </a:p>
        </p:txBody>
      </p:sp>
    </p:spTree>
    <p:extLst>
      <p:ext uri="{BB962C8B-B14F-4D97-AF65-F5344CB8AC3E}">
        <p14:creationId xmlns:p14="http://schemas.microsoft.com/office/powerpoint/2010/main" val="2572148250"/>
      </p:ext>
    </p:extLst>
  </p:cSld>
  <p:clrMapOvr>
    <a:masterClrMapping/>
  </p:clrMapOvr>
  <p:transition>
    <p:comb/>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8CC8DF-B9BD-4BD4-B438-C358B80FE111}" type="slidenum">
              <a:rPr lang="ar-SA"/>
              <a:pPr>
                <a:defRPr/>
              </a:pPr>
              <a:t>‹#›</a:t>
            </a:fld>
            <a:endParaRPr lang="en-US"/>
          </a:p>
        </p:txBody>
      </p:sp>
    </p:spTree>
    <p:extLst>
      <p:ext uri="{BB962C8B-B14F-4D97-AF65-F5344CB8AC3E}">
        <p14:creationId xmlns:p14="http://schemas.microsoft.com/office/powerpoint/2010/main" val="2312776737"/>
      </p:ext>
    </p:extLst>
  </p:cSld>
  <p:clrMapOvr>
    <a:masterClrMapping/>
  </p:clrMapOvr>
  <p:transition>
    <p:comb/>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8F8A1-639F-404E-BC09-0A025F2B74EF}" type="slidenum">
              <a:rPr lang="ar-SA"/>
              <a:pPr>
                <a:defRPr/>
              </a:pPr>
              <a:t>‹#›</a:t>
            </a:fld>
            <a:endParaRPr lang="en-US"/>
          </a:p>
        </p:txBody>
      </p:sp>
    </p:spTree>
    <p:extLst>
      <p:ext uri="{BB962C8B-B14F-4D97-AF65-F5344CB8AC3E}">
        <p14:creationId xmlns:p14="http://schemas.microsoft.com/office/powerpoint/2010/main" val="2780927669"/>
      </p:ext>
    </p:extLst>
  </p:cSld>
  <p:clrMapOvr>
    <a:masterClrMapping/>
  </p:clrMapOvr>
  <p:transition>
    <p:comb/>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0938B2-FB76-4044-AFE5-30D6AE5BA440}" type="slidenum">
              <a:rPr lang="ar-SA"/>
              <a:pPr>
                <a:defRPr/>
              </a:pPr>
              <a:t>‹#›</a:t>
            </a:fld>
            <a:endParaRPr lang="en-US"/>
          </a:p>
        </p:txBody>
      </p:sp>
    </p:spTree>
    <p:extLst>
      <p:ext uri="{BB962C8B-B14F-4D97-AF65-F5344CB8AC3E}">
        <p14:creationId xmlns:p14="http://schemas.microsoft.com/office/powerpoint/2010/main" val="1997493794"/>
      </p:ext>
    </p:extLst>
  </p:cSld>
  <p:clrMapOvr>
    <a:masterClrMapping/>
  </p:clrMapOvr>
  <p:transition>
    <p:comb/>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FAC56A-45F9-4420-9E71-993DDBC2112C}" type="slidenum">
              <a:rPr lang="ar-SA"/>
              <a:pPr>
                <a:defRPr/>
              </a:pPr>
              <a:t>‹#›</a:t>
            </a:fld>
            <a:endParaRPr lang="en-US"/>
          </a:p>
        </p:txBody>
      </p:sp>
    </p:spTree>
    <p:extLst>
      <p:ext uri="{BB962C8B-B14F-4D97-AF65-F5344CB8AC3E}">
        <p14:creationId xmlns:p14="http://schemas.microsoft.com/office/powerpoint/2010/main" val="3810820380"/>
      </p:ext>
    </p:extLst>
  </p:cSld>
  <p:clrMapOvr>
    <a:masterClrMapping/>
  </p:clrMapOvr>
  <p:transition>
    <p:comb/>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8F8A1-639F-404E-BC09-0A025F2B74EF}" type="slidenum">
              <a:rPr lang="ar-SA"/>
              <a:pPr>
                <a:defRPr/>
              </a:pPr>
              <a:t>‹#›</a:t>
            </a:fld>
            <a:endParaRPr lang="en-US"/>
          </a:p>
        </p:txBody>
      </p:sp>
    </p:spTree>
    <p:extLst>
      <p:ext uri="{BB962C8B-B14F-4D97-AF65-F5344CB8AC3E}">
        <p14:creationId xmlns:p14="http://schemas.microsoft.com/office/powerpoint/2010/main" val="1774850691"/>
      </p:ext>
    </p:extLst>
  </p:cSld>
  <p:clrMapOvr>
    <a:masterClrMapping/>
  </p:clrMapOvr>
  <p:transition>
    <p:comb/>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5F120B-7623-4636-817F-78152265789E}" type="slidenum">
              <a:rPr lang="ar-SA"/>
              <a:pPr>
                <a:defRPr/>
              </a:pPr>
              <a:t>‹#›</a:t>
            </a:fld>
            <a:endParaRPr lang="en-US"/>
          </a:p>
        </p:txBody>
      </p:sp>
    </p:spTree>
    <p:extLst>
      <p:ext uri="{BB962C8B-B14F-4D97-AF65-F5344CB8AC3E}">
        <p14:creationId xmlns:p14="http://schemas.microsoft.com/office/powerpoint/2010/main" val="2080223265"/>
      </p:ext>
    </p:extLst>
  </p:cSld>
  <p:clrMapOvr>
    <a:masterClrMapping/>
  </p:clrMapOvr>
  <p:transition>
    <p:comb/>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1BFB85-1FE2-47DA-8A85-5F237E25DBAF}" type="slidenum">
              <a:rPr lang="ar-SA"/>
              <a:pPr>
                <a:defRPr/>
              </a:pPr>
              <a:t>‹#›</a:t>
            </a:fld>
            <a:endParaRPr lang="en-US"/>
          </a:p>
        </p:txBody>
      </p:sp>
    </p:spTree>
    <p:extLst>
      <p:ext uri="{BB962C8B-B14F-4D97-AF65-F5344CB8AC3E}">
        <p14:creationId xmlns:p14="http://schemas.microsoft.com/office/powerpoint/2010/main" val="25945946"/>
      </p:ext>
    </p:extLst>
  </p:cSld>
  <p:clrMapOvr>
    <a:masterClrMapping/>
  </p:clrMapOvr>
  <p:transition>
    <p:comb/>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4C54C3-5743-4721-A727-314A9D052DDA}" type="slidenum">
              <a:rPr lang="ar-SA"/>
              <a:pPr>
                <a:defRPr/>
              </a:pPr>
              <a:t>‹#›</a:t>
            </a:fld>
            <a:endParaRPr lang="en-US"/>
          </a:p>
        </p:txBody>
      </p:sp>
    </p:spTree>
    <p:extLst>
      <p:ext uri="{BB962C8B-B14F-4D97-AF65-F5344CB8AC3E}">
        <p14:creationId xmlns:p14="http://schemas.microsoft.com/office/powerpoint/2010/main" val="1531509598"/>
      </p:ext>
    </p:extLst>
  </p:cSld>
  <p:clrMapOvr>
    <a:masterClrMapping/>
  </p:clrMapOvr>
  <p:transition>
    <p:comb/>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AF0A5-6B66-4568-8E45-B0BE62F492C9}" type="slidenum">
              <a:rPr lang="ar-SA"/>
              <a:pPr>
                <a:defRPr/>
              </a:pPr>
              <a:t>‹#›</a:t>
            </a:fld>
            <a:endParaRPr lang="en-US"/>
          </a:p>
        </p:txBody>
      </p:sp>
    </p:spTree>
    <p:extLst>
      <p:ext uri="{BB962C8B-B14F-4D97-AF65-F5344CB8AC3E}">
        <p14:creationId xmlns:p14="http://schemas.microsoft.com/office/powerpoint/2010/main" val="3747078350"/>
      </p:ext>
    </p:extLst>
  </p:cSld>
  <p:clrMapOvr>
    <a:masterClrMapping/>
  </p:clrMapOvr>
  <p:transition>
    <p:comb/>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836C17-A493-453A-9A65-5EF46B15A2BD}" type="slidenum">
              <a:rPr lang="ar-SA"/>
              <a:pPr>
                <a:defRPr/>
              </a:pPr>
              <a:t>‹#›</a:t>
            </a:fld>
            <a:endParaRPr lang="en-US"/>
          </a:p>
        </p:txBody>
      </p:sp>
    </p:spTree>
    <p:extLst>
      <p:ext uri="{BB962C8B-B14F-4D97-AF65-F5344CB8AC3E}">
        <p14:creationId xmlns:p14="http://schemas.microsoft.com/office/powerpoint/2010/main" val="2698289548"/>
      </p:ext>
    </p:extLst>
  </p:cSld>
  <p:clrMapOvr>
    <a:masterClrMapping/>
  </p:clrMapOvr>
  <p:transition>
    <p:comb/>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615D2-093C-4A99-9641-0D68E5F9EA94}" type="slidenum">
              <a:rPr lang="ar-SA"/>
              <a:pPr>
                <a:defRPr/>
              </a:pPr>
              <a:t>‹#›</a:t>
            </a:fld>
            <a:endParaRPr lang="en-US"/>
          </a:p>
        </p:txBody>
      </p:sp>
    </p:spTree>
    <p:extLst>
      <p:ext uri="{BB962C8B-B14F-4D97-AF65-F5344CB8AC3E}">
        <p14:creationId xmlns:p14="http://schemas.microsoft.com/office/powerpoint/2010/main" val="3744631350"/>
      </p:ext>
    </p:extLst>
  </p:cSld>
  <p:clrMapOvr>
    <a:masterClrMapping/>
  </p:clrMapOvr>
  <p:transition>
    <p:comb/>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CC035DE-6BDE-4E0C-8670-FEA10764E26C}" type="datetime1">
              <a:rPr lang="en-GB"/>
              <a:pPr>
                <a:defRPr/>
              </a:pPr>
              <a:t>05/12/2019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5554F449-27BD-4B02-9375-A26BEF3DA3FA}" type="slidenum">
              <a:rPr lang="en-GB"/>
              <a:pPr>
                <a:defRPr/>
              </a:pPr>
              <a:t>‹#›</a:t>
            </a:fld>
            <a:endParaRPr lang="en-GB"/>
          </a:p>
        </p:txBody>
      </p:sp>
    </p:spTree>
    <p:extLst>
      <p:ext uri="{BB962C8B-B14F-4D97-AF65-F5344CB8AC3E}">
        <p14:creationId xmlns:p14="http://schemas.microsoft.com/office/powerpoint/2010/main" val="3729636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928CCB7-6B9E-4ADB-8C40-D4B8C081E7A9}" type="datetime1">
              <a:rPr lang="en-GB"/>
              <a:pPr>
                <a:defRPr/>
              </a:pPr>
              <a:t>05/12/2019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1F84AD3B-7B7F-4E2F-9F2B-533ED073C141}" type="slidenum">
              <a:rPr lang="en-GB"/>
              <a:pPr>
                <a:defRPr/>
              </a:pPr>
              <a:t>‹#›</a:t>
            </a:fld>
            <a:endParaRPr lang="en-GB"/>
          </a:p>
        </p:txBody>
      </p:sp>
    </p:spTree>
    <p:extLst>
      <p:ext uri="{BB962C8B-B14F-4D97-AF65-F5344CB8AC3E}">
        <p14:creationId xmlns:p14="http://schemas.microsoft.com/office/powerpoint/2010/main" val="217235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556"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BE8FE32-A14B-41FE-A58F-5F0A26983CB8}" type="datetime1">
              <a:rPr lang="en-GB"/>
              <a:pPr>
                <a:defRPr/>
              </a:pPr>
              <a:t>05/12/2019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BCDD4A63-0043-4C29-ADFF-0D56A2A41FEF}" type="slidenum">
              <a:rPr lang="en-GB"/>
              <a:pPr>
                <a:defRPr/>
              </a:pPr>
              <a:t>‹#›</a:t>
            </a:fld>
            <a:endParaRPr lang="en-GB"/>
          </a:p>
        </p:txBody>
      </p:sp>
    </p:spTree>
    <p:extLst>
      <p:ext uri="{BB962C8B-B14F-4D97-AF65-F5344CB8AC3E}">
        <p14:creationId xmlns:p14="http://schemas.microsoft.com/office/powerpoint/2010/main" val="773292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80E6BB6-AD7D-46E4-8744-FB42D01311BF}" type="datetime1">
              <a:rPr lang="en-GB"/>
              <a:pPr>
                <a:defRPr/>
              </a:pPr>
              <a:t>05/12/2019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8C7034D-2289-46CB-B0C6-A8C2D4570967}" type="slidenum">
              <a:rPr lang="en-GB"/>
              <a:pPr>
                <a:defRPr/>
              </a:pPr>
              <a:t>‹#›</a:t>
            </a:fld>
            <a:endParaRPr lang="en-GB"/>
          </a:p>
        </p:txBody>
      </p:sp>
    </p:spTree>
    <p:extLst>
      <p:ext uri="{BB962C8B-B14F-4D97-AF65-F5344CB8AC3E}">
        <p14:creationId xmlns:p14="http://schemas.microsoft.com/office/powerpoint/2010/main" val="424854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0938B2-FB76-4044-AFE5-30D6AE5BA440}" type="slidenum">
              <a:rPr lang="ar-SA"/>
              <a:pPr>
                <a:defRPr/>
              </a:pPr>
              <a:t>‹#›</a:t>
            </a:fld>
            <a:endParaRPr lang="en-US"/>
          </a:p>
        </p:txBody>
      </p:sp>
    </p:spTree>
    <p:extLst>
      <p:ext uri="{BB962C8B-B14F-4D97-AF65-F5344CB8AC3E}">
        <p14:creationId xmlns:p14="http://schemas.microsoft.com/office/powerpoint/2010/main" val="12459943"/>
      </p:ext>
    </p:extLst>
  </p:cSld>
  <p:clrMapOvr>
    <a:masterClrMapping/>
  </p:clrMapOvr>
  <p:transition>
    <p:comb/>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A3C9503-3E25-4D0F-ACA0-BE0E27FB0298}" type="datetime1">
              <a:rPr lang="en-GB"/>
              <a:pPr>
                <a:defRPr/>
              </a:pPr>
              <a:t>05/12/2019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3F9EB23-E2FB-4338-8E95-2E462A8E32E6}" type="slidenum">
              <a:rPr lang="en-GB"/>
              <a:pPr>
                <a:defRPr/>
              </a:pPr>
              <a:t>‹#›</a:t>
            </a:fld>
            <a:endParaRPr lang="en-GB"/>
          </a:p>
        </p:txBody>
      </p:sp>
    </p:spTree>
    <p:extLst>
      <p:ext uri="{BB962C8B-B14F-4D97-AF65-F5344CB8AC3E}">
        <p14:creationId xmlns:p14="http://schemas.microsoft.com/office/powerpoint/2010/main" val="3778608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2AAE3F3-5D89-4120-9B0C-068C85FB79BE}" type="datetime1">
              <a:rPr lang="en-GB"/>
              <a:pPr>
                <a:defRPr/>
              </a:pPr>
              <a:t>05/12/2019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01043538-9470-440C-BA6D-C5D8DEA09475}" type="slidenum">
              <a:rPr lang="en-GB"/>
              <a:pPr>
                <a:defRPr/>
              </a:pPr>
              <a:t>‹#›</a:t>
            </a:fld>
            <a:endParaRPr lang="en-GB"/>
          </a:p>
        </p:txBody>
      </p:sp>
    </p:spTree>
    <p:extLst>
      <p:ext uri="{BB962C8B-B14F-4D97-AF65-F5344CB8AC3E}">
        <p14:creationId xmlns:p14="http://schemas.microsoft.com/office/powerpoint/2010/main" val="37749258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636CCD5-FA94-43F7-9047-8F1243B8165E}" type="datetime1">
              <a:rPr lang="en-GB"/>
              <a:pPr>
                <a:defRPr/>
              </a:pPr>
              <a:t>05/12/2019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2C6C3917-4CC8-4640-A56D-8FCA9D3AFAA8}" type="slidenum">
              <a:rPr lang="en-GB"/>
              <a:pPr>
                <a:defRPr/>
              </a:pPr>
              <a:t>‹#›</a:t>
            </a:fld>
            <a:endParaRPr lang="en-GB"/>
          </a:p>
        </p:txBody>
      </p:sp>
    </p:spTree>
    <p:extLst>
      <p:ext uri="{BB962C8B-B14F-4D97-AF65-F5344CB8AC3E}">
        <p14:creationId xmlns:p14="http://schemas.microsoft.com/office/powerpoint/2010/main" val="2578169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78"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0E86ABF5-4A7E-4810-8E2F-C8EA5D128C0A}" type="datetime1">
              <a:rPr lang="en-GB"/>
              <a:pPr>
                <a:defRPr/>
              </a:pPr>
              <a:t>05/12/2019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D40D4D33-108D-40EF-A402-79DFC0968EBA}" type="slidenum">
              <a:rPr lang="en-GB"/>
              <a:pPr>
                <a:defRPr/>
              </a:pPr>
              <a:t>‹#›</a:t>
            </a:fld>
            <a:endParaRPr lang="en-GB"/>
          </a:p>
        </p:txBody>
      </p:sp>
    </p:spTree>
    <p:extLst>
      <p:ext uri="{BB962C8B-B14F-4D97-AF65-F5344CB8AC3E}">
        <p14:creationId xmlns:p14="http://schemas.microsoft.com/office/powerpoint/2010/main" val="2436632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E5ED86E-3605-471E-BFD4-EACC0CACA54B}" type="datetime1">
              <a:rPr lang="en-GB"/>
              <a:pPr>
                <a:defRPr/>
              </a:pPr>
              <a:t>05/12/2019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85E978E9-002F-4ABB-A500-09E1012D5102}" type="slidenum">
              <a:rPr lang="en-GB"/>
              <a:pPr>
                <a:defRPr/>
              </a:pPr>
              <a:t>‹#›</a:t>
            </a:fld>
            <a:endParaRPr lang="en-GB"/>
          </a:p>
        </p:txBody>
      </p:sp>
    </p:spTree>
    <p:extLst>
      <p:ext uri="{BB962C8B-B14F-4D97-AF65-F5344CB8AC3E}">
        <p14:creationId xmlns:p14="http://schemas.microsoft.com/office/powerpoint/2010/main" val="36271076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89DC18C-2679-419F-B726-42D7402913A9}" type="datetime1">
              <a:rPr lang="en-GB"/>
              <a:pPr>
                <a:defRPr/>
              </a:pPr>
              <a:t>05/12/2019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73686F1B-F5B7-4D42-897C-59DC8EC5DAAD}" type="slidenum">
              <a:rPr lang="en-GB"/>
              <a:pPr>
                <a:defRPr/>
              </a:pPr>
              <a:t>‹#›</a:t>
            </a:fld>
            <a:endParaRPr lang="en-GB"/>
          </a:p>
        </p:txBody>
      </p:sp>
    </p:spTree>
    <p:extLst>
      <p:ext uri="{BB962C8B-B14F-4D97-AF65-F5344CB8AC3E}">
        <p14:creationId xmlns:p14="http://schemas.microsoft.com/office/powerpoint/2010/main" val="3977869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A493DCE3-2A69-4407-88AA-B1872547A820}" type="datetime1">
              <a:rPr lang="en-GB"/>
              <a:pPr>
                <a:defRPr/>
              </a:pPr>
              <a:t>05/12/2019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E415ABF1-1C02-4BA8-BC0F-4C13A2F1AB74}" type="slidenum">
              <a:rPr lang="en-GB"/>
              <a:pPr>
                <a:defRPr/>
              </a:pPr>
              <a:t>‹#›</a:t>
            </a:fld>
            <a:endParaRPr lang="en-GB"/>
          </a:p>
        </p:txBody>
      </p:sp>
    </p:spTree>
    <p:extLst>
      <p:ext uri="{BB962C8B-B14F-4D97-AF65-F5344CB8AC3E}">
        <p14:creationId xmlns:p14="http://schemas.microsoft.com/office/powerpoint/2010/main" val="3062399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719265"/>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2"/>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E4A0D650-6ABB-4EDC-AAF5-00448B71197B}" type="datetime1">
              <a:rPr lang="en-GB" altLang="en-US"/>
              <a:pPr>
                <a:defRPr/>
              </a:pPr>
              <a:t>05/12/2019</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fontAlgn="base">
              <a:spcBef>
                <a:spcPct val="0"/>
              </a:spcBef>
              <a:spcAft>
                <a:spcPct val="0"/>
              </a:spcAft>
              <a:defRPr>
                <a:latin typeface="Times New Roman" panose="02020603050405020304" pitchFamily="18" charset="0"/>
              </a:defRPr>
            </a:lvl1pPr>
          </a:lstStyle>
          <a:p>
            <a:pPr>
              <a:defRPr/>
            </a:pPr>
            <a:r>
              <a:rPr lang="en-US" altLang="en-US"/>
              <a:t>Dr Mohamed Mansour, 2014</a:t>
            </a:r>
          </a:p>
        </p:txBody>
      </p:sp>
      <p:sp>
        <p:nvSpPr>
          <p:cNvPr id="8" name="Slide Number Placeholder 7"/>
          <p:cNvSpPr>
            <a:spLocks noGrp="1"/>
          </p:cNvSpPr>
          <p:nvPr>
            <p:ph type="sldNum" sz="quarter" idx="12"/>
          </p:nvPr>
        </p:nvSpPr>
        <p:spPr>
          <a:xfrm>
            <a:off x="6553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6AD0C772-5F8D-4074-B88D-BAC5BF1C189D}" type="slidenum">
              <a:rPr lang="en-US" altLang="en-US"/>
              <a:pPr>
                <a:defRPr/>
              </a:pPr>
              <a:t>‹#›</a:t>
            </a:fld>
            <a:endParaRPr lang="en-US" altLang="en-US"/>
          </a:p>
        </p:txBody>
      </p:sp>
    </p:spTree>
    <p:extLst>
      <p:ext uri="{BB962C8B-B14F-4D97-AF65-F5344CB8AC3E}">
        <p14:creationId xmlns:p14="http://schemas.microsoft.com/office/powerpoint/2010/main" val="379845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FAC56A-45F9-4420-9E71-993DDBC2112C}" type="slidenum">
              <a:rPr lang="ar-SA"/>
              <a:pPr>
                <a:defRPr/>
              </a:pPr>
              <a:t>‹#›</a:t>
            </a:fld>
            <a:endParaRPr lang="en-US"/>
          </a:p>
        </p:txBody>
      </p:sp>
    </p:spTree>
    <p:extLst>
      <p:ext uri="{BB962C8B-B14F-4D97-AF65-F5344CB8AC3E}">
        <p14:creationId xmlns:p14="http://schemas.microsoft.com/office/powerpoint/2010/main" val="2765784199"/>
      </p:ext>
    </p:extLst>
  </p:cSld>
  <p:clrMapOvr>
    <a:masterClrMapping/>
  </p:clrMapOvr>
  <p:transition>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5F120B-7623-4636-817F-78152265789E}" type="slidenum">
              <a:rPr lang="ar-SA"/>
              <a:pPr>
                <a:defRPr/>
              </a:pPr>
              <a:t>‹#›</a:t>
            </a:fld>
            <a:endParaRPr lang="en-US"/>
          </a:p>
        </p:txBody>
      </p:sp>
    </p:spTree>
    <p:extLst>
      <p:ext uri="{BB962C8B-B14F-4D97-AF65-F5344CB8AC3E}">
        <p14:creationId xmlns:p14="http://schemas.microsoft.com/office/powerpoint/2010/main" val="1437917648"/>
      </p:ext>
    </p:extLst>
  </p:cSld>
  <p:clrMapOvr>
    <a:masterClrMapping/>
  </p:clrMapOvr>
  <p:transition>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1BFB85-1FE2-47DA-8A85-5F237E25DBAF}" type="slidenum">
              <a:rPr lang="ar-SA"/>
              <a:pPr>
                <a:defRPr/>
              </a:pPr>
              <a:t>‹#›</a:t>
            </a:fld>
            <a:endParaRPr lang="en-US"/>
          </a:p>
        </p:txBody>
      </p:sp>
    </p:spTree>
    <p:extLst>
      <p:ext uri="{BB962C8B-B14F-4D97-AF65-F5344CB8AC3E}">
        <p14:creationId xmlns:p14="http://schemas.microsoft.com/office/powerpoint/2010/main" val="959602704"/>
      </p:ext>
    </p:extLst>
  </p:cSld>
  <p:clrMapOvr>
    <a:masterClrMapping/>
  </p:clrMapOvr>
  <p:transition>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4C54C3-5743-4721-A727-314A9D052DDA}" type="slidenum">
              <a:rPr lang="ar-SA"/>
              <a:pPr>
                <a:defRPr/>
              </a:pPr>
              <a:t>‹#›</a:t>
            </a:fld>
            <a:endParaRPr lang="en-US"/>
          </a:p>
        </p:txBody>
      </p:sp>
    </p:spTree>
    <p:extLst>
      <p:ext uri="{BB962C8B-B14F-4D97-AF65-F5344CB8AC3E}">
        <p14:creationId xmlns:p14="http://schemas.microsoft.com/office/powerpoint/2010/main" val="1393664169"/>
      </p:ext>
    </p:extLst>
  </p:cSld>
  <p:clrMapOvr>
    <a:masterClrMapping/>
  </p:clrMapOvr>
  <p:transition>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AF0A5-6B66-4568-8E45-B0BE62F492C9}" type="slidenum">
              <a:rPr lang="ar-SA"/>
              <a:pPr>
                <a:defRPr/>
              </a:pPr>
              <a:t>‹#›</a:t>
            </a:fld>
            <a:endParaRPr lang="en-US"/>
          </a:p>
        </p:txBody>
      </p:sp>
    </p:spTree>
    <p:extLst>
      <p:ext uri="{BB962C8B-B14F-4D97-AF65-F5344CB8AC3E}">
        <p14:creationId xmlns:p14="http://schemas.microsoft.com/office/powerpoint/2010/main" val="3938622366"/>
      </p:ext>
    </p:extLst>
  </p:cSld>
  <p:clrMapOvr>
    <a:masterClrMapping/>
  </p:clrMapOvr>
  <p:transition>
    <p:comb/>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latin typeface="Arial" charset="0"/>
                <a:cs typeface="Arial" charset="0"/>
              </a:defRPr>
            </a:lvl1pPr>
          </a:lstStyle>
          <a:p>
            <a:pPr>
              <a:defRPr/>
            </a:pPr>
            <a:fld id="{96F41824-DAD9-4CBB-A63E-924DB2BA691C}" type="slidenum">
              <a:rPr lang="ar-SA"/>
              <a:pPr>
                <a:defRPr/>
              </a:pPr>
              <a:t>‹#›</a:t>
            </a:fld>
            <a:endParaRPr lang="en-US"/>
          </a:p>
        </p:txBody>
      </p:sp>
    </p:spTree>
    <p:extLst>
      <p:ext uri="{BB962C8B-B14F-4D97-AF65-F5344CB8AC3E}">
        <p14:creationId xmlns:p14="http://schemas.microsoft.com/office/powerpoint/2010/main" val="59958215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Effect transition="in" filter="fade">
                                      <p:cBhvr>
                                        <p:cTn id="17" dur="1000"/>
                                        <p:tgtEl>
                                          <p:spTgt spid="1027">
                                            <p:txEl>
                                              <p:pRg st="0" end="0"/>
                                            </p:txEl>
                                          </p:spTgt>
                                        </p:tgtEl>
                                      </p:cBhvr>
                                    </p:animEffect>
                                    <p:anim calcmode="lin" valueType="num">
                                      <p:cBhvr>
                                        <p:cTn id="1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7">
                                            <p:txEl>
                                              <p:pRg st="1" end="1"/>
                                            </p:txEl>
                                          </p:spTgt>
                                        </p:tgtEl>
                                        <p:attrNameLst>
                                          <p:attrName>style.visibility</p:attrName>
                                        </p:attrNameLst>
                                      </p:cBhvr>
                                      <p:to>
                                        <p:strVal val="visible"/>
                                      </p:to>
                                    </p:set>
                                    <p:animEffect transition="in" filter="fade">
                                      <p:cBhvr>
                                        <p:cTn id="22" dur="1000"/>
                                        <p:tgtEl>
                                          <p:spTgt spid="1027">
                                            <p:txEl>
                                              <p:pRg st="1" end="1"/>
                                            </p:txEl>
                                          </p:spTgt>
                                        </p:tgtEl>
                                      </p:cBhvr>
                                    </p:animEffect>
                                    <p:anim calcmode="lin" valueType="num">
                                      <p:cBhvr>
                                        <p:cTn id="2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27">
                                            <p:txEl>
                                              <p:pRg st="3" end="3"/>
                                            </p:txEl>
                                          </p:spTgt>
                                        </p:tgtEl>
                                        <p:attrNameLst>
                                          <p:attrName>style.visibility</p:attrName>
                                        </p:attrNameLst>
                                      </p:cBhvr>
                                      <p:to>
                                        <p:strVal val="visible"/>
                                      </p:to>
                                    </p:set>
                                    <p:animEffect transition="in" filter="fade">
                                      <p:cBhvr>
                                        <p:cTn id="32" dur="1000"/>
                                        <p:tgtEl>
                                          <p:spTgt spid="1027">
                                            <p:txEl>
                                              <p:pRg st="3" end="3"/>
                                            </p:txEl>
                                          </p:spTgt>
                                        </p:tgtEl>
                                      </p:cBhvr>
                                    </p:animEffect>
                                    <p:anim calcmode="lin" valueType="num">
                                      <p:cBhvr>
                                        <p:cTn id="3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Effect transition="in" filter="fade">
                                      <p:cBhvr>
                                        <p:cTn id="37" dur="1000"/>
                                        <p:tgtEl>
                                          <p:spTgt spid="1027">
                                            <p:txEl>
                                              <p:pRg st="4" end="4"/>
                                            </p:txEl>
                                          </p:spTgt>
                                        </p:tgtEl>
                                      </p:cBhvr>
                                    </p:animEffect>
                                    <p:anim calcmode="lin" valueType="num">
                                      <p:cBhvr>
                                        <p:cTn id="3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Arial" charset="0"/>
          <a:cs typeface="Arial" charset="0"/>
        </a:defRPr>
      </a:lvl2pPr>
      <a:lvl3pPr algn="ctr" rtl="0" eaLnBrk="1" fontAlgn="base" hangingPunct="1">
        <a:spcBef>
          <a:spcPct val="0"/>
        </a:spcBef>
        <a:spcAft>
          <a:spcPct val="0"/>
        </a:spcAft>
        <a:defRPr sz="3900">
          <a:solidFill>
            <a:schemeClr val="tx2"/>
          </a:solidFill>
          <a:latin typeface="Arial" charset="0"/>
          <a:cs typeface="Arial" charset="0"/>
        </a:defRPr>
      </a:lvl3pPr>
      <a:lvl4pPr algn="ctr" rtl="0" eaLnBrk="1" fontAlgn="base" hangingPunct="1">
        <a:spcBef>
          <a:spcPct val="0"/>
        </a:spcBef>
        <a:spcAft>
          <a:spcPct val="0"/>
        </a:spcAft>
        <a:defRPr sz="3900">
          <a:solidFill>
            <a:schemeClr val="tx2"/>
          </a:solidFill>
          <a:latin typeface="Arial" charset="0"/>
          <a:cs typeface="Arial" charset="0"/>
        </a:defRPr>
      </a:lvl4pPr>
      <a:lvl5pPr algn="ctr" rtl="0" eaLnBrk="1" fontAlgn="base" hangingPunct="1">
        <a:spcBef>
          <a:spcPct val="0"/>
        </a:spcBef>
        <a:spcAft>
          <a:spcPct val="0"/>
        </a:spcAft>
        <a:defRPr sz="3900">
          <a:solidFill>
            <a:schemeClr val="tx2"/>
          </a:solidFill>
          <a:latin typeface="Arial" charset="0"/>
          <a:cs typeface="Arial" charset="0"/>
        </a:defRPr>
      </a:lvl5pPr>
      <a:lvl6pPr marL="406405" algn="ctr" rtl="0" eaLnBrk="1" fontAlgn="base" hangingPunct="1">
        <a:spcBef>
          <a:spcPct val="0"/>
        </a:spcBef>
        <a:spcAft>
          <a:spcPct val="0"/>
        </a:spcAft>
        <a:defRPr sz="3911">
          <a:solidFill>
            <a:schemeClr val="tx2"/>
          </a:solidFill>
          <a:latin typeface="Arial" charset="0"/>
          <a:cs typeface="Arial" charset="0"/>
        </a:defRPr>
      </a:lvl6pPr>
      <a:lvl7pPr marL="812810" algn="ctr" rtl="0" eaLnBrk="1" fontAlgn="base" hangingPunct="1">
        <a:spcBef>
          <a:spcPct val="0"/>
        </a:spcBef>
        <a:spcAft>
          <a:spcPct val="0"/>
        </a:spcAft>
        <a:defRPr sz="3911">
          <a:solidFill>
            <a:schemeClr val="tx2"/>
          </a:solidFill>
          <a:latin typeface="Arial" charset="0"/>
          <a:cs typeface="Arial" charset="0"/>
        </a:defRPr>
      </a:lvl7pPr>
      <a:lvl8pPr marL="1219215" algn="ctr" rtl="0" eaLnBrk="1" fontAlgn="base" hangingPunct="1">
        <a:spcBef>
          <a:spcPct val="0"/>
        </a:spcBef>
        <a:spcAft>
          <a:spcPct val="0"/>
        </a:spcAft>
        <a:defRPr sz="3911">
          <a:solidFill>
            <a:schemeClr val="tx2"/>
          </a:solidFill>
          <a:latin typeface="Arial" charset="0"/>
          <a:cs typeface="Arial" charset="0"/>
        </a:defRPr>
      </a:lvl8pPr>
      <a:lvl9pPr marL="1625620" algn="ctr" rtl="0" eaLnBrk="1" fontAlgn="base" hangingPunct="1">
        <a:spcBef>
          <a:spcPct val="0"/>
        </a:spcBef>
        <a:spcAft>
          <a:spcPct val="0"/>
        </a:spcAft>
        <a:defRPr sz="3911">
          <a:solidFill>
            <a:schemeClr val="tx2"/>
          </a:solidFill>
          <a:latin typeface="Arial" charset="0"/>
          <a:cs typeface="Arial" charset="0"/>
        </a:defRPr>
      </a:lvl9pPr>
    </p:titleStyle>
    <p:bodyStyle>
      <a:lvl1pPr marL="304800" indent="-304800" algn="l" rtl="0" eaLnBrk="1" fontAlgn="base" hangingPunct="1">
        <a:spcBef>
          <a:spcPct val="20000"/>
        </a:spcBef>
        <a:spcAft>
          <a:spcPct val="0"/>
        </a:spcAft>
        <a:buChar char="•"/>
        <a:defRPr sz="2800">
          <a:solidFill>
            <a:schemeClr val="tx1"/>
          </a:solidFill>
          <a:latin typeface="+mn-lt"/>
          <a:ea typeface="+mn-ea"/>
          <a:cs typeface="+mn-cs"/>
        </a:defRPr>
      </a:lvl1pPr>
      <a:lvl2pPr marL="660400" indent="-254000" algn="l" rtl="0" eaLnBrk="1" fontAlgn="base" hangingPunct="1">
        <a:spcBef>
          <a:spcPct val="20000"/>
        </a:spcBef>
        <a:spcAft>
          <a:spcPct val="0"/>
        </a:spcAft>
        <a:buChar char="–"/>
        <a:defRPr sz="2400">
          <a:solidFill>
            <a:schemeClr val="tx1"/>
          </a:solidFill>
          <a:latin typeface="+mn-lt"/>
          <a:cs typeface="+mn-cs"/>
        </a:defRPr>
      </a:lvl2pPr>
      <a:lvl3pPr marL="1016000" indent="-203200" algn="l" rtl="0" eaLnBrk="1" fontAlgn="base" hangingPunct="1">
        <a:spcBef>
          <a:spcPct val="20000"/>
        </a:spcBef>
        <a:spcAft>
          <a:spcPct val="0"/>
        </a:spcAft>
        <a:buChar char="•"/>
        <a:defRPr sz="2100">
          <a:solidFill>
            <a:schemeClr val="tx1"/>
          </a:solidFill>
          <a:latin typeface="+mn-lt"/>
          <a:cs typeface="+mn-cs"/>
        </a:defRPr>
      </a:lvl3pPr>
      <a:lvl4pPr marL="1422400" indent="-203200" algn="l" rtl="0" eaLnBrk="1" fontAlgn="base" hangingPunct="1">
        <a:spcBef>
          <a:spcPct val="20000"/>
        </a:spcBef>
        <a:spcAft>
          <a:spcPct val="0"/>
        </a:spcAft>
        <a:buChar char="–"/>
        <a:defRPr sz="1700">
          <a:solidFill>
            <a:schemeClr val="tx1"/>
          </a:solidFill>
          <a:latin typeface="+mn-lt"/>
          <a:cs typeface="+mn-cs"/>
        </a:defRPr>
      </a:lvl4pPr>
      <a:lvl5pPr marL="1828800" indent="-203200" algn="l" rtl="0" eaLnBrk="1" fontAlgn="base" hangingPunct="1">
        <a:spcBef>
          <a:spcPct val="20000"/>
        </a:spcBef>
        <a:spcAft>
          <a:spcPct val="0"/>
        </a:spcAft>
        <a:buChar char="»"/>
        <a:defRPr sz="1700">
          <a:solidFill>
            <a:schemeClr val="tx1"/>
          </a:solidFill>
          <a:latin typeface="+mn-lt"/>
          <a:cs typeface="+mn-cs"/>
        </a:defRPr>
      </a:lvl5pPr>
      <a:lvl6pPr marL="2235228" indent="-203203" algn="l" rtl="0" eaLnBrk="1" fontAlgn="base" hangingPunct="1">
        <a:spcBef>
          <a:spcPct val="20000"/>
        </a:spcBef>
        <a:spcAft>
          <a:spcPct val="0"/>
        </a:spcAft>
        <a:buChar char="»"/>
        <a:defRPr sz="1778">
          <a:solidFill>
            <a:schemeClr val="tx1"/>
          </a:solidFill>
          <a:latin typeface="+mn-lt"/>
          <a:cs typeface="+mn-cs"/>
        </a:defRPr>
      </a:lvl6pPr>
      <a:lvl7pPr marL="2641633" indent="-203203" algn="l" rtl="0" eaLnBrk="1" fontAlgn="base" hangingPunct="1">
        <a:spcBef>
          <a:spcPct val="20000"/>
        </a:spcBef>
        <a:spcAft>
          <a:spcPct val="0"/>
        </a:spcAft>
        <a:buChar char="»"/>
        <a:defRPr sz="1778">
          <a:solidFill>
            <a:schemeClr val="tx1"/>
          </a:solidFill>
          <a:latin typeface="+mn-lt"/>
          <a:cs typeface="+mn-cs"/>
        </a:defRPr>
      </a:lvl7pPr>
      <a:lvl8pPr marL="3048038" indent="-203203" algn="l" rtl="0" eaLnBrk="1" fontAlgn="base" hangingPunct="1">
        <a:spcBef>
          <a:spcPct val="20000"/>
        </a:spcBef>
        <a:spcAft>
          <a:spcPct val="0"/>
        </a:spcAft>
        <a:buChar char="»"/>
        <a:defRPr sz="1778">
          <a:solidFill>
            <a:schemeClr val="tx1"/>
          </a:solidFill>
          <a:latin typeface="+mn-lt"/>
          <a:cs typeface="+mn-cs"/>
        </a:defRPr>
      </a:lvl8pPr>
      <a:lvl9pPr marL="3454443" indent="-203203" algn="l" rtl="0" eaLnBrk="1" fontAlgn="base" hangingPunct="1">
        <a:spcBef>
          <a:spcPct val="20000"/>
        </a:spcBef>
        <a:spcAft>
          <a:spcPct val="0"/>
        </a:spcAft>
        <a:buChar char="»"/>
        <a:defRPr sz="1778">
          <a:solidFill>
            <a:schemeClr val="tx1"/>
          </a:solidFill>
          <a:latin typeface="+mn-lt"/>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67">
                <a:solidFill>
                  <a:prstClr val="black">
                    <a:tint val="75000"/>
                  </a:prstClr>
                </a:solidFill>
                <a:latin typeface="Calibri"/>
                <a:cs typeface="+mn-cs"/>
              </a:defRPr>
            </a:lvl1pPr>
          </a:lstStyle>
          <a:p>
            <a:pPr>
              <a:defRPr/>
            </a:pPr>
            <a:fld id="{87C29158-A1A8-48C7-97C9-610C803F59E0}" type="datetime1">
              <a:rPr lang="en-GB"/>
              <a:pPr>
                <a:defRPr/>
              </a:pPr>
              <a:t>05/12/2019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67">
                <a:solidFill>
                  <a:prstClr val="black">
                    <a:tint val="75000"/>
                  </a:prstClr>
                </a:solidFill>
                <a:latin typeface="Calibri"/>
                <a:cs typeface="+mn-cs"/>
              </a:defRPr>
            </a:lvl1pPr>
          </a:lstStyle>
          <a:p>
            <a:pPr>
              <a:defRPr/>
            </a:pPr>
            <a:r>
              <a:rPr lang="en-GB"/>
              <a:t>Dr Mohamed Mansour,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67">
                <a:solidFill>
                  <a:prstClr val="black">
                    <a:tint val="75000"/>
                  </a:prstClr>
                </a:solidFill>
                <a:latin typeface="Calibri"/>
                <a:cs typeface="+mn-cs"/>
              </a:defRPr>
            </a:lvl1pPr>
          </a:lstStyle>
          <a:p>
            <a:pPr>
              <a:defRPr/>
            </a:pPr>
            <a:fld id="{4DC6B40B-2C50-4CAB-8077-B77E432C9FBD}" type="slidenum">
              <a:rPr lang="en-GB"/>
              <a:pPr>
                <a:defRPr/>
              </a:pPr>
              <a:t>‹#›</a:t>
            </a:fld>
            <a:endParaRPr lang="en-GB"/>
          </a:p>
        </p:txBody>
      </p:sp>
    </p:spTree>
    <p:extLst>
      <p:ext uri="{BB962C8B-B14F-4D97-AF65-F5344CB8AC3E}">
        <p14:creationId xmlns:p14="http://schemas.microsoft.com/office/powerpoint/2010/main" val="2808558265"/>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Lst>
  <p:hf sldNum="0" hdr="0" dt="0"/>
  <p:txStyles>
    <p:titleStyle>
      <a:lvl1pPr algn="ctr" defTabSz="812800" rtl="0" eaLnBrk="1" fontAlgn="base" hangingPunct="1">
        <a:spcBef>
          <a:spcPct val="0"/>
        </a:spcBef>
        <a:spcAft>
          <a:spcPct val="0"/>
        </a:spcAft>
        <a:defRPr sz="3900" kern="1200">
          <a:solidFill>
            <a:schemeClr val="tx1"/>
          </a:solidFill>
          <a:latin typeface="+mj-lt"/>
          <a:ea typeface="+mj-ea"/>
          <a:cs typeface="+mj-cs"/>
        </a:defRPr>
      </a:lvl1pPr>
      <a:lvl2pPr algn="ctr" defTabSz="812800" rtl="0" eaLnBrk="1" fontAlgn="base" hangingPunct="1">
        <a:spcBef>
          <a:spcPct val="0"/>
        </a:spcBef>
        <a:spcAft>
          <a:spcPct val="0"/>
        </a:spcAft>
        <a:defRPr sz="3900">
          <a:solidFill>
            <a:schemeClr val="tx1"/>
          </a:solidFill>
          <a:latin typeface="Calibri" panose="020F0502020204030204" pitchFamily="34" charset="0"/>
        </a:defRPr>
      </a:lvl2pPr>
      <a:lvl3pPr algn="ctr" defTabSz="812800" rtl="0" eaLnBrk="1" fontAlgn="base" hangingPunct="1">
        <a:spcBef>
          <a:spcPct val="0"/>
        </a:spcBef>
        <a:spcAft>
          <a:spcPct val="0"/>
        </a:spcAft>
        <a:defRPr sz="3900">
          <a:solidFill>
            <a:schemeClr val="tx1"/>
          </a:solidFill>
          <a:latin typeface="Calibri" panose="020F0502020204030204" pitchFamily="34" charset="0"/>
        </a:defRPr>
      </a:lvl3pPr>
      <a:lvl4pPr algn="ctr" defTabSz="812800" rtl="0" eaLnBrk="1" fontAlgn="base" hangingPunct="1">
        <a:spcBef>
          <a:spcPct val="0"/>
        </a:spcBef>
        <a:spcAft>
          <a:spcPct val="0"/>
        </a:spcAft>
        <a:defRPr sz="3900">
          <a:solidFill>
            <a:schemeClr val="tx1"/>
          </a:solidFill>
          <a:latin typeface="Calibri" panose="020F0502020204030204" pitchFamily="34" charset="0"/>
        </a:defRPr>
      </a:lvl4pPr>
      <a:lvl5pPr algn="ctr" defTabSz="812800" rtl="0" eaLnBrk="1" fontAlgn="base" hangingPunct="1">
        <a:spcBef>
          <a:spcPct val="0"/>
        </a:spcBef>
        <a:spcAft>
          <a:spcPct val="0"/>
        </a:spcAft>
        <a:defRPr sz="3900">
          <a:solidFill>
            <a:schemeClr val="tx1"/>
          </a:solidFill>
          <a:latin typeface="Calibri" panose="020F0502020204030204" pitchFamily="34" charset="0"/>
        </a:defRPr>
      </a:lvl5pPr>
      <a:lvl6pPr marL="457200" algn="ctr" defTabSz="812800" rtl="0" eaLnBrk="1" fontAlgn="base" hangingPunct="1">
        <a:spcBef>
          <a:spcPct val="0"/>
        </a:spcBef>
        <a:spcAft>
          <a:spcPct val="0"/>
        </a:spcAft>
        <a:defRPr sz="3900">
          <a:solidFill>
            <a:schemeClr val="tx1"/>
          </a:solidFill>
          <a:latin typeface="Calibri" panose="020F0502020204030204" pitchFamily="34" charset="0"/>
        </a:defRPr>
      </a:lvl6pPr>
      <a:lvl7pPr marL="914400" algn="ctr" defTabSz="812800" rtl="0" eaLnBrk="1" fontAlgn="base" hangingPunct="1">
        <a:spcBef>
          <a:spcPct val="0"/>
        </a:spcBef>
        <a:spcAft>
          <a:spcPct val="0"/>
        </a:spcAft>
        <a:defRPr sz="3900">
          <a:solidFill>
            <a:schemeClr val="tx1"/>
          </a:solidFill>
          <a:latin typeface="Calibri" panose="020F0502020204030204" pitchFamily="34" charset="0"/>
        </a:defRPr>
      </a:lvl7pPr>
      <a:lvl8pPr marL="1371600" algn="ctr" defTabSz="812800" rtl="0" eaLnBrk="1" fontAlgn="base" hangingPunct="1">
        <a:spcBef>
          <a:spcPct val="0"/>
        </a:spcBef>
        <a:spcAft>
          <a:spcPct val="0"/>
        </a:spcAft>
        <a:defRPr sz="3900">
          <a:solidFill>
            <a:schemeClr val="tx1"/>
          </a:solidFill>
          <a:latin typeface="Calibri" panose="020F0502020204030204" pitchFamily="34" charset="0"/>
        </a:defRPr>
      </a:lvl8pPr>
      <a:lvl9pPr marL="1828800" algn="ctr" defTabSz="812800" rtl="0" eaLnBrk="1" fontAlgn="base" hangingPunct="1">
        <a:spcBef>
          <a:spcPct val="0"/>
        </a:spcBef>
        <a:spcAft>
          <a:spcPct val="0"/>
        </a:spcAft>
        <a:defRPr sz="3900">
          <a:solidFill>
            <a:schemeClr val="tx1"/>
          </a:solidFill>
          <a:latin typeface="Calibri" panose="020F0502020204030204" pitchFamily="34" charset="0"/>
        </a:defRPr>
      </a:lvl9pPr>
    </p:titleStyle>
    <p:bodyStyle>
      <a:lvl1pPr marL="304800" indent="-304800" algn="l" defTabSz="8128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0400" indent="-254000" algn="l" defTabSz="8128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016000" indent="-203200" algn="l" defTabSz="8128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24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latin typeface="Arial" charset="0"/>
                <a:cs typeface="Arial" charset="0"/>
              </a:defRPr>
            </a:lvl1pPr>
          </a:lstStyle>
          <a:p>
            <a:pPr>
              <a:defRPr/>
            </a:pPr>
            <a:fld id="{96F41824-DAD9-4CBB-A63E-924DB2BA691C}" type="slidenum">
              <a:rPr lang="ar-SA"/>
              <a:pPr>
                <a:defRPr/>
              </a:pPr>
              <a:t>‹#›</a:t>
            </a:fld>
            <a:endParaRPr lang="en-US"/>
          </a:p>
        </p:txBody>
      </p:sp>
    </p:spTree>
    <p:extLst>
      <p:ext uri="{BB962C8B-B14F-4D97-AF65-F5344CB8AC3E}">
        <p14:creationId xmlns:p14="http://schemas.microsoft.com/office/powerpoint/2010/main" val="3896955087"/>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Effect transition="in" filter="fade">
                                      <p:cBhvr>
                                        <p:cTn id="17" dur="1000"/>
                                        <p:tgtEl>
                                          <p:spTgt spid="1027">
                                            <p:txEl>
                                              <p:pRg st="0" end="0"/>
                                            </p:txEl>
                                          </p:spTgt>
                                        </p:tgtEl>
                                      </p:cBhvr>
                                    </p:animEffect>
                                    <p:anim calcmode="lin" valueType="num">
                                      <p:cBhvr>
                                        <p:cTn id="1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7">
                                            <p:txEl>
                                              <p:pRg st="1" end="1"/>
                                            </p:txEl>
                                          </p:spTgt>
                                        </p:tgtEl>
                                        <p:attrNameLst>
                                          <p:attrName>style.visibility</p:attrName>
                                        </p:attrNameLst>
                                      </p:cBhvr>
                                      <p:to>
                                        <p:strVal val="visible"/>
                                      </p:to>
                                    </p:set>
                                    <p:animEffect transition="in" filter="fade">
                                      <p:cBhvr>
                                        <p:cTn id="22" dur="1000"/>
                                        <p:tgtEl>
                                          <p:spTgt spid="1027">
                                            <p:txEl>
                                              <p:pRg st="1" end="1"/>
                                            </p:txEl>
                                          </p:spTgt>
                                        </p:tgtEl>
                                      </p:cBhvr>
                                    </p:animEffect>
                                    <p:anim calcmode="lin" valueType="num">
                                      <p:cBhvr>
                                        <p:cTn id="2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27">
                                            <p:txEl>
                                              <p:pRg st="3" end="3"/>
                                            </p:txEl>
                                          </p:spTgt>
                                        </p:tgtEl>
                                        <p:attrNameLst>
                                          <p:attrName>style.visibility</p:attrName>
                                        </p:attrNameLst>
                                      </p:cBhvr>
                                      <p:to>
                                        <p:strVal val="visible"/>
                                      </p:to>
                                    </p:set>
                                    <p:animEffect transition="in" filter="fade">
                                      <p:cBhvr>
                                        <p:cTn id="32" dur="1000"/>
                                        <p:tgtEl>
                                          <p:spTgt spid="1027">
                                            <p:txEl>
                                              <p:pRg st="3" end="3"/>
                                            </p:txEl>
                                          </p:spTgt>
                                        </p:tgtEl>
                                      </p:cBhvr>
                                    </p:animEffect>
                                    <p:anim calcmode="lin" valueType="num">
                                      <p:cBhvr>
                                        <p:cTn id="3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Effect transition="in" filter="fade">
                                      <p:cBhvr>
                                        <p:cTn id="37" dur="1000"/>
                                        <p:tgtEl>
                                          <p:spTgt spid="1027">
                                            <p:txEl>
                                              <p:pRg st="4" end="4"/>
                                            </p:txEl>
                                          </p:spTgt>
                                        </p:tgtEl>
                                      </p:cBhvr>
                                    </p:animEffect>
                                    <p:anim calcmode="lin" valueType="num">
                                      <p:cBhvr>
                                        <p:cTn id="3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Arial" charset="0"/>
          <a:cs typeface="Arial" charset="0"/>
        </a:defRPr>
      </a:lvl2pPr>
      <a:lvl3pPr algn="ctr" rtl="0" eaLnBrk="1" fontAlgn="base" hangingPunct="1">
        <a:spcBef>
          <a:spcPct val="0"/>
        </a:spcBef>
        <a:spcAft>
          <a:spcPct val="0"/>
        </a:spcAft>
        <a:defRPr sz="3900">
          <a:solidFill>
            <a:schemeClr val="tx2"/>
          </a:solidFill>
          <a:latin typeface="Arial" charset="0"/>
          <a:cs typeface="Arial" charset="0"/>
        </a:defRPr>
      </a:lvl3pPr>
      <a:lvl4pPr algn="ctr" rtl="0" eaLnBrk="1" fontAlgn="base" hangingPunct="1">
        <a:spcBef>
          <a:spcPct val="0"/>
        </a:spcBef>
        <a:spcAft>
          <a:spcPct val="0"/>
        </a:spcAft>
        <a:defRPr sz="3900">
          <a:solidFill>
            <a:schemeClr val="tx2"/>
          </a:solidFill>
          <a:latin typeface="Arial" charset="0"/>
          <a:cs typeface="Arial" charset="0"/>
        </a:defRPr>
      </a:lvl4pPr>
      <a:lvl5pPr algn="ctr" rtl="0" eaLnBrk="1" fontAlgn="base" hangingPunct="1">
        <a:spcBef>
          <a:spcPct val="0"/>
        </a:spcBef>
        <a:spcAft>
          <a:spcPct val="0"/>
        </a:spcAft>
        <a:defRPr sz="3900">
          <a:solidFill>
            <a:schemeClr val="tx2"/>
          </a:solidFill>
          <a:latin typeface="Arial" charset="0"/>
          <a:cs typeface="Arial" charset="0"/>
        </a:defRPr>
      </a:lvl5pPr>
      <a:lvl6pPr marL="406405" algn="ctr" rtl="0" eaLnBrk="1" fontAlgn="base" hangingPunct="1">
        <a:spcBef>
          <a:spcPct val="0"/>
        </a:spcBef>
        <a:spcAft>
          <a:spcPct val="0"/>
        </a:spcAft>
        <a:defRPr sz="3911">
          <a:solidFill>
            <a:schemeClr val="tx2"/>
          </a:solidFill>
          <a:latin typeface="Arial" charset="0"/>
          <a:cs typeface="Arial" charset="0"/>
        </a:defRPr>
      </a:lvl6pPr>
      <a:lvl7pPr marL="812810" algn="ctr" rtl="0" eaLnBrk="1" fontAlgn="base" hangingPunct="1">
        <a:spcBef>
          <a:spcPct val="0"/>
        </a:spcBef>
        <a:spcAft>
          <a:spcPct val="0"/>
        </a:spcAft>
        <a:defRPr sz="3911">
          <a:solidFill>
            <a:schemeClr val="tx2"/>
          </a:solidFill>
          <a:latin typeface="Arial" charset="0"/>
          <a:cs typeface="Arial" charset="0"/>
        </a:defRPr>
      </a:lvl7pPr>
      <a:lvl8pPr marL="1219215" algn="ctr" rtl="0" eaLnBrk="1" fontAlgn="base" hangingPunct="1">
        <a:spcBef>
          <a:spcPct val="0"/>
        </a:spcBef>
        <a:spcAft>
          <a:spcPct val="0"/>
        </a:spcAft>
        <a:defRPr sz="3911">
          <a:solidFill>
            <a:schemeClr val="tx2"/>
          </a:solidFill>
          <a:latin typeface="Arial" charset="0"/>
          <a:cs typeface="Arial" charset="0"/>
        </a:defRPr>
      </a:lvl8pPr>
      <a:lvl9pPr marL="1625620" algn="ctr" rtl="0" eaLnBrk="1" fontAlgn="base" hangingPunct="1">
        <a:spcBef>
          <a:spcPct val="0"/>
        </a:spcBef>
        <a:spcAft>
          <a:spcPct val="0"/>
        </a:spcAft>
        <a:defRPr sz="3911">
          <a:solidFill>
            <a:schemeClr val="tx2"/>
          </a:solidFill>
          <a:latin typeface="Arial" charset="0"/>
          <a:cs typeface="Arial" charset="0"/>
        </a:defRPr>
      </a:lvl9pPr>
    </p:titleStyle>
    <p:bodyStyle>
      <a:lvl1pPr marL="304800" indent="-304800" algn="l" rtl="0" eaLnBrk="1" fontAlgn="base" hangingPunct="1">
        <a:spcBef>
          <a:spcPct val="20000"/>
        </a:spcBef>
        <a:spcAft>
          <a:spcPct val="0"/>
        </a:spcAft>
        <a:buChar char="•"/>
        <a:defRPr sz="2800">
          <a:solidFill>
            <a:schemeClr val="tx1"/>
          </a:solidFill>
          <a:latin typeface="+mn-lt"/>
          <a:ea typeface="+mn-ea"/>
          <a:cs typeface="+mn-cs"/>
        </a:defRPr>
      </a:lvl1pPr>
      <a:lvl2pPr marL="660400" indent="-254000" algn="l" rtl="0" eaLnBrk="1" fontAlgn="base" hangingPunct="1">
        <a:spcBef>
          <a:spcPct val="20000"/>
        </a:spcBef>
        <a:spcAft>
          <a:spcPct val="0"/>
        </a:spcAft>
        <a:buChar char="–"/>
        <a:defRPr sz="2400">
          <a:solidFill>
            <a:schemeClr val="tx1"/>
          </a:solidFill>
          <a:latin typeface="+mn-lt"/>
          <a:cs typeface="+mn-cs"/>
        </a:defRPr>
      </a:lvl2pPr>
      <a:lvl3pPr marL="1016000" indent="-203200" algn="l" rtl="0" eaLnBrk="1" fontAlgn="base" hangingPunct="1">
        <a:spcBef>
          <a:spcPct val="20000"/>
        </a:spcBef>
        <a:spcAft>
          <a:spcPct val="0"/>
        </a:spcAft>
        <a:buChar char="•"/>
        <a:defRPr sz="2100">
          <a:solidFill>
            <a:schemeClr val="tx1"/>
          </a:solidFill>
          <a:latin typeface="+mn-lt"/>
          <a:cs typeface="+mn-cs"/>
        </a:defRPr>
      </a:lvl3pPr>
      <a:lvl4pPr marL="1422400" indent="-203200" algn="l" rtl="0" eaLnBrk="1" fontAlgn="base" hangingPunct="1">
        <a:spcBef>
          <a:spcPct val="20000"/>
        </a:spcBef>
        <a:spcAft>
          <a:spcPct val="0"/>
        </a:spcAft>
        <a:buChar char="–"/>
        <a:defRPr sz="1700">
          <a:solidFill>
            <a:schemeClr val="tx1"/>
          </a:solidFill>
          <a:latin typeface="+mn-lt"/>
          <a:cs typeface="+mn-cs"/>
        </a:defRPr>
      </a:lvl4pPr>
      <a:lvl5pPr marL="1828800" indent="-203200" algn="l" rtl="0" eaLnBrk="1" fontAlgn="base" hangingPunct="1">
        <a:spcBef>
          <a:spcPct val="20000"/>
        </a:spcBef>
        <a:spcAft>
          <a:spcPct val="0"/>
        </a:spcAft>
        <a:buChar char="»"/>
        <a:defRPr sz="1700">
          <a:solidFill>
            <a:schemeClr val="tx1"/>
          </a:solidFill>
          <a:latin typeface="+mn-lt"/>
          <a:cs typeface="+mn-cs"/>
        </a:defRPr>
      </a:lvl5pPr>
      <a:lvl6pPr marL="2235228" indent="-203203" algn="l" rtl="0" eaLnBrk="1" fontAlgn="base" hangingPunct="1">
        <a:spcBef>
          <a:spcPct val="20000"/>
        </a:spcBef>
        <a:spcAft>
          <a:spcPct val="0"/>
        </a:spcAft>
        <a:buChar char="»"/>
        <a:defRPr sz="1778">
          <a:solidFill>
            <a:schemeClr val="tx1"/>
          </a:solidFill>
          <a:latin typeface="+mn-lt"/>
          <a:cs typeface="+mn-cs"/>
        </a:defRPr>
      </a:lvl6pPr>
      <a:lvl7pPr marL="2641633" indent="-203203" algn="l" rtl="0" eaLnBrk="1" fontAlgn="base" hangingPunct="1">
        <a:spcBef>
          <a:spcPct val="20000"/>
        </a:spcBef>
        <a:spcAft>
          <a:spcPct val="0"/>
        </a:spcAft>
        <a:buChar char="»"/>
        <a:defRPr sz="1778">
          <a:solidFill>
            <a:schemeClr val="tx1"/>
          </a:solidFill>
          <a:latin typeface="+mn-lt"/>
          <a:cs typeface="+mn-cs"/>
        </a:defRPr>
      </a:lvl7pPr>
      <a:lvl8pPr marL="3048038" indent="-203203" algn="l" rtl="0" eaLnBrk="1" fontAlgn="base" hangingPunct="1">
        <a:spcBef>
          <a:spcPct val="20000"/>
        </a:spcBef>
        <a:spcAft>
          <a:spcPct val="0"/>
        </a:spcAft>
        <a:buChar char="»"/>
        <a:defRPr sz="1778">
          <a:solidFill>
            <a:schemeClr val="tx1"/>
          </a:solidFill>
          <a:latin typeface="+mn-lt"/>
          <a:cs typeface="+mn-cs"/>
        </a:defRPr>
      </a:lvl8pPr>
      <a:lvl9pPr marL="3454443" indent="-203203" algn="l" rtl="0" eaLnBrk="1" fontAlgn="base" hangingPunct="1">
        <a:spcBef>
          <a:spcPct val="20000"/>
        </a:spcBef>
        <a:spcAft>
          <a:spcPct val="0"/>
        </a:spcAft>
        <a:buChar char="»"/>
        <a:defRPr sz="1778">
          <a:solidFill>
            <a:schemeClr val="tx1"/>
          </a:solidFill>
          <a:latin typeface="+mn-lt"/>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67">
                <a:solidFill>
                  <a:prstClr val="black">
                    <a:tint val="75000"/>
                  </a:prstClr>
                </a:solidFill>
                <a:latin typeface="Calibri"/>
                <a:cs typeface="+mn-cs"/>
              </a:defRPr>
            </a:lvl1pPr>
          </a:lstStyle>
          <a:p>
            <a:pPr>
              <a:defRPr/>
            </a:pPr>
            <a:fld id="{87C29158-A1A8-48C7-97C9-610C803F59E0}" type="datetime1">
              <a:rPr lang="en-GB"/>
              <a:pPr>
                <a:defRPr/>
              </a:pPr>
              <a:t>05/12/2019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67">
                <a:solidFill>
                  <a:prstClr val="black">
                    <a:tint val="75000"/>
                  </a:prstClr>
                </a:solidFill>
                <a:latin typeface="Calibri"/>
                <a:cs typeface="+mn-cs"/>
              </a:defRPr>
            </a:lvl1pPr>
          </a:lstStyle>
          <a:p>
            <a:pPr>
              <a:defRPr/>
            </a:pPr>
            <a:r>
              <a:rPr lang="en-GB"/>
              <a:t>Dr Mohamed Mansour,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67">
                <a:solidFill>
                  <a:prstClr val="black">
                    <a:tint val="75000"/>
                  </a:prstClr>
                </a:solidFill>
                <a:latin typeface="Calibri"/>
                <a:cs typeface="+mn-cs"/>
              </a:defRPr>
            </a:lvl1pPr>
          </a:lstStyle>
          <a:p>
            <a:pPr>
              <a:defRPr/>
            </a:pPr>
            <a:fld id="{4DC6B40B-2C50-4CAB-8077-B77E432C9FBD}" type="slidenum">
              <a:rPr lang="en-GB"/>
              <a:pPr>
                <a:defRPr/>
              </a:pPr>
              <a:t>‹#›</a:t>
            </a:fld>
            <a:endParaRPr lang="en-GB"/>
          </a:p>
        </p:txBody>
      </p:sp>
    </p:spTree>
    <p:extLst>
      <p:ext uri="{BB962C8B-B14F-4D97-AF65-F5344CB8AC3E}">
        <p14:creationId xmlns:p14="http://schemas.microsoft.com/office/powerpoint/2010/main" val="2887050293"/>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Lst>
  <p:hf sldNum="0" hdr="0" dt="0"/>
  <p:txStyles>
    <p:titleStyle>
      <a:lvl1pPr algn="ctr" defTabSz="812800" rtl="0" eaLnBrk="1" fontAlgn="base" hangingPunct="1">
        <a:spcBef>
          <a:spcPct val="0"/>
        </a:spcBef>
        <a:spcAft>
          <a:spcPct val="0"/>
        </a:spcAft>
        <a:defRPr sz="3900" kern="1200">
          <a:solidFill>
            <a:schemeClr val="tx1"/>
          </a:solidFill>
          <a:latin typeface="+mj-lt"/>
          <a:ea typeface="+mj-ea"/>
          <a:cs typeface="+mj-cs"/>
        </a:defRPr>
      </a:lvl1pPr>
      <a:lvl2pPr algn="ctr" defTabSz="812800" rtl="0" eaLnBrk="1" fontAlgn="base" hangingPunct="1">
        <a:spcBef>
          <a:spcPct val="0"/>
        </a:spcBef>
        <a:spcAft>
          <a:spcPct val="0"/>
        </a:spcAft>
        <a:defRPr sz="3900">
          <a:solidFill>
            <a:schemeClr val="tx1"/>
          </a:solidFill>
          <a:latin typeface="Calibri" panose="020F0502020204030204" pitchFamily="34" charset="0"/>
        </a:defRPr>
      </a:lvl2pPr>
      <a:lvl3pPr algn="ctr" defTabSz="812800" rtl="0" eaLnBrk="1" fontAlgn="base" hangingPunct="1">
        <a:spcBef>
          <a:spcPct val="0"/>
        </a:spcBef>
        <a:spcAft>
          <a:spcPct val="0"/>
        </a:spcAft>
        <a:defRPr sz="3900">
          <a:solidFill>
            <a:schemeClr val="tx1"/>
          </a:solidFill>
          <a:latin typeface="Calibri" panose="020F0502020204030204" pitchFamily="34" charset="0"/>
        </a:defRPr>
      </a:lvl3pPr>
      <a:lvl4pPr algn="ctr" defTabSz="812800" rtl="0" eaLnBrk="1" fontAlgn="base" hangingPunct="1">
        <a:spcBef>
          <a:spcPct val="0"/>
        </a:spcBef>
        <a:spcAft>
          <a:spcPct val="0"/>
        </a:spcAft>
        <a:defRPr sz="3900">
          <a:solidFill>
            <a:schemeClr val="tx1"/>
          </a:solidFill>
          <a:latin typeface="Calibri" panose="020F0502020204030204" pitchFamily="34" charset="0"/>
        </a:defRPr>
      </a:lvl4pPr>
      <a:lvl5pPr algn="ctr" defTabSz="812800" rtl="0" eaLnBrk="1" fontAlgn="base" hangingPunct="1">
        <a:spcBef>
          <a:spcPct val="0"/>
        </a:spcBef>
        <a:spcAft>
          <a:spcPct val="0"/>
        </a:spcAft>
        <a:defRPr sz="3900">
          <a:solidFill>
            <a:schemeClr val="tx1"/>
          </a:solidFill>
          <a:latin typeface="Calibri" panose="020F0502020204030204" pitchFamily="34" charset="0"/>
        </a:defRPr>
      </a:lvl5pPr>
      <a:lvl6pPr marL="457200" algn="ctr" defTabSz="812800" rtl="0" eaLnBrk="1" fontAlgn="base" hangingPunct="1">
        <a:spcBef>
          <a:spcPct val="0"/>
        </a:spcBef>
        <a:spcAft>
          <a:spcPct val="0"/>
        </a:spcAft>
        <a:defRPr sz="3900">
          <a:solidFill>
            <a:schemeClr val="tx1"/>
          </a:solidFill>
          <a:latin typeface="Calibri" panose="020F0502020204030204" pitchFamily="34" charset="0"/>
        </a:defRPr>
      </a:lvl6pPr>
      <a:lvl7pPr marL="914400" algn="ctr" defTabSz="812800" rtl="0" eaLnBrk="1" fontAlgn="base" hangingPunct="1">
        <a:spcBef>
          <a:spcPct val="0"/>
        </a:spcBef>
        <a:spcAft>
          <a:spcPct val="0"/>
        </a:spcAft>
        <a:defRPr sz="3900">
          <a:solidFill>
            <a:schemeClr val="tx1"/>
          </a:solidFill>
          <a:latin typeface="Calibri" panose="020F0502020204030204" pitchFamily="34" charset="0"/>
        </a:defRPr>
      </a:lvl7pPr>
      <a:lvl8pPr marL="1371600" algn="ctr" defTabSz="812800" rtl="0" eaLnBrk="1" fontAlgn="base" hangingPunct="1">
        <a:spcBef>
          <a:spcPct val="0"/>
        </a:spcBef>
        <a:spcAft>
          <a:spcPct val="0"/>
        </a:spcAft>
        <a:defRPr sz="3900">
          <a:solidFill>
            <a:schemeClr val="tx1"/>
          </a:solidFill>
          <a:latin typeface="Calibri" panose="020F0502020204030204" pitchFamily="34" charset="0"/>
        </a:defRPr>
      </a:lvl8pPr>
      <a:lvl9pPr marL="1828800" algn="ctr" defTabSz="812800" rtl="0" eaLnBrk="1" fontAlgn="base" hangingPunct="1">
        <a:spcBef>
          <a:spcPct val="0"/>
        </a:spcBef>
        <a:spcAft>
          <a:spcPct val="0"/>
        </a:spcAft>
        <a:defRPr sz="3900">
          <a:solidFill>
            <a:schemeClr val="tx1"/>
          </a:solidFill>
          <a:latin typeface="Calibri" panose="020F0502020204030204" pitchFamily="34" charset="0"/>
        </a:defRPr>
      </a:lvl9pPr>
    </p:titleStyle>
    <p:bodyStyle>
      <a:lvl1pPr marL="304800" indent="-304800" algn="l" defTabSz="8128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0400" indent="-254000" algn="l" defTabSz="8128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016000" indent="-203200" algn="l" defTabSz="8128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24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179512" y="1628800"/>
            <a:ext cx="8540750" cy="3744416"/>
          </a:xfrm>
        </p:spPr>
        <p:txBody>
          <a:bodyPr/>
          <a:lstStyle/>
          <a:p>
            <a:pPr algn="ctr" rtl="0" eaLnBrk="1" hangingPunct="1">
              <a:buFont typeface="Wingdings" pitchFamily="2" charset="2"/>
              <a:buNone/>
            </a:pPr>
            <a:r>
              <a:rPr lang="en-US" sz="5400" b="1" dirty="0" smtClean="0">
                <a:solidFill>
                  <a:srgbClr val="FF0000"/>
                </a:solidFill>
                <a:latin typeface="Times New Roman" pitchFamily="18" charset="0"/>
                <a:cs typeface="Times New Roman" pitchFamily="18" charset="0"/>
              </a:rPr>
              <a:t>Physiology of The Small Intestine Motility and Secretion</a:t>
            </a:r>
            <a:endParaRPr lang="en-US" sz="4800" b="1" dirty="0" smtClean="0">
              <a:solidFill>
                <a:srgbClr val="FF0000"/>
              </a:solidFill>
              <a:latin typeface="Times New Roman" pitchFamily="18" charset="0"/>
              <a:cs typeface="Times New Roman" pitchFamily="18" charset="0"/>
            </a:endParaRPr>
          </a:p>
          <a:p>
            <a:pPr algn="ctr" rtl="0" eaLnBrk="1" hangingPunct="1">
              <a:buNone/>
            </a:pPr>
            <a:endParaRPr lang="en-US" sz="2400" b="1" dirty="0" smtClean="0">
              <a:solidFill>
                <a:srgbClr val="FF0000"/>
              </a:solidFill>
              <a:latin typeface="Times New Roman" pitchFamily="18" charset="0"/>
              <a:cs typeface="Times New Roman" pitchFamily="18" charset="0"/>
            </a:endParaRPr>
          </a:p>
          <a:p>
            <a:pPr algn="ctr" rtl="0" eaLnBrk="1" hangingPunct="1">
              <a:buNone/>
            </a:pPr>
            <a:endParaRPr lang="en-US" sz="2400" b="1" dirty="0">
              <a:solidFill>
                <a:srgbClr val="FF0000"/>
              </a:solidFill>
              <a:latin typeface="Times New Roman" pitchFamily="18" charset="0"/>
              <a:cs typeface="Times New Roman" pitchFamily="18" charset="0"/>
            </a:endParaRPr>
          </a:p>
          <a:p>
            <a:pPr algn="ctr" rtl="0" eaLnBrk="1" hangingPunct="1">
              <a:buNone/>
            </a:pPr>
            <a:r>
              <a:rPr lang="en-US" sz="2400" b="1" dirty="0" smtClean="0">
                <a:solidFill>
                  <a:srgbClr val="FF0000"/>
                </a:solidFill>
                <a:latin typeface="Times New Roman" pitchFamily="18" charset="0"/>
                <a:cs typeface="Times New Roman" pitchFamily="18" charset="0"/>
              </a:rPr>
              <a:t>Prof. Mohammed </a:t>
            </a:r>
            <a:r>
              <a:rPr lang="en-US" sz="2400" b="1" dirty="0" err="1" smtClean="0">
                <a:solidFill>
                  <a:srgbClr val="FF0000"/>
                </a:solidFill>
                <a:latin typeface="Times New Roman" pitchFamily="18" charset="0"/>
                <a:cs typeface="Times New Roman" pitchFamily="18" charset="0"/>
              </a:rPr>
              <a:t>Alzoghaibi</a:t>
            </a:r>
            <a:endParaRPr lang="en-US" sz="2400" b="1" dirty="0" smtClean="0">
              <a:solidFill>
                <a:srgbClr val="FF0000"/>
              </a:solidFill>
              <a:latin typeface="Times New Roman" pitchFamily="18" charset="0"/>
              <a:cs typeface="Times New Roman" pitchFamily="18" charset="0"/>
            </a:endParaRPr>
          </a:p>
          <a:p>
            <a:pPr algn="ctr" rtl="0" eaLnBrk="1" hangingPunct="1">
              <a:buNone/>
            </a:pPr>
            <a:r>
              <a:rPr lang="en-US" sz="2400" b="1" dirty="0" smtClean="0">
                <a:solidFill>
                  <a:srgbClr val="FF0000"/>
                </a:solidFill>
                <a:latin typeface="Times New Roman" pitchFamily="18" charset="0"/>
                <a:cs typeface="Times New Roman" pitchFamily="18" charset="0"/>
              </a:rPr>
              <a:t>malzoghaibi@ksu.edu.sa</a:t>
            </a:r>
          </a:p>
          <a:p>
            <a:pPr algn="ctr" rtl="0" eaLnBrk="1" hangingPunct="1">
              <a:buNone/>
            </a:pPr>
            <a:r>
              <a:rPr lang="en-US" sz="2400" b="1" dirty="0" smtClean="0">
                <a:solidFill>
                  <a:srgbClr val="FF0000"/>
                </a:solidFill>
                <a:latin typeface="Times New Roman" pitchFamily="18" charset="0"/>
                <a:cs typeface="Times New Roman" pitchFamily="18" charset="0"/>
              </a:rPr>
              <a:t>zzoghaibi@gmail.com</a:t>
            </a:r>
          </a:p>
          <a:p>
            <a:pPr algn="ctr">
              <a:buNone/>
            </a:pPr>
            <a:r>
              <a:rPr lang="en-US" sz="2400" b="1" dirty="0">
                <a:solidFill>
                  <a:srgbClr val="FF0000"/>
                </a:solidFill>
                <a:latin typeface="Times New Roman" pitchFamily="18" charset="0"/>
                <a:cs typeface="Times New Roman" pitchFamily="18" charset="0"/>
              </a:rPr>
              <a:t>0506338400</a:t>
            </a:r>
          </a:p>
          <a:p>
            <a:pPr algn="ctr" rtl="0" eaLnBrk="1" hangingPunct="1">
              <a:buNone/>
            </a:pPr>
            <a:endParaRPr lang="en-US" sz="3200" b="1" dirty="0" smtClean="0">
              <a:solidFill>
                <a:srgbClr val="FF0000"/>
              </a:solidFill>
              <a:latin typeface="Times New Roman" pitchFamily="18" charset="0"/>
              <a:cs typeface="Times New Roman" pitchFamily="18" charset="0"/>
            </a:endParaRPr>
          </a:p>
          <a:p>
            <a:pPr algn="ctr" rtl="0" eaLnBrk="1" hangingPunct="1">
              <a:buNone/>
            </a:pPr>
            <a:endParaRPr lang="en-US" sz="4400" b="1" dirty="0">
              <a:solidFill>
                <a:srgbClr val="FF0000"/>
              </a:solidFill>
              <a:latin typeface="Times New Roman" pitchFamily="18" charset="0"/>
              <a:cs typeface="Times New Roman" pitchFamily="18" charset="0"/>
            </a:endParaRPr>
          </a:p>
        </p:txBody>
      </p:sp>
      <p:sp>
        <p:nvSpPr>
          <p:cNvPr id="2" name="TextBox 1"/>
          <p:cNvSpPr txBox="1"/>
          <p:nvPr/>
        </p:nvSpPr>
        <p:spPr>
          <a:xfrm>
            <a:off x="2613683" y="269953"/>
            <a:ext cx="3816424" cy="1200329"/>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Chapter 64: 812-814</a:t>
            </a:r>
          </a:p>
          <a:p>
            <a:r>
              <a:rPr lang="en-US" sz="2400" b="1" dirty="0" smtClean="0">
                <a:latin typeface="Times New Roman" panose="02020603050405020304" pitchFamily="18" charset="0"/>
                <a:cs typeface="Times New Roman" panose="02020603050405020304" pitchFamily="18" charset="0"/>
              </a:rPr>
              <a:t>Chapter 65: 830-831</a:t>
            </a:r>
          </a:p>
          <a:p>
            <a:r>
              <a:rPr lang="en-US" sz="2400" b="1" dirty="0" smtClean="0">
                <a:latin typeface="Times New Roman" panose="02020603050405020304" pitchFamily="18" charset="0"/>
                <a:cs typeface="Times New Roman" panose="02020603050405020304" pitchFamily="18" charset="0"/>
              </a:rPr>
              <a:t>Chapter 66: 833-841</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772400" cy="803176"/>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4. Antiperistalsis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idx="1"/>
          </p:nvPr>
        </p:nvSpPr>
        <p:spPr>
          <a:xfrm>
            <a:off x="469776" y="1546448"/>
            <a:ext cx="8206680" cy="3898776"/>
          </a:xfrm>
        </p:spPr>
        <p:txBody>
          <a:bodyPr/>
          <a:lstStyle/>
          <a:p>
            <a:pPr>
              <a:defRPr/>
            </a:pPr>
            <a:r>
              <a:rPr lang="en-US" sz="3200" b="1" dirty="0" smtClean="0">
                <a:latin typeface="Times New Roman" panose="02020603050405020304" pitchFamily="18" charset="0"/>
                <a:cs typeface="Times New Roman" panose="02020603050405020304" pitchFamily="18" charset="0"/>
              </a:rPr>
              <a:t>To propel the </a:t>
            </a:r>
            <a:r>
              <a:rPr lang="en-US" sz="3200" b="1" dirty="0" err="1" smtClean="0">
                <a:latin typeface="Times New Roman" panose="02020603050405020304" pitchFamily="18" charset="0"/>
                <a:cs typeface="Times New Roman" panose="02020603050405020304" pitchFamily="18" charset="0"/>
              </a:rPr>
              <a:t>chyme</a:t>
            </a:r>
            <a:r>
              <a:rPr lang="en-US" sz="3200" b="1" dirty="0" smtClean="0">
                <a:latin typeface="Times New Roman" panose="02020603050405020304" pitchFamily="18" charset="0"/>
                <a:cs typeface="Times New Roman" panose="02020603050405020304" pitchFamily="18" charset="0"/>
              </a:rPr>
              <a:t> in the opposite direction.</a:t>
            </a:r>
          </a:p>
          <a:p>
            <a:pPr>
              <a:defRPr/>
            </a:pPr>
            <a:r>
              <a:rPr lang="en-US" sz="3200" b="1" dirty="0" smtClean="0">
                <a:latin typeface="Times New Roman" panose="02020603050405020304" pitchFamily="18" charset="0"/>
                <a:cs typeface="Times New Roman" panose="02020603050405020304" pitchFamily="18" charset="0"/>
              </a:rPr>
              <a:t>Occurs between stomach and duodenum to allow more time for neutralization of </a:t>
            </a:r>
            <a:r>
              <a:rPr lang="en-US" sz="3200" b="1" dirty="0" err="1" smtClean="0">
                <a:latin typeface="Times New Roman" panose="02020603050405020304" pitchFamily="18" charset="0"/>
                <a:cs typeface="Times New Roman" panose="02020603050405020304" pitchFamily="18" charset="0"/>
              </a:rPr>
              <a:t>chyme</a:t>
            </a:r>
            <a:r>
              <a:rPr lang="en-US" sz="3200" b="1" dirty="0" smtClean="0">
                <a:latin typeface="Times New Roman" panose="02020603050405020304" pitchFamily="18" charset="0"/>
                <a:cs typeface="Times New Roman" panose="02020603050405020304" pitchFamily="18" charset="0"/>
              </a:rPr>
              <a:t> and between ileum and </a:t>
            </a:r>
            <a:r>
              <a:rPr lang="en-US" sz="3200" b="1" dirty="0">
                <a:latin typeface="Times New Roman" panose="02020603050405020304" pitchFamily="18" charset="0"/>
                <a:cs typeface="Times New Roman" panose="02020603050405020304" pitchFamily="18" charset="0"/>
              </a:rPr>
              <a:t>cecum</a:t>
            </a:r>
            <a:r>
              <a:rPr lang="en-US" sz="3200"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to allow time for absorption.</a:t>
            </a: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5. Peristaltic rush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556792"/>
            <a:ext cx="7772400" cy="4114800"/>
          </a:xfrm>
        </p:spPr>
        <p:txBody>
          <a:bodyPr/>
          <a:lstStyle/>
          <a:p>
            <a:pPr>
              <a:defRPr/>
            </a:pPr>
            <a:r>
              <a:rPr lang="en-US" sz="3200" b="1" dirty="0" smtClean="0">
                <a:latin typeface="Times New Roman" panose="02020603050405020304" pitchFamily="18" charset="0"/>
                <a:cs typeface="Times New Roman" panose="02020603050405020304" pitchFamily="18" charset="0"/>
              </a:rPr>
              <a:t>Powerful </a:t>
            </a:r>
            <a:r>
              <a:rPr lang="en-US" sz="3200" b="1" dirty="0">
                <a:latin typeface="Times New Roman" panose="02020603050405020304" pitchFamily="18" charset="0"/>
                <a:cs typeface="Times New Roman" panose="02020603050405020304" pitchFamily="18" charset="0"/>
              </a:rPr>
              <a:t>rapid peristalsis due to intense irritation of intestinal mucosa as in infectious </a:t>
            </a:r>
            <a:r>
              <a:rPr lang="en-US" sz="3200" b="1" dirty="0" smtClean="0">
                <a:latin typeface="Times New Roman" panose="02020603050405020304" pitchFamily="18" charset="0"/>
                <a:cs typeface="Times New Roman" panose="02020603050405020304" pitchFamily="18" charset="0"/>
              </a:rPr>
              <a:t>diarrhea.</a:t>
            </a:r>
          </a:p>
          <a:p>
            <a:pPr>
              <a:defRPr/>
            </a:pPr>
            <a:r>
              <a:rPr lang="en-US" sz="3200" b="1" dirty="0" smtClean="0">
                <a:latin typeface="Times New Roman" panose="02020603050405020304" pitchFamily="18" charset="0"/>
                <a:cs typeface="Times New Roman" panose="02020603050405020304" pitchFamily="18" charset="0"/>
              </a:rPr>
              <a:t>Initiated </a:t>
            </a:r>
            <a:r>
              <a:rPr lang="en-US" sz="3200" b="1" dirty="0">
                <a:latin typeface="Times New Roman" panose="02020603050405020304" pitchFamily="18" charset="0"/>
                <a:cs typeface="Times New Roman" panose="02020603050405020304" pitchFamily="18" charset="0"/>
              </a:rPr>
              <a:t>mainly by extrinsic nervous reflexes to brain stem and back to </a:t>
            </a:r>
            <a:r>
              <a:rPr lang="en-US" sz="3200" b="1" dirty="0" smtClean="0">
                <a:latin typeface="Times New Roman" panose="02020603050405020304" pitchFamily="18" charset="0"/>
                <a:cs typeface="Times New Roman" panose="02020603050405020304" pitchFamily="18" charset="0"/>
              </a:rPr>
              <a:t>gut.</a:t>
            </a:r>
          </a:p>
          <a:p>
            <a:pPr>
              <a:defRPr/>
            </a:pPr>
            <a:r>
              <a:rPr lang="en-US" sz="3200" b="1" dirty="0">
                <a:latin typeface="Times New Roman" panose="02020603050405020304" pitchFamily="18" charset="0"/>
                <a:cs typeface="Times New Roman" panose="02020603050405020304" pitchFamily="18" charset="0"/>
              </a:rPr>
              <a:t>S</a:t>
            </a:r>
            <a:r>
              <a:rPr lang="en-US" sz="3200" b="1" dirty="0" smtClean="0">
                <a:latin typeface="Times New Roman" panose="02020603050405020304" pitchFamily="18" charset="0"/>
                <a:cs typeface="Times New Roman" panose="02020603050405020304" pitchFamily="18" charset="0"/>
              </a:rPr>
              <a:t>weeps </a:t>
            </a:r>
            <a:r>
              <a:rPr lang="en-US" sz="3200" b="1" dirty="0">
                <a:latin typeface="Times New Roman" panose="02020603050405020304" pitchFamily="18" charset="0"/>
                <a:cs typeface="Times New Roman" panose="02020603050405020304" pitchFamily="18" charset="0"/>
              </a:rPr>
              <a:t>the contents of intestine into the colon and thereby relieving the small intestine of </a:t>
            </a:r>
            <a:r>
              <a:rPr lang="en-US" sz="3200" b="1" dirty="0" err="1">
                <a:latin typeface="Times New Roman" panose="02020603050405020304" pitchFamily="18" charset="0"/>
                <a:cs typeface="Times New Roman" panose="02020603050405020304" pitchFamily="18" charset="0"/>
              </a:rPr>
              <a:t>irritative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chyme</a:t>
            </a:r>
            <a:r>
              <a:rPr lang="en-US" sz="3200" b="1" dirty="0">
                <a:latin typeface="Times New Roman" panose="02020603050405020304" pitchFamily="18" charset="0"/>
                <a:cs typeface="Times New Roman" panose="02020603050405020304" pitchFamily="18" charset="0"/>
              </a:rPr>
              <a:t> or excessive distension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433702"/>
      </p:ext>
    </p:extLst>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32" y="404664"/>
            <a:ext cx="7772400" cy="792088"/>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Movement of the </a:t>
            </a:r>
            <a:r>
              <a:rPr lang="en-US" sz="4000" b="1" dirty="0" smtClean="0">
                <a:solidFill>
                  <a:srgbClr val="FF0000"/>
                </a:solidFill>
                <a:latin typeface="Times New Roman" panose="02020603050405020304" pitchFamily="18" charset="0"/>
                <a:cs typeface="Times New Roman" panose="02020603050405020304" pitchFamily="18" charset="0"/>
              </a:rPr>
              <a:t>villi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2530" name="Rectangle 3"/>
          <p:cNvSpPr>
            <a:spLocks noGrp="1" noChangeArrowheads="1"/>
          </p:cNvSpPr>
          <p:nvPr>
            <p:ph idx="1"/>
          </p:nvPr>
        </p:nvSpPr>
        <p:spPr>
          <a:xfrm>
            <a:off x="179512" y="1474440"/>
            <a:ext cx="8856984" cy="4114800"/>
          </a:xfrm>
        </p:spPr>
        <p:txBody>
          <a:bodyPr/>
          <a:lstStyle/>
          <a:p>
            <a:r>
              <a:rPr lang="en-US" b="1" dirty="0" smtClean="0">
                <a:latin typeface="Times New Roman" panose="02020603050405020304" pitchFamily="18" charset="0"/>
                <a:cs typeface="Times New Roman" panose="02020603050405020304" pitchFamily="18" charset="0"/>
              </a:rPr>
              <a:t>The villous movement consists of fast shortening and slow lengthening as well as side to side movements. </a:t>
            </a:r>
          </a:p>
          <a:p>
            <a:r>
              <a:rPr lang="en-US" b="1" dirty="0" smtClean="0">
                <a:latin typeface="Times New Roman" panose="02020603050405020304" pitchFamily="18" charset="0"/>
                <a:cs typeface="Times New Roman" panose="02020603050405020304" pitchFamily="18" charset="0"/>
              </a:rPr>
              <a:t>Villous contractions are initiated by local nervous reflexes in response to </a:t>
            </a:r>
            <a:r>
              <a:rPr lang="en-US" b="1" dirty="0" err="1" smtClean="0">
                <a:latin typeface="Times New Roman" panose="02020603050405020304" pitchFamily="18" charset="0"/>
                <a:cs typeface="Times New Roman" panose="02020603050405020304" pitchFamily="18" charset="0"/>
              </a:rPr>
              <a:t>chyme</a:t>
            </a:r>
            <a:r>
              <a:rPr lang="en-US" b="1" dirty="0" smtClean="0">
                <a:latin typeface="Times New Roman" panose="02020603050405020304" pitchFamily="18" charset="0"/>
                <a:cs typeface="Times New Roman" panose="02020603050405020304" pitchFamily="18" charset="0"/>
              </a:rPr>
              <a:t> in small intestine. </a:t>
            </a:r>
          </a:p>
          <a:p>
            <a:r>
              <a:rPr lang="en-US" b="1" dirty="0" smtClean="0">
                <a:latin typeface="Times New Roman" panose="02020603050405020304" pitchFamily="18" charset="0"/>
                <a:cs typeface="Times New Roman" panose="02020603050405020304" pitchFamily="18" charset="0"/>
              </a:rPr>
              <a:t>They facilitate absorption and lymph flow from central lacteals into lymphatic system.</a:t>
            </a:r>
          </a:p>
          <a:p>
            <a:r>
              <a:rPr lang="en-US" b="1" dirty="0" smtClean="0">
                <a:latin typeface="Times New Roman" panose="02020603050405020304" pitchFamily="18" charset="0"/>
                <a:cs typeface="Times New Roman" panose="02020603050405020304" pitchFamily="18" charset="0"/>
              </a:rPr>
              <a:t>They are stimulated by </a:t>
            </a:r>
            <a:r>
              <a:rPr lang="en-US" b="1" u="sng" dirty="0" err="1" smtClean="0">
                <a:latin typeface="Times New Roman" panose="02020603050405020304" pitchFamily="18" charset="0"/>
                <a:cs typeface="Times New Roman" panose="02020603050405020304" pitchFamily="18" charset="0"/>
              </a:rPr>
              <a:t>villikinin</a:t>
            </a:r>
            <a:r>
              <a:rPr lang="en-US" b="1" dirty="0" smtClean="0">
                <a:latin typeface="Times New Roman" panose="02020603050405020304" pitchFamily="18" charset="0"/>
                <a:cs typeface="Times New Roman" panose="02020603050405020304" pitchFamily="18" charset="0"/>
              </a:rPr>
              <a:t> hormone released by intestinal mucosa when it comes in contact with digestive products.</a:t>
            </a:r>
            <a:endParaRPr lang="en-US" b="1" i="1" u="sng" dirty="0" smtClean="0">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5192" y="188640"/>
            <a:ext cx="8229600" cy="703263"/>
          </a:xfrm>
        </p:spPr>
        <p:txBody>
          <a:bodyPr/>
          <a:lstStyle/>
          <a:p>
            <a:pPr eaLnBrk="1" hangingPunct="1"/>
            <a:r>
              <a:rPr lang="en-US" sz="4000" b="1" dirty="0" smtClean="0">
                <a:solidFill>
                  <a:srgbClr val="FF0000"/>
                </a:solidFill>
                <a:latin typeface="Times New Roman" panose="02020603050405020304" pitchFamily="18" charset="0"/>
                <a:cs typeface="Times New Roman" panose="02020603050405020304" pitchFamily="18" charset="0"/>
              </a:rPr>
              <a:t>Control of intestinal motility</a:t>
            </a:r>
          </a:p>
        </p:txBody>
      </p:sp>
      <p:sp>
        <p:nvSpPr>
          <p:cNvPr id="23555" name="Rectangle 3"/>
          <p:cNvSpPr>
            <a:spLocks noGrp="1" noChangeArrowheads="1"/>
          </p:cNvSpPr>
          <p:nvPr>
            <p:ph idx="1"/>
          </p:nvPr>
        </p:nvSpPr>
        <p:spPr>
          <a:xfrm>
            <a:off x="179512" y="1052190"/>
            <a:ext cx="8640960" cy="5545162"/>
          </a:xfrm>
        </p:spPr>
        <p:txBody>
          <a:bodyPr/>
          <a:lstStyle/>
          <a:p>
            <a:pPr marL="571500" indent="-571500">
              <a:buFont typeface="+mj-lt"/>
              <a:buAutoNum type="romanUcPeriod"/>
            </a:pPr>
            <a:r>
              <a:rPr lang="en-US" sz="3600" b="1" dirty="0" smtClean="0">
                <a:solidFill>
                  <a:srgbClr val="FF0000"/>
                </a:solidFill>
                <a:latin typeface="Times New Roman" panose="02020603050405020304" pitchFamily="18" charset="0"/>
                <a:cs typeface="Times New Roman" panose="02020603050405020304" pitchFamily="18" charset="0"/>
              </a:rPr>
              <a:t>Neural control:</a:t>
            </a:r>
          </a:p>
          <a:p>
            <a:pPr algn="l" rtl="0" eaLnBrk="1" hangingPunct="1">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Vagal excitation increases intestinal and villous movements.</a:t>
            </a:r>
          </a:p>
          <a:p>
            <a:pPr algn="l" rtl="0" eaLnBrk="1" hangingPunct="1">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Sympathetic excitation decreases intestinal and villous movements.</a:t>
            </a:r>
          </a:p>
          <a:p>
            <a:pPr algn="l" rtl="0" eaLnBrk="1" hangingPunct="1">
              <a:buFont typeface="Wingdings" panose="05000000000000000000" pitchFamily="2" charset="2"/>
              <a:buChar char="§"/>
            </a:pPr>
            <a:r>
              <a:rPr lang="en-US" b="1" dirty="0" err="1" smtClean="0">
                <a:latin typeface="Times New Roman" panose="02020603050405020304" pitchFamily="18" charset="0"/>
                <a:cs typeface="Times New Roman" panose="02020603050405020304" pitchFamily="18" charset="0"/>
              </a:rPr>
              <a:t>Gastroileal</a:t>
            </a:r>
            <a:r>
              <a:rPr lang="en-US" b="1" dirty="0" smtClean="0">
                <a:latin typeface="Times New Roman" panose="02020603050405020304" pitchFamily="18" charset="0"/>
                <a:cs typeface="Times New Roman" panose="02020603050405020304" pitchFamily="18" charset="0"/>
              </a:rPr>
              <a:t> reflex is initiated by gastric distension. Impulses are conducted through </a:t>
            </a:r>
            <a:r>
              <a:rPr lang="en-US" b="1" dirty="0" err="1" smtClean="0">
                <a:latin typeface="Times New Roman" panose="02020603050405020304" pitchFamily="18" charset="0"/>
                <a:cs typeface="Times New Roman" panose="02020603050405020304" pitchFamily="18" charset="0"/>
              </a:rPr>
              <a:t>myenteric</a:t>
            </a:r>
            <a:r>
              <a:rPr lang="en-US" b="1" dirty="0" smtClean="0">
                <a:latin typeface="Times New Roman" panose="02020603050405020304" pitchFamily="18" charset="0"/>
                <a:cs typeface="Times New Roman" panose="02020603050405020304" pitchFamily="18" charset="0"/>
              </a:rPr>
              <a:t> plexus to initiate a fast peristaltic wave passing to the ileum. The </a:t>
            </a:r>
            <a:r>
              <a:rPr lang="en-US" b="1" dirty="0" err="1" smtClean="0">
                <a:latin typeface="Times New Roman" panose="02020603050405020304" pitchFamily="18" charset="0"/>
                <a:cs typeface="Times New Roman" panose="02020603050405020304" pitchFamily="18" charset="0"/>
              </a:rPr>
              <a:t>ileocaecal</a:t>
            </a:r>
            <a:r>
              <a:rPr lang="en-US" b="1" dirty="0" smtClean="0">
                <a:latin typeface="Times New Roman" panose="02020603050405020304" pitchFamily="18" charset="0"/>
                <a:cs typeface="Times New Roman" panose="02020603050405020304" pitchFamily="18" charset="0"/>
              </a:rPr>
              <a:t> valve relaxes allowing </a:t>
            </a:r>
            <a:r>
              <a:rPr lang="en-US" b="1" dirty="0" err="1" smtClean="0">
                <a:latin typeface="Times New Roman" panose="02020603050405020304" pitchFamily="18" charset="0"/>
                <a:cs typeface="Times New Roman" panose="02020603050405020304" pitchFamily="18" charset="0"/>
              </a:rPr>
              <a:t>chyme</a:t>
            </a:r>
            <a:r>
              <a:rPr lang="en-US" b="1" dirty="0" smtClean="0">
                <a:latin typeface="Times New Roman" panose="02020603050405020304" pitchFamily="18" charset="0"/>
                <a:cs typeface="Times New Roman" panose="02020603050405020304" pitchFamily="18" charset="0"/>
              </a:rPr>
              <a:t> to pass into cecum. This reflex is mediated by </a:t>
            </a:r>
            <a:r>
              <a:rPr lang="en-US" b="1" dirty="0" err="1" smtClean="0">
                <a:latin typeface="Times New Roman" panose="02020603050405020304" pitchFamily="18" charset="0"/>
                <a:cs typeface="Times New Roman" panose="02020603050405020304" pitchFamily="18" charset="0"/>
              </a:rPr>
              <a:t>vagus</a:t>
            </a:r>
            <a:r>
              <a:rPr lang="en-US" b="1" dirty="0" smtClean="0">
                <a:latin typeface="Times New Roman" panose="02020603050405020304" pitchFamily="18" charset="0"/>
                <a:cs typeface="Times New Roman" panose="02020603050405020304" pitchFamily="18" charset="0"/>
              </a:rPr>
              <a:t> nerve. </a:t>
            </a:r>
            <a:endParaRPr lang="en-US" b="1" i="1" u="sng" dirty="0" smtClean="0">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350696" cy="659160"/>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Control of intestinal </a:t>
            </a:r>
            <a:r>
              <a:rPr lang="en-US" sz="4000" b="1" dirty="0" smtClean="0">
                <a:solidFill>
                  <a:srgbClr val="FF0000"/>
                </a:solidFill>
                <a:latin typeface="Times New Roman" panose="02020603050405020304" pitchFamily="18" charset="0"/>
                <a:cs typeface="Times New Roman" panose="02020603050405020304" pitchFamily="18" charset="0"/>
              </a:rPr>
              <a:t>motility (cont’d)</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4578" name="Rectangle 3"/>
          <p:cNvSpPr>
            <a:spLocks noGrp="1" noChangeArrowheads="1"/>
          </p:cNvSpPr>
          <p:nvPr>
            <p:ph idx="1"/>
          </p:nvPr>
        </p:nvSpPr>
        <p:spPr>
          <a:xfrm>
            <a:off x="107504" y="1402432"/>
            <a:ext cx="8928992" cy="4114800"/>
          </a:xfrm>
        </p:spPr>
        <p:txBody>
          <a:bodyPr/>
          <a:lstStyle/>
          <a:p>
            <a:pPr marL="0" indent="0" algn="l" rtl="0" eaLnBrk="1" hangingPunct="1">
              <a:buNone/>
            </a:pPr>
            <a:r>
              <a:rPr lang="en-US" sz="3600" b="1" dirty="0" smtClean="0">
                <a:solidFill>
                  <a:srgbClr val="FF0000"/>
                </a:solidFill>
                <a:latin typeface="Times New Roman" panose="02020603050405020304" pitchFamily="18" charset="0"/>
                <a:cs typeface="Times New Roman" panose="02020603050405020304" pitchFamily="18" charset="0"/>
              </a:rPr>
              <a:t>II. Hormonal control:</a:t>
            </a:r>
            <a:endParaRPr lang="en-US" sz="3600" dirty="0" smtClean="0">
              <a:solidFill>
                <a:srgbClr val="FF0000"/>
              </a:solidFill>
              <a:latin typeface="Times New Roman" panose="02020603050405020304" pitchFamily="18" charset="0"/>
              <a:cs typeface="Times New Roman" panose="02020603050405020304" pitchFamily="18" charset="0"/>
            </a:endParaRPr>
          </a:p>
          <a:p>
            <a:pPr>
              <a:buClr>
                <a:srgbClr val="FF0000"/>
              </a:buClr>
            </a:pPr>
            <a:r>
              <a:rPr lang="en-US" b="1" dirty="0" smtClean="0">
                <a:latin typeface="Times New Roman" panose="02020603050405020304" pitchFamily="18" charset="0"/>
                <a:cs typeface="Times New Roman" panose="02020603050405020304" pitchFamily="18" charset="0"/>
              </a:rPr>
              <a:t>Gastrin, CCK, insulin and serotonin stimulate intestinal motility. Gastrin and CCK relax </a:t>
            </a:r>
            <a:r>
              <a:rPr lang="en-US" b="1" dirty="0" err="1" smtClean="0">
                <a:latin typeface="Times New Roman" panose="02020603050405020304" pitchFamily="18" charset="0"/>
                <a:cs typeface="Times New Roman" panose="02020603050405020304" pitchFamily="18" charset="0"/>
              </a:rPr>
              <a:t>ileocaecal</a:t>
            </a:r>
            <a:r>
              <a:rPr lang="en-US" b="1" dirty="0" smtClean="0">
                <a:latin typeface="Times New Roman" panose="02020603050405020304" pitchFamily="18" charset="0"/>
                <a:cs typeface="Times New Roman" panose="02020603050405020304" pitchFamily="18" charset="0"/>
              </a:rPr>
              <a:t> sphincter.</a:t>
            </a:r>
          </a:p>
          <a:p>
            <a:pPr>
              <a:buClr>
                <a:srgbClr val="FF0000"/>
              </a:buClr>
            </a:pPr>
            <a:r>
              <a:rPr lang="en-US" b="1" dirty="0" smtClean="0">
                <a:latin typeface="Times New Roman" panose="02020603050405020304" pitchFamily="18" charset="0"/>
                <a:cs typeface="Times New Roman" panose="02020603050405020304" pitchFamily="18" charset="0"/>
              </a:rPr>
              <a:t>Motilin secreted from duodenum stimulates intestinal motility and regulates MMC.</a:t>
            </a:r>
          </a:p>
          <a:p>
            <a:pPr>
              <a:buClr>
                <a:srgbClr val="FF0000"/>
              </a:buClr>
            </a:pPr>
            <a:r>
              <a:rPr lang="en-US" b="1" dirty="0" smtClean="0">
                <a:latin typeface="Times New Roman" panose="02020603050405020304" pitchFamily="18" charset="0"/>
                <a:cs typeface="Times New Roman" panose="02020603050405020304" pitchFamily="18" charset="0"/>
              </a:rPr>
              <a:t>Secretin </a:t>
            </a:r>
            <a:r>
              <a:rPr lang="en-US" b="1" dirty="0">
                <a:latin typeface="Times New Roman" panose="02020603050405020304" pitchFamily="18" charset="0"/>
                <a:cs typeface="Times New Roman" panose="02020603050405020304" pitchFamily="18" charset="0"/>
              </a:rPr>
              <a:t>and </a:t>
            </a:r>
            <a:r>
              <a:rPr lang="en-US" b="1" dirty="0" smtClean="0">
                <a:latin typeface="Times New Roman" panose="02020603050405020304" pitchFamily="18" charset="0"/>
                <a:cs typeface="Times New Roman" panose="02020603050405020304" pitchFamily="18" charset="0"/>
              </a:rPr>
              <a:t>glucagon inhibit </a:t>
            </a:r>
            <a:r>
              <a:rPr lang="en-US" b="1" dirty="0">
                <a:latin typeface="Times New Roman" panose="02020603050405020304" pitchFamily="18" charset="0"/>
                <a:cs typeface="Times New Roman" panose="02020603050405020304" pitchFamily="18" charset="0"/>
              </a:rPr>
              <a:t>intestinal motility and contract </a:t>
            </a:r>
            <a:r>
              <a:rPr lang="en-US" b="1" dirty="0" err="1">
                <a:latin typeface="Times New Roman" panose="02020603050405020304" pitchFamily="18" charset="0"/>
                <a:cs typeface="Times New Roman" panose="02020603050405020304" pitchFamily="18" charset="0"/>
              </a:rPr>
              <a:t>ileocaecal</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sphincter.</a:t>
            </a:r>
          </a:p>
          <a:p>
            <a:pPr>
              <a:buClr>
                <a:srgbClr val="FF0000"/>
              </a:buClr>
            </a:pPr>
            <a:r>
              <a:rPr lang="en-US" b="1" dirty="0" err="1" smtClean="0">
                <a:latin typeface="Times New Roman" panose="02020603050405020304" pitchFamily="18" charset="0"/>
                <a:cs typeface="Times New Roman" panose="02020603050405020304" pitchFamily="18" charset="0"/>
              </a:rPr>
              <a:t>Villikinin</a:t>
            </a:r>
            <a:r>
              <a:rPr lang="en-US" b="1" dirty="0" smtClean="0">
                <a:latin typeface="Times New Roman" panose="02020603050405020304" pitchFamily="18" charset="0"/>
                <a:cs typeface="Times New Roman" panose="02020603050405020304" pitchFamily="18" charset="0"/>
              </a:rPr>
              <a:t> stimulates movement of the villi.</a:t>
            </a:r>
          </a:p>
        </p:txBody>
      </p:sp>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7200" b="1" dirty="0">
                <a:solidFill>
                  <a:srgbClr val="FF0000"/>
                </a:solidFill>
                <a:latin typeface="Times New Roman" panose="02020603050405020304" pitchFamily="18" charset="0"/>
                <a:cs typeface="Times New Roman" panose="02020603050405020304" pitchFamily="18" charset="0"/>
              </a:rPr>
              <a:t>Secretions of The Small Intestine</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6382836"/>
      </p:ext>
    </p:extLst>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1438"/>
            <a:ext cx="7772400" cy="1143000"/>
          </a:xfrm>
        </p:spPr>
        <p:txBody>
          <a:bodyPr/>
          <a:lstStyle/>
          <a:p>
            <a:pPr eaLnBrk="1" hangingPunct="1"/>
            <a:r>
              <a:rPr lang="en-US" sz="4000" b="1" dirty="0" smtClean="0">
                <a:solidFill>
                  <a:srgbClr val="FF0000"/>
                </a:solidFill>
                <a:latin typeface="Times New Roman" panose="02020603050405020304" pitchFamily="18" charset="0"/>
                <a:cs typeface="Times New Roman" panose="02020603050405020304" pitchFamily="18" charset="0"/>
              </a:rPr>
              <a:t>Secretions of The Small Intestine</a:t>
            </a:r>
            <a:endParaRPr lang="ar-SA" sz="4000" b="1" dirty="0" smtClean="0">
              <a:solidFill>
                <a:srgbClr val="FF0000"/>
              </a:solidFill>
              <a:latin typeface="Times New Roman" panose="02020603050405020304" pitchFamily="18" charset="0"/>
              <a:cs typeface="Times New Roman" panose="02020603050405020304" pitchFamily="18" charset="0"/>
            </a:endParaRPr>
          </a:p>
        </p:txBody>
      </p:sp>
      <p:sp>
        <p:nvSpPr>
          <p:cNvPr id="14339" name="Content Placeholder 2"/>
          <p:cNvSpPr>
            <a:spLocks noGrp="1"/>
          </p:cNvSpPr>
          <p:nvPr>
            <p:ph idx="1"/>
          </p:nvPr>
        </p:nvSpPr>
        <p:spPr>
          <a:xfrm>
            <a:off x="323528" y="1340768"/>
            <a:ext cx="8568952" cy="4880570"/>
          </a:xfrm>
        </p:spPr>
        <p:txBody>
          <a:bodyPr/>
          <a:lstStyle/>
          <a:p>
            <a:pPr marL="0" indent="0" algn="l" rtl="0" eaLnBrk="1" hangingPunct="1">
              <a:buNone/>
            </a:pPr>
            <a:r>
              <a:rPr lang="en-US" sz="2800" b="1" dirty="0" smtClean="0">
                <a:solidFill>
                  <a:srgbClr val="FF0000"/>
                </a:solidFill>
                <a:latin typeface="Times New Roman" panose="02020603050405020304" pitchFamily="18" charset="0"/>
                <a:cs typeface="Times New Roman" panose="02020603050405020304" pitchFamily="18" charset="0"/>
              </a:rPr>
              <a:t>Secretion of Mucus by Brunner’s Glands in the Duodenum:</a:t>
            </a:r>
          </a:p>
          <a:p>
            <a:pPr algn="l" rtl="0" eaLnBrk="1" hangingPunct="1"/>
            <a:r>
              <a:rPr lang="en-US" sz="2800" b="1" i="1" dirty="0" smtClean="0">
                <a:latin typeface="Times New Roman" panose="02020603050405020304" pitchFamily="18" charset="0"/>
                <a:cs typeface="Times New Roman" panose="02020603050405020304" pitchFamily="18" charset="0"/>
              </a:rPr>
              <a:t>Brunner’s glands </a:t>
            </a:r>
            <a:r>
              <a:rPr lang="en-US" sz="2800" b="1" dirty="0" smtClean="0">
                <a:latin typeface="Times New Roman" panose="02020603050405020304" pitchFamily="18" charset="0"/>
                <a:cs typeface="Times New Roman" panose="02020603050405020304" pitchFamily="18" charset="0"/>
              </a:rPr>
              <a:t>are located in the wall of the first few centimeters of the duodenum. They secrete large amounts of alkaline mucus, which contains a large amount of bicarbonate ions, in response to (1) irritating stimuli on the duodenal mucosa; (2) vagal stimulation, (3) secretin. </a:t>
            </a:r>
          </a:p>
          <a:p>
            <a:pPr algn="l" rtl="0" eaLnBrk="1" hangingPunct="1"/>
            <a:r>
              <a:rPr lang="en-US" sz="2800" b="1" dirty="0">
                <a:latin typeface="Times New Roman" panose="02020603050405020304" pitchFamily="18" charset="0"/>
                <a:cs typeface="Times New Roman" panose="02020603050405020304" pitchFamily="18" charset="0"/>
              </a:rPr>
              <a:t>Mucus protects the mucosa</a:t>
            </a:r>
            <a:r>
              <a:rPr lang="en-US" sz="2800" b="1" dirty="0" smtClean="0">
                <a:latin typeface="Times New Roman" panose="02020603050405020304" pitchFamily="18" charset="0"/>
                <a:cs typeface="Times New Roman" panose="02020603050405020304" pitchFamily="18" charset="0"/>
              </a:rPr>
              <a:t>.</a:t>
            </a:r>
          </a:p>
          <a:p>
            <a:pPr algn="l" rtl="0" eaLnBrk="1" hangingPunct="1"/>
            <a:r>
              <a:rPr lang="en-US" sz="2800" b="1" dirty="0" smtClean="0">
                <a:latin typeface="Times New Roman" panose="02020603050405020304" pitchFamily="18" charset="0"/>
                <a:cs typeface="Times New Roman" panose="02020603050405020304" pitchFamily="18" charset="0"/>
              </a:rPr>
              <a:t>Brunner’s glands are inhibited by sympathetic stimulation</a:t>
            </a:r>
            <a:endParaRPr lang="ar-SA"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483268"/>
      </p:ext>
    </p:extLst>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536" y="214313"/>
            <a:ext cx="8062664" cy="1143000"/>
          </a:xfrm>
        </p:spPr>
        <p:txBody>
          <a:bodyPr/>
          <a:lstStyle/>
          <a:p>
            <a:pPr algn="l" eaLnBrk="1" hangingPunct="1"/>
            <a:r>
              <a:rPr lang="en-US" sz="3600" b="1" dirty="0" smtClean="0">
                <a:solidFill>
                  <a:srgbClr val="FF0000"/>
                </a:solidFill>
                <a:latin typeface="Times New Roman" panose="02020603050405020304" pitchFamily="18" charset="0"/>
                <a:cs typeface="Times New Roman" panose="02020603050405020304" pitchFamily="18" charset="0"/>
              </a:rPr>
              <a:t>Secretion of Intestinal </a:t>
            </a:r>
            <a:r>
              <a:rPr lang="en-US" sz="3600" b="1" dirty="0">
                <a:solidFill>
                  <a:srgbClr val="FF0000"/>
                </a:solidFill>
                <a:latin typeface="Times New Roman" panose="02020603050405020304" pitchFamily="18" charset="0"/>
                <a:cs typeface="Times New Roman" panose="02020603050405020304" pitchFamily="18" charset="0"/>
              </a:rPr>
              <a:t>Juices </a:t>
            </a:r>
            <a:r>
              <a:rPr lang="en-US" sz="3600" b="1" dirty="0" smtClean="0">
                <a:solidFill>
                  <a:srgbClr val="FF0000"/>
                </a:solidFill>
                <a:latin typeface="Times New Roman" panose="02020603050405020304" pitchFamily="18" charset="0"/>
                <a:cs typeface="Times New Roman" panose="02020603050405020304" pitchFamily="18" charset="0"/>
              </a:rPr>
              <a:t>by the Crypts of </a:t>
            </a:r>
            <a:r>
              <a:rPr lang="en-US" sz="3600" b="1" dirty="0" err="1" smtClean="0">
                <a:solidFill>
                  <a:srgbClr val="FF0000"/>
                </a:solidFill>
                <a:latin typeface="Times New Roman" panose="02020603050405020304" pitchFamily="18" charset="0"/>
                <a:cs typeface="Times New Roman" panose="02020603050405020304" pitchFamily="18" charset="0"/>
              </a:rPr>
              <a:t>Lieberkühn</a:t>
            </a:r>
            <a:endParaRPr lang="ar-SA" sz="3600" b="1" dirty="0" smtClean="0">
              <a:solidFill>
                <a:srgbClr val="FF0000"/>
              </a:solidFill>
              <a:latin typeface="Times New Roman" panose="02020603050405020304" pitchFamily="18" charset="0"/>
              <a:cs typeface="Times New Roman" panose="02020603050405020304" pitchFamily="18" charset="0"/>
            </a:endParaRPr>
          </a:p>
        </p:txBody>
      </p:sp>
      <p:sp>
        <p:nvSpPr>
          <p:cNvPr id="15363" name="Content Placeholder 2"/>
          <p:cNvSpPr>
            <a:spLocks noGrp="1"/>
          </p:cNvSpPr>
          <p:nvPr>
            <p:ph sz="half" idx="1"/>
          </p:nvPr>
        </p:nvSpPr>
        <p:spPr>
          <a:xfrm>
            <a:off x="0" y="1556792"/>
            <a:ext cx="5940152" cy="5040560"/>
          </a:xfrm>
        </p:spPr>
        <p:txBody>
          <a:bodyPr/>
          <a:lstStyle/>
          <a:p>
            <a:pPr algn="l" rtl="0" eaLnBrk="1" hangingPunct="1"/>
            <a:r>
              <a:rPr lang="en-US" b="1" i="1" dirty="0" smtClean="0">
                <a:latin typeface="Times New Roman" panose="02020603050405020304" pitchFamily="18" charset="0"/>
                <a:cs typeface="Times New Roman" panose="02020603050405020304" pitchFamily="18" charset="0"/>
              </a:rPr>
              <a:t>Crypts of </a:t>
            </a:r>
            <a:r>
              <a:rPr lang="en-US" b="1" i="1" dirty="0" err="1" smtClean="0">
                <a:latin typeface="Times New Roman" panose="02020603050405020304" pitchFamily="18" charset="0"/>
                <a:cs typeface="Times New Roman" panose="02020603050405020304" pitchFamily="18" charset="0"/>
              </a:rPr>
              <a:t>Lieberkühn</a:t>
            </a:r>
            <a:r>
              <a:rPr lang="en-US" b="1" i="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are small pits which lie between intestinal villi. </a:t>
            </a:r>
          </a:p>
          <a:p>
            <a:pPr algn="l" rtl="0" eaLnBrk="1" hangingPunct="1"/>
            <a:r>
              <a:rPr lang="en-US" b="1" dirty="0" smtClean="0">
                <a:latin typeface="Times New Roman" panose="02020603050405020304" pitchFamily="18" charset="0"/>
                <a:cs typeface="Times New Roman" panose="02020603050405020304" pitchFamily="18" charset="0"/>
              </a:rPr>
              <a:t>The surfaces of both the crypts and the villi are covered by an epithelium composed of 2 types of cells: (1) </a:t>
            </a:r>
            <a:r>
              <a:rPr lang="en-US" b="1" i="1" dirty="0" smtClean="0">
                <a:latin typeface="Times New Roman" panose="02020603050405020304" pitchFamily="18" charset="0"/>
                <a:cs typeface="Times New Roman" panose="02020603050405020304" pitchFamily="18" charset="0"/>
              </a:rPr>
              <a:t>goblet cells, </a:t>
            </a:r>
            <a:r>
              <a:rPr lang="en-US" b="1" dirty="0" smtClean="0">
                <a:latin typeface="Times New Roman" panose="02020603050405020304" pitchFamily="18" charset="0"/>
                <a:cs typeface="Times New Roman" panose="02020603050405020304" pitchFamily="18" charset="0"/>
              </a:rPr>
              <a:t>secrete </a:t>
            </a:r>
            <a:r>
              <a:rPr lang="en-US" b="1" i="1" dirty="0" smtClean="0">
                <a:latin typeface="Times New Roman" panose="02020603050405020304" pitchFamily="18" charset="0"/>
                <a:cs typeface="Times New Roman" panose="02020603050405020304" pitchFamily="18" charset="0"/>
              </a:rPr>
              <a:t>mucus</a:t>
            </a:r>
            <a:r>
              <a:rPr lang="en-US" b="1" dirty="0" smtClean="0">
                <a:latin typeface="Times New Roman" panose="02020603050405020304" pitchFamily="18" charset="0"/>
                <a:cs typeface="Times New Roman" panose="02020603050405020304" pitchFamily="18" charset="0"/>
              </a:rPr>
              <a:t>, and (2) </a:t>
            </a:r>
            <a:r>
              <a:rPr lang="en-US" b="1" i="1" dirty="0" smtClean="0">
                <a:latin typeface="Times New Roman" panose="02020603050405020304" pitchFamily="18" charset="0"/>
                <a:cs typeface="Times New Roman" panose="02020603050405020304" pitchFamily="18" charset="0"/>
              </a:rPr>
              <a:t>enterocytes, </a:t>
            </a:r>
            <a:r>
              <a:rPr lang="en-US" b="1" dirty="0" smtClean="0">
                <a:latin typeface="Times New Roman" panose="02020603050405020304" pitchFamily="18" charset="0"/>
                <a:cs typeface="Times New Roman" panose="02020603050405020304" pitchFamily="18" charset="0"/>
              </a:rPr>
              <a:t>secrete large quantities of H</a:t>
            </a:r>
            <a:r>
              <a:rPr lang="en-US" b="1" baseline="-25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O and electrolytes and over the surfaces of adjacent villi, reabsorb H</a:t>
            </a:r>
            <a:r>
              <a:rPr lang="en-US" b="1" baseline="-25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O, electrolytes &amp; end products of digestion.</a:t>
            </a:r>
          </a:p>
        </p:txBody>
      </p:sp>
      <p:pic>
        <p:nvPicPr>
          <p:cNvPr id="7" name="Picture 5" descr="fox78119_18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0725" y="1470620"/>
            <a:ext cx="3343275" cy="483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36590"/>
      </p:ext>
    </p:extLst>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142875"/>
            <a:ext cx="7772400" cy="1143000"/>
          </a:xfrm>
        </p:spPr>
        <p:txBody>
          <a:bodyPr/>
          <a:lstStyle/>
          <a:p>
            <a:pPr rtl="0" eaLnBrk="1" hangingPunct="1"/>
            <a:r>
              <a:rPr lang="en-US" sz="3600" b="1" dirty="0" smtClean="0">
                <a:solidFill>
                  <a:srgbClr val="FF0000"/>
                </a:solidFill>
                <a:latin typeface="Times New Roman" panose="02020603050405020304" pitchFamily="18" charset="0"/>
                <a:cs typeface="Times New Roman" panose="02020603050405020304" pitchFamily="18" charset="0"/>
              </a:rPr>
              <a:t>Digestive Enzymes in the Small Intestinal Secretion</a:t>
            </a:r>
            <a:endParaRPr lang="ar-SA" sz="3600" b="1" dirty="0" smtClean="0">
              <a:solidFill>
                <a:srgbClr val="FF0000"/>
              </a:solidFill>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0" y="1114400"/>
            <a:ext cx="9144000" cy="4114800"/>
          </a:xfrm>
        </p:spPr>
        <p:txBody>
          <a:bodyPr/>
          <a:lstStyle/>
          <a:p>
            <a:pPr algn="l" rtl="0" eaLnBrk="1" hangingPunct="1"/>
            <a:r>
              <a:rPr lang="en-US" sz="2800" b="1" dirty="0" smtClean="0">
                <a:solidFill>
                  <a:srgbClr val="FF0000"/>
                </a:solidFill>
                <a:latin typeface="Times New Roman" panose="02020603050405020304" pitchFamily="18" charset="0"/>
                <a:cs typeface="Times New Roman" panose="02020603050405020304" pitchFamily="18" charset="0"/>
              </a:rPr>
              <a:t>The </a:t>
            </a:r>
            <a:r>
              <a:rPr lang="en-US" sz="2800" b="1" u="sng" dirty="0" smtClean="0">
                <a:solidFill>
                  <a:srgbClr val="FF0000"/>
                </a:solidFill>
                <a:latin typeface="Times New Roman" panose="02020603050405020304" pitchFamily="18" charset="0"/>
                <a:cs typeface="Times New Roman" panose="02020603050405020304" pitchFamily="18" charset="0"/>
              </a:rPr>
              <a:t>enterocytes</a:t>
            </a:r>
            <a:r>
              <a:rPr lang="en-US" sz="2800" b="1" dirty="0" smtClean="0">
                <a:solidFill>
                  <a:srgbClr val="FF0000"/>
                </a:solidFill>
                <a:latin typeface="Times New Roman" panose="02020603050405020304" pitchFamily="18" charset="0"/>
                <a:cs typeface="Times New Roman" panose="02020603050405020304" pitchFamily="18" charset="0"/>
              </a:rPr>
              <a:t> of the mucosa contain digestive enzymes. These enzymes are the following:</a:t>
            </a:r>
          </a:p>
          <a:p>
            <a:pPr algn="l" rtl="0" eaLnBrk="1" hangingPunct="1">
              <a:buFontTx/>
              <a:buNone/>
            </a:pPr>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Aminopeptidases</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Oligopeptidases</a:t>
            </a:r>
            <a:r>
              <a:rPr lang="en-US" sz="2800" b="1" dirty="0">
                <a:latin typeface="Times New Roman" panose="02020603050405020304" pitchFamily="18" charset="0"/>
                <a:cs typeface="Times New Roman" panose="02020603050405020304" pitchFamily="18" charset="0"/>
              </a:rPr>
              <a:t>, Intracellular di and </a:t>
            </a:r>
            <a:r>
              <a:rPr lang="en-US" sz="2800" b="1" dirty="0" err="1" smtClean="0">
                <a:latin typeface="Times New Roman" panose="02020603050405020304" pitchFamily="18" charset="0"/>
                <a:cs typeface="Times New Roman" panose="02020603050405020304" pitchFamily="18" charset="0"/>
              </a:rPr>
              <a:t>tripeptidases</a:t>
            </a:r>
            <a:r>
              <a:rPr lang="en-US" sz="2800" b="1" dirty="0" smtClean="0">
                <a:latin typeface="Times New Roman" panose="02020603050405020304" pitchFamily="18" charset="0"/>
                <a:cs typeface="Times New Roman" panose="02020603050405020304" pitchFamily="18" charset="0"/>
              </a:rPr>
              <a:t> for splitting small peptides into amino acids.</a:t>
            </a:r>
          </a:p>
          <a:p>
            <a:pPr algn="l" rtl="0" eaLnBrk="1" hangingPunct="1">
              <a:buFontTx/>
              <a:buNone/>
            </a:pPr>
            <a:r>
              <a:rPr lang="en-US" sz="2800" b="1" dirty="0" smtClean="0">
                <a:latin typeface="Times New Roman" panose="02020603050405020304" pitchFamily="18" charset="0"/>
                <a:cs typeface="Times New Roman" panose="02020603050405020304" pitchFamily="18" charset="0"/>
              </a:rPr>
              <a:t>(2) Four enzymes: </a:t>
            </a:r>
            <a:r>
              <a:rPr lang="en-US" sz="2800" b="1" dirty="0" err="1" smtClean="0">
                <a:latin typeface="Times New Roman" panose="02020603050405020304" pitchFamily="18" charset="0"/>
                <a:cs typeface="Times New Roman" panose="02020603050405020304" pitchFamily="18" charset="0"/>
              </a:rPr>
              <a:t>sucrase</a:t>
            </a:r>
            <a:r>
              <a:rPr lang="en-US" sz="2800" b="1" dirty="0" smtClean="0">
                <a:latin typeface="Times New Roman" panose="02020603050405020304" pitchFamily="18" charset="0"/>
                <a:cs typeface="Times New Roman" panose="02020603050405020304" pitchFamily="18" charset="0"/>
              </a:rPr>
              <a:t>, maltase, </a:t>
            </a:r>
            <a:r>
              <a:rPr lang="en-US" sz="2800" b="1" dirty="0" err="1" smtClean="0">
                <a:latin typeface="Times New Roman" panose="02020603050405020304" pitchFamily="18" charset="0"/>
                <a:cs typeface="Times New Roman" panose="02020603050405020304" pitchFamily="18" charset="0"/>
              </a:rPr>
              <a:t>isomaltase</a:t>
            </a:r>
            <a:r>
              <a:rPr lang="en-US" sz="2800" b="1" dirty="0" smtClean="0">
                <a:latin typeface="Times New Roman" panose="02020603050405020304" pitchFamily="18" charset="0"/>
                <a:cs typeface="Times New Roman" panose="02020603050405020304" pitchFamily="18" charset="0"/>
              </a:rPr>
              <a:t>, and lactase—for splitting disaccharides into </a:t>
            </a:r>
            <a:r>
              <a:rPr lang="en-US" sz="2800" b="1" dirty="0" err="1" smtClean="0">
                <a:latin typeface="Times New Roman" panose="02020603050405020304" pitchFamily="18" charset="0"/>
                <a:cs typeface="Times New Roman" panose="02020603050405020304" pitchFamily="18" charset="0"/>
              </a:rPr>
              <a:t>monosaccharides</a:t>
            </a:r>
            <a:r>
              <a:rPr lang="en-US" sz="2800" b="1" dirty="0" smtClean="0">
                <a:latin typeface="Times New Roman" panose="02020603050405020304" pitchFamily="18" charset="0"/>
                <a:cs typeface="Times New Roman" panose="02020603050405020304" pitchFamily="18" charset="0"/>
              </a:rPr>
              <a:t>.</a:t>
            </a:r>
          </a:p>
          <a:p>
            <a:pPr algn="l" rtl="0" eaLnBrk="1" hangingPunct="1">
              <a:buFontTx/>
              <a:buNone/>
            </a:pPr>
            <a:r>
              <a:rPr lang="en-US" sz="2800" b="1" dirty="0" smtClean="0">
                <a:latin typeface="Times New Roman" panose="02020603050405020304" pitchFamily="18" charset="0"/>
                <a:cs typeface="Times New Roman" panose="02020603050405020304" pitchFamily="18" charset="0"/>
              </a:rPr>
              <a:t>(3) Small amounts of intestinal lipase for splitting neutral fats into glycerol and fatty acids.</a:t>
            </a:r>
          </a:p>
          <a:p>
            <a:pPr algn="l" rtl="0" eaLnBrk="1" hangingPunct="1">
              <a:buFontTx/>
              <a:buNone/>
            </a:pPr>
            <a:r>
              <a:rPr lang="en-US" sz="2800" b="1" dirty="0" smtClean="0">
                <a:latin typeface="Times New Roman" panose="02020603050405020304" pitchFamily="18" charset="0"/>
                <a:cs typeface="Times New Roman" panose="02020603050405020304" pitchFamily="18" charset="0"/>
              </a:rPr>
              <a:t>(4) </a:t>
            </a:r>
            <a:r>
              <a:rPr lang="en-US" sz="2800" b="1" dirty="0" err="1" smtClean="0">
                <a:latin typeface="Times New Roman" panose="02020603050405020304" pitchFamily="18" charset="0"/>
                <a:cs typeface="Times New Roman" panose="02020603050405020304" pitchFamily="18" charset="0"/>
              </a:rPr>
              <a:t>Nucleotidases</a:t>
            </a:r>
            <a:r>
              <a:rPr lang="en-US" sz="2800" b="1" dirty="0" smtClean="0">
                <a:latin typeface="Times New Roman" panose="02020603050405020304" pitchFamily="18" charset="0"/>
                <a:cs typeface="Times New Roman" panose="02020603050405020304" pitchFamily="18" charset="0"/>
              </a:rPr>
              <a:t> for splitting </a:t>
            </a:r>
            <a:r>
              <a:rPr lang="en-US" sz="2800" b="1" dirty="0">
                <a:latin typeface="Times New Roman" panose="02020603050405020304" pitchFamily="18" charset="0"/>
                <a:cs typeface="Times New Roman" panose="02020603050405020304" pitchFamily="18" charset="0"/>
              </a:rPr>
              <a:t>nucleotides into purine and pyrimidine bases, phosphoric acid and pentose sugar</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498895"/>
      </p:ext>
    </p:extLst>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422498"/>
            <a:ext cx="8229600" cy="630238"/>
          </a:xfrm>
        </p:spPr>
        <p:txBody>
          <a:bodyPr/>
          <a:lstStyle/>
          <a:p>
            <a:pPr eaLnBrk="1" hangingPunct="1"/>
            <a:r>
              <a:rPr lang="en-US" sz="4400" b="1" dirty="0" smtClean="0">
                <a:solidFill>
                  <a:srgbClr val="FF0000"/>
                </a:solidFill>
                <a:latin typeface="Times New Roman" panose="02020603050405020304" pitchFamily="18" charset="0"/>
                <a:cs typeface="Times New Roman" panose="02020603050405020304" pitchFamily="18" charset="0"/>
              </a:rPr>
              <a:t>Control of intestinal secretion</a:t>
            </a:r>
            <a:endParaRPr lang="en-US" sz="4400" dirty="0" smtClean="0">
              <a:solidFill>
                <a:srgbClr val="FF0000"/>
              </a:solidFill>
              <a:latin typeface="Times New Roman" panose="02020603050405020304" pitchFamily="18" charset="0"/>
              <a:cs typeface="Times New Roman" panose="02020603050405020304" pitchFamily="18" charset="0"/>
            </a:endParaRPr>
          </a:p>
        </p:txBody>
      </p:sp>
      <p:sp>
        <p:nvSpPr>
          <p:cNvPr id="31747" name="Rectangle 3"/>
          <p:cNvSpPr>
            <a:spLocks noGrp="1" noChangeArrowheads="1"/>
          </p:cNvSpPr>
          <p:nvPr>
            <p:ph idx="1"/>
          </p:nvPr>
        </p:nvSpPr>
        <p:spPr>
          <a:xfrm>
            <a:off x="467420" y="1484784"/>
            <a:ext cx="8425060" cy="4248472"/>
          </a:xfrm>
        </p:spPr>
        <p:txBody>
          <a:bodyPr/>
          <a:lstStyle/>
          <a:p>
            <a:pPr marL="514350" indent="-514350" algn="l" rtl="0" eaLnBrk="1" hangingPunct="1">
              <a:buFont typeface="+mj-lt"/>
              <a:buAutoNum type="arabicPeriod"/>
            </a:pPr>
            <a:r>
              <a:rPr lang="en-US" b="1" dirty="0" smtClean="0">
                <a:latin typeface="Times New Roman" panose="02020603050405020304" pitchFamily="18" charset="0"/>
                <a:cs typeface="Times New Roman" panose="02020603050405020304" pitchFamily="18" charset="0"/>
              </a:rPr>
              <a:t>Brunner's gland secretion is stimulated by secretin, tactile and vagal stimulation.</a:t>
            </a:r>
          </a:p>
          <a:p>
            <a:pPr marL="514350" indent="-514350" algn="l" rtl="0" eaLnBrk="1" hangingPunct="1">
              <a:buFont typeface="+mj-lt"/>
              <a:buAutoNum type="arabicPeriod"/>
            </a:pPr>
            <a:r>
              <a:rPr lang="en-US" b="1" dirty="0" smtClean="0">
                <a:latin typeface="Times New Roman" panose="02020603050405020304" pitchFamily="18" charset="0"/>
                <a:cs typeface="Times New Roman" panose="02020603050405020304" pitchFamily="18" charset="0"/>
              </a:rPr>
              <a:t>Intestinal juice secretion is stimulated by:</a:t>
            </a:r>
          </a:p>
          <a:p>
            <a:pPr marL="0" indent="0" algn="l" rtl="0" eaLnBrk="1" hangingPunct="1">
              <a:buFont typeface="Wingdings" pitchFamily="2" charset="2"/>
              <a:buNone/>
            </a:pPr>
            <a:r>
              <a:rPr lang="en-US" b="1" dirty="0" smtClean="0">
                <a:latin typeface="Times New Roman" panose="02020603050405020304" pitchFamily="18" charset="0"/>
                <a:cs typeface="Times New Roman" panose="02020603050405020304" pitchFamily="18" charset="0"/>
              </a:rPr>
              <a:t>  a. Distension, tactile and irritating stimuli.</a:t>
            </a:r>
          </a:p>
          <a:p>
            <a:pPr marL="0" indent="0" algn="l" rtl="0" eaLnBrk="1" hangingPunct="1">
              <a:buFont typeface="Wingdings" pitchFamily="2" charset="2"/>
              <a:buNone/>
            </a:pPr>
            <a:r>
              <a:rPr lang="en-US" b="1" dirty="0" smtClean="0">
                <a:latin typeface="Times New Roman" panose="02020603050405020304" pitchFamily="18" charset="0"/>
                <a:cs typeface="Times New Roman" panose="02020603050405020304" pitchFamily="18" charset="0"/>
              </a:rPr>
              <a:t>  b. Hormones as gastrin, secretin, CCK.</a:t>
            </a:r>
          </a:p>
          <a:p>
            <a:pPr marL="0" indent="0" algn="l" rtl="0" eaLnBrk="1" hangingPunct="1">
              <a:buFont typeface="Wingdings" pitchFamily="2" charset="2"/>
              <a:buNone/>
            </a:pPr>
            <a:r>
              <a:rPr lang="en-US" b="1" dirty="0" smtClean="0">
                <a:latin typeface="Times New Roman" panose="02020603050405020304" pitchFamily="18" charset="0"/>
                <a:cs typeface="Times New Roman" panose="02020603050405020304" pitchFamily="18" charset="0"/>
              </a:rPr>
              <a:t>  c. Sympathetic system inhibits the intestinal secretion.</a:t>
            </a:r>
          </a:p>
        </p:txBody>
      </p:sp>
    </p:spTree>
    <p:extLst>
      <p:ext uri="{BB962C8B-B14F-4D97-AF65-F5344CB8AC3E}">
        <p14:creationId xmlns:p14="http://schemas.microsoft.com/office/powerpoint/2010/main" val="15949179"/>
      </p:ext>
    </p:extLst>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2400" cy="1143000"/>
          </a:xfrm>
        </p:spPr>
        <p:txBody>
          <a:bodyPr/>
          <a:lstStyle/>
          <a:p>
            <a:pPr algn="ctr"/>
            <a:r>
              <a:rPr lang="en-US" sz="4800" b="1" dirty="0" smtClean="0">
                <a:solidFill>
                  <a:srgbClr val="FF0000"/>
                </a:solidFill>
                <a:latin typeface="Times New Roman" panose="02020603050405020304" pitchFamily="18" charset="0"/>
                <a:cs typeface="Times New Roman" panose="02020603050405020304" pitchFamily="18" charset="0"/>
              </a:rPr>
              <a:t>Learning Objectives </a:t>
            </a:r>
            <a:endParaRPr lang="ar-SA" sz="4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546448"/>
            <a:ext cx="8784976" cy="4114800"/>
          </a:xfrm>
        </p:spPr>
        <p:txBody>
          <a:bodyPr/>
          <a:lstStyle/>
          <a:p>
            <a:pPr marL="514350" indent="-514350">
              <a:buFont typeface="+mj-lt"/>
              <a:buAutoNum type="arabicPeriod"/>
            </a:pPr>
            <a:r>
              <a:rPr lang="en-US" sz="3200" b="1" dirty="0">
                <a:latin typeface="Times New Roman" panose="02020603050405020304" pitchFamily="18" charset="0"/>
                <a:cs typeface="Times New Roman" panose="02020603050405020304" pitchFamily="18" charset="0"/>
              </a:rPr>
              <a:t>Motility in the </a:t>
            </a:r>
            <a:r>
              <a:rPr lang="en-US" sz="3200" b="1" dirty="0" smtClean="0">
                <a:latin typeface="Times New Roman" panose="02020603050405020304" pitchFamily="18" charset="0"/>
                <a:cs typeface="Times New Roman" panose="02020603050405020304" pitchFamily="18" charset="0"/>
              </a:rPr>
              <a:t>small intestine.</a:t>
            </a:r>
          </a:p>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Control </a:t>
            </a:r>
            <a:r>
              <a:rPr lang="en-US" sz="3200" b="1" dirty="0">
                <a:latin typeface="Times New Roman" panose="02020603050405020304" pitchFamily="18" charset="0"/>
                <a:cs typeface="Times New Roman" panose="02020603050405020304" pitchFamily="18" charset="0"/>
              </a:rPr>
              <a:t>of intestinal </a:t>
            </a:r>
            <a:r>
              <a:rPr lang="en-US" sz="3200" b="1" dirty="0" smtClean="0">
                <a:latin typeface="Times New Roman" panose="02020603050405020304" pitchFamily="18" charset="0"/>
                <a:cs typeface="Times New Roman" panose="02020603050405020304" pitchFamily="18" charset="0"/>
              </a:rPr>
              <a:t>motility.</a:t>
            </a:r>
          </a:p>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Secretions </a:t>
            </a:r>
            <a:r>
              <a:rPr lang="en-US" sz="3200" b="1" dirty="0">
                <a:latin typeface="Times New Roman" panose="02020603050405020304" pitchFamily="18" charset="0"/>
                <a:cs typeface="Times New Roman" panose="02020603050405020304" pitchFamily="18" charset="0"/>
              </a:rPr>
              <a:t>of </a:t>
            </a:r>
            <a:r>
              <a:rPr lang="en-US" sz="3200" b="1" dirty="0" smtClean="0">
                <a:latin typeface="Times New Roman" panose="02020603050405020304" pitchFamily="18" charset="0"/>
                <a:cs typeface="Times New Roman" panose="02020603050405020304" pitchFamily="18" charset="0"/>
              </a:rPr>
              <a:t>the small intestine.</a:t>
            </a:r>
          </a:p>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Digestion </a:t>
            </a:r>
            <a:r>
              <a:rPr lang="en-US" sz="3200" b="1" dirty="0">
                <a:latin typeface="Times New Roman" panose="02020603050405020304" pitchFamily="18" charset="0"/>
                <a:cs typeface="Times New Roman" panose="02020603050405020304" pitchFamily="18" charset="0"/>
              </a:rPr>
              <a:t>of </a:t>
            </a:r>
            <a:r>
              <a:rPr lang="en-US" sz="3200" b="1" dirty="0" smtClean="0">
                <a:latin typeface="Times New Roman" panose="02020603050405020304" pitchFamily="18" charset="0"/>
                <a:cs typeface="Times New Roman" panose="02020603050405020304" pitchFamily="18" charset="0"/>
              </a:rPr>
              <a:t>carbohydrates, proteins and fats.</a:t>
            </a:r>
          </a:p>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Basic principles of gastrointestinal absorption:</a:t>
            </a:r>
          </a:p>
          <a:p>
            <a:pPr marL="0" indent="0">
              <a:buClr>
                <a:srgbClr val="FFFFFF"/>
              </a:buClr>
              <a:buNone/>
            </a:pPr>
            <a:r>
              <a:rPr lang="en-US" sz="3200" b="1" dirty="0" smtClean="0">
                <a:latin typeface="Times New Roman" panose="02020603050405020304" pitchFamily="18" charset="0"/>
                <a:cs typeface="Times New Roman" panose="02020603050405020304" pitchFamily="18" charset="0"/>
              </a:rPr>
              <a:t>Absorption </a:t>
            </a:r>
            <a:r>
              <a:rPr lang="en-US" sz="3200" b="1" dirty="0">
                <a:latin typeface="Times New Roman" panose="02020603050405020304" pitchFamily="18" charset="0"/>
                <a:cs typeface="Times New Roman" panose="02020603050405020304" pitchFamily="18" charset="0"/>
              </a:rPr>
              <a:t>of </a:t>
            </a:r>
            <a:r>
              <a:rPr lang="en-US" sz="3200" b="1" dirty="0" smtClean="0">
                <a:latin typeface="Times New Roman" panose="02020603050405020304" pitchFamily="18" charset="0"/>
                <a:cs typeface="Times New Roman" panose="02020603050405020304" pitchFamily="18" charset="0"/>
              </a:rPr>
              <a:t>carbohydrates, proteins, and fats.</a:t>
            </a:r>
          </a:p>
          <a:p>
            <a:pPr marL="0" indent="0">
              <a:buClr>
                <a:srgbClr val="FFFFFF"/>
              </a:buClr>
              <a:buNone/>
            </a:pPr>
            <a:r>
              <a:rPr lang="en-US" sz="3200" b="1" dirty="0" smtClean="0">
                <a:latin typeface="Times New Roman" panose="02020603050405020304" pitchFamily="18" charset="0"/>
                <a:cs typeface="Times New Roman" panose="02020603050405020304" pitchFamily="18" charset="0"/>
              </a:rPr>
              <a:t>Absorption </a:t>
            </a:r>
            <a:r>
              <a:rPr lang="en-US" sz="3200" b="1" dirty="0">
                <a:latin typeface="Times New Roman" panose="02020603050405020304" pitchFamily="18" charset="0"/>
                <a:cs typeface="Times New Roman" panose="02020603050405020304" pitchFamily="18" charset="0"/>
              </a:rPr>
              <a:t>and secretion of electrolytes and </a:t>
            </a:r>
            <a:r>
              <a:rPr lang="en-US" sz="3200" b="1" dirty="0" smtClean="0">
                <a:latin typeface="Times New Roman" panose="02020603050405020304" pitchFamily="18" charset="0"/>
                <a:cs typeface="Times New Roman" panose="02020603050405020304" pitchFamily="18" charset="0"/>
              </a:rPr>
              <a:t>water. </a:t>
            </a:r>
          </a:p>
        </p:txBody>
      </p:sp>
    </p:spTree>
    <p:extLst>
      <p:ext uri="{BB962C8B-B14F-4D97-AF65-F5344CB8AC3E}">
        <p14:creationId xmlns:p14="http://schemas.microsoft.com/office/powerpoint/2010/main" val="2939287551"/>
      </p:ext>
    </p:extLst>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a:xfrm>
            <a:off x="755576" y="1905000"/>
            <a:ext cx="7772400" cy="1446213"/>
          </a:xfrm>
        </p:spPr>
        <p:txBody>
          <a:bodyPr/>
          <a:lstStyle/>
          <a:p>
            <a:pPr rtl="0" eaLnBrk="1" hangingPunct="1"/>
            <a:r>
              <a:rPr lang="en-US" sz="8800" b="1" dirty="0" smtClean="0">
                <a:solidFill>
                  <a:srgbClr val="FF0000"/>
                </a:solidFill>
                <a:latin typeface="Times New Roman" panose="02020603050405020304" pitchFamily="18" charset="0"/>
                <a:cs typeface="Times New Roman" panose="02020603050405020304" pitchFamily="18" charset="0"/>
              </a:rPr>
              <a:t>Digestion of Carbohydrates</a:t>
            </a:r>
            <a:endParaRPr lang="ar-SA" sz="88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71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685800" y="341784"/>
            <a:ext cx="7772400" cy="1143000"/>
          </a:xfrm>
        </p:spPr>
        <p:txBody>
          <a:bodyPr/>
          <a:lstStyle/>
          <a:p>
            <a:pPr rtl="0" eaLnBrk="1" hangingPunct="1"/>
            <a:r>
              <a:rPr lang="en-US" sz="4000" b="1" dirty="0" smtClean="0">
                <a:solidFill>
                  <a:srgbClr val="FF0000"/>
                </a:solidFill>
                <a:latin typeface="Times New Roman" panose="02020603050405020304" pitchFamily="18" charset="0"/>
                <a:cs typeface="Times New Roman" panose="02020603050405020304" pitchFamily="18" charset="0"/>
              </a:rPr>
              <a:t>Digestion of Carbohydrates in the Mouth and Stomach</a:t>
            </a:r>
            <a:endParaRPr lang="ar-SA" sz="4000" b="1" dirty="0" smtClean="0">
              <a:solidFill>
                <a:srgbClr val="FF0000"/>
              </a:solidFill>
              <a:latin typeface="Times New Roman" panose="02020603050405020304" pitchFamily="18" charset="0"/>
              <a:cs typeface="Times New Roman" panose="02020603050405020304" pitchFamily="18" charset="0"/>
            </a:endParaRPr>
          </a:p>
        </p:txBody>
      </p:sp>
      <p:sp>
        <p:nvSpPr>
          <p:cNvPr id="6147" name="Content Placeholder 3"/>
          <p:cNvSpPr>
            <a:spLocks noGrp="1"/>
          </p:cNvSpPr>
          <p:nvPr>
            <p:ph idx="1"/>
          </p:nvPr>
        </p:nvSpPr>
        <p:spPr>
          <a:xfrm>
            <a:off x="304800" y="1906488"/>
            <a:ext cx="8458200" cy="4114800"/>
          </a:xfrm>
        </p:spPr>
        <p:txBody>
          <a:bodyPr/>
          <a:lstStyle/>
          <a:p>
            <a:pPr algn="l" rtl="0" eaLnBrk="1" hangingPunct="1"/>
            <a:r>
              <a:rPr lang="en-US" b="1" dirty="0" smtClean="0">
                <a:latin typeface="Times New Roman" panose="02020603050405020304" pitchFamily="18" charset="0"/>
                <a:cs typeface="Times New Roman" panose="02020603050405020304" pitchFamily="18" charset="0"/>
              </a:rPr>
              <a:t>The </a:t>
            </a:r>
            <a:r>
              <a:rPr lang="en-US" b="1" i="1" dirty="0" smtClean="0">
                <a:latin typeface="Times New Roman" panose="02020603050405020304" pitchFamily="18" charset="0"/>
                <a:cs typeface="Times New Roman" panose="02020603050405020304" pitchFamily="18" charset="0"/>
              </a:rPr>
              <a:t>ptyalin (an </a:t>
            </a:r>
            <a:r>
              <a:rPr lang="en-US" dirty="0" smtClean="0">
                <a:latin typeface="Times New Roman" panose="02020603050405020304" pitchFamily="18" charset="0"/>
                <a:cs typeface="Times New Roman" panose="02020603050405020304" pitchFamily="18" charset="0"/>
              </a:rPr>
              <a:t>α</a:t>
            </a:r>
            <a:r>
              <a:rPr lang="en-US" b="1" i="1" dirty="0" smtClean="0">
                <a:latin typeface="Times New Roman" panose="02020603050405020304" pitchFamily="18" charset="0"/>
                <a:cs typeface="Times New Roman" panose="02020603050405020304" pitchFamily="18" charset="0"/>
              </a:rPr>
              <a:t>-amylase)</a:t>
            </a:r>
            <a:r>
              <a:rPr lang="en-US" b="1" dirty="0" smtClean="0">
                <a:latin typeface="Times New Roman" panose="02020603050405020304" pitchFamily="18" charset="0"/>
                <a:cs typeface="Times New Roman" panose="02020603050405020304" pitchFamily="18" charset="0"/>
              </a:rPr>
              <a:t> enzyme in saliva hydrolyzes starch into the disaccharide </a:t>
            </a:r>
            <a:r>
              <a:rPr lang="en-US" b="1" i="1" dirty="0" smtClean="0">
                <a:latin typeface="Times New Roman" panose="02020603050405020304" pitchFamily="18" charset="0"/>
                <a:cs typeface="Times New Roman" panose="02020603050405020304" pitchFamily="18" charset="0"/>
              </a:rPr>
              <a:t>maltose and other small </a:t>
            </a:r>
            <a:r>
              <a:rPr lang="en-US" b="1" dirty="0" smtClean="0">
                <a:latin typeface="Times New Roman" panose="02020603050405020304" pitchFamily="18" charset="0"/>
                <a:cs typeface="Times New Roman" panose="02020603050405020304" pitchFamily="18" charset="0"/>
              </a:rPr>
              <a:t>polymers of glucose. </a:t>
            </a:r>
          </a:p>
          <a:p>
            <a:pPr algn="l" rtl="0" eaLnBrk="1" hangingPunct="1"/>
            <a:r>
              <a:rPr lang="en-US" b="1" dirty="0" smtClean="0">
                <a:latin typeface="Times New Roman" panose="02020603050405020304" pitchFamily="18" charset="0"/>
                <a:cs typeface="Times New Roman" panose="02020603050405020304" pitchFamily="18" charset="0"/>
              </a:rPr>
              <a:t>The starch digestion </a:t>
            </a:r>
            <a:r>
              <a:rPr lang="en-US" b="1" u="sng" dirty="0" smtClean="0">
                <a:latin typeface="Times New Roman" panose="02020603050405020304" pitchFamily="18" charset="0"/>
                <a:cs typeface="Times New Roman" panose="02020603050405020304" pitchFamily="18" charset="0"/>
              </a:rPr>
              <a:t>sometimes</a:t>
            </a:r>
            <a:r>
              <a:rPr lang="en-US" b="1" dirty="0" smtClean="0">
                <a:latin typeface="Times New Roman" panose="02020603050405020304" pitchFamily="18" charset="0"/>
                <a:cs typeface="Times New Roman" panose="02020603050405020304" pitchFamily="18" charset="0"/>
              </a:rPr>
              <a:t> continues in the </a:t>
            </a:r>
            <a:r>
              <a:rPr lang="en-US" b="1" dirty="0">
                <a:latin typeface="Times New Roman" panose="02020603050405020304" pitchFamily="18" charset="0"/>
                <a:cs typeface="Times New Roman" panose="02020603050405020304" pitchFamily="18" charset="0"/>
              </a:rPr>
              <a:t>fundus </a:t>
            </a:r>
            <a:r>
              <a:rPr lang="en-US" b="1" dirty="0" smtClean="0">
                <a:latin typeface="Times New Roman" panose="02020603050405020304" pitchFamily="18" charset="0"/>
                <a:cs typeface="Times New Roman" panose="02020603050405020304" pitchFamily="18" charset="0"/>
              </a:rPr>
              <a:t>and body of the stomach for as long as 1 hour before the food becomes mixed with the stomach secretions.</a:t>
            </a:r>
          </a:p>
        </p:txBody>
      </p:sp>
    </p:spTree>
    <p:extLst>
      <p:ext uri="{BB962C8B-B14F-4D97-AF65-F5344CB8AC3E}">
        <p14:creationId xmlns:p14="http://schemas.microsoft.com/office/powerpoint/2010/main" val="1437931602"/>
      </p:ext>
    </p:extLst>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755576" y="260648"/>
            <a:ext cx="7772400" cy="1143000"/>
          </a:xfrm>
        </p:spPr>
        <p:txBody>
          <a:bodyPr/>
          <a:lstStyle/>
          <a:p>
            <a:pPr rtl="0" eaLnBrk="1" hangingPunct="1"/>
            <a:r>
              <a:rPr lang="en-US" b="1" dirty="0" smtClean="0">
                <a:solidFill>
                  <a:srgbClr val="FF0000"/>
                </a:solidFill>
                <a:latin typeface="Times New Roman" panose="02020603050405020304" pitchFamily="18" charset="0"/>
                <a:cs typeface="Times New Roman" panose="02020603050405020304" pitchFamily="18" charset="0"/>
              </a:rPr>
              <a:t>Digestion of Carbohydrates in the Small Intestine</a:t>
            </a:r>
            <a:endParaRPr lang="ar-SA" b="1" dirty="0" smtClean="0">
              <a:solidFill>
                <a:srgbClr val="FF0000"/>
              </a:solidFill>
              <a:latin typeface="Times New Roman" panose="02020603050405020304" pitchFamily="18" charset="0"/>
              <a:cs typeface="Times New Roman" panose="02020603050405020304" pitchFamily="18" charset="0"/>
            </a:endParaRPr>
          </a:p>
        </p:txBody>
      </p:sp>
      <p:sp>
        <p:nvSpPr>
          <p:cNvPr id="6147" name="Content Placeholder 3"/>
          <p:cNvSpPr>
            <a:spLocks noGrp="1"/>
          </p:cNvSpPr>
          <p:nvPr>
            <p:ph idx="1"/>
          </p:nvPr>
        </p:nvSpPr>
        <p:spPr>
          <a:xfrm>
            <a:off x="304800" y="1340768"/>
            <a:ext cx="8458200" cy="4114800"/>
          </a:xfrm>
        </p:spPr>
        <p:txBody>
          <a:bodyPr/>
          <a:lstStyle/>
          <a:p>
            <a:pPr marL="0" indent="0" algn="l" rtl="0" eaLnBrk="1" hangingPunct="1">
              <a:buClr>
                <a:srgbClr val="FFFFFF"/>
              </a:buClr>
              <a:buNone/>
            </a:pPr>
            <a:r>
              <a:rPr lang="en-US" sz="2800" b="1" dirty="0" smtClean="0">
                <a:solidFill>
                  <a:srgbClr val="FF0000"/>
                </a:solidFill>
                <a:latin typeface="Times New Roman" panose="02020603050405020304" pitchFamily="18" charset="0"/>
                <a:cs typeface="Times New Roman" panose="02020603050405020304" pitchFamily="18" charset="0"/>
              </a:rPr>
              <a:t>Digestion by Pancreatic Amylase. </a:t>
            </a:r>
          </a:p>
          <a:p>
            <a:pPr algn="l" rtl="0" eaLnBrk="1" hangingPunct="1">
              <a:buClr>
                <a:srgbClr val="FFFFFF"/>
              </a:buClr>
              <a:buFont typeface="Wingdings" pitchFamily="2" charset="2"/>
              <a:buChar char="v"/>
            </a:pPr>
            <a:r>
              <a:rPr lang="en-US" sz="2800" b="1" dirty="0" smtClean="0">
                <a:latin typeface="Times New Roman" panose="02020603050405020304" pitchFamily="18" charset="0"/>
                <a:cs typeface="Times New Roman" panose="02020603050405020304" pitchFamily="18" charset="0"/>
              </a:rPr>
              <a:t>Pancreatic secretion has α-amylase that is almost identical in its function with the α-amylase of saliva but is several times as powerful. Therefore, within 15 to 30 minutes after the </a:t>
            </a:r>
            <a:r>
              <a:rPr lang="en-US" sz="2800" b="1" dirty="0" err="1" smtClean="0">
                <a:latin typeface="Times New Roman" panose="02020603050405020304" pitchFamily="18" charset="0"/>
                <a:cs typeface="Times New Roman" panose="02020603050405020304" pitchFamily="18" charset="0"/>
              </a:rPr>
              <a:t>chyme</a:t>
            </a:r>
            <a:r>
              <a:rPr lang="en-US" sz="2800" b="1" dirty="0" smtClean="0">
                <a:latin typeface="Times New Roman" panose="02020603050405020304" pitchFamily="18" charset="0"/>
                <a:cs typeface="Times New Roman" panose="02020603050405020304" pitchFamily="18" charset="0"/>
              </a:rPr>
              <a:t> empties from the stomach into the duodenum and mixes with pancreatic juice, virtually all the carbohydrates will have become digested.</a:t>
            </a:r>
          </a:p>
          <a:p>
            <a:pPr algn="l" rtl="0" eaLnBrk="1" hangingPunct="1">
              <a:buClr>
                <a:srgbClr val="FFFFFF"/>
              </a:buClr>
              <a:buFont typeface="Wingdings" pitchFamily="2" charset="2"/>
              <a:buChar char="v"/>
            </a:pPr>
            <a:r>
              <a:rPr lang="en-US" sz="2800" b="1" dirty="0" smtClean="0">
                <a:latin typeface="Times New Roman" panose="02020603050405020304" pitchFamily="18" charset="0"/>
                <a:cs typeface="Times New Roman" panose="02020603050405020304" pitchFamily="18" charset="0"/>
              </a:rPr>
              <a:t>The carbohydrates are almost totally converted into </a:t>
            </a:r>
            <a:r>
              <a:rPr lang="en-US" sz="2800" b="1" i="1" dirty="0" smtClean="0">
                <a:latin typeface="Times New Roman" panose="02020603050405020304" pitchFamily="18" charset="0"/>
                <a:cs typeface="Times New Roman" panose="02020603050405020304" pitchFamily="18" charset="0"/>
              </a:rPr>
              <a:t>maltose and/or other very small glucose polymers before passing beyond the duodenum or </a:t>
            </a:r>
            <a:r>
              <a:rPr lang="en-US" sz="2800" b="1" dirty="0" smtClean="0">
                <a:latin typeface="Times New Roman" panose="02020603050405020304" pitchFamily="18" charset="0"/>
                <a:cs typeface="Times New Roman" panose="02020603050405020304" pitchFamily="18" charset="0"/>
              </a:rPr>
              <a:t>upper jejunum.</a:t>
            </a:r>
            <a:endParaRPr lang="ar-SA"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146960"/>
      </p:ext>
    </p:extLst>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504" y="76200"/>
            <a:ext cx="8350696" cy="1143000"/>
          </a:xfrm>
        </p:spPr>
        <p:txBody>
          <a:bodyPr/>
          <a:lstStyle/>
          <a:p>
            <a:pPr rtl="0" eaLnBrk="1" hangingPunct="1"/>
            <a:r>
              <a:rPr lang="en-US" sz="4000" b="1" dirty="0" smtClean="0">
                <a:solidFill>
                  <a:srgbClr val="FF0000"/>
                </a:solidFill>
                <a:latin typeface="Times New Roman" panose="02020603050405020304" pitchFamily="18" charset="0"/>
                <a:cs typeface="Times New Roman" panose="02020603050405020304" pitchFamily="18" charset="0"/>
              </a:rPr>
              <a:t>Hydrolysis of Disaccharides by Intestinal Enzymes</a:t>
            </a:r>
            <a:endParaRPr lang="ar-SA" sz="3600" b="1" dirty="0" smtClean="0">
              <a:solidFill>
                <a:srgbClr val="FF0000"/>
              </a:solidFill>
              <a:latin typeface="Times New Roman" panose="02020603050405020304" pitchFamily="18" charset="0"/>
              <a:cs typeface="Times New Roman" panose="02020603050405020304" pitchFamily="18" charset="0"/>
            </a:endParaRPr>
          </a:p>
        </p:txBody>
      </p:sp>
      <p:sp>
        <p:nvSpPr>
          <p:cNvPr id="7171" name="Content Placeholder 2"/>
          <p:cNvSpPr>
            <a:spLocks noGrp="1"/>
          </p:cNvSpPr>
          <p:nvPr>
            <p:ph idx="1"/>
          </p:nvPr>
        </p:nvSpPr>
        <p:spPr>
          <a:xfrm>
            <a:off x="13648" y="1245096"/>
            <a:ext cx="9144000" cy="3048000"/>
          </a:xfrm>
        </p:spPr>
        <p:txBody>
          <a:bodyPr/>
          <a:lstStyle/>
          <a:p>
            <a:pPr algn="l" rtl="0" eaLnBrk="1" hangingPunct="1"/>
            <a:r>
              <a:rPr lang="en-US" sz="2400" b="1" dirty="0" smtClean="0">
                <a:latin typeface="Times New Roman" panose="02020603050405020304" pitchFamily="18" charset="0"/>
                <a:cs typeface="Times New Roman" panose="02020603050405020304" pitchFamily="18" charset="0"/>
              </a:rPr>
              <a:t>The enterocytes lining the villi of the small intestine contain four enzymes </a:t>
            </a:r>
            <a:r>
              <a:rPr lang="en-US" sz="2400" b="1" dirty="0" smtClean="0">
                <a:solidFill>
                  <a:srgbClr val="0070C0"/>
                </a:solidFill>
                <a:latin typeface="Times New Roman" panose="02020603050405020304" pitchFamily="18" charset="0"/>
                <a:cs typeface="Times New Roman" panose="02020603050405020304" pitchFamily="18" charset="0"/>
              </a:rPr>
              <a:t>(lactase, </a:t>
            </a:r>
            <a:r>
              <a:rPr lang="en-US" sz="2400" b="1" dirty="0" err="1" smtClean="0">
                <a:solidFill>
                  <a:srgbClr val="0070C0"/>
                </a:solidFill>
                <a:latin typeface="Times New Roman" panose="02020603050405020304" pitchFamily="18" charset="0"/>
                <a:cs typeface="Times New Roman" panose="02020603050405020304" pitchFamily="18" charset="0"/>
              </a:rPr>
              <a:t>sucrase</a:t>
            </a:r>
            <a:r>
              <a:rPr lang="en-US" sz="2400" b="1" dirty="0" smtClean="0">
                <a:solidFill>
                  <a:srgbClr val="0070C0"/>
                </a:solidFill>
                <a:latin typeface="Times New Roman" panose="02020603050405020304" pitchFamily="18" charset="0"/>
                <a:cs typeface="Times New Roman" panose="02020603050405020304" pitchFamily="18" charset="0"/>
              </a:rPr>
              <a:t>, maltase, and α-</a:t>
            </a:r>
            <a:r>
              <a:rPr lang="en-US" sz="2400" b="1" dirty="0" err="1" smtClean="0">
                <a:solidFill>
                  <a:srgbClr val="0070C0"/>
                </a:solidFill>
                <a:latin typeface="Times New Roman" panose="02020603050405020304" pitchFamily="18" charset="0"/>
                <a:cs typeface="Times New Roman" panose="02020603050405020304" pitchFamily="18" charset="0"/>
              </a:rPr>
              <a:t>dextrinase</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which are capable of splitting the disaccharides lactose, sucrose, and maltose, plus other small glucose polymers, into their constituent monosaccharides.</a:t>
            </a:r>
          </a:p>
          <a:p>
            <a:pPr algn="l" rtl="0" eaLnBrk="1" hangingPunct="1"/>
            <a:r>
              <a:rPr lang="en-US" sz="2400" b="1" dirty="0" smtClean="0">
                <a:latin typeface="Times New Roman" panose="02020603050405020304" pitchFamily="18" charset="0"/>
                <a:cs typeface="Times New Roman" panose="02020603050405020304" pitchFamily="18" charset="0"/>
              </a:rPr>
              <a:t>These enzymes are located in the enterocytes covering the intestinal microvilli brush border, </a:t>
            </a:r>
            <a:r>
              <a:rPr lang="en-US" sz="2400" b="1" dirty="0" smtClean="0">
                <a:solidFill>
                  <a:srgbClr val="0070C0"/>
                </a:solidFill>
                <a:latin typeface="Times New Roman" panose="02020603050405020304" pitchFamily="18" charset="0"/>
                <a:cs typeface="Times New Roman" panose="02020603050405020304" pitchFamily="18" charset="0"/>
              </a:rPr>
              <a:t>so that the disaccharides are digested as they come in contact with these enterocytes.</a:t>
            </a:r>
          </a:p>
        </p:txBody>
      </p:sp>
      <p:pic>
        <p:nvPicPr>
          <p:cNvPr id="7172" name="Picture 5" descr="8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64" y="4391000"/>
            <a:ext cx="9336984" cy="227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195671"/>
      </p:ext>
    </p:extLst>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ctrTitle"/>
          </p:nvPr>
        </p:nvSpPr>
        <p:spPr>
          <a:xfrm>
            <a:off x="683568" y="2198811"/>
            <a:ext cx="7772400" cy="1446213"/>
          </a:xfrm>
        </p:spPr>
        <p:txBody>
          <a:bodyPr/>
          <a:lstStyle/>
          <a:p>
            <a:pPr rtl="0" eaLnBrk="1" hangingPunct="1"/>
            <a:r>
              <a:rPr lang="en-US" sz="11500" b="1" dirty="0" smtClean="0">
                <a:solidFill>
                  <a:srgbClr val="FF0000"/>
                </a:solidFill>
                <a:latin typeface="Times New Roman" panose="02020603050405020304" pitchFamily="18" charset="0"/>
                <a:cs typeface="Times New Roman" panose="02020603050405020304" pitchFamily="18" charset="0"/>
              </a:rPr>
              <a:t>Digestion of Proteins </a:t>
            </a:r>
            <a:endParaRPr lang="ar-SA" sz="115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647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72008" y="155104"/>
            <a:ext cx="8204448" cy="609600"/>
          </a:xfrm>
        </p:spPr>
        <p:txBody>
          <a:bodyPr/>
          <a:lstStyle/>
          <a:p>
            <a:pPr eaLnBrk="1" hangingPunct="1"/>
            <a:r>
              <a:rPr lang="en-US" b="1" dirty="0" smtClean="0">
                <a:solidFill>
                  <a:srgbClr val="FF0000"/>
                </a:solidFill>
                <a:latin typeface="Times New Roman" panose="02020603050405020304" pitchFamily="18" charset="0"/>
                <a:cs typeface="Times New Roman" panose="02020603050405020304" pitchFamily="18" charset="0"/>
              </a:rPr>
              <a:t>Digestion of Proteins in the Stomach</a:t>
            </a:r>
            <a:endParaRPr lang="ar-SA" sz="3200" b="1" dirty="0" smtClean="0">
              <a:solidFill>
                <a:srgbClr val="FF0000"/>
              </a:solidFill>
              <a:latin typeface="Times New Roman" panose="02020603050405020304" pitchFamily="18" charset="0"/>
              <a:cs typeface="Times New Roman" panose="02020603050405020304" pitchFamily="18" charset="0"/>
            </a:endParaRPr>
          </a:p>
        </p:txBody>
      </p:sp>
      <p:sp>
        <p:nvSpPr>
          <p:cNvPr id="10243" name="Content Placeholder 2"/>
          <p:cNvSpPr>
            <a:spLocks noGrp="1"/>
          </p:cNvSpPr>
          <p:nvPr>
            <p:ph idx="1"/>
          </p:nvPr>
        </p:nvSpPr>
        <p:spPr>
          <a:xfrm>
            <a:off x="-73024" y="826368"/>
            <a:ext cx="9325544" cy="4114800"/>
          </a:xfrm>
        </p:spPr>
        <p:txBody>
          <a:bodyPr/>
          <a:lstStyle/>
          <a:p>
            <a:pPr algn="l" rtl="0" eaLnBrk="1" hangingPunct="1"/>
            <a:r>
              <a:rPr lang="en-US" sz="2800" b="1" dirty="0" smtClean="0">
                <a:latin typeface="Times New Roman" panose="02020603050405020304" pitchFamily="18" charset="0"/>
                <a:cs typeface="Times New Roman" panose="02020603050405020304" pitchFamily="18" charset="0"/>
              </a:rPr>
              <a:t>Pepsin is the important peptic enzyme of the stomach </a:t>
            </a:r>
            <a:r>
              <a:rPr lang="en-US" sz="2800" b="1" dirty="0" smtClean="0">
                <a:solidFill>
                  <a:srgbClr val="FF0000"/>
                </a:solidFill>
                <a:latin typeface="Times New Roman" panose="02020603050405020304" pitchFamily="18" charset="0"/>
                <a:cs typeface="Times New Roman" panose="02020603050405020304" pitchFamily="18" charset="0"/>
              </a:rPr>
              <a:t>(active at a pH=2.0 - 3.0 and is inactive at a pH above about 5.0).</a:t>
            </a:r>
          </a:p>
          <a:p>
            <a:pPr algn="l" rtl="0" eaLnBrk="1" hangingPunct="1"/>
            <a:r>
              <a:rPr lang="en-US" sz="2800" b="1" dirty="0" smtClean="0">
                <a:latin typeface="Times New Roman" panose="02020603050405020304" pitchFamily="18" charset="0"/>
                <a:cs typeface="Times New Roman" panose="02020603050405020304" pitchFamily="18" charset="0"/>
              </a:rPr>
              <a:t>The pH of the stomach averages around 2.0 - 3.0.</a:t>
            </a:r>
          </a:p>
          <a:p>
            <a:pPr algn="l" rtl="0" eaLnBrk="1" hangingPunct="1"/>
            <a:r>
              <a:rPr lang="en-US" sz="2800" b="1" dirty="0" smtClean="0">
                <a:latin typeface="Times New Roman" panose="02020603050405020304" pitchFamily="18" charset="0"/>
                <a:cs typeface="Times New Roman" panose="02020603050405020304" pitchFamily="18" charset="0"/>
              </a:rPr>
              <a:t>One of the important features of pepsin digestion is its ability to digest the protein collagen.</a:t>
            </a:r>
          </a:p>
          <a:p>
            <a:pPr algn="l" rtl="0" eaLnBrk="1" hangingPunct="1"/>
            <a:r>
              <a:rPr lang="en-US" sz="2800" b="1" dirty="0" smtClean="0">
                <a:latin typeface="Times New Roman" panose="02020603050405020304" pitchFamily="18" charset="0"/>
                <a:cs typeface="Times New Roman" panose="02020603050405020304" pitchFamily="18" charset="0"/>
              </a:rPr>
              <a:t>Collagen is a major constituent of the intercellular connective tissue of meats; therefore, for the digestive enzymes of the digestive tract to penetrate meats and digest the other meat proteins, it is first necessary that the collagen fibers be digested. </a:t>
            </a:r>
          </a:p>
          <a:p>
            <a:pPr algn="l" rtl="0" eaLnBrk="1" hangingPunct="1"/>
            <a:r>
              <a:rPr lang="en-US" sz="2800" b="1" dirty="0" smtClean="0">
                <a:latin typeface="Times New Roman" panose="02020603050405020304" pitchFamily="18" charset="0"/>
                <a:cs typeface="Times New Roman" panose="02020603050405020304" pitchFamily="18" charset="0"/>
              </a:rPr>
              <a:t>Pepsin initiates the process of protein digestion, usually providing 10 to 20 % of the total protein digestion. </a:t>
            </a:r>
            <a:endParaRPr lang="ar-SA"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43892"/>
      </p:ext>
    </p:extLst>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504" y="343000"/>
            <a:ext cx="8928992" cy="637728"/>
          </a:xfrm>
        </p:spPr>
        <p:txBody>
          <a:bodyPr/>
          <a:lstStyle/>
          <a:p>
            <a:pPr rtl="0" eaLnBrk="1" hangingPunct="1"/>
            <a:r>
              <a:rPr lang="en-US" b="1" dirty="0" smtClean="0">
                <a:solidFill>
                  <a:srgbClr val="FF0000"/>
                </a:solidFill>
                <a:latin typeface="Times New Roman" panose="02020603050405020304" pitchFamily="18" charset="0"/>
                <a:cs typeface="Times New Roman" panose="02020603050405020304" pitchFamily="18" charset="0"/>
              </a:rPr>
              <a:t>Digestion of Proteins by Pancreatic Secretions</a:t>
            </a:r>
            <a:endParaRPr lang="ar-SA" sz="3200" b="1" dirty="0" smtClean="0">
              <a:solidFill>
                <a:srgbClr val="FF0000"/>
              </a:solidFill>
              <a:latin typeface="Times New Roman" panose="02020603050405020304" pitchFamily="18" charset="0"/>
              <a:cs typeface="Times New Roman" panose="02020603050405020304" pitchFamily="18" charset="0"/>
            </a:endParaRPr>
          </a:p>
        </p:txBody>
      </p:sp>
      <p:sp>
        <p:nvSpPr>
          <p:cNvPr id="11267" name="Content Placeholder 2"/>
          <p:cNvSpPr>
            <a:spLocks noGrp="1"/>
          </p:cNvSpPr>
          <p:nvPr>
            <p:ph idx="1"/>
          </p:nvPr>
        </p:nvSpPr>
        <p:spPr>
          <a:xfrm>
            <a:off x="35496" y="1258416"/>
            <a:ext cx="8964488" cy="4114800"/>
          </a:xfrm>
        </p:spPr>
        <p:txBody>
          <a:bodyPr/>
          <a:lstStyle/>
          <a:p>
            <a:pPr algn="l" rtl="0" eaLnBrk="1" hangingPunct="1"/>
            <a:r>
              <a:rPr lang="en-US" sz="2600" b="1" dirty="0" smtClean="0">
                <a:solidFill>
                  <a:srgbClr val="FF0000"/>
                </a:solidFill>
                <a:latin typeface="Times New Roman" panose="02020603050405020304" pitchFamily="18" charset="0"/>
                <a:cs typeface="Times New Roman" panose="02020603050405020304" pitchFamily="18" charset="0"/>
              </a:rPr>
              <a:t>Most protein digestion occurs in the duodenum and jejunum.</a:t>
            </a:r>
          </a:p>
          <a:p>
            <a:pPr algn="l" rtl="0" eaLnBrk="1" hangingPunct="1"/>
            <a:r>
              <a:rPr lang="en-US" sz="2600" b="1" dirty="0" smtClean="0">
                <a:latin typeface="Times New Roman" panose="02020603050405020304" pitchFamily="18" charset="0"/>
                <a:cs typeface="Times New Roman" panose="02020603050405020304" pitchFamily="18" charset="0"/>
              </a:rPr>
              <a:t>Both </a:t>
            </a:r>
            <a:r>
              <a:rPr lang="en-US" sz="2600" b="1" dirty="0" smtClean="0">
                <a:solidFill>
                  <a:srgbClr val="0070C0"/>
                </a:solidFill>
                <a:latin typeface="Times New Roman" panose="02020603050405020304" pitchFamily="18" charset="0"/>
                <a:cs typeface="Times New Roman" panose="02020603050405020304" pitchFamily="18" charset="0"/>
              </a:rPr>
              <a:t>trypsin and chymotrypsin split protein molecules into small polypeptides; </a:t>
            </a:r>
            <a:r>
              <a:rPr lang="en-US" sz="2600" b="1" dirty="0" err="1" smtClean="0">
                <a:solidFill>
                  <a:srgbClr val="0070C0"/>
                </a:solidFill>
                <a:latin typeface="Times New Roman" panose="02020603050405020304" pitchFamily="18" charset="0"/>
                <a:cs typeface="Times New Roman" panose="02020603050405020304" pitchFamily="18" charset="0"/>
              </a:rPr>
              <a:t>carboxypolypeptidase</a:t>
            </a:r>
            <a:r>
              <a:rPr lang="en-US" sz="2600" b="1" dirty="0" smtClean="0">
                <a:solidFill>
                  <a:srgbClr val="0070C0"/>
                </a:solidFill>
                <a:latin typeface="Times New Roman" panose="02020603050405020304" pitchFamily="18" charset="0"/>
                <a:cs typeface="Times New Roman" panose="02020603050405020304" pitchFamily="18" charset="0"/>
              </a:rPr>
              <a:t> then cleaves individual AA from the carboxyl ends of the polypeptides. </a:t>
            </a:r>
          </a:p>
          <a:p>
            <a:pPr algn="l" rtl="0" eaLnBrk="1" hangingPunct="1"/>
            <a:r>
              <a:rPr lang="en-US" sz="2600" b="1" dirty="0" err="1" smtClean="0">
                <a:latin typeface="Times New Roman" panose="02020603050405020304" pitchFamily="18" charset="0"/>
                <a:cs typeface="Times New Roman" panose="02020603050405020304" pitchFamily="18" charset="0"/>
              </a:rPr>
              <a:t>Proelastase</a:t>
            </a:r>
            <a:r>
              <a:rPr lang="en-US" sz="2600" b="1" dirty="0" smtClean="0">
                <a:latin typeface="Times New Roman" panose="02020603050405020304" pitchFamily="18" charset="0"/>
                <a:cs typeface="Times New Roman" panose="02020603050405020304" pitchFamily="18" charset="0"/>
              </a:rPr>
              <a:t> is converted into </a:t>
            </a:r>
            <a:r>
              <a:rPr lang="en-US" sz="2600" b="1" dirty="0" err="1" smtClean="0">
                <a:latin typeface="Times New Roman" panose="02020603050405020304" pitchFamily="18" charset="0"/>
                <a:cs typeface="Times New Roman" panose="02020603050405020304" pitchFamily="18" charset="0"/>
              </a:rPr>
              <a:t>elastase</a:t>
            </a:r>
            <a:r>
              <a:rPr lang="en-US" sz="2600" b="1" dirty="0" smtClean="0">
                <a:latin typeface="Times New Roman" panose="02020603050405020304" pitchFamily="18" charset="0"/>
                <a:cs typeface="Times New Roman" panose="02020603050405020304" pitchFamily="18" charset="0"/>
              </a:rPr>
              <a:t>, which then digests elastin fibers that partially hold meats together.</a:t>
            </a:r>
          </a:p>
          <a:p>
            <a:pPr algn="l" rtl="0" eaLnBrk="1" hangingPunct="1"/>
            <a:r>
              <a:rPr lang="en-US" sz="2600" b="1" dirty="0" smtClean="0">
                <a:latin typeface="Times New Roman" panose="02020603050405020304" pitchFamily="18" charset="0"/>
                <a:cs typeface="Times New Roman" panose="02020603050405020304" pitchFamily="18" charset="0"/>
              </a:rPr>
              <a:t>Only a small percentage of the proteins are digested all the way to their constituent AA by the pancreatic juices. </a:t>
            </a:r>
          </a:p>
          <a:p>
            <a:pPr algn="l" rtl="0" eaLnBrk="1" hangingPunct="1"/>
            <a:r>
              <a:rPr lang="en-US" sz="2600" b="1" dirty="0" smtClean="0">
                <a:latin typeface="Times New Roman" panose="02020603050405020304" pitchFamily="18" charset="0"/>
                <a:cs typeface="Times New Roman" panose="02020603050405020304" pitchFamily="18" charset="0"/>
              </a:rPr>
              <a:t>Most remain as dipeptides and </a:t>
            </a:r>
            <a:r>
              <a:rPr lang="en-US" sz="2600" b="1" dirty="0" err="1" smtClean="0">
                <a:latin typeface="Times New Roman" panose="02020603050405020304" pitchFamily="18" charset="0"/>
                <a:cs typeface="Times New Roman" panose="02020603050405020304" pitchFamily="18" charset="0"/>
              </a:rPr>
              <a:t>tripeptides</a:t>
            </a:r>
            <a:r>
              <a:rPr lang="en-US" sz="2600" b="1" dirty="0" smtClean="0">
                <a:latin typeface="Times New Roman" panose="02020603050405020304" pitchFamily="18" charset="0"/>
                <a:cs typeface="Times New Roman" panose="02020603050405020304" pitchFamily="18" charset="0"/>
              </a:rPr>
              <a:t> to be digested by </a:t>
            </a:r>
            <a:r>
              <a:rPr lang="en-US" sz="2600" b="1" u="sng" dirty="0" smtClean="0">
                <a:solidFill>
                  <a:srgbClr val="0070C0"/>
                </a:solidFill>
                <a:latin typeface="Times New Roman" panose="02020603050405020304" pitchFamily="18" charset="0"/>
                <a:cs typeface="Times New Roman" panose="02020603050405020304" pitchFamily="18" charset="0"/>
              </a:rPr>
              <a:t>Peptidases in the Enterocytes</a:t>
            </a:r>
            <a:r>
              <a:rPr lang="en-US" sz="2600" b="1" dirty="0" smtClean="0">
                <a:solidFill>
                  <a:srgbClr val="0070C0"/>
                </a:solidFill>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mainly in the duodenum and jejunum. </a:t>
            </a:r>
            <a:endParaRPr lang="ar-SA" sz="2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595042"/>
      </p:ext>
    </p:extLst>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xfrm>
            <a:off x="685800" y="152400"/>
            <a:ext cx="7772400" cy="1143000"/>
          </a:xfrm>
        </p:spPr>
        <p:txBody>
          <a:bodyPr/>
          <a:lstStyle/>
          <a:p>
            <a:pPr eaLnBrk="1" hangingPunct="1"/>
            <a:r>
              <a:rPr lang="en-US" sz="4000" b="1" dirty="0" smtClean="0">
                <a:solidFill>
                  <a:srgbClr val="FF0000"/>
                </a:solidFill>
                <a:latin typeface="Times New Roman" panose="02020603050405020304" pitchFamily="18" charset="0"/>
                <a:cs typeface="Times New Roman" panose="02020603050405020304" pitchFamily="18" charset="0"/>
              </a:rPr>
              <a:t>Activation of Gastrointestinal Proteases</a:t>
            </a:r>
            <a:endParaRPr lang="ar-SA" sz="4000" b="1" dirty="0" smtClean="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19287" t="23400" r="28738" b="12201"/>
          <a:stretch/>
        </p:blipFill>
        <p:spPr>
          <a:xfrm>
            <a:off x="827584" y="1295399"/>
            <a:ext cx="7920880" cy="5520613"/>
          </a:xfrm>
          <a:prstGeom prst="rect">
            <a:avLst/>
          </a:prstGeom>
        </p:spPr>
      </p:pic>
    </p:spTree>
    <p:extLst>
      <p:ext uri="{BB962C8B-B14F-4D97-AF65-F5344CB8AC3E}">
        <p14:creationId xmlns:p14="http://schemas.microsoft.com/office/powerpoint/2010/main" val="804307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3"/>
          <p:cNvSpPr>
            <a:spLocks noGrp="1"/>
          </p:cNvSpPr>
          <p:nvPr>
            <p:ph type="title"/>
          </p:nvPr>
        </p:nvSpPr>
        <p:spPr>
          <a:xfrm>
            <a:off x="457200" y="-27384"/>
            <a:ext cx="8229600" cy="1143000"/>
          </a:xfrm>
        </p:spPr>
        <p:txBody>
          <a:bodyPr/>
          <a:lstStyle/>
          <a:p>
            <a:pPr eaLnBrk="1" hangingPunct="1"/>
            <a:r>
              <a:rPr lang="en-US" sz="5400" b="1" dirty="0" smtClean="0">
                <a:solidFill>
                  <a:srgbClr val="FF0000"/>
                </a:solidFill>
                <a:latin typeface="Times New Roman" panose="02020603050405020304" pitchFamily="18" charset="0"/>
                <a:cs typeface="Times New Roman" panose="02020603050405020304" pitchFamily="18" charset="0"/>
              </a:rPr>
              <a:t>Digestion of Proteins</a:t>
            </a:r>
            <a:endParaRPr lang="ar-SA" sz="5400" b="1" dirty="0" smtClean="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24800" t="29001" r="36613" b="8000"/>
          <a:stretch/>
        </p:blipFill>
        <p:spPr>
          <a:xfrm>
            <a:off x="1259632" y="1004005"/>
            <a:ext cx="6336704" cy="5819423"/>
          </a:xfrm>
          <a:prstGeom prst="rect">
            <a:avLst/>
          </a:prstGeom>
        </p:spPr>
      </p:pic>
    </p:spTree>
    <p:extLst>
      <p:ext uri="{BB962C8B-B14F-4D97-AF65-F5344CB8AC3E}">
        <p14:creationId xmlns:p14="http://schemas.microsoft.com/office/powerpoint/2010/main" val="2485715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ctrTitle"/>
          </p:nvPr>
        </p:nvSpPr>
        <p:spPr>
          <a:xfrm>
            <a:off x="838200" y="2198811"/>
            <a:ext cx="7772400" cy="1446213"/>
          </a:xfrm>
        </p:spPr>
        <p:txBody>
          <a:bodyPr/>
          <a:lstStyle/>
          <a:p>
            <a:pPr rtl="0" eaLnBrk="1" hangingPunct="1"/>
            <a:r>
              <a:rPr lang="en-US" sz="11500" b="1" dirty="0" smtClean="0">
                <a:solidFill>
                  <a:srgbClr val="FF0000"/>
                </a:solidFill>
                <a:latin typeface="Times New Roman" panose="02020603050405020304" pitchFamily="18" charset="0"/>
                <a:cs typeface="Times New Roman" panose="02020603050405020304" pitchFamily="18" charset="0"/>
              </a:rPr>
              <a:t>Digestion of Fats</a:t>
            </a:r>
            <a:endParaRPr lang="ar-SA" sz="115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22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27584" y="116632"/>
            <a:ext cx="7772400" cy="1143000"/>
          </a:xfrm>
        </p:spPr>
        <p:txBody>
          <a:bodyPr/>
          <a:lstStyle/>
          <a:p>
            <a:pPr eaLnBrk="1" hangingPunct="1"/>
            <a:r>
              <a:rPr lang="en-US" sz="4000" b="1" dirty="0" smtClean="0">
                <a:solidFill>
                  <a:srgbClr val="FF0000"/>
                </a:solidFill>
                <a:latin typeface="Times New Roman" panose="02020603050405020304" pitchFamily="18" charset="0"/>
                <a:cs typeface="Times New Roman" panose="02020603050405020304" pitchFamily="18" charset="0"/>
              </a:rPr>
              <a:t>Motility in the Small Intestine </a:t>
            </a:r>
            <a:endParaRPr lang="ar-SA" sz="4000" b="1" dirty="0" smtClean="0">
              <a:solidFill>
                <a:srgbClr val="FF0000"/>
              </a:solidFill>
              <a:latin typeface="Times New Roman" panose="02020603050405020304" pitchFamily="18" charset="0"/>
              <a:cs typeface="Times New Roman" panose="02020603050405020304" pitchFamily="18" charset="0"/>
            </a:endParaRPr>
          </a:p>
        </p:txBody>
      </p:sp>
      <p:sp>
        <p:nvSpPr>
          <p:cNvPr id="3075" name="Content Placeholder 2"/>
          <p:cNvSpPr>
            <a:spLocks noGrp="1"/>
          </p:cNvSpPr>
          <p:nvPr>
            <p:ph idx="1"/>
          </p:nvPr>
        </p:nvSpPr>
        <p:spPr>
          <a:xfrm>
            <a:off x="323528" y="1484784"/>
            <a:ext cx="8352928" cy="4248472"/>
          </a:xfrm>
        </p:spPr>
        <p:txBody>
          <a:bodyPr/>
          <a:lstStyle/>
          <a:p>
            <a:pPr algn="l" rtl="0" eaLnBrk="1" hangingPunct="1"/>
            <a:r>
              <a:rPr lang="en-US" sz="3200" b="1" dirty="0" smtClean="0">
                <a:solidFill>
                  <a:srgbClr val="FF0000"/>
                </a:solidFill>
                <a:latin typeface="Times New Roman" panose="02020603050405020304" pitchFamily="18" charset="0"/>
                <a:cs typeface="Times New Roman" panose="02020603050405020304" pitchFamily="18" charset="0"/>
              </a:rPr>
              <a:t>The movements of the small intestine can be divided into: </a:t>
            </a:r>
          </a:p>
          <a:p>
            <a:pPr marL="857250" indent="-514350" algn="l" rtl="0" eaLnBrk="1" hangingPunct="1">
              <a:buFont typeface="+mj-lt"/>
              <a:buAutoNum type="arabicPeriod"/>
              <a:tabLst>
                <a:tab pos="627063" algn="l"/>
              </a:tabLst>
            </a:pPr>
            <a:r>
              <a:rPr lang="en-US" sz="3200" b="1" i="1" dirty="0">
                <a:latin typeface="Times New Roman" panose="02020603050405020304" pitchFamily="18" charset="0"/>
                <a:cs typeface="Times New Roman" panose="02020603050405020304" pitchFamily="18" charset="0"/>
              </a:rPr>
              <a:t>Segmenting </a:t>
            </a:r>
            <a:r>
              <a:rPr lang="en-US" sz="3200" b="1" i="1" dirty="0" smtClean="0">
                <a:latin typeface="Times New Roman" panose="02020603050405020304" pitchFamily="18" charset="0"/>
                <a:cs typeface="Times New Roman" panose="02020603050405020304" pitchFamily="18" charset="0"/>
              </a:rPr>
              <a:t>(Mixing) contractions.  </a:t>
            </a:r>
          </a:p>
          <a:p>
            <a:pPr marL="857250" indent="-514350" algn="l" rtl="0" eaLnBrk="1" hangingPunct="1">
              <a:buFont typeface="+mj-lt"/>
              <a:buAutoNum type="arabicPeriod"/>
              <a:tabLst>
                <a:tab pos="627063" algn="l"/>
              </a:tabLst>
            </a:pPr>
            <a:r>
              <a:rPr lang="en-US" sz="3200" b="1" i="1" dirty="0">
                <a:latin typeface="Times New Roman" panose="02020603050405020304" pitchFamily="18" charset="0"/>
                <a:cs typeface="Times New Roman" panose="02020603050405020304" pitchFamily="18" charset="0"/>
              </a:rPr>
              <a:t>Propulsive </a:t>
            </a:r>
            <a:r>
              <a:rPr lang="en-US" sz="3200" b="1" i="1" dirty="0" smtClean="0">
                <a:latin typeface="Times New Roman" panose="02020603050405020304" pitchFamily="18" charset="0"/>
                <a:cs typeface="Times New Roman" panose="02020603050405020304" pitchFamily="18" charset="0"/>
              </a:rPr>
              <a:t>contractions (Peristalsis).</a:t>
            </a:r>
          </a:p>
          <a:p>
            <a:pPr marL="857250" indent="-514350" algn="l" rtl="0" eaLnBrk="1" hangingPunct="1">
              <a:buFont typeface="+mj-lt"/>
              <a:buAutoNum type="arabicPeriod"/>
              <a:tabLst>
                <a:tab pos="627063" algn="l"/>
              </a:tabLst>
            </a:pPr>
            <a:r>
              <a:rPr lang="en-US" sz="3200" b="1" i="1" dirty="0" smtClean="0">
                <a:latin typeface="Times New Roman" panose="02020603050405020304" pitchFamily="18" charset="0"/>
                <a:cs typeface="Times New Roman" panose="02020603050405020304" pitchFamily="18" charset="0"/>
              </a:rPr>
              <a:t>Migrating motor complex.</a:t>
            </a:r>
          </a:p>
          <a:p>
            <a:pPr marL="857250" indent="-514350" algn="l" rtl="0" eaLnBrk="1" hangingPunct="1">
              <a:buFont typeface="+mj-lt"/>
              <a:buAutoNum type="arabicPeriod"/>
              <a:tabLst>
                <a:tab pos="627063" algn="l"/>
              </a:tabLst>
            </a:pPr>
            <a:r>
              <a:rPr lang="en-US" sz="3200" b="1" i="1" dirty="0" smtClean="0">
                <a:latin typeface="Times New Roman" panose="02020603050405020304" pitchFamily="18" charset="0"/>
                <a:cs typeface="Times New Roman" panose="02020603050405020304" pitchFamily="18" charset="0"/>
              </a:rPr>
              <a:t>Antiperistalsis.</a:t>
            </a:r>
          </a:p>
          <a:p>
            <a:pPr marL="857250" indent="-514350" algn="l" rtl="0" eaLnBrk="1" hangingPunct="1">
              <a:buFont typeface="+mj-lt"/>
              <a:buAutoNum type="arabicPeriod"/>
              <a:tabLst>
                <a:tab pos="627063" algn="l"/>
              </a:tabLst>
            </a:pPr>
            <a:r>
              <a:rPr lang="en-US" sz="3200" b="1" i="1" dirty="0">
                <a:latin typeface="Times New Roman" panose="02020603050405020304" pitchFamily="18" charset="0"/>
                <a:cs typeface="Times New Roman" panose="02020603050405020304" pitchFamily="18" charset="0"/>
              </a:rPr>
              <a:t>Peristaltic </a:t>
            </a:r>
            <a:r>
              <a:rPr lang="en-US" sz="3200" b="1" i="1" dirty="0" smtClean="0">
                <a:latin typeface="Times New Roman" panose="02020603050405020304" pitchFamily="18" charset="0"/>
                <a:cs typeface="Times New Roman" panose="02020603050405020304" pitchFamily="18" charset="0"/>
              </a:rPr>
              <a:t>rush.</a:t>
            </a:r>
            <a:endParaRPr lang="ar-SA"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02500"/>
      </p:ext>
    </p:extLst>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pPr rtl="0" eaLnBrk="1" hangingPunct="1"/>
            <a:r>
              <a:rPr lang="en-US" sz="4000" b="1" dirty="0" smtClean="0">
                <a:solidFill>
                  <a:srgbClr val="FF0000"/>
                </a:solidFill>
                <a:latin typeface="Times New Roman" panose="02020603050405020304" pitchFamily="18" charset="0"/>
                <a:cs typeface="Times New Roman" panose="02020603050405020304" pitchFamily="18" charset="0"/>
              </a:rPr>
              <a:t>Digestion of Fats in the Intestine</a:t>
            </a:r>
            <a:endParaRPr lang="ar-SA" sz="3600" b="1" dirty="0" smtClean="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42392"/>
            <a:ext cx="9036496" cy="4114800"/>
          </a:xfrm>
        </p:spPr>
        <p:txBody>
          <a:bodyPr/>
          <a:lstStyle/>
          <a:p>
            <a:pPr algn="l" rtl="0" eaLnBrk="1" hangingPunct="1">
              <a:defRPr/>
            </a:pPr>
            <a:r>
              <a:rPr lang="en-US" sz="2400" b="1" dirty="0" smtClean="0">
                <a:latin typeface="Times New Roman" panose="02020603050405020304" pitchFamily="18" charset="0"/>
                <a:cs typeface="Times New Roman" panose="02020603050405020304" pitchFamily="18" charset="0"/>
              </a:rPr>
              <a:t>Less than 10 % of triglycerides is digested in the stomach by lingual lipase.</a:t>
            </a:r>
          </a:p>
          <a:p>
            <a:pPr algn="l" rtl="0" eaLnBrk="1" hangingPunct="1">
              <a:defRPr/>
            </a:pPr>
            <a:r>
              <a:rPr lang="en-US" sz="2400" b="1" dirty="0" smtClean="0">
                <a:latin typeface="Times New Roman" panose="02020603050405020304" pitchFamily="18" charset="0"/>
                <a:cs typeface="Times New Roman" panose="02020603050405020304" pitchFamily="18" charset="0"/>
              </a:rPr>
              <a:t>All fat digestion occurs in the small intestine.</a:t>
            </a:r>
          </a:p>
          <a:p>
            <a:pPr algn="l" rtl="0" eaLnBrk="1" hangingPunct="1">
              <a:buFontTx/>
              <a:buNone/>
              <a:defRPr/>
            </a:pPr>
            <a:r>
              <a:rPr lang="en-US" sz="2400" b="1" u="sng" dirty="0" smtClean="0">
                <a:solidFill>
                  <a:srgbClr val="FF0000"/>
                </a:solidFill>
                <a:latin typeface="Times New Roman" panose="02020603050405020304" pitchFamily="18" charset="0"/>
                <a:cs typeface="Times New Roman" panose="02020603050405020304" pitchFamily="18" charset="0"/>
              </a:rPr>
              <a:t>Emulsification of Fat by Bile Acids:</a:t>
            </a:r>
          </a:p>
          <a:p>
            <a:pPr marL="514350" indent="-514350" algn="l" rtl="0" eaLnBrk="1" hangingPunct="1">
              <a:defRPr/>
            </a:pPr>
            <a:r>
              <a:rPr lang="en-US" sz="2400" b="1" dirty="0" smtClean="0">
                <a:latin typeface="Times New Roman" panose="02020603050405020304" pitchFamily="18" charset="0"/>
                <a:cs typeface="Times New Roman" panose="02020603050405020304" pitchFamily="18" charset="0"/>
              </a:rPr>
              <a:t>Break the fat globules into very small sizes under the influence of bile </a:t>
            </a:r>
            <a:r>
              <a:rPr lang="en-US" sz="2400" b="1" dirty="0">
                <a:latin typeface="Times New Roman" panose="02020603050405020304" pitchFamily="18" charset="0"/>
                <a:cs typeface="Times New Roman" panose="02020603050405020304" pitchFamily="18" charset="0"/>
              </a:rPr>
              <a:t>salts , </a:t>
            </a:r>
            <a:r>
              <a:rPr lang="en-US" sz="2400" b="1" dirty="0" smtClean="0">
                <a:latin typeface="Times New Roman" panose="02020603050405020304" pitchFamily="18" charset="0"/>
                <a:cs typeface="Times New Roman" panose="02020603050405020304" pitchFamily="18" charset="0"/>
              </a:rPr>
              <a:t>so that the water-soluble digestive enzymes can act on the globule surfaces (emulsification of the fat). </a:t>
            </a:r>
          </a:p>
          <a:p>
            <a:pPr marL="514350" indent="-514350" algn="l" rtl="0" eaLnBrk="1" hangingPunct="1">
              <a:defRPr/>
            </a:pPr>
            <a:r>
              <a:rPr lang="en-US" sz="2400" b="1" dirty="0" smtClean="0">
                <a:latin typeface="Times New Roman" panose="02020603050405020304" pitchFamily="18" charset="0"/>
                <a:cs typeface="Times New Roman" panose="02020603050405020304" pitchFamily="18" charset="0"/>
              </a:rPr>
              <a:t>The polar parts (the points where ionization occurs in water) of the bile salts and lecithin molecules are highly soluble in water. So, they are amphipathic molecules. </a:t>
            </a:r>
          </a:p>
          <a:p>
            <a:pPr marL="514350" indent="-514350" algn="l" rtl="0" eaLnBrk="1" hangingPunct="1">
              <a:defRPr/>
            </a:pPr>
            <a:r>
              <a:rPr lang="en-US" sz="2400" b="1" dirty="0" smtClean="0">
                <a:latin typeface="Times New Roman" panose="02020603050405020304" pitchFamily="18" charset="0"/>
                <a:cs typeface="Times New Roman" panose="02020603050405020304" pitchFamily="18" charset="0"/>
              </a:rPr>
              <a:t>The major function of the bile salts and lecithin, especially the lecithin, in the bile is to make the fat globules readily </a:t>
            </a:r>
            <a:r>
              <a:rPr lang="en-US" sz="2400" b="1" dirty="0" err="1" smtClean="0">
                <a:latin typeface="Times New Roman" panose="02020603050405020304" pitchFamily="18" charset="0"/>
                <a:cs typeface="Times New Roman" panose="02020603050405020304" pitchFamily="18" charset="0"/>
              </a:rPr>
              <a:t>fragmentable</a:t>
            </a:r>
            <a:r>
              <a:rPr lang="en-US" sz="2400" b="1" dirty="0" smtClean="0">
                <a:latin typeface="Times New Roman" panose="02020603050405020304" pitchFamily="18" charset="0"/>
                <a:cs typeface="Times New Roman" panose="02020603050405020304" pitchFamily="18" charset="0"/>
              </a:rPr>
              <a:t> by agitation with the water in the small bowel.</a:t>
            </a:r>
          </a:p>
        </p:txBody>
      </p:sp>
    </p:spTree>
    <p:extLst>
      <p:ext uri="{BB962C8B-B14F-4D97-AF65-F5344CB8AC3E}">
        <p14:creationId xmlns:p14="http://schemas.microsoft.com/office/powerpoint/2010/main" val="1296295325"/>
      </p:ext>
    </p:extLst>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a:spLocks noGrp="1"/>
          </p:cNvSpPr>
          <p:nvPr>
            <p:ph type="title"/>
          </p:nvPr>
        </p:nvSpPr>
        <p:spPr>
          <a:xfrm>
            <a:off x="323528" y="-1707"/>
            <a:ext cx="8494712" cy="1143000"/>
          </a:xfrm>
        </p:spPr>
        <p:txBody>
          <a:bodyPr/>
          <a:lstStyle/>
          <a:p>
            <a:pPr eaLnBrk="1" hangingPunct="1"/>
            <a:r>
              <a:rPr lang="en-US" sz="3200" b="1" dirty="0" smtClean="0">
                <a:solidFill>
                  <a:srgbClr val="FF0000"/>
                </a:solidFill>
                <a:latin typeface="Times New Roman" panose="02020603050405020304" pitchFamily="18" charset="0"/>
                <a:cs typeface="Times New Roman" panose="02020603050405020304" pitchFamily="18" charset="0"/>
              </a:rPr>
              <a:t>Role of Bile Salts to Accelerate Fat Digestion Formation of Micelles</a:t>
            </a:r>
            <a:endParaRPr lang="ar-SA" sz="3200" b="1" dirty="0" smtClean="0">
              <a:solidFill>
                <a:srgbClr val="FF0000"/>
              </a:solidFill>
              <a:latin typeface="Times New Roman" panose="02020603050405020304" pitchFamily="18" charset="0"/>
              <a:cs typeface="Times New Roman" panose="02020603050405020304" pitchFamily="18" charset="0"/>
            </a:endParaRPr>
          </a:p>
        </p:txBody>
      </p:sp>
      <p:sp>
        <p:nvSpPr>
          <p:cNvPr id="17412" name="Content Placeholder 2"/>
          <p:cNvSpPr>
            <a:spLocks noGrp="1"/>
          </p:cNvSpPr>
          <p:nvPr>
            <p:ph sz="half" idx="1"/>
          </p:nvPr>
        </p:nvSpPr>
        <p:spPr>
          <a:xfrm>
            <a:off x="-108520" y="882352"/>
            <a:ext cx="5976664" cy="5715000"/>
          </a:xfrm>
        </p:spPr>
        <p:txBody>
          <a:bodyPr/>
          <a:lstStyle/>
          <a:p>
            <a:pPr algn="l" rtl="0" eaLnBrk="1" hangingPunct="1"/>
            <a:r>
              <a:rPr lang="en-US" sz="2400" b="1" dirty="0" smtClean="0">
                <a:latin typeface="Times New Roman" panose="02020603050405020304" pitchFamily="18" charset="0"/>
                <a:cs typeface="Times New Roman" panose="02020603050405020304" pitchFamily="18" charset="0"/>
              </a:rPr>
              <a:t>Bile salts have the ability to form </a:t>
            </a:r>
            <a:r>
              <a:rPr lang="en-US" sz="2400" b="1" i="1" dirty="0" smtClean="0">
                <a:latin typeface="Times New Roman" panose="02020603050405020304" pitchFamily="18" charset="0"/>
                <a:cs typeface="Times New Roman" panose="02020603050405020304" pitchFamily="18" charset="0"/>
              </a:rPr>
              <a:t>micelles, (</a:t>
            </a:r>
            <a:r>
              <a:rPr lang="en-US" sz="2400" b="1" dirty="0" smtClean="0">
                <a:latin typeface="Times New Roman" panose="02020603050405020304" pitchFamily="18" charset="0"/>
                <a:cs typeface="Times New Roman" panose="02020603050405020304" pitchFamily="18" charset="0"/>
              </a:rPr>
              <a:t>each bile salt molecule is composed of a sterol nucleus that is fat-soluble and a polar group that is </a:t>
            </a:r>
            <a:r>
              <a:rPr lang="en-US" sz="2400" b="1" dirty="0" smtClean="0">
                <a:latin typeface="Times New Roman" panose="02020603050405020304" pitchFamily="18" charset="0"/>
                <a:cs typeface="Times New Roman" panose="02020603050405020304" pitchFamily="18" charset="0"/>
              </a:rPr>
              <a:t>water-soluble). </a:t>
            </a:r>
            <a:endParaRPr lang="en-US" sz="2400" b="1" dirty="0" smtClean="0">
              <a:latin typeface="Times New Roman" panose="02020603050405020304" pitchFamily="18" charset="0"/>
              <a:cs typeface="Times New Roman" panose="02020603050405020304" pitchFamily="18" charset="0"/>
            </a:endParaRPr>
          </a:p>
          <a:p>
            <a:pPr algn="l" rtl="0" eaLnBrk="1" hangingPunct="1"/>
            <a:r>
              <a:rPr lang="en-US" sz="2400" b="1" i="1" dirty="0" smtClean="0">
                <a:latin typeface="Times New Roman" panose="02020603050405020304" pitchFamily="18" charset="0"/>
                <a:cs typeface="Times New Roman" panose="02020603050405020304" pitchFamily="18" charset="0"/>
              </a:rPr>
              <a:t>Micelles are </a:t>
            </a:r>
            <a:r>
              <a:rPr lang="en-US" sz="2400" b="1" dirty="0" smtClean="0">
                <a:latin typeface="Times New Roman" panose="02020603050405020304" pitchFamily="18" charset="0"/>
                <a:cs typeface="Times New Roman" panose="02020603050405020304" pitchFamily="18" charset="0"/>
              </a:rPr>
              <a:t>small spherical, cylindrical globules 3 to 6 nm in diameter composed of 20 to 40 molecules of bile salt.</a:t>
            </a:r>
          </a:p>
          <a:p>
            <a:pPr algn="l" rtl="0" eaLnBrk="1" hangingPunct="1"/>
            <a:r>
              <a:rPr lang="en-US" sz="2400" b="1" dirty="0" smtClean="0">
                <a:latin typeface="Times New Roman" panose="02020603050405020304" pitchFamily="18" charset="0"/>
                <a:cs typeface="Times New Roman" panose="02020603050405020304" pitchFamily="18" charset="0"/>
              </a:rPr>
              <a:t>The  polar groups are (-) charged, they allow the entire micelle globule to dissolve in the water of the digestive fluids and to remain in stable solution.</a:t>
            </a:r>
          </a:p>
          <a:p>
            <a:pPr algn="l" rtl="0" eaLnBrk="1" hangingPunct="1"/>
            <a:r>
              <a:rPr lang="en-US" sz="2400" b="1" dirty="0" smtClean="0">
                <a:latin typeface="Times New Roman" panose="02020603050405020304" pitchFamily="18" charset="0"/>
                <a:cs typeface="Times New Roman" panose="02020603050405020304" pitchFamily="18" charset="0"/>
              </a:rPr>
              <a:t>The micelles act as a transport medium to carry the </a:t>
            </a:r>
            <a:r>
              <a:rPr lang="en-US" sz="2400" b="1" dirty="0" err="1" smtClean="0">
                <a:latin typeface="Times New Roman" panose="02020603050405020304" pitchFamily="18" charset="0"/>
                <a:cs typeface="Times New Roman" panose="02020603050405020304" pitchFamily="18" charset="0"/>
              </a:rPr>
              <a:t>monoglycerides</a:t>
            </a:r>
            <a:r>
              <a:rPr lang="en-US" sz="2400" b="1" dirty="0" smtClean="0">
                <a:latin typeface="Times New Roman" panose="02020603050405020304" pitchFamily="18" charset="0"/>
                <a:cs typeface="Times New Roman" panose="02020603050405020304" pitchFamily="18" charset="0"/>
              </a:rPr>
              <a:t> and free fatty acids to the brush borders of the intestinal epithelial cells.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909" y="1219200"/>
            <a:ext cx="3495603" cy="5449715"/>
          </a:xfrm>
          <a:prstGeom prst="rect">
            <a:avLst/>
          </a:prstGeom>
        </p:spPr>
      </p:pic>
    </p:spTree>
    <p:extLst>
      <p:ext uri="{BB962C8B-B14F-4D97-AF65-F5344CB8AC3E}">
        <p14:creationId xmlns:p14="http://schemas.microsoft.com/office/powerpoint/2010/main" val="1076131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26" y="609600"/>
            <a:ext cx="8064422" cy="1143000"/>
          </a:xfrm>
        </p:spPr>
        <p:txBody>
          <a:bodyPr/>
          <a:lstStyle/>
          <a:p>
            <a:r>
              <a:rPr lang="en-US" b="1" dirty="0">
                <a:solidFill>
                  <a:srgbClr val="FF0000"/>
                </a:solidFill>
                <a:latin typeface="Times New Roman" panose="02020603050405020304" pitchFamily="18" charset="0"/>
                <a:cs typeface="Times New Roman" panose="02020603050405020304" pitchFamily="18" charset="0"/>
              </a:rPr>
              <a:t>Role of Bile Salts to Accelerate </a:t>
            </a:r>
            <a:r>
              <a:rPr lang="en-US" b="1" dirty="0" smtClean="0">
                <a:solidFill>
                  <a:srgbClr val="FF0000"/>
                </a:solidFill>
                <a:latin typeface="Times New Roman" panose="02020603050405020304" pitchFamily="18" charset="0"/>
                <a:cs typeface="Times New Roman" panose="02020603050405020304" pitchFamily="18" charset="0"/>
              </a:rPr>
              <a:t>Fat; </a:t>
            </a:r>
            <a:r>
              <a:rPr lang="en-US" b="1" dirty="0">
                <a:solidFill>
                  <a:srgbClr val="FF0000"/>
                </a:solidFill>
                <a:latin typeface="Times New Roman" panose="02020603050405020304" pitchFamily="18" charset="0"/>
                <a:cs typeface="Times New Roman" panose="02020603050405020304" pitchFamily="18" charset="0"/>
              </a:rPr>
              <a:t>Digestion Formation of </a:t>
            </a:r>
            <a:r>
              <a:rPr lang="en-US" b="1" dirty="0" smtClean="0">
                <a:solidFill>
                  <a:srgbClr val="FF0000"/>
                </a:solidFill>
                <a:latin typeface="Times New Roman" panose="02020603050405020304" pitchFamily="18" charset="0"/>
                <a:cs typeface="Times New Roman" panose="02020603050405020304" pitchFamily="18" charset="0"/>
              </a:rPr>
              <a:t>Micelles (cont’d)</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78" y="2204864"/>
            <a:ext cx="8498702" cy="4104456"/>
          </a:xfrm>
          <a:prstGeom prst="rect">
            <a:avLst/>
          </a:prstGeom>
        </p:spPr>
      </p:pic>
    </p:spTree>
    <p:extLst>
      <p:ext uri="{BB962C8B-B14F-4D97-AF65-F5344CB8AC3E}">
        <p14:creationId xmlns:p14="http://schemas.microsoft.com/office/powerpoint/2010/main" val="220878888"/>
      </p:ext>
    </p:extLst>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8_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8610600" cy="3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523056" y="228600"/>
            <a:ext cx="8153400" cy="1143000"/>
          </a:xfrm>
        </p:spPr>
        <p:txBody>
          <a:bodyPr/>
          <a:lstStyle/>
          <a:p>
            <a:pPr rtl="0" eaLnBrk="1" hangingPunct="1"/>
            <a:r>
              <a:rPr lang="en-US" sz="3600" b="1" dirty="0" smtClean="0">
                <a:solidFill>
                  <a:srgbClr val="FF0000"/>
                </a:solidFill>
                <a:latin typeface="Times New Roman" panose="02020603050405020304" pitchFamily="18" charset="0"/>
                <a:cs typeface="Times New Roman" panose="02020603050405020304" pitchFamily="18" charset="0"/>
              </a:rPr>
              <a:t>Digestion of Triglycerides by Pancreatic Lipase</a:t>
            </a:r>
            <a:endParaRPr lang="ar-SA" sz="2800" b="1" dirty="0" smtClean="0">
              <a:solidFill>
                <a:srgbClr val="FF0000"/>
              </a:solidFill>
              <a:latin typeface="Times New Roman" panose="02020603050405020304" pitchFamily="18" charset="0"/>
              <a:cs typeface="Times New Roman" panose="02020603050405020304" pitchFamily="18" charset="0"/>
            </a:endParaRPr>
          </a:p>
        </p:txBody>
      </p:sp>
      <p:sp>
        <p:nvSpPr>
          <p:cNvPr id="18436" name="Content Placeholder 3"/>
          <p:cNvSpPr>
            <a:spLocks noGrp="1"/>
          </p:cNvSpPr>
          <p:nvPr>
            <p:ph idx="1"/>
          </p:nvPr>
        </p:nvSpPr>
        <p:spPr>
          <a:xfrm>
            <a:off x="107504" y="1269308"/>
            <a:ext cx="8278688" cy="1333128"/>
          </a:xfrm>
        </p:spPr>
        <p:txBody>
          <a:bodyPr/>
          <a:lstStyle/>
          <a:p>
            <a:pPr algn="l" rtl="0" eaLnBrk="1" hangingPunct="1"/>
            <a:r>
              <a:rPr lang="en-US" b="1" dirty="0" smtClean="0">
                <a:latin typeface="Times New Roman" panose="02020603050405020304" pitchFamily="18" charset="0"/>
                <a:cs typeface="Times New Roman" panose="02020603050405020304" pitchFamily="18" charset="0"/>
              </a:rPr>
              <a:t>The most important enzyme for digestion of the triglycerides is </a:t>
            </a:r>
            <a:r>
              <a:rPr lang="en-US" b="1" i="1" dirty="0" smtClean="0">
                <a:solidFill>
                  <a:srgbClr val="FF0000"/>
                </a:solidFill>
                <a:latin typeface="Times New Roman" panose="02020603050405020304" pitchFamily="18" charset="0"/>
                <a:cs typeface="Times New Roman" panose="02020603050405020304" pitchFamily="18" charset="0"/>
              </a:rPr>
              <a:t>pancreatic lipase</a:t>
            </a:r>
            <a:r>
              <a:rPr lang="en-US" b="1" dirty="0" smtClean="0">
                <a:latin typeface="Times New Roman" panose="02020603050405020304" pitchFamily="18" charset="0"/>
                <a:cs typeface="Times New Roman" panose="02020603050405020304" pitchFamily="18" charset="0"/>
              </a:rPr>
              <a:t>. Reduction in pancreatic secretion leads to Steatorrhea. </a:t>
            </a:r>
            <a:endParaRPr lang="ar-SA" b="1" dirty="0" smtClean="0">
              <a:latin typeface="Times New Roman" panose="02020603050405020304" pitchFamily="18" charset="0"/>
              <a:cs typeface="Times New Roman" panose="02020603050405020304" pitchFamily="18" charset="0"/>
            </a:endParaRPr>
          </a:p>
        </p:txBody>
      </p:sp>
      <p:sp>
        <p:nvSpPr>
          <p:cNvPr id="18437" name="TextBox 4"/>
          <p:cNvSpPr txBox="1">
            <a:spLocks noChangeArrowheads="1"/>
          </p:cNvSpPr>
          <p:nvPr/>
        </p:nvSpPr>
        <p:spPr bwMode="auto">
          <a:xfrm>
            <a:off x="3419872" y="2890837"/>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en-US" b="1" dirty="0">
                <a:solidFill>
                  <a:srgbClr val="FF0000"/>
                </a:solidFill>
              </a:rPr>
              <a:t>End Products of Fat Digestion</a:t>
            </a:r>
            <a:endParaRPr lang="ar-SA" dirty="0">
              <a:solidFill>
                <a:srgbClr val="FF0000"/>
              </a:solidFill>
            </a:endParaRPr>
          </a:p>
        </p:txBody>
      </p:sp>
    </p:spTree>
    <p:extLst>
      <p:ext uri="{BB962C8B-B14F-4D97-AF65-F5344CB8AC3E}">
        <p14:creationId xmlns:p14="http://schemas.microsoft.com/office/powerpoint/2010/main" val="1834643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pPr rtl="0" eaLnBrk="1" hangingPunct="1"/>
            <a:r>
              <a:rPr lang="en-US" sz="7200" b="1" dirty="0" smtClean="0">
                <a:solidFill>
                  <a:srgbClr val="FF0000"/>
                </a:solidFill>
                <a:latin typeface="Times New Roman" panose="02020603050405020304" pitchFamily="18" charset="0"/>
                <a:cs typeface="Times New Roman" panose="02020603050405020304" pitchFamily="18" charset="0"/>
              </a:rPr>
              <a:t>Basic Principles of</a:t>
            </a:r>
            <a:br>
              <a:rPr lang="en-US" sz="7200" b="1" dirty="0" smtClean="0">
                <a:solidFill>
                  <a:srgbClr val="FF0000"/>
                </a:solidFill>
                <a:latin typeface="Times New Roman" panose="02020603050405020304" pitchFamily="18" charset="0"/>
                <a:cs typeface="Times New Roman" panose="02020603050405020304" pitchFamily="18" charset="0"/>
              </a:rPr>
            </a:br>
            <a:r>
              <a:rPr lang="en-US" sz="7200" b="1" dirty="0" smtClean="0">
                <a:solidFill>
                  <a:srgbClr val="FF0000"/>
                </a:solidFill>
                <a:latin typeface="Times New Roman" panose="02020603050405020304" pitchFamily="18" charset="0"/>
                <a:cs typeface="Times New Roman" panose="02020603050405020304" pitchFamily="18" charset="0"/>
              </a:rPr>
              <a:t>Gastrointestinal Absorption</a:t>
            </a:r>
            <a:endParaRPr lang="ar-SA" sz="72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486207"/>
      </p:ext>
    </p:extLst>
  </p:cSld>
  <p:clrMapOvr>
    <a:masterClrMapping/>
  </p:clrMapOvr>
  <p:transition>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5680" y="116632"/>
            <a:ext cx="8686800" cy="609600"/>
          </a:xfrm>
        </p:spPr>
        <p:txBody>
          <a:bodyPr/>
          <a:lstStyle/>
          <a:p>
            <a:pPr rtl="0" eaLnBrk="1" hangingPunct="1"/>
            <a:r>
              <a:rPr lang="en-US" sz="2800" b="1" dirty="0" smtClean="0">
                <a:solidFill>
                  <a:srgbClr val="FF0000"/>
                </a:solidFill>
                <a:latin typeface="Times New Roman" panose="02020603050405020304" pitchFamily="18" charset="0"/>
                <a:cs typeface="Times New Roman" panose="02020603050405020304" pitchFamily="18" charset="0"/>
              </a:rPr>
              <a:t>Absorptive Surface of the Small Intestinal Mucosa Villi</a:t>
            </a:r>
            <a:endParaRPr lang="ar-SA" sz="2800" b="1" dirty="0" smtClean="0">
              <a:solidFill>
                <a:srgbClr val="FF0000"/>
              </a:solidFill>
              <a:latin typeface="Times New Roman" panose="02020603050405020304" pitchFamily="18" charset="0"/>
              <a:cs typeface="Times New Roman" panose="02020603050405020304" pitchFamily="18" charset="0"/>
            </a:endParaRPr>
          </a:p>
        </p:txBody>
      </p:sp>
      <p:sp>
        <p:nvSpPr>
          <p:cNvPr id="20483" name="Content Placeholder 2"/>
          <p:cNvSpPr>
            <a:spLocks noGrp="1"/>
          </p:cNvSpPr>
          <p:nvPr>
            <p:ph sz="half" idx="1"/>
          </p:nvPr>
        </p:nvSpPr>
        <p:spPr>
          <a:xfrm>
            <a:off x="152400" y="762000"/>
            <a:ext cx="4876800" cy="5943600"/>
          </a:xfrm>
        </p:spPr>
        <p:txBody>
          <a:bodyPr/>
          <a:lstStyle/>
          <a:p>
            <a:pPr algn="l" rtl="0" eaLnBrk="1" hangingPunct="1"/>
            <a:r>
              <a:rPr lang="en-US" sz="2800" b="1" dirty="0" smtClean="0">
                <a:latin typeface="Times New Roman" panose="02020603050405020304" pitchFamily="18" charset="0"/>
                <a:cs typeface="Times New Roman" panose="02020603050405020304" pitchFamily="18" charset="0"/>
              </a:rPr>
              <a:t>The absorptive surface of the small intestinal mucosa, showing many folds called </a:t>
            </a:r>
            <a:r>
              <a:rPr lang="en-US" sz="2800" b="1" dirty="0" err="1" smtClean="0">
                <a:latin typeface="Times New Roman" panose="02020603050405020304" pitchFamily="18" charset="0"/>
                <a:cs typeface="Times New Roman" panose="02020603050405020304" pitchFamily="18" charset="0"/>
              </a:rPr>
              <a:t>valvulae</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conniventes</a:t>
            </a:r>
            <a:r>
              <a:rPr lang="en-US" sz="2800" b="1" dirty="0" smtClean="0">
                <a:latin typeface="Times New Roman" panose="02020603050405020304" pitchFamily="18" charset="0"/>
                <a:cs typeface="Times New Roman" panose="02020603050405020304" pitchFamily="18" charset="0"/>
              </a:rPr>
              <a:t> (villi). </a:t>
            </a:r>
          </a:p>
          <a:p>
            <a:pPr algn="l" rtl="0" eaLnBrk="1" hangingPunct="1"/>
            <a:r>
              <a:rPr lang="en-US" sz="2800" b="1" dirty="0" smtClean="0">
                <a:solidFill>
                  <a:srgbClr val="0070C0"/>
                </a:solidFill>
                <a:latin typeface="Times New Roman" panose="02020603050405020304" pitchFamily="18" charset="0"/>
                <a:cs typeface="Times New Roman" panose="02020603050405020304" pitchFamily="18" charset="0"/>
              </a:rPr>
              <a:t>They increase the surface area of the absorptive mucosa about threefold.</a:t>
            </a:r>
          </a:p>
          <a:p>
            <a:pPr algn="l" rtl="0" eaLnBrk="1" hangingPunct="1"/>
            <a:r>
              <a:rPr lang="en-US" sz="2800" b="1" dirty="0" smtClean="0">
                <a:latin typeface="Times New Roman" panose="02020603050405020304" pitchFamily="18" charset="0"/>
                <a:cs typeface="Times New Roman" panose="02020603050405020304" pitchFamily="18" charset="0"/>
              </a:rPr>
              <a:t>They are well developed in the duodenum and jejunum.</a:t>
            </a:r>
          </a:p>
          <a:p>
            <a:pPr algn="l" rtl="0" eaLnBrk="1" hangingPunct="1"/>
            <a:r>
              <a:rPr lang="en-US" sz="2800" b="1" dirty="0" smtClean="0">
                <a:solidFill>
                  <a:srgbClr val="0070C0"/>
                </a:solidFill>
                <a:latin typeface="Times New Roman" panose="02020603050405020304" pitchFamily="18" charset="0"/>
                <a:cs typeface="Times New Roman" panose="02020603050405020304" pitchFamily="18" charset="0"/>
              </a:rPr>
              <a:t>The presence of villi on the mucosal surface enhances the total absorptive area another 10-fold.</a:t>
            </a:r>
          </a:p>
        </p:txBody>
      </p:sp>
      <p:sp>
        <p:nvSpPr>
          <p:cNvPr id="20485" name="TextBox 5"/>
          <p:cNvSpPr txBox="1">
            <a:spLocks noChangeArrowheads="1"/>
          </p:cNvSpPr>
          <p:nvPr/>
        </p:nvSpPr>
        <p:spPr bwMode="auto">
          <a:xfrm>
            <a:off x="5207868" y="5229200"/>
            <a:ext cx="365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sz="2000" b="1" dirty="0">
                <a:solidFill>
                  <a:srgbClr val="FF0000"/>
                </a:solidFill>
              </a:rPr>
              <a:t>Longitudinal section of the small intestine, showing the </a:t>
            </a:r>
            <a:r>
              <a:rPr lang="en-US" sz="2000" b="1" dirty="0" err="1">
                <a:solidFill>
                  <a:srgbClr val="FF0000"/>
                </a:solidFill>
              </a:rPr>
              <a:t>valvulae</a:t>
            </a:r>
            <a:r>
              <a:rPr lang="en-US" sz="2000" b="1" dirty="0">
                <a:solidFill>
                  <a:srgbClr val="FF0000"/>
                </a:solidFill>
              </a:rPr>
              <a:t> </a:t>
            </a:r>
            <a:r>
              <a:rPr lang="en-US" sz="2000" b="1" dirty="0" err="1">
                <a:solidFill>
                  <a:srgbClr val="FF0000"/>
                </a:solidFill>
              </a:rPr>
              <a:t>conniventes</a:t>
            </a:r>
            <a:r>
              <a:rPr lang="en-US" sz="2000" b="1" dirty="0">
                <a:solidFill>
                  <a:srgbClr val="FF0000"/>
                </a:solidFill>
              </a:rPr>
              <a:t> covered by villi</a:t>
            </a:r>
            <a:endParaRPr lang="ar-SA" sz="2000" b="1" dirty="0">
              <a:solidFill>
                <a:srgbClr val="FF0000"/>
              </a:solidFill>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96752"/>
            <a:ext cx="3405336" cy="393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085815"/>
      </p:ext>
    </p:extLst>
  </p:cSld>
  <p:clrMapOvr>
    <a:masterClrMapping/>
  </p:clrMapOvr>
  <p:transition>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116632"/>
            <a:ext cx="7772400" cy="1143000"/>
          </a:xfrm>
        </p:spPr>
        <p:txBody>
          <a:bodyPr/>
          <a:lstStyle/>
          <a:p>
            <a:pPr eaLnBrk="1" hangingPunct="1"/>
            <a:r>
              <a:rPr lang="en-US" sz="3600" b="1" dirty="0" smtClean="0">
                <a:solidFill>
                  <a:srgbClr val="FF0000"/>
                </a:solidFill>
                <a:latin typeface="Times New Roman" panose="02020603050405020304" pitchFamily="18" charset="0"/>
                <a:cs typeface="Times New Roman" panose="02020603050405020304" pitchFamily="18" charset="0"/>
              </a:rPr>
              <a:t>Absorptive Surface of the Small Intestinal Mucosa Villi</a:t>
            </a:r>
            <a:endParaRPr lang="ar-SA" sz="3600" b="1" dirty="0" smtClean="0">
              <a:solidFill>
                <a:srgbClr val="FF0000"/>
              </a:solidFill>
              <a:latin typeface="Times New Roman" panose="02020603050405020304" pitchFamily="18" charset="0"/>
              <a:cs typeface="Times New Roman" panose="02020603050405020304" pitchFamily="18" charset="0"/>
            </a:endParaRPr>
          </a:p>
        </p:txBody>
      </p:sp>
      <p:sp>
        <p:nvSpPr>
          <p:cNvPr id="21507" name="Content Placeholder 2"/>
          <p:cNvSpPr>
            <a:spLocks noGrp="1"/>
          </p:cNvSpPr>
          <p:nvPr>
            <p:ph sz="half" idx="1"/>
          </p:nvPr>
        </p:nvSpPr>
        <p:spPr>
          <a:xfrm>
            <a:off x="35496" y="1402432"/>
            <a:ext cx="4387273" cy="4114800"/>
          </a:xfrm>
        </p:spPr>
        <p:txBody>
          <a:bodyPr/>
          <a:lstStyle/>
          <a:p>
            <a:pPr algn="l" rtl="0" eaLnBrk="1" hangingPunct="1"/>
            <a:r>
              <a:rPr lang="en-US" sz="3200" b="1" dirty="0" smtClean="0">
                <a:latin typeface="Times New Roman" panose="02020603050405020304" pitchFamily="18" charset="0"/>
                <a:cs typeface="Times New Roman" panose="02020603050405020304" pitchFamily="18" charset="0"/>
              </a:rPr>
              <a:t>The epithelial cell on </a:t>
            </a:r>
            <a:r>
              <a:rPr lang="en-US" sz="3200" b="1" dirty="0" smtClean="0">
                <a:solidFill>
                  <a:srgbClr val="0070C0"/>
                </a:solidFill>
                <a:latin typeface="Times New Roman" panose="02020603050405020304" pitchFamily="18" charset="0"/>
                <a:cs typeface="Times New Roman" panose="02020603050405020304" pitchFamily="18" charset="0"/>
              </a:rPr>
              <a:t>each villus </a:t>
            </a:r>
            <a:r>
              <a:rPr lang="en-US" sz="3200" b="1" dirty="0" smtClean="0">
                <a:latin typeface="Times New Roman" panose="02020603050405020304" pitchFamily="18" charset="0"/>
                <a:cs typeface="Times New Roman" panose="02020603050405020304" pitchFamily="18" charset="0"/>
              </a:rPr>
              <a:t>is characterized by a brush border, </a:t>
            </a:r>
            <a:r>
              <a:rPr lang="en-US" sz="3200" b="1" dirty="0" smtClean="0">
                <a:solidFill>
                  <a:srgbClr val="0070C0"/>
                </a:solidFill>
                <a:latin typeface="Times New Roman" panose="02020603050405020304" pitchFamily="18" charset="0"/>
                <a:cs typeface="Times New Roman" panose="02020603050405020304" pitchFamily="18" charset="0"/>
              </a:rPr>
              <a:t>consisting of as many as 1000 microvilli protruding into the intestinal </a:t>
            </a:r>
            <a:r>
              <a:rPr lang="en-US" sz="3200" b="1" dirty="0" err="1" smtClean="0">
                <a:solidFill>
                  <a:srgbClr val="0070C0"/>
                </a:solidFill>
                <a:latin typeface="Times New Roman" panose="02020603050405020304" pitchFamily="18" charset="0"/>
                <a:cs typeface="Times New Roman" panose="02020603050405020304" pitchFamily="18" charset="0"/>
              </a:rPr>
              <a:t>chyme</a:t>
            </a:r>
            <a:r>
              <a:rPr lang="en-US" sz="3200" b="1" dirty="0" smtClean="0">
                <a:solidFill>
                  <a:srgbClr val="0070C0"/>
                </a:solidFill>
                <a:latin typeface="Times New Roman" panose="02020603050405020304" pitchFamily="18" charset="0"/>
                <a:cs typeface="Times New Roman" panose="02020603050405020304" pitchFamily="18" charset="0"/>
              </a:rPr>
              <a:t> (increases the surface area another 20-fold).</a:t>
            </a:r>
          </a:p>
        </p:txBody>
      </p:sp>
      <p:sp>
        <p:nvSpPr>
          <p:cNvPr id="21509" name="TextBox 5"/>
          <p:cNvSpPr txBox="1">
            <a:spLocks noChangeArrowheads="1"/>
          </p:cNvSpPr>
          <p:nvPr/>
        </p:nvSpPr>
        <p:spPr bwMode="auto">
          <a:xfrm>
            <a:off x="4638793" y="4791794"/>
            <a:ext cx="455942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b="1" dirty="0">
                <a:solidFill>
                  <a:srgbClr val="FF0000"/>
                </a:solidFill>
              </a:rPr>
              <a:t>Brush border of a gastrointestinal epithelial cell</a:t>
            </a:r>
            <a:endParaRPr lang="ar-SA" b="1" dirty="0">
              <a:solidFill>
                <a:srgbClr val="FF0000"/>
              </a:solidFill>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996592306"/>
              </p:ext>
            </p:extLst>
          </p:nvPr>
        </p:nvGraphicFramePr>
        <p:xfrm>
          <a:off x="4469021" y="1844824"/>
          <a:ext cx="4650644" cy="2776910"/>
        </p:xfrm>
        <a:graphic>
          <a:graphicData uri="http://schemas.openxmlformats.org/presentationml/2006/ole">
            <mc:AlternateContent xmlns:mc="http://schemas.openxmlformats.org/markup-compatibility/2006">
              <mc:Choice xmlns:v="urn:schemas-microsoft-com:vml" Requires="v">
                <p:oleObj spid="_x0000_s1065" name="Bitmap Image" r:id="rId3" imgW="15485714" imgH="9247619" progId="Paint.Picture">
                  <p:embed/>
                </p:oleObj>
              </mc:Choice>
              <mc:Fallback>
                <p:oleObj name="Bitmap Image" r:id="rId3" imgW="15485714" imgH="924761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021" y="1844824"/>
                        <a:ext cx="4650644" cy="27769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44263206"/>
      </p:ext>
    </p:extLst>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r>
              <a:rPr lang="en-US" sz="4400" b="1" dirty="0">
                <a:solidFill>
                  <a:srgbClr val="FF0000"/>
                </a:solidFill>
                <a:latin typeface="Times New Roman" panose="02020603050405020304" pitchFamily="18" charset="0"/>
                <a:cs typeface="Times New Roman" panose="02020603050405020304" pitchFamily="18" charset="0"/>
              </a:rPr>
              <a:t>Absorption of </a:t>
            </a:r>
            <a:r>
              <a:rPr lang="en-US" sz="4400" b="1" dirty="0" smtClean="0">
                <a:solidFill>
                  <a:srgbClr val="FF0000"/>
                </a:solidFill>
                <a:latin typeface="Times New Roman" panose="02020603050405020304" pitchFamily="18" charset="0"/>
                <a:cs typeface="Times New Roman" panose="02020603050405020304" pitchFamily="18" charset="0"/>
              </a:rPr>
              <a:t>Carbohydrates</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5843" name="Content Placeholder 2"/>
          <p:cNvSpPr>
            <a:spLocks noGrp="1"/>
          </p:cNvSpPr>
          <p:nvPr>
            <p:ph idx="1"/>
          </p:nvPr>
        </p:nvSpPr>
        <p:spPr>
          <a:xfrm>
            <a:off x="179512" y="1690464"/>
            <a:ext cx="8856984" cy="4114800"/>
          </a:xfrm>
        </p:spPr>
        <p:txBody>
          <a:bodyPr/>
          <a:lstStyle/>
          <a:p>
            <a:pPr algn="l" rtl="0" eaLnBrk="1" hangingPunct="1"/>
            <a:r>
              <a:rPr lang="en-US" b="1" dirty="0" smtClean="0">
                <a:latin typeface="Times New Roman" panose="02020603050405020304" pitchFamily="18" charset="0"/>
                <a:cs typeface="Times New Roman" panose="02020603050405020304" pitchFamily="18" charset="0"/>
              </a:rPr>
              <a:t>All the carbohydrates in the food are absorbed in the form of monosaccharides; only a small fraction are absorbed as disaccharides.</a:t>
            </a:r>
          </a:p>
          <a:p>
            <a:pPr algn="l" rtl="0" eaLnBrk="1" hangingPunct="1"/>
            <a:r>
              <a:rPr lang="en-US" b="1" dirty="0" smtClean="0">
                <a:latin typeface="Times New Roman" panose="02020603050405020304" pitchFamily="18" charset="0"/>
                <a:cs typeface="Times New Roman" panose="02020603050405020304" pitchFamily="18" charset="0"/>
              </a:rPr>
              <a:t>Glucose and galactose absorption occurs in a co-transport mode with active transport of Na</a:t>
            </a:r>
            <a:r>
              <a:rPr lang="en-US" b="1" baseline="30000"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(secondary </a:t>
            </a:r>
            <a:r>
              <a:rPr lang="en-US" b="1" dirty="0">
                <a:latin typeface="Times New Roman" panose="02020603050405020304" pitchFamily="18" charset="0"/>
                <a:cs typeface="Times New Roman" panose="02020603050405020304" pitchFamily="18" charset="0"/>
              </a:rPr>
              <a:t>active </a:t>
            </a:r>
            <a:r>
              <a:rPr lang="en-US" b="1" dirty="0" smtClean="0">
                <a:latin typeface="Times New Roman" panose="02020603050405020304" pitchFamily="18" charset="0"/>
                <a:cs typeface="Times New Roman" panose="02020603050405020304" pitchFamily="18" charset="0"/>
              </a:rPr>
              <a:t>transport). </a:t>
            </a:r>
          </a:p>
          <a:p>
            <a:pPr algn="l" rtl="0" eaLnBrk="1" hangingPunct="1"/>
            <a:r>
              <a:rPr lang="en-US" b="1" dirty="0" smtClean="0">
                <a:latin typeface="Times New Roman" panose="02020603050405020304" pitchFamily="18" charset="0"/>
                <a:cs typeface="Times New Roman" panose="02020603050405020304" pitchFamily="18" charset="0"/>
              </a:rPr>
              <a:t>Fructose is independent on Na</a:t>
            </a:r>
            <a:r>
              <a:rPr lang="en-US" b="1" baseline="30000"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but it transports in luminal membrane via facilitated diffusion.</a:t>
            </a:r>
          </a:p>
        </p:txBody>
      </p:sp>
    </p:spTree>
    <p:extLst>
      <p:ext uri="{BB962C8B-B14F-4D97-AF65-F5344CB8AC3E}">
        <p14:creationId xmlns:p14="http://schemas.microsoft.com/office/powerpoint/2010/main" val="190687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89209"/>
            <a:ext cx="5328592" cy="540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88640"/>
            <a:ext cx="7772400" cy="1143000"/>
          </a:xfrm>
        </p:spPr>
        <p:txBody>
          <a:bodyPr/>
          <a:lstStyle/>
          <a:p>
            <a:r>
              <a:rPr lang="en-US" sz="4400" b="1" dirty="0">
                <a:solidFill>
                  <a:srgbClr val="FF0000"/>
                </a:solidFill>
                <a:latin typeface="Times New Roman" panose="02020603050405020304" pitchFamily="18" charset="0"/>
                <a:cs typeface="Times New Roman" panose="02020603050405020304" pitchFamily="18" charset="0"/>
              </a:rPr>
              <a:t>Absorption of Carbohydrates</a:t>
            </a:r>
          </a:p>
        </p:txBody>
      </p:sp>
    </p:spTree>
    <p:extLst>
      <p:ext uri="{BB962C8B-B14F-4D97-AF65-F5344CB8AC3E}">
        <p14:creationId xmlns:p14="http://schemas.microsoft.com/office/powerpoint/2010/main" val="381799166"/>
      </p:ext>
    </p:extLst>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2"/>
          <p:cNvSpPr>
            <a:spLocks noGrp="1"/>
          </p:cNvSpPr>
          <p:nvPr>
            <p:ph type="title"/>
          </p:nvPr>
        </p:nvSpPr>
        <p:spPr>
          <a:xfrm>
            <a:off x="323528" y="44624"/>
            <a:ext cx="8134672" cy="680120"/>
          </a:xfrm>
        </p:spPr>
        <p:txBody>
          <a:bodyPr/>
          <a:lstStyle/>
          <a:p>
            <a:pPr rtl="0" eaLnBrk="1" hangingPunct="1"/>
            <a:r>
              <a:rPr lang="en-US" sz="4000" b="1" dirty="0" smtClean="0">
                <a:solidFill>
                  <a:srgbClr val="FF0000"/>
                </a:solidFill>
                <a:latin typeface="Times New Roman" panose="02020603050405020304" pitchFamily="18" charset="0"/>
                <a:cs typeface="Times New Roman" panose="02020603050405020304" pitchFamily="18" charset="0"/>
              </a:rPr>
              <a:t>Absorption </a:t>
            </a:r>
            <a:r>
              <a:rPr lang="en-US" sz="4000" b="1" dirty="0">
                <a:solidFill>
                  <a:srgbClr val="FF0000"/>
                </a:solidFill>
                <a:latin typeface="Times New Roman" panose="02020603050405020304" pitchFamily="18" charset="0"/>
                <a:cs typeface="Times New Roman" panose="02020603050405020304" pitchFamily="18" charset="0"/>
              </a:rPr>
              <a:t>of </a:t>
            </a:r>
            <a:r>
              <a:rPr lang="en-US" sz="4000" b="1" dirty="0" smtClean="0">
                <a:solidFill>
                  <a:srgbClr val="FF0000"/>
                </a:solidFill>
                <a:latin typeface="Times New Roman" panose="02020603050405020304" pitchFamily="18" charset="0"/>
                <a:cs typeface="Times New Roman" panose="02020603050405020304" pitchFamily="18" charset="0"/>
              </a:rPr>
              <a:t>Proteins</a:t>
            </a:r>
            <a:endParaRPr lang="ar-SA" sz="4000" b="1" dirty="0" smtClean="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0289" y="681658"/>
            <a:ext cx="8964488" cy="353943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Proteins are absorbed in </a:t>
            </a:r>
            <a:r>
              <a:rPr lang="en-US" sz="2800" b="1" dirty="0" smtClean="0">
                <a:solidFill>
                  <a:srgbClr val="FF0000"/>
                </a:solidFill>
                <a:latin typeface="Times New Roman" panose="02020603050405020304" pitchFamily="18" charset="0"/>
                <a:cs typeface="Times New Roman" panose="02020603050405020304" pitchFamily="18" charset="0"/>
              </a:rPr>
              <a:t>the </a:t>
            </a:r>
            <a:r>
              <a:rPr lang="en-US" sz="2800" b="1" dirty="0">
                <a:solidFill>
                  <a:srgbClr val="FF0000"/>
                </a:solidFill>
                <a:latin typeface="Times New Roman" panose="02020603050405020304" pitchFamily="18" charset="0"/>
                <a:cs typeface="Times New Roman" panose="02020603050405020304" pitchFamily="18" charset="0"/>
              </a:rPr>
              <a:t>form of dipeptides, </a:t>
            </a:r>
            <a:r>
              <a:rPr lang="en-US" sz="2800" b="1" dirty="0" smtClean="0">
                <a:solidFill>
                  <a:srgbClr val="FF0000"/>
                </a:solidFill>
                <a:latin typeface="Times New Roman" panose="02020603050405020304" pitchFamily="18" charset="0"/>
                <a:cs typeface="Times New Roman" panose="02020603050405020304" pitchFamily="18" charset="0"/>
              </a:rPr>
              <a:t>tri-peptides</a:t>
            </a:r>
            <a:r>
              <a:rPr lang="en-US" sz="2800" b="1" dirty="0">
                <a:solidFill>
                  <a:srgbClr val="FF0000"/>
                </a:solidFill>
                <a:latin typeface="Times New Roman" panose="02020603050405020304" pitchFamily="18" charset="0"/>
                <a:cs typeface="Times New Roman" panose="02020603050405020304" pitchFamily="18" charset="0"/>
              </a:rPr>
              <a:t>, and a few free amino acids</a:t>
            </a:r>
            <a:r>
              <a:rPr lang="en-US" sz="2800" b="1" dirty="0" smtClean="0">
                <a:solidFill>
                  <a:srgbClr val="FF0000"/>
                </a:solidFill>
                <a:latin typeface="Times New Roman" panose="02020603050405020304" pitchFamily="18" charset="0"/>
                <a:cs typeface="Times New Roman" panose="02020603050405020304" pitchFamily="18" charset="0"/>
              </a:rPr>
              <a:t>.</a:t>
            </a:r>
          </a:p>
          <a:p>
            <a:pPr marL="457200" indent="-457200">
              <a:buClr>
                <a:srgbClr val="FFFFFF"/>
              </a:buClr>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AA </a:t>
            </a:r>
            <a:r>
              <a:rPr lang="en-US" sz="2800" b="1" dirty="0">
                <a:latin typeface="Times New Roman" panose="02020603050405020304" pitchFamily="18" charset="0"/>
                <a:cs typeface="Times New Roman" panose="02020603050405020304" pitchFamily="18" charset="0"/>
              </a:rPr>
              <a:t>are transported by </a:t>
            </a:r>
            <a:r>
              <a:rPr lang="en-US" sz="2800" b="1" dirty="0" smtClean="0">
                <a:latin typeface="Times New Roman" panose="02020603050405020304" pitchFamily="18" charset="0"/>
                <a:cs typeface="Times New Roman" panose="02020603050405020304" pitchFamily="18" charset="0"/>
              </a:rPr>
              <a:t>secondary </a:t>
            </a:r>
            <a:r>
              <a:rPr lang="en-US" sz="2800" b="1" dirty="0">
                <a:latin typeface="Times New Roman" panose="02020603050405020304" pitchFamily="18" charset="0"/>
                <a:cs typeface="Times New Roman" panose="02020603050405020304" pitchFamily="18" charset="0"/>
              </a:rPr>
              <a:t>active transport.</a:t>
            </a:r>
          </a:p>
          <a:p>
            <a:pPr marL="457200" indent="-457200">
              <a:buClr>
                <a:srgbClr val="FFFFFF"/>
              </a:buClr>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Di </a:t>
            </a:r>
            <a:r>
              <a:rPr lang="en-US" sz="2800" b="1" dirty="0">
                <a:latin typeface="Times New Roman" panose="02020603050405020304" pitchFamily="18" charset="0"/>
                <a:cs typeface="Times New Roman" panose="02020603050405020304" pitchFamily="18" charset="0"/>
              </a:rPr>
              <a:t>and tripeptides cross the brush border by active transport protein carrier. </a:t>
            </a:r>
            <a:r>
              <a:rPr lang="en-US" sz="2800" b="1" dirty="0" smtClean="0">
                <a:latin typeface="Times New Roman" panose="02020603050405020304" pitchFamily="18" charset="0"/>
                <a:cs typeface="Times New Roman" panose="02020603050405020304" pitchFamily="18" charset="0"/>
              </a:rPr>
              <a:t>Then, they </a:t>
            </a:r>
            <a:r>
              <a:rPr lang="en-US" sz="2800" b="1" dirty="0">
                <a:latin typeface="Times New Roman" panose="02020603050405020304" pitchFamily="18" charset="0"/>
                <a:cs typeface="Times New Roman" panose="02020603050405020304" pitchFamily="18" charset="0"/>
              </a:rPr>
              <a:t>are hydrolyzed by brush border and cytoplasmic </a:t>
            </a:r>
            <a:r>
              <a:rPr lang="en-US" sz="2800" b="1" dirty="0" err="1" smtClean="0">
                <a:latin typeface="Times New Roman" panose="02020603050405020304" pitchFamily="18" charset="0"/>
                <a:cs typeface="Times New Roman" panose="02020603050405020304" pitchFamily="18" charset="0"/>
              </a:rPr>
              <a:t>oligopeptidases</a:t>
            </a:r>
            <a:r>
              <a:rPr lang="en-US" sz="2800" b="1" dirty="0" smtClean="0">
                <a:latin typeface="Times New Roman" panose="02020603050405020304" pitchFamily="18" charset="0"/>
                <a:cs typeface="Times New Roman" panose="02020603050405020304" pitchFamily="18" charset="0"/>
              </a:rPr>
              <a:t>.</a:t>
            </a:r>
          </a:p>
          <a:p>
            <a:pPr marL="457200" indent="-457200">
              <a:buClr>
                <a:srgbClr val="FFFFFF"/>
              </a:buClr>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AA </a:t>
            </a:r>
            <a:r>
              <a:rPr lang="en-US" sz="2800" b="1" dirty="0">
                <a:latin typeface="Times New Roman" panose="02020603050405020304" pitchFamily="18" charset="0"/>
                <a:cs typeface="Times New Roman" panose="02020603050405020304" pitchFamily="18" charset="0"/>
              </a:rPr>
              <a:t>leaves the cell at the basolateral membrane by facilitated transport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25588" t="36000" r="35825" b="19201"/>
          <a:stretch/>
        </p:blipFill>
        <p:spPr>
          <a:xfrm>
            <a:off x="4067944" y="3754308"/>
            <a:ext cx="4752528" cy="3103692"/>
          </a:xfrm>
          <a:prstGeom prst="rect">
            <a:avLst/>
          </a:prstGeom>
        </p:spPr>
      </p:pic>
    </p:spTree>
    <p:extLst>
      <p:ext uri="{BB962C8B-B14F-4D97-AF65-F5344CB8AC3E}">
        <p14:creationId xmlns:p14="http://schemas.microsoft.com/office/powerpoint/2010/main" val="1596008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6652" y="361048"/>
            <a:ext cx="8061548" cy="665758"/>
          </a:xfrm>
        </p:spPr>
        <p:txBody>
          <a:bodyPr/>
          <a:lstStyle/>
          <a:p>
            <a:pPr eaLnBrk="1" hangingPunct="1"/>
            <a:r>
              <a:rPr lang="en-US" sz="3600" b="1" dirty="0" smtClean="0">
                <a:solidFill>
                  <a:srgbClr val="FF0000"/>
                </a:solidFill>
                <a:latin typeface="Times New Roman" panose="02020603050405020304" pitchFamily="18" charset="0"/>
                <a:cs typeface="Times New Roman" panose="02020603050405020304" pitchFamily="18" charset="0"/>
              </a:rPr>
              <a:t>1. Mixing (Segmentation) Contractions</a:t>
            </a:r>
            <a:endParaRPr lang="ar-SA" sz="3600" b="1" dirty="0" smtClean="0">
              <a:solidFill>
                <a:srgbClr val="FF0000"/>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a:xfrm>
            <a:off x="179512" y="1169293"/>
            <a:ext cx="8784976" cy="4491955"/>
          </a:xfrm>
        </p:spPr>
        <p:txBody>
          <a:bodyPr/>
          <a:lstStyle/>
          <a:p>
            <a:pPr algn="l" rtl="0" eaLnBrk="1" hangingPunct="1">
              <a:buFont typeface="Arial" panose="020B0604020202020204" pitchFamily="34" charset="0"/>
              <a:buChar char="•"/>
            </a:pPr>
            <a:r>
              <a:rPr lang="en-US" sz="2600" b="1" dirty="0" smtClean="0">
                <a:latin typeface="Times New Roman" panose="02020603050405020304" pitchFamily="18" charset="0"/>
                <a:cs typeface="Times New Roman" panose="02020603050405020304" pitchFamily="18" charset="0"/>
              </a:rPr>
              <a:t>When a portion of small intestine becomes distended, the segmentation contraction is activated by ENS to divide the intestine into spaced segments which last for fraction of min, and have the appearance of a chain of sausages. </a:t>
            </a:r>
          </a:p>
          <a:p>
            <a:pPr algn="l" rtl="0" eaLnBrk="1" hangingPunct="1">
              <a:buClr>
                <a:srgbClr val="FFFFFF"/>
              </a:buClr>
              <a:buFont typeface="Wingdings" pitchFamily="2" charset="2"/>
              <a:buChar char="v"/>
            </a:pPr>
            <a:r>
              <a:rPr lang="en-US" sz="2600" b="1" dirty="0" smtClean="0">
                <a:latin typeface="Times New Roman" panose="02020603050405020304" pitchFamily="18" charset="0"/>
                <a:cs typeface="Times New Roman" panose="02020603050405020304" pitchFamily="18" charset="0"/>
              </a:rPr>
              <a:t>As one set of segmentation contractions relaxes, a new set often begins at points between the previous ones.</a:t>
            </a:r>
          </a:p>
          <a:p>
            <a:pPr algn="l" rtl="0" eaLnBrk="1" hangingPunct="1">
              <a:buClr>
                <a:srgbClr val="FFFFFF"/>
              </a:buClr>
              <a:buFont typeface="Wingdings" pitchFamily="2" charset="2"/>
              <a:buChar char="v"/>
            </a:pPr>
            <a:r>
              <a:rPr lang="en-US" sz="2600" b="1" dirty="0" smtClean="0">
                <a:latin typeface="Times New Roman" panose="02020603050405020304" pitchFamily="18" charset="0"/>
                <a:cs typeface="Times New Roman" panose="02020603050405020304" pitchFamily="18" charset="0"/>
              </a:rPr>
              <a:t>The segmentation contractions become weak when the excitatory activity of ENS is blocked by the drug </a:t>
            </a:r>
            <a:r>
              <a:rPr lang="en-US" sz="2600" b="1" dirty="0" smtClean="0">
                <a:solidFill>
                  <a:srgbClr val="FF0000"/>
                </a:solidFill>
                <a:latin typeface="Times New Roman" panose="02020603050405020304" pitchFamily="18" charset="0"/>
                <a:cs typeface="Times New Roman" panose="02020603050405020304" pitchFamily="18" charset="0"/>
              </a:rPr>
              <a:t>atropine</a:t>
            </a:r>
            <a:r>
              <a:rPr lang="en-US" sz="2600" b="1" dirty="0" smtClean="0">
                <a:latin typeface="Times New Roman" panose="02020603050405020304" pitchFamily="18" charset="0"/>
                <a:cs typeface="Times New Roman" panose="02020603050405020304" pitchFamily="18" charset="0"/>
              </a:rPr>
              <a:t>.</a:t>
            </a:r>
          </a:p>
          <a:p>
            <a:r>
              <a:rPr lang="en-US" sz="2600" b="1" u="sng" dirty="0" smtClean="0">
                <a:latin typeface="Times New Roman" panose="02020603050405020304" pitchFamily="18" charset="0"/>
                <a:cs typeface="Times New Roman" panose="02020603050405020304" pitchFamily="18" charset="0"/>
              </a:rPr>
              <a:t>The </a:t>
            </a:r>
            <a:r>
              <a:rPr lang="en-US" sz="2600" b="1" u="sng" dirty="0">
                <a:latin typeface="Times New Roman" panose="02020603050405020304" pitchFamily="18" charset="0"/>
                <a:cs typeface="Times New Roman" panose="02020603050405020304" pitchFamily="18" charset="0"/>
              </a:rPr>
              <a:t>significance of segmentation </a:t>
            </a:r>
            <a:r>
              <a:rPr lang="en-US" sz="2600" b="1" u="sng" dirty="0" smtClean="0">
                <a:latin typeface="Times New Roman" panose="02020603050405020304" pitchFamily="18" charset="0"/>
                <a:cs typeface="Times New Roman" panose="02020603050405020304" pitchFamily="18" charset="0"/>
              </a:rPr>
              <a:t>contractions: </a:t>
            </a:r>
            <a:endParaRPr lang="en-US" sz="2600" b="1" u="sng" dirty="0">
              <a:latin typeface="Times New Roman" panose="02020603050405020304" pitchFamily="18" charset="0"/>
              <a:cs typeface="Times New Roman" panose="02020603050405020304" pitchFamily="18" charset="0"/>
            </a:endParaRPr>
          </a:p>
          <a:p>
            <a:pPr indent="12700" algn="l" rtl="0" eaLnBrk="1" hangingPunct="1">
              <a:buClr>
                <a:srgbClr val="FF0000"/>
              </a:buClr>
              <a:buFont typeface="Wingdings" pitchFamily="2" charset="2"/>
              <a:buChar char="§"/>
            </a:pPr>
            <a:r>
              <a:rPr lang="en-US" sz="2600" b="1" dirty="0">
                <a:latin typeface="Times New Roman" panose="02020603050405020304" pitchFamily="18" charset="0"/>
                <a:cs typeface="Times New Roman" panose="02020603050405020304" pitchFamily="18" charset="0"/>
              </a:rPr>
              <a:t>Blend different juices with the </a:t>
            </a:r>
            <a:r>
              <a:rPr lang="en-US" sz="2600" b="1" dirty="0" err="1" smtClean="0">
                <a:latin typeface="Times New Roman" panose="02020603050405020304" pitchFamily="18" charset="0"/>
                <a:cs typeface="Times New Roman" panose="02020603050405020304" pitchFamily="18" charset="0"/>
              </a:rPr>
              <a:t>chyme</a:t>
            </a:r>
            <a:r>
              <a:rPr lang="en-US" sz="2600" b="1" dirty="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a:p>
            <a:pPr indent="12700" algn="l" rtl="0" eaLnBrk="1" hangingPunct="1">
              <a:buClr>
                <a:srgbClr val="FF0000"/>
              </a:buClr>
              <a:buFont typeface="Wingdings" pitchFamily="2" charset="2"/>
              <a:buChar char="§"/>
            </a:pPr>
            <a:r>
              <a:rPr lang="en-US" sz="2600" b="1" dirty="0" smtClean="0">
                <a:latin typeface="Times New Roman" panose="02020603050405020304" pitchFamily="18" charset="0"/>
                <a:cs typeface="Times New Roman" panose="02020603050405020304" pitchFamily="18" charset="0"/>
              </a:rPr>
              <a:t>Bring </a:t>
            </a:r>
            <a:r>
              <a:rPr lang="en-US" sz="2600" b="1" dirty="0">
                <a:latin typeface="Times New Roman" panose="02020603050405020304" pitchFamily="18" charset="0"/>
                <a:cs typeface="Times New Roman" panose="02020603050405020304" pitchFamily="18" charset="0"/>
              </a:rPr>
              <a:t>products of digestion </a:t>
            </a:r>
            <a:r>
              <a:rPr lang="en-US" sz="2600" b="1" dirty="0" smtClean="0">
                <a:latin typeface="Times New Roman" panose="02020603050405020304" pitchFamily="18" charset="0"/>
                <a:cs typeface="Times New Roman" panose="02020603050405020304" pitchFamily="18" charset="0"/>
              </a:rPr>
              <a:t>in </a:t>
            </a:r>
            <a:r>
              <a:rPr lang="en-US" sz="2600" b="1" dirty="0">
                <a:latin typeface="Times New Roman" panose="02020603050405020304" pitchFamily="18" charset="0"/>
                <a:cs typeface="Times New Roman" panose="02020603050405020304" pitchFamily="18" charset="0"/>
              </a:rPr>
              <a:t>contact with absorptive </a:t>
            </a:r>
            <a:endParaRPr lang="en-US" sz="2600" b="1" dirty="0" smtClean="0">
              <a:latin typeface="Times New Roman" panose="02020603050405020304" pitchFamily="18" charset="0"/>
              <a:cs typeface="Times New Roman" panose="02020603050405020304" pitchFamily="18" charset="0"/>
            </a:endParaRPr>
          </a:p>
          <a:p>
            <a:pPr indent="0" algn="l" rtl="0" eaLnBrk="1" hangingPunct="1">
              <a:buClr>
                <a:srgbClr val="FFFFFF"/>
              </a:buClr>
              <a:buNone/>
            </a:pPr>
            <a:r>
              <a:rPr lang="en-US" sz="2600" b="1" dirty="0">
                <a:latin typeface="Times New Roman" panose="02020603050405020304" pitchFamily="18" charset="0"/>
                <a:cs typeface="Times New Roman" panose="02020603050405020304" pitchFamily="18" charset="0"/>
              </a:rPr>
              <a:t>s</a:t>
            </a:r>
            <a:r>
              <a:rPr lang="en-US" sz="2600" b="1" dirty="0" smtClean="0">
                <a:latin typeface="Times New Roman" panose="02020603050405020304" pitchFamily="18" charset="0"/>
                <a:cs typeface="Times New Roman" panose="02020603050405020304" pitchFamily="18" charset="0"/>
              </a:rPr>
              <a:t>urfaces.</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010380"/>
      </p:ext>
    </p:extLst>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685800" y="381000"/>
            <a:ext cx="7772400" cy="609600"/>
          </a:xfrm>
        </p:spPr>
        <p:txBody>
          <a:bodyPr/>
          <a:lstStyle/>
          <a:p>
            <a:pPr eaLnBrk="1" hangingPunct="1"/>
            <a:r>
              <a:rPr lang="en-US" sz="6000" b="1" dirty="0">
                <a:solidFill>
                  <a:srgbClr val="FF0000"/>
                </a:solidFill>
                <a:latin typeface="Times New Roman" panose="02020603050405020304" pitchFamily="18" charset="0"/>
                <a:cs typeface="Times New Roman" panose="02020603050405020304" pitchFamily="18" charset="0"/>
              </a:rPr>
              <a:t>Absorption of Fats</a:t>
            </a:r>
            <a:endParaRPr lang="ar-SA" sz="6000" b="1" dirty="0" smtClean="0">
              <a:solidFill>
                <a:srgbClr val="FF0000"/>
              </a:solidFill>
              <a:latin typeface="Times New Roman" panose="02020603050405020304" pitchFamily="18" charset="0"/>
              <a:cs typeface="Times New Roman" panose="02020603050405020304" pitchFamily="18" charset="0"/>
            </a:endParaRPr>
          </a:p>
        </p:txBody>
      </p:sp>
      <p:pic>
        <p:nvPicPr>
          <p:cNvPr id="41987" name="Picture 3" descr="showimageCALEMXH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28725"/>
            <a:ext cx="8458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179512" y="5429250"/>
            <a:ext cx="892899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sz="2800" b="1" dirty="0"/>
              <a:t>In the presence of an abundance of bile micelles, about </a:t>
            </a:r>
            <a:r>
              <a:rPr lang="en-US" sz="2800" b="1" dirty="0" smtClean="0"/>
              <a:t>97% </a:t>
            </a:r>
            <a:r>
              <a:rPr lang="en-US" sz="2800" b="1" dirty="0"/>
              <a:t>of the fat is absorbed; in the absence of the bile micelles, only 40 to 50 %</a:t>
            </a:r>
            <a:r>
              <a:rPr lang="en-US" sz="2800" b="1" dirty="0" smtClean="0"/>
              <a:t> </a:t>
            </a:r>
            <a:r>
              <a:rPr lang="en-US" sz="2800" b="1" dirty="0"/>
              <a:t>can be absorbed.</a:t>
            </a:r>
            <a:endParaRPr lang="ar-SA" sz="2800" b="1" dirty="0"/>
          </a:p>
        </p:txBody>
      </p:sp>
    </p:spTree>
    <p:extLst>
      <p:ext uri="{BB962C8B-B14F-4D97-AF65-F5344CB8AC3E}">
        <p14:creationId xmlns:p14="http://schemas.microsoft.com/office/powerpoint/2010/main" val="4253514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a:xfrm>
            <a:off x="484977" y="188640"/>
            <a:ext cx="8637588" cy="762000"/>
          </a:xfrm>
        </p:spPr>
        <p:txBody>
          <a:bodyPr/>
          <a:lstStyle/>
          <a:p>
            <a:pPr rtl="0" eaLnBrk="1" hangingPunct="1"/>
            <a:r>
              <a:rPr lang="en-US" sz="5400" b="1" dirty="0" smtClean="0">
                <a:solidFill>
                  <a:srgbClr val="FF0000"/>
                </a:solidFill>
                <a:latin typeface="Times New Roman" panose="02020603050405020304" pitchFamily="18" charset="0"/>
                <a:cs typeface="Times New Roman" panose="02020603050405020304" pitchFamily="18" charset="0"/>
              </a:rPr>
              <a:t>Absorption of vitamins</a:t>
            </a:r>
            <a:endParaRPr lang="ar-SA" sz="5400" b="1" dirty="0" smtClean="0">
              <a:solidFill>
                <a:srgbClr val="FF0000"/>
              </a:solidFill>
              <a:latin typeface="Times New Roman" panose="02020603050405020304" pitchFamily="18" charset="0"/>
              <a:cs typeface="Times New Roman" panose="02020603050405020304" pitchFamily="18" charset="0"/>
            </a:endParaRPr>
          </a:p>
        </p:txBody>
      </p:sp>
      <p:sp>
        <p:nvSpPr>
          <p:cNvPr id="24579" name="عنصر نائب للمحتوى 2"/>
          <p:cNvSpPr>
            <a:spLocks noGrp="1"/>
          </p:cNvSpPr>
          <p:nvPr>
            <p:ph idx="1"/>
          </p:nvPr>
        </p:nvSpPr>
        <p:spPr>
          <a:xfrm>
            <a:off x="144016" y="1340768"/>
            <a:ext cx="8748464" cy="4896544"/>
          </a:xfrm>
        </p:spPr>
        <p:txBody>
          <a:bodyPr/>
          <a:lstStyle/>
          <a:p>
            <a:pPr algn="l" rtl="0" eaLnBrk="1" hangingPunct="1"/>
            <a:r>
              <a:rPr lang="en-US" b="1" dirty="0" smtClean="0">
                <a:latin typeface="Times New Roman" panose="02020603050405020304" pitchFamily="18" charset="0"/>
                <a:cs typeface="Times New Roman" panose="02020603050405020304" pitchFamily="18" charset="0"/>
              </a:rPr>
              <a:t>Fat-soluble vitamins (A</a:t>
            </a:r>
            <a:r>
              <a:rPr lang="en-US" b="1" dirty="0">
                <a:latin typeface="Times New Roman" panose="02020603050405020304" pitchFamily="18" charset="0"/>
                <a:cs typeface="Times New Roman" panose="02020603050405020304" pitchFamily="18" charset="0"/>
              </a:rPr>
              <a:t>, D, E, &amp; </a:t>
            </a:r>
            <a:r>
              <a:rPr lang="en-US" b="1" dirty="0" smtClean="0">
                <a:latin typeface="Times New Roman" panose="02020603050405020304" pitchFamily="18" charset="0"/>
                <a:cs typeface="Times New Roman" panose="02020603050405020304" pitchFamily="18" charset="0"/>
              </a:rPr>
              <a:t>K) are incorporated into micelles and absorbed along with other lipids. </a:t>
            </a:r>
          </a:p>
          <a:p>
            <a:pPr algn="l" rtl="0" eaLnBrk="1" hangingPunct="1"/>
            <a:r>
              <a:rPr lang="en-US" b="1" dirty="0" smtClean="0">
                <a:latin typeface="Times New Roman" panose="02020603050405020304" pitchFamily="18" charset="0"/>
                <a:cs typeface="Times New Roman" panose="02020603050405020304" pitchFamily="18" charset="0"/>
              </a:rPr>
              <a:t>Most water-soluble vitamins (C</a:t>
            </a:r>
            <a:r>
              <a:rPr lang="en-US" b="1" dirty="0">
                <a:latin typeface="Times New Roman" panose="02020603050405020304" pitchFamily="18" charset="0"/>
                <a:cs typeface="Times New Roman" panose="02020603050405020304" pitchFamily="18" charset="0"/>
              </a:rPr>
              <a:t>, B1, B2, B6, </a:t>
            </a:r>
            <a:r>
              <a:rPr lang="en-US" b="1" dirty="0" smtClean="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folic </a:t>
            </a:r>
            <a:r>
              <a:rPr lang="en-US" b="1" dirty="0" smtClean="0">
                <a:latin typeface="Times New Roman" panose="02020603050405020304" pitchFamily="18" charset="0"/>
                <a:cs typeface="Times New Roman" panose="02020603050405020304" pitchFamily="18" charset="0"/>
              </a:rPr>
              <a:t>acid) are absorbed by Na-dependent co-transport mechanisms.</a:t>
            </a:r>
          </a:p>
          <a:p>
            <a:pPr algn="l" rtl="0" eaLnBrk="1" hangingPunct="1"/>
            <a:r>
              <a:rPr lang="en-US" b="1" dirty="0" smtClean="0">
                <a:latin typeface="Times New Roman" panose="02020603050405020304" pitchFamily="18" charset="0"/>
                <a:cs typeface="Times New Roman" panose="02020603050405020304" pitchFamily="18" charset="0"/>
              </a:rPr>
              <a:t>Vitamin B</a:t>
            </a:r>
            <a:r>
              <a:rPr lang="en-US" b="1" baseline="-25000" dirty="0" smtClean="0">
                <a:latin typeface="Times New Roman" panose="02020603050405020304" pitchFamily="18" charset="0"/>
                <a:cs typeface="Times New Roman" panose="02020603050405020304" pitchFamily="18" charset="0"/>
              </a:rPr>
              <a:t>12</a:t>
            </a:r>
            <a:r>
              <a:rPr lang="en-US" b="1" dirty="0" smtClean="0">
                <a:latin typeface="Times New Roman" panose="02020603050405020304" pitchFamily="18" charset="0"/>
                <a:cs typeface="Times New Roman" panose="02020603050405020304" pitchFamily="18" charset="0"/>
              </a:rPr>
              <a:t> is absorbed in the ileum and requires intrinsic factor.</a:t>
            </a:r>
          </a:p>
          <a:p>
            <a:pPr marL="514350" indent="-514350" algn="l" rtl="0" eaLnBrk="1" hangingPunct="1">
              <a:buFont typeface="Wingdings" pitchFamily="2" charset="2"/>
              <a:buChar char="Ø"/>
            </a:pPr>
            <a:r>
              <a:rPr lang="en-US" b="1" dirty="0" smtClean="0">
                <a:latin typeface="Times New Roman" panose="02020603050405020304" pitchFamily="18" charset="0"/>
                <a:cs typeface="Times New Roman" panose="02020603050405020304" pitchFamily="18" charset="0"/>
              </a:rPr>
              <a:t>Gastrectomy results in the loss of parietal cells and loss of intrinsic factor         </a:t>
            </a:r>
            <a:r>
              <a:rPr lang="en-US" b="1" dirty="0" smtClean="0">
                <a:solidFill>
                  <a:srgbClr val="0070C0"/>
                </a:solidFill>
                <a:latin typeface="Times New Roman" panose="02020603050405020304" pitchFamily="18" charset="0"/>
                <a:cs typeface="Times New Roman" panose="02020603050405020304" pitchFamily="18" charset="0"/>
              </a:rPr>
              <a:t>pernicious anemia</a:t>
            </a:r>
            <a:r>
              <a:rPr lang="en-US" b="1" dirty="0" smtClean="0">
                <a:latin typeface="Times New Roman" panose="02020603050405020304" pitchFamily="18" charset="0"/>
                <a:cs typeface="Times New Roman" panose="02020603050405020304" pitchFamily="18" charset="0"/>
              </a:rPr>
              <a:t>.</a:t>
            </a:r>
          </a:p>
        </p:txBody>
      </p:sp>
      <p:sp>
        <p:nvSpPr>
          <p:cNvPr id="24580" name="سهم إلى اليمين 3"/>
          <p:cNvSpPr>
            <a:spLocks noChangeArrowheads="1"/>
          </p:cNvSpPr>
          <p:nvPr/>
        </p:nvSpPr>
        <p:spPr bwMode="auto">
          <a:xfrm>
            <a:off x="4186808" y="5220816"/>
            <a:ext cx="457200" cy="1524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482303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a:xfrm>
            <a:off x="153416" y="76200"/>
            <a:ext cx="8955088" cy="1446213"/>
          </a:xfrm>
        </p:spPr>
        <p:txBody>
          <a:bodyPr/>
          <a:lstStyle/>
          <a:p>
            <a:pPr rtl="0" eaLnBrk="1" hangingPunct="1"/>
            <a:r>
              <a:rPr lang="en-US" b="1" dirty="0" smtClean="0">
                <a:solidFill>
                  <a:srgbClr val="FF0000"/>
                </a:solidFill>
                <a:latin typeface="Times New Roman" panose="02020603050405020304" pitchFamily="18" charset="0"/>
                <a:cs typeface="Times New Roman" panose="02020603050405020304" pitchFamily="18" charset="0"/>
              </a:rPr>
              <a:t>Absorption and secretion of electrolytes and water </a:t>
            </a:r>
            <a:endParaRPr lang="ar-SA" b="1" dirty="0" smtClean="0">
              <a:solidFill>
                <a:srgbClr val="FF0000"/>
              </a:solidFill>
              <a:latin typeface="Times New Roman" panose="02020603050405020304" pitchFamily="18" charset="0"/>
              <a:cs typeface="Times New Roman" panose="02020603050405020304" pitchFamily="18" charset="0"/>
            </a:endParaRPr>
          </a:p>
        </p:txBody>
      </p:sp>
      <p:sp>
        <p:nvSpPr>
          <p:cNvPr id="25603" name="عنصر نائب للمحتوى 2"/>
          <p:cNvSpPr>
            <a:spLocks noGrp="1"/>
          </p:cNvSpPr>
          <p:nvPr>
            <p:ph idx="1"/>
          </p:nvPr>
        </p:nvSpPr>
        <p:spPr>
          <a:xfrm>
            <a:off x="467544" y="1762472"/>
            <a:ext cx="8352928" cy="4114800"/>
          </a:xfrm>
        </p:spPr>
        <p:txBody>
          <a:bodyPr/>
          <a:lstStyle/>
          <a:p>
            <a:pPr algn="l" rtl="0" eaLnBrk="1" hangingPunct="1"/>
            <a:r>
              <a:rPr lang="en-US" sz="3200" b="1" dirty="0" smtClean="0">
                <a:latin typeface="Times New Roman" panose="02020603050405020304" pitchFamily="18" charset="0"/>
                <a:cs typeface="Times New Roman" panose="02020603050405020304" pitchFamily="18" charset="0"/>
              </a:rPr>
              <a:t>Electrolytes and H</a:t>
            </a:r>
            <a:r>
              <a:rPr lang="en-US" sz="3200" b="1" baseline="-25000" dirty="0" smtClean="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O may cross intestinal epithelial cells by either cellular or </a:t>
            </a:r>
            <a:r>
              <a:rPr lang="en-US" sz="3200" b="1" dirty="0" err="1" smtClean="0">
                <a:latin typeface="Times New Roman" panose="02020603050405020304" pitchFamily="18" charset="0"/>
                <a:cs typeface="Times New Roman" panose="02020603050405020304" pitchFamily="18" charset="0"/>
              </a:rPr>
              <a:t>paracellular</a:t>
            </a:r>
            <a:r>
              <a:rPr lang="en-US" sz="3200" b="1" dirty="0">
                <a:latin typeface="Times New Roman" panose="02020603050405020304" pitchFamily="18" charset="0"/>
                <a:cs typeface="Times New Roman" panose="02020603050405020304" pitchFamily="18" charset="0"/>
              </a:rPr>
              <a:t>.</a:t>
            </a:r>
            <a:endParaRPr lang="en-US" sz="3200" b="1" dirty="0" smtClean="0">
              <a:latin typeface="Times New Roman" panose="02020603050405020304" pitchFamily="18" charset="0"/>
              <a:cs typeface="Times New Roman" panose="02020603050405020304" pitchFamily="18" charset="0"/>
            </a:endParaRPr>
          </a:p>
          <a:p>
            <a:pPr algn="l" rtl="0" eaLnBrk="1" hangingPunct="1"/>
            <a:r>
              <a:rPr lang="en-US" sz="3200" b="1" dirty="0" smtClean="0">
                <a:latin typeface="Times New Roman" panose="02020603050405020304" pitchFamily="18" charset="0"/>
                <a:cs typeface="Times New Roman" panose="02020603050405020304" pitchFamily="18" charset="0"/>
              </a:rPr>
              <a:t>The permeability of the tight junctions varies with the type of epithelium:</a:t>
            </a:r>
          </a:p>
          <a:p>
            <a:pPr algn="l" rtl="0" eaLnBrk="1" hangingPunct="1">
              <a:buFont typeface="Courier New" pitchFamily="49" charset="0"/>
              <a:buChar char="o"/>
            </a:pPr>
            <a:r>
              <a:rPr lang="en-US" sz="3200" b="1" dirty="0" smtClean="0">
                <a:latin typeface="Times New Roman" panose="02020603050405020304" pitchFamily="18" charset="0"/>
                <a:cs typeface="Times New Roman" panose="02020603050405020304" pitchFamily="18" charset="0"/>
              </a:rPr>
              <a:t>A tight epithelium is in the colon. </a:t>
            </a:r>
          </a:p>
          <a:p>
            <a:pPr algn="l" rtl="0" eaLnBrk="1" hangingPunct="1">
              <a:buFont typeface="Courier New" pitchFamily="49" charset="0"/>
              <a:buChar char="o"/>
            </a:pPr>
            <a:r>
              <a:rPr lang="en-US" sz="3200" b="1" dirty="0" smtClean="0">
                <a:latin typeface="Times New Roman" panose="02020603050405020304" pitchFamily="18" charset="0"/>
                <a:cs typeface="Times New Roman" panose="02020603050405020304" pitchFamily="18" charset="0"/>
              </a:rPr>
              <a:t>Leaky epithelia are the small intestine and gallbladder. </a:t>
            </a:r>
            <a:endParaRPr lang="ar-SA"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693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a:xfrm>
            <a:off x="506412" y="34352"/>
            <a:ext cx="8637588" cy="1143000"/>
          </a:xfrm>
        </p:spPr>
        <p:txBody>
          <a:bodyPr/>
          <a:lstStyle/>
          <a:p>
            <a:pPr rtl="0" eaLnBrk="1" hangingPunct="1"/>
            <a:r>
              <a:rPr lang="en-US" sz="5400" b="1" dirty="0">
                <a:solidFill>
                  <a:srgbClr val="FF0000"/>
                </a:solidFill>
                <a:latin typeface="Times New Roman" panose="02020603050405020304" pitchFamily="18" charset="0"/>
                <a:cs typeface="Times New Roman" panose="02020603050405020304" pitchFamily="18" charset="0"/>
              </a:rPr>
              <a:t>Absorption of </a:t>
            </a:r>
            <a:r>
              <a:rPr lang="en-US" sz="5400" b="1" dirty="0" smtClean="0">
                <a:solidFill>
                  <a:srgbClr val="FF0000"/>
                </a:solidFill>
                <a:latin typeface="Times New Roman" panose="02020603050405020304" pitchFamily="18" charset="0"/>
                <a:cs typeface="Times New Roman" panose="02020603050405020304" pitchFamily="18" charset="0"/>
              </a:rPr>
              <a:t>Na</a:t>
            </a:r>
            <a:r>
              <a:rPr lang="en-US" sz="5400" b="1" baseline="30000" dirty="0" smtClean="0">
                <a:solidFill>
                  <a:srgbClr val="FF0000"/>
                </a:solidFill>
                <a:latin typeface="Times New Roman" panose="02020603050405020304" pitchFamily="18" charset="0"/>
                <a:cs typeface="Times New Roman" panose="02020603050405020304" pitchFamily="18" charset="0"/>
              </a:rPr>
              <a: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7504" y="980728"/>
            <a:ext cx="9001000" cy="4114800"/>
          </a:xfrm>
        </p:spPr>
        <p:txBody>
          <a:bodyPr/>
          <a:lstStyle/>
          <a:p>
            <a:pPr marL="0" indent="0" algn="l" rtl="0" eaLnBrk="1" hangingPunct="1">
              <a:buNone/>
              <a:defRPr/>
            </a:pPr>
            <a:r>
              <a:rPr lang="en-US" sz="2800" b="1" dirty="0">
                <a:solidFill>
                  <a:srgbClr val="FF0000"/>
                </a:solidFill>
                <a:latin typeface="Times New Roman" panose="02020603050405020304" pitchFamily="18" charset="0"/>
                <a:cs typeface="Times New Roman" panose="02020603050405020304" pitchFamily="18" charset="0"/>
              </a:rPr>
              <a:t>Na</a:t>
            </a:r>
            <a:r>
              <a:rPr lang="en-US" sz="2800" b="1" baseline="30000"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moves into the intestinal cells by the following mechanisms:</a:t>
            </a:r>
          </a:p>
          <a:p>
            <a:pPr marL="514350" indent="-514350" algn="l" rtl="0" eaLnBrk="1" hangingPunct="1">
              <a:buFont typeface="+mj-lt"/>
              <a:buAutoNum type="arabicParenR"/>
              <a:defRPr/>
            </a:pPr>
            <a:r>
              <a:rPr lang="en-US" sz="2400" b="1" dirty="0" smtClean="0">
                <a:latin typeface="Times New Roman" panose="02020603050405020304" pitchFamily="18" charset="0"/>
                <a:cs typeface="Times New Roman" panose="02020603050405020304" pitchFamily="18" charset="0"/>
              </a:rPr>
              <a:t>Passive diffusion </a:t>
            </a:r>
          </a:p>
          <a:p>
            <a:pPr marL="514350" indent="-514350" algn="l" rtl="0" eaLnBrk="1" hangingPunct="1">
              <a:buFont typeface="+mj-lt"/>
              <a:buAutoNum type="arabicParenR"/>
              <a:defRPr/>
            </a:pPr>
            <a:r>
              <a:rPr lang="en-US" sz="2400" b="1" dirty="0" smtClean="0">
                <a:latin typeface="Times New Roman" panose="02020603050405020304" pitchFamily="18" charset="0"/>
                <a:cs typeface="Times New Roman" panose="02020603050405020304" pitchFamily="18" charset="0"/>
              </a:rPr>
              <a:t>Na-glucose or Na-amino acid co-transport </a:t>
            </a:r>
          </a:p>
          <a:p>
            <a:pPr marL="514350" indent="-514350" algn="l" rtl="0" eaLnBrk="1" hangingPunct="1">
              <a:buFont typeface="+mj-lt"/>
              <a:buAutoNum type="arabicParenR"/>
              <a:defRPr/>
            </a:pPr>
            <a:r>
              <a:rPr lang="en-US" sz="2400" b="1" dirty="0" smtClean="0">
                <a:latin typeface="Times New Roman" panose="02020603050405020304" pitchFamily="18" charset="0"/>
                <a:cs typeface="Times New Roman" panose="02020603050405020304" pitchFamily="18" charset="0"/>
              </a:rPr>
              <a:t>Na-</a:t>
            </a:r>
            <a:r>
              <a:rPr lang="en-US" sz="2400" b="1" dirty="0" err="1" smtClean="0">
                <a:latin typeface="Times New Roman" panose="02020603050405020304" pitchFamily="18" charset="0"/>
                <a:cs typeface="Times New Roman" panose="02020603050405020304" pitchFamily="18" charset="0"/>
              </a:rPr>
              <a:t>Cl</a:t>
            </a:r>
            <a:r>
              <a:rPr lang="en-US" sz="2400" b="1" dirty="0" smtClean="0">
                <a:latin typeface="Times New Roman" panose="02020603050405020304" pitchFamily="18" charset="0"/>
                <a:cs typeface="Times New Roman" panose="02020603050405020304" pitchFamily="18" charset="0"/>
              </a:rPr>
              <a:t> exchange </a:t>
            </a:r>
          </a:p>
          <a:p>
            <a:pPr marL="514350" indent="-514350" algn="l" rtl="0" eaLnBrk="1" hangingPunct="1">
              <a:buFont typeface="+mj-lt"/>
              <a:buAutoNum type="arabicParenR"/>
              <a:defRPr/>
            </a:pPr>
            <a:r>
              <a:rPr lang="en-US" sz="2400" b="1" dirty="0" smtClean="0">
                <a:latin typeface="Times New Roman" panose="02020603050405020304" pitchFamily="18" charset="0"/>
                <a:cs typeface="Times New Roman" panose="02020603050405020304" pitchFamily="18" charset="0"/>
              </a:rPr>
              <a:t>Na-H exchange </a:t>
            </a:r>
          </a:p>
          <a:p>
            <a:pPr algn="l" rtl="0" eaLnBrk="1" hangingPunct="1">
              <a:defRPr/>
            </a:pPr>
            <a:r>
              <a:rPr lang="en-US" sz="2400" b="1" dirty="0" smtClean="0">
                <a:latin typeface="Times New Roman" panose="02020603050405020304" pitchFamily="18" charset="0"/>
                <a:cs typeface="Times New Roman" panose="02020603050405020304" pitchFamily="18" charset="0"/>
              </a:rPr>
              <a:t>The next step in the transport process is osmosis of water into the </a:t>
            </a:r>
            <a:r>
              <a:rPr lang="en-US" sz="2400" b="1" dirty="0" err="1" smtClean="0">
                <a:latin typeface="Times New Roman" panose="02020603050405020304" pitchFamily="18" charset="0"/>
                <a:cs typeface="Times New Roman" panose="02020603050405020304" pitchFamily="18" charset="0"/>
              </a:rPr>
              <a:t>paracellular</a:t>
            </a:r>
            <a:r>
              <a:rPr lang="en-US" sz="2400" b="1" dirty="0" smtClean="0">
                <a:latin typeface="Times New Roman" panose="02020603050405020304" pitchFamily="18" charset="0"/>
                <a:cs typeface="Times New Roman" panose="02020603050405020304" pitchFamily="18" charset="0"/>
              </a:rPr>
              <a:t> spaces because a large osmotic gradient has been created by the elevated concentration of ions in the </a:t>
            </a:r>
            <a:r>
              <a:rPr lang="en-US" sz="2400" b="1" dirty="0" err="1" smtClean="0">
                <a:latin typeface="Times New Roman" panose="02020603050405020304" pitchFamily="18" charset="0"/>
                <a:cs typeface="Times New Roman" panose="02020603050405020304" pitchFamily="18" charset="0"/>
              </a:rPr>
              <a:t>paracellular</a:t>
            </a:r>
            <a:r>
              <a:rPr lang="en-US" sz="2400" b="1" dirty="0" smtClean="0">
                <a:latin typeface="Times New Roman" panose="02020603050405020304" pitchFamily="18" charset="0"/>
                <a:cs typeface="Times New Roman" panose="02020603050405020304" pitchFamily="18" charset="0"/>
              </a:rPr>
              <a:t> space.</a:t>
            </a:r>
          </a:p>
          <a:p>
            <a:pPr algn="l" rtl="0" eaLnBrk="1" hangingPunct="1">
              <a:defRPr/>
            </a:pPr>
            <a:r>
              <a:rPr lang="en-US" sz="2400" b="1" u="sng" dirty="0" smtClean="0">
                <a:latin typeface="Times New Roman" panose="02020603050405020304" pitchFamily="18" charset="0"/>
                <a:cs typeface="Times New Roman" panose="02020603050405020304" pitchFamily="18" charset="0"/>
              </a:rPr>
              <a:t>Aldosterone Greatly Enhances </a:t>
            </a:r>
            <a:r>
              <a:rPr lang="en-US" sz="2400" b="1" u="sng" dirty="0">
                <a:latin typeface="Times New Roman" panose="02020603050405020304" pitchFamily="18" charset="0"/>
                <a:cs typeface="Times New Roman" panose="02020603050405020304" pitchFamily="18" charset="0"/>
              </a:rPr>
              <a:t>Na</a:t>
            </a:r>
            <a:r>
              <a:rPr lang="en-US" sz="2400" b="1" u="sng" baseline="30000" dirty="0">
                <a:latin typeface="Times New Roman" panose="02020603050405020304" pitchFamily="18" charset="0"/>
                <a:cs typeface="Times New Roman" panose="02020603050405020304" pitchFamily="18" charset="0"/>
              </a:rPr>
              <a:t>+ </a:t>
            </a:r>
            <a:r>
              <a:rPr lang="en-US" sz="2400" b="1" u="sng" dirty="0" smtClean="0">
                <a:latin typeface="Times New Roman" panose="02020603050405020304" pitchFamily="18" charset="0"/>
                <a:cs typeface="Times New Roman" panose="02020603050405020304" pitchFamily="18" charset="0"/>
              </a:rPr>
              <a:t>Absorption:</a:t>
            </a:r>
          </a:p>
          <a:p>
            <a:pPr algn="l" rtl="0" eaLnBrk="1" hangingPunct="1">
              <a:buFontTx/>
              <a:buNone/>
              <a:defRPr/>
            </a:pPr>
            <a:r>
              <a:rPr lang="en-US" sz="2400" b="1" dirty="0" smtClean="0">
                <a:latin typeface="Times New Roman" panose="02020603050405020304" pitchFamily="18" charset="0"/>
                <a:cs typeface="Times New Roman" panose="02020603050405020304" pitchFamily="18" charset="0"/>
              </a:rPr>
              <a:t>This effect of </a:t>
            </a:r>
            <a:r>
              <a:rPr lang="en-US" sz="2400" b="1" dirty="0">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ldosterone is especially important in the </a:t>
            </a:r>
            <a:r>
              <a:rPr lang="en-US" sz="2400" b="1" dirty="0" smtClean="0">
                <a:solidFill>
                  <a:srgbClr val="FF0000"/>
                </a:solidFill>
                <a:latin typeface="Times New Roman" panose="02020603050405020304" pitchFamily="18" charset="0"/>
                <a:cs typeface="Times New Roman" panose="02020603050405020304" pitchFamily="18" charset="0"/>
              </a:rPr>
              <a:t>colon</a:t>
            </a:r>
            <a:r>
              <a:rPr lang="en-US" sz="2400" b="1" dirty="0" smtClean="0">
                <a:latin typeface="Times New Roman" panose="02020603050405020304" pitchFamily="18" charset="0"/>
                <a:cs typeface="Times New Roman" panose="02020603050405020304" pitchFamily="18" charset="0"/>
              </a:rPr>
              <a:t> because it allows virtually no loss of </a:t>
            </a:r>
            <a:r>
              <a:rPr lang="en-US" sz="2400" b="1" dirty="0" err="1" smtClean="0">
                <a:latin typeface="Times New Roman" panose="02020603050405020304" pitchFamily="18" charset="0"/>
                <a:cs typeface="Times New Roman" panose="02020603050405020304" pitchFamily="18" charset="0"/>
              </a:rPr>
              <a:t>NaCl</a:t>
            </a:r>
            <a:r>
              <a:rPr lang="en-US" sz="2400" b="1" dirty="0" smtClean="0">
                <a:latin typeface="Times New Roman" panose="02020603050405020304" pitchFamily="18" charset="0"/>
                <a:cs typeface="Times New Roman" panose="02020603050405020304" pitchFamily="18" charset="0"/>
              </a:rPr>
              <a:t> and water.</a:t>
            </a:r>
            <a:endParaRPr lang="ar-S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573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solidFill>
                  <a:srgbClr val="FF0000"/>
                </a:solidFill>
                <a:latin typeface="Times New Roman" panose="02020603050405020304" pitchFamily="18" charset="0"/>
                <a:cs typeface="Times New Roman" panose="02020603050405020304" pitchFamily="18" charset="0"/>
              </a:rPr>
              <a:t>Aldosterone Greatly Enhances Na</a:t>
            </a:r>
            <a:r>
              <a:rPr lang="en-US" sz="4000" b="1" baseline="30000"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Absorption</a:t>
            </a:r>
            <a:endParaRPr lang="en-US" dirty="0">
              <a:solidFill>
                <a:srgbClr val="FF0000"/>
              </a:solidFill>
            </a:endParaRPr>
          </a:p>
        </p:txBody>
      </p:sp>
      <p:pic>
        <p:nvPicPr>
          <p:cNvPr id="5" name="Picture 4"/>
          <p:cNvPicPr>
            <a:picLocks noChangeAspect="1"/>
          </p:cNvPicPr>
          <p:nvPr/>
        </p:nvPicPr>
        <p:blipFill rotWithShape="1">
          <a:blip r:embed="rId2"/>
          <a:srcRect l="44488" t="17802" r="30313" b="35999"/>
          <a:stretch/>
        </p:blipFill>
        <p:spPr>
          <a:xfrm>
            <a:off x="1979712" y="1556792"/>
            <a:ext cx="4968552" cy="5123819"/>
          </a:xfrm>
          <a:prstGeom prst="rect">
            <a:avLst/>
          </a:prstGeom>
        </p:spPr>
      </p:pic>
    </p:spTree>
    <p:extLst>
      <p:ext uri="{BB962C8B-B14F-4D97-AF65-F5344CB8AC3E}">
        <p14:creationId xmlns:p14="http://schemas.microsoft.com/office/powerpoint/2010/main" val="2225349346"/>
      </p:ext>
    </p:extLst>
  </p:cSld>
  <p:clrMapOvr>
    <a:masterClrMapping/>
  </p:clrMapOvr>
  <p:transition>
    <p:comb/>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a:xfrm>
            <a:off x="251520" y="-33493"/>
            <a:ext cx="8637588" cy="798197"/>
          </a:xfrm>
        </p:spPr>
        <p:txBody>
          <a:bodyPr/>
          <a:lstStyle/>
          <a:p>
            <a:pPr rtl="0" eaLnBrk="1" hangingPunct="1"/>
            <a:r>
              <a:rPr lang="en-US" sz="4800" b="1" dirty="0" smtClean="0">
                <a:solidFill>
                  <a:srgbClr val="FF0000"/>
                </a:solidFill>
                <a:latin typeface="Times New Roman" panose="02020603050405020304" pitchFamily="18" charset="0"/>
                <a:cs typeface="Times New Roman" panose="02020603050405020304" pitchFamily="18" charset="0"/>
              </a:rPr>
              <a:t>Absorption of </a:t>
            </a:r>
            <a:r>
              <a:rPr lang="en-US" sz="4800" b="1" dirty="0" err="1" smtClean="0">
                <a:solidFill>
                  <a:srgbClr val="FF0000"/>
                </a:solidFill>
                <a:latin typeface="Times New Roman" panose="02020603050405020304" pitchFamily="18" charset="0"/>
                <a:cs typeface="Times New Roman" panose="02020603050405020304" pitchFamily="18" charset="0"/>
              </a:rPr>
              <a:t>Cl</a:t>
            </a:r>
            <a:r>
              <a:rPr lang="en-US" sz="4800" b="1" baseline="30000" dirty="0">
                <a:solidFill>
                  <a:srgbClr val="FF0000"/>
                </a:solidFill>
                <a:latin typeface="Times New Roman" panose="02020603050405020304" pitchFamily="18" charset="0"/>
                <a:cs typeface="Times New Roman" panose="02020603050405020304" pitchFamily="18" charset="0"/>
              </a:rPr>
              <a:t>-</a:t>
            </a:r>
            <a:endParaRPr lang="ar-SA" sz="4800" b="1" dirty="0" smtClean="0">
              <a:solidFill>
                <a:srgbClr val="FF0000"/>
              </a:solidFill>
              <a:latin typeface="Times New Roman" panose="02020603050405020304" pitchFamily="18" charset="0"/>
              <a:cs typeface="Times New Roman" panose="02020603050405020304" pitchFamily="18" charset="0"/>
            </a:endParaRPr>
          </a:p>
        </p:txBody>
      </p:sp>
      <p:sp>
        <p:nvSpPr>
          <p:cNvPr id="20483" name="عنصر نائب للمحتوى 2"/>
          <p:cNvSpPr>
            <a:spLocks noGrp="1"/>
          </p:cNvSpPr>
          <p:nvPr>
            <p:ph idx="1"/>
          </p:nvPr>
        </p:nvSpPr>
        <p:spPr>
          <a:xfrm>
            <a:off x="35496" y="970384"/>
            <a:ext cx="9217024" cy="4114800"/>
          </a:xfrm>
        </p:spPr>
        <p:txBody>
          <a:bodyPr/>
          <a:lstStyle/>
          <a:p>
            <a:pPr marL="0" indent="0" algn="l" rtl="0" eaLnBrk="1" hangingPunct="1">
              <a:buNone/>
              <a:defRPr/>
            </a:pPr>
            <a:r>
              <a:rPr lang="en-US" sz="3600" b="1" dirty="0" err="1" smtClean="0">
                <a:solidFill>
                  <a:srgbClr val="FF0000"/>
                </a:solidFill>
                <a:latin typeface="Times New Roman" panose="02020603050405020304" pitchFamily="18" charset="0"/>
                <a:cs typeface="Times New Roman" panose="02020603050405020304" pitchFamily="18" charset="0"/>
              </a:rPr>
              <a:t>Cl</a:t>
            </a:r>
            <a:r>
              <a:rPr lang="en-US" sz="3600" b="1" baseline="30000"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absorption accompanies Na</a:t>
            </a:r>
            <a:r>
              <a:rPr lang="en-US" sz="3600" b="1" baseline="30000"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absorption by the following mechanisms:</a:t>
            </a:r>
          </a:p>
          <a:p>
            <a:pPr marL="514350" indent="-514350" algn="l" rtl="0" eaLnBrk="1" hangingPunct="1">
              <a:buFont typeface="+mj-lt"/>
              <a:buAutoNum type="arabicParenR"/>
              <a:defRPr/>
            </a:pPr>
            <a:r>
              <a:rPr lang="en-US" sz="2800" b="1" dirty="0" smtClean="0">
                <a:latin typeface="Times New Roman" panose="02020603050405020304" pitchFamily="18" charset="0"/>
                <a:cs typeface="Times New Roman" panose="02020603050405020304" pitchFamily="18" charset="0"/>
              </a:rPr>
              <a:t>Passive diffusion</a:t>
            </a:r>
          </a:p>
          <a:p>
            <a:pPr marL="514350" indent="-514350" algn="l" rtl="0" eaLnBrk="1" hangingPunct="1">
              <a:buFont typeface="+mj-lt"/>
              <a:buAutoNum type="arabicParenR"/>
              <a:defRPr/>
            </a:pPr>
            <a:r>
              <a:rPr lang="en-US" sz="2800" b="1" dirty="0" smtClean="0">
                <a:latin typeface="Times New Roman" panose="02020603050405020304" pitchFamily="18" charset="0"/>
                <a:cs typeface="Times New Roman" panose="02020603050405020304" pitchFamily="18" charset="0"/>
              </a:rPr>
              <a:t>Na-Cl co-transport</a:t>
            </a:r>
          </a:p>
          <a:p>
            <a:pPr marL="514350" indent="-514350" algn="l" rtl="0" eaLnBrk="1" hangingPunct="1">
              <a:buFont typeface="+mj-lt"/>
              <a:buAutoNum type="arabicParenR"/>
              <a:defRPr/>
            </a:pPr>
            <a:r>
              <a:rPr lang="en-US" sz="2800" b="1" dirty="0" smtClean="0">
                <a:latin typeface="Times New Roman" panose="02020603050405020304" pitchFamily="18" charset="0"/>
                <a:cs typeface="Times New Roman" panose="02020603050405020304" pitchFamily="18" charset="0"/>
              </a:rPr>
              <a:t>Cl-HCO</a:t>
            </a:r>
            <a:r>
              <a:rPr lang="en-US" sz="2800" b="1" baseline="-25000" dirty="0" smtClean="0">
                <a:latin typeface="Times New Roman" panose="02020603050405020304" pitchFamily="18" charset="0"/>
                <a:cs typeface="Times New Roman" panose="02020603050405020304" pitchFamily="18" charset="0"/>
              </a:rPr>
              <a:t>3</a:t>
            </a:r>
            <a:r>
              <a:rPr lang="en-US" sz="2800" b="1" dirty="0" smtClean="0">
                <a:latin typeface="Times New Roman" panose="02020603050405020304" pitchFamily="18" charset="0"/>
                <a:cs typeface="Times New Roman" panose="02020603050405020304" pitchFamily="18" charset="0"/>
              </a:rPr>
              <a:t> exchange</a:t>
            </a:r>
          </a:p>
          <a:p>
            <a:pPr marL="0" indent="0" algn="l" rtl="0" eaLnBrk="1" hangingPunct="1">
              <a:buNone/>
              <a:defRPr/>
            </a:pPr>
            <a:endParaRPr lang="en-US" b="1" dirty="0">
              <a:solidFill>
                <a:srgbClr val="FF0000"/>
              </a:solidFill>
              <a:latin typeface="Times New Roman" panose="02020603050405020304" pitchFamily="18" charset="0"/>
              <a:cs typeface="Times New Roman" panose="02020603050405020304" pitchFamily="18" charset="0"/>
            </a:endParaRPr>
          </a:p>
          <a:p>
            <a:pPr marL="0" indent="0" algn="l" rtl="0" eaLnBrk="1" hangingPunct="1">
              <a:buNone/>
              <a:defRPr/>
            </a:pPr>
            <a:r>
              <a:rPr lang="en-US" sz="3600" b="1" dirty="0" smtClean="0">
                <a:solidFill>
                  <a:srgbClr val="FF0000"/>
                </a:solidFill>
                <a:latin typeface="Times New Roman" panose="02020603050405020304" pitchFamily="18" charset="0"/>
                <a:cs typeface="Times New Roman" panose="02020603050405020304" pitchFamily="18" charset="0"/>
              </a:rPr>
              <a:t>Absorption and secretion of </a:t>
            </a:r>
            <a:r>
              <a:rPr lang="en-US" sz="3600" b="1" dirty="0">
                <a:solidFill>
                  <a:srgbClr val="FF0000"/>
                </a:solidFill>
                <a:latin typeface="Times New Roman" panose="02020603050405020304" pitchFamily="18" charset="0"/>
                <a:cs typeface="Times New Roman" panose="02020603050405020304" pitchFamily="18" charset="0"/>
              </a:rPr>
              <a:t>K</a:t>
            </a:r>
            <a:r>
              <a:rPr lang="en-US" sz="3600" b="1" baseline="30000" dirty="0" smtClean="0">
                <a:solidFill>
                  <a:srgbClr val="FF0000"/>
                </a:solidFill>
                <a:latin typeface="Times New Roman" panose="02020603050405020304" pitchFamily="18" charset="0"/>
                <a:cs typeface="Times New Roman" panose="02020603050405020304" pitchFamily="18" charset="0"/>
              </a:rPr>
              <a:t>+</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l" rtl="0" eaLnBrk="1" hangingPunct="1">
              <a:buFont typeface="Arial" panose="020B0604020202020204" pitchFamily="34" charset="0"/>
              <a:buChar char="•"/>
              <a:defRPr/>
            </a:pPr>
            <a:r>
              <a:rPr lang="en-US" sz="2800" b="1" dirty="0" smtClean="0">
                <a:latin typeface="Times New Roman" panose="02020603050405020304" pitchFamily="18" charset="0"/>
                <a:cs typeface="Times New Roman" panose="02020603050405020304" pitchFamily="18" charset="0"/>
              </a:rPr>
              <a:t>K</a:t>
            </a:r>
            <a:r>
              <a:rPr lang="en-US" sz="2800" b="1" baseline="300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is absorbed in the small intestine by passive diffusion. </a:t>
            </a:r>
          </a:p>
          <a:p>
            <a:pPr algn="l" rtl="0" eaLnBrk="1" hangingPunct="1">
              <a:buFont typeface="Arial" panose="020B0604020202020204" pitchFamily="34" charset="0"/>
              <a:buChar char="•"/>
              <a:defRPr/>
            </a:pPr>
            <a:r>
              <a:rPr lang="en-US" sz="2800" b="1" dirty="0" smtClean="0">
                <a:latin typeface="Times New Roman" panose="02020603050405020304" pitchFamily="18" charset="0"/>
                <a:cs typeface="Times New Roman" panose="02020603050405020304" pitchFamily="18" charset="0"/>
              </a:rPr>
              <a:t>K</a:t>
            </a:r>
            <a:r>
              <a:rPr lang="en-US" sz="2800" b="1" baseline="300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secretion in the colon is stimulated by aldosterone.</a:t>
            </a:r>
          </a:p>
          <a:p>
            <a:pPr algn="l" rtl="0" eaLnBrk="1" hangingPunct="1">
              <a:buFont typeface="Arial" panose="020B0604020202020204" pitchFamily="34" charset="0"/>
              <a:buChar char="•"/>
              <a:defRPr/>
            </a:pPr>
            <a:r>
              <a:rPr lang="en-US" sz="2800" b="1" dirty="0" smtClean="0">
                <a:latin typeface="Times New Roman" panose="02020603050405020304" pitchFamily="18" charset="0"/>
                <a:cs typeface="Times New Roman" panose="02020603050405020304" pitchFamily="18" charset="0"/>
              </a:rPr>
              <a:t>Excessive loss of </a:t>
            </a:r>
            <a:r>
              <a:rPr lang="en-US" sz="2800" b="1" dirty="0">
                <a:latin typeface="Times New Roman" panose="02020603050405020304" pitchFamily="18" charset="0"/>
                <a:cs typeface="Times New Roman" panose="02020603050405020304" pitchFamily="18" charset="0"/>
              </a:rPr>
              <a:t>K</a:t>
            </a:r>
            <a:r>
              <a:rPr lang="en-US" sz="2800" b="1" baseline="30000"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in diarrheal fluids causes hypokalemia.</a:t>
            </a:r>
          </a:p>
        </p:txBody>
      </p:sp>
    </p:spTree>
    <p:extLst>
      <p:ext uri="{BB962C8B-B14F-4D97-AF65-F5344CB8AC3E}">
        <p14:creationId xmlns:p14="http://schemas.microsoft.com/office/powerpoint/2010/main" val="41362693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260648"/>
            <a:ext cx="7772400" cy="1143000"/>
          </a:xfrm>
        </p:spPr>
        <p:txBody>
          <a:bodyPr/>
          <a:lstStyle/>
          <a:p>
            <a:pPr rtl="0" eaLnBrk="1" hangingPunct="1"/>
            <a:r>
              <a:rPr lang="en-US" sz="4400" b="1" dirty="0" smtClean="0">
                <a:solidFill>
                  <a:srgbClr val="FF0000"/>
                </a:solidFill>
                <a:latin typeface="Times New Roman" panose="02020603050405020304" pitchFamily="18" charset="0"/>
                <a:cs typeface="Times New Roman" panose="02020603050405020304" pitchFamily="18" charset="0"/>
              </a:rPr>
              <a:t>Secretion of Bicarbonate Ions in the Ileum</a:t>
            </a:r>
            <a:endParaRPr lang="ar-SA" sz="3600" b="1" dirty="0" smtClean="0">
              <a:solidFill>
                <a:srgbClr val="FF0000"/>
              </a:solidFill>
              <a:latin typeface="Times New Roman" panose="02020603050405020304" pitchFamily="18" charset="0"/>
              <a:cs typeface="Times New Roman" panose="02020603050405020304" pitchFamily="18" charset="0"/>
            </a:endParaRPr>
          </a:p>
        </p:txBody>
      </p:sp>
      <p:sp>
        <p:nvSpPr>
          <p:cNvPr id="27651" name="Content Placeholder 4"/>
          <p:cNvSpPr>
            <a:spLocks noGrp="1"/>
          </p:cNvSpPr>
          <p:nvPr>
            <p:ph idx="1"/>
          </p:nvPr>
        </p:nvSpPr>
        <p:spPr>
          <a:xfrm>
            <a:off x="251520" y="1844824"/>
            <a:ext cx="8712968" cy="4114800"/>
          </a:xfrm>
        </p:spPr>
        <p:txBody>
          <a:bodyPr/>
          <a:lstStyle/>
          <a:p>
            <a:pPr algn="l" rtl="0" eaLnBrk="1" hangingPunct="1"/>
            <a:r>
              <a:rPr lang="en-US" sz="3200" b="1" dirty="0" smtClean="0">
                <a:latin typeface="Times New Roman" panose="02020603050405020304" pitchFamily="18" charset="0"/>
                <a:cs typeface="Times New Roman" panose="02020603050405020304" pitchFamily="18" charset="0"/>
              </a:rPr>
              <a:t>The epithelial cells on the surfaces of the villi in the ileum and large intestine have </a:t>
            </a:r>
            <a:r>
              <a:rPr lang="en-US" sz="3200" b="1" dirty="0" smtClean="0">
                <a:solidFill>
                  <a:srgbClr val="0070C0"/>
                </a:solidFill>
                <a:latin typeface="Times New Roman" panose="02020603050405020304" pitchFamily="18" charset="0"/>
                <a:cs typeface="Times New Roman" panose="02020603050405020304" pitchFamily="18" charset="0"/>
              </a:rPr>
              <a:t>a special capability of secreting bicarbonate ions in exchange for absorption of chloride ions. </a:t>
            </a:r>
            <a:r>
              <a:rPr lang="en-US" sz="3200" b="1" dirty="0" smtClean="0">
                <a:latin typeface="Times New Roman" panose="02020603050405020304" pitchFamily="18" charset="0"/>
                <a:cs typeface="Times New Roman" panose="02020603050405020304" pitchFamily="18" charset="0"/>
              </a:rPr>
              <a:t>This is important because it provides </a:t>
            </a:r>
            <a:r>
              <a:rPr lang="en-US" sz="3200" b="1" dirty="0" smtClean="0">
                <a:solidFill>
                  <a:srgbClr val="0070C0"/>
                </a:solidFill>
                <a:latin typeface="Times New Roman" panose="02020603050405020304" pitchFamily="18" charset="0"/>
                <a:cs typeface="Times New Roman" panose="02020603050405020304" pitchFamily="18" charset="0"/>
              </a:rPr>
              <a:t>alkaline bicarbonate ions</a:t>
            </a:r>
            <a:r>
              <a:rPr lang="en-US" sz="3200" b="1" dirty="0" smtClean="0">
                <a:latin typeface="Times New Roman" panose="02020603050405020304" pitchFamily="18" charset="0"/>
                <a:cs typeface="Times New Roman" panose="02020603050405020304" pitchFamily="18" charset="0"/>
              </a:rPr>
              <a:t> that neutralize acid products formed by bacteria in the large intestine.</a:t>
            </a:r>
            <a:endParaRPr lang="ar-SA"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516160"/>
      </p:ext>
    </p:extLst>
  </p:cSld>
  <p:clrMapOvr>
    <a:masterClrMapping/>
  </p:clrMapOvr>
  <p:transition>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a:xfrm>
            <a:off x="354013" y="388938"/>
            <a:ext cx="8637587" cy="762000"/>
          </a:xfrm>
        </p:spPr>
        <p:txBody>
          <a:bodyPr/>
          <a:lstStyle/>
          <a:p>
            <a:pPr rtl="0" eaLnBrk="1" hangingPunct="1"/>
            <a:r>
              <a:rPr lang="en-US" sz="4400" b="1" dirty="0" err="1" smtClean="0">
                <a:solidFill>
                  <a:srgbClr val="FF0000"/>
                </a:solidFill>
                <a:latin typeface="Times New Roman" panose="02020603050405020304" pitchFamily="18" charset="0"/>
                <a:cs typeface="Times New Roman" panose="02020603050405020304" pitchFamily="18" charset="0"/>
              </a:rPr>
              <a:t>Ca</a:t>
            </a:r>
            <a:r>
              <a:rPr lang="en-US" sz="4400" b="1" baseline="30000" dirty="0" smtClean="0">
                <a:solidFill>
                  <a:srgbClr val="FF0000"/>
                </a:solidFill>
                <a:latin typeface="Times New Roman" panose="02020603050405020304" pitchFamily="18" charset="0"/>
                <a:cs typeface="Times New Roman" panose="02020603050405020304" pitchFamily="18" charset="0"/>
              </a:rPr>
              <a:t>++</a:t>
            </a:r>
            <a:r>
              <a:rPr lang="en-US" sz="4400" b="1" dirty="0" smtClean="0">
                <a:solidFill>
                  <a:srgbClr val="FF0000"/>
                </a:solidFill>
                <a:latin typeface="Times New Roman" panose="02020603050405020304" pitchFamily="18" charset="0"/>
                <a:cs typeface="Times New Roman" panose="02020603050405020304" pitchFamily="18" charset="0"/>
              </a:rPr>
              <a:t>Absorption by Enterocytes </a:t>
            </a:r>
            <a:endParaRPr lang="ar-SA" sz="4400" b="1" dirty="0" smtClean="0">
              <a:solidFill>
                <a:srgbClr val="FF0000"/>
              </a:solidFill>
              <a:latin typeface="Times New Roman" panose="02020603050405020304" pitchFamily="18" charset="0"/>
              <a:cs typeface="Times New Roman" panose="02020603050405020304" pitchFamily="18" charset="0"/>
            </a:endParaRPr>
          </a:p>
        </p:txBody>
      </p:sp>
      <p:sp>
        <p:nvSpPr>
          <p:cNvPr id="31747" name="عنصر نائب للمحتوى 2"/>
          <p:cNvSpPr>
            <a:spLocks noGrp="1"/>
          </p:cNvSpPr>
          <p:nvPr>
            <p:ph idx="1"/>
          </p:nvPr>
        </p:nvSpPr>
        <p:spPr/>
        <p:txBody>
          <a:bodyPr/>
          <a:lstStyle/>
          <a:p>
            <a:pPr marL="0" indent="0" algn="l" rtl="0" eaLnBrk="1" hangingPunct="1">
              <a:buNone/>
            </a:pPr>
            <a:r>
              <a:rPr lang="en-US" sz="3200" b="1" dirty="0" smtClean="0">
                <a:latin typeface="Times New Roman" panose="02020603050405020304" pitchFamily="18" charset="0"/>
                <a:cs typeface="Times New Roman" panose="02020603050405020304" pitchFamily="18" charset="0"/>
              </a:rPr>
              <a:t>     plasma Ca</a:t>
            </a:r>
            <a:r>
              <a:rPr lang="en-US" sz="3200" b="1" baseline="30000" dirty="0" smtClean="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           parathyroid hormone </a:t>
            </a:r>
          </a:p>
          <a:p>
            <a:pPr algn="l" rtl="0" eaLnBrk="1" hangingPunct="1">
              <a:buFont typeface="Wingdings" pitchFamily="2" charset="2"/>
              <a:buNone/>
            </a:pPr>
            <a:r>
              <a:rPr lang="en-US" sz="3200" b="1" dirty="0" smtClean="0">
                <a:latin typeface="Times New Roman" panose="02020603050405020304" pitchFamily="18" charset="0"/>
                <a:cs typeface="Times New Roman" panose="02020603050405020304" pitchFamily="18" charset="0"/>
              </a:rPr>
              <a:t> </a:t>
            </a:r>
          </a:p>
          <a:p>
            <a:pPr algn="l" rtl="0" eaLnBrk="1" hangingPunct="1">
              <a:buFont typeface="Wingdings" pitchFamily="2" charset="2"/>
              <a:buNone/>
            </a:pPr>
            <a:r>
              <a:rPr lang="en-US" sz="3200" b="1" dirty="0" smtClean="0">
                <a:latin typeface="Times New Roman" panose="02020603050405020304" pitchFamily="18" charset="0"/>
                <a:cs typeface="Times New Roman" panose="02020603050405020304" pitchFamily="18" charset="0"/>
              </a:rPr>
              <a:t>25-hydroxy-vitamin D3 </a:t>
            </a:r>
            <a:r>
              <a:rPr lang="en-US" sz="2000" b="1" dirty="0" smtClean="0">
                <a:latin typeface="Times New Roman" panose="02020603050405020304" pitchFamily="18" charset="0"/>
                <a:cs typeface="Times New Roman" panose="02020603050405020304" pitchFamily="18" charset="0"/>
              </a:rPr>
              <a:t>(in the kidney) </a:t>
            </a:r>
            <a:endParaRPr lang="en-US" sz="3200" b="1" dirty="0" smtClean="0">
              <a:latin typeface="Times New Roman" panose="02020603050405020304" pitchFamily="18" charset="0"/>
              <a:cs typeface="Times New Roman" panose="02020603050405020304" pitchFamily="18" charset="0"/>
            </a:endParaRPr>
          </a:p>
          <a:p>
            <a:pPr algn="l" rtl="0" eaLnBrk="1" hangingPunct="1">
              <a:buFont typeface="Wingdings" pitchFamily="2" charset="2"/>
              <a:buNone/>
            </a:pPr>
            <a:endParaRPr lang="en-US" sz="3200" b="1" dirty="0" smtClean="0">
              <a:latin typeface="Times New Roman" panose="02020603050405020304" pitchFamily="18" charset="0"/>
              <a:cs typeface="Times New Roman" panose="02020603050405020304" pitchFamily="18" charset="0"/>
            </a:endParaRPr>
          </a:p>
          <a:p>
            <a:pPr algn="l" rtl="0" eaLnBrk="1" hangingPunct="1">
              <a:buFont typeface="Wingdings" pitchFamily="2" charset="2"/>
              <a:buNone/>
            </a:pPr>
            <a:r>
              <a:rPr lang="en-US" sz="3200" b="1" dirty="0" smtClean="0">
                <a:latin typeface="Times New Roman" panose="02020603050405020304" pitchFamily="18" charset="0"/>
                <a:cs typeface="Times New Roman" panose="02020603050405020304" pitchFamily="18" charset="0"/>
              </a:rPr>
              <a:t>1,25 </a:t>
            </a:r>
            <a:r>
              <a:rPr lang="en-US" sz="3200" b="1" dirty="0" err="1" smtClean="0">
                <a:latin typeface="Times New Roman" panose="02020603050405020304" pitchFamily="18" charset="0"/>
                <a:cs typeface="Times New Roman" panose="02020603050405020304" pitchFamily="18" charset="0"/>
              </a:rPr>
              <a:t>dihydroxy</a:t>
            </a:r>
            <a:r>
              <a:rPr lang="en-US" sz="3200" b="1" dirty="0" smtClean="0">
                <a:latin typeface="Times New Roman" panose="02020603050405020304" pitchFamily="18" charset="0"/>
                <a:cs typeface="Times New Roman" panose="02020603050405020304" pitchFamily="18" charset="0"/>
              </a:rPr>
              <a:t>-vitamin D3                  </a:t>
            </a:r>
          </a:p>
          <a:p>
            <a:pPr algn="l" rtl="0" eaLnBrk="1" hangingPunct="1">
              <a:buNone/>
            </a:pPr>
            <a:r>
              <a:rPr lang="en-US" sz="3200" b="1" dirty="0" smtClean="0">
                <a:latin typeface="Times New Roman" panose="02020603050405020304" pitchFamily="18" charset="0"/>
                <a:cs typeface="Times New Roman" panose="02020603050405020304" pitchFamily="18" charset="0"/>
              </a:rPr>
              <a:t>Stimulates synthesis of Ca</a:t>
            </a:r>
            <a:r>
              <a:rPr lang="en-US" sz="3200" b="1" baseline="30000" dirty="0" smtClean="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-binding protein and Ca</a:t>
            </a:r>
            <a:r>
              <a:rPr lang="en-US" sz="3200" b="1" baseline="30000" dirty="0" smtClean="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-ATPase in enterocytes.</a:t>
            </a:r>
            <a:endParaRPr lang="ar-SA" sz="3200" b="1" dirty="0" smtClean="0">
              <a:latin typeface="Times New Roman" panose="02020603050405020304" pitchFamily="18" charset="0"/>
              <a:cs typeface="Times New Roman" panose="02020603050405020304" pitchFamily="18" charset="0"/>
            </a:endParaRPr>
          </a:p>
        </p:txBody>
      </p:sp>
      <p:sp>
        <p:nvSpPr>
          <p:cNvPr id="31748" name="سهم للأسفل 3"/>
          <p:cNvSpPr>
            <a:spLocks noChangeArrowheads="1"/>
          </p:cNvSpPr>
          <p:nvPr/>
        </p:nvSpPr>
        <p:spPr bwMode="auto">
          <a:xfrm>
            <a:off x="683568" y="1754653"/>
            <a:ext cx="228600" cy="457200"/>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49" name="سهم إلى اليمين 4"/>
          <p:cNvSpPr>
            <a:spLocks noChangeArrowheads="1"/>
          </p:cNvSpPr>
          <p:nvPr/>
        </p:nvSpPr>
        <p:spPr bwMode="auto">
          <a:xfrm>
            <a:off x="3275856" y="1868953"/>
            <a:ext cx="609600" cy="2286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0" name="سهم إلى اليمين 5"/>
          <p:cNvSpPr>
            <a:spLocks noChangeArrowheads="1"/>
          </p:cNvSpPr>
          <p:nvPr/>
        </p:nvSpPr>
        <p:spPr bwMode="auto">
          <a:xfrm>
            <a:off x="6372200" y="2916012"/>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1" name="سهم إلى اليمين 6"/>
          <p:cNvSpPr>
            <a:spLocks noChangeArrowheads="1"/>
          </p:cNvSpPr>
          <p:nvPr/>
        </p:nvSpPr>
        <p:spPr bwMode="auto">
          <a:xfrm>
            <a:off x="5436096" y="4087662"/>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2" name="سهم للأسفل 7"/>
          <p:cNvSpPr>
            <a:spLocks noChangeArrowheads="1"/>
          </p:cNvSpPr>
          <p:nvPr/>
        </p:nvSpPr>
        <p:spPr bwMode="auto">
          <a:xfrm>
            <a:off x="5524500" y="2125362"/>
            <a:ext cx="304800" cy="533400"/>
          </a:xfrm>
          <a:prstGeom prst="down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3" name="سهم لأعلى 9"/>
          <p:cNvSpPr>
            <a:spLocks noChangeArrowheads="1"/>
          </p:cNvSpPr>
          <p:nvPr/>
        </p:nvSpPr>
        <p:spPr bwMode="auto">
          <a:xfrm>
            <a:off x="3995936" y="1678453"/>
            <a:ext cx="228600" cy="533400"/>
          </a:xfrm>
          <a:prstGeom prst="upArrow">
            <a:avLst>
              <a:gd name="adj1" fmla="val 50000"/>
              <a:gd name="adj2" fmla="val 50005"/>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31827652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a:xfrm>
            <a:off x="-322312" y="2130425"/>
            <a:ext cx="9718848" cy="1470025"/>
          </a:xfrm>
        </p:spPr>
        <p:txBody>
          <a:bodyPr/>
          <a:lstStyle/>
          <a:p>
            <a:pPr eaLnBrk="1" hangingPunct="1"/>
            <a:r>
              <a:rPr lang="en-US" sz="19900" b="1" dirty="0" smtClean="0">
                <a:latin typeface="Times New Roman" panose="02020603050405020304" pitchFamily="18" charset="0"/>
                <a:cs typeface="Times New Roman" panose="02020603050405020304" pitchFamily="18" charset="0"/>
              </a:rPr>
              <a:t>The End</a:t>
            </a:r>
            <a:endParaRPr lang="ar-SA" sz="199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697662"/>
      </p:ext>
    </p:extLst>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8062664" cy="1143000"/>
          </a:xfrm>
        </p:spPr>
        <p:txBody>
          <a:bodyPr/>
          <a:lstStyle/>
          <a:p>
            <a:r>
              <a:rPr lang="en-US" sz="3600" b="1" dirty="0">
                <a:solidFill>
                  <a:srgbClr val="FF0000"/>
                </a:solidFill>
                <a:latin typeface="Times New Roman" panose="02020603050405020304" pitchFamily="18" charset="0"/>
                <a:cs typeface="Times New Roman" panose="02020603050405020304" pitchFamily="18" charset="0"/>
              </a:rPr>
              <a:t>1. Mixing (Segmentation) Contractions</a:t>
            </a:r>
          </a:p>
        </p:txBody>
      </p:sp>
      <p:pic>
        <p:nvPicPr>
          <p:cNvPr id="6" name="Picture 2" descr="figure_21_04d_unlabeled.jpg"/>
          <p:cNvPicPr>
            <a:picLocks noChangeAspect="1"/>
          </p:cNvPicPr>
          <p:nvPr/>
        </p:nvPicPr>
        <p:blipFill>
          <a:blip r:embed="rId2"/>
          <a:srcRect/>
          <a:stretch>
            <a:fillRect/>
          </a:stretch>
        </p:blipFill>
        <p:spPr bwMode="auto">
          <a:xfrm>
            <a:off x="1954213" y="1686644"/>
            <a:ext cx="5235575" cy="4838700"/>
          </a:xfrm>
          <a:prstGeom prst="rect">
            <a:avLst/>
          </a:prstGeom>
          <a:noFill/>
          <a:ln w="9525">
            <a:noFill/>
            <a:miter lim="800000"/>
            <a:headEnd/>
            <a:tailEnd/>
          </a:ln>
        </p:spPr>
      </p:pic>
      <p:sp>
        <p:nvSpPr>
          <p:cNvPr id="7" name="TextBox 6"/>
          <p:cNvSpPr txBox="1"/>
          <p:nvPr/>
        </p:nvSpPr>
        <p:spPr>
          <a:xfrm>
            <a:off x="2468563" y="1870794"/>
            <a:ext cx="4300537" cy="176213"/>
          </a:xfrm>
          <a:prstGeom prst="rect">
            <a:avLst/>
          </a:prstGeom>
          <a:noFill/>
        </p:spPr>
        <p:txBody>
          <a:bodyPr lIns="0" tIns="0" rIns="0" bIns="0">
            <a:spAutoFit/>
          </a:bodyPr>
          <a:lstStyle/>
          <a:p>
            <a:pPr defTabSz="914400" fontAlgn="auto">
              <a:lnSpc>
                <a:spcPts val="1383"/>
              </a:lnSpc>
              <a:spcBef>
                <a:spcPts val="0"/>
              </a:spcBef>
              <a:spcAft>
                <a:spcPts val="0"/>
              </a:spcAft>
              <a:defRPr/>
            </a:pPr>
            <a:r>
              <a:rPr lang="en-US" sz="1290" dirty="0">
                <a:solidFill>
                  <a:prstClr val="black"/>
                </a:solidFill>
                <a:latin typeface="Arial Black" pitchFamily="34" charset="0"/>
                <a:ea typeface="+mn-ea"/>
                <a:cs typeface="Arial" pitchFamily="34" charset="0"/>
              </a:rPr>
              <a:t>Segmental contractions</a:t>
            </a:r>
            <a:r>
              <a:rPr lang="en-US" sz="1290" dirty="0">
                <a:solidFill>
                  <a:prstClr val="black"/>
                </a:solidFill>
                <a:latin typeface="Arial"/>
                <a:ea typeface="+mn-ea"/>
                <a:cs typeface="Arial"/>
              </a:rPr>
              <a:t> </a:t>
            </a:r>
            <a:r>
              <a:rPr lang="en-US" sz="1290" b="1" dirty="0">
                <a:solidFill>
                  <a:prstClr val="black"/>
                </a:solidFill>
                <a:latin typeface="Arial"/>
                <a:ea typeface="+mn-ea"/>
                <a:cs typeface="Arial"/>
              </a:rPr>
              <a:t>are responsible for mixing.</a:t>
            </a:r>
          </a:p>
        </p:txBody>
      </p:sp>
      <p:sp>
        <p:nvSpPr>
          <p:cNvPr id="8" name="TextBox 7"/>
          <p:cNvSpPr txBox="1"/>
          <p:nvPr/>
        </p:nvSpPr>
        <p:spPr>
          <a:xfrm>
            <a:off x="3265488" y="4325069"/>
            <a:ext cx="3119437" cy="352425"/>
          </a:xfrm>
          <a:prstGeom prst="rect">
            <a:avLst/>
          </a:prstGeom>
          <a:noFill/>
        </p:spPr>
        <p:txBody>
          <a:bodyPr lIns="0" tIns="0" rIns="0" bIns="0">
            <a:spAutoFit/>
          </a:bodyPr>
          <a:lstStyle/>
          <a:p>
            <a:pPr defTabSz="914400" fontAlgn="auto">
              <a:lnSpc>
                <a:spcPts val="1383"/>
              </a:lnSpc>
              <a:spcBef>
                <a:spcPts val="0"/>
              </a:spcBef>
              <a:spcAft>
                <a:spcPts val="0"/>
              </a:spcAft>
              <a:defRPr/>
            </a:pPr>
            <a:r>
              <a:rPr lang="en-US" sz="1229" b="1" dirty="0">
                <a:solidFill>
                  <a:prstClr val="black"/>
                </a:solidFill>
                <a:latin typeface="Arial" pitchFamily="34" charset="0"/>
                <a:ea typeface="+mn-ea"/>
                <a:cs typeface="Arial" pitchFamily="34" charset="0"/>
              </a:rPr>
              <a:t>Alternate segments contract, and there</a:t>
            </a:r>
          </a:p>
          <a:p>
            <a:pPr defTabSz="914400" fontAlgn="auto">
              <a:lnSpc>
                <a:spcPts val="1383"/>
              </a:lnSpc>
              <a:spcBef>
                <a:spcPts val="0"/>
              </a:spcBef>
              <a:spcAft>
                <a:spcPts val="0"/>
              </a:spcAft>
              <a:defRPr/>
            </a:pPr>
            <a:r>
              <a:rPr lang="en-US" sz="1229" b="1" dirty="0">
                <a:solidFill>
                  <a:prstClr val="black"/>
                </a:solidFill>
                <a:latin typeface="Arial" pitchFamily="34" charset="0"/>
                <a:ea typeface="+mn-ea"/>
                <a:cs typeface="Arial" pitchFamily="34" charset="0"/>
              </a:rPr>
              <a:t>is little or no net forward movement.</a:t>
            </a:r>
          </a:p>
        </p:txBody>
      </p:sp>
    </p:spTree>
    <p:extLst>
      <p:ext uri="{BB962C8B-B14F-4D97-AF65-F5344CB8AC3E}">
        <p14:creationId xmlns:p14="http://schemas.microsoft.com/office/powerpoint/2010/main" val="2167075826"/>
      </p:ext>
    </p:extLst>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7504" y="188640"/>
            <a:ext cx="8589640" cy="1099592"/>
          </a:xfrm>
        </p:spPr>
        <p:txBody>
          <a:bodyPr/>
          <a:lstStyle/>
          <a:p>
            <a:pPr rtl="0" eaLnBrk="1" hangingPunct="1"/>
            <a:r>
              <a:rPr lang="en-US" sz="4000" b="1" dirty="0" smtClean="0">
                <a:solidFill>
                  <a:srgbClr val="FF0000"/>
                </a:solidFill>
                <a:latin typeface="Times New Roman" panose="02020603050405020304" pitchFamily="18" charset="0"/>
                <a:cs typeface="Times New Roman" panose="02020603050405020304" pitchFamily="18" charset="0"/>
              </a:rPr>
              <a:t>2. Propulsive Movements (Peristalsis)</a:t>
            </a:r>
            <a:endParaRPr lang="ar-SA" sz="4000" b="1" dirty="0" smtClean="0">
              <a:solidFill>
                <a:srgbClr val="FF0000"/>
              </a:solidFill>
              <a:latin typeface="Times New Roman" panose="02020603050405020304" pitchFamily="18" charset="0"/>
              <a:cs typeface="Times New Roman" panose="02020603050405020304" pitchFamily="18" charset="0"/>
            </a:endParaRPr>
          </a:p>
        </p:txBody>
      </p:sp>
      <p:sp>
        <p:nvSpPr>
          <p:cNvPr id="6147" name="Content Placeholder 2"/>
          <p:cNvSpPr>
            <a:spLocks noGrp="1"/>
          </p:cNvSpPr>
          <p:nvPr>
            <p:ph idx="1"/>
          </p:nvPr>
        </p:nvSpPr>
        <p:spPr>
          <a:xfrm>
            <a:off x="467544" y="1484784"/>
            <a:ext cx="8132440" cy="4114800"/>
          </a:xfrm>
        </p:spPr>
        <p:txBody>
          <a:bodyPr/>
          <a:lstStyle/>
          <a:p>
            <a:pPr algn="l" rtl="0" eaLnBrk="1" hangingPunct="1"/>
            <a:r>
              <a:rPr lang="en-US" sz="2800" b="1" dirty="0" smtClean="0">
                <a:latin typeface="Times New Roman" panose="02020603050405020304" pitchFamily="18" charset="0"/>
                <a:cs typeface="Times New Roman" panose="02020603050405020304" pitchFamily="18" charset="0"/>
              </a:rPr>
              <a:t>Propulsive movements can occur in any part of the small intestine, at a velocity of 0.5 to 2.0 cm/sec.</a:t>
            </a:r>
          </a:p>
          <a:p>
            <a:pPr algn="l" rtl="0" eaLnBrk="1" hangingPunct="1"/>
            <a:r>
              <a:rPr lang="en-US" sz="2800" b="1" dirty="0" smtClean="0">
                <a:latin typeface="Times New Roman" panose="02020603050405020304" pitchFamily="18" charset="0"/>
                <a:cs typeface="Times New Roman" panose="02020603050405020304" pitchFamily="18" charset="0"/>
              </a:rPr>
              <a:t>They are faster in the proximal intestine and slower in the terminal intestine. </a:t>
            </a:r>
          </a:p>
          <a:p>
            <a:pPr algn="l" rtl="0" eaLnBrk="1" hangingPunct="1"/>
            <a:r>
              <a:rPr lang="en-US" sz="2800" b="1" dirty="0" smtClean="0">
                <a:latin typeface="Times New Roman" panose="02020603050405020304" pitchFamily="18" charset="0"/>
                <a:cs typeface="Times New Roman" panose="02020603050405020304" pitchFamily="18" charset="0"/>
              </a:rPr>
              <a:t>They normally are very weak after traveling only 3 to 5 centimeters, and the </a:t>
            </a:r>
            <a:r>
              <a:rPr lang="en-US" sz="2800" b="1" i="1" dirty="0" smtClean="0">
                <a:latin typeface="Times New Roman" panose="02020603050405020304" pitchFamily="18" charset="0"/>
                <a:cs typeface="Times New Roman" panose="02020603050405020304" pitchFamily="18" charset="0"/>
              </a:rPr>
              <a:t>net movement along the small intestine normally </a:t>
            </a:r>
            <a:r>
              <a:rPr lang="en-US" sz="2800" b="1" dirty="0" smtClean="0">
                <a:latin typeface="Times New Roman" panose="02020603050405020304" pitchFamily="18" charset="0"/>
                <a:cs typeface="Times New Roman" panose="02020603050405020304" pitchFamily="18" charset="0"/>
              </a:rPr>
              <a:t>averages only 1 cm/min. This means that 3 to 5 hours are required for passage of </a:t>
            </a:r>
            <a:r>
              <a:rPr lang="en-US" sz="2800" b="1" dirty="0" err="1" smtClean="0">
                <a:latin typeface="Times New Roman" panose="02020603050405020304" pitchFamily="18" charset="0"/>
                <a:cs typeface="Times New Roman" panose="02020603050405020304" pitchFamily="18" charset="0"/>
              </a:rPr>
              <a:t>chyme</a:t>
            </a:r>
            <a:r>
              <a:rPr lang="en-US" sz="2800" b="1" dirty="0" smtClean="0">
                <a:latin typeface="Times New Roman" panose="02020603050405020304" pitchFamily="18" charset="0"/>
                <a:cs typeface="Times New Roman" panose="02020603050405020304" pitchFamily="18" charset="0"/>
              </a:rPr>
              <a:t> from the pylorus to the </a:t>
            </a:r>
            <a:r>
              <a:rPr lang="en-US" sz="2800" b="1" dirty="0" err="1" smtClean="0">
                <a:latin typeface="Times New Roman" panose="02020603050405020304" pitchFamily="18" charset="0"/>
                <a:cs typeface="Times New Roman" panose="02020603050405020304" pitchFamily="18" charset="0"/>
              </a:rPr>
              <a:t>ileocecal</a:t>
            </a:r>
            <a:r>
              <a:rPr lang="en-US" sz="2800" b="1" dirty="0" smtClean="0">
                <a:latin typeface="Times New Roman" panose="02020603050405020304" pitchFamily="18" charset="0"/>
                <a:cs typeface="Times New Roman" panose="02020603050405020304" pitchFamily="18" charset="0"/>
              </a:rPr>
              <a:t> valve.</a:t>
            </a:r>
            <a:endParaRPr lang="ar-SA"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336653"/>
      </p:ext>
    </p:extLst>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1443" y="548680"/>
            <a:ext cx="8637588" cy="641350"/>
          </a:xfrm>
        </p:spPr>
        <p:txBody>
          <a:bodyPr/>
          <a:lstStyle/>
          <a:p>
            <a:pPr rtl="0" eaLnBrk="1" hangingPunct="1"/>
            <a:r>
              <a:rPr lang="en-US" sz="4400" b="1" dirty="0" smtClean="0">
                <a:solidFill>
                  <a:srgbClr val="FF0000"/>
                </a:solidFill>
                <a:latin typeface="Times New Roman" panose="02020603050405020304" pitchFamily="18" charset="0"/>
                <a:cs typeface="Times New Roman" panose="02020603050405020304" pitchFamily="18" charset="0"/>
              </a:rPr>
              <a:t>2. Propulsive Movements (Cont.)</a:t>
            </a:r>
          </a:p>
        </p:txBody>
      </p:sp>
      <p:sp>
        <p:nvSpPr>
          <p:cNvPr id="4099" name="Rectangle 3"/>
          <p:cNvSpPr>
            <a:spLocks noGrp="1" noChangeArrowheads="1"/>
          </p:cNvSpPr>
          <p:nvPr>
            <p:ph idx="1"/>
          </p:nvPr>
        </p:nvSpPr>
        <p:spPr>
          <a:xfrm>
            <a:off x="219358" y="1700808"/>
            <a:ext cx="8741758" cy="3888432"/>
          </a:xfrm>
        </p:spPr>
        <p:txBody>
          <a:bodyPr/>
          <a:lstStyle/>
          <a:p>
            <a:pPr algn="l" rtl="0" eaLnBrk="1" hangingPunct="1">
              <a:lnSpc>
                <a:spcPct val="80000"/>
              </a:lnSpc>
              <a:buClr>
                <a:schemeClr val="accent2"/>
              </a:buClr>
              <a:buSzPct val="120000"/>
            </a:pPr>
            <a:r>
              <a:rPr lang="en-US" b="1" dirty="0" smtClean="0">
                <a:latin typeface="Times New Roman" panose="02020603050405020304" pitchFamily="18" charset="0"/>
                <a:cs typeface="Times New Roman" panose="02020603050405020304" pitchFamily="18" charset="0"/>
              </a:rPr>
              <a:t>Organize propulsion of material over variable distances within the intestinal lumen.</a:t>
            </a:r>
          </a:p>
          <a:p>
            <a:pPr algn="l" rtl="0" eaLnBrk="1" hangingPunct="1">
              <a:lnSpc>
                <a:spcPct val="80000"/>
              </a:lnSpc>
              <a:buClr>
                <a:schemeClr val="accent2"/>
              </a:buClr>
              <a:buSzPct val="120000"/>
            </a:pPr>
            <a:r>
              <a:rPr lang="en-US" b="1" dirty="0" smtClean="0">
                <a:latin typeface="Times New Roman" panose="02020603050405020304" pitchFamily="18" charset="0"/>
                <a:cs typeface="Times New Roman" panose="02020603050405020304" pitchFamily="18" charset="0"/>
              </a:rPr>
              <a:t>Usual stimulus is distention.</a:t>
            </a:r>
          </a:p>
          <a:p>
            <a:pPr algn="l" rtl="0" eaLnBrk="1" hangingPunct="1">
              <a:lnSpc>
                <a:spcPct val="80000"/>
              </a:lnSpc>
              <a:buClr>
                <a:schemeClr val="accent2"/>
              </a:buClr>
              <a:buSzPct val="120000"/>
            </a:pPr>
            <a:r>
              <a:rPr lang="en-US" b="1" dirty="0" smtClean="0">
                <a:latin typeface="Times New Roman" panose="02020603050405020304" pitchFamily="18" charset="0"/>
                <a:cs typeface="Times New Roman" panose="02020603050405020304" pitchFamily="18" charset="0"/>
              </a:rPr>
              <a:t>Myenteric plexus is important for these movements.</a:t>
            </a:r>
          </a:p>
          <a:p>
            <a:pPr algn="l" rtl="0" eaLnBrk="1" hangingPunct="1">
              <a:lnSpc>
                <a:spcPct val="80000"/>
              </a:lnSpc>
              <a:buClr>
                <a:schemeClr val="accent2"/>
              </a:buClr>
              <a:buSzPct val="120000"/>
            </a:pPr>
            <a:r>
              <a:rPr lang="en-US" b="1" dirty="0" smtClean="0">
                <a:latin typeface="Times New Roman" panose="02020603050405020304" pitchFamily="18" charset="0"/>
                <a:cs typeface="Times New Roman" panose="02020603050405020304" pitchFamily="18" charset="0"/>
              </a:rPr>
              <a:t>They can </a:t>
            </a:r>
            <a:r>
              <a:rPr lang="en-US" b="1" dirty="0">
                <a:latin typeface="Times New Roman" panose="02020603050405020304" pitchFamily="18" charset="0"/>
                <a:cs typeface="Times New Roman" panose="02020603050405020304" pitchFamily="18" charset="0"/>
              </a:rPr>
              <a:t>be blocked by the drug </a:t>
            </a:r>
            <a:r>
              <a:rPr lang="en-US" b="1" dirty="0" smtClean="0">
                <a:latin typeface="Times New Roman" panose="02020603050405020304" pitchFamily="18" charset="0"/>
                <a:cs typeface="Times New Roman" panose="02020603050405020304" pitchFamily="18" charset="0"/>
              </a:rPr>
              <a:t>atropine.</a:t>
            </a:r>
          </a:p>
          <a:p>
            <a:pPr marL="0" indent="0" algn="l" rtl="0" eaLnBrk="1" hangingPunct="1">
              <a:lnSpc>
                <a:spcPct val="80000"/>
              </a:lnSpc>
              <a:buClr>
                <a:schemeClr val="accent2"/>
              </a:buClr>
              <a:buSzPct val="120000"/>
              <a:buNone/>
            </a:pPr>
            <a:r>
              <a:rPr lang="en-US" b="1" dirty="0">
                <a:latin typeface="Times New Roman" panose="02020603050405020304" pitchFamily="18" charset="0"/>
                <a:cs typeface="Times New Roman" panose="02020603050405020304" pitchFamily="18" charset="0"/>
              </a:rPr>
              <a:t> </a:t>
            </a:r>
            <a:r>
              <a:rPr lang="en-US" b="1" u="sng" dirty="0">
                <a:solidFill>
                  <a:srgbClr val="FF0000"/>
                </a:solidFill>
                <a:latin typeface="Times New Roman" panose="02020603050405020304" pitchFamily="18" charset="0"/>
                <a:cs typeface="Times New Roman" panose="02020603050405020304" pitchFamily="18" charset="0"/>
              </a:rPr>
              <a:t>C</a:t>
            </a:r>
            <a:r>
              <a:rPr lang="en-US" b="1" u="sng" dirty="0" smtClean="0">
                <a:solidFill>
                  <a:srgbClr val="FF0000"/>
                </a:solidFill>
                <a:latin typeface="Times New Roman" panose="02020603050405020304" pitchFamily="18" charset="0"/>
                <a:cs typeface="Times New Roman" panose="02020603050405020304" pitchFamily="18" charset="0"/>
              </a:rPr>
              <a:t>onsist of:</a:t>
            </a:r>
          </a:p>
          <a:p>
            <a:pPr algn="l" rtl="0" eaLnBrk="1" hangingPunct="1">
              <a:lnSpc>
                <a:spcPct val="80000"/>
              </a:lnSpc>
              <a:buFont typeface="Wingdings" pitchFamily="2" charset="2"/>
              <a:buChar char="v"/>
            </a:pPr>
            <a:r>
              <a:rPr lang="en-US" b="1" dirty="0" smtClean="0">
                <a:solidFill>
                  <a:srgbClr val="FF0000"/>
                </a:solidFill>
                <a:latin typeface="Times New Roman" panose="02020603050405020304" pitchFamily="18" charset="0"/>
                <a:cs typeface="Times New Roman" panose="02020603050405020304" pitchFamily="18" charset="0"/>
              </a:rPr>
              <a:t>Propulsive segment </a:t>
            </a:r>
            <a:r>
              <a:rPr lang="en-US" b="1" dirty="0" smtClean="0">
                <a:latin typeface="Times New Roman" panose="02020603050405020304" pitchFamily="18" charset="0"/>
                <a:cs typeface="Times New Roman" panose="02020603050405020304" pitchFamily="18" charset="0"/>
              </a:rPr>
              <a:t>---contraction (circular M.)</a:t>
            </a:r>
          </a:p>
          <a:p>
            <a:pPr algn="l" rtl="0" eaLnBrk="1" hangingPunct="1">
              <a:lnSpc>
                <a:spcPct val="80000"/>
              </a:lnSpc>
              <a:buFontTx/>
              <a:buNone/>
            </a:pPr>
            <a:r>
              <a:rPr lang="en-US" b="1" dirty="0" smtClean="0">
                <a:latin typeface="Times New Roman" panose="02020603050405020304" pitchFamily="18" charset="0"/>
                <a:cs typeface="Times New Roman" panose="02020603050405020304" pitchFamily="18" charset="0"/>
              </a:rPr>
              <a:t>				        ----relaxation (longitudinal M.)</a:t>
            </a:r>
          </a:p>
          <a:p>
            <a:pPr>
              <a:lnSpc>
                <a:spcPct val="80000"/>
              </a:lnSpc>
              <a:buFont typeface="Wingdings" pitchFamily="2" charset="2"/>
              <a:buChar char="v"/>
            </a:pPr>
            <a:r>
              <a:rPr lang="en-US" b="1" dirty="0">
                <a:solidFill>
                  <a:srgbClr val="FF0000"/>
                </a:solidFill>
                <a:latin typeface="Times New Roman" panose="02020603050405020304" pitchFamily="18" charset="0"/>
                <a:cs typeface="Times New Roman" panose="02020603050405020304" pitchFamily="18" charset="0"/>
              </a:rPr>
              <a:t>Receiving segment </a:t>
            </a:r>
            <a:r>
              <a:rPr lang="en-US" b="1" dirty="0">
                <a:latin typeface="Times New Roman" panose="02020603050405020304" pitchFamily="18" charset="0"/>
                <a:cs typeface="Times New Roman" panose="02020603050405020304" pitchFamily="18" charset="0"/>
              </a:rPr>
              <a:t>---contraction (longitudinal M.)</a:t>
            </a:r>
          </a:p>
          <a:p>
            <a:pPr>
              <a:lnSpc>
                <a:spcPct val="80000"/>
              </a:lnSpc>
              <a:buNone/>
            </a:pPr>
            <a:r>
              <a:rPr lang="en-US" b="1" dirty="0">
                <a:latin typeface="Times New Roman" panose="02020603050405020304" pitchFamily="18" charset="0"/>
                <a:cs typeface="Times New Roman" panose="02020603050405020304" pitchFamily="18" charset="0"/>
              </a:rPr>
              <a:t>				       ---relaxation (circular M</a:t>
            </a:r>
            <a:r>
              <a:rPr lang="en-US" b="1" dirty="0" smtClean="0">
                <a:latin typeface="Times New Roman" panose="02020603050405020304" pitchFamily="18" charset="0"/>
                <a:cs typeface="Times New Roman" panose="02020603050405020304" pitchFamily="18" charset="0"/>
              </a:rPr>
              <a:t>.)</a:t>
            </a:r>
          </a:p>
          <a:p>
            <a:pPr eaLnBrk="1" hangingPunct="1">
              <a:lnSpc>
                <a:spcPct val="80000"/>
              </a:lnSpc>
              <a:buFontTx/>
              <a:buChar char="-"/>
            </a:pPr>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54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99">
                                            <p:txEl>
                                              <p:pRg st="8" end="8"/>
                                            </p:txEl>
                                          </p:spTgt>
                                        </p:tgtEl>
                                        <p:attrNameLst>
                                          <p:attrName>style.visibility</p:attrName>
                                        </p:attrNameLst>
                                      </p:cBhvr>
                                      <p:to>
                                        <p:strVal val="visible"/>
                                      </p:to>
                                    </p:set>
                                    <p:anim calcmode="lin" valueType="num">
                                      <p:cBhvr additive="base">
                                        <p:cTn id="55"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latin typeface="Times New Roman" panose="02020603050405020304" pitchFamily="18" charset="0"/>
                <a:cs typeface="Times New Roman" panose="02020603050405020304" pitchFamily="18" charset="0"/>
              </a:rPr>
              <a:t>2. Propulsive Movements (Cont.)</a:t>
            </a:r>
            <a:endParaRPr lang="en-US" sz="4000" b="1" dirty="0">
              <a:solidFill>
                <a:srgbClr val="FF0000"/>
              </a:solidFill>
            </a:endParaRPr>
          </a:p>
        </p:txBody>
      </p:sp>
      <p:pic>
        <p:nvPicPr>
          <p:cNvPr id="4" name="Picture 13" descr="figure_21_04c_unlabeled.jpg"/>
          <p:cNvPicPr>
            <a:picLocks noChangeAspect="1"/>
          </p:cNvPicPr>
          <p:nvPr/>
        </p:nvPicPr>
        <p:blipFill>
          <a:blip r:embed="rId2"/>
          <a:srcRect/>
          <a:stretch>
            <a:fillRect/>
          </a:stretch>
        </p:blipFill>
        <p:spPr bwMode="auto">
          <a:xfrm>
            <a:off x="1844675" y="1758652"/>
            <a:ext cx="5454650" cy="4838700"/>
          </a:xfrm>
          <a:prstGeom prst="rect">
            <a:avLst/>
          </a:prstGeom>
          <a:noFill/>
          <a:ln w="9525">
            <a:noFill/>
            <a:miter lim="800000"/>
            <a:headEnd/>
            <a:tailEnd/>
          </a:ln>
        </p:spPr>
      </p:pic>
      <p:sp>
        <p:nvSpPr>
          <p:cNvPr id="5" name="Freeform 4"/>
          <p:cNvSpPr/>
          <p:nvPr/>
        </p:nvSpPr>
        <p:spPr>
          <a:xfrm>
            <a:off x="2628900" y="3849390"/>
            <a:ext cx="0" cy="319087"/>
          </a:xfrm>
          <a:custGeom>
            <a:avLst/>
            <a:gdLst>
              <a:gd name="connsiteX0" fmla="*/ 0 w 0"/>
              <a:gd name="connsiteY0" fmla="*/ 0 h 319087"/>
              <a:gd name="connsiteX1" fmla="*/ 0 w 0"/>
              <a:gd name="connsiteY1" fmla="*/ 319087 h 319087"/>
            </a:gdLst>
            <a:ahLst/>
            <a:cxnLst>
              <a:cxn ang="0">
                <a:pos x="connsiteX0" y="connsiteY0"/>
              </a:cxn>
              <a:cxn ang="0">
                <a:pos x="connsiteX1" y="connsiteY1"/>
              </a:cxn>
            </a:cxnLst>
            <a:rect l="l" t="t" r="r" b="b"/>
            <a:pathLst>
              <a:path h="319087">
                <a:moveTo>
                  <a:pt x="0" y="0"/>
                </a:moveTo>
                <a:lnTo>
                  <a:pt x="0" y="319087"/>
                </a:lnTo>
              </a:path>
            </a:pathLst>
          </a:cu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a:solidFill>
                <a:prstClr val="black"/>
              </a:solidFill>
            </a:endParaRPr>
          </a:p>
        </p:txBody>
      </p:sp>
      <p:sp>
        <p:nvSpPr>
          <p:cNvPr id="6" name="Freeform 5"/>
          <p:cNvSpPr/>
          <p:nvPr/>
        </p:nvSpPr>
        <p:spPr>
          <a:xfrm>
            <a:off x="4500563" y="4106565"/>
            <a:ext cx="209550" cy="152400"/>
          </a:xfrm>
          <a:custGeom>
            <a:avLst/>
            <a:gdLst>
              <a:gd name="connsiteX0" fmla="*/ 0 w 209550"/>
              <a:gd name="connsiteY0" fmla="*/ 0 h 152400"/>
              <a:gd name="connsiteX1" fmla="*/ 90487 w 209550"/>
              <a:gd name="connsiteY1" fmla="*/ 152400 h 152400"/>
              <a:gd name="connsiteX2" fmla="*/ 209550 w 209550"/>
              <a:gd name="connsiteY2" fmla="*/ 152400 h 152400"/>
            </a:gdLst>
            <a:ahLst/>
            <a:cxnLst>
              <a:cxn ang="0">
                <a:pos x="connsiteX0" y="connsiteY0"/>
              </a:cxn>
              <a:cxn ang="0">
                <a:pos x="connsiteX1" y="connsiteY1"/>
              </a:cxn>
              <a:cxn ang="0">
                <a:pos x="connsiteX2" y="connsiteY2"/>
              </a:cxn>
            </a:cxnLst>
            <a:rect l="l" t="t" r="r" b="b"/>
            <a:pathLst>
              <a:path w="209550" h="152400">
                <a:moveTo>
                  <a:pt x="0" y="0"/>
                </a:moveTo>
                <a:lnTo>
                  <a:pt x="90487" y="152400"/>
                </a:lnTo>
                <a:lnTo>
                  <a:pt x="209550" y="152400"/>
                </a:lnTo>
              </a:path>
            </a:pathLst>
          </a:cu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a:solidFill>
                <a:prstClr val="black"/>
              </a:solidFill>
            </a:endParaRPr>
          </a:p>
        </p:txBody>
      </p:sp>
      <p:sp>
        <p:nvSpPr>
          <p:cNvPr id="7" name="TextBox 6"/>
          <p:cNvSpPr txBox="1"/>
          <p:nvPr/>
        </p:nvSpPr>
        <p:spPr>
          <a:xfrm>
            <a:off x="2319338" y="1996777"/>
            <a:ext cx="5016500" cy="155575"/>
          </a:xfrm>
          <a:prstGeom prst="rect">
            <a:avLst/>
          </a:prstGeom>
          <a:noFill/>
        </p:spPr>
        <p:txBody>
          <a:bodyPr lIns="0" tIns="0" rIns="0" bIns="0">
            <a:spAutoFit/>
          </a:bodyPr>
          <a:lstStyle/>
          <a:p>
            <a:pPr defTabSz="914400" fontAlgn="auto">
              <a:lnSpc>
                <a:spcPts val="1231"/>
              </a:lnSpc>
              <a:spcBef>
                <a:spcPts val="0"/>
              </a:spcBef>
              <a:spcAft>
                <a:spcPts val="0"/>
              </a:spcAft>
              <a:defRPr/>
            </a:pPr>
            <a:r>
              <a:rPr lang="en-US" sz="1229" dirty="0">
                <a:solidFill>
                  <a:prstClr val="black"/>
                </a:solidFill>
                <a:latin typeface="Arial Black" pitchFamily="34" charset="0"/>
                <a:ea typeface="+mn-ea"/>
                <a:cs typeface="Arial" pitchFamily="34" charset="0"/>
              </a:rPr>
              <a:t>Peristaltic contractions</a:t>
            </a:r>
            <a:r>
              <a:rPr lang="en-US" sz="1229" b="1" dirty="0">
                <a:solidFill>
                  <a:prstClr val="black"/>
                </a:solidFill>
                <a:latin typeface="Arial"/>
                <a:ea typeface="+mn-ea"/>
                <a:cs typeface="Arial"/>
              </a:rPr>
              <a:t> are responsible for forward movement.</a:t>
            </a:r>
          </a:p>
        </p:txBody>
      </p:sp>
      <p:sp>
        <p:nvSpPr>
          <p:cNvPr id="8" name="TextBox 7"/>
          <p:cNvSpPr txBox="1"/>
          <p:nvPr/>
        </p:nvSpPr>
        <p:spPr>
          <a:xfrm>
            <a:off x="5227638" y="3095327"/>
            <a:ext cx="1787525" cy="155575"/>
          </a:xfrm>
          <a:prstGeom prst="rect">
            <a:avLst/>
          </a:prstGeom>
          <a:noFill/>
        </p:spPr>
        <p:txBody>
          <a:bodyPr lIns="0" tIns="0" rIns="0" bIns="0">
            <a:spAutoFit/>
          </a:bodyPr>
          <a:lstStyle/>
          <a:p>
            <a:pPr defTabSz="914400" fontAlgn="auto">
              <a:lnSpc>
                <a:spcPts val="1231"/>
              </a:lnSpc>
              <a:spcBef>
                <a:spcPts val="0"/>
              </a:spcBef>
              <a:spcAft>
                <a:spcPts val="0"/>
              </a:spcAft>
              <a:defRPr/>
            </a:pPr>
            <a:r>
              <a:rPr lang="en-US" sz="1229" b="1" dirty="0">
                <a:solidFill>
                  <a:prstClr val="black"/>
                </a:solidFill>
                <a:latin typeface="Arial" pitchFamily="34" charset="0"/>
                <a:ea typeface="+mn-ea"/>
                <a:cs typeface="Arial" pitchFamily="34" charset="0"/>
              </a:rPr>
              <a:t>Direction of movement</a:t>
            </a:r>
          </a:p>
        </p:txBody>
      </p:sp>
      <p:sp>
        <p:nvSpPr>
          <p:cNvPr id="9" name="TextBox 8"/>
          <p:cNvSpPr txBox="1"/>
          <p:nvPr/>
        </p:nvSpPr>
        <p:spPr>
          <a:xfrm>
            <a:off x="3894138" y="3331865"/>
            <a:ext cx="469900" cy="155575"/>
          </a:xfrm>
          <a:prstGeom prst="rect">
            <a:avLst/>
          </a:prstGeom>
          <a:noFill/>
        </p:spPr>
        <p:txBody>
          <a:bodyPr lIns="0" tIns="0" rIns="0" bIns="0">
            <a:spAutoFit/>
          </a:bodyPr>
          <a:lstStyle/>
          <a:p>
            <a:pPr defTabSz="914400" fontAlgn="auto">
              <a:lnSpc>
                <a:spcPts val="1231"/>
              </a:lnSpc>
              <a:spcBef>
                <a:spcPts val="0"/>
              </a:spcBef>
              <a:spcAft>
                <a:spcPts val="0"/>
              </a:spcAft>
              <a:defRPr/>
            </a:pPr>
            <a:r>
              <a:rPr lang="fi-FI" sz="1229" b="1" dirty="0">
                <a:solidFill>
                  <a:prstClr val="black"/>
                </a:solidFill>
                <a:latin typeface="Arial" pitchFamily="34" charset="0"/>
                <a:ea typeface="+mn-ea"/>
                <a:cs typeface="Arial" pitchFamily="34" charset="0"/>
              </a:rPr>
              <a:t>Bolus</a:t>
            </a:r>
            <a:endParaRPr lang="en-US" sz="1229" b="1" dirty="0">
              <a:solidFill>
                <a:prstClr val="black"/>
              </a:solidFill>
              <a:latin typeface="Arial" pitchFamily="34" charset="0"/>
              <a:ea typeface="+mn-ea"/>
              <a:cs typeface="Arial" pitchFamily="34" charset="0"/>
            </a:endParaRPr>
          </a:p>
        </p:txBody>
      </p:sp>
      <p:sp>
        <p:nvSpPr>
          <p:cNvPr id="10" name="TextBox 9"/>
          <p:cNvSpPr txBox="1"/>
          <p:nvPr/>
        </p:nvSpPr>
        <p:spPr>
          <a:xfrm>
            <a:off x="4756150" y="4201815"/>
            <a:ext cx="2354263" cy="155575"/>
          </a:xfrm>
          <a:prstGeom prst="rect">
            <a:avLst/>
          </a:prstGeom>
          <a:noFill/>
        </p:spPr>
        <p:txBody>
          <a:bodyPr lIns="0" tIns="0" rIns="0" bIns="0">
            <a:spAutoFit/>
          </a:bodyPr>
          <a:lstStyle/>
          <a:p>
            <a:pPr defTabSz="914400" fontAlgn="auto">
              <a:lnSpc>
                <a:spcPts val="1231"/>
              </a:lnSpc>
              <a:spcBef>
                <a:spcPts val="0"/>
              </a:spcBef>
              <a:spcAft>
                <a:spcPts val="0"/>
              </a:spcAft>
              <a:defRPr/>
            </a:pPr>
            <a:r>
              <a:rPr lang="en-US" sz="1229" b="1" dirty="0">
                <a:solidFill>
                  <a:prstClr val="black"/>
                </a:solidFill>
                <a:latin typeface="Arial" pitchFamily="34" charset="0"/>
                <a:ea typeface="+mn-ea"/>
                <a:cs typeface="Arial" pitchFamily="34" charset="0"/>
              </a:rPr>
              <a:t>Receiving segment relaxes.</a:t>
            </a:r>
          </a:p>
        </p:txBody>
      </p:sp>
      <p:sp>
        <p:nvSpPr>
          <p:cNvPr id="11" name="TextBox 10"/>
          <p:cNvSpPr txBox="1"/>
          <p:nvPr/>
        </p:nvSpPr>
        <p:spPr>
          <a:xfrm>
            <a:off x="3390900" y="4566940"/>
            <a:ext cx="1066800" cy="155575"/>
          </a:xfrm>
          <a:prstGeom prst="rect">
            <a:avLst/>
          </a:prstGeom>
          <a:noFill/>
        </p:spPr>
        <p:txBody>
          <a:bodyPr lIns="0" tIns="0" rIns="0" bIns="0">
            <a:spAutoFit/>
          </a:bodyPr>
          <a:lstStyle/>
          <a:p>
            <a:pPr defTabSz="914400" fontAlgn="auto">
              <a:lnSpc>
                <a:spcPts val="1231"/>
              </a:lnSpc>
              <a:spcBef>
                <a:spcPts val="0"/>
              </a:spcBef>
              <a:spcAft>
                <a:spcPts val="0"/>
              </a:spcAft>
              <a:defRPr/>
            </a:pPr>
            <a:r>
              <a:rPr lang="en-US" sz="1229" b="1" dirty="0">
                <a:solidFill>
                  <a:prstClr val="black"/>
                </a:solidFill>
                <a:latin typeface="Arial" pitchFamily="34" charset="0"/>
                <a:ea typeface="+mn-ea"/>
                <a:cs typeface="Arial" pitchFamily="34" charset="0"/>
              </a:rPr>
              <a:t>Seconds later</a:t>
            </a:r>
          </a:p>
        </p:txBody>
      </p:sp>
      <p:sp>
        <p:nvSpPr>
          <p:cNvPr id="12" name="TextBox 11"/>
          <p:cNvSpPr txBox="1"/>
          <p:nvPr/>
        </p:nvSpPr>
        <p:spPr>
          <a:xfrm>
            <a:off x="2260600" y="4198640"/>
            <a:ext cx="1066800" cy="155575"/>
          </a:xfrm>
          <a:prstGeom prst="rect">
            <a:avLst/>
          </a:prstGeom>
          <a:noFill/>
        </p:spPr>
        <p:txBody>
          <a:bodyPr lIns="0" tIns="0" rIns="0" bIns="0">
            <a:spAutoFit/>
          </a:bodyPr>
          <a:lstStyle/>
          <a:p>
            <a:pPr defTabSz="914400" fontAlgn="auto">
              <a:lnSpc>
                <a:spcPts val="1231"/>
              </a:lnSpc>
              <a:spcBef>
                <a:spcPts val="0"/>
              </a:spcBef>
              <a:spcAft>
                <a:spcPts val="0"/>
              </a:spcAft>
              <a:defRPr/>
            </a:pPr>
            <a:r>
              <a:rPr lang="en-US" sz="1229" b="1" dirty="0">
                <a:solidFill>
                  <a:prstClr val="black"/>
                </a:solidFill>
                <a:latin typeface="Arial" pitchFamily="34" charset="0"/>
                <a:ea typeface="+mn-ea"/>
                <a:cs typeface="Arial" pitchFamily="34" charset="0"/>
              </a:rPr>
              <a:t>Contraction</a:t>
            </a:r>
          </a:p>
        </p:txBody>
      </p:sp>
      <p:sp>
        <p:nvSpPr>
          <p:cNvPr id="13" name="TextBox 12"/>
          <p:cNvSpPr txBox="1"/>
          <p:nvPr/>
        </p:nvSpPr>
        <p:spPr>
          <a:xfrm>
            <a:off x="5329238" y="5328940"/>
            <a:ext cx="1066800" cy="374650"/>
          </a:xfrm>
          <a:prstGeom prst="rect">
            <a:avLst/>
          </a:prstGeom>
          <a:noFill/>
        </p:spPr>
        <p:txBody>
          <a:bodyPr lIns="0" tIns="0" rIns="0" bIns="0">
            <a:spAutoFit/>
          </a:bodyPr>
          <a:lstStyle/>
          <a:p>
            <a:pPr algn="ctr" defTabSz="914400" fontAlgn="auto">
              <a:lnSpc>
                <a:spcPts val="1475"/>
              </a:lnSpc>
              <a:spcBef>
                <a:spcPts val="0"/>
              </a:spcBef>
              <a:spcAft>
                <a:spcPts val="0"/>
              </a:spcAft>
              <a:defRPr/>
            </a:pPr>
            <a:r>
              <a:rPr lang="en-US" sz="1229" b="1" dirty="0">
                <a:solidFill>
                  <a:prstClr val="black"/>
                </a:solidFill>
                <a:latin typeface="Arial" pitchFamily="34" charset="0"/>
                <a:ea typeface="+mn-ea"/>
                <a:cs typeface="Arial" pitchFamily="34" charset="0"/>
              </a:rPr>
              <a:t>Bolus moves </a:t>
            </a:r>
          </a:p>
          <a:p>
            <a:pPr algn="ctr" defTabSz="914400" fontAlgn="auto">
              <a:lnSpc>
                <a:spcPts val="1475"/>
              </a:lnSpc>
              <a:spcBef>
                <a:spcPts val="0"/>
              </a:spcBef>
              <a:spcAft>
                <a:spcPts val="0"/>
              </a:spcAft>
              <a:defRPr/>
            </a:pPr>
            <a:r>
              <a:rPr lang="en-US" sz="1229" b="1" dirty="0">
                <a:solidFill>
                  <a:prstClr val="black"/>
                </a:solidFill>
                <a:latin typeface="Arial" pitchFamily="34" charset="0"/>
                <a:ea typeface="+mn-ea"/>
                <a:cs typeface="Arial" pitchFamily="34" charset="0"/>
              </a:rPr>
              <a:t>forward</a:t>
            </a:r>
          </a:p>
        </p:txBody>
      </p:sp>
    </p:spTree>
    <p:extLst>
      <p:ext uri="{BB962C8B-B14F-4D97-AF65-F5344CB8AC3E}">
        <p14:creationId xmlns:p14="http://schemas.microsoft.com/office/powerpoint/2010/main" val="4039618222"/>
      </p:ext>
    </p:extLst>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350696" cy="1143000"/>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3. Migrating </a:t>
            </a:r>
            <a:r>
              <a:rPr lang="en-US" sz="4000" b="1" dirty="0">
                <a:solidFill>
                  <a:srgbClr val="FF0000"/>
                </a:solidFill>
                <a:latin typeface="Times New Roman" panose="02020603050405020304" pitchFamily="18" charset="0"/>
                <a:cs typeface="Times New Roman" panose="02020603050405020304" pitchFamily="18" charset="0"/>
              </a:rPr>
              <a:t>motor complex (MMC</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idx="1"/>
          </p:nvPr>
        </p:nvSpPr>
        <p:spPr>
          <a:xfrm>
            <a:off x="323528" y="1340768"/>
            <a:ext cx="8280920" cy="4186808"/>
          </a:xfrm>
        </p:spPr>
        <p:txBody>
          <a:bodyPr/>
          <a:lstStyle/>
          <a:p>
            <a:pPr algn="l" rtl="0" eaLnBrk="1" hangingPunct="1">
              <a:buFont typeface="Wingdings" pitchFamily="2" charset="2"/>
              <a:buNone/>
            </a:pPr>
            <a:r>
              <a:rPr lang="en-US" b="1" dirty="0" smtClean="0">
                <a:latin typeface="Times New Roman" panose="02020603050405020304" pitchFamily="18" charset="0"/>
                <a:cs typeface="Times New Roman" panose="02020603050405020304" pitchFamily="18" charset="0"/>
              </a:rPr>
              <a:t>It is bursts of depolarization accompanied by peristaltic contraction that begins in </a:t>
            </a:r>
            <a:r>
              <a:rPr lang="en-US" b="1" u="sng" dirty="0" smtClean="0">
                <a:solidFill>
                  <a:srgbClr val="FF0000"/>
                </a:solidFill>
                <a:latin typeface="Times New Roman" panose="02020603050405020304" pitchFamily="18" charset="0"/>
                <a:cs typeface="Times New Roman" panose="02020603050405020304" pitchFamily="18" charset="0"/>
              </a:rPr>
              <a:t>empty stomach during inter-digestive period</a:t>
            </a:r>
            <a:r>
              <a:rPr lang="en-US" b="1" dirty="0" smtClean="0">
                <a:latin typeface="Times New Roman" panose="02020603050405020304" pitchFamily="18" charset="0"/>
                <a:cs typeface="Times New Roman" panose="02020603050405020304" pitchFamily="18" charset="0"/>
              </a:rPr>
              <a:t>, travels a long whole length of small intestine to reach </a:t>
            </a:r>
            <a:r>
              <a:rPr lang="en-US" b="1" dirty="0" err="1" smtClean="0">
                <a:latin typeface="Times New Roman" panose="02020603050405020304" pitchFamily="18" charset="0"/>
                <a:cs typeface="Times New Roman" panose="02020603050405020304" pitchFamily="18" charset="0"/>
              </a:rPr>
              <a:t>ileocaecal</a:t>
            </a:r>
            <a:r>
              <a:rPr lang="en-US" b="1" dirty="0" smtClean="0">
                <a:latin typeface="Times New Roman" panose="02020603050405020304" pitchFamily="18" charset="0"/>
                <a:cs typeface="Times New Roman" panose="02020603050405020304" pitchFamily="18" charset="0"/>
              </a:rPr>
              <a:t> valve after 1.5-2 </a:t>
            </a:r>
            <a:r>
              <a:rPr lang="en-US" b="1" dirty="0" smtClean="0">
                <a:latin typeface="Times New Roman" panose="02020603050405020304" pitchFamily="18" charset="0"/>
                <a:cs typeface="Times New Roman" panose="02020603050405020304" pitchFamily="18" charset="0"/>
              </a:rPr>
              <a:t>h, </a:t>
            </a:r>
            <a:r>
              <a:rPr lang="en-US" b="1" dirty="0" smtClean="0">
                <a:latin typeface="Times New Roman" panose="02020603050405020304" pitchFamily="18" charset="0"/>
                <a:cs typeface="Times New Roman" panose="02020603050405020304" pitchFamily="18" charset="0"/>
              </a:rPr>
              <a:t>where it disappears. Then a new wave of MMC starts. </a:t>
            </a:r>
          </a:p>
          <a:p>
            <a:pPr algn="l" rtl="0" eaLnBrk="1" hangingPunct="1">
              <a:buClr>
                <a:srgbClr val="FF0000"/>
              </a:buClr>
              <a:buFont typeface="Wingdings" pitchFamily="2" charset="2"/>
              <a:buChar char="v"/>
            </a:pPr>
            <a:r>
              <a:rPr lang="en-US" b="1" dirty="0" smtClean="0">
                <a:latin typeface="Times New Roman" panose="02020603050405020304" pitchFamily="18" charset="0"/>
                <a:cs typeface="Times New Roman" panose="02020603050405020304" pitchFamily="18" charset="0"/>
              </a:rPr>
              <a:t>  The activity of MMC terminates as soon as food is ingested.</a:t>
            </a:r>
          </a:p>
          <a:p>
            <a:pPr algn="l" rtl="0" eaLnBrk="1" hangingPunct="1">
              <a:buClr>
                <a:srgbClr val="FF0000"/>
              </a:buClr>
              <a:buFont typeface="Wingdings" pitchFamily="2" charset="2"/>
              <a:buChar char="v"/>
            </a:pPr>
            <a:r>
              <a:rPr lang="en-US" b="1" dirty="0">
                <a:latin typeface="Times New Roman" panose="02020603050405020304" pitchFamily="18" charset="0"/>
                <a:cs typeface="Times New Roman" panose="02020603050405020304" pitchFamily="18" charset="0"/>
              </a:rPr>
              <a:t>The function of MMC is to propel any remnants in stomach &amp; small intestine into colon during the </a:t>
            </a:r>
            <a:r>
              <a:rPr lang="en-US" b="1" u="sng" dirty="0" smtClean="0">
                <a:latin typeface="Times New Roman" panose="02020603050405020304" pitchFamily="18" charset="0"/>
                <a:cs typeface="Times New Roman" panose="02020603050405020304" pitchFamily="18" charset="0"/>
              </a:rPr>
              <a:t>inter-digestive</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period</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822719"/>
      </p:ext>
    </p:extLst>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2- Erythropoiesi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 Erythropoiesi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10011</TotalTime>
  <Words>2566</Words>
  <Application>Microsoft Office PowerPoint</Application>
  <PresentationFormat>On-screen Show (4:3)</PresentationFormat>
  <Paragraphs>213</Paragraphs>
  <Slides>48</Slides>
  <Notes>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48</vt:i4>
      </vt:variant>
    </vt:vector>
  </HeadingPairs>
  <TitlesOfParts>
    <vt:vector size="59" baseType="lpstr">
      <vt:lpstr>Arial</vt:lpstr>
      <vt:lpstr>Arial Black</vt:lpstr>
      <vt:lpstr>Calibri</vt:lpstr>
      <vt:lpstr>Courier New</vt:lpstr>
      <vt:lpstr>Times New Roman</vt:lpstr>
      <vt:lpstr>Wingdings</vt:lpstr>
      <vt:lpstr>2- Erythropoiesis</vt:lpstr>
      <vt:lpstr>Office Theme</vt:lpstr>
      <vt:lpstr>1_2- Erythropoiesis</vt:lpstr>
      <vt:lpstr>1_Office Theme</vt:lpstr>
      <vt:lpstr>Bitmap Image</vt:lpstr>
      <vt:lpstr>PowerPoint Presentation</vt:lpstr>
      <vt:lpstr>Learning Objectives </vt:lpstr>
      <vt:lpstr>Motility in the Small Intestine </vt:lpstr>
      <vt:lpstr>1. Mixing (Segmentation) Contractions</vt:lpstr>
      <vt:lpstr>1. Mixing (Segmentation) Contractions</vt:lpstr>
      <vt:lpstr>2. Propulsive Movements (Peristalsis)</vt:lpstr>
      <vt:lpstr>2. Propulsive Movements (Cont.)</vt:lpstr>
      <vt:lpstr>2. Propulsive Movements (Cont.)</vt:lpstr>
      <vt:lpstr> 3. Migrating motor complex (MMC)</vt:lpstr>
      <vt:lpstr>4. Antiperistalsis</vt:lpstr>
      <vt:lpstr>5. Peristaltic rush</vt:lpstr>
      <vt:lpstr>Movement of the villi</vt:lpstr>
      <vt:lpstr>Control of intestinal motility</vt:lpstr>
      <vt:lpstr>Control of intestinal motility (cont’d)</vt:lpstr>
      <vt:lpstr>Secretions of The Small Intestine</vt:lpstr>
      <vt:lpstr>Secretions of The Small Intestine</vt:lpstr>
      <vt:lpstr>Secretion of Intestinal Juices by the Crypts of Lieberkühn</vt:lpstr>
      <vt:lpstr>Digestive Enzymes in the Small Intestinal Secretion</vt:lpstr>
      <vt:lpstr>Control of intestinal secretion</vt:lpstr>
      <vt:lpstr>Digestion of Carbohydrates</vt:lpstr>
      <vt:lpstr>Digestion of Carbohydrates in the Mouth and Stomach</vt:lpstr>
      <vt:lpstr>Digestion of Carbohydrates in the Small Intestine</vt:lpstr>
      <vt:lpstr>Hydrolysis of Disaccharides by Intestinal Enzymes</vt:lpstr>
      <vt:lpstr>Digestion of Proteins </vt:lpstr>
      <vt:lpstr>Digestion of Proteins in the Stomach</vt:lpstr>
      <vt:lpstr>Digestion of Proteins by Pancreatic Secretions</vt:lpstr>
      <vt:lpstr>Activation of Gastrointestinal Proteases</vt:lpstr>
      <vt:lpstr>Digestion of Proteins</vt:lpstr>
      <vt:lpstr>Digestion of Fats</vt:lpstr>
      <vt:lpstr>Digestion of Fats in the Intestine</vt:lpstr>
      <vt:lpstr>Role of Bile Salts to Accelerate Fat Digestion Formation of Micelles</vt:lpstr>
      <vt:lpstr>Role of Bile Salts to Accelerate Fat; Digestion Formation of Micelles (cont’d)</vt:lpstr>
      <vt:lpstr>Digestion of Triglycerides by Pancreatic Lipase</vt:lpstr>
      <vt:lpstr>Basic Principles of Gastrointestinal Absorption</vt:lpstr>
      <vt:lpstr>Absorptive Surface of the Small Intestinal Mucosa Villi</vt:lpstr>
      <vt:lpstr>Absorptive Surface of the Small Intestinal Mucosa Villi</vt:lpstr>
      <vt:lpstr>Absorption of Carbohydrates</vt:lpstr>
      <vt:lpstr>Absorption of Carbohydrates</vt:lpstr>
      <vt:lpstr>Absorption of Proteins</vt:lpstr>
      <vt:lpstr>Absorption of Fats</vt:lpstr>
      <vt:lpstr>Absorption of vitamins</vt:lpstr>
      <vt:lpstr>Absorption and secretion of electrolytes and water </vt:lpstr>
      <vt:lpstr>Absorption of Na+</vt:lpstr>
      <vt:lpstr>Aldosterone Greatly Enhances Na+ Absorption</vt:lpstr>
      <vt:lpstr>Absorption of Cl-</vt:lpstr>
      <vt:lpstr>Secretion of Bicarbonate Ions in the Ileum</vt:lpstr>
      <vt:lpstr>Ca++Absorption by Enterocytes </vt:lpstr>
      <vt:lpstr>The End</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Important Points Related To Physiology of Gastrointestinal System (GIS)</dc:title>
  <dc:creator>User</dc:creator>
  <cp:lastModifiedBy>Mohammed Al Zoghaibi</cp:lastModifiedBy>
  <cp:revision>468</cp:revision>
  <dcterms:created xsi:type="dcterms:W3CDTF">2006-03-06T18:46:58Z</dcterms:created>
  <dcterms:modified xsi:type="dcterms:W3CDTF">2019-12-05T07:32:18Z</dcterms:modified>
</cp:coreProperties>
</file>