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686" r:id="rId2"/>
  </p:sldMasterIdLst>
  <p:sldIdLst>
    <p:sldId id="257" r:id="rId3"/>
    <p:sldId id="259" r:id="rId4"/>
    <p:sldId id="258" r:id="rId5"/>
    <p:sldId id="263" r:id="rId6"/>
    <p:sldId id="276" r:id="rId7"/>
    <p:sldId id="277" r:id="rId8"/>
    <p:sldId id="264" r:id="rId9"/>
    <p:sldId id="278" r:id="rId10"/>
    <p:sldId id="282" r:id="rId11"/>
    <p:sldId id="279" r:id="rId12"/>
    <p:sldId id="269" r:id="rId13"/>
    <p:sldId id="270" r:id="rId14"/>
    <p:sldId id="271" r:id="rId15"/>
    <p:sldId id="272" r:id="rId16"/>
    <p:sldId id="273" r:id="rId17"/>
    <p:sldId id="266" r:id="rId18"/>
    <p:sldId id="267" r:id="rId19"/>
    <p:sldId id="268" r:id="rId20"/>
    <p:sldId id="280" r:id="rId21"/>
    <p:sldId id="262" r:id="rId22"/>
    <p:sldId id="265" r:id="rId23"/>
    <p:sldId id="281" r:id="rId24"/>
    <p:sldId id="275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06405" indent="0" algn="ctr">
              <a:buNone/>
              <a:defRPr/>
            </a:lvl2pPr>
            <a:lvl3pPr marL="812810" indent="0" algn="ctr">
              <a:buNone/>
              <a:defRPr/>
            </a:lvl3pPr>
            <a:lvl4pPr marL="1219215" indent="0" algn="ctr">
              <a:buNone/>
              <a:defRPr/>
            </a:lvl4pPr>
            <a:lvl5pPr marL="1625620" indent="0" algn="ctr">
              <a:buNone/>
              <a:defRPr/>
            </a:lvl5pPr>
            <a:lvl6pPr marL="2032025" indent="0" algn="ctr">
              <a:buNone/>
              <a:defRPr/>
            </a:lvl6pPr>
            <a:lvl7pPr marL="2438430" indent="0" algn="ctr">
              <a:buNone/>
              <a:defRPr/>
            </a:lvl7pPr>
            <a:lvl8pPr marL="2844836" indent="0" algn="ctr">
              <a:buNone/>
              <a:defRPr/>
            </a:lvl8pPr>
            <a:lvl9pPr marL="3251241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D1091-56A2-43DF-BC98-CB5BA23612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8304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36C17-A493-453A-9A65-5EF46B15A2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2813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274639"/>
            <a:ext cx="603673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615D2-093C-4A99-9641-0D68E5F9EA9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93574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عنوان، ونص،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r" rtl="1" eaLnBrk="1" hangingPunct="1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/>
            </a:lvl1pPr>
          </a:lstStyle>
          <a:p>
            <a:fld id="{5C9EBC40-CB37-4FDD-B02E-9DB50A1CB5C4}" type="slidenum">
              <a:rPr lang="ar-SA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3097114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6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92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5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32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8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4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5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CC035DE-6BDE-4E0C-8670-FEA10764E26C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554F449-27BD-4B02-9375-A26BEF3DA3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796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928CCB7-6B9E-4ADB-8C40-D4B8C081E7A9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F84AD3B-7B7F-4E2F-9F2B-533ED073C1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797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1pPr>
            <a:lvl2pPr marL="4064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2810" indent="0">
              <a:buNone/>
              <a:defRPr sz="1422">
                <a:solidFill>
                  <a:schemeClr val="tx1">
                    <a:tint val="75000"/>
                  </a:schemeClr>
                </a:solidFill>
              </a:defRPr>
            </a:lvl3pPr>
            <a:lvl4pPr marL="1219215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4pPr>
            <a:lvl5pPr marL="1625620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5pPr>
            <a:lvl6pPr marL="2032025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6pPr>
            <a:lvl7pPr marL="2438430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7pPr>
            <a:lvl8pPr marL="2844836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8pPr>
            <a:lvl9pPr marL="3251241" indent="0">
              <a:buNone/>
              <a:defRPr sz="12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BE8FE32-A14B-41FE-A58F-5F0A26983CB8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BCDD4A63-0043-4C29-ADFF-0D56A2A41F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2717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80E6BB6-AD7D-46E4-8744-FB42D01311BF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8C7034D-2289-46CB-B0C6-A8C2D45709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2209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A3C9503-3E25-4D0F-ACA0-BE0E27FB0298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3F9EB23-E2FB-4338-8E95-2E462A8E32E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00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12AAE3F3-5D89-4120-9B0C-068C85FB79BE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1043538-9470-440C-BA6D-C5D8DEA094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106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636CCD5-FA94-43F7-9047-8F1243B8165E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C6C3917-4CC8-4640-A56D-8FCA9D3AFAA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834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C8DF-B9BD-4BD4-B438-C358B80FE11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0468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E86ABF5-4A7E-4810-8E2F-C8EA5D128C0A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40D4D33-108D-40EF-A402-79DFC0968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957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E5ED86E-3605-471E-BFD4-EACC0CACA54B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5E978E9-002F-4ABB-A500-09E1012D51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7140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89DC18C-2679-419F-B726-42D7402913A9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3686F1B-F5B7-4D42-897C-59DC8EC5DA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204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493DCE3-2A69-4407-88AA-B1872547A820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415ABF1-1C02-4BA8-BC0F-4C13A2F1AB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7500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5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2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4A0D650-6ABB-4EDC-AAF5-00448B71197B}" type="datetime1">
              <a:rPr lang="en-GB" altLang="en-US"/>
              <a:pPr>
                <a:defRPr/>
              </a:pPr>
              <a:t>05/12/2019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Dr Mohamed Mansour, 2014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AD0C772-5F8D-4074-B88D-BAC5BF1C189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085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9" y="4406901"/>
            <a:ext cx="7772400" cy="1362075"/>
          </a:xfrm>
        </p:spPr>
        <p:txBody>
          <a:bodyPr anchor="t"/>
          <a:lstStyle>
            <a:lvl1pPr algn="l">
              <a:defRPr sz="3556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89" y="2906713"/>
            <a:ext cx="7772400" cy="1500187"/>
          </a:xfrm>
        </p:spPr>
        <p:txBody>
          <a:bodyPr anchor="b"/>
          <a:lstStyle>
            <a:lvl1pPr marL="0" indent="0">
              <a:buNone/>
              <a:defRPr sz="1778"/>
            </a:lvl1pPr>
            <a:lvl2pPr marL="406405" indent="0">
              <a:buNone/>
              <a:defRPr sz="1600"/>
            </a:lvl2pPr>
            <a:lvl3pPr marL="812810" indent="0">
              <a:buNone/>
              <a:defRPr sz="1422"/>
            </a:lvl3pPr>
            <a:lvl4pPr marL="1219215" indent="0">
              <a:buNone/>
              <a:defRPr sz="1244"/>
            </a:lvl4pPr>
            <a:lvl5pPr marL="1625620" indent="0">
              <a:buNone/>
              <a:defRPr sz="1244"/>
            </a:lvl5pPr>
            <a:lvl6pPr marL="2032025" indent="0">
              <a:buNone/>
              <a:defRPr sz="1244"/>
            </a:lvl6pPr>
            <a:lvl7pPr marL="2438430" indent="0">
              <a:buNone/>
              <a:defRPr sz="1244"/>
            </a:lvl7pPr>
            <a:lvl8pPr marL="2844836" indent="0">
              <a:buNone/>
              <a:defRPr sz="1244"/>
            </a:lvl8pPr>
            <a:lvl9pPr marL="3251241" indent="0">
              <a:buNone/>
              <a:defRPr sz="1244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8F8A1-639F-404E-BC09-0A025F2B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1176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7067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9733" y="1600201"/>
            <a:ext cx="4047067" cy="4525963"/>
          </a:xfrm>
        </p:spPr>
        <p:txBody>
          <a:bodyPr/>
          <a:lstStyle>
            <a:lvl1pPr>
              <a:defRPr sz="2489"/>
            </a:lvl1pPr>
            <a:lvl2pPr>
              <a:defRPr sz="2133"/>
            </a:lvl2pPr>
            <a:lvl3pPr>
              <a:defRPr sz="1778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938B2-FB76-4044-AFE5-30D6AE5BA44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4603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1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1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78" y="1535113"/>
            <a:ext cx="4041422" cy="639762"/>
          </a:xfrm>
        </p:spPr>
        <p:txBody>
          <a:bodyPr anchor="b"/>
          <a:lstStyle>
            <a:lvl1pPr marL="0" indent="0">
              <a:buNone/>
              <a:defRPr sz="2133" b="1"/>
            </a:lvl1pPr>
            <a:lvl2pPr marL="406405" indent="0">
              <a:buNone/>
              <a:defRPr sz="1778" b="1"/>
            </a:lvl2pPr>
            <a:lvl3pPr marL="812810" indent="0">
              <a:buNone/>
              <a:defRPr sz="1600" b="1"/>
            </a:lvl3pPr>
            <a:lvl4pPr marL="1219215" indent="0">
              <a:buNone/>
              <a:defRPr sz="1422" b="1"/>
            </a:lvl4pPr>
            <a:lvl5pPr marL="1625620" indent="0">
              <a:buNone/>
              <a:defRPr sz="1422" b="1"/>
            </a:lvl5pPr>
            <a:lvl6pPr marL="2032025" indent="0">
              <a:buNone/>
              <a:defRPr sz="1422" b="1"/>
            </a:lvl6pPr>
            <a:lvl7pPr marL="2438430" indent="0">
              <a:buNone/>
              <a:defRPr sz="1422" b="1"/>
            </a:lvl7pPr>
            <a:lvl8pPr marL="2844836" indent="0">
              <a:buNone/>
              <a:defRPr sz="1422" b="1"/>
            </a:lvl8pPr>
            <a:lvl9pPr marL="3251241" indent="0">
              <a:buNone/>
              <a:defRPr sz="142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78" y="2174875"/>
            <a:ext cx="4041422" cy="3951288"/>
          </a:xfrm>
        </p:spPr>
        <p:txBody>
          <a:bodyPr/>
          <a:lstStyle>
            <a:lvl1pPr>
              <a:defRPr sz="2133"/>
            </a:lvl1pPr>
            <a:lvl2pPr>
              <a:defRPr sz="1778"/>
            </a:lvl2pPr>
            <a:lvl3pPr>
              <a:defRPr sz="1600"/>
            </a:lvl3pPr>
            <a:lvl4pPr>
              <a:defRPr sz="1422"/>
            </a:lvl4pPr>
            <a:lvl5pPr>
              <a:defRPr sz="1422"/>
            </a:lvl5pPr>
            <a:lvl6pPr>
              <a:defRPr sz="1422"/>
            </a:lvl6pPr>
            <a:lvl7pPr>
              <a:defRPr sz="1422"/>
            </a:lvl7pPr>
            <a:lvl8pPr>
              <a:defRPr sz="1422"/>
            </a:lvl8pPr>
            <a:lvl9pPr>
              <a:defRPr sz="14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AC56A-45F9-4420-9E71-993DDBC2112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0801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F120B-7623-4636-817F-78152265789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3400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BFB85-1FE2-47DA-8A85-5F237E25DBA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5301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89" cy="1162050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56" y="273051"/>
            <a:ext cx="5111044" cy="5853113"/>
          </a:xfrm>
        </p:spPr>
        <p:txBody>
          <a:bodyPr/>
          <a:lstStyle>
            <a:lvl1pPr>
              <a:defRPr sz="2844"/>
            </a:lvl1pPr>
            <a:lvl2pPr>
              <a:defRPr sz="2489"/>
            </a:lvl2pPr>
            <a:lvl3pPr>
              <a:defRPr sz="2133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89" cy="4691063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C54C3-5743-4721-A727-314A9D052DD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3616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11" y="4800600"/>
            <a:ext cx="5486400" cy="566738"/>
          </a:xfrm>
        </p:spPr>
        <p:txBody>
          <a:bodyPr anchor="b"/>
          <a:lstStyle>
            <a:lvl1pPr algn="l">
              <a:defRPr sz="1778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11" y="612775"/>
            <a:ext cx="5486400" cy="4114800"/>
          </a:xfrm>
        </p:spPr>
        <p:txBody>
          <a:bodyPr/>
          <a:lstStyle>
            <a:lvl1pPr marL="0" indent="0">
              <a:buNone/>
              <a:defRPr sz="2844"/>
            </a:lvl1pPr>
            <a:lvl2pPr marL="406405" indent="0">
              <a:buNone/>
              <a:defRPr sz="2489"/>
            </a:lvl2pPr>
            <a:lvl3pPr marL="812810" indent="0">
              <a:buNone/>
              <a:defRPr sz="2133"/>
            </a:lvl3pPr>
            <a:lvl4pPr marL="1219215" indent="0">
              <a:buNone/>
              <a:defRPr sz="1778"/>
            </a:lvl4pPr>
            <a:lvl5pPr marL="1625620" indent="0">
              <a:buNone/>
              <a:defRPr sz="1778"/>
            </a:lvl5pPr>
            <a:lvl6pPr marL="2032025" indent="0">
              <a:buNone/>
              <a:defRPr sz="1778"/>
            </a:lvl6pPr>
            <a:lvl7pPr marL="2438430" indent="0">
              <a:buNone/>
              <a:defRPr sz="1778"/>
            </a:lvl7pPr>
            <a:lvl8pPr marL="2844836" indent="0">
              <a:buNone/>
              <a:defRPr sz="1778"/>
            </a:lvl8pPr>
            <a:lvl9pPr marL="3251241" indent="0">
              <a:buNone/>
              <a:defRPr sz="1778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11" y="5367338"/>
            <a:ext cx="5486400" cy="804862"/>
          </a:xfrm>
        </p:spPr>
        <p:txBody>
          <a:bodyPr/>
          <a:lstStyle>
            <a:lvl1pPr marL="0" indent="0">
              <a:buNone/>
              <a:defRPr sz="1244"/>
            </a:lvl1pPr>
            <a:lvl2pPr marL="406405" indent="0">
              <a:buNone/>
              <a:defRPr sz="1067"/>
            </a:lvl2pPr>
            <a:lvl3pPr marL="812810" indent="0">
              <a:buNone/>
              <a:defRPr sz="889"/>
            </a:lvl3pPr>
            <a:lvl4pPr marL="1219215" indent="0">
              <a:buNone/>
              <a:defRPr sz="800"/>
            </a:lvl4pPr>
            <a:lvl5pPr marL="1625620" indent="0">
              <a:buNone/>
              <a:defRPr sz="800"/>
            </a:lvl5pPr>
            <a:lvl6pPr marL="2032025" indent="0">
              <a:buNone/>
              <a:defRPr sz="800"/>
            </a:lvl6pPr>
            <a:lvl7pPr marL="2438430" indent="0">
              <a:buNone/>
              <a:defRPr sz="800"/>
            </a:lvl7pPr>
            <a:lvl8pPr marL="2844836" indent="0">
              <a:buNone/>
              <a:defRPr sz="800"/>
            </a:lvl8pPr>
            <a:lvl9pPr marL="3251241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3AF0A5-6B66-4568-8E45-B0BE62F492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8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44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44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44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6F41824-DAD9-4CBB-A63E-924DB2BA691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1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  <a:cs typeface="Arial" charset="0"/>
        </a:defRPr>
      </a:lvl5pPr>
      <a:lvl6pPr marL="406405" algn="ctr" rtl="0" eaLnBrk="1" fontAlgn="base" hangingPunct="1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  <a:cs typeface="Arial" charset="0"/>
        </a:defRPr>
      </a:lvl6pPr>
      <a:lvl7pPr marL="812810" algn="ctr" rtl="0" eaLnBrk="1" fontAlgn="base" hangingPunct="1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  <a:cs typeface="Arial" charset="0"/>
        </a:defRPr>
      </a:lvl7pPr>
      <a:lvl8pPr marL="1219215" algn="ctr" rtl="0" eaLnBrk="1" fontAlgn="base" hangingPunct="1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  <a:cs typeface="Arial" charset="0"/>
        </a:defRPr>
      </a:lvl8pPr>
      <a:lvl9pPr marL="1625620" algn="ctr" rtl="0" eaLnBrk="1" fontAlgn="base" hangingPunct="1">
        <a:spcBef>
          <a:spcPct val="0"/>
        </a:spcBef>
        <a:spcAft>
          <a:spcPct val="0"/>
        </a:spcAft>
        <a:defRPr sz="391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04800" indent="-3048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2540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016000" indent="-203200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cs typeface="+mn-cs"/>
        </a:defRPr>
      </a:lvl3pPr>
      <a:lvl4pPr marL="1422400" indent="-203200" algn="l" rtl="0" eaLnBrk="1" fontAlgn="base" hangingPunct="1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cs typeface="+mn-cs"/>
        </a:defRPr>
      </a:lvl4pPr>
      <a:lvl5pPr marL="1828800" indent="-203200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cs typeface="+mn-cs"/>
        </a:defRPr>
      </a:lvl5pPr>
      <a:lvl6pPr marL="2235228" indent="-203203" algn="l" rtl="0" eaLnBrk="1" fontAlgn="base" hangingPunct="1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  <a:cs typeface="+mn-cs"/>
        </a:defRPr>
      </a:lvl6pPr>
      <a:lvl7pPr marL="2641633" indent="-203203" algn="l" rtl="0" eaLnBrk="1" fontAlgn="base" hangingPunct="1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  <a:cs typeface="+mn-cs"/>
        </a:defRPr>
      </a:lvl7pPr>
      <a:lvl8pPr marL="3048038" indent="-203203" algn="l" rtl="0" eaLnBrk="1" fontAlgn="base" hangingPunct="1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  <a:cs typeface="+mn-cs"/>
        </a:defRPr>
      </a:lvl8pPr>
      <a:lvl9pPr marL="3454443" indent="-203203" algn="l" rtl="0" eaLnBrk="1" fontAlgn="base" hangingPunct="1">
        <a:spcBef>
          <a:spcPct val="20000"/>
        </a:spcBef>
        <a:spcAft>
          <a:spcPct val="0"/>
        </a:spcAft>
        <a:buChar char="»"/>
        <a:defRPr sz="1778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67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87C29158-A1A8-48C7-97C9-610C803F59E0}" type="datetime1">
              <a:rPr lang="en-GB"/>
              <a:pPr>
                <a:defRPr/>
              </a:pPr>
              <a:t>05/12/2019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67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r>
              <a:rPr lang="en-GB"/>
              <a:t>Dr Mohamed Mansour, 2014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67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4DC6B40B-2C50-4CAB-8077-B77E432C9FB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3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dt="0"/>
  <p:txStyles>
    <p:titleStyle>
      <a:lvl1pPr algn="ctr" defTabSz="812800" rtl="0" eaLnBrk="1" fontAlgn="base" hangingPunct="1">
        <a:spcBef>
          <a:spcPct val="0"/>
        </a:spcBef>
        <a:spcAft>
          <a:spcPct val="0"/>
        </a:spcAft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1280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anose="020F0502020204030204" pitchFamily="34" charset="0"/>
        </a:defRPr>
      </a:lvl2pPr>
      <a:lvl3pPr algn="ctr" defTabSz="81280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anose="020F0502020204030204" pitchFamily="34" charset="0"/>
        </a:defRPr>
      </a:lvl3pPr>
      <a:lvl4pPr algn="ctr" defTabSz="81280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anose="020F0502020204030204" pitchFamily="34" charset="0"/>
        </a:defRPr>
      </a:lvl4pPr>
      <a:lvl5pPr algn="ctr" defTabSz="81280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anose="020F0502020204030204" pitchFamily="34" charset="0"/>
        </a:defRPr>
      </a:lvl5pPr>
      <a:lvl6pPr marL="457200" algn="ctr" defTabSz="81280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anose="020F0502020204030204" pitchFamily="34" charset="0"/>
        </a:defRPr>
      </a:lvl6pPr>
      <a:lvl7pPr marL="914400" algn="ctr" defTabSz="81280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anose="020F0502020204030204" pitchFamily="34" charset="0"/>
        </a:defRPr>
      </a:lvl7pPr>
      <a:lvl8pPr marL="1371600" algn="ctr" defTabSz="81280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anose="020F0502020204030204" pitchFamily="34" charset="0"/>
        </a:defRPr>
      </a:lvl8pPr>
      <a:lvl9pPr marL="1828800" algn="ctr" defTabSz="812800" rtl="0" eaLnBrk="1" fontAlgn="base" hangingPunct="1">
        <a:spcBef>
          <a:spcPct val="0"/>
        </a:spcBef>
        <a:spcAft>
          <a:spcPct val="0"/>
        </a:spcAft>
        <a:defRPr sz="39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04800" indent="-304800" algn="l" defTabSz="812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60400" indent="-254000" algn="l" defTabSz="812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000" indent="-203200" algn="l" defTabSz="812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2400" indent="-203200" algn="l" defTabSz="812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03200" algn="l" defTabSz="8128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35228" indent="-203203" algn="l" defTabSz="812810" rtl="0" eaLnBrk="1" latinLnBrk="0" hangingPunct="1">
        <a:spcBef>
          <a:spcPct val="20000"/>
        </a:spcBef>
        <a:buFont typeface="Arial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6pPr>
      <a:lvl7pPr marL="2641633" indent="-203203" algn="l" defTabSz="812810" rtl="0" eaLnBrk="1" latinLnBrk="0" hangingPunct="1">
        <a:spcBef>
          <a:spcPct val="20000"/>
        </a:spcBef>
        <a:buFont typeface="Arial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7pPr>
      <a:lvl8pPr marL="3048038" indent="-203203" algn="l" defTabSz="812810" rtl="0" eaLnBrk="1" latinLnBrk="0" hangingPunct="1">
        <a:spcBef>
          <a:spcPct val="20000"/>
        </a:spcBef>
        <a:buFont typeface="Arial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8pPr>
      <a:lvl9pPr marL="3454443" indent="-203203" algn="l" defTabSz="812810" rtl="0" eaLnBrk="1" latinLnBrk="0" hangingPunct="1">
        <a:spcBef>
          <a:spcPct val="20000"/>
        </a:spcBef>
        <a:buFont typeface="Arial" pitchFamily="34" charset="0"/>
        <a:buChar char="•"/>
        <a:defRPr sz="17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640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1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921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562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32025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8430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4836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51241" algn="l" defTabSz="8128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09600"/>
            <a:ext cx="9144000" cy="228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r" rtl="1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algn="r" rtl="1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algn="r" rtl="1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algn="r" rtl="1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algn="r" rtl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ar-SA" altLang="en-US" sz="1800">
              <a:latin typeface="Arial" charset="0"/>
            </a:endParaRP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5988"/>
            <a:ext cx="7772400" cy="2800350"/>
          </a:xfrm>
        </p:spPr>
        <p:txBody>
          <a:bodyPr anchor="b">
            <a:spAutoFit/>
          </a:bodyPr>
          <a:lstStyle/>
          <a:p>
            <a:pPr eaLnBrk="1" hangingPunct="1"/>
            <a:r>
              <a:rPr lang="en-US" altLang="en-US" sz="8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Large Intestine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rtl="0"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Prof. Mohammed </a:t>
            </a:r>
            <a:r>
              <a:rPr lang="en-US" altLang="en-US" b="1" dirty="0" err="1" smtClean="0">
                <a:latin typeface="Times New Roman" pitchFamily="18" charset="0"/>
                <a:cs typeface="Times New Roman" pitchFamily="18" charset="0"/>
              </a:rPr>
              <a:t>Alzoghaibi</a:t>
            </a:r>
            <a:endParaRPr lang="en-US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rtl="0"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mzoghaibi@ksu.edu.sa</a:t>
            </a:r>
          </a:p>
          <a:p>
            <a:pPr rtl="0"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zzoghaibi@gmail.com</a:t>
            </a:r>
            <a:endParaRPr lang="en-US" alt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rtl="0"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0506338400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0" eaLnBrk="1" hangingPunct="1"/>
            <a:r>
              <a:rPr lang="en-US" alt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physiology of different colon regions </a:t>
            </a:r>
            <a:endParaRPr lang="ar-SA" altLang="en-US" sz="6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عنوان 1"/>
          <p:cNvSpPr>
            <a:spLocks noGrp="1"/>
          </p:cNvSpPr>
          <p:nvPr>
            <p:ph type="title"/>
          </p:nvPr>
        </p:nvSpPr>
        <p:spPr>
          <a:xfrm>
            <a:off x="325438" y="188913"/>
            <a:ext cx="8278812" cy="1143000"/>
          </a:xfrm>
        </p:spPr>
        <p:txBody>
          <a:bodyPr/>
          <a:lstStyle/>
          <a:p>
            <a:pPr rtl="0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physiology of different colon regions </a:t>
            </a:r>
            <a:endParaRPr lang="ar-SA" alt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عنصر نائب للمحتوى 2"/>
          <p:cNvSpPr>
            <a:spLocks noGrp="1"/>
          </p:cNvSpPr>
          <p:nvPr>
            <p:ph idx="1"/>
          </p:nvPr>
        </p:nvSpPr>
        <p:spPr>
          <a:xfrm>
            <a:off x="179388" y="1484313"/>
            <a:ext cx="8785225" cy="4968875"/>
          </a:xfrm>
        </p:spPr>
        <p:txBody>
          <a:bodyPr/>
          <a:lstStyle/>
          <a:p>
            <a:pPr marL="514350" indent="-514350" algn="l" rtl="0" eaLnBrk="1" hangingPunct="1">
              <a:buFontTx/>
              <a:buAutoNum type="arabicPeriod"/>
            </a:pP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ascending colon is specialized for processing </a:t>
            </a:r>
            <a:r>
              <a:rPr lang="en-US" altLang="en-US" sz="36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chyme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delivered from the terminal ileum:</a:t>
            </a:r>
          </a:p>
          <a:p>
            <a:pPr marL="514350" indent="-514350" algn="l" rtl="0"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rediolabeled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chyme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is instilled (put gradually) into cecum, half of the instilled volume empties from ascending colon in 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87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min. </a:t>
            </a:r>
          </a:p>
          <a:p>
            <a:pPr marL="514350" indent="-514350" algn="l" rtl="0"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This period is short in comparison with the transverse colon.</a:t>
            </a:r>
          </a:p>
          <a:p>
            <a:pPr marL="514350" indent="-514350" algn="l" rtl="0"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The ascending colon is </a:t>
            </a:r>
            <a:r>
              <a:rPr lang="en-US" altLang="en-US" sz="3600" b="1" u="sng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altLang="en-US" sz="2800" b="1" u="sng" dirty="0" smtClean="0">
                <a:latin typeface="Times New Roman" pitchFamily="18" charset="0"/>
                <a:cs typeface="Times New Roman" pitchFamily="18" charset="0"/>
              </a:rPr>
              <a:t>the primary site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of storage, mixing and removal of water.</a:t>
            </a:r>
            <a:endParaRPr lang="ar-SA" alt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عنوان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physiology of different colon regions </a:t>
            </a:r>
            <a:endParaRPr lang="ar-SA" alt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عنصر نائب للمحتوى 2"/>
          <p:cNvSpPr>
            <a:spLocks noGrp="1"/>
          </p:cNvSpPr>
          <p:nvPr>
            <p:ph idx="1"/>
          </p:nvPr>
        </p:nvSpPr>
        <p:spPr>
          <a:xfrm>
            <a:off x="323850" y="1773238"/>
            <a:ext cx="8278813" cy="3024187"/>
          </a:xfrm>
        </p:spPr>
        <p:txBody>
          <a:bodyPr/>
          <a:lstStyle/>
          <a:p>
            <a:pPr marL="514350" indent="-514350" algn="l" rtl="0" eaLnBrk="1" hangingPunct="1">
              <a:buFontTx/>
              <a:buAutoNum type="arabicPeriod" startAt="2"/>
            </a:pP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transverse colon is specialized for the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storage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dehydration</a:t>
            </a: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of feces:</a:t>
            </a:r>
          </a:p>
          <a:p>
            <a:pPr marL="514350" indent="-514350" algn="l" rtl="0"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The labeled material is retained for about 24 hrs. </a:t>
            </a:r>
          </a:p>
          <a:p>
            <a:pPr marL="514350" indent="-514350" algn="l" rtl="0"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The transverse colon is the primary site for the removal of water and electrolytes and the storage of feces.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عنوان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physiology of different colon regions </a:t>
            </a:r>
            <a:endParaRPr lang="ar-SA" alt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عنصر نائب للمحتوى 2"/>
          <p:cNvSpPr>
            <a:spLocks noGrp="1"/>
          </p:cNvSpPr>
          <p:nvPr>
            <p:ph idx="1"/>
          </p:nvPr>
        </p:nvSpPr>
        <p:spPr>
          <a:xfrm>
            <a:off x="515938" y="1628775"/>
            <a:ext cx="8134350" cy="4610100"/>
          </a:xfrm>
        </p:spPr>
        <p:txBody>
          <a:bodyPr/>
          <a:lstStyle/>
          <a:p>
            <a:pPr marL="514350" indent="-514350" algn="l" rtl="0" eaLnBrk="1" hangingPunct="1">
              <a:buFontTx/>
              <a:buAutoNum type="arabicPeriod" startAt="3"/>
            </a:pPr>
            <a:r>
              <a:rPr lang="en-US" alt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descending colon is a conduit between the transverse and sigmoid colon</a:t>
            </a:r>
          </a:p>
          <a:p>
            <a:pPr marL="514350" indent="-514350" algn="l" rtl="0"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Labeled feces begin to accumulate in the sigmoid colon about 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24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hours after the label is instilled in the cecum </a:t>
            </a:r>
          </a:p>
          <a:p>
            <a:pPr marL="514350" indent="-514350" algn="l" rtl="0" eaLnBrk="1" hangingPunct="1"/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This region has the 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neural program for power </a:t>
            </a:r>
            <a:r>
              <a:rPr lang="en-US" altLang="en-US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propulsion (mass movement)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smtClean="0">
                <a:latin typeface="Times New Roman" pitchFamily="18" charset="0"/>
                <a:cs typeface="Times New Roman" pitchFamily="18" charset="0"/>
              </a:rPr>
              <a:t>that is involved in defecation reflex.</a:t>
            </a:r>
            <a:endParaRPr lang="ar-SA" altLang="en-US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عنوان 1"/>
          <p:cNvSpPr>
            <a:spLocks noGrp="1"/>
          </p:cNvSpPr>
          <p:nvPr>
            <p:ph type="title"/>
          </p:nvPr>
        </p:nvSpPr>
        <p:spPr>
          <a:xfrm>
            <a:off x="684213" y="34925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physiology of different colon regions </a:t>
            </a:r>
            <a:endParaRPr lang="ar-SA" alt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350" y="1052513"/>
            <a:ext cx="5573713" cy="5184775"/>
          </a:xfrm>
        </p:spPr>
        <p:txBody>
          <a:bodyPr/>
          <a:lstStyle/>
          <a:p>
            <a:pPr marL="514350" indent="-514350" algn="l" rtl="0" eaLnBrk="1" hangingPunct="1">
              <a:buFontTx/>
              <a:buAutoNum type="arabicPeriod" startAt="4"/>
            </a:pPr>
            <a:r>
              <a:rPr lang="en-US" alt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The physiology of the </a:t>
            </a:r>
            <a:r>
              <a:rPr lang="en-US" alt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rectosigmoid</a:t>
            </a:r>
            <a:r>
              <a:rPr lang="en-US" alt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region, anal canal, and pelvic floor musculature maintains fecal </a:t>
            </a:r>
            <a:r>
              <a:rPr lang="en-US" altLang="en-US" sz="2400" b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continence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(the ability to voluntarily control urinary and fecal discharge).</a:t>
            </a:r>
          </a:p>
          <a:p>
            <a:pPr marL="514350" indent="-514350" algn="l" rtl="0" eaLnBrk="1" hangingPunct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The sigmoid and rectum are reservoirs with a capacity of up to 500mL.</a:t>
            </a:r>
          </a:p>
          <a:p>
            <a:pPr marL="514350" indent="-514350" algn="l" rtl="0" eaLnBrk="1" hangingPunct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puborectalis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muscle and </a:t>
            </a:r>
            <a:r>
              <a:rPr lang="en-US" altLang="en-US" sz="2400" b="1" u="sng" dirty="0" smtClean="0">
                <a:latin typeface="Times New Roman" pitchFamily="18" charset="0"/>
                <a:cs typeface="Times New Roman" pitchFamily="18" charset="0"/>
              </a:rPr>
              <a:t>external anal sphincter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comprise a functional unit that maintain continence.  </a:t>
            </a:r>
          </a:p>
          <a:p>
            <a:pPr marL="514350" indent="-514350" algn="l" rtl="0" eaLnBrk="1" hangingPunct="1">
              <a:buClr>
                <a:srgbClr val="FFFFFF"/>
              </a:buClr>
              <a:buSzPct val="70000"/>
              <a:buFont typeface="Wingdings" pitchFamily="2" charset="2"/>
              <a:buChar char="Ø"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Fibers of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puborectalis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join behind the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anorectum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and pass around it to form a U-shaped sling 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(physiological valve).</a:t>
            </a:r>
            <a:endParaRPr lang="ar-SA" alt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40" name="Picture 4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47" t="42332"/>
          <a:stretch/>
        </p:blipFill>
        <p:spPr>
          <a:xfrm>
            <a:off x="5652120" y="3941977"/>
            <a:ext cx="3406775" cy="2727383"/>
          </a:xfrm>
          <a:noFill/>
        </p:spPr>
      </p:pic>
      <p:pic>
        <p:nvPicPr>
          <p:cNvPr id="14341" name="صورة 1" descr="26-3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196975"/>
            <a:ext cx="3571875" cy="263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عنوان 1"/>
          <p:cNvSpPr>
            <a:spLocks noGrp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Sensory innervation and continence </a:t>
            </a:r>
            <a:endParaRPr lang="ar-SA" alt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عنصر نائب للمحتوى 2"/>
          <p:cNvSpPr>
            <a:spLocks noGrp="1"/>
          </p:cNvSpPr>
          <p:nvPr>
            <p:ph idx="1"/>
          </p:nvPr>
        </p:nvSpPr>
        <p:spPr>
          <a:xfrm>
            <a:off x="395288" y="1577975"/>
            <a:ext cx="8424862" cy="4114800"/>
          </a:xfrm>
        </p:spPr>
        <p:txBody>
          <a:bodyPr/>
          <a:lstStyle/>
          <a:p>
            <a:pPr algn="l" rtl="0"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Mechanoreceptors in the rectum detect distention and supply the ENS.</a:t>
            </a:r>
          </a:p>
          <a:p>
            <a:pPr algn="l" rtl="0"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The anal canal in the region of the skin is innervated by somatosensory nerves that transmit signals to CNS.</a:t>
            </a:r>
          </a:p>
          <a:p>
            <a:pPr algn="l" rtl="0"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This region has sensory receptors of pain, temperature and touch. </a:t>
            </a:r>
          </a:p>
          <a:p>
            <a:pPr algn="l" rtl="0" eaLnBrk="1" hangingPunct="1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Contraction of internal anal sphincter and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puborectalis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muscle blocks the passage of feces and maintains continence </a:t>
            </a:r>
            <a:r>
              <a:rPr lang="en-US" altLang="en-US" sz="2800" b="1" u="sng" dirty="0" smtClean="0">
                <a:latin typeface="Times New Roman" pitchFamily="18" charset="0"/>
                <a:cs typeface="Times New Roman" pitchFamily="18" charset="0"/>
              </a:rPr>
              <a:t>with small volumes in the rectum.   </a:t>
            </a:r>
            <a:endParaRPr lang="ar-SA" altLang="en-US" sz="28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عنوان 1"/>
          <p:cNvSpPr>
            <a:spLocks noGrp="1"/>
          </p:cNvSpPr>
          <p:nvPr>
            <p:ph type="title"/>
          </p:nvPr>
        </p:nvSpPr>
        <p:spPr>
          <a:xfrm>
            <a:off x="685800" y="214313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Motility in the Large Intestine </a:t>
            </a:r>
            <a:endParaRPr lang="ar-SA" alt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525962"/>
          </a:xfrm>
        </p:spPr>
        <p:txBody>
          <a:bodyPr/>
          <a:lstStyle/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The proximal half of the colon is concerned with absorption and the distal half with storage.</a:t>
            </a:r>
          </a:p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The transit of small labeled markers through the large intestine occurs in 36-48 hrs. </a:t>
            </a:r>
          </a:p>
          <a:p>
            <a:pPr marL="0" indent="0" algn="l" rtl="0" eaLnBrk="1" hangingPunct="1">
              <a:buNone/>
            </a:pP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Movements of the colon: </a:t>
            </a:r>
          </a:p>
          <a:p>
            <a:pPr algn="l" rtl="0" eaLnBrk="1" hangingPunct="1">
              <a:buClr>
                <a:srgbClr val="FF0000"/>
              </a:buClr>
              <a:buSzPct val="65000"/>
              <a:buFont typeface="Wingdings" pitchFamily="2" charset="2"/>
              <a:buChar char="Ø"/>
            </a:pP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Mixing movements (Haustrations)</a:t>
            </a:r>
          </a:p>
          <a:p>
            <a:pPr algn="l" rtl="0" eaLnBrk="1" hangingPunct="1">
              <a:buClr>
                <a:srgbClr val="FF0000"/>
              </a:buClr>
              <a:buSzPct val="65000"/>
              <a:buFont typeface="Wingdings" pitchFamily="2" charset="2"/>
              <a:buChar char="Ø"/>
            </a:pP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Propulsive movements (Mass Movements)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عنوان 1"/>
          <p:cNvSpPr>
            <a:spLocks noGrp="1"/>
          </p:cNvSpPr>
          <p:nvPr>
            <p:ph type="title"/>
          </p:nvPr>
        </p:nvSpPr>
        <p:spPr>
          <a:xfrm>
            <a:off x="685800" y="1588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Motility in the Large Intestine </a:t>
            </a:r>
            <a:endParaRPr lang="ar-SA" alt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عنصر نائب للمحتوى 2"/>
          <p:cNvSpPr>
            <a:spLocks noGrp="1"/>
          </p:cNvSpPr>
          <p:nvPr>
            <p:ph idx="1"/>
          </p:nvPr>
        </p:nvSpPr>
        <p:spPr>
          <a:xfrm>
            <a:off x="250825" y="1208088"/>
            <a:ext cx="8580438" cy="4524375"/>
          </a:xfrm>
        </p:spPr>
        <p:txBody>
          <a:bodyPr/>
          <a:lstStyle/>
          <a:p>
            <a:pPr marL="0" indent="0" algn="l" rtl="0" eaLnBrk="1" hangingPunct="1">
              <a:buClr>
                <a:srgbClr val="FFFFFF"/>
              </a:buClr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Mixing movements (Haustrations): </a:t>
            </a:r>
          </a:p>
          <a:p>
            <a:pPr>
              <a:buSzPct val="70000"/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Ring-like contractions (about 2.5 cm) of the circular muscle divide the colon into pockets called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haustra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SzPct val="70000"/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contracting segment and receiving segment on either side </a:t>
            </a:r>
            <a:r>
              <a:rPr lang="en-US" altLang="en-US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remain in their respective state for longer periods. </a:t>
            </a:r>
            <a:endParaRPr lang="en-US" altLang="en-US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SzPct val="70000"/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addition, there is uniform repetition of the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haustra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along the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colon.</a:t>
            </a:r>
          </a:p>
          <a:p>
            <a:pPr>
              <a:buSzPct val="70000"/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Net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forward propulsion occurs when sequential migration of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haustra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occurs along the length of the bowel.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عنوان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Motility in the Large Intestine </a:t>
            </a:r>
            <a:endParaRPr lang="ar-SA" alt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5" name="عنصر نائب للمحتوى 2"/>
          <p:cNvSpPr>
            <a:spLocks noGrp="1"/>
          </p:cNvSpPr>
          <p:nvPr>
            <p:ph idx="1"/>
          </p:nvPr>
        </p:nvSpPr>
        <p:spPr>
          <a:xfrm>
            <a:off x="250825" y="1268413"/>
            <a:ext cx="8893175" cy="4114800"/>
          </a:xfrm>
        </p:spPr>
        <p:txBody>
          <a:bodyPr/>
          <a:lstStyle/>
          <a:p>
            <a:pPr marL="0" indent="0" algn="l" rtl="0" eaLnBrk="1" hangingPunct="1">
              <a:buClr>
                <a:srgbClr val="FFFFFF"/>
              </a:buClr>
              <a:buNone/>
            </a:pPr>
            <a:r>
              <a:rPr lang="en-US" alt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Propulsive movements (Mass Movements):</a:t>
            </a:r>
          </a:p>
          <a:p>
            <a:pPr algn="l" rtl="0" eaLnBrk="1" hangingPunct="1">
              <a:buSzPct val="70000"/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The motor events in the transverse and descending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colon.</a:t>
            </a:r>
          </a:p>
          <a:p>
            <a:pPr algn="l" rtl="0" eaLnBrk="1" hangingPunct="1">
              <a:buSzPct val="70000"/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be triggered by the increased delivery of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ileal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chyme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into ascending colon following a meal (</a:t>
            </a:r>
            <a:r>
              <a:rPr lang="en-US" altLang="en-US" sz="2800" b="1" dirty="0" err="1" smtClean="0">
                <a:latin typeface="Times New Roman" pitchFamily="18" charset="0"/>
                <a:cs typeface="Times New Roman" pitchFamily="18" charset="0"/>
              </a:rPr>
              <a:t>gastrocolic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 reflex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l" rtl="0" eaLnBrk="1" hangingPunct="1">
              <a:buSzPct val="70000"/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Irritants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, e.g., castor oil, threatening agents such as parasites and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toxins 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can initiate mass movement </a:t>
            </a:r>
            <a:endParaRPr lang="en-US" alt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>
              <a:buSzPct val="70000"/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Start 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at the middle of transverse colon and is preceded by relaxation of the circular muscle and the downstream disappearance of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haustral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contractions.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Motility in the Large Intestine </a:t>
            </a:r>
            <a:endParaRPr lang="ar-SA" alt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186089" y="1268760"/>
            <a:ext cx="5797847" cy="4608512"/>
          </a:xfrm>
          <a:prstGeom prst="rect">
            <a:avLst/>
          </a:prstGeom>
        </p:spPr>
        <p:txBody>
          <a:bodyPr/>
          <a:lstStyle/>
          <a:p>
            <a:pPr marL="177800" lvl="1" indent="0" algn="l">
              <a:buClr>
                <a:srgbClr val="C00000"/>
              </a:buClr>
              <a:buNone/>
            </a:pPr>
            <a:r>
              <a:rPr lang="en-US" sz="4000" b="1" dirty="0" smtClean="0">
                <a:ln w="10541" cmpd="sng">
                  <a:solidFill>
                    <a:srgbClr val="961212">
                      <a:shade val="88000"/>
                      <a:satMod val="110000"/>
                    </a:srgbClr>
                  </a:solidFill>
                  <a:prstDash val="solid"/>
                </a:ln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Antiperistalsis </a:t>
            </a:r>
            <a:endParaRPr lang="en-US" sz="4000" b="1" dirty="0">
              <a:ln w="10541" cmpd="sng">
                <a:solidFill>
                  <a:srgbClr val="961212">
                    <a:shade val="88000"/>
                    <a:satMod val="110000"/>
                  </a:srgbClr>
                </a:solidFill>
                <a:prstDash val="solid"/>
              </a:ln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714375" lvl="1" indent="-714375" algn="l" rtl="0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starts at the junction of ascending and transverse colon and traveling towards the cecum.</a:t>
            </a:r>
          </a:p>
          <a:p>
            <a:pPr marL="714375" lvl="1" indent="-625475" algn="l" rtl="0"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mixes contents and help water absorption.</a:t>
            </a:r>
            <a:endParaRPr lang="en-US" sz="3600" b="1" i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hgad\Desktop\Picture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792" y="1268760"/>
            <a:ext cx="3098752" cy="399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V="1">
            <a:off x="5685756" y="1867193"/>
            <a:ext cx="648072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7006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765175"/>
            <a:ext cx="7772400" cy="831850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areas of the colon are: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743075"/>
            <a:ext cx="2971800" cy="3686175"/>
          </a:xfrm>
        </p:spPr>
        <p:txBody>
          <a:bodyPr/>
          <a:lstStyle/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Ascending</a:t>
            </a: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Transverse</a:t>
            </a: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Descending</a:t>
            </a: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Sigmoid </a:t>
            </a: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Rectum</a:t>
            </a: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Anal canal</a:t>
            </a:r>
          </a:p>
        </p:txBody>
      </p:sp>
      <p:pic>
        <p:nvPicPr>
          <p:cNvPr id="3076" name="Content Placeholder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43275" y="1890713"/>
            <a:ext cx="5621338" cy="4292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409575"/>
            <a:ext cx="7772400" cy="110807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Rectum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03425"/>
            <a:ext cx="8158163" cy="2660650"/>
          </a:xfrm>
        </p:spPr>
        <p:txBody>
          <a:bodyPr/>
          <a:lstStyle/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Last portion of the digestive tract.</a:t>
            </a: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Terminates at the anal canal.</a:t>
            </a: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Internal and external anal sphincters.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2"/>
          <p:cNvSpPr>
            <a:spLocks noGrp="1"/>
          </p:cNvSpPr>
          <p:nvPr>
            <p:ph type="title"/>
          </p:nvPr>
        </p:nvSpPr>
        <p:spPr>
          <a:xfrm>
            <a:off x="0" y="215900"/>
            <a:ext cx="5516563" cy="620713"/>
          </a:xfrm>
        </p:spPr>
        <p:txBody>
          <a:bodyPr/>
          <a:lstStyle/>
          <a:p>
            <a:pPr algn="l" rtl="0" eaLnBrk="1" hangingPunct="1"/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Defecation Reflex:</a:t>
            </a:r>
            <a:endParaRPr lang="ar-SA" alt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Content Placeholder 3"/>
          <p:cNvSpPr>
            <a:spLocks noGrp="1"/>
          </p:cNvSpPr>
          <p:nvPr>
            <p:ph sz="half" idx="1"/>
          </p:nvPr>
        </p:nvSpPr>
        <p:spPr>
          <a:xfrm>
            <a:off x="0" y="857250"/>
            <a:ext cx="5004048" cy="4114800"/>
          </a:xfrm>
        </p:spPr>
        <p:txBody>
          <a:bodyPr/>
          <a:lstStyle/>
          <a:p>
            <a:pPr marL="514350" indent="-514350" algn="l" rtl="0" eaLnBrk="1" hangingPunct="1">
              <a:buFont typeface="Garamond" pitchFamily="18" charset="0"/>
              <a:buAutoNum type="arabicPeriod"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Distension of the rectum.</a:t>
            </a:r>
          </a:p>
          <a:p>
            <a:pPr marL="514350" indent="-514350" algn="l" rtl="0" eaLnBrk="1" hangingPunct="1">
              <a:buFont typeface="Garamond" pitchFamily="18" charset="0"/>
              <a:buAutoNum type="arabicPeriod"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Stimulation of the stretch receptors in the rectum.</a:t>
            </a:r>
          </a:p>
          <a:p>
            <a:pPr marL="514350" indent="-514350" algn="l" rtl="0" eaLnBrk="1" hangingPunct="1">
              <a:buFont typeface="Garamond" pitchFamily="18" charset="0"/>
              <a:buAutoNum type="arabicPeriod"/>
            </a:pP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Short reflex: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Stimulation of myenteric plexus in sigmoid colon and rectum.</a:t>
            </a:r>
          </a:p>
          <a:p>
            <a:pPr marL="514350" indent="-514350" algn="l" rtl="0" eaLnBrk="1" hangingPunct="1"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long reflex: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stimulation of parasympathetic motor neurons in sacral spinal cord. </a:t>
            </a:r>
          </a:p>
          <a:p>
            <a:pPr marL="514350" indent="-514350" algn="l" rtl="0" eaLnBrk="1" hangingPunct="1">
              <a:buFontTx/>
              <a:buNone/>
            </a:pP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stimulation of somatic motor neurons. </a:t>
            </a:r>
          </a:p>
          <a:p>
            <a:pPr marL="514350" indent="-514350" algn="l" rtl="0" eaLnBrk="1" hangingPunct="1">
              <a:buFont typeface="Garamond" pitchFamily="18" charset="0"/>
              <a:buAutoNum type="arabicPeriod" startAt="4"/>
            </a:pPr>
            <a:r>
              <a:rPr lang="en-US" alt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Result in: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increased 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local peristalsis. Relaxation of internal anal sphincter and contraction of external anal sphincter. 	 </a:t>
            </a:r>
            <a:endParaRPr lang="ar-SA" alt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62513" y="608013"/>
            <a:ext cx="4389437" cy="57737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980728"/>
            <a:ext cx="532859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spinal reflex of defecation operates without interference from higher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centers.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</a:pPr>
            <a:r>
              <a:rPr lang="en-US" sz="3000" b="1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Causes:</a:t>
            </a:r>
          </a:p>
          <a:p>
            <a:pPr marL="457200" indent="-3683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infants (physiological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683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Spinal 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cord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lesion. 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683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 of IAS and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EAS.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683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Weakness of </a:t>
            </a:r>
            <a:r>
              <a:rPr lang="en-US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pulborectalis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683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Altered rectal or anal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sensation.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683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Diarrheal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conditions.</a:t>
            </a:r>
            <a:endParaRPr 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368300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Diminished rectal </a:t>
            </a:r>
            <a:r>
              <a:rPr lang="en-US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capacity.</a:t>
            </a:r>
            <a:endParaRPr lang="en-US" sz="3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27584" y="116632"/>
            <a:ext cx="60140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Fecal Incontinence</a:t>
            </a:r>
            <a:endParaRPr lang="en-US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C:\Users\hgad\Desktop\Picture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1340768"/>
            <a:ext cx="3506675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68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398463" y="1844675"/>
            <a:ext cx="8566150" cy="4114800"/>
          </a:xfrm>
        </p:spPr>
        <p:txBody>
          <a:bodyPr/>
          <a:lstStyle/>
          <a:p>
            <a:pPr algn="ctr" rtl="0" eaLnBrk="1" hangingPunct="1">
              <a:buFontTx/>
              <a:buNone/>
            </a:pPr>
            <a:r>
              <a:rPr lang="en-US" altLang="en-US" sz="16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 </a:t>
            </a:r>
            <a:endParaRPr lang="ar-SA" altLang="en-US" sz="16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58813"/>
            <a:ext cx="8229600" cy="769937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Functions of the Large Intestine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374900"/>
            <a:ext cx="8158163" cy="2660650"/>
          </a:xfrm>
        </p:spPr>
        <p:txBody>
          <a:bodyPr/>
          <a:lstStyle/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Reabsorb water and compact material into 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feces.</a:t>
            </a: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Absorb vitamins produced by 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bacteria.</a:t>
            </a: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l" rtl="0" eaLnBrk="1" hangingPunct="1"/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Store fecal matter prior to </a:t>
            </a:r>
            <a:r>
              <a:rPr lang="en-US" altLang="en-US" sz="3600" b="1" dirty="0" smtClean="0">
                <a:latin typeface="Times New Roman" pitchFamily="18" charset="0"/>
                <a:cs typeface="Times New Roman" pitchFamily="18" charset="0"/>
              </a:rPr>
              <a:t>defecation.</a:t>
            </a:r>
            <a:endParaRPr lang="en-US" altLang="en-US" sz="3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7772400" cy="708025"/>
          </a:xfrm>
        </p:spPr>
        <p:txBody>
          <a:bodyPr>
            <a:spAutoFit/>
          </a:bodyPr>
          <a:lstStyle/>
          <a:p>
            <a:pPr rtl="0" eaLnBrk="1" hangingPunct="1"/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Secretions of the Large Intestine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0" y="684928"/>
            <a:ext cx="9144000" cy="5286375"/>
          </a:xfrm>
        </p:spPr>
        <p:txBody>
          <a:bodyPr/>
          <a:lstStyle/>
          <a:p>
            <a:pPr algn="l" rtl="0" eaLnBrk="1" hangingPunct="1">
              <a:buFontTx/>
              <a:buNone/>
            </a:pPr>
            <a:r>
              <a:rPr lang="en-US" altLang="en-US" sz="26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Mucus Secretion: </a:t>
            </a:r>
          </a:p>
          <a:p>
            <a:pPr algn="l" rtl="0" eaLnBrk="1" hangingPunct="1"/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The mucosa of the large intestine has many crypts of Lieberkühn. </a:t>
            </a:r>
          </a:p>
          <a:p>
            <a:pPr algn="l" rtl="0" eaLnBrk="1" hangingPunct="1"/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Absence of villi. </a:t>
            </a:r>
          </a:p>
          <a:p>
            <a:pPr algn="l" rtl="0" eaLnBrk="1" hangingPunct="1"/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The epithelial cells contain almost no enzymes.</a:t>
            </a:r>
          </a:p>
          <a:p>
            <a:pPr algn="l" rtl="0" eaLnBrk="1" hangingPunct="1"/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Presence of </a:t>
            </a:r>
            <a:r>
              <a:rPr lang="en-US" alt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goblet cells </a:t>
            </a:r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that secrete mucus </a:t>
            </a:r>
            <a:r>
              <a:rPr lang="en-US" alt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(provides an adherent medium for holding fecal matter together).  </a:t>
            </a:r>
          </a:p>
          <a:p>
            <a:pPr algn="l" rtl="0" eaLnBrk="1" hangingPunct="1"/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Stimulation of the </a:t>
            </a:r>
            <a:r>
              <a:rPr lang="en-US" altLang="en-US" sz="2600" b="1" i="1" dirty="0" smtClean="0">
                <a:latin typeface="Times New Roman" pitchFamily="18" charset="0"/>
                <a:cs typeface="Times New Roman" pitchFamily="18" charset="0"/>
              </a:rPr>
              <a:t>pelvic nerves from the spinal </a:t>
            </a:r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cord can cause marked increase in mucus secretion. This occurs along with increase in peristaltic motility of the colon. </a:t>
            </a:r>
          </a:p>
          <a:p>
            <a:pPr algn="l" rtl="0" eaLnBrk="1" hangingPunct="1"/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During </a:t>
            </a:r>
            <a:r>
              <a:rPr lang="en-US" alt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extreme parasympathetic stimulation</a:t>
            </a:r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, so much mucus can be secreted into the large intestine that the person has a bowel movement of </a:t>
            </a:r>
            <a:r>
              <a:rPr lang="en-US" altLang="en-US" sz="2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ropy mucus </a:t>
            </a:r>
            <a:r>
              <a:rPr lang="en-US" altLang="en-US" sz="2600" b="1" dirty="0" smtClean="0">
                <a:latin typeface="Times New Roman" pitchFamily="18" charset="0"/>
                <a:cs typeface="Times New Roman" pitchFamily="18" charset="0"/>
              </a:rPr>
              <a:t>as often as every 30 minutes; this mucus often contains little or no fecal material.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Absorption in the Large</a:t>
            </a:r>
            <a:b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Intestine: Formation of Feces</a:t>
            </a:r>
            <a:endParaRPr lang="ar-SA" alt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Most of the absorption in the large intestine occurs in the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proximal one half of the colon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, giving this portion the name 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absorbing colon</a:t>
            </a:r>
            <a:r>
              <a:rPr lang="en-US" altLang="en-US" sz="3200" b="1" i="1" dirty="0" smtClean="0">
                <a:latin typeface="Times New Roman" pitchFamily="18" charset="0"/>
                <a:cs typeface="Times New Roman" pitchFamily="18" charset="0"/>
              </a:rPr>
              <a:t>, whereas the distal 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colon functions principally for feces storage until a propitious time for feces excretion and is therefore called the </a:t>
            </a:r>
            <a:r>
              <a:rPr lang="en-US" alt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storage colon.</a:t>
            </a:r>
            <a:endParaRPr lang="ar-SA" altLang="en-US" sz="32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Absorption and Secretion of Electrolytes and Water</a:t>
            </a:r>
            <a:endParaRPr lang="ar-SA" alt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The large intestine can absorb a maximum of 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to 8 liters 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of fluid and electrolytes each day.</a:t>
            </a:r>
          </a:p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The mucosa, like that of the small intestine, has a high capability for </a:t>
            </a:r>
            <a:r>
              <a:rPr lang="en-US" altLang="en-US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active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absorption of sodium, 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Cl and water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altLang="en-US" sz="3200" b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secretes </a:t>
            </a:r>
            <a:r>
              <a:rPr lang="en-US" altLang="en-US" sz="32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bicarbonate ions</a:t>
            </a:r>
            <a:r>
              <a:rPr lang="en-US" altLang="en-US" sz="32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ar-SA" alt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323975"/>
          </a:xfrm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Absorption and Secretion of Electrolytes and Water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76413"/>
            <a:ext cx="8158163" cy="2660650"/>
          </a:xfrm>
        </p:spPr>
        <p:txBody>
          <a:bodyPr/>
          <a:lstStyle/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Reabsorption in the large intestine includes:</a:t>
            </a:r>
          </a:p>
          <a:p>
            <a:pPr lvl="1"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Water</a:t>
            </a:r>
          </a:p>
          <a:p>
            <a:pPr lvl="1"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Vitamins – K, biotin, and B</a:t>
            </a:r>
            <a:r>
              <a:rPr lang="en-US" altLang="en-US" sz="3200" b="1" baseline="-25000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en-US" altLang="en-US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Organic wastes –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Urobilinogens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Sterobilinogens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1"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Bile salts</a:t>
            </a:r>
          </a:p>
          <a:p>
            <a:pPr lvl="1"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Toxins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772400" cy="1143000"/>
          </a:xfrm>
        </p:spPr>
        <p:txBody>
          <a:bodyPr/>
          <a:lstStyle/>
          <a:p>
            <a:pPr rtl="0" eaLnBrk="1" hangingPunct="1"/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Bacterial Action in the </a:t>
            </a:r>
            <a:r>
              <a:rPr lang="en-US" alt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Colon (normal flora):</a:t>
            </a:r>
            <a:endParaRPr lang="ar-SA" alt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251520" y="1546448"/>
            <a:ext cx="8640960" cy="4114800"/>
          </a:xfrm>
        </p:spPr>
        <p:txBody>
          <a:bodyPr/>
          <a:lstStyle/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Colon bacilli bacteria are capable of digesting </a:t>
            </a:r>
            <a:r>
              <a:rPr lang="en-US" alt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small amounts of cellulose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Vitamin K, vitamin B12, thiamine, and various gases can be formed by bacteria.  </a:t>
            </a:r>
          </a:p>
          <a:p>
            <a:pPr algn="l" rtl="0" eaLnBrk="1" hangingPunct="1"/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The bacteria-formed vitamin K is especially important because the amount of this vitamin in the daily ingested foods is normally insufficient to maintain adequate blood coagulation.</a:t>
            </a:r>
            <a:endParaRPr lang="ar-SA" altLang="en-U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772400" cy="1143000"/>
          </a:xfrm>
        </p:spPr>
        <p:txBody>
          <a:bodyPr/>
          <a:lstStyle/>
          <a:p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Bacterial Action in the Colon (normal flora):</a:t>
            </a:r>
            <a:endParaRPr lang="ar-SA" alt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760"/>
            <a:ext cx="9144000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Deconjugation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decarboxylation of bile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salts: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bile pigments to produce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stercobilinogen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Decarboxylation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some AA to produce amine and histamine. The amines are excreted in feces and are responsible for its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smell.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Break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 of 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Urea 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bacterial urease to ammonia.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ammonia is absorbed and reconverted into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Urea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liver.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Fermentation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undigested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oligo-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saccharides producing gases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Note: chronic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disruption of the normal flora in the large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intestine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leads to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bruising and excessive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bleeding.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90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- Erythropoiesi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GI Block (L 4) Pancreas</Template>
  <TotalTime>612</TotalTime>
  <Words>1159</Words>
  <Application>Microsoft Office PowerPoint</Application>
  <PresentationFormat>On-screen Show (4:3)</PresentationFormat>
  <Paragraphs>115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Garamond</vt:lpstr>
      <vt:lpstr>Times New Roman</vt:lpstr>
      <vt:lpstr>Wingdings</vt:lpstr>
      <vt:lpstr>2- Erythropoiesis</vt:lpstr>
      <vt:lpstr>Office Theme</vt:lpstr>
      <vt:lpstr>The Large Intestine</vt:lpstr>
      <vt:lpstr>The areas of the colon are:</vt:lpstr>
      <vt:lpstr>Functions of the Large Intestine</vt:lpstr>
      <vt:lpstr>Secretions of the Large Intestine</vt:lpstr>
      <vt:lpstr>Absorption in the Large Intestine: Formation of Feces</vt:lpstr>
      <vt:lpstr>Absorption and Secretion of Electrolytes and Water</vt:lpstr>
      <vt:lpstr>Absorption and Secretion of Electrolytes and Water</vt:lpstr>
      <vt:lpstr>Bacterial Action in the Colon (normal flora):</vt:lpstr>
      <vt:lpstr>Bacterial Action in the Colon (normal flora):</vt:lpstr>
      <vt:lpstr>The physiology of different colon regions </vt:lpstr>
      <vt:lpstr>The physiology of different colon regions </vt:lpstr>
      <vt:lpstr>The physiology of different colon regions </vt:lpstr>
      <vt:lpstr>The physiology of different colon regions </vt:lpstr>
      <vt:lpstr>The physiology of different colon regions </vt:lpstr>
      <vt:lpstr>Sensory innervation and continence </vt:lpstr>
      <vt:lpstr>Motility in the Large Intestine </vt:lpstr>
      <vt:lpstr>Motility in the Large Intestine </vt:lpstr>
      <vt:lpstr>Motility in the Large Intestine </vt:lpstr>
      <vt:lpstr>Motility in the Large Intestine </vt:lpstr>
      <vt:lpstr>The Rectum</vt:lpstr>
      <vt:lpstr>Defecation Reflex:</vt:lpstr>
      <vt:lpstr>PowerPoint Presentation</vt:lpstr>
      <vt:lpstr>PowerPoint Presentation</vt:lpstr>
    </vt:vector>
  </TitlesOfParts>
  <Company>K.K.U.H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Large Intestine</dc:title>
  <dc:creator>Alzoghaibi</dc:creator>
  <cp:lastModifiedBy>Mohammed Al Zoghaibi</cp:lastModifiedBy>
  <cp:revision>51</cp:revision>
  <dcterms:created xsi:type="dcterms:W3CDTF">2008-01-13T05:28:51Z</dcterms:created>
  <dcterms:modified xsi:type="dcterms:W3CDTF">2019-12-05T06:10:08Z</dcterms:modified>
</cp:coreProperties>
</file>