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2" r:id="rId2"/>
    <p:sldMasterId id="2147483775" r:id="rId3"/>
  </p:sldMasterIdLst>
  <p:notesMasterIdLst>
    <p:notesMasterId r:id="rId35"/>
  </p:notesMasterIdLst>
  <p:sldIdLst>
    <p:sldId id="269" r:id="rId4"/>
    <p:sldId id="307" r:id="rId5"/>
    <p:sldId id="308" r:id="rId6"/>
    <p:sldId id="310" r:id="rId7"/>
    <p:sldId id="346" r:id="rId8"/>
    <p:sldId id="290" r:id="rId9"/>
    <p:sldId id="347" r:id="rId10"/>
    <p:sldId id="291" r:id="rId11"/>
    <p:sldId id="344" r:id="rId12"/>
    <p:sldId id="292" r:id="rId13"/>
    <p:sldId id="338" r:id="rId14"/>
    <p:sldId id="283" r:id="rId15"/>
    <p:sldId id="284" r:id="rId16"/>
    <p:sldId id="259" r:id="rId17"/>
    <p:sldId id="348" r:id="rId18"/>
    <p:sldId id="342" r:id="rId19"/>
    <p:sldId id="288" r:id="rId20"/>
    <p:sldId id="300" r:id="rId21"/>
    <p:sldId id="301" r:id="rId22"/>
    <p:sldId id="260" r:id="rId23"/>
    <p:sldId id="334" r:id="rId24"/>
    <p:sldId id="335" r:id="rId25"/>
    <p:sldId id="294" r:id="rId26"/>
    <p:sldId id="345" r:id="rId27"/>
    <p:sldId id="331" r:id="rId28"/>
    <p:sldId id="261" r:id="rId29"/>
    <p:sldId id="332" r:id="rId30"/>
    <p:sldId id="285" r:id="rId31"/>
    <p:sldId id="336" r:id="rId32"/>
    <p:sldId id="268" r:id="rId33"/>
    <p:sldId id="333"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varScale="1">
        <p:scale>
          <a:sx n="110" d="100"/>
          <a:sy n="110" d="100"/>
        </p:scale>
        <p:origin x="164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294DF-7724-4F09-AFA5-88C9DCFBE8E1}" type="datetimeFigureOut">
              <a:rPr lang="en-US" smtClean="0"/>
              <a:t>12/15/2019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BA8F4-6174-44B9-95D3-9BC634E15635}" type="slidenum">
              <a:rPr lang="en-US" smtClean="0"/>
              <a:t>‹#›</a:t>
            </a:fld>
            <a:endParaRPr lang="en-US"/>
          </a:p>
        </p:txBody>
      </p:sp>
    </p:spTree>
    <p:extLst>
      <p:ext uri="{BB962C8B-B14F-4D97-AF65-F5344CB8AC3E}">
        <p14:creationId xmlns:p14="http://schemas.microsoft.com/office/powerpoint/2010/main" val="92192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D1091-56A2-43DF-BC98-CB5BA236124E}" type="slidenum">
              <a:rPr lang="ar-SA"/>
              <a:pPr>
                <a:defRPr/>
              </a:pPr>
              <a:t>‹#›</a:t>
            </a:fld>
            <a:endParaRPr lang="en-US"/>
          </a:p>
        </p:txBody>
      </p:sp>
    </p:spTree>
    <p:extLst>
      <p:ext uri="{BB962C8B-B14F-4D97-AF65-F5344CB8AC3E}">
        <p14:creationId xmlns:p14="http://schemas.microsoft.com/office/powerpoint/2010/main" val="12674318"/>
      </p:ext>
    </p:extLst>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36C17-A493-453A-9A65-5EF46B15A2BD}" type="slidenum">
              <a:rPr lang="ar-SA"/>
              <a:pPr>
                <a:defRPr/>
              </a:pPr>
              <a:t>‹#›</a:t>
            </a:fld>
            <a:endParaRPr lang="en-US"/>
          </a:p>
        </p:txBody>
      </p:sp>
    </p:spTree>
    <p:extLst>
      <p:ext uri="{BB962C8B-B14F-4D97-AF65-F5344CB8AC3E}">
        <p14:creationId xmlns:p14="http://schemas.microsoft.com/office/powerpoint/2010/main" val="1721904852"/>
      </p:ext>
    </p:extLst>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615D2-093C-4A99-9641-0D68E5F9EA94}" type="slidenum">
              <a:rPr lang="ar-SA"/>
              <a:pPr>
                <a:defRPr/>
              </a:pPr>
              <a:t>‹#›</a:t>
            </a:fld>
            <a:endParaRPr lang="en-US"/>
          </a:p>
        </p:txBody>
      </p:sp>
    </p:spTree>
    <p:extLst>
      <p:ext uri="{BB962C8B-B14F-4D97-AF65-F5344CB8AC3E}">
        <p14:creationId xmlns:p14="http://schemas.microsoft.com/office/powerpoint/2010/main" val="2190811988"/>
      </p:ext>
    </p:extLst>
  </p:cSld>
  <p:clrMapOvr>
    <a:masterClrMapping/>
  </p:clrMapOvr>
  <p:transition>
    <p:comb/>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noChangeArrowheads="1"/>
          </p:cNvSpPr>
          <p:nvPr>
            <p:ph type="dt" sz="half" idx="10"/>
          </p:nvPr>
        </p:nvSpPr>
        <p:spPr>
          <a:xfrm>
            <a:off x="6553200" y="6245225"/>
            <a:ext cx="2133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fld id="{5C9EBC40-CB37-4FDD-B02E-9DB50A1CB5C4}" type="slidenum">
              <a:rPr lang="ar-SA" altLang="en-US"/>
              <a:pPr/>
              <a:t>‹#›</a:t>
            </a:fld>
            <a:endParaRPr lang="en-US" altLang="en-US"/>
          </a:p>
        </p:txBody>
      </p:sp>
    </p:spTree>
    <p:extLst>
      <p:ext uri="{BB962C8B-B14F-4D97-AF65-F5344CB8AC3E}">
        <p14:creationId xmlns:p14="http://schemas.microsoft.com/office/powerpoint/2010/main" val="2975065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CC035DE-6BDE-4E0C-8670-FEA10764E26C}"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5554F449-27BD-4B02-9375-A26BEF3DA3FA}" type="slidenum">
              <a:rPr lang="en-GB"/>
              <a:pPr>
                <a:defRPr/>
              </a:pPr>
              <a:t>‹#›</a:t>
            </a:fld>
            <a:endParaRPr lang="en-GB"/>
          </a:p>
        </p:txBody>
      </p:sp>
    </p:spTree>
    <p:extLst>
      <p:ext uri="{BB962C8B-B14F-4D97-AF65-F5344CB8AC3E}">
        <p14:creationId xmlns:p14="http://schemas.microsoft.com/office/powerpoint/2010/main" val="417476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928CCB7-6B9E-4ADB-8C40-D4B8C081E7A9}"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1F84AD3B-7B7F-4E2F-9F2B-533ED073C141}" type="slidenum">
              <a:rPr lang="en-GB"/>
              <a:pPr>
                <a:defRPr/>
              </a:pPr>
              <a:t>‹#›</a:t>
            </a:fld>
            <a:endParaRPr lang="en-GB"/>
          </a:p>
        </p:txBody>
      </p:sp>
    </p:spTree>
    <p:extLst>
      <p:ext uri="{BB962C8B-B14F-4D97-AF65-F5344CB8AC3E}">
        <p14:creationId xmlns:p14="http://schemas.microsoft.com/office/powerpoint/2010/main" val="124371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BE8FE32-A14B-41FE-A58F-5F0A26983CB8}"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BCDD4A63-0043-4C29-ADFF-0D56A2A41FEF}" type="slidenum">
              <a:rPr lang="en-GB"/>
              <a:pPr>
                <a:defRPr/>
              </a:pPr>
              <a:t>‹#›</a:t>
            </a:fld>
            <a:endParaRPr lang="en-GB"/>
          </a:p>
        </p:txBody>
      </p:sp>
    </p:spTree>
    <p:extLst>
      <p:ext uri="{BB962C8B-B14F-4D97-AF65-F5344CB8AC3E}">
        <p14:creationId xmlns:p14="http://schemas.microsoft.com/office/powerpoint/2010/main" val="2927131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80E6BB6-AD7D-46E4-8744-FB42D01311BF}" type="datetime1">
              <a:rPr lang="en-GB"/>
              <a:pPr>
                <a:defRPr/>
              </a:pPr>
              <a:t>15/12/2019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8C7034D-2289-46CB-B0C6-A8C2D4570967}" type="slidenum">
              <a:rPr lang="en-GB"/>
              <a:pPr>
                <a:defRPr/>
              </a:pPr>
              <a:t>‹#›</a:t>
            </a:fld>
            <a:endParaRPr lang="en-GB"/>
          </a:p>
        </p:txBody>
      </p:sp>
    </p:spTree>
    <p:extLst>
      <p:ext uri="{BB962C8B-B14F-4D97-AF65-F5344CB8AC3E}">
        <p14:creationId xmlns:p14="http://schemas.microsoft.com/office/powerpoint/2010/main" val="138142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A3C9503-3E25-4D0F-ACA0-BE0E27FB0298}" type="datetime1">
              <a:rPr lang="en-GB"/>
              <a:pPr>
                <a:defRPr/>
              </a:pPr>
              <a:t>15/12/2019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3F9EB23-E2FB-4338-8E95-2E462A8E32E6}" type="slidenum">
              <a:rPr lang="en-GB"/>
              <a:pPr>
                <a:defRPr/>
              </a:pPr>
              <a:t>‹#›</a:t>
            </a:fld>
            <a:endParaRPr lang="en-GB"/>
          </a:p>
        </p:txBody>
      </p:sp>
    </p:spTree>
    <p:extLst>
      <p:ext uri="{BB962C8B-B14F-4D97-AF65-F5344CB8AC3E}">
        <p14:creationId xmlns:p14="http://schemas.microsoft.com/office/powerpoint/2010/main" val="71431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2AAE3F3-5D89-4120-9B0C-068C85FB79BE}" type="datetime1">
              <a:rPr lang="en-GB"/>
              <a:pPr>
                <a:defRPr/>
              </a:pPr>
              <a:t>15/12/2019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01043538-9470-440C-BA6D-C5D8DEA09475}" type="slidenum">
              <a:rPr lang="en-GB"/>
              <a:pPr>
                <a:defRPr/>
              </a:pPr>
              <a:t>‹#›</a:t>
            </a:fld>
            <a:endParaRPr lang="en-GB"/>
          </a:p>
        </p:txBody>
      </p:sp>
    </p:spTree>
    <p:extLst>
      <p:ext uri="{BB962C8B-B14F-4D97-AF65-F5344CB8AC3E}">
        <p14:creationId xmlns:p14="http://schemas.microsoft.com/office/powerpoint/2010/main" val="59867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636CCD5-FA94-43F7-9047-8F1243B8165E}" type="datetime1">
              <a:rPr lang="en-GB"/>
              <a:pPr>
                <a:defRPr/>
              </a:pPr>
              <a:t>15/12/2019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2C6C3917-4CC8-4640-A56D-8FCA9D3AFAA8}" type="slidenum">
              <a:rPr lang="en-GB"/>
              <a:pPr>
                <a:defRPr/>
              </a:pPr>
              <a:t>‹#›</a:t>
            </a:fld>
            <a:endParaRPr lang="en-GB"/>
          </a:p>
        </p:txBody>
      </p:sp>
    </p:spTree>
    <p:extLst>
      <p:ext uri="{BB962C8B-B14F-4D97-AF65-F5344CB8AC3E}">
        <p14:creationId xmlns:p14="http://schemas.microsoft.com/office/powerpoint/2010/main" val="10814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CC8DF-B9BD-4BD4-B438-C358B80FE111}" type="slidenum">
              <a:rPr lang="ar-SA"/>
              <a:pPr>
                <a:defRPr/>
              </a:pPr>
              <a:t>‹#›</a:t>
            </a:fld>
            <a:endParaRPr lang="en-US"/>
          </a:p>
        </p:txBody>
      </p:sp>
    </p:spTree>
    <p:extLst>
      <p:ext uri="{BB962C8B-B14F-4D97-AF65-F5344CB8AC3E}">
        <p14:creationId xmlns:p14="http://schemas.microsoft.com/office/powerpoint/2010/main" val="2048375392"/>
      </p:ext>
    </p:extLst>
  </p:cSld>
  <p:clrMapOvr>
    <a:masterClrMapping/>
  </p:clrMapOvr>
  <p:transition>
    <p:comb/>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0E86ABF5-4A7E-4810-8E2F-C8EA5D128C0A}" type="datetime1">
              <a:rPr lang="en-GB"/>
              <a:pPr>
                <a:defRPr/>
              </a:pPr>
              <a:t>15/12/2019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D40D4D33-108D-40EF-A402-79DFC0968EBA}" type="slidenum">
              <a:rPr lang="en-GB"/>
              <a:pPr>
                <a:defRPr/>
              </a:pPr>
              <a:t>‹#›</a:t>
            </a:fld>
            <a:endParaRPr lang="en-GB"/>
          </a:p>
        </p:txBody>
      </p:sp>
    </p:spTree>
    <p:extLst>
      <p:ext uri="{BB962C8B-B14F-4D97-AF65-F5344CB8AC3E}">
        <p14:creationId xmlns:p14="http://schemas.microsoft.com/office/powerpoint/2010/main" val="186138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E5ED86E-3605-471E-BFD4-EACC0CACA54B}" type="datetime1">
              <a:rPr lang="en-GB"/>
              <a:pPr>
                <a:defRPr/>
              </a:pPr>
              <a:t>15/12/2019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85E978E9-002F-4ABB-A500-09E1012D5102}" type="slidenum">
              <a:rPr lang="en-GB"/>
              <a:pPr>
                <a:defRPr/>
              </a:pPr>
              <a:t>‹#›</a:t>
            </a:fld>
            <a:endParaRPr lang="en-GB"/>
          </a:p>
        </p:txBody>
      </p:sp>
    </p:spTree>
    <p:extLst>
      <p:ext uri="{BB962C8B-B14F-4D97-AF65-F5344CB8AC3E}">
        <p14:creationId xmlns:p14="http://schemas.microsoft.com/office/powerpoint/2010/main" val="3899338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89DC18C-2679-419F-B726-42D7402913A9}"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73686F1B-F5B7-4D42-897C-59DC8EC5DAAD}" type="slidenum">
              <a:rPr lang="en-GB"/>
              <a:pPr>
                <a:defRPr/>
              </a:pPr>
              <a:t>‹#›</a:t>
            </a:fld>
            <a:endParaRPr lang="en-GB"/>
          </a:p>
        </p:txBody>
      </p:sp>
    </p:spTree>
    <p:extLst>
      <p:ext uri="{BB962C8B-B14F-4D97-AF65-F5344CB8AC3E}">
        <p14:creationId xmlns:p14="http://schemas.microsoft.com/office/powerpoint/2010/main" val="2029025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A493DCE3-2A69-4407-88AA-B1872547A820}"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E415ABF1-1C02-4BA8-BC0F-4C13A2F1AB74}" type="slidenum">
              <a:rPr lang="en-GB"/>
              <a:pPr>
                <a:defRPr/>
              </a:pPr>
              <a:t>‹#›</a:t>
            </a:fld>
            <a:endParaRPr lang="en-GB"/>
          </a:p>
        </p:txBody>
      </p:sp>
    </p:spTree>
    <p:extLst>
      <p:ext uri="{BB962C8B-B14F-4D97-AF65-F5344CB8AC3E}">
        <p14:creationId xmlns:p14="http://schemas.microsoft.com/office/powerpoint/2010/main" val="545162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E4A0D650-6ABB-4EDC-AAF5-00448B71197B}" type="datetime1">
              <a:rPr lang="en-GB" altLang="en-US"/>
              <a:pPr>
                <a:defRPr/>
              </a:pPr>
              <a:t>15/12/2019</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Times New Roman" panose="02020603050405020304" pitchFamily="18" charset="0"/>
              </a:defRPr>
            </a:lvl1pPr>
          </a:lstStyle>
          <a:p>
            <a:pPr>
              <a:defRPr/>
            </a:pPr>
            <a:r>
              <a:rPr lang="en-US" altLang="en-US"/>
              <a:t>Dr Mohamed Mansour, 2014</a:t>
            </a:r>
          </a:p>
        </p:txBody>
      </p:sp>
      <p:sp>
        <p:nvSpPr>
          <p:cNvPr id="8" name="Slide Number Placeholder 7"/>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6AD0C772-5F8D-4074-B88D-BAC5BF1C189D}" type="slidenum">
              <a:rPr lang="en-US" altLang="en-US"/>
              <a:pPr>
                <a:defRPr/>
              </a:pPr>
              <a:t>‹#›</a:t>
            </a:fld>
            <a:endParaRPr lang="en-US" altLang="en-US"/>
          </a:p>
        </p:txBody>
      </p:sp>
    </p:spTree>
    <p:extLst>
      <p:ext uri="{BB962C8B-B14F-4D97-AF65-F5344CB8AC3E}">
        <p14:creationId xmlns:p14="http://schemas.microsoft.com/office/powerpoint/2010/main" val="1110865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CC035DE-6BDE-4E0C-8670-FEA10764E26C}"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5554F449-27BD-4B02-9375-A26BEF3DA3FA}" type="slidenum">
              <a:rPr lang="en-GB"/>
              <a:pPr>
                <a:defRPr/>
              </a:pPr>
              <a:t>‹#›</a:t>
            </a:fld>
            <a:endParaRPr lang="en-GB"/>
          </a:p>
        </p:txBody>
      </p:sp>
    </p:spTree>
    <p:extLst>
      <p:ext uri="{BB962C8B-B14F-4D97-AF65-F5344CB8AC3E}">
        <p14:creationId xmlns:p14="http://schemas.microsoft.com/office/powerpoint/2010/main" val="928361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928CCB7-6B9E-4ADB-8C40-D4B8C081E7A9}"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1F84AD3B-7B7F-4E2F-9F2B-533ED073C141}" type="slidenum">
              <a:rPr lang="en-GB"/>
              <a:pPr>
                <a:defRPr/>
              </a:pPr>
              <a:t>‹#›</a:t>
            </a:fld>
            <a:endParaRPr lang="en-GB"/>
          </a:p>
        </p:txBody>
      </p:sp>
    </p:spTree>
    <p:extLst>
      <p:ext uri="{BB962C8B-B14F-4D97-AF65-F5344CB8AC3E}">
        <p14:creationId xmlns:p14="http://schemas.microsoft.com/office/powerpoint/2010/main" val="12325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BE8FE32-A14B-41FE-A58F-5F0A26983CB8}"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BCDD4A63-0043-4C29-ADFF-0D56A2A41FEF}" type="slidenum">
              <a:rPr lang="en-GB"/>
              <a:pPr>
                <a:defRPr/>
              </a:pPr>
              <a:t>‹#›</a:t>
            </a:fld>
            <a:endParaRPr lang="en-GB"/>
          </a:p>
        </p:txBody>
      </p:sp>
    </p:spTree>
    <p:extLst>
      <p:ext uri="{BB962C8B-B14F-4D97-AF65-F5344CB8AC3E}">
        <p14:creationId xmlns:p14="http://schemas.microsoft.com/office/powerpoint/2010/main" val="1889574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80E6BB6-AD7D-46E4-8744-FB42D01311BF}" type="datetime1">
              <a:rPr lang="en-GB"/>
              <a:pPr>
                <a:defRPr/>
              </a:pPr>
              <a:t>15/12/2019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8C7034D-2289-46CB-B0C6-A8C2D4570967}" type="slidenum">
              <a:rPr lang="en-GB"/>
              <a:pPr>
                <a:defRPr/>
              </a:pPr>
              <a:t>‹#›</a:t>
            </a:fld>
            <a:endParaRPr lang="en-GB"/>
          </a:p>
        </p:txBody>
      </p:sp>
    </p:spTree>
    <p:extLst>
      <p:ext uri="{BB962C8B-B14F-4D97-AF65-F5344CB8AC3E}">
        <p14:creationId xmlns:p14="http://schemas.microsoft.com/office/powerpoint/2010/main" val="243275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A3C9503-3E25-4D0F-ACA0-BE0E27FB0298}" type="datetime1">
              <a:rPr lang="en-GB"/>
              <a:pPr>
                <a:defRPr/>
              </a:pPr>
              <a:t>15/12/2019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3F9EB23-E2FB-4338-8E95-2E462A8E32E6}" type="slidenum">
              <a:rPr lang="en-GB"/>
              <a:pPr>
                <a:defRPr/>
              </a:pPr>
              <a:t>‹#›</a:t>
            </a:fld>
            <a:endParaRPr lang="en-GB"/>
          </a:p>
        </p:txBody>
      </p:sp>
    </p:spTree>
    <p:extLst>
      <p:ext uri="{BB962C8B-B14F-4D97-AF65-F5344CB8AC3E}">
        <p14:creationId xmlns:p14="http://schemas.microsoft.com/office/powerpoint/2010/main" val="39492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8F8A1-639F-404E-BC09-0A025F2B74EF}" type="slidenum">
              <a:rPr lang="ar-SA"/>
              <a:pPr>
                <a:defRPr/>
              </a:pPr>
              <a:t>‹#›</a:t>
            </a:fld>
            <a:endParaRPr lang="en-US"/>
          </a:p>
        </p:txBody>
      </p:sp>
    </p:spTree>
    <p:extLst>
      <p:ext uri="{BB962C8B-B14F-4D97-AF65-F5344CB8AC3E}">
        <p14:creationId xmlns:p14="http://schemas.microsoft.com/office/powerpoint/2010/main" val="2523086502"/>
      </p:ext>
    </p:extLst>
  </p:cSld>
  <p:clrMapOvr>
    <a:masterClrMapping/>
  </p:clrMapOvr>
  <p:transition>
    <p:comb/>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2AAE3F3-5D89-4120-9B0C-068C85FB79BE}" type="datetime1">
              <a:rPr lang="en-GB"/>
              <a:pPr>
                <a:defRPr/>
              </a:pPr>
              <a:t>15/12/2019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01043538-9470-440C-BA6D-C5D8DEA09475}" type="slidenum">
              <a:rPr lang="en-GB"/>
              <a:pPr>
                <a:defRPr/>
              </a:pPr>
              <a:t>‹#›</a:t>
            </a:fld>
            <a:endParaRPr lang="en-GB"/>
          </a:p>
        </p:txBody>
      </p:sp>
    </p:spTree>
    <p:extLst>
      <p:ext uri="{BB962C8B-B14F-4D97-AF65-F5344CB8AC3E}">
        <p14:creationId xmlns:p14="http://schemas.microsoft.com/office/powerpoint/2010/main" val="3316965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636CCD5-FA94-43F7-9047-8F1243B8165E}" type="datetime1">
              <a:rPr lang="en-GB"/>
              <a:pPr>
                <a:defRPr/>
              </a:pPr>
              <a:t>15/12/2019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2C6C3917-4CC8-4640-A56D-8FCA9D3AFAA8}" type="slidenum">
              <a:rPr lang="en-GB"/>
              <a:pPr>
                <a:defRPr/>
              </a:pPr>
              <a:t>‹#›</a:t>
            </a:fld>
            <a:endParaRPr lang="en-GB"/>
          </a:p>
        </p:txBody>
      </p:sp>
    </p:spTree>
    <p:extLst>
      <p:ext uri="{BB962C8B-B14F-4D97-AF65-F5344CB8AC3E}">
        <p14:creationId xmlns:p14="http://schemas.microsoft.com/office/powerpoint/2010/main" val="2399473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0E86ABF5-4A7E-4810-8E2F-C8EA5D128C0A}" type="datetime1">
              <a:rPr lang="en-GB"/>
              <a:pPr>
                <a:defRPr/>
              </a:pPr>
              <a:t>15/12/2019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D40D4D33-108D-40EF-A402-79DFC0968EBA}" type="slidenum">
              <a:rPr lang="en-GB"/>
              <a:pPr>
                <a:defRPr/>
              </a:pPr>
              <a:t>‹#›</a:t>
            </a:fld>
            <a:endParaRPr lang="en-GB"/>
          </a:p>
        </p:txBody>
      </p:sp>
    </p:spTree>
    <p:extLst>
      <p:ext uri="{BB962C8B-B14F-4D97-AF65-F5344CB8AC3E}">
        <p14:creationId xmlns:p14="http://schemas.microsoft.com/office/powerpoint/2010/main" val="1167022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E5ED86E-3605-471E-BFD4-EACC0CACA54B}" type="datetime1">
              <a:rPr lang="en-GB"/>
              <a:pPr>
                <a:defRPr/>
              </a:pPr>
              <a:t>15/12/2019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85E978E9-002F-4ABB-A500-09E1012D5102}" type="slidenum">
              <a:rPr lang="en-GB"/>
              <a:pPr>
                <a:defRPr/>
              </a:pPr>
              <a:t>‹#›</a:t>
            </a:fld>
            <a:endParaRPr lang="en-GB"/>
          </a:p>
        </p:txBody>
      </p:sp>
    </p:spTree>
    <p:extLst>
      <p:ext uri="{BB962C8B-B14F-4D97-AF65-F5344CB8AC3E}">
        <p14:creationId xmlns:p14="http://schemas.microsoft.com/office/powerpoint/2010/main" val="1727668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89DC18C-2679-419F-B726-42D7402913A9}"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73686F1B-F5B7-4D42-897C-59DC8EC5DAAD}" type="slidenum">
              <a:rPr lang="en-GB"/>
              <a:pPr>
                <a:defRPr/>
              </a:pPr>
              <a:t>‹#›</a:t>
            </a:fld>
            <a:endParaRPr lang="en-GB"/>
          </a:p>
        </p:txBody>
      </p:sp>
    </p:spTree>
    <p:extLst>
      <p:ext uri="{BB962C8B-B14F-4D97-AF65-F5344CB8AC3E}">
        <p14:creationId xmlns:p14="http://schemas.microsoft.com/office/powerpoint/2010/main" val="2515357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A493DCE3-2A69-4407-88AA-B1872547A820}" type="datetime1">
              <a:rPr lang="en-GB"/>
              <a:pPr>
                <a:defRPr/>
              </a:pPr>
              <a:t>15/12/2019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E415ABF1-1C02-4BA8-BC0F-4C13A2F1AB74}" type="slidenum">
              <a:rPr lang="en-GB"/>
              <a:pPr>
                <a:defRPr/>
              </a:pPr>
              <a:t>‹#›</a:t>
            </a:fld>
            <a:endParaRPr lang="en-GB"/>
          </a:p>
        </p:txBody>
      </p:sp>
    </p:spTree>
    <p:extLst>
      <p:ext uri="{BB962C8B-B14F-4D97-AF65-F5344CB8AC3E}">
        <p14:creationId xmlns:p14="http://schemas.microsoft.com/office/powerpoint/2010/main" val="3735524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E4A0D650-6ABB-4EDC-AAF5-00448B71197B}" type="datetime1">
              <a:rPr lang="en-GB" altLang="en-US"/>
              <a:pPr>
                <a:defRPr/>
              </a:pPr>
              <a:t>15/12/2019</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Times New Roman" panose="02020603050405020304" pitchFamily="18" charset="0"/>
              </a:defRPr>
            </a:lvl1pPr>
          </a:lstStyle>
          <a:p>
            <a:pPr>
              <a:defRPr/>
            </a:pPr>
            <a:r>
              <a:rPr lang="en-US" altLang="en-US"/>
              <a:t>Dr Mohamed Mansour, 2014</a:t>
            </a:r>
          </a:p>
        </p:txBody>
      </p:sp>
      <p:sp>
        <p:nvSpPr>
          <p:cNvPr id="8" name="Slide Number Placeholder 7"/>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6AD0C772-5F8D-4074-B88D-BAC5BF1C189D}" type="slidenum">
              <a:rPr lang="en-US" altLang="en-US"/>
              <a:pPr>
                <a:defRPr/>
              </a:pPr>
              <a:t>‹#›</a:t>
            </a:fld>
            <a:endParaRPr lang="en-US" altLang="en-US"/>
          </a:p>
        </p:txBody>
      </p:sp>
    </p:spTree>
    <p:extLst>
      <p:ext uri="{BB962C8B-B14F-4D97-AF65-F5344CB8AC3E}">
        <p14:creationId xmlns:p14="http://schemas.microsoft.com/office/powerpoint/2010/main" val="133891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938B2-FB76-4044-AFE5-30D6AE5BA440}" type="slidenum">
              <a:rPr lang="ar-SA"/>
              <a:pPr>
                <a:defRPr/>
              </a:pPr>
              <a:t>‹#›</a:t>
            </a:fld>
            <a:endParaRPr lang="en-US"/>
          </a:p>
        </p:txBody>
      </p:sp>
    </p:spTree>
    <p:extLst>
      <p:ext uri="{BB962C8B-B14F-4D97-AF65-F5344CB8AC3E}">
        <p14:creationId xmlns:p14="http://schemas.microsoft.com/office/powerpoint/2010/main" val="1519825760"/>
      </p:ext>
    </p:extLst>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FAC56A-45F9-4420-9E71-993DDBC2112C}" type="slidenum">
              <a:rPr lang="ar-SA"/>
              <a:pPr>
                <a:defRPr/>
              </a:pPr>
              <a:t>‹#›</a:t>
            </a:fld>
            <a:endParaRPr lang="en-US"/>
          </a:p>
        </p:txBody>
      </p:sp>
    </p:spTree>
    <p:extLst>
      <p:ext uri="{BB962C8B-B14F-4D97-AF65-F5344CB8AC3E}">
        <p14:creationId xmlns:p14="http://schemas.microsoft.com/office/powerpoint/2010/main" val="3308605900"/>
      </p:ext>
    </p:extLst>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F120B-7623-4636-817F-78152265789E}" type="slidenum">
              <a:rPr lang="ar-SA"/>
              <a:pPr>
                <a:defRPr/>
              </a:pPr>
              <a:t>‹#›</a:t>
            </a:fld>
            <a:endParaRPr lang="en-US"/>
          </a:p>
        </p:txBody>
      </p:sp>
    </p:spTree>
    <p:extLst>
      <p:ext uri="{BB962C8B-B14F-4D97-AF65-F5344CB8AC3E}">
        <p14:creationId xmlns:p14="http://schemas.microsoft.com/office/powerpoint/2010/main" val="2275146776"/>
      </p:ext>
    </p:extLst>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1BFB85-1FE2-47DA-8A85-5F237E25DBAF}" type="slidenum">
              <a:rPr lang="ar-SA"/>
              <a:pPr>
                <a:defRPr/>
              </a:pPr>
              <a:t>‹#›</a:t>
            </a:fld>
            <a:endParaRPr lang="en-US"/>
          </a:p>
        </p:txBody>
      </p:sp>
    </p:spTree>
    <p:extLst>
      <p:ext uri="{BB962C8B-B14F-4D97-AF65-F5344CB8AC3E}">
        <p14:creationId xmlns:p14="http://schemas.microsoft.com/office/powerpoint/2010/main" val="2933834578"/>
      </p:ext>
    </p:extLst>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C54C3-5743-4721-A727-314A9D052DDA}" type="slidenum">
              <a:rPr lang="ar-SA"/>
              <a:pPr>
                <a:defRPr/>
              </a:pPr>
              <a:t>‹#›</a:t>
            </a:fld>
            <a:endParaRPr lang="en-US"/>
          </a:p>
        </p:txBody>
      </p:sp>
    </p:spTree>
    <p:extLst>
      <p:ext uri="{BB962C8B-B14F-4D97-AF65-F5344CB8AC3E}">
        <p14:creationId xmlns:p14="http://schemas.microsoft.com/office/powerpoint/2010/main" val="1084545156"/>
      </p:ext>
    </p:extLst>
  </p:cSld>
  <p:clrMapOvr>
    <a:masterClrMapping/>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AF0A5-6B66-4568-8E45-B0BE62F492C9}" type="slidenum">
              <a:rPr lang="ar-SA"/>
              <a:pPr>
                <a:defRPr/>
              </a:pPr>
              <a:t>‹#›</a:t>
            </a:fld>
            <a:endParaRPr lang="en-US"/>
          </a:p>
        </p:txBody>
      </p:sp>
    </p:spTree>
    <p:extLst>
      <p:ext uri="{BB962C8B-B14F-4D97-AF65-F5344CB8AC3E}">
        <p14:creationId xmlns:p14="http://schemas.microsoft.com/office/powerpoint/2010/main" val="407843899"/>
      </p:ext>
    </p:extLst>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atin typeface="Arial" charset="0"/>
                <a:cs typeface="Arial" charset="0"/>
              </a:defRPr>
            </a:lvl1pPr>
          </a:lstStyle>
          <a:p>
            <a:pPr>
              <a:defRPr/>
            </a:pPr>
            <a:fld id="{96F41824-DAD9-4CBB-A63E-924DB2BA691C}" type="slidenum">
              <a:rPr lang="ar-SA"/>
              <a:pPr>
                <a:defRPr/>
              </a:pPr>
              <a:t>‹#›</a:t>
            </a:fld>
            <a:endParaRPr lang="en-US"/>
          </a:p>
        </p:txBody>
      </p:sp>
    </p:spTree>
    <p:extLst>
      <p:ext uri="{BB962C8B-B14F-4D97-AF65-F5344CB8AC3E}">
        <p14:creationId xmlns:p14="http://schemas.microsoft.com/office/powerpoint/2010/main" val="25374424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Arial" charset="0"/>
          <a:cs typeface="Arial" charset="0"/>
        </a:defRPr>
      </a:lvl2pPr>
      <a:lvl3pPr algn="ctr" rtl="0" eaLnBrk="1" fontAlgn="base" hangingPunct="1">
        <a:spcBef>
          <a:spcPct val="0"/>
        </a:spcBef>
        <a:spcAft>
          <a:spcPct val="0"/>
        </a:spcAft>
        <a:defRPr sz="3900">
          <a:solidFill>
            <a:schemeClr val="tx2"/>
          </a:solidFill>
          <a:latin typeface="Arial" charset="0"/>
          <a:cs typeface="Arial" charset="0"/>
        </a:defRPr>
      </a:lvl3pPr>
      <a:lvl4pPr algn="ctr" rtl="0" eaLnBrk="1" fontAlgn="base" hangingPunct="1">
        <a:spcBef>
          <a:spcPct val="0"/>
        </a:spcBef>
        <a:spcAft>
          <a:spcPct val="0"/>
        </a:spcAft>
        <a:defRPr sz="3900">
          <a:solidFill>
            <a:schemeClr val="tx2"/>
          </a:solidFill>
          <a:latin typeface="Arial" charset="0"/>
          <a:cs typeface="Arial" charset="0"/>
        </a:defRPr>
      </a:lvl4pPr>
      <a:lvl5pPr algn="ctr" rtl="0" eaLnBrk="1" fontAlgn="base" hangingPunct="1">
        <a:spcBef>
          <a:spcPct val="0"/>
        </a:spcBef>
        <a:spcAft>
          <a:spcPct val="0"/>
        </a:spcAft>
        <a:defRPr sz="3900">
          <a:solidFill>
            <a:schemeClr val="tx2"/>
          </a:solidFill>
          <a:latin typeface="Arial" charset="0"/>
          <a:cs typeface="Arial" charset="0"/>
        </a:defRPr>
      </a:lvl5pPr>
      <a:lvl6pPr marL="406405" algn="ctr" rtl="0" eaLnBrk="1" fontAlgn="base" hangingPunct="1">
        <a:spcBef>
          <a:spcPct val="0"/>
        </a:spcBef>
        <a:spcAft>
          <a:spcPct val="0"/>
        </a:spcAft>
        <a:defRPr sz="3911">
          <a:solidFill>
            <a:schemeClr val="tx2"/>
          </a:solidFill>
          <a:latin typeface="Arial" charset="0"/>
          <a:cs typeface="Arial" charset="0"/>
        </a:defRPr>
      </a:lvl6pPr>
      <a:lvl7pPr marL="812810" algn="ctr" rtl="0" eaLnBrk="1" fontAlgn="base" hangingPunct="1">
        <a:spcBef>
          <a:spcPct val="0"/>
        </a:spcBef>
        <a:spcAft>
          <a:spcPct val="0"/>
        </a:spcAft>
        <a:defRPr sz="3911">
          <a:solidFill>
            <a:schemeClr val="tx2"/>
          </a:solidFill>
          <a:latin typeface="Arial" charset="0"/>
          <a:cs typeface="Arial" charset="0"/>
        </a:defRPr>
      </a:lvl7pPr>
      <a:lvl8pPr marL="1219215" algn="ctr" rtl="0" eaLnBrk="1" fontAlgn="base" hangingPunct="1">
        <a:spcBef>
          <a:spcPct val="0"/>
        </a:spcBef>
        <a:spcAft>
          <a:spcPct val="0"/>
        </a:spcAft>
        <a:defRPr sz="3911">
          <a:solidFill>
            <a:schemeClr val="tx2"/>
          </a:solidFill>
          <a:latin typeface="Arial" charset="0"/>
          <a:cs typeface="Arial" charset="0"/>
        </a:defRPr>
      </a:lvl8pPr>
      <a:lvl9pPr marL="1625620" algn="ctr" rtl="0" eaLnBrk="1" fontAlgn="base" hangingPunct="1">
        <a:spcBef>
          <a:spcPct val="0"/>
        </a:spcBef>
        <a:spcAft>
          <a:spcPct val="0"/>
        </a:spcAft>
        <a:defRPr sz="3911">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800">
          <a:solidFill>
            <a:schemeClr val="tx1"/>
          </a:solidFill>
          <a:latin typeface="+mn-lt"/>
          <a:ea typeface="+mn-ea"/>
          <a:cs typeface="+mn-cs"/>
        </a:defRPr>
      </a:lvl1pPr>
      <a:lvl2pPr marL="660400" indent="-254000" algn="l" rtl="0" eaLnBrk="1" fontAlgn="base" hangingPunct="1">
        <a:spcBef>
          <a:spcPct val="20000"/>
        </a:spcBef>
        <a:spcAft>
          <a:spcPct val="0"/>
        </a:spcAft>
        <a:buChar char="–"/>
        <a:defRPr sz="2400">
          <a:solidFill>
            <a:schemeClr val="tx1"/>
          </a:solidFill>
          <a:latin typeface="+mn-lt"/>
          <a:cs typeface="+mn-cs"/>
        </a:defRPr>
      </a:lvl2pPr>
      <a:lvl3pPr marL="1016000" indent="-203200" algn="l" rtl="0" eaLnBrk="1" fontAlgn="base" hangingPunct="1">
        <a:spcBef>
          <a:spcPct val="20000"/>
        </a:spcBef>
        <a:spcAft>
          <a:spcPct val="0"/>
        </a:spcAft>
        <a:buChar char="•"/>
        <a:defRPr sz="2100">
          <a:solidFill>
            <a:schemeClr val="tx1"/>
          </a:solidFill>
          <a:latin typeface="+mn-lt"/>
          <a:cs typeface="+mn-cs"/>
        </a:defRPr>
      </a:lvl3pPr>
      <a:lvl4pPr marL="1422400" indent="-203200" algn="l" rtl="0" eaLnBrk="1" fontAlgn="base" hangingPunct="1">
        <a:spcBef>
          <a:spcPct val="20000"/>
        </a:spcBef>
        <a:spcAft>
          <a:spcPct val="0"/>
        </a:spcAft>
        <a:buChar char="–"/>
        <a:defRPr sz="1700">
          <a:solidFill>
            <a:schemeClr val="tx1"/>
          </a:solidFill>
          <a:latin typeface="+mn-lt"/>
          <a:cs typeface="+mn-cs"/>
        </a:defRPr>
      </a:lvl4pPr>
      <a:lvl5pPr marL="1828800" indent="-203200" algn="l" rtl="0" eaLnBrk="1" fontAlgn="base" hangingPunct="1">
        <a:spcBef>
          <a:spcPct val="20000"/>
        </a:spcBef>
        <a:spcAft>
          <a:spcPct val="0"/>
        </a:spcAft>
        <a:buChar char="»"/>
        <a:defRPr sz="1700">
          <a:solidFill>
            <a:schemeClr val="tx1"/>
          </a:solidFill>
          <a:latin typeface="+mn-lt"/>
          <a:cs typeface="+mn-cs"/>
        </a:defRPr>
      </a:lvl5pPr>
      <a:lvl6pPr marL="2235228" indent="-203203" algn="l" rtl="0" eaLnBrk="1" fontAlgn="base" hangingPunct="1">
        <a:spcBef>
          <a:spcPct val="20000"/>
        </a:spcBef>
        <a:spcAft>
          <a:spcPct val="0"/>
        </a:spcAft>
        <a:buChar char="»"/>
        <a:defRPr sz="1778">
          <a:solidFill>
            <a:schemeClr val="tx1"/>
          </a:solidFill>
          <a:latin typeface="+mn-lt"/>
          <a:cs typeface="+mn-cs"/>
        </a:defRPr>
      </a:lvl6pPr>
      <a:lvl7pPr marL="2641633" indent="-203203" algn="l" rtl="0" eaLnBrk="1" fontAlgn="base" hangingPunct="1">
        <a:spcBef>
          <a:spcPct val="20000"/>
        </a:spcBef>
        <a:spcAft>
          <a:spcPct val="0"/>
        </a:spcAft>
        <a:buChar char="»"/>
        <a:defRPr sz="1778">
          <a:solidFill>
            <a:schemeClr val="tx1"/>
          </a:solidFill>
          <a:latin typeface="+mn-lt"/>
          <a:cs typeface="+mn-cs"/>
        </a:defRPr>
      </a:lvl7pPr>
      <a:lvl8pPr marL="3048038" indent="-203203" algn="l" rtl="0" eaLnBrk="1" fontAlgn="base" hangingPunct="1">
        <a:spcBef>
          <a:spcPct val="20000"/>
        </a:spcBef>
        <a:spcAft>
          <a:spcPct val="0"/>
        </a:spcAft>
        <a:buChar char="»"/>
        <a:defRPr sz="1778">
          <a:solidFill>
            <a:schemeClr val="tx1"/>
          </a:solidFill>
          <a:latin typeface="+mn-lt"/>
          <a:cs typeface="+mn-cs"/>
        </a:defRPr>
      </a:lvl8pPr>
      <a:lvl9pPr marL="3454443" indent="-203203" algn="l" rtl="0" eaLnBrk="1" fontAlgn="base" hangingPunct="1">
        <a:spcBef>
          <a:spcPct val="20000"/>
        </a:spcBef>
        <a:spcAft>
          <a:spcPct val="0"/>
        </a:spcAft>
        <a:buChar char="»"/>
        <a:defRPr sz="1778">
          <a:solidFill>
            <a:schemeClr val="tx1"/>
          </a:solidFill>
          <a:latin typeface="+mn-lt"/>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67">
                <a:solidFill>
                  <a:prstClr val="black">
                    <a:tint val="75000"/>
                  </a:prstClr>
                </a:solidFill>
                <a:latin typeface="Calibri"/>
                <a:cs typeface="+mn-cs"/>
              </a:defRPr>
            </a:lvl1pPr>
          </a:lstStyle>
          <a:p>
            <a:pPr>
              <a:defRPr/>
            </a:pPr>
            <a:fld id="{87C29158-A1A8-48C7-97C9-610C803F59E0}" type="datetime1">
              <a:rPr lang="en-GB"/>
              <a:pPr>
                <a:defRPr/>
              </a:pPr>
              <a:t>15/12/2019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67">
                <a:solidFill>
                  <a:prstClr val="black">
                    <a:tint val="75000"/>
                  </a:prstClr>
                </a:solidFill>
                <a:latin typeface="Calibri"/>
                <a:cs typeface="+mn-cs"/>
              </a:defRPr>
            </a:lvl1pPr>
          </a:lstStyle>
          <a:p>
            <a:pPr>
              <a:defRPr/>
            </a:pPr>
            <a:r>
              <a:rPr lang="en-GB"/>
              <a:t>Dr Mohamed Mansour,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67">
                <a:solidFill>
                  <a:prstClr val="black">
                    <a:tint val="75000"/>
                  </a:prstClr>
                </a:solidFill>
                <a:latin typeface="Calibri"/>
                <a:cs typeface="+mn-cs"/>
              </a:defRPr>
            </a:lvl1pPr>
          </a:lstStyle>
          <a:p>
            <a:pPr>
              <a:defRPr/>
            </a:pPr>
            <a:fld id="{4DC6B40B-2C50-4CAB-8077-B77E432C9FBD}" type="slidenum">
              <a:rPr lang="en-GB"/>
              <a:pPr>
                <a:defRPr/>
              </a:pPr>
              <a:t>‹#›</a:t>
            </a:fld>
            <a:endParaRPr lang="en-GB"/>
          </a:p>
        </p:txBody>
      </p:sp>
    </p:spTree>
    <p:extLst>
      <p:ext uri="{BB962C8B-B14F-4D97-AF65-F5344CB8AC3E}">
        <p14:creationId xmlns:p14="http://schemas.microsoft.com/office/powerpoint/2010/main" val="265632425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sldNum="0" hdr="0" dt="0"/>
  <p:txStyles>
    <p:titleStyle>
      <a:lvl1pPr algn="ctr" defTabSz="812800" rtl="0" eaLnBrk="1" fontAlgn="base" hangingPunct="1">
        <a:spcBef>
          <a:spcPct val="0"/>
        </a:spcBef>
        <a:spcAft>
          <a:spcPct val="0"/>
        </a:spcAft>
        <a:defRPr sz="3900" kern="1200">
          <a:solidFill>
            <a:schemeClr val="tx1"/>
          </a:solidFill>
          <a:latin typeface="+mj-lt"/>
          <a:ea typeface="+mj-ea"/>
          <a:cs typeface="+mj-cs"/>
        </a:defRPr>
      </a:lvl1pPr>
      <a:lvl2pPr algn="ctr" defTabSz="812800" rtl="0" eaLnBrk="1" fontAlgn="base" hangingPunct="1">
        <a:spcBef>
          <a:spcPct val="0"/>
        </a:spcBef>
        <a:spcAft>
          <a:spcPct val="0"/>
        </a:spcAft>
        <a:defRPr sz="3900">
          <a:solidFill>
            <a:schemeClr val="tx1"/>
          </a:solidFill>
          <a:latin typeface="Calibri" panose="020F0502020204030204" pitchFamily="34" charset="0"/>
        </a:defRPr>
      </a:lvl2pPr>
      <a:lvl3pPr algn="ctr" defTabSz="812800" rtl="0" eaLnBrk="1" fontAlgn="base" hangingPunct="1">
        <a:spcBef>
          <a:spcPct val="0"/>
        </a:spcBef>
        <a:spcAft>
          <a:spcPct val="0"/>
        </a:spcAft>
        <a:defRPr sz="3900">
          <a:solidFill>
            <a:schemeClr val="tx1"/>
          </a:solidFill>
          <a:latin typeface="Calibri" panose="020F0502020204030204" pitchFamily="34" charset="0"/>
        </a:defRPr>
      </a:lvl3pPr>
      <a:lvl4pPr algn="ctr" defTabSz="812800" rtl="0" eaLnBrk="1" fontAlgn="base" hangingPunct="1">
        <a:spcBef>
          <a:spcPct val="0"/>
        </a:spcBef>
        <a:spcAft>
          <a:spcPct val="0"/>
        </a:spcAft>
        <a:defRPr sz="3900">
          <a:solidFill>
            <a:schemeClr val="tx1"/>
          </a:solidFill>
          <a:latin typeface="Calibri" panose="020F0502020204030204" pitchFamily="34" charset="0"/>
        </a:defRPr>
      </a:lvl4pPr>
      <a:lvl5pPr algn="ctr" defTabSz="812800" rtl="0" eaLnBrk="1" fontAlgn="base" hangingPunct="1">
        <a:spcBef>
          <a:spcPct val="0"/>
        </a:spcBef>
        <a:spcAft>
          <a:spcPct val="0"/>
        </a:spcAft>
        <a:defRPr sz="3900">
          <a:solidFill>
            <a:schemeClr val="tx1"/>
          </a:solidFill>
          <a:latin typeface="Calibri" panose="020F0502020204030204" pitchFamily="34" charset="0"/>
        </a:defRPr>
      </a:lvl5pPr>
      <a:lvl6pPr marL="457200" algn="ctr" defTabSz="812800" rtl="0" eaLnBrk="1" fontAlgn="base" hangingPunct="1">
        <a:spcBef>
          <a:spcPct val="0"/>
        </a:spcBef>
        <a:spcAft>
          <a:spcPct val="0"/>
        </a:spcAft>
        <a:defRPr sz="3900">
          <a:solidFill>
            <a:schemeClr val="tx1"/>
          </a:solidFill>
          <a:latin typeface="Calibri" panose="020F0502020204030204" pitchFamily="34" charset="0"/>
        </a:defRPr>
      </a:lvl6pPr>
      <a:lvl7pPr marL="914400" algn="ctr" defTabSz="812800" rtl="0" eaLnBrk="1" fontAlgn="base" hangingPunct="1">
        <a:spcBef>
          <a:spcPct val="0"/>
        </a:spcBef>
        <a:spcAft>
          <a:spcPct val="0"/>
        </a:spcAft>
        <a:defRPr sz="3900">
          <a:solidFill>
            <a:schemeClr val="tx1"/>
          </a:solidFill>
          <a:latin typeface="Calibri" panose="020F0502020204030204" pitchFamily="34" charset="0"/>
        </a:defRPr>
      </a:lvl7pPr>
      <a:lvl8pPr marL="1371600" algn="ctr" defTabSz="812800" rtl="0" eaLnBrk="1" fontAlgn="base" hangingPunct="1">
        <a:spcBef>
          <a:spcPct val="0"/>
        </a:spcBef>
        <a:spcAft>
          <a:spcPct val="0"/>
        </a:spcAft>
        <a:defRPr sz="3900">
          <a:solidFill>
            <a:schemeClr val="tx1"/>
          </a:solidFill>
          <a:latin typeface="Calibri" panose="020F0502020204030204" pitchFamily="34" charset="0"/>
        </a:defRPr>
      </a:lvl8pPr>
      <a:lvl9pPr marL="1828800" algn="ctr" defTabSz="812800" rtl="0" eaLnBrk="1" fontAlgn="base" hangingPunct="1">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defTabSz="812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defTabSz="812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67">
                <a:solidFill>
                  <a:prstClr val="black">
                    <a:tint val="75000"/>
                  </a:prstClr>
                </a:solidFill>
                <a:latin typeface="Calibri"/>
                <a:cs typeface="+mn-cs"/>
              </a:defRPr>
            </a:lvl1pPr>
          </a:lstStyle>
          <a:p>
            <a:pPr>
              <a:defRPr/>
            </a:pPr>
            <a:fld id="{87C29158-A1A8-48C7-97C9-610C803F59E0}" type="datetime1">
              <a:rPr lang="en-GB"/>
              <a:pPr>
                <a:defRPr/>
              </a:pPr>
              <a:t>15/12/2019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67">
                <a:solidFill>
                  <a:prstClr val="black">
                    <a:tint val="75000"/>
                  </a:prstClr>
                </a:solidFill>
                <a:latin typeface="Calibri"/>
                <a:cs typeface="+mn-cs"/>
              </a:defRPr>
            </a:lvl1pPr>
          </a:lstStyle>
          <a:p>
            <a:pPr>
              <a:defRPr/>
            </a:pPr>
            <a:r>
              <a:rPr lang="en-GB"/>
              <a:t>Dr Mohamed Mansour,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67">
                <a:solidFill>
                  <a:prstClr val="black">
                    <a:tint val="75000"/>
                  </a:prstClr>
                </a:solidFill>
                <a:latin typeface="Calibri"/>
                <a:cs typeface="+mn-cs"/>
              </a:defRPr>
            </a:lvl1pPr>
          </a:lstStyle>
          <a:p>
            <a:pPr>
              <a:defRPr/>
            </a:pPr>
            <a:fld id="{4DC6B40B-2C50-4CAB-8077-B77E432C9FBD}" type="slidenum">
              <a:rPr lang="en-GB"/>
              <a:pPr>
                <a:defRPr/>
              </a:pPr>
              <a:t>‹#›</a:t>
            </a:fld>
            <a:endParaRPr lang="en-GB"/>
          </a:p>
        </p:txBody>
      </p:sp>
    </p:spTree>
    <p:extLst>
      <p:ext uri="{BB962C8B-B14F-4D97-AF65-F5344CB8AC3E}">
        <p14:creationId xmlns:p14="http://schemas.microsoft.com/office/powerpoint/2010/main" val="141819908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sldNum="0" hdr="0" dt="0"/>
  <p:txStyles>
    <p:titleStyle>
      <a:lvl1pPr algn="ctr" defTabSz="812800" rtl="0" eaLnBrk="1" fontAlgn="base" hangingPunct="1">
        <a:spcBef>
          <a:spcPct val="0"/>
        </a:spcBef>
        <a:spcAft>
          <a:spcPct val="0"/>
        </a:spcAft>
        <a:defRPr sz="3900" kern="1200">
          <a:solidFill>
            <a:schemeClr val="tx1"/>
          </a:solidFill>
          <a:latin typeface="+mj-lt"/>
          <a:ea typeface="+mj-ea"/>
          <a:cs typeface="+mj-cs"/>
        </a:defRPr>
      </a:lvl1pPr>
      <a:lvl2pPr algn="ctr" defTabSz="812800" rtl="0" eaLnBrk="1" fontAlgn="base" hangingPunct="1">
        <a:spcBef>
          <a:spcPct val="0"/>
        </a:spcBef>
        <a:spcAft>
          <a:spcPct val="0"/>
        </a:spcAft>
        <a:defRPr sz="3900">
          <a:solidFill>
            <a:schemeClr val="tx1"/>
          </a:solidFill>
          <a:latin typeface="Calibri" panose="020F0502020204030204" pitchFamily="34" charset="0"/>
        </a:defRPr>
      </a:lvl2pPr>
      <a:lvl3pPr algn="ctr" defTabSz="812800" rtl="0" eaLnBrk="1" fontAlgn="base" hangingPunct="1">
        <a:spcBef>
          <a:spcPct val="0"/>
        </a:spcBef>
        <a:spcAft>
          <a:spcPct val="0"/>
        </a:spcAft>
        <a:defRPr sz="3900">
          <a:solidFill>
            <a:schemeClr val="tx1"/>
          </a:solidFill>
          <a:latin typeface="Calibri" panose="020F0502020204030204" pitchFamily="34" charset="0"/>
        </a:defRPr>
      </a:lvl3pPr>
      <a:lvl4pPr algn="ctr" defTabSz="812800" rtl="0" eaLnBrk="1" fontAlgn="base" hangingPunct="1">
        <a:spcBef>
          <a:spcPct val="0"/>
        </a:spcBef>
        <a:spcAft>
          <a:spcPct val="0"/>
        </a:spcAft>
        <a:defRPr sz="3900">
          <a:solidFill>
            <a:schemeClr val="tx1"/>
          </a:solidFill>
          <a:latin typeface="Calibri" panose="020F0502020204030204" pitchFamily="34" charset="0"/>
        </a:defRPr>
      </a:lvl4pPr>
      <a:lvl5pPr algn="ctr" defTabSz="812800" rtl="0" eaLnBrk="1" fontAlgn="base" hangingPunct="1">
        <a:spcBef>
          <a:spcPct val="0"/>
        </a:spcBef>
        <a:spcAft>
          <a:spcPct val="0"/>
        </a:spcAft>
        <a:defRPr sz="3900">
          <a:solidFill>
            <a:schemeClr val="tx1"/>
          </a:solidFill>
          <a:latin typeface="Calibri" panose="020F0502020204030204" pitchFamily="34" charset="0"/>
        </a:defRPr>
      </a:lvl5pPr>
      <a:lvl6pPr marL="457200" algn="ctr" defTabSz="812800" rtl="0" eaLnBrk="1" fontAlgn="base" hangingPunct="1">
        <a:spcBef>
          <a:spcPct val="0"/>
        </a:spcBef>
        <a:spcAft>
          <a:spcPct val="0"/>
        </a:spcAft>
        <a:defRPr sz="3900">
          <a:solidFill>
            <a:schemeClr val="tx1"/>
          </a:solidFill>
          <a:latin typeface="Calibri" panose="020F0502020204030204" pitchFamily="34" charset="0"/>
        </a:defRPr>
      </a:lvl6pPr>
      <a:lvl7pPr marL="914400" algn="ctr" defTabSz="812800" rtl="0" eaLnBrk="1" fontAlgn="base" hangingPunct="1">
        <a:spcBef>
          <a:spcPct val="0"/>
        </a:spcBef>
        <a:spcAft>
          <a:spcPct val="0"/>
        </a:spcAft>
        <a:defRPr sz="3900">
          <a:solidFill>
            <a:schemeClr val="tx1"/>
          </a:solidFill>
          <a:latin typeface="Calibri" panose="020F0502020204030204" pitchFamily="34" charset="0"/>
        </a:defRPr>
      </a:lvl7pPr>
      <a:lvl8pPr marL="1371600" algn="ctr" defTabSz="812800" rtl="0" eaLnBrk="1" fontAlgn="base" hangingPunct="1">
        <a:spcBef>
          <a:spcPct val="0"/>
        </a:spcBef>
        <a:spcAft>
          <a:spcPct val="0"/>
        </a:spcAft>
        <a:defRPr sz="3900">
          <a:solidFill>
            <a:schemeClr val="tx1"/>
          </a:solidFill>
          <a:latin typeface="Calibri" panose="020F0502020204030204" pitchFamily="34" charset="0"/>
        </a:defRPr>
      </a:lvl8pPr>
      <a:lvl9pPr marL="1828800" algn="ctr" defTabSz="812800" rtl="0" eaLnBrk="1" fontAlgn="base" hangingPunct="1">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defTabSz="812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defTabSz="812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057400"/>
            <a:ext cx="7772400" cy="1143000"/>
          </a:xfrm>
        </p:spPr>
        <p:txBody>
          <a:bodyPr/>
          <a:lstStyle/>
          <a:p>
            <a:pPr rtl="0" eaLnBrk="1" hangingPunct="1"/>
            <a:r>
              <a:rPr lang="en-US" altLang="en-US" sz="5400" b="1" dirty="0" smtClean="0">
                <a:solidFill>
                  <a:srgbClr val="FF0000"/>
                </a:solidFill>
                <a:latin typeface="Times New Roman" pitchFamily="18" charset="0"/>
                <a:cs typeface="Times New Roman" pitchFamily="18" charset="0"/>
              </a:rPr>
              <a:t>Physiology of Bile Salts and </a:t>
            </a:r>
            <a:r>
              <a:rPr lang="en-US" altLang="en-US" sz="5400" b="1" dirty="0" err="1" smtClean="0">
                <a:solidFill>
                  <a:srgbClr val="FF0000"/>
                </a:solidFill>
                <a:latin typeface="Times New Roman" pitchFamily="18" charset="0"/>
                <a:cs typeface="Times New Roman" pitchFamily="18" charset="0"/>
              </a:rPr>
              <a:t>Enterohepatic</a:t>
            </a:r>
            <a:r>
              <a:rPr lang="en-US" altLang="en-US" sz="5400" b="1" dirty="0" smtClean="0">
                <a:solidFill>
                  <a:srgbClr val="FF0000"/>
                </a:solidFill>
                <a:latin typeface="Times New Roman" pitchFamily="18" charset="0"/>
                <a:cs typeface="Times New Roman" pitchFamily="18" charset="0"/>
              </a:rPr>
              <a:t> Circulation</a:t>
            </a:r>
          </a:p>
        </p:txBody>
      </p:sp>
      <p:sp>
        <p:nvSpPr>
          <p:cNvPr id="3075" name="Rectangle 3"/>
          <p:cNvSpPr>
            <a:spLocks noGrp="1" noChangeArrowheads="1"/>
          </p:cNvSpPr>
          <p:nvPr>
            <p:ph type="subTitle" idx="1"/>
          </p:nvPr>
        </p:nvSpPr>
        <p:spPr>
          <a:xfrm>
            <a:off x="1295400" y="4800600"/>
            <a:ext cx="6400800" cy="838200"/>
          </a:xfrm>
        </p:spPr>
        <p:txBody>
          <a:bodyPr/>
          <a:lstStyle/>
          <a:p>
            <a:pPr rtl="0" eaLnBrk="1" hangingPunct="1"/>
            <a:r>
              <a:rPr lang="en-US" altLang="en-US" sz="2800" b="1" dirty="0" smtClean="0">
                <a:latin typeface="Times New Roman" pitchFamily="18" charset="0"/>
                <a:cs typeface="Times New Roman" pitchFamily="18" charset="0"/>
              </a:rPr>
              <a:t>Prof. Mohammed </a:t>
            </a:r>
            <a:r>
              <a:rPr lang="en-US" altLang="en-US" sz="2800" b="1" dirty="0" err="1" smtClean="0">
                <a:latin typeface="Times New Roman" pitchFamily="18" charset="0"/>
                <a:cs typeface="Times New Roman" pitchFamily="18" charset="0"/>
              </a:rPr>
              <a:t>Alzoghaibi</a:t>
            </a:r>
            <a:endParaRPr lang="en-US" altLang="en-US" sz="2800" b="1" dirty="0" smtClean="0">
              <a:latin typeface="Times New Roman" pitchFamily="18" charset="0"/>
              <a:cs typeface="Times New Roman" pitchFamily="18" charset="0"/>
            </a:endParaRPr>
          </a:p>
          <a:p>
            <a:pPr rtl="0" eaLnBrk="1" hangingPunct="1"/>
            <a:r>
              <a:rPr lang="en-US" altLang="en-US" sz="2800" b="1" dirty="0" smtClean="0">
                <a:latin typeface="Times New Roman" pitchFamily="18" charset="0"/>
                <a:cs typeface="Times New Roman" pitchFamily="18" charset="0"/>
              </a:rPr>
              <a:t>zzoghaibi@gmail.com</a:t>
            </a:r>
          </a:p>
          <a:p>
            <a:pPr rtl="0" eaLnBrk="1" hangingPunct="1"/>
            <a:r>
              <a:rPr lang="en-US" altLang="en-US" sz="2800" b="1" dirty="0" smtClean="0">
                <a:latin typeface="Times New Roman" pitchFamily="18" charset="0"/>
                <a:cs typeface="Times New Roman" pitchFamily="18" charset="0"/>
              </a:rPr>
              <a:t>0506338400</a:t>
            </a:r>
          </a:p>
        </p:txBody>
      </p:sp>
      <p:sp>
        <p:nvSpPr>
          <p:cNvPr id="3076" name="TextBox 3"/>
          <p:cNvSpPr txBox="1">
            <a:spLocks noChangeArrowheads="1"/>
          </p:cNvSpPr>
          <p:nvPr/>
        </p:nvSpPr>
        <p:spPr bwMode="auto">
          <a:xfrm>
            <a:off x="2667000" y="152400"/>
            <a:ext cx="395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400" b="1" dirty="0">
                <a:solidFill>
                  <a:srgbClr val="FF0000"/>
                </a:solidFill>
                <a:latin typeface="Times New Roman" pitchFamily="18" charset="0"/>
              </a:rPr>
              <a:t>Chapter : 64; pages: 783-786</a:t>
            </a:r>
            <a:endParaRPr lang="ar-SA" altLang="en-US" sz="24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23900" y="78377"/>
            <a:ext cx="7772400" cy="1143000"/>
          </a:xfrm>
        </p:spPr>
        <p:txBody>
          <a:bodyPr/>
          <a:lstStyle/>
          <a:p>
            <a:pPr rtl="0" eaLnBrk="1" hangingPunct="1"/>
            <a:r>
              <a:rPr lang="en-US" altLang="en-US" sz="4400" b="1" dirty="0" smtClean="0">
                <a:solidFill>
                  <a:srgbClr val="FF0000"/>
                </a:solidFill>
                <a:latin typeface="Times New Roman" pitchFamily="18" charset="0"/>
                <a:cs typeface="Times New Roman" pitchFamily="18" charset="0"/>
              </a:rPr>
              <a:t>Storing and Concentrating Bile in the Gallbladder</a:t>
            </a:r>
            <a:endParaRPr lang="ar-SA" altLang="en-US" sz="3600" b="1" dirty="0" smtClean="0">
              <a:solidFill>
                <a:srgbClr val="FF0000"/>
              </a:solidFill>
              <a:latin typeface="Times New Roman" pitchFamily="18" charset="0"/>
              <a:cs typeface="Times New Roman" pitchFamily="18" charset="0"/>
            </a:endParaRPr>
          </a:p>
        </p:txBody>
      </p:sp>
      <p:sp>
        <p:nvSpPr>
          <p:cNvPr id="19459" name="Content Placeholder 2"/>
          <p:cNvSpPr>
            <a:spLocks noGrp="1"/>
          </p:cNvSpPr>
          <p:nvPr>
            <p:ph idx="1"/>
          </p:nvPr>
        </p:nvSpPr>
        <p:spPr>
          <a:xfrm>
            <a:off x="0" y="1219200"/>
            <a:ext cx="9144000" cy="5181600"/>
          </a:xfrm>
        </p:spPr>
        <p:txBody>
          <a:bodyPr/>
          <a:lstStyle/>
          <a:p>
            <a:pPr algn="l" rtl="0" eaLnBrk="1" hangingPunct="1"/>
            <a:r>
              <a:rPr lang="en-US" altLang="en-US" sz="2600" b="1" dirty="0" smtClean="0">
                <a:latin typeface="Times New Roman" pitchFamily="18" charset="0"/>
                <a:cs typeface="Times New Roman" pitchFamily="18" charset="0"/>
              </a:rPr>
              <a:t>Bile is secreted continually by the liver cells and then normally stored in the gallbladder until needed in the duodenum (gallbladder can hold 30 to 60 mL). </a:t>
            </a:r>
          </a:p>
          <a:p>
            <a:pPr algn="l" rtl="0" eaLnBrk="1" hangingPunct="1"/>
            <a:r>
              <a:rPr lang="en-US" altLang="en-US" sz="2600" b="1" dirty="0" smtClean="0">
                <a:latin typeface="Times New Roman" pitchFamily="18" charset="0"/>
                <a:cs typeface="Times New Roman" pitchFamily="18" charset="0"/>
              </a:rPr>
              <a:t>Gallbladder concentrates the bile, which has the bile salts, cholesterol, lecithin, and bilirubin during every 12 hours of bile secretion (usually about 450 mL) because water, Na, Cl, and most other small electrolytes are continually absorbed through the gallbladder mucosa by </a:t>
            </a:r>
            <a:r>
              <a:rPr lang="en-US" altLang="en-US" sz="2600" b="1" u="sng" dirty="0" smtClean="0">
                <a:solidFill>
                  <a:srgbClr val="FF0000"/>
                </a:solidFill>
                <a:latin typeface="Times New Roman" pitchFamily="18" charset="0"/>
                <a:cs typeface="Times New Roman" pitchFamily="18" charset="0"/>
              </a:rPr>
              <a:t>active transport of sodium</a:t>
            </a:r>
            <a:r>
              <a:rPr lang="en-US" altLang="en-US" sz="2600" b="1" dirty="0" smtClean="0">
                <a:latin typeface="Times New Roman" pitchFamily="18" charset="0"/>
                <a:cs typeface="Times New Roman" pitchFamily="18" charset="0"/>
              </a:rPr>
              <a:t>, and this is followed by secondary absorption of chloride ions, water, and most other diffusible constituents.</a:t>
            </a:r>
          </a:p>
          <a:p>
            <a:pPr algn="l" rtl="0" eaLnBrk="1" hangingPunct="1"/>
            <a:r>
              <a:rPr lang="en-US" altLang="en-US" sz="2600" b="1" dirty="0" smtClean="0">
                <a:latin typeface="Times New Roman" pitchFamily="18" charset="0"/>
                <a:cs typeface="Times New Roman" pitchFamily="18" charset="0"/>
              </a:rPr>
              <a:t>Bile is normally concentrated in this way about 5-fold, but it can be concentrated up to a maximum of 20-fold.</a:t>
            </a:r>
            <a:endParaRPr lang="ar-SA" altLang="en-US" sz="2600" b="1" dirty="0" smtClean="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228600"/>
            <a:ext cx="8915400" cy="609600"/>
          </a:xfrm>
        </p:spPr>
        <p:txBody>
          <a:bodyPr/>
          <a:lstStyle/>
          <a:p>
            <a:r>
              <a:rPr lang="en-US" altLang="en-US" sz="4000" b="1" dirty="0" smtClean="0">
                <a:solidFill>
                  <a:srgbClr val="FF0000"/>
                </a:solidFill>
                <a:latin typeface="Times New Roman" pitchFamily="18" charset="0"/>
                <a:cs typeface="Times New Roman" pitchFamily="18" charset="0"/>
              </a:rPr>
              <a:t>Concentration of Bile During Storage in The Gallbladder</a:t>
            </a: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106805"/>
            <a:ext cx="7024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
          <p:cNvSpPr txBox="1">
            <a:spLocks noChangeArrowheads="1"/>
          </p:cNvSpPr>
          <p:nvPr/>
        </p:nvSpPr>
        <p:spPr bwMode="auto">
          <a:xfrm>
            <a:off x="3175" y="5800725"/>
            <a:ext cx="8988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a:spcBef>
                <a:spcPct val="0"/>
              </a:spcBef>
              <a:buFontTx/>
              <a:buNone/>
            </a:pPr>
            <a:r>
              <a:rPr lang="en-US" altLang="ar-SA" sz="2000" b="1" dirty="0">
                <a:latin typeface="Times New Roman" pitchFamily="18" charset="0"/>
              </a:rPr>
              <a:t>CFTR: Cystic fibrosis transmembrane conductance </a:t>
            </a:r>
            <a:r>
              <a:rPr lang="en-US" altLang="ar-SA" sz="2000" b="1" dirty="0" smtClean="0">
                <a:latin typeface="Times New Roman" pitchFamily="18" charset="0"/>
              </a:rPr>
              <a:t>regulator </a:t>
            </a:r>
            <a:r>
              <a:rPr lang="en-US" altLang="ar-SA" sz="2000" b="1" u="sng" dirty="0" smtClean="0">
                <a:latin typeface="Times New Roman" pitchFamily="18" charset="0"/>
              </a:rPr>
              <a:t>(chloride channel).</a:t>
            </a:r>
            <a:endParaRPr lang="en-US" altLang="ar-SA" sz="2000" b="1" u="sng" dirty="0">
              <a:latin typeface="Times New Roman" pitchFamily="18" charset="0"/>
            </a:endParaRPr>
          </a:p>
          <a:p>
            <a:pPr algn="l" rtl="0">
              <a:spcBef>
                <a:spcPct val="0"/>
              </a:spcBef>
              <a:buFontTx/>
              <a:buNone/>
            </a:pPr>
            <a:r>
              <a:rPr lang="en-US" altLang="ar-SA" sz="2000" b="1" dirty="0">
                <a:latin typeface="Times New Roman" pitchFamily="18" charset="0"/>
              </a:rPr>
              <a:t>The tight junctions have low permeability, they resist the passage of Bile Acid anions (BA) out of the lumen.  </a:t>
            </a:r>
            <a:endParaRPr lang="ar-SA" altLang="ar-SA" sz="2000" b="1" dirty="0">
              <a:latin typeface="Times New Roman" pitchFamily="18" charset="0"/>
            </a:endParaRPr>
          </a:p>
        </p:txBody>
      </p:sp>
      <p:sp>
        <p:nvSpPr>
          <p:cNvPr id="2" name="TextBox 1"/>
          <p:cNvSpPr txBox="1"/>
          <p:nvPr/>
        </p:nvSpPr>
        <p:spPr>
          <a:xfrm>
            <a:off x="7095424" y="1589544"/>
            <a:ext cx="2048576" cy="2677656"/>
          </a:xfrm>
          <a:prstGeom prst="rect">
            <a:avLst/>
          </a:prstGeom>
          <a:noFill/>
        </p:spPr>
        <p:txBody>
          <a:bodyPr wrap="square" rtlCol="0">
            <a:spAutoFit/>
          </a:bodyPr>
          <a:lstStyle/>
          <a:p>
            <a:r>
              <a:rPr lang="en-US" altLang="en-US" b="1" dirty="0"/>
              <a:t>Gallbladder bile: high Bile acid anion </a:t>
            </a:r>
            <a:r>
              <a:rPr lang="en-US" b="1" dirty="0"/>
              <a:t>and Ca</a:t>
            </a:r>
            <a:r>
              <a:rPr lang="en-US" b="1" baseline="30000" dirty="0"/>
              <a:t>2+</a:t>
            </a:r>
            <a:r>
              <a:rPr lang="en-US" b="1" dirty="0"/>
              <a:t> ; but low Na</a:t>
            </a:r>
            <a:r>
              <a:rPr lang="en-US" b="1" baseline="30000" dirty="0"/>
              <a:t>+</a:t>
            </a:r>
            <a:r>
              <a:rPr lang="en-US" b="1" dirty="0"/>
              <a:t> , </a:t>
            </a:r>
            <a:r>
              <a:rPr lang="en-US" b="1" dirty="0" smtClean="0"/>
              <a:t>Cl</a:t>
            </a:r>
            <a:r>
              <a:rPr lang="en-US" b="1" baseline="30000" dirty="0" smtClean="0"/>
              <a:t>-</a:t>
            </a:r>
            <a:r>
              <a:rPr lang="en-US" b="1" dirty="0" smtClean="0"/>
              <a:t>, </a:t>
            </a:r>
            <a:r>
              <a:rPr lang="en-US" b="1" dirty="0"/>
              <a:t>HCO</a:t>
            </a:r>
            <a:r>
              <a:rPr lang="en-US" b="1" baseline="-25000" dirty="0"/>
              <a:t>3</a:t>
            </a:r>
            <a:r>
              <a:rPr lang="en-US" b="1" dirty="0"/>
              <a:t> and H</a:t>
            </a:r>
            <a:r>
              <a:rPr lang="en-US" b="1" baseline="-25000" dirty="0"/>
              <a:t>2</a:t>
            </a:r>
            <a:r>
              <a:rPr lang="en-US" b="1" dirty="0"/>
              <a:t>O</a:t>
            </a:r>
            <a:r>
              <a:rPr lang="en-US" b="1" dirty="0" smtClean="0"/>
              <a:t>.</a:t>
            </a:r>
            <a:endParaRPr lang="en-US" dirty="0"/>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rtl="0" eaLnBrk="1" hangingPunct="1"/>
            <a:r>
              <a:rPr lang="en-US" altLang="en-US" sz="4000" b="1" dirty="0" smtClean="0">
                <a:solidFill>
                  <a:srgbClr val="FF0000"/>
                </a:solidFill>
                <a:latin typeface="Times New Roman" pitchFamily="18" charset="0"/>
                <a:cs typeface="Times New Roman" pitchFamily="18" charset="0"/>
              </a:rPr>
              <a:t>What Are The Components of Bile? </a:t>
            </a:r>
          </a:p>
        </p:txBody>
      </p:sp>
      <p:sp>
        <p:nvSpPr>
          <p:cNvPr id="21507" name="Rectangle 3"/>
          <p:cNvSpPr>
            <a:spLocks noGrp="1" noChangeArrowheads="1"/>
          </p:cNvSpPr>
          <p:nvPr>
            <p:ph idx="1"/>
          </p:nvPr>
        </p:nvSpPr>
        <p:spPr/>
        <p:txBody>
          <a:bodyPr/>
          <a:lstStyle/>
          <a:p>
            <a:pPr marL="609600" indent="-609600" algn="l" rtl="0" eaLnBrk="1" hangingPunct="1"/>
            <a:r>
              <a:rPr lang="en-US" altLang="en-US" sz="3200" b="1" dirty="0" smtClean="0">
                <a:latin typeface="Times New Roman" pitchFamily="18" charset="0"/>
                <a:cs typeface="Times New Roman" pitchFamily="18" charset="0"/>
              </a:rPr>
              <a:t>The components of bile are:</a:t>
            </a:r>
          </a:p>
          <a:p>
            <a:pPr marL="609600" indent="-609600" algn="l" rtl="0" eaLnBrk="1" hangingPunct="1">
              <a:buFont typeface="Wingdings" pitchFamily="2" charset="2"/>
              <a:buAutoNum type="arabicPeriod"/>
            </a:pPr>
            <a:r>
              <a:rPr lang="en-US" altLang="en-US" sz="3200" b="1" dirty="0" smtClean="0">
                <a:latin typeface="Times New Roman" pitchFamily="18" charset="0"/>
                <a:cs typeface="Times New Roman" pitchFamily="18" charset="0"/>
              </a:rPr>
              <a:t>Bile acids (bile salts) </a:t>
            </a:r>
          </a:p>
          <a:p>
            <a:pPr marL="609600" indent="-609600" algn="l" rtl="0" eaLnBrk="1" hangingPunct="1">
              <a:buFont typeface="Wingdings" pitchFamily="2" charset="2"/>
              <a:buAutoNum type="arabicPeriod"/>
            </a:pPr>
            <a:r>
              <a:rPr lang="en-US" altLang="en-US" sz="3200" b="1" dirty="0" smtClean="0">
                <a:latin typeface="Times New Roman" pitchFamily="18" charset="0"/>
                <a:cs typeface="Times New Roman" pitchFamily="18" charset="0"/>
              </a:rPr>
              <a:t>Cholesterol</a:t>
            </a:r>
          </a:p>
          <a:p>
            <a:pPr marL="609600" indent="-609600" algn="l" rtl="0" eaLnBrk="1" hangingPunct="1">
              <a:buFont typeface="Wingdings" pitchFamily="2" charset="2"/>
              <a:buAutoNum type="arabicPeriod"/>
            </a:pPr>
            <a:r>
              <a:rPr lang="en-US" altLang="en-US" sz="3200" b="1" dirty="0" smtClean="0">
                <a:latin typeface="Times New Roman" pitchFamily="18" charset="0"/>
                <a:cs typeface="Times New Roman" pitchFamily="18" charset="0"/>
              </a:rPr>
              <a:t>Phospholipids (Lecithin), phosphatidylcholine </a:t>
            </a:r>
          </a:p>
          <a:p>
            <a:pPr marL="609600" indent="-609600" algn="l" rtl="0" eaLnBrk="1" hangingPunct="1">
              <a:buFont typeface="Wingdings" pitchFamily="2" charset="2"/>
              <a:buAutoNum type="arabicPeriod"/>
            </a:pPr>
            <a:r>
              <a:rPr lang="en-US" altLang="en-US" sz="3200" b="1" dirty="0" smtClean="0">
                <a:latin typeface="Times New Roman" pitchFamily="18" charset="0"/>
                <a:cs typeface="Times New Roman" pitchFamily="18" charset="0"/>
              </a:rPr>
              <a:t>Bile pigments </a:t>
            </a:r>
          </a:p>
          <a:p>
            <a:pPr marL="609600" indent="-609600" algn="l" rtl="0" eaLnBrk="1" hangingPunct="1">
              <a:buFont typeface="Wingdings" pitchFamily="2" charset="2"/>
              <a:buAutoNum type="arabicPeriod"/>
            </a:pPr>
            <a:r>
              <a:rPr lang="en-US" altLang="en-US" sz="3200" b="1" dirty="0" smtClean="0">
                <a:latin typeface="Times New Roman" pitchFamily="18" charset="0"/>
                <a:cs typeface="Times New Roman" pitchFamily="18" charset="0"/>
              </a:rPr>
              <a:t>Ions and water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09600"/>
          </a:xfrm>
        </p:spPr>
        <p:txBody>
          <a:bodyPr/>
          <a:lstStyle/>
          <a:p>
            <a:pPr rtl="0" eaLnBrk="1" hangingPunct="1"/>
            <a:r>
              <a:rPr lang="en-US" altLang="en-US" sz="4000" b="1" dirty="0" smtClean="0">
                <a:solidFill>
                  <a:srgbClr val="FF0000"/>
                </a:solidFill>
                <a:latin typeface="Times New Roman" pitchFamily="18" charset="0"/>
                <a:cs typeface="Times New Roman" pitchFamily="18" charset="0"/>
              </a:rPr>
              <a:t>Regulation of Bile Secretion</a:t>
            </a:r>
          </a:p>
        </p:txBody>
      </p:sp>
      <p:sp>
        <p:nvSpPr>
          <p:cNvPr id="22531" name="Rectangle 3"/>
          <p:cNvSpPr>
            <a:spLocks noGrp="1" noChangeArrowheads="1"/>
          </p:cNvSpPr>
          <p:nvPr>
            <p:ph idx="1"/>
          </p:nvPr>
        </p:nvSpPr>
        <p:spPr>
          <a:xfrm>
            <a:off x="0" y="762000"/>
            <a:ext cx="9067800" cy="4114800"/>
          </a:xfrm>
        </p:spPr>
        <p:txBody>
          <a:bodyPr/>
          <a:lstStyle/>
          <a:p>
            <a:pPr algn="l" rtl="0" eaLnBrk="1" hangingPunct="1"/>
            <a:r>
              <a:rPr lang="en-US" altLang="en-US" sz="2800" b="1" dirty="0" smtClean="0">
                <a:latin typeface="Times New Roman" pitchFamily="18" charset="0"/>
                <a:cs typeface="Times New Roman" pitchFamily="18" charset="0"/>
              </a:rPr>
              <a:t>Bile secretion is </a:t>
            </a:r>
            <a:r>
              <a:rPr lang="en-US" altLang="en-US" sz="2800" b="1" u="sng" dirty="0" smtClean="0">
                <a:latin typeface="Times New Roman" pitchFamily="18" charset="0"/>
                <a:cs typeface="Times New Roman" pitchFamily="18" charset="0"/>
              </a:rPr>
              <a:t>primarily</a:t>
            </a:r>
            <a:r>
              <a:rPr lang="en-US" altLang="en-US" sz="2800" b="1" dirty="0" smtClean="0">
                <a:latin typeface="Times New Roman" pitchFamily="18" charset="0"/>
                <a:cs typeface="Times New Roman" pitchFamily="18" charset="0"/>
              </a:rPr>
              <a:t> regulated by a feedback mechanism, with </a:t>
            </a:r>
            <a:r>
              <a:rPr lang="en-US" altLang="en-US" sz="2800" b="1" u="sng" dirty="0" smtClean="0">
                <a:latin typeface="Times New Roman" pitchFamily="18" charset="0"/>
                <a:cs typeface="Times New Roman" pitchFamily="18" charset="0"/>
              </a:rPr>
              <a:t>secondary</a:t>
            </a:r>
            <a:r>
              <a:rPr lang="en-US" altLang="en-US" sz="2800" b="1" dirty="0" smtClean="0">
                <a:latin typeface="Times New Roman" pitchFamily="18" charset="0"/>
                <a:cs typeface="Times New Roman" pitchFamily="18" charset="0"/>
              </a:rPr>
              <a:t> hormonal and neural controls.</a:t>
            </a:r>
          </a:p>
          <a:p>
            <a:pPr algn="l" rtl="0" eaLnBrk="1" hangingPunct="1">
              <a:buFont typeface="Wingdings" pitchFamily="2" charset="2"/>
              <a:buChar char="Ø"/>
            </a:pPr>
            <a:r>
              <a:rPr lang="en-US" altLang="en-US" sz="2400" b="1" dirty="0" smtClean="0">
                <a:latin typeface="Times New Roman" pitchFamily="18" charset="0"/>
                <a:cs typeface="Times New Roman" pitchFamily="18" charset="0"/>
              </a:rPr>
              <a:t>The major determinant of bile acid synthesis is its concentration in hepatic portal blood (feedback control).</a:t>
            </a:r>
          </a:p>
          <a:p>
            <a:pPr algn="l" rtl="0" eaLnBrk="1" hangingPunct="1">
              <a:buFont typeface="Wingdings" pitchFamily="2" charset="2"/>
              <a:buChar char="Ø"/>
            </a:pPr>
            <a:r>
              <a:rPr lang="en-US" altLang="en-US" sz="2400" b="1" dirty="0" smtClean="0">
                <a:latin typeface="Times New Roman" pitchFamily="18" charset="0"/>
                <a:cs typeface="Times New Roman" pitchFamily="18" charset="0"/>
              </a:rPr>
              <a:t>CCK, Secretin and estrogen (hormonal control).</a:t>
            </a:r>
          </a:p>
          <a:p>
            <a:pPr algn="l" rtl="0" eaLnBrk="1" hangingPunct="1">
              <a:buFont typeface="Wingdings" pitchFamily="2" charset="2"/>
              <a:buChar char="Ø"/>
            </a:pPr>
            <a:r>
              <a:rPr lang="en-US" altLang="en-US" sz="2400" b="1" dirty="0" smtClean="0">
                <a:latin typeface="Times New Roman" pitchFamily="18" charset="0"/>
                <a:cs typeface="Times New Roman" pitchFamily="18" charset="0"/>
              </a:rPr>
              <a:t>Parasympathetic and sympathetic nerves supply the biliary system. Parasympathetic (vagal) stimulation results in contraction of the gallbladder and relaxation of the sphincter of </a:t>
            </a:r>
            <a:r>
              <a:rPr lang="en-US" altLang="en-US" sz="2400" b="1" dirty="0" err="1" smtClean="0">
                <a:latin typeface="Times New Roman" pitchFamily="18" charset="0"/>
                <a:cs typeface="Times New Roman" pitchFamily="18" charset="0"/>
              </a:rPr>
              <a:t>Oddi</a:t>
            </a:r>
            <a:r>
              <a:rPr lang="en-US" altLang="en-US" sz="2400" b="1" dirty="0" smtClean="0">
                <a:latin typeface="Times New Roman" pitchFamily="18" charset="0"/>
                <a:cs typeface="Times New Roman" pitchFamily="18" charset="0"/>
              </a:rPr>
              <a:t>, as well as increased bile formation. Bilateral </a:t>
            </a:r>
            <a:r>
              <a:rPr lang="en-US" altLang="en-US" sz="2400" b="1" dirty="0" err="1" smtClean="0">
                <a:latin typeface="Times New Roman" pitchFamily="18" charset="0"/>
                <a:cs typeface="Times New Roman" pitchFamily="18" charset="0"/>
              </a:rPr>
              <a:t>vagotomy</a:t>
            </a:r>
            <a:r>
              <a:rPr lang="en-US" altLang="en-US" sz="2400" b="1" dirty="0" smtClean="0">
                <a:latin typeface="Times New Roman" pitchFamily="18" charset="0"/>
                <a:cs typeface="Times New Roman" pitchFamily="18" charset="0"/>
              </a:rPr>
              <a:t> results in reduced bile secretion after a meal, suggesting that the parasympathetic nervous system plays a role in mediating bile secretion. </a:t>
            </a:r>
          </a:p>
          <a:p>
            <a:pPr algn="l" rtl="0" eaLnBrk="1" hangingPunct="1">
              <a:buFont typeface="Wingdings" pitchFamily="2" charset="2"/>
              <a:buChar char="Ø"/>
            </a:pPr>
            <a:r>
              <a:rPr lang="en-US" altLang="en-US" sz="2400" b="1" dirty="0" smtClean="0">
                <a:latin typeface="Times New Roman" pitchFamily="18" charset="0"/>
                <a:cs typeface="Times New Roman" pitchFamily="18" charset="0"/>
              </a:rPr>
              <a:t>By contrast, stimulation of the sympathetic nervous system results in reduced bile secretion and relaxation of the gallbladder.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04800" y="76200"/>
            <a:ext cx="8382000" cy="1143000"/>
          </a:xfrm>
        </p:spPr>
        <p:txBody>
          <a:bodyPr/>
          <a:lstStyle/>
          <a:p>
            <a:pPr rtl="0"/>
            <a:r>
              <a:rPr lang="en-US" altLang="en-US" sz="3600" smtClean="0">
                <a:latin typeface="Times New Roman" pitchFamily="18" charset="0"/>
                <a:cs typeface="Times New Roman" pitchFamily="18" charset="0"/>
              </a:rPr>
              <a:t>Secretion and enterohepatic circulation of bile salts</a:t>
            </a:r>
            <a:endParaRPr lang="ar-SA" altLang="en-US" sz="3600" smtClean="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54472" y="149067"/>
            <a:ext cx="9035055" cy="6559865"/>
          </a:xfrm>
          <a:prstGeom prst="rect">
            <a:avLst/>
          </a:prstGeom>
        </p:spPr>
      </p:pic>
      <p:sp>
        <p:nvSpPr>
          <p:cNvPr id="19" name="TextBox 18"/>
          <p:cNvSpPr txBox="1"/>
          <p:nvPr/>
        </p:nvSpPr>
        <p:spPr>
          <a:xfrm>
            <a:off x="5455136" y="178340"/>
            <a:ext cx="3433028" cy="938719"/>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sz="1100" b="1" dirty="0">
                <a:solidFill>
                  <a:prstClr val="black"/>
                </a:solidFill>
                <a:latin typeface="Calibri" panose="020F0502020204030204"/>
                <a:cs typeface="+mn-cs"/>
              </a:rPr>
              <a:t>Bile salt export pump </a:t>
            </a:r>
            <a:r>
              <a:rPr lang="en-US" sz="1100" b="1" dirty="0" smtClean="0">
                <a:solidFill>
                  <a:prstClr val="black"/>
                </a:solidFill>
                <a:latin typeface="Calibri" panose="020F0502020204030204"/>
                <a:cs typeface="+mn-cs"/>
              </a:rPr>
              <a:t>(BSEP)</a:t>
            </a:r>
          </a:p>
          <a:p>
            <a:pPr marL="285750" indent="-285750" eaLnBrk="1" fontAlgn="auto" hangingPunct="1">
              <a:spcBef>
                <a:spcPts val="0"/>
              </a:spcBef>
              <a:spcAft>
                <a:spcPts val="0"/>
              </a:spcAft>
              <a:buFont typeface="Arial" panose="020B0604020202020204" pitchFamily="34" charset="0"/>
              <a:buChar char="•"/>
            </a:pPr>
            <a:r>
              <a:rPr lang="en-US" sz="1100" b="1" dirty="0" smtClean="0">
                <a:solidFill>
                  <a:prstClr val="black"/>
                </a:solidFill>
                <a:latin typeface="Calibri" panose="020F0502020204030204"/>
                <a:cs typeface="+mn-cs"/>
              </a:rPr>
              <a:t>Bile </a:t>
            </a:r>
            <a:r>
              <a:rPr lang="en-US" sz="1100" b="1" dirty="0" err="1" smtClean="0">
                <a:solidFill>
                  <a:prstClr val="black"/>
                </a:solidFill>
                <a:latin typeface="Calibri" panose="020F0502020204030204"/>
                <a:cs typeface="+mn-cs"/>
              </a:rPr>
              <a:t>acid-Na</a:t>
            </a:r>
            <a:r>
              <a:rPr lang="en-US" sz="1100" b="1" baseline="30000" dirty="0" err="1" smtClean="0">
                <a:solidFill>
                  <a:prstClr val="black"/>
                </a:solidFill>
                <a:latin typeface="Calibri" panose="020F0502020204030204"/>
                <a:cs typeface="+mn-cs"/>
              </a:rPr>
              <a:t>+</a:t>
            </a:r>
            <a:r>
              <a:rPr lang="en-US" sz="1100" b="1" dirty="0" err="1" smtClean="0">
                <a:solidFill>
                  <a:prstClr val="black"/>
                </a:solidFill>
                <a:latin typeface="Calibri" panose="020F0502020204030204"/>
                <a:cs typeface="+mn-cs"/>
              </a:rPr>
              <a:t>independent</a:t>
            </a:r>
            <a:r>
              <a:rPr lang="en-US" sz="1100" b="1" dirty="0" smtClean="0">
                <a:solidFill>
                  <a:prstClr val="black"/>
                </a:solidFill>
                <a:latin typeface="Calibri" panose="020F0502020204030204"/>
                <a:cs typeface="+mn-cs"/>
              </a:rPr>
              <a:t> (OATP)</a:t>
            </a:r>
          </a:p>
          <a:p>
            <a:pPr marL="285750" indent="-285750" eaLnBrk="1" fontAlgn="auto" hangingPunct="1">
              <a:spcBef>
                <a:spcPts val="0"/>
              </a:spcBef>
              <a:spcAft>
                <a:spcPts val="0"/>
              </a:spcAft>
              <a:buFont typeface="Arial" panose="020B0604020202020204" pitchFamily="34" charset="0"/>
              <a:buChar char="•"/>
            </a:pPr>
            <a:r>
              <a:rPr lang="en-US" sz="1100" b="1" dirty="0" smtClean="0">
                <a:solidFill>
                  <a:prstClr val="black"/>
                </a:solidFill>
                <a:latin typeface="Calibri" panose="020F0502020204030204"/>
                <a:cs typeface="+mn-cs"/>
              </a:rPr>
              <a:t>Bile salt-Na</a:t>
            </a:r>
            <a:r>
              <a:rPr lang="en-US" sz="1100" b="1" baseline="30000" dirty="0">
                <a:solidFill>
                  <a:prstClr val="black"/>
                </a:solidFill>
                <a:latin typeface="Calibri" panose="020F0502020204030204"/>
                <a:cs typeface="+mn-cs"/>
              </a:rPr>
              <a:t>+</a:t>
            </a:r>
            <a:r>
              <a:rPr lang="en-US" sz="1100" b="1" dirty="0">
                <a:solidFill>
                  <a:prstClr val="black"/>
                </a:solidFill>
                <a:latin typeface="Calibri" panose="020F0502020204030204"/>
                <a:cs typeface="+mn-cs"/>
              </a:rPr>
              <a:t> </a:t>
            </a:r>
            <a:r>
              <a:rPr lang="en-US" sz="1100" b="1" dirty="0" smtClean="0">
                <a:solidFill>
                  <a:prstClr val="black"/>
                </a:solidFill>
                <a:latin typeface="Calibri" panose="020F0502020204030204"/>
                <a:cs typeface="+mn-cs"/>
              </a:rPr>
              <a:t>coupled (</a:t>
            </a:r>
            <a:r>
              <a:rPr lang="en-US" sz="1100" b="1" dirty="0" err="1" smtClean="0">
                <a:solidFill>
                  <a:prstClr val="black"/>
                </a:solidFill>
                <a:latin typeface="Calibri" panose="020F0502020204030204"/>
                <a:cs typeface="+mn-cs"/>
              </a:rPr>
              <a:t>Ntcp</a:t>
            </a:r>
            <a:r>
              <a:rPr lang="en-US" sz="1100" b="1" dirty="0" smtClean="0">
                <a:solidFill>
                  <a:prstClr val="black"/>
                </a:solidFill>
                <a:latin typeface="Calibri" panose="020F0502020204030204"/>
                <a:cs typeface="+mn-cs"/>
              </a:rPr>
              <a:t>)</a:t>
            </a:r>
          </a:p>
          <a:p>
            <a:pPr marL="285750" indent="-285750" eaLnBrk="1" fontAlgn="auto" hangingPunct="1">
              <a:spcBef>
                <a:spcPts val="0"/>
              </a:spcBef>
              <a:spcAft>
                <a:spcPts val="0"/>
              </a:spcAft>
              <a:buFont typeface="Arial" panose="020B0604020202020204" pitchFamily="34" charset="0"/>
              <a:buChar char="•"/>
            </a:pPr>
            <a:r>
              <a:rPr lang="en-US" sz="1100" b="1" dirty="0" smtClean="0">
                <a:solidFill>
                  <a:prstClr val="black"/>
                </a:solidFill>
                <a:latin typeface="Calibri" panose="020F0502020204030204"/>
                <a:cs typeface="+mn-cs"/>
              </a:rPr>
              <a:t>Multiple organic anion transporter (MOAT)</a:t>
            </a:r>
          </a:p>
          <a:p>
            <a:pPr marL="285750" indent="-285750" eaLnBrk="1" fontAlgn="auto" hangingPunct="1">
              <a:spcBef>
                <a:spcPts val="0"/>
              </a:spcBef>
              <a:spcAft>
                <a:spcPts val="0"/>
              </a:spcAft>
              <a:buFont typeface="Arial" panose="020B0604020202020204" pitchFamily="34" charset="0"/>
              <a:buChar char="•"/>
            </a:pPr>
            <a:r>
              <a:rPr lang="en-US" sz="1100" b="1" dirty="0" smtClean="0">
                <a:solidFill>
                  <a:prstClr val="black"/>
                </a:solidFill>
                <a:latin typeface="Calibri" panose="020F0502020204030204"/>
                <a:cs typeface="+mn-cs"/>
              </a:rPr>
              <a:t>Apical Na</a:t>
            </a:r>
            <a:r>
              <a:rPr lang="en-US" sz="1100" b="1" baseline="30000" dirty="0">
                <a:solidFill>
                  <a:prstClr val="black"/>
                </a:solidFill>
                <a:latin typeface="Calibri" panose="020F0502020204030204"/>
                <a:cs typeface="+mn-cs"/>
              </a:rPr>
              <a:t>+</a:t>
            </a:r>
            <a:r>
              <a:rPr lang="en-US" sz="1100" b="1" dirty="0">
                <a:solidFill>
                  <a:prstClr val="black"/>
                </a:solidFill>
                <a:latin typeface="Calibri" panose="020F0502020204030204"/>
                <a:cs typeface="+mn-cs"/>
              </a:rPr>
              <a:t> </a:t>
            </a:r>
            <a:r>
              <a:rPr lang="en-US" sz="1100" b="1" dirty="0" smtClean="0">
                <a:solidFill>
                  <a:prstClr val="black"/>
                </a:solidFill>
                <a:latin typeface="Calibri" panose="020F0502020204030204"/>
                <a:cs typeface="+mn-cs"/>
              </a:rPr>
              <a:t>dependent </a:t>
            </a:r>
            <a:r>
              <a:rPr lang="en-US" sz="1100" b="1" dirty="0">
                <a:solidFill>
                  <a:prstClr val="black"/>
                </a:solidFill>
                <a:latin typeface="Calibri" panose="020F0502020204030204"/>
                <a:cs typeface="+mn-cs"/>
              </a:rPr>
              <a:t>Bile </a:t>
            </a:r>
            <a:r>
              <a:rPr lang="en-US" sz="1100" b="1" dirty="0" smtClean="0">
                <a:solidFill>
                  <a:prstClr val="black"/>
                </a:solidFill>
                <a:latin typeface="Calibri" panose="020F0502020204030204"/>
                <a:cs typeface="+mn-cs"/>
              </a:rPr>
              <a:t>salt transporter (ASBT)</a:t>
            </a:r>
            <a:endParaRPr lang="en-US" sz="1100" b="1" dirty="0">
              <a:solidFill>
                <a:prstClr val="black"/>
              </a:solidFill>
              <a:latin typeface="Calibri" panose="020F0502020204030204"/>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1666" t="18889" r="15833" b="15926"/>
          <a:stretch/>
        </p:blipFill>
        <p:spPr>
          <a:xfrm>
            <a:off x="152400" y="290673"/>
            <a:ext cx="8839200" cy="6173409"/>
          </a:xfrm>
          <a:prstGeom prst="rect">
            <a:avLst/>
          </a:prstGeom>
        </p:spPr>
      </p:pic>
      <p:sp>
        <p:nvSpPr>
          <p:cNvPr id="7" name="TextBox 6"/>
          <p:cNvSpPr txBox="1"/>
          <p:nvPr/>
        </p:nvSpPr>
        <p:spPr>
          <a:xfrm>
            <a:off x="1752599" y="3962400"/>
            <a:ext cx="5105401" cy="1892826"/>
          </a:xfrm>
          <a:prstGeom prst="rect">
            <a:avLst/>
          </a:prstGeom>
          <a:noFill/>
        </p:spPr>
        <p:txBody>
          <a:bodyPr wrap="square" rtlCol="0">
            <a:spAutoFit/>
          </a:bodyPr>
          <a:lstStyle/>
          <a:p>
            <a:r>
              <a:rPr lang="en-US" sz="900" b="1" dirty="0"/>
              <a:t>1.The hepatocytes of the liver continuously synthesize and secrete the constituents of bile (Step 1).</a:t>
            </a:r>
          </a:p>
          <a:p>
            <a:r>
              <a:rPr lang="en-US" sz="900" b="1" dirty="0"/>
              <a:t>2. The components of bile are the bile salts, cholesterol, phospholipids, bile pigments, ions, and water. Bile flows out of the liver through the bile ducts and fills the gallbladder, where it is stored (Step 2). The gallbladder then concentrates the bile salts by absorption of water and ions.</a:t>
            </a:r>
          </a:p>
          <a:p>
            <a:r>
              <a:rPr lang="en-US" sz="900" b="1" dirty="0" smtClean="0"/>
              <a:t>3. When </a:t>
            </a:r>
            <a:r>
              <a:rPr lang="en-US" sz="900" b="1" dirty="0" err="1"/>
              <a:t>chyme</a:t>
            </a:r>
            <a:r>
              <a:rPr lang="en-US" sz="900" b="1" dirty="0"/>
              <a:t> reaches the small intestine, CCK is secreted. CCK has two separate but coordinated actions on the biliary system: It stimulates contraction of the gallbladder and relaxation of the sphincter of </a:t>
            </a:r>
            <a:r>
              <a:rPr lang="en-US" sz="900" b="1" dirty="0" err="1"/>
              <a:t>Oddi</a:t>
            </a:r>
            <a:r>
              <a:rPr lang="en-US" sz="900" b="1" dirty="0"/>
              <a:t>, causing stored bile to flow from the gallbladder into the lumen of the duodenum (Step 3). In the small intestine, the bile salts emulsify and solubilize dietary lipids</a:t>
            </a:r>
            <a:r>
              <a:rPr lang="en-US" sz="900" b="1" dirty="0" smtClean="0"/>
              <a:t>.</a:t>
            </a:r>
          </a:p>
          <a:p>
            <a:r>
              <a:rPr lang="en-US" sz="900" b="1" dirty="0" smtClean="0"/>
              <a:t>4. When </a:t>
            </a:r>
            <a:r>
              <a:rPr lang="en-US" sz="900" b="1" dirty="0"/>
              <a:t>lipid absorption is complete, the bile salts are recirculated to the liver via the enterohepatic circulation (Step 4</a:t>
            </a:r>
            <a:r>
              <a:rPr lang="en-US" sz="900" b="1" dirty="0" smtClean="0"/>
              <a:t>).</a:t>
            </a:r>
          </a:p>
          <a:p>
            <a:r>
              <a:rPr lang="en-US" sz="900" b="1" dirty="0" smtClean="0"/>
              <a:t>5. The </a:t>
            </a:r>
            <a:r>
              <a:rPr lang="en-US" sz="900" b="1" dirty="0"/>
              <a:t>steps involved in the enterohepatic circulation include absorption of bile salts from the ileum into the portal circulation, delivery back to the liver, and extraction of bile salts from the portal blood by the hepatocytes (Step 5</a:t>
            </a:r>
            <a:r>
              <a:rPr lang="en-US" sz="900" b="1" dirty="0" smtClean="0"/>
              <a:t>)</a:t>
            </a:r>
            <a:endParaRPr lang="en-US" sz="900" b="1" dirty="0"/>
          </a:p>
        </p:txBody>
      </p:sp>
    </p:spTree>
    <p:extLst>
      <p:ext uri="{BB962C8B-B14F-4D97-AF65-F5344CB8AC3E}">
        <p14:creationId xmlns:p14="http://schemas.microsoft.com/office/powerpoint/2010/main" val="180891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609600"/>
            <a:ext cx="3124200" cy="5486400"/>
          </a:xfrm>
        </p:spPr>
        <p:txBody>
          <a:bodyPr/>
          <a:lstStyle/>
          <a:p>
            <a:pPr rtl="0"/>
            <a:r>
              <a:rPr lang="en-US" altLang="ar-SA" sz="3600" b="1" dirty="0" err="1" smtClean="0">
                <a:solidFill>
                  <a:srgbClr val="FF0000"/>
                </a:solidFill>
                <a:latin typeface="Times New Roman" pitchFamily="18" charset="0"/>
                <a:cs typeface="Times New Roman" pitchFamily="18" charset="0"/>
              </a:rPr>
              <a:t>Neurohumoral</a:t>
            </a:r>
            <a:r>
              <a:rPr lang="en-US" altLang="ar-SA" sz="3600" b="1" dirty="0" smtClean="0">
                <a:solidFill>
                  <a:srgbClr val="FF0000"/>
                </a:solidFill>
                <a:latin typeface="Times New Roman" pitchFamily="18" charset="0"/>
                <a:cs typeface="Times New Roman" pitchFamily="18" charset="0"/>
              </a:rPr>
              <a:t> control of gallbladder contraction and biliary secretion</a:t>
            </a:r>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495800" cy="632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990600" y="1905000"/>
            <a:ext cx="7772400" cy="2124075"/>
          </a:xfrm>
        </p:spPr>
        <p:txBody>
          <a:bodyPr/>
          <a:lstStyle/>
          <a:p>
            <a:pPr algn="l" eaLnBrk="1" hangingPunct="1"/>
            <a:r>
              <a:rPr lang="en-US" altLang="en-US" sz="5400" b="1" dirty="0" smtClean="0">
                <a:solidFill>
                  <a:srgbClr val="FF0000"/>
                </a:solidFill>
                <a:latin typeface="Times New Roman" pitchFamily="18" charset="0"/>
                <a:cs typeface="Times New Roman" pitchFamily="18" charset="0"/>
              </a:rPr>
              <a:t>What is the bile acid ?</a:t>
            </a:r>
            <a:br>
              <a:rPr lang="en-US" altLang="en-US" sz="5400" b="1" dirty="0" smtClean="0">
                <a:solidFill>
                  <a:srgbClr val="FF0000"/>
                </a:solidFill>
                <a:latin typeface="Times New Roman" pitchFamily="18" charset="0"/>
                <a:cs typeface="Times New Roman" pitchFamily="18" charset="0"/>
              </a:rPr>
            </a:br>
            <a:r>
              <a:rPr lang="en-US" altLang="en-US" sz="5400" b="1" dirty="0" smtClean="0">
                <a:solidFill>
                  <a:srgbClr val="FF0000"/>
                </a:solidFill>
                <a:latin typeface="Times New Roman" pitchFamily="18" charset="0"/>
                <a:cs typeface="Times New Roman" pitchFamily="18" charset="0"/>
              </a:rPr>
              <a:t>What are the types of the bile acid?</a:t>
            </a:r>
            <a:endParaRPr lang="ar-SA" altLang="en-US" sz="5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990600"/>
          </a:xfrm>
        </p:spPr>
        <p:txBody>
          <a:bodyPr/>
          <a:lstStyle/>
          <a:p>
            <a:pPr rtl="0"/>
            <a:r>
              <a:rPr lang="en-US" altLang="en-US" sz="3600" b="1" dirty="0" smtClean="0">
                <a:solidFill>
                  <a:srgbClr val="FF0000"/>
                </a:solidFill>
                <a:latin typeface="Times New Roman" pitchFamily="18" charset="0"/>
                <a:cs typeface="Times New Roman" pitchFamily="18" charset="0"/>
              </a:rPr>
              <a:t>Bile Acids Are Formed in the Liver From Cholesterol</a:t>
            </a:r>
            <a:endParaRPr lang="ar-SA" altLang="en-US" sz="3600" b="1" dirty="0" smtClean="0">
              <a:solidFill>
                <a:srgbClr val="FF0000"/>
              </a:solidFill>
              <a:latin typeface="Times New Roman" pitchFamily="18" charset="0"/>
              <a:cs typeface="Times New Roman" pitchFamily="18" charset="0"/>
            </a:endParaRPr>
          </a:p>
        </p:txBody>
      </p:sp>
      <p:sp>
        <p:nvSpPr>
          <p:cNvPr id="23555" name="Content Placeholder 2"/>
          <p:cNvSpPr>
            <a:spLocks noGrp="1"/>
          </p:cNvSpPr>
          <p:nvPr>
            <p:ph idx="1"/>
          </p:nvPr>
        </p:nvSpPr>
        <p:spPr>
          <a:xfrm>
            <a:off x="-76200" y="1066800"/>
            <a:ext cx="9296400" cy="4114800"/>
          </a:xfrm>
        </p:spPr>
        <p:txBody>
          <a:bodyPr/>
          <a:lstStyle/>
          <a:p>
            <a:pPr algn="l" rtl="0"/>
            <a:r>
              <a:rPr lang="en-US" altLang="en-US" sz="2600" b="1" dirty="0" smtClean="0">
                <a:latin typeface="Times New Roman" pitchFamily="18" charset="0"/>
                <a:cs typeface="Times New Roman" pitchFamily="18" charset="0"/>
              </a:rPr>
              <a:t>Bile acids are formed in the liver from cholesterol. During the conversion, hydroxyl groups (by </a:t>
            </a:r>
            <a:r>
              <a:rPr lang="en-US" altLang="ar-SA" sz="2600" b="1" dirty="0" smtClean="0">
                <a:latin typeface="Times New Roman" pitchFamily="18" charset="0"/>
                <a:cs typeface="Times New Roman" pitchFamily="18" charset="0"/>
              </a:rPr>
              <a:t>7 α- hydroxylase) </a:t>
            </a:r>
            <a:r>
              <a:rPr lang="en-US" altLang="en-US" sz="2600" b="1" dirty="0" smtClean="0">
                <a:latin typeface="Times New Roman" pitchFamily="18" charset="0"/>
                <a:cs typeface="Times New Roman" pitchFamily="18" charset="0"/>
              </a:rPr>
              <a:t>and a carboxyl group are added to the steroid nucleus. </a:t>
            </a:r>
          </a:p>
          <a:p>
            <a:pPr algn="l" rtl="0"/>
            <a:r>
              <a:rPr lang="en-US" altLang="en-US" sz="2600" b="1" dirty="0" smtClean="0">
                <a:latin typeface="Times New Roman" pitchFamily="18" charset="0"/>
                <a:cs typeface="Times New Roman" pitchFamily="18" charset="0"/>
              </a:rPr>
              <a:t>Bile acids are classified as primary or secondary. The hepatocytes synthesize the primary bile acids (by </a:t>
            </a:r>
            <a:r>
              <a:rPr lang="en-US" altLang="en-US" sz="2800" b="1" dirty="0" smtClean="0">
                <a:latin typeface="Times New Roman" pitchFamily="18" charset="0"/>
                <a:cs typeface="Times New Roman" pitchFamily="18" charset="0"/>
              </a:rPr>
              <a:t>C 27</a:t>
            </a:r>
            <a:r>
              <a:rPr lang="en-US" altLang="ar-SA" sz="2800" b="1" dirty="0" smtClean="0">
                <a:latin typeface="Times New Roman" pitchFamily="18" charset="0"/>
                <a:cs typeface="Times New Roman" pitchFamily="18" charset="0"/>
              </a:rPr>
              <a:t>- </a:t>
            </a:r>
            <a:r>
              <a:rPr lang="en-US" altLang="ar-SA" sz="2800" b="1" dirty="0" err="1" smtClean="0">
                <a:latin typeface="Times New Roman" pitchFamily="18" charset="0"/>
                <a:cs typeface="Times New Roman" pitchFamily="18" charset="0"/>
              </a:rPr>
              <a:t>dehydroxylase</a:t>
            </a:r>
            <a:r>
              <a:rPr lang="en-US" altLang="ar-SA" sz="2800" b="1" dirty="0" smtClean="0">
                <a:latin typeface="Times New Roman" pitchFamily="18" charset="0"/>
                <a:cs typeface="Times New Roman" pitchFamily="18" charset="0"/>
              </a:rPr>
              <a:t>)</a:t>
            </a:r>
            <a:r>
              <a:rPr lang="en-US" altLang="en-US" sz="2600" dirty="0" smtClean="0">
                <a:latin typeface="Times New Roman" pitchFamily="18" charset="0"/>
                <a:cs typeface="Times New Roman" pitchFamily="18" charset="0"/>
              </a:rPr>
              <a:t>, </a:t>
            </a:r>
            <a:r>
              <a:rPr lang="en-US" altLang="en-US" sz="2600" b="1" dirty="0" smtClean="0">
                <a:latin typeface="Times New Roman" pitchFamily="18" charset="0"/>
                <a:cs typeface="Times New Roman" pitchFamily="18" charset="0"/>
              </a:rPr>
              <a:t>which include </a:t>
            </a:r>
            <a:r>
              <a:rPr lang="en-US" altLang="en-US" sz="2600" b="1" u="sng" dirty="0" err="1" smtClean="0">
                <a:latin typeface="Times New Roman" pitchFamily="18" charset="0"/>
                <a:cs typeface="Times New Roman" pitchFamily="18" charset="0"/>
              </a:rPr>
              <a:t>cholic</a:t>
            </a:r>
            <a:r>
              <a:rPr lang="en-US" altLang="en-US" sz="2600" b="1" u="sng" dirty="0" smtClean="0">
                <a:latin typeface="Times New Roman" pitchFamily="18" charset="0"/>
                <a:cs typeface="Times New Roman" pitchFamily="18" charset="0"/>
              </a:rPr>
              <a:t> acid and </a:t>
            </a:r>
            <a:r>
              <a:rPr lang="en-US" altLang="en-US" sz="2600" b="1" u="sng" dirty="0" err="1" smtClean="0">
                <a:latin typeface="Times New Roman" pitchFamily="18" charset="0"/>
                <a:cs typeface="Times New Roman" pitchFamily="18" charset="0"/>
              </a:rPr>
              <a:t>chenodeoxycholic</a:t>
            </a:r>
            <a:r>
              <a:rPr lang="en-US" altLang="en-US" sz="2600" b="1" u="sng" dirty="0" smtClean="0">
                <a:latin typeface="Times New Roman" pitchFamily="18" charset="0"/>
                <a:cs typeface="Times New Roman" pitchFamily="18" charset="0"/>
              </a:rPr>
              <a:t> acid</a:t>
            </a:r>
            <a:r>
              <a:rPr lang="en-US" altLang="en-US" sz="2600" b="1" dirty="0" smtClean="0">
                <a:latin typeface="Times New Roman" pitchFamily="18" charset="0"/>
                <a:cs typeface="Times New Roman" pitchFamily="18" charset="0"/>
              </a:rPr>
              <a:t>. Bile acids are secreted as </a:t>
            </a:r>
            <a:r>
              <a:rPr lang="en-US" altLang="en-US" sz="2600" b="1" u="sng" dirty="0" smtClean="0">
                <a:latin typeface="Times New Roman" pitchFamily="18" charset="0"/>
                <a:cs typeface="Times New Roman" pitchFamily="18" charset="0"/>
              </a:rPr>
              <a:t>conjugates</a:t>
            </a:r>
            <a:r>
              <a:rPr lang="en-US" altLang="en-US" sz="2600" b="1" dirty="0" smtClean="0">
                <a:latin typeface="Times New Roman" pitchFamily="18" charset="0"/>
                <a:cs typeface="Times New Roman" pitchFamily="18" charset="0"/>
              </a:rPr>
              <a:t> of </a:t>
            </a:r>
            <a:r>
              <a:rPr lang="en-US" altLang="en-US" sz="2600" b="1" u="sng" dirty="0" smtClean="0">
                <a:latin typeface="Times New Roman" pitchFamily="18" charset="0"/>
                <a:cs typeface="Times New Roman" pitchFamily="18" charset="0"/>
              </a:rPr>
              <a:t>taurine or glycine</a:t>
            </a:r>
            <a:r>
              <a:rPr lang="en-US" altLang="en-US" sz="2600" b="1" dirty="0" smtClean="0">
                <a:latin typeface="Times New Roman" pitchFamily="18" charset="0"/>
                <a:cs typeface="Times New Roman" pitchFamily="18" charset="0"/>
              </a:rPr>
              <a:t>. When bile enters the GI tract, bacteria present in the lumen act on the primary bile acids and convert them to secondary bile acids by </a:t>
            </a:r>
            <a:r>
              <a:rPr lang="en-US" altLang="en-US" sz="2600" b="1" dirty="0" err="1" smtClean="0">
                <a:latin typeface="Times New Roman" pitchFamily="18" charset="0"/>
                <a:cs typeface="Times New Roman" pitchFamily="18" charset="0"/>
              </a:rPr>
              <a:t>dehydroxylation</a:t>
            </a:r>
            <a:r>
              <a:rPr lang="en-US" altLang="en-US" sz="2600" b="1" dirty="0" smtClean="0">
                <a:latin typeface="Times New Roman" pitchFamily="18" charset="0"/>
                <a:cs typeface="Times New Roman" pitchFamily="18" charset="0"/>
              </a:rPr>
              <a:t>. </a:t>
            </a:r>
            <a:r>
              <a:rPr lang="en-US" altLang="en-US" sz="2600" b="1" dirty="0" err="1" smtClean="0">
                <a:latin typeface="Times New Roman" pitchFamily="18" charset="0"/>
                <a:cs typeface="Times New Roman" pitchFamily="18" charset="0"/>
              </a:rPr>
              <a:t>Cholic</a:t>
            </a:r>
            <a:r>
              <a:rPr lang="en-US" altLang="en-US" sz="2600" b="1" dirty="0" smtClean="0">
                <a:latin typeface="Times New Roman" pitchFamily="18" charset="0"/>
                <a:cs typeface="Times New Roman" pitchFamily="18" charset="0"/>
              </a:rPr>
              <a:t> acid is converted to </a:t>
            </a:r>
            <a:r>
              <a:rPr lang="en-US" altLang="en-US" sz="2600" b="1" u="sng" dirty="0" err="1" smtClean="0">
                <a:latin typeface="Times New Roman" pitchFamily="18" charset="0"/>
                <a:cs typeface="Times New Roman" pitchFamily="18" charset="0"/>
              </a:rPr>
              <a:t>deoxycholic</a:t>
            </a:r>
            <a:r>
              <a:rPr lang="en-US" altLang="en-US" sz="2600" b="1" u="sng" dirty="0" smtClean="0">
                <a:latin typeface="Times New Roman" pitchFamily="18" charset="0"/>
                <a:cs typeface="Times New Roman" pitchFamily="18" charset="0"/>
              </a:rPr>
              <a:t> acid and </a:t>
            </a:r>
            <a:r>
              <a:rPr lang="en-US" altLang="en-US" sz="2600" b="1" u="sng" dirty="0" err="1" smtClean="0">
                <a:latin typeface="Times New Roman" pitchFamily="18" charset="0"/>
                <a:cs typeface="Times New Roman" pitchFamily="18" charset="0"/>
              </a:rPr>
              <a:t>chenodeoxycholic</a:t>
            </a:r>
            <a:r>
              <a:rPr lang="en-US" altLang="en-US" sz="2600" b="1" u="sng" dirty="0" smtClean="0">
                <a:latin typeface="Times New Roman" pitchFamily="18" charset="0"/>
                <a:cs typeface="Times New Roman" pitchFamily="18" charset="0"/>
              </a:rPr>
              <a:t> acid to </a:t>
            </a:r>
            <a:r>
              <a:rPr lang="en-US" altLang="en-US" sz="2600" b="1" u="sng" dirty="0" err="1" smtClean="0">
                <a:latin typeface="Times New Roman" pitchFamily="18" charset="0"/>
                <a:cs typeface="Times New Roman" pitchFamily="18" charset="0"/>
              </a:rPr>
              <a:t>lithocholic</a:t>
            </a:r>
            <a:r>
              <a:rPr lang="en-US" altLang="en-US" sz="2600" b="1" u="sng" dirty="0" smtClean="0">
                <a:latin typeface="Times New Roman" pitchFamily="18" charset="0"/>
                <a:cs typeface="Times New Roman" pitchFamily="18" charset="0"/>
              </a:rPr>
              <a:t> acid, which is cytotoxic and can be sulfated by the liver if it presents in high concentration</a:t>
            </a:r>
            <a:r>
              <a:rPr lang="en-US" altLang="en-US" sz="2600" b="1" dirty="0" smtClean="0">
                <a:latin typeface="Times New Roman" pitchFamily="18" charset="0"/>
                <a:cs typeface="Times New Roman" pitchFamily="18" charset="0"/>
              </a:rPr>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0"/>
            <a:ext cx="7772400" cy="1143000"/>
          </a:xfrm>
        </p:spPr>
        <p:txBody>
          <a:bodyPr/>
          <a:lstStyle/>
          <a:p>
            <a:pPr rtl="0"/>
            <a:r>
              <a:rPr lang="en-US" altLang="en-US" sz="3200" b="1" dirty="0" smtClean="0">
                <a:solidFill>
                  <a:srgbClr val="FF0000"/>
                </a:solidFill>
                <a:latin typeface="Times New Roman" pitchFamily="18" charset="0"/>
                <a:cs typeface="Times New Roman" pitchFamily="18" charset="0"/>
              </a:rPr>
              <a:t>Bile Acids Are Formed in the Liver From Cholesterol (continued)</a:t>
            </a:r>
            <a:endParaRPr lang="ar-SA" altLang="en-US" sz="3200" b="1" dirty="0" smtClean="0">
              <a:solidFill>
                <a:srgbClr val="FF0000"/>
              </a:solidFill>
              <a:latin typeface="Times New Roman" pitchFamily="18" charset="0"/>
              <a:cs typeface="Times New Roman" pitchFamily="18" charset="0"/>
            </a:endParaRPr>
          </a:p>
        </p:txBody>
      </p:sp>
      <p:sp>
        <p:nvSpPr>
          <p:cNvPr id="30723" name="Content Placeholder 2"/>
          <p:cNvSpPr>
            <a:spLocks noGrp="1"/>
          </p:cNvSpPr>
          <p:nvPr>
            <p:ph idx="1"/>
          </p:nvPr>
        </p:nvSpPr>
        <p:spPr>
          <a:xfrm>
            <a:off x="0" y="990600"/>
            <a:ext cx="8991600" cy="4114800"/>
          </a:xfrm>
        </p:spPr>
        <p:txBody>
          <a:bodyPr/>
          <a:lstStyle/>
          <a:p>
            <a:pPr algn="l" rtl="0"/>
            <a:r>
              <a:rPr lang="en-US" altLang="en-US" sz="2600" b="1" dirty="0" smtClean="0">
                <a:latin typeface="Times New Roman" pitchFamily="18" charset="0"/>
                <a:cs typeface="Times New Roman" pitchFamily="18" charset="0"/>
              </a:rPr>
              <a:t>At a neutral pH, the bile acids are mostly ionized and are referred to as bile salts. Conjugated bile acids ionize more readily than the unconjugated bile acids and, thus, usually exist as salts of various cations (e.g., sodium </a:t>
            </a:r>
            <a:r>
              <a:rPr lang="en-US" altLang="en-US" sz="2600" b="1" dirty="0" err="1" smtClean="0">
                <a:latin typeface="Times New Roman" pitchFamily="18" charset="0"/>
                <a:cs typeface="Times New Roman" pitchFamily="18" charset="0"/>
              </a:rPr>
              <a:t>glycocholate</a:t>
            </a:r>
            <a:r>
              <a:rPr lang="en-US" altLang="en-US" sz="2600" b="1" dirty="0" smtClean="0">
                <a:latin typeface="Times New Roman" pitchFamily="18" charset="0"/>
                <a:cs typeface="Times New Roman" pitchFamily="18" charset="0"/>
              </a:rPr>
              <a:t>).</a:t>
            </a:r>
          </a:p>
          <a:p>
            <a:pPr algn="l" rtl="0"/>
            <a:r>
              <a:rPr lang="en-US" altLang="en-US" sz="2600" b="1" dirty="0" smtClean="0">
                <a:latin typeface="Times New Roman" pitchFamily="18" charset="0"/>
                <a:cs typeface="Times New Roman" pitchFamily="18" charset="0"/>
              </a:rPr>
              <a:t>The conjugation biochemical reaction decreases the </a:t>
            </a:r>
            <a:r>
              <a:rPr lang="en-US" altLang="en-US" sz="2600" b="1" dirty="0" err="1" smtClean="0">
                <a:latin typeface="Times New Roman" pitchFamily="18" charset="0"/>
                <a:cs typeface="Times New Roman" pitchFamily="18" charset="0"/>
              </a:rPr>
              <a:t>pKa</a:t>
            </a:r>
            <a:r>
              <a:rPr lang="en-US" altLang="en-US" sz="2600" b="1" dirty="0" smtClean="0">
                <a:latin typeface="Times New Roman" pitchFamily="18" charset="0"/>
                <a:cs typeface="Times New Roman" pitchFamily="18" charset="0"/>
              </a:rPr>
              <a:t> of the compound and make it more ionized. </a:t>
            </a:r>
          </a:p>
          <a:p>
            <a:pPr algn="l" rtl="0"/>
            <a:r>
              <a:rPr lang="en-US" altLang="en-US" sz="2600" b="1" dirty="0" smtClean="0">
                <a:latin typeface="Times New Roman" pitchFamily="18" charset="0"/>
                <a:cs typeface="Times New Roman" pitchFamily="18" charset="0"/>
              </a:rPr>
              <a:t>Bile salts are much more polar than bile acids and have greater difficulty penetrating cell membranes. Consequently, the small intestine absorbs bile salts much more poorly than bile acids. This property of bile salts is important because they play an integral role in the intestinal absorption of lipid. Therefore, it is important that the small intestine absorb bile salts only after all of the lipid has been absorbed.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0"/>
            <a:ext cx="7772400" cy="838200"/>
          </a:xfrm>
        </p:spPr>
        <p:txBody>
          <a:bodyPr/>
          <a:lstStyle/>
          <a:p>
            <a:pPr rtl="0"/>
            <a:r>
              <a:rPr lang="en-US" altLang="en-US" sz="4000" b="1" dirty="0" smtClean="0">
                <a:solidFill>
                  <a:srgbClr val="FF0000"/>
                </a:solidFill>
                <a:latin typeface="Times New Roman" pitchFamily="18" charset="0"/>
                <a:cs typeface="Times New Roman" pitchFamily="18" charset="0"/>
              </a:rPr>
              <a:t>Learning Objectives </a:t>
            </a:r>
            <a:endParaRPr lang="ar-SA" altLang="en-US" sz="4000" b="1" dirty="0" smtClean="0">
              <a:solidFill>
                <a:srgbClr val="FF0000"/>
              </a:solidFill>
              <a:latin typeface="Times New Roman" pitchFamily="18" charset="0"/>
              <a:cs typeface="Times New Roman" pitchFamily="18" charset="0"/>
            </a:endParaRPr>
          </a:p>
        </p:txBody>
      </p:sp>
      <p:sp>
        <p:nvSpPr>
          <p:cNvPr id="4099" name="Content Placeholder 2"/>
          <p:cNvSpPr>
            <a:spLocks noGrp="1"/>
          </p:cNvSpPr>
          <p:nvPr>
            <p:ph idx="1"/>
          </p:nvPr>
        </p:nvSpPr>
        <p:spPr>
          <a:xfrm>
            <a:off x="228600" y="914400"/>
            <a:ext cx="8763000" cy="4114800"/>
          </a:xfrm>
        </p:spPr>
        <p:txBody>
          <a:bodyPr/>
          <a:lstStyle/>
          <a:p>
            <a:pPr algn="l" rtl="0">
              <a:defRPr/>
            </a:pPr>
            <a:r>
              <a:rPr lang="en-US" sz="2800" b="1" dirty="0" smtClean="0">
                <a:latin typeface="Times New Roman" panose="02020603050405020304" pitchFamily="18" charset="0"/>
                <a:cs typeface="Times New Roman" panose="02020603050405020304" pitchFamily="18" charset="0"/>
              </a:rPr>
              <a:t>Liver Digestive Functions</a:t>
            </a:r>
          </a:p>
          <a:p>
            <a:pPr algn="l" rtl="0">
              <a:defRPr/>
            </a:pPr>
            <a:r>
              <a:rPr lang="en-US" sz="2800" b="1" dirty="0" smtClean="0">
                <a:latin typeface="Times New Roman" panose="02020603050405020304" pitchFamily="18" charset="0"/>
                <a:cs typeface="Times New Roman" panose="02020603050405020304" pitchFamily="18" charset="0"/>
              </a:rPr>
              <a:t>Physiologic Anatomy of Biliary Secretion</a:t>
            </a:r>
          </a:p>
          <a:p>
            <a:pPr algn="l" rtl="0">
              <a:defRPr/>
            </a:pPr>
            <a:r>
              <a:rPr lang="en-US" sz="2800" b="1" dirty="0" smtClean="0">
                <a:latin typeface="Times New Roman" panose="02020603050405020304" pitchFamily="18" charset="0"/>
                <a:cs typeface="Times New Roman" panose="02020603050405020304" pitchFamily="18" charset="0"/>
              </a:rPr>
              <a:t>The Components of Bile</a:t>
            </a:r>
          </a:p>
          <a:p>
            <a:pPr algn="l" rtl="0">
              <a:defRPr/>
            </a:pPr>
            <a:r>
              <a:rPr lang="en-US" sz="2800" b="1" dirty="0" smtClean="0">
                <a:latin typeface="Times New Roman" panose="02020603050405020304" pitchFamily="18" charset="0"/>
                <a:cs typeface="Times New Roman" panose="02020603050405020304" pitchFamily="18" charset="0"/>
              </a:rPr>
              <a:t>What is the bile acid ? What are the types of the bile acid? </a:t>
            </a:r>
          </a:p>
          <a:p>
            <a:pPr algn="l" rtl="0">
              <a:defRPr/>
            </a:pPr>
            <a:r>
              <a:rPr lang="en-US" sz="2800" b="1" dirty="0" smtClean="0">
                <a:latin typeface="Times New Roman" panose="02020603050405020304" pitchFamily="18" charset="0"/>
                <a:cs typeface="Times New Roman" panose="02020603050405020304" pitchFamily="18" charset="0"/>
              </a:rPr>
              <a:t>Storing and Concentrating Bile in the Gallbladder</a:t>
            </a:r>
          </a:p>
          <a:p>
            <a:pPr algn="l" rtl="0">
              <a:defRPr/>
            </a:pPr>
            <a:r>
              <a:rPr lang="en-US" sz="2800" b="1" dirty="0" smtClean="0">
                <a:latin typeface="Times New Roman" panose="02020603050405020304" pitchFamily="18" charset="0"/>
                <a:cs typeface="Times New Roman" panose="02020603050405020304" pitchFamily="18" charset="0"/>
              </a:rPr>
              <a:t>Function of Bile Salts in Fat Digestion and Absorption</a:t>
            </a:r>
          </a:p>
          <a:p>
            <a:pPr algn="l" rtl="0">
              <a:defRPr/>
            </a:pPr>
            <a:r>
              <a:rPr lang="en-US" sz="2800" b="1" dirty="0" smtClean="0">
                <a:latin typeface="Times New Roman" panose="02020603050405020304" pitchFamily="18" charset="0"/>
                <a:cs typeface="Times New Roman" panose="02020603050405020304" pitchFamily="18" charset="0"/>
              </a:rPr>
              <a:t>Enterohepatic Circulation of Bile Salts</a:t>
            </a:r>
          </a:p>
          <a:p>
            <a:pPr algn="l" rtl="0">
              <a:defRPr/>
            </a:pPr>
            <a:r>
              <a:rPr lang="en-US" sz="2800" b="1" dirty="0" smtClean="0">
                <a:latin typeface="Times New Roman" panose="02020603050405020304" pitchFamily="18" charset="0"/>
                <a:cs typeface="Times New Roman" panose="02020603050405020304" pitchFamily="18" charset="0"/>
              </a:rPr>
              <a:t>The mechanisms of bile reabsorption back into hepatocytes </a:t>
            </a: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685800" y="-152400"/>
            <a:ext cx="7772400" cy="1143000"/>
          </a:xfrm>
        </p:spPr>
        <p:txBody>
          <a:bodyPr/>
          <a:lstStyle/>
          <a:p>
            <a:pPr eaLnBrk="1" hangingPunct="1"/>
            <a:r>
              <a:rPr lang="en-US" altLang="en-US" sz="3200" b="1" dirty="0" smtClean="0">
                <a:solidFill>
                  <a:srgbClr val="FF0000"/>
                </a:solidFill>
                <a:latin typeface="Times New Roman" pitchFamily="18" charset="0"/>
                <a:cs typeface="Times New Roman" pitchFamily="18" charset="0"/>
              </a:rPr>
              <a:t>Function of Bile Salts in Fat Digestion</a:t>
            </a:r>
            <a:br>
              <a:rPr lang="en-US" altLang="en-US" sz="3200" b="1" dirty="0" smtClean="0">
                <a:solidFill>
                  <a:srgbClr val="FF0000"/>
                </a:solidFill>
                <a:latin typeface="Times New Roman" pitchFamily="18" charset="0"/>
                <a:cs typeface="Times New Roman" pitchFamily="18" charset="0"/>
              </a:rPr>
            </a:br>
            <a:r>
              <a:rPr lang="en-US" altLang="en-US" sz="3200" b="1" dirty="0" smtClean="0">
                <a:solidFill>
                  <a:srgbClr val="FF0000"/>
                </a:solidFill>
                <a:latin typeface="Times New Roman" pitchFamily="18" charset="0"/>
                <a:cs typeface="Times New Roman" pitchFamily="18" charset="0"/>
              </a:rPr>
              <a:t>and Absorption</a:t>
            </a:r>
            <a:endParaRPr lang="ar-SA" altLang="en-US" sz="3200" b="1" dirty="0" smtClean="0">
              <a:solidFill>
                <a:srgbClr val="FF0000"/>
              </a:solidFill>
              <a:latin typeface="Times New Roman" pitchFamily="18" charset="0"/>
              <a:cs typeface="Times New Roman" pitchFamily="18" charset="0"/>
            </a:endParaRPr>
          </a:p>
        </p:txBody>
      </p:sp>
      <p:pic>
        <p:nvPicPr>
          <p:cNvPr id="25603" name="Picture 3" descr="DA7C26FF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914400"/>
            <a:ext cx="73279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1"/>
          <p:cNvSpPr txBox="1">
            <a:spLocks noChangeArrowheads="1"/>
          </p:cNvSpPr>
          <p:nvPr/>
        </p:nvSpPr>
        <p:spPr bwMode="auto">
          <a:xfrm>
            <a:off x="0" y="426720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400" b="1" dirty="0">
                <a:latin typeface="Times New Roman" pitchFamily="18" charset="0"/>
              </a:rPr>
              <a:t>Figure 26.13: Bile acids are formed from cholesterol </a:t>
            </a:r>
            <a:r>
              <a:rPr lang="en-US" altLang="en-US" sz="2400" b="1" u="sng" dirty="0">
                <a:latin typeface="Times New Roman" pitchFamily="18" charset="0"/>
              </a:rPr>
              <a:t>in the liver</a:t>
            </a:r>
            <a:r>
              <a:rPr lang="en-US" altLang="en-US" sz="2400" b="1" dirty="0">
                <a:latin typeface="Times New Roman" pitchFamily="18" charset="0"/>
              </a:rPr>
              <a:t>. Bile acids are conjugated with the amino acid, </a:t>
            </a:r>
            <a:r>
              <a:rPr lang="en-US" altLang="en-US" sz="2400" b="1" u="sng" dirty="0">
                <a:latin typeface="Times New Roman" pitchFamily="18" charset="0"/>
              </a:rPr>
              <a:t>glycine</a:t>
            </a:r>
            <a:r>
              <a:rPr lang="en-US" altLang="en-US" sz="2400" b="1" dirty="0">
                <a:latin typeface="Times New Roman" pitchFamily="18" charset="0"/>
              </a:rPr>
              <a:t>, and </a:t>
            </a:r>
            <a:r>
              <a:rPr lang="en-US" altLang="en-US" sz="2400" b="1" u="sng" dirty="0">
                <a:latin typeface="Times New Roman" pitchFamily="18" charset="0"/>
              </a:rPr>
              <a:t>taurine</a:t>
            </a:r>
            <a:r>
              <a:rPr lang="en-US" altLang="en-US" sz="2400" b="1" dirty="0">
                <a:latin typeface="Times New Roman" pitchFamily="18" charset="0"/>
              </a:rPr>
              <a:t> (which is an organic compound available in animal tissue</a:t>
            </a:r>
            <a:r>
              <a:rPr lang="en-US" altLang="en-US" sz="2400" dirty="0">
                <a:latin typeface="Times New Roman" pitchFamily="18" charset="0"/>
              </a:rPr>
              <a:t>)</a:t>
            </a:r>
            <a:r>
              <a:rPr lang="en-US" altLang="en-US" sz="2400" b="1" dirty="0">
                <a:latin typeface="Times New Roman" pitchFamily="18" charset="0"/>
              </a:rPr>
              <a:t> </a:t>
            </a:r>
            <a:r>
              <a:rPr lang="en-US" altLang="en-US" sz="2400" b="1" u="sng" dirty="0">
                <a:latin typeface="Times New Roman" pitchFamily="18" charset="0"/>
              </a:rPr>
              <a:t>in the liver</a:t>
            </a:r>
            <a:r>
              <a:rPr lang="en-US" altLang="en-US" sz="2400" b="1" dirty="0">
                <a:latin typeface="Times New Roman" pitchFamily="18" charset="0"/>
              </a:rPr>
              <a:t>. </a:t>
            </a:r>
            <a:r>
              <a:rPr lang="en-US" altLang="en-US" sz="2400" b="1" u="sng" dirty="0">
                <a:latin typeface="Times New Roman" pitchFamily="18" charset="0"/>
              </a:rPr>
              <a:t>At neutral pH, the bile acids are mostly ionized and referred to as bile salts.</a:t>
            </a:r>
            <a:endParaRPr lang="en-US" altLang="en-US" sz="1800" b="1" u="sng" dirty="0">
              <a:latin typeface="Times New Roman" pitchFamily="18" charset="0"/>
            </a:endParaRPr>
          </a:p>
          <a:p>
            <a:pPr algn="l" rtl="0" eaLnBrk="1" hangingPunct="1">
              <a:spcBef>
                <a:spcPct val="0"/>
              </a:spcBef>
              <a:buFontTx/>
              <a:buNone/>
            </a:pPr>
            <a:r>
              <a:rPr lang="en-GB" altLang="en-US" sz="1600" b="1" dirty="0">
                <a:latin typeface="Times New Roman" pitchFamily="18" charset="0"/>
              </a:rPr>
              <a:t>RHOADES AND BELL: Medical Physiology: Principles for Clinical Medicine, 3</a:t>
            </a:r>
            <a:r>
              <a:rPr lang="en-GB" altLang="en-US" sz="1600" b="1" baseline="30000" dirty="0">
                <a:latin typeface="Times New Roman" pitchFamily="18" charset="0"/>
              </a:rPr>
              <a:t>rd</a:t>
            </a:r>
            <a:r>
              <a:rPr lang="en-GB" altLang="en-US" sz="1600" b="1" dirty="0">
                <a:latin typeface="Times New Roman" pitchFamily="18" charset="0"/>
              </a:rPr>
              <a:t>  Edition. Page: 510; Lippincott Williams &amp; Wilkins, all right reserved.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76200" y="304800"/>
            <a:ext cx="8915400" cy="533400"/>
          </a:xfrm>
        </p:spPr>
        <p:txBody>
          <a:bodyPr/>
          <a:lstStyle/>
          <a:p>
            <a:pPr eaLnBrk="1" hangingPunct="1"/>
            <a:r>
              <a:rPr lang="en-US" altLang="en-US" sz="3200" b="1" dirty="0" smtClean="0">
                <a:solidFill>
                  <a:srgbClr val="FF0000"/>
                </a:solidFill>
                <a:latin typeface="Times New Roman" pitchFamily="18" charset="0"/>
                <a:cs typeface="Times New Roman" pitchFamily="18" charset="0"/>
              </a:rPr>
              <a:t>Role of Bile Salts to Accelerate Fat Digestion Formation of Micelles</a:t>
            </a:r>
            <a:endParaRPr lang="ar-SA" altLang="en-US" sz="3200" b="1" dirty="0" smtClean="0">
              <a:solidFill>
                <a:srgbClr val="FF0000"/>
              </a:solidFill>
              <a:latin typeface="Times New Roman" pitchFamily="18" charset="0"/>
              <a:cs typeface="Times New Roman" pitchFamily="18" charset="0"/>
            </a:endParaRPr>
          </a:p>
        </p:txBody>
      </p:sp>
      <p:sp>
        <p:nvSpPr>
          <p:cNvPr id="27651" name="Content Placeholder 2"/>
          <p:cNvSpPr>
            <a:spLocks noGrp="1"/>
          </p:cNvSpPr>
          <p:nvPr>
            <p:ph sz="half" idx="1"/>
          </p:nvPr>
        </p:nvSpPr>
        <p:spPr>
          <a:xfrm>
            <a:off x="0" y="1295400"/>
            <a:ext cx="9144000" cy="4114800"/>
          </a:xfrm>
        </p:spPr>
        <p:txBody>
          <a:bodyPr/>
          <a:lstStyle/>
          <a:p>
            <a:pPr algn="l" rtl="0" eaLnBrk="1" hangingPunct="1"/>
            <a:r>
              <a:rPr lang="en-US" altLang="en-US" b="1" dirty="0" smtClean="0">
                <a:latin typeface="Times New Roman" pitchFamily="18" charset="0"/>
                <a:cs typeface="Times New Roman" pitchFamily="18" charset="0"/>
              </a:rPr>
              <a:t>Bile salts have the ability to form </a:t>
            </a:r>
            <a:r>
              <a:rPr lang="en-US" altLang="en-US" b="1" i="1" dirty="0" smtClean="0">
                <a:latin typeface="Times New Roman" pitchFamily="18" charset="0"/>
                <a:cs typeface="Times New Roman" pitchFamily="18" charset="0"/>
              </a:rPr>
              <a:t>micelles, (</a:t>
            </a:r>
            <a:r>
              <a:rPr lang="en-US" altLang="en-US" b="1" dirty="0" smtClean="0">
                <a:latin typeface="Times New Roman" pitchFamily="18" charset="0"/>
                <a:cs typeface="Times New Roman" pitchFamily="18" charset="0"/>
              </a:rPr>
              <a:t>each bile salt molecule is composed of a sterol nucleus that is fat-soluble and a polar group that is water-soluble </a:t>
            </a:r>
          </a:p>
          <a:p>
            <a:pPr algn="l" rtl="0" eaLnBrk="1" hangingPunct="1"/>
            <a:r>
              <a:rPr lang="en-US" altLang="en-US" b="1" i="1" dirty="0" smtClean="0">
                <a:latin typeface="Times New Roman" pitchFamily="18" charset="0"/>
                <a:cs typeface="Times New Roman" pitchFamily="18" charset="0"/>
              </a:rPr>
              <a:t>Micelles are </a:t>
            </a:r>
            <a:r>
              <a:rPr lang="en-US" altLang="en-US" b="1" dirty="0" smtClean="0">
                <a:latin typeface="Times New Roman" pitchFamily="18" charset="0"/>
                <a:cs typeface="Times New Roman" pitchFamily="18" charset="0"/>
              </a:rPr>
              <a:t>small spherical, cylindrical globules 3 to 6 nm in diameter composed of 20 to 40 molecules of bile salt.</a:t>
            </a:r>
          </a:p>
          <a:p>
            <a:pPr algn="l" rtl="0" eaLnBrk="1" hangingPunct="1"/>
            <a:r>
              <a:rPr lang="en-US" altLang="en-US" b="1" dirty="0" smtClean="0">
                <a:latin typeface="Times New Roman" pitchFamily="18" charset="0"/>
                <a:cs typeface="Times New Roman" pitchFamily="18" charset="0"/>
              </a:rPr>
              <a:t>The  polar groups are (-) charged, they allow the entire micelle globule to dissolve in the water of the digestive fluids and </a:t>
            </a:r>
            <a:r>
              <a:rPr lang="en-US" altLang="en-US" b="1" u="sng" dirty="0" smtClean="0">
                <a:latin typeface="Times New Roman" pitchFamily="18" charset="0"/>
                <a:cs typeface="Times New Roman" pitchFamily="18" charset="0"/>
              </a:rPr>
              <a:t>to remain in stable solution</a:t>
            </a:r>
            <a:r>
              <a:rPr lang="en-US" altLang="en-US" b="1" dirty="0" smtClean="0">
                <a:latin typeface="Times New Roman" pitchFamily="18" charset="0"/>
                <a:cs typeface="Times New Roman" pitchFamily="18" charset="0"/>
              </a:rPr>
              <a:t>.</a:t>
            </a:r>
          </a:p>
          <a:p>
            <a:pPr algn="l" rtl="0" eaLnBrk="1" hangingPunct="1"/>
            <a:r>
              <a:rPr lang="en-US" altLang="en-US" b="1" u="sng" dirty="0" smtClean="0">
                <a:latin typeface="Times New Roman" pitchFamily="18" charset="0"/>
                <a:cs typeface="Times New Roman" pitchFamily="18" charset="0"/>
              </a:rPr>
              <a:t>The micelles act as a transport medium to carry the </a:t>
            </a:r>
            <a:r>
              <a:rPr lang="en-US" altLang="en-US" b="1" u="sng" dirty="0" err="1" smtClean="0">
                <a:latin typeface="Times New Roman" pitchFamily="18" charset="0"/>
                <a:cs typeface="Times New Roman" pitchFamily="18" charset="0"/>
              </a:rPr>
              <a:t>monoglycerides</a:t>
            </a:r>
            <a:r>
              <a:rPr lang="en-US" altLang="en-US" b="1" u="sng" dirty="0" smtClean="0">
                <a:latin typeface="Times New Roman" pitchFamily="18" charset="0"/>
                <a:cs typeface="Times New Roman" pitchFamily="18" charset="0"/>
              </a:rPr>
              <a:t> and free fatty acids to the brush borders of the intestinal epithelial cells</a:t>
            </a:r>
            <a:r>
              <a:rPr lang="en-US" altLang="en-US"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76200" y="1524000"/>
            <a:ext cx="4648200" cy="550863"/>
          </a:xfrm>
        </p:spPr>
        <p:txBody>
          <a:bodyPr/>
          <a:lstStyle/>
          <a:p>
            <a:r>
              <a:rPr lang="en-US" altLang="en-US" b="1" dirty="0" smtClean="0">
                <a:solidFill>
                  <a:srgbClr val="FF0000"/>
                </a:solidFill>
                <a:latin typeface="Times New Roman" pitchFamily="18" charset="0"/>
                <a:cs typeface="Times New Roman" pitchFamily="18" charset="0"/>
              </a:rPr>
              <a:t>Micelles Formation</a:t>
            </a:r>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7240" y="152400"/>
            <a:ext cx="4167006"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152400" y="152400"/>
            <a:ext cx="8686800" cy="1143000"/>
          </a:xfrm>
        </p:spPr>
        <p:txBody>
          <a:bodyPr/>
          <a:lstStyle/>
          <a:p>
            <a:pPr eaLnBrk="1" hangingPunct="1"/>
            <a:r>
              <a:rPr lang="en-US" altLang="en-US" sz="4000" b="1" dirty="0" smtClean="0">
                <a:solidFill>
                  <a:srgbClr val="FF0000"/>
                </a:solidFill>
                <a:latin typeface="Times New Roman" pitchFamily="18" charset="0"/>
                <a:cs typeface="Times New Roman" pitchFamily="18" charset="0"/>
              </a:rPr>
              <a:t>Functions of Bile Salts in Fat Digestion</a:t>
            </a:r>
            <a:br>
              <a:rPr lang="en-US" altLang="en-US" sz="4000" b="1" dirty="0" smtClean="0">
                <a:solidFill>
                  <a:srgbClr val="FF0000"/>
                </a:solidFill>
                <a:latin typeface="Times New Roman" pitchFamily="18" charset="0"/>
                <a:cs typeface="Times New Roman" pitchFamily="18" charset="0"/>
              </a:rPr>
            </a:br>
            <a:r>
              <a:rPr lang="en-US" altLang="en-US" sz="4000" b="1" dirty="0" smtClean="0">
                <a:solidFill>
                  <a:srgbClr val="FF0000"/>
                </a:solidFill>
                <a:latin typeface="Times New Roman" pitchFamily="18" charset="0"/>
                <a:cs typeface="Times New Roman" pitchFamily="18" charset="0"/>
              </a:rPr>
              <a:t>and Absorption</a:t>
            </a:r>
            <a:endParaRPr lang="ar-SA" altLang="en-US" sz="4000" b="1" dirty="0" smtClean="0">
              <a:solidFill>
                <a:srgbClr val="FF0000"/>
              </a:solidFill>
              <a:latin typeface="Times New Roman" pitchFamily="18" charset="0"/>
              <a:cs typeface="Times New Roman" pitchFamily="18" charset="0"/>
            </a:endParaRPr>
          </a:p>
        </p:txBody>
      </p:sp>
      <p:sp>
        <p:nvSpPr>
          <p:cNvPr id="29699" name="Content Placeholder 3"/>
          <p:cNvSpPr>
            <a:spLocks noGrp="1"/>
          </p:cNvSpPr>
          <p:nvPr>
            <p:ph idx="1"/>
          </p:nvPr>
        </p:nvSpPr>
        <p:spPr>
          <a:xfrm>
            <a:off x="152400" y="1752600"/>
            <a:ext cx="8305800" cy="4114800"/>
          </a:xfrm>
        </p:spPr>
        <p:txBody>
          <a:bodyPr/>
          <a:lstStyle/>
          <a:p>
            <a:pPr marL="742950" indent="-742950" algn="l" rtl="0" eaLnBrk="1" hangingPunct="1">
              <a:buFont typeface="Garamond" pitchFamily="18" charset="0"/>
              <a:buAutoNum type="arabicPeriod"/>
            </a:pPr>
            <a:r>
              <a:rPr lang="en-US" altLang="en-US" sz="3600" b="1" dirty="0" smtClean="0">
                <a:latin typeface="Times New Roman" pitchFamily="18" charset="0"/>
                <a:cs typeface="Times New Roman" pitchFamily="18" charset="0"/>
              </a:rPr>
              <a:t>They have a detergent action (emulsifying) on the fat particles in the food which decreases the surface tension of the particles.</a:t>
            </a:r>
          </a:p>
          <a:p>
            <a:pPr marL="742950" indent="-742950" algn="l" rtl="0" eaLnBrk="1" hangingPunct="1">
              <a:buFont typeface="Garamond" pitchFamily="18" charset="0"/>
              <a:buAutoNum type="arabicPeriod"/>
            </a:pPr>
            <a:r>
              <a:rPr lang="en-US" altLang="en-US" sz="3600" b="1" dirty="0" smtClean="0">
                <a:latin typeface="Times New Roman" pitchFamily="18" charset="0"/>
                <a:cs typeface="Times New Roman" pitchFamily="18" charset="0"/>
              </a:rPr>
              <a:t>They help in the absorption of fatty acids, </a:t>
            </a:r>
            <a:r>
              <a:rPr lang="en-US" altLang="en-US" sz="3600" b="1" dirty="0" err="1" smtClean="0">
                <a:latin typeface="Times New Roman" pitchFamily="18" charset="0"/>
                <a:cs typeface="Times New Roman" pitchFamily="18" charset="0"/>
              </a:rPr>
              <a:t>monoglycerides</a:t>
            </a:r>
            <a:r>
              <a:rPr lang="en-US" altLang="en-US" sz="3600" b="1" dirty="0" smtClean="0">
                <a:latin typeface="Times New Roman" pitchFamily="18" charset="0"/>
                <a:cs typeface="Times New Roman" pitchFamily="18" charset="0"/>
              </a:rPr>
              <a:t>, cholesterol, and other lipids from the intestinal tract.</a:t>
            </a:r>
            <a:endParaRPr lang="ar-SA" altLang="en-US" sz="3600" b="1" dirty="0" smtClean="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3"/>
          <p:cNvSpPr>
            <a:spLocks noGrp="1" noChangeArrowheads="1"/>
          </p:cNvSpPr>
          <p:nvPr>
            <p:ph idx="1"/>
          </p:nvPr>
        </p:nvSpPr>
        <p:spPr>
          <a:xfrm>
            <a:off x="179512" y="1412776"/>
            <a:ext cx="8640960" cy="4073624"/>
          </a:xfrm>
        </p:spPr>
        <p:txBody>
          <a:bodyPr>
            <a:normAutofit/>
          </a:bodyPr>
          <a:lstStyle/>
          <a:p>
            <a:pPr marL="622300" indent="-444500" algn="l" rtl="0" eaLnBrk="1" hangingPunct="1">
              <a:buSzPct val="100000"/>
              <a:buFont typeface="Arial" pitchFamily="34" charset="0"/>
              <a:buAutoNum type="arabicPeriod" startAt="3"/>
            </a:pPr>
            <a:r>
              <a:rPr lang="en-US" sz="3600" b="1" dirty="0" smtClean="0">
                <a:latin typeface="Times New Roman" panose="02020603050405020304" pitchFamily="18" charset="0"/>
                <a:cs typeface="Times New Roman" panose="02020603050405020304" pitchFamily="18" charset="0"/>
              </a:rPr>
              <a:t>Bile salts are essential for absorption of fat soluble vitamins (A, D, E and K).</a:t>
            </a:r>
          </a:p>
          <a:p>
            <a:pPr marL="622300" indent="-444500" algn="l" rtl="0" eaLnBrk="1" hangingPunct="1">
              <a:buSzPct val="100000"/>
              <a:buFont typeface="Arial" pitchFamily="34" charset="0"/>
              <a:buAutoNum type="arabicPeriod" startAt="3"/>
            </a:pPr>
            <a:r>
              <a:rPr lang="en-US" sz="3600" b="1" dirty="0" smtClean="0">
                <a:latin typeface="Times New Roman" panose="02020603050405020304" pitchFamily="18" charset="0"/>
                <a:cs typeface="Times New Roman" panose="02020603050405020304" pitchFamily="18" charset="0"/>
              </a:rPr>
              <a:t>In the liver, bile salts are important for stimulating bile secretion and flow (</a:t>
            </a:r>
            <a:r>
              <a:rPr lang="en-US" sz="3600" b="1" dirty="0" err="1" smtClean="0">
                <a:latin typeface="Times New Roman" panose="02020603050405020304" pitchFamily="18" charset="0"/>
                <a:cs typeface="Times New Roman" panose="02020603050405020304" pitchFamily="18" charset="0"/>
              </a:rPr>
              <a:t>choleretic</a:t>
            </a:r>
            <a:r>
              <a:rPr lang="en-US" sz="3600" b="1" dirty="0" smtClean="0">
                <a:latin typeface="Times New Roman" panose="02020603050405020304" pitchFamily="18" charset="0"/>
                <a:cs typeface="Times New Roman" panose="02020603050405020304" pitchFamily="18" charset="0"/>
              </a:rPr>
              <a:t> action). They also take part in the formation of micelles which render cholesterol soluble in bile.</a:t>
            </a:r>
          </a:p>
        </p:txBody>
      </p:sp>
      <p:sp>
        <p:nvSpPr>
          <p:cNvPr id="2" name="Rectangle 1"/>
          <p:cNvSpPr/>
          <p:nvPr/>
        </p:nvSpPr>
        <p:spPr>
          <a:xfrm>
            <a:off x="914400" y="381000"/>
            <a:ext cx="7467600" cy="769441"/>
          </a:xfrm>
          <a:prstGeom prst="rect">
            <a:avLst/>
          </a:prstGeom>
        </p:spPr>
        <p:txBody>
          <a:bodyPr wrap="square">
            <a:spAutoFit/>
          </a:bodyPr>
          <a:lstStyle/>
          <a:p>
            <a:pPr algn="ctr"/>
            <a:r>
              <a:rPr lang="en-US" altLang="en-US" sz="4400" b="1" kern="0" dirty="0" smtClean="0">
                <a:solidFill>
                  <a:srgbClr val="FF0000"/>
                </a:solidFill>
                <a:ea typeface="+mj-ea"/>
              </a:rPr>
              <a:t>Other Functions </a:t>
            </a:r>
            <a:r>
              <a:rPr lang="en-US" altLang="en-US" sz="4400" b="1" kern="0" dirty="0">
                <a:solidFill>
                  <a:srgbClr val="FF0000"/>
                </a:solidFill>
                <a:ea typeface="+mj-ea"/>
              </a:rPr>
              <a:t>of Bile Salts </a:t>
            </a:r>
            <a:endParaRPr lang="en-US" sz="2800" dirty="0">
              <a:solidFill>
                <a:srgbClr val="FF0000"/>
              </a:solidFill>
            </a:endParaRPr>
          </a:p>
        </p:txBody>
      </p:sp>
    </p:spTree>
    <p:extLst>
      <p:ext uri="{BB962C8B-B14F-4D97-AF65-F5344CB8AC3E}">
        <p14:creationId xmlns:p14="http://schemas.microsoft.com/office/powerpoint/2010/main" val="30156544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p:txBody>
          <a:bodyPr/>
          <a:lstStyle/>
          <a:p>
            <a:r>
              <a:rPr lang="en-US" altLang="en-US" sz="7200" b="1" dirty="0" smtClean="0">
                <a:solidFill>
                  <a:srgbClr val="FF0000"/>
                </a:solidFill>
                <a:latin typeface="Times New Roman" pitchFamily="18" charset="0"/>
                <a:cs typeface="Times New Roman" pitchFamily="18" charset="0"/>
              </a:rPr>
              <a:t>Enterohepatic Circulation (Portal circulation) of Bile Salts</a:t>
            </a:r>
            <a:endParaRPr lang="ar-SA" altLang="en-US" sz="7200" b="1" dirty="0" smtClean="0">
              <a:solidFill>
                <a:srgbClr val="FF000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381000" y="457200"/>
            <a:ext cx="8610600" cy="533400"/>
          </a:xfrm>
        </p:spPr>
        <p:txBody>
          <a:bodyPr/>
          <a:lstStyle/>
          <a:p>
            <a:pPr algn="l" rtl="0" eaLnBrk="1" hangingPunct="1"/>
            <a:r>
              <a:rPr lang="en-US" altLang="en-US" sz="2800" b="1" dirty="0" smtClean="0">
                <a:solidFill>
                  <a:srgbClr val="FF0000"/>
                </a:solidFill>
                <a:latin typeface="Times New Roman" pitchFamily="18" charset="0"/>
                <a:cs typeface="Times New Roman" pitchFamily="18" charset="0"/>
              </a:rPr>
              <a:t>Enterohepatic Circulation of Bile Salts. Bile Salts Are Recycled Between the Small Intestine and the Liver</a:t>
            </a:r>
            <a:br>
              <a:rPr lang="en-US" altLang="en-US" sz="2800" b="1" dirty="0" smtClean="0">
                <a:solidFill>
                  <a:srgbClr val="FF0000"/>
                </a:solidFill>
                <a:latin typeface="Times New Roman" pitchFamily="18" charset="0"/>
                <a:cs typeface="Times New Roman" pitchFamily="18" charset="0"/>
              </a:rPr>
            </a:br>
            <a:endParaRPr lang="ar-SA" altLang="en-US" sz="2800" b="1" dirty="0" smtClean="0">
              <a:solidFill>
                <a:srgbClr val="FF0000"/>
              </a:solidFill>
              <a:latin typeface="Times New Roman" pitchFamily="18" charset="0"/>
              <a:cs typeface="Times New Roman" pitchFamily="18" charset="0"/>
            </a:endParaRPr>
          </a:p>
        </p:txBody>
      </p:sp>
      <p:sp>
        <p:nvSpPr>
          <p:cNvPr id="31747" name="Content Placeholder 3"/>
          <p:cNvSpPr>
            <a:spLocks noGrp="1"/>
          </p:cNvSpPr>
          <p:nvPr>
            <p:ph idx="1"/>
          </p:nvPr>
        </p:nvSpPr>
        <p:spPr>
          <a:xfrm>
            <a:off x="0" y="1143000"/>
            <a:ext cx="9144000" cy="4114800"/>
          </a:xfrm>
        </p:spPr>
        <p:txBody>
          <a:bodyPr/>
          <a:lstStyle/>
          <a:p>
            <a:pPr algn="l" rtl="0"/>
            <a:r>
              <a:rPr lang="en-US" altLang="en-US" sz="2600" b="1" dirty="0" smtClean="0">
                <a:latin typeface="Times New Roman" pitchFamily="18" charset="0"/>
                <a:cs typeface="Times New Roman" pitchFamily="18" charset="0"/>
              </a:rPr>
              <a:t>The </a:t>
            </a:r>
            <a:r>
              <a:rPr lang="en-US" altLang="en-US" sz="2600" b="1" dirty="0" err="1" smtClean="0">
                <a:latin typeface="Times New Roman" pitchFamily="18" charset="0"/>
                <a:cs typeface="Times New Roman" pitchFamily="18" charset="0"/>
              </a:rPr>
              <a:t>enterohepatic</a:t>
            </a:r>
            <a:r>
              <a:rPr lang="en-US" altLang="en-US" sz="2600" b="1" dirty="0" smtClean="0">
                <a:latin typeface="Times New Roman" pitchFamily="18" charset="0"/>
                <a:cs typeface="Times New Roman" pitchFamily="18" charset="0"/>
              </a:rPr>
              <a:t> circulation of bile salts is the recycling of bile salts between the small intestine and the liver. </a:t>
            </a:r>
          </a:p>
          <a:p>
            <a:pPr algn="l" rtl="0"/>
            <a:r>
              <a:rPr lang="en-US" altLang="en-US" sz="2600" b="1" dirty="0" smtClean="0">
                <a:latin typeface="Times New Roman" pitchFamily="18" charset="0"/>
                <a:cs typeface="Times New Roman" pitchFamily="18" charset="0"/>
              </a:rPr>
              <a:t>The total amount of bile acids in the body, primary or secondary, conjugated or free, at any time is defined as the </a:t>
            </a:r>
            <a:r>
              <a:rPr lang="en-US" altLang="en-US" sz="2600" b="1" u="sng" dirty="0" smtClean="0">
                <a:latin typeface="Times New Roman" pitchFamily="18" charset="0"/>
                <a:cs typeface="Times New Roman" pitchFamily="18" charset="0"/>
              </a:rPr>
              <a:t>total bile acid pool</a:t>
            </a:r>
            <a:r>
              <a:rPr lang="en-US" altLang="en-US" sz="2600" b="1" dirty="0" smtClean="0">
                <a:latin typeface="Times New Roman" pitchFamily="18" charset="0"/>
                <a:cs typeface="Times New Roman" pitchFamily="18" charset="0"/>
              </a:rPr>
              <a:t>. </a:t>
            </a:r>
          </a:p>
          <a:p>
            <a:pPr algn="l" rtl="0"/>
            <a:r>
              <a:rPr lang="en-US" altLang="en-US" sz="2600" b="1" dirty="0" smtClean="0">
                <a:latin typeface="Times New Roman" pitchFamily="18" charset="0"/>
                <a:cs typeface="Times New Roman" pitchFamily="18" charset="0"/>
              </a:rPr>
              <a:t>In healthy people, the bile acid pool ranges from 2 to 4 g. The </a:t>
            </a:r>
            <a:r>
              <a:rPr lang="en-US" altLang="en-US" sz="2600" b="1" dirty="0" err="1" smtClean="0">
                <a:latin typeface="Times New Roman" pitchFamily="18" charset="0"/>
                <a:cs typeface="Times New Roman" pitchFamily="18" charset="0"/>
              </a:rPr>
              <a:t>enterohepatic</a:t>
            </a:r>
            <a:r>
              <a:rPr lang="en-US" altLang="en-US" sz="2600" b="1" dirty="0" smtClean="0">
                <a:latin typeface="Times New Roman" pitchFamily="18" charset="0"/>
                <a:cs typeface="Times New Roman" pitchFamily="18" charset="0"/>
              </a:rPr>
              <a:t> circulation of bile acids in this pool is physiologically extremely important. By cycling several times during a meal, a relatively small bile acid pool can provide the body with sufficient amounts of bile salts to promote lipid absorption. </a:t>
            </a:r>
            <a:r>
              <a:rPr lang="en-US" altLang="en-US" sz="2600" b="1" u="sng" dirty="0" smtClean="0">
                <a:latin typeface="Times New Roman" pitchFamily="18" charset="0"/>
                <a:cs typeface="Times New Roman" pitchFamily="18" charset="0"/>
              </a:rPr>
              <a:t>In a light eater, the bile acid pool may circulate three to five (3-5) times a day; in a heavy eater, it may circulate 14 to 16 times a 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76200"/>
            <a:ext cx="7772400" cy="1524000"/>
          </a:xfrm>
        </p:spPr>
        <p:txBody>
          <a:bodyPr/>
          <a:lstStyle/>
          <a:p>
            <a:pPr rtl="0"/>
            <a:r>
              <a:rPr lang="en-US" altLang="en-US" sz="3200" b="1" dirty="0" smtClean="0">
                <a:solidFill>
                  <a:srgbClr val="FF0000"/>
                </a:solidFill>
                <a:latin typeface="Times New Roman" pitchFamily="18" charset="0"/>
                <a:cs typeface="Times New Roman" pitchFamily="18" charset="0"/>
              </a:rPr>
              <a:t>Enterohepatic Circulation of Bile Salts. Bile Salts Are Recycled Between the Small Intestine and the Liver (cont.)</a:t>
            </a:r>
            <a:endParaRPr lang="ar-SA" altLang="en-US" sz="3200" b="1" dirty="0" smtClean="0">
              <a:solidFill>
                <a:srgbClr val="FF0000"/>
              </a:solidFill>
              <a:latin typeface="Times New Roman" pitchFamily="18" charset="0"/>
              <a:cs typeface="Times New Roman" pitchFamily="18" charset="0"/>
            </a:endParaRPr>
          </a:p>
        </p:txBody>
      </p:sp>
      <p:sp>
        <p:nvSpPr>
          <p:cNvPr id="32771" name="Content Placeholder 2"/>
          <p:cNvSpPr>
            <a:spLocks noGrp="1"/>
          </p:cNvSpPr>
          <p:nvPr>
            <p:ph idx="1"/>
          </p:nvPr>
        </p:nvSpPr>
        <p:spPr>
          <a:xfrm>
            <a:off x="0" y="1524000"/>
            <a:ext cx="9144000" cy="4114800"/>
          </a:xfrm>
        </p:spPr>
        <p:txBody>
          <a:bodyPr/>
          <a:lstStyle/>
          <a:p>
            <a:pPr algn="l" rtl="0"/>
            <a:r>
              <a:rPr lang="en-US" altLang="en-US" sz="2800" b="1" dirty="0" smtClean="0">
                <a:latin typeface="Times New Roman" pitchFamily="18" charset="0"/>
                <a:cs typeface="Times New Roman" pitchFamily="18" charset="0"/>
              </a:rPr>
              <a:t>The intestine is normally extremely efficient in absorbing the bile salts by </a:t>
            </a:r>
            <a:r>
              <a:rPr lang="en-US" altLang="en-US" sz="2800" b="1" u="sng" dirty="0" smtClean="0">
                <a:latin typeface="Times New Roman" pitchFamily="18" charset="0"/>
                <a:cs typeface="Times New Roman" pitchFamily="18" charset="0"/>
              </a:rPr>
              <a:t>carriers located in the distal ileum</a:t>
            </a:r>
            <a:r>
              <a:rPr lang="en-US" altLang="en-US" sz="2800" b="1" dirty="0" smtClean="0">
                <a:latin typeface="Times New Roman" pitchFamily="18" charset="0"/>
                <a:cs typeface="Times New Roman" pitchFamily="18" charset="0"/>
              </a:rPr>
              <a:t>. Inflammation of the ileum can lead to their malabsorption and result in the loss of large quantities of bile salts in the feces e.g., inflammatory bowel diseases (Crohn’s disease an Ulcerative Colitis). Depending on the severity of illness, malabsorption of fat may result </a:t>
            </a:r>
            <a:r>
              <a:rPr lang="en-US" altLang="en-US" b="1" dirty="0" smtClean="0">
                <a:latin typeface="Times New Roman" pitchFamily="18" charset="0"/>
                <a:cs typeface="Times New Roman" pitchFamily="18" charset="0"/>
              </a:rPr>
              <a:t>in</a:t>
            </a:r>
            <a:r>
              <a:rPr lang="en-US" altLang="en-US" sz="2800" b="1" dirty="0" smtClean="0">
                <a:latin typeface="Times New Roman" pitchFamily="18" charset="0"/>
                <a:cs typeface="Times New Roman" pitchFamily="18" charset="0"/>
              </a:rPr>
              <a:t> </a:t>
            </a:r>
            <a:r>
              <a:rPr lang="en-US" altLang="en-US" sz="2800" b="1" u="sng" dirty="0" smtClean="0">
                <a:latin typeface="Times New Roman" pitchFamily="18" charset="0"/>
                <a:cs typeface="Times New Roman" pitchFamily="18" charset="0"/>
              </a:rPr>
              <a:t>steatorrhea</a:t>
            </a:r>
            <a:r>
              <a:rPr lang="en-US" altLang="en-US" sz="2800" b="1" dirty="0" smtClean="0">
                <a:latin typeface="Times New Roman" pitchFamily="18" charset="0"/>
                <a:cs typeface="Times New Roman" pitchFamily="18" charset="0"/>
              </a:rPr>
              <a:t> (fat in stool) because bile salt pool was depleted following the </a:t>
            </a:r>
            <a:r>
              <a:rPr lang="en-US" altLang="en-US" sz="2800" b="1" dirty="0" err="1" smtClean="0">
                <a:latin typeface="Times New Roman" pitchFamily="18" charset="0"/>
                <a:cs typeface="Times New Roman" pitchFamily="18" charset="0"/>
              </a:rPr>
              <a:t>ileal</a:t>
            </a:r>
            <a:r>
              <a:rPr lang="en-US" altLang="en-US" sz="2800" b="1" dirty="0" smtClean="0">
                <a:latin typeface="Times New Roman" pitchFamily="18" charset="0"/>
                <a:cs typeface="Times New Roman" pitchFamily="18" charset="0"/>
              </a:rPr>
              <a:t> inflammation or </a:t>
            </a:r>
            <a:r>
              <a:rPr lang="en-US" altLang="en-US" sz="2800" b="1" dirty="0" err="1" smtClean="0">
                <a:latin typeface="Times New Roman" pitchFamily="18" charset="0"/>
                <a:cs typeface="Times New Roman" pitchFamily="18" charset="0"/>
              </a:rPr>
              <a:t>resectioning</a:t>
            </a:r>
            <a:r>
              <a:rPr lang="en-US" altLang="en-US" sz="2800" b="1" dirty="0" smtClean="0">
                <a:latin typeface="Times New Roman" pitchFamily="18" charset="0"/>
                <a:cs typeface="Times New Roman" pitchFamily="18" charset="0"/>
              </a:rPr>
              <a:t>. Presence of bile salt in the colonic lumen will activate Cl secretion, Na and water will follow Cl into the intestinal lumen, producing </a:t>
            </a:r>
            <a:r>
              <a:rPr lang="en-US" altLang="en-US" sz="2800" b="1" u="sng" dirty="0" smtClean="0">
                <a:latin typeface="Times New Roman" pitchFamily="18" charset="0"/>
                <a:cs typeface="Times New Roman" pitchFamily="18" charset="0"/>
              </a:rPr>
              <a:t>secretory diarrhea</a:t>
            </a:r>
            <a:r>
              <a:rPr lang="en-US" altLang="en-US" sz="2800" b="1" dirty="0" smtClean="0">
                <a:latin typeface="Times New Roman" pitchFamily="18" charset="0"/>
                <a:cs typeface="Times New Roman" pitchFamily="18" charset="0"/>
              </a:rPr>
              <a:t>. </a:t>
            </a:r>
            <a:endParaRPr lang="ar-SA" altLang="en-US" sz="2800" dirty="0" smtClean="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228600"/>
            <a:ext cx="8686800" cy="1143000"/>
          </a:xfrm>
        </p:spPr>
        <p:txBody>
          <a:bodyPr/>
          <a:lstStyle/>
          <a:p>
            <a:pPr rtl="0" eaLnBrk="1" hangingPunct="1"/>
            <a:r>
              <a:rPr lang="en-US" altLang="en-US" sz="3200" b="1" dirty="0" smtClean="0">
                <a:solidFill>
                  <a:srgbClr val="FF0000"/>
                </a:solidFill>
                <a:latin typeface="Times New Roman" pitchFamily="18" charset="0"/>
                <a:cs typeface="Times New Roman" pitchFamily="18" charset="0"/>
              </a:rPr>
              <a:t>The Enterohepatic circulation recycles bile salts between the small intestine and the liver (cont.)</a:t>
            </a:r>
          </a:p>
        </p:txBody>
      </p:sp>
      <p:sp>
        <p:nvSpPr>
          <p:cNvPr id="33795" name="Rectangle 3"/>
          <p:cNvSpPr>
            <a:spLocks noGrp="1" noChangeArrowheads="1"/>
          </p:cNvSpPr>
          <p:nvPr>
            <p:ph sz="half" idx="1"/>
          </p:nvPr>
        </p:nvSpPr>
        <p:spPr>
          <a:xfrm>
            <a:off x="71438" y="1600200"/>
            <a:ext cx="8843962" cy="4724400"/>
          </a:xfrm>
        </p:spPr>
        <p:txBody>
          <a:bodyPr/>
          <a:lstStyle/>
          <a:p>
            <a:pPr marL="609600" indent="-609600" algn="l" rtl="0" eaLnBrk="1" hangingPunct="1"/>
            <a:r>
              <a:rPr lang="en-US" altLang="en-US" sz="2800" b="1" dirty="0" smtClean="0">
                <a:latin typeface="Times New Roman" pitchFamily="18" charset="0"/>
                <a:cs typeface="Times New Roman" pitchFamily="18" charset="0"/>
              </a:rPr>
              <a:t>Bile salts or bile acids in the intestine lumen are absorbed via </a:t>
            </a:r>
            <a:r>
              <a:rPr lang="en-US" altLang="en-US" sz="2800" b="1" u="sng" dirty="0" smtClean="0">
                <a:latin typeface="Times New Roman" pitchFamily="18" charset="0"/>
                <a:cs typeface="Times New Roman" pitchFamily="18" charset="0"/>
              </a:rPr>
              <a:t>four pathways </a:t>
            </a:r>
            <a:r>
              <a:rPr lang="en-US" altLang="en-US" sz="2800" b="1" dirty="0" smtClean="0">
                <a:latin typeface="Times New Roman" pitchFamily="18" charset="0"/>
                <a:cs typeface="Times New Roman" pitchFamily="18" charset="0"/>
              </a:rPr>
              <a:t>into portal circulation (enterohepatic circulation):</a:t>
            </a:r>
          </a:p>
          <a:p>
            <a:pPr marL="609600" indent="-609600" algn="l" rtl="0" eaLnBrk="1" hangingPunct="1">
              <a:buFont typeface="Wingdings" pitchFamily="2" charset="2"/>
              <a:buAutoNum type="arabicPeriod"/>
            </a:pPr>
            <a:r>
              <a:rPr lang="en-US" altLang="en-US" sz="2800" b="1" dirty="0" smtClean="0">
                <a:latin typeface="Times New Roman" pitchFamily="18" charset="0"/>
                <a:cs typeface="Times New Roman" pitchFamily="18" charset="0"/>
              </a:rPr>
              <a:t>Passive diffusion </a:t>
            </a:r>
          </a:p>
          <a:p>
            <a:pPr marL="609600" indent="-609600">
              <a:buFont typeface="Wingdings" pitchFamily="2" charset="2"/>
              <a:buAutoNum type="arabicPeriod"/>
            </a:pPr>
            <a:r>
              <a:rPr lang="en-US" altLang="en-US" sz="2800" b="1" dirty="0" smtClean="0">
                <a:latin typeface="Times New Roman" pitchFamily="18" charset="0"/>
                <a:cs typeface="Times New Roman" pitchFamily="18" charset="0"/>
              </a:rPr>
              <a:t>An active carrier-mediated </a:t>
            </a:r>
            <a:r>
              <a:rPr lang="en-US" altLang="en-US" sz="2800" b="1" dirty="0" smtClean="0">
                <a:latin typeface="Times New Roman" pitchFamily="18" charset="0"/>
                <a:cs typeface="Times New Roman" pitchFamily="18" charset="0"/>
              </a:rPr>
              <a:t>process </a:t>
            </a:r>
            <a:r>
              <a:rPr lang="en-US" alt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anose="02020603050405020304" pitchFamily="18" charset="0"/>
                <a:cs typeface="Times New Roman" panose="02020603050405020304" pitchFamily="18" charset="0"/>
              </a:rPr>
              <a:t>Apical Na</a:t>
            </a:r>
            <a:r>
              <a:rPr lang="en-US" sz="2800" b="1" baseline="30000"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dependent Bile salt transporter (ASBT</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altLang="en-US" sz="2800" b="1" dirty="0" smtClean="0">
                <a:solidFill>
                  <a:srgbClr val="FF0000"/>
                </a:solidFill>
                <a:latin typeface="Times New Roman" pitchFamily="18" charset="0"/>
                <a:cs typeface="Times New Roman" pitchFamily="18" charset="0"/>
              </a:rPr>
              <a:t> </a:t>
            </a:r>
            <a:endParaRPr lang="en-US" altLang="en-US" sz="2800" b="1" dirty="0" smtClean="0">
              <a:solidFill>
                <a:srgbClr val="FF0000"/>
              </a:solidFill>
              <a:latin typeface="Times New Roman" pitchFamily="18" charset="0"/>
              <a:cs typeface="Times New Roman" pitchFamily="18" charset="0"/>
            </a:endParaRPr>
          </a:p>
          <a:p>
            <a:pPr marL="609600" indent="-609600" algn="l" rtl="0" eaLnBrk="1" hangingPunct="1">
              <a:buFont typeface="Wingdings" pitchFamily="2" charset="2"/>
              <a:buAutoNum type="arabicPeriod"/>
            </a:pPr>
            <a:r>
              <a:rPr lang="en-US" altLang="en-US" sz="2800" b="1" dirty="0" smtClean="0">
                <a:latin typeface="Times New Roman" pitchFamily="18" charset="0"/>
                <a:cs typeface="Times New Roman" pitchFamily="18" charset="0"/>
              </a:rPr>
              <a:t>De-conjugation and/or transforming of bile salts to bile acids (by bacteria)</a:t>
            </a:r>
          </a:p>
          <a:p>
            <a:pPr marL="609600" indent="-609600" algn="l" rtl="0" eaLnBrk="1" hangingPunct="1">
              <a:buFont typeface="Wingdings" pitchFamily="2" charset="2"/>
              <a:buAutoNum type="arabicPeriod"/>
            </a:pPr>
            <a:r>
              <a:rPr lang="en-US" altLang="en-US" sz="2800" b="1" dirty="0" smtClean="0">
                <a:latin typeface="Times New Roman" pitchFamily="18" charset="0"/>
                <a:cs typeface="Times New Roman" pitchFamily="18" charset="0"/>
              </a:rPr>
              <a:t>Transforming the primary bile acids to secondary bile acids (by bacteria)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a:xfrm>
            <a:off x="685800" y="-76200"/>
            <a:ext cx="7772400" cy="1143000"/>
          </a:xfrm>
        </p:spPr>
        <p:txBody>
          <a:bodyPr/>
          <a:lstStyle/>
          <a:p>
            <a:r>
              <a:rPr lang="en-US" altLang="en-US" sz="2800" b="1" dirty="0" smtClean="0">
                <a:solidFill>
                  <a:srgbClr val="FF0000"/>
                </a:solidFill>
                <a:latin typeface="Times New Roman" pitchFamily="18" charset="0"/>
                <a:cs typeface="Times New Roman" pitchFamily="18" charset="0"/>
              </a:rPr>
              <a:t>The Enterohepatic circulation recycles bile salts between the small intestine and the liver (cont.)</a:t>
            </a:r>
          </a:p>
        </p:txBody>
      </p:sp>
      <p:pic>
        <p:nvPicPr>
          <p:cNvPr id="36867" name="Content Placeholder 10" descr="bile sal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09650"/>
            <a:ext cx="51054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9"/>
          <p:cNvSpPr txBox="1">
            <a:spLocks noChangeArrowheads="1"/>
          </p:cNvSpPr>
          <p:nvPr/>
        </p:nvSpPr>
        <p:spPr bwMode="auto">
          <a:xfrm>
            <a:off x="3175" y="1676400"/>
            <a:ext cx="37306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Garamond" pitchFamily="18" charset="0"/>
              </a:defRPr>
            </a:lvl1pPr>
            <a:lvl2pPr marL="742950" indent="-285750" algn="r" rtl="1">
              <a:spcBef>
                <a:spcPct val="20000"/>
              </a:spcBef>
              <a:buChar char="–"/>
              <a:defRPr sz="2800">
                <a:solidFill>
                  <a:schemeClr val="tx1"/>
                </a:solidFill>
                <a:latin typeface="Garamond" pitchFamily="18" charset="0"/>
              </a:defRPr>
            </a:lvl2pPr>
            <a:lvl3pPr marL="1143000" indent="-228600" algn="r" rtl="1">
              <a:spcBef>
                <a:spcPct val="20000"/>
              </a:spcBef>
              <a:buChar char="•"/>
              <a:defRPr sz="2400">
                <a:solidFill>
                  <a:schemeClr val="tx1"/>
                </a:solidFill>
                <a:latin typeface="Garamond" pitchFamily="18" charset="0"/>
              </a:defRPr>
            </a:lvl3pPr>
            <a:lvl4pPr marL="1600200" indent="-228600" algn="r" rtl="1">
              <a:spcBef>
                <a:spcPct val="20000"/>
              </a:spcBef>
              <a:buChar char="–"/>
              <a:defRPr sz="2000">
                <a:solidFill>
                  <a:schemeClr val="tx1"/>
                </a:solidFill>
                <a:latin typeface="Garamond" pitchFamily="18" charset="0"/>
              </a:defRPr>
            </a:lvl4pPr>
            <a:lvl5pPr marL="2057400" indent="-228600" algn="r" rtl="1">
              <a:spcBef>
                <a:spcPct val="20000"/>
              </a:spcBef>
              <a:buChar char="•"/>
              <a:defRPr sz="2000">
                <a:solidFill>
                  <a:schemeClr val="tx1"/>
                </a:solidFill>
                <a:latin typeface="Garamond" pitchFamily="18" charset="0"/>
              </a:defRPr>
            </a:lvl5pPr>
            <a:lvl6pPr marL="2514600" indent="-228600" algn="r" rtl="1" eaLnBrk="0" fontAlgn="base" hangingPunct="0">
              <a:spcBef>
                <a:spcPct val="20000"/>
              </a:spcBef>
              <a:spcAft>
                <a:spcPct val="0"/>
              </a:spcAft>
              <a:buChar char="•"/>
              <a:defRPr sz="2000">
                <a:solidFill>
                  <a:schemeClr val="tx1"/>
                </a:solidFill>
                <a:latin typeface="Garamond" pitchFamily="18" charset="0"/>
              </a:defRPr>
            </a:lvl6pPr>
            <a:lvl7pPr marL="2971800" indent="-228600" algn="r" rtl="1" eaLnBrk="0" fontAlgn="base" hangingPunct="0">
              <a:spcBef>
                <a:spcPct val="20000"/>
              </a:spcBef>
              <a:spcAft>
                <a:spcPct val="0"/>
              </a:spcAft>
              <a:buChar char="•"/>
              <a:defRPr sz="2000">
                <a:solidFill>
                  <a:schemeClr val="tx1"/>
                </a:solidFill>
                <a:latin typeface="Garamond" pitchFamily="18" charset="0"/>
              </a:defRPr>
            </a:lvl7pPr>
            <a:lvl8pPr marL="3429000" indent="-228600" algn="r" rtl="1" eaLnBrk="0" fontAlgn="base" hangingPunct="0">
              <a:spcBef>
                <a:spcPct val="20000"/>
              </a:spcBef>
              <a:spcAft>
                <a:spcPct val="0"/>
              </a:spcAft>
              <a:buChar char="•"/>
              <a:defRPr sz="2000">
                <a:solidFill>
                  <a:schemeClr val="tx1"/>
                </a:solidFill>
                <a:latin typeface="Garamond" pitchFamily="18" charset="0"/>
              </a:defRPr>
            </a:lvl8pPr>
            <a:lvl9pPr marL="3886200" indent="-228600" algn="r" rtl="1" eaLnBrk="0" fontAlgn="base" hangingPunct="0">
              <a:spcBef>
                <a:spcPct val="20000"/>
              </a:spcBef>
              <a:spcAft>
                <a:spcPct val="0"/>
              </a:spcAft>
              <a:buChar char="•"/>
              <a:defRPr sz="2000">
                <a:solidFill>
                  <a:schemeClr val="tx1"/>
                </a:solidFill>
                <a:latin typeface="Garamond" pitchFamily="18" charset="0"/>
              </a:defRPr>
            </a:lvl9pPr>
          </a:lstStyle>
          <a:p>
            <a:pPr algn="l" rtl="0" eaLnBrk="1" hangingPunct="1">
              <a:spcBef>
                <a:spcPct val="0"/>
              </a:spcBef>
              <a:buFontTx/>
              <a:buNone/>
            </a:pPr>
            <a:r>
              <a:rPr lang="en-US" altLang="en-US" sz="2400" b="1" dirty="0">
                <a:latin typeface="Times New Roman" pitchFamily="18" charset="0"/>
              </a:rPr>
              <a:t>Figure 26.16 Bile salts are recycled.</a:t>
            </a:r>
          </a:p>
          <a:p>
            <a:pPr algn="l" rtl="0" eaLnBrk="1" hangingPunct="1">
              <a:spcBef>
                <a:spcPct val="0"/>
              </a:spcBef>
              <a:buFontTx/>
              <a:buNone/>
            </a:pPr>
            <a:r>
              <a:rPr lang="en-GB" altLang="en-US" sz="2400" b="1" dirty="0">
                <a:latin typeface="Times New Roman" pitchFamily="18" charset="0"/>
              </a:rPr>
              <a:t>RHOADES AND BELL: Medical Physiology: Principles for Clinical Medicine, 3</a:t>
            </a:r>
            <a:r>
              <a:rPr lang="en-GB" altLang="en-US" sz="2400" b="1" baseline="30000" dirty="0">
                <a:latin typeface="Times New Roman" pitchFamily="18" charset="0"/>
              </a:rPr>
              <a:t>rd</a:t>
            </a:r>
            <a:r>
              <a:rPr lang="en-GB" altLang="en-US" sz="2400" b="1" dirty="0">
                <a:latin typeface="Times New Roman" pitchFamily="18" charset="0"/>
              </a:rPr>
              <a:t>  Edition. Page: 511; Lippincott Williams &amp; Wilkins, all right reserved. </a:t>
            </a: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71438"/>
            <a:ext cx="7772400" cy="842962"/>
          </a:xfrm>
        </p:spPr>
        <p:txBody>
          <a:bodyPr/>
          <a:lstStyle/>
          <a:p>
            <a:pPr eaLnBrk="1" hangingPunct="1"/>
            <a:r>
              <a:rPr lang="en-US" altLang="en-US" sz="6000" b="1" dirty="0" smtClean="0">
                <a:solidFill>
                  <a:srgbClr val="FF0000"/>
                </a:solidFill>
                <a:latin typeface="Times New Roman" pitchFamily="18" charset="0"/>
                <a:cs typeface="Times New Roman" pitchFamily="18" charset="0"/>
              </a:rPr>
              <a:t>The Liver </a:t>
            </a:r>
            <a:endParaRPr lang="ar-SA" altLang="en-US" sz="6000" b="1" dirty="0" smtClean="0">
              <a:solidFill>
                <a:srgbClr val="FF0000"/>
              </a:solidFill>
              <a:latin typeface="Times New Roman" pitchFamily="18" charset="0"/>
              <a:cs typeface="Times New Roman" pitchFamily="18" charset="0"/>
            </a:endParaRPr>
          </a:p>
        </p:txBody>
      </p:sp>
      <p:sp>
        <p:nvSpPr>
          <p:cNvPr id="5123" name="Content Placeholder 2"/>
          <p:cNvSpPr>
            <a:spLocks noGrp="1"/>
          </p:cNvSpPr>
          <p:nvPr>
            <p:ph idx="1"/>
          </p:nvPr>
        </p:nvSpPr>
        <p:spPr>
          <a:xfrm>
            <a:off x="0" y="914400"/>
            <a:ext cx="8896350" cy="4114800"/>
          </a:xfrm>
        </p:spPr>
        <p:txBody>
          <a:bodyPr/>
          <a:lstStyle/>
          <a:p>
            <a:pPr eaLnBrk="1" hangingPunct="1"/>
            <a:r>
              <a:rPr lang="en-US" altLang="en-US" sz="2400" b="1" dirty="0" smtClean="0">
                <a:latin typeface="Times New Roman" pitchFamily="18" charset="0"/>
                <a:cs typeface="Times New Roman" pitchFamily="18" charset="0"/>
              </a:rPr>
              <a:t>The liver is the largest internal organ in the body, constituting about 2.5% of an adult’s body weight. </a:t>
            </a:r>
          </a:p>
          <a:p>
            <a:pPr eaLnBrk="1" hangingPunct="1"/>
            <a:r>
              <a:rPr lang="en-US" altLang="en-US" sz="2400" b="1" dirty="0" smtClean="0">
                <a:latin typeface="Times New Roman" pitchFamily="18" charset="0"/>
                <a:cs typeface="Times New Roman" pitchFamily="18" charset="0"/>
              </a:rPr>
              <a:t>Receives 25% of the cardiac output via the hepatic portal vein and hepatic artery. </a:t>
            </a:r>
          </a:p>
          <a:p>
            <a:pPr eaLnBrk="1" hangingPunct="1"/>
            <a:r>
              <a:rPr lang="en-US" altLang="en-US" sz="2400" b="1" dirty="0" smtClean="0">
                <a:latin typeface="Times New Roman" pitchFamily="18" charset="0"/>
                <a:cs typeface="Times New Roman" pitchFamily="18" charset="0"/>
              </a:rPr>
              <a:t>Takes up, stores, and distributes nutrients and vitamins. </a:t>
            </a:r>
          </a:p>
          <a:p>
            <a:pPr eaLnBrk="1" hangingPunct="1"/>
            <a:r>
              <a:rPr lang="en-US" altLang="en-US" sz="2400" b="1" dirty="0" smtClean="0">
                <a:latin typeface="Times New Roman" pitchFamily="18" charset="0"/>
                <a:cs typeface="Times New Roman" pitchFamily="18" charset="0"/>
              </a:rPr>
              <a:t>Plays an important role in maintaining blood glucose levels. </a:t>
            </a:r>
          </a:p>
          <a:p>
            <a:pPr eaLnBrk="1" hangingPunct="1"/>
            <a:r>
              <a:rPr lang="en-US" altLang="en-US" sz="2400" b="1" dirty="0" smtClean="0">
                <a:latin typeface="Times New Roman" pitchFamily="18" charset="0"/>
                <a:cs typeface="Times New Roman" pitchFamily="18" charset="0"/>
              </a:rPr>
              <a:t>Regulates the circulating blood lipids by the amount of very low–density lipoproteins (LDL) it secretes. </a:t>
            </a:r>
          </a:p>
          <a:p>
            <a:pPr eaLnBrk="1" hangingPunct="1"/>
            <a:r>
              <a:rPr lang="en-US" altLang="en-US" sz="2400" b="1" dirty="0" smtClean="0">
                <a:latin typeface="Times New Roman" pitchFamily="18" charset="0"/>
                <a:cs typeface="Times New Roman" pitchFamily="18" charset="0"/>
              </a:rPr>
              <a:t>Synthesizes many of the circulating plasma proteins. </a:t>
            </a:r>
          </a:p>
          <a:p>
            <a:pPr eaLnBrk="1" hangingPunct="1"/>
            <a:r>
              <a:rPr lang="en-US" altLang="en-US" sz="2400" b="1" dirty="0" smtClean="0">
                <a:latin typeface="Times New Roman" pitchFamily="18" charset="0"/>
                <a:cs typeface="Times New Roman" pitchFamily="18" charset="0"/>
              </a:rPr>
              <a:t>Takes up numerous toxic compounds and drugs from the portal circulation. </a:t>
            </a:r>
          </a:p>
          <a:p>
            <a:pPr eaLnBrk="1" hangingPunct="1"/>
            <a:r>
              <a:rPr lang="en-US" altLang="en-US" sz="2400" b="1" dirty="0">
                <a:latin typeface="Times New Roman" pitchFamily="18" charset="0"/>
                <a:cs typeface="Times New Roman" pitchFamily="18" charset="0"/>
              </a:rPr>
              <a:t>Performs important endocrine functions.</a:t>
            </a:r>
          </a:p>
          <a:p>
            <a:pPr eaLnBrk="1" hangingPunct="1"/>
            <a:r>
              <a:rPr lang="en-US" altLang="en-US" sz="2400" b="1" dirty="0" smtClean="0">
                <a:latin typeface="Times New Roman" pitchFamily="18" charset="0"/>
                <a:cs typeface="Times New Roman" pitchFamily="18" charset="0"/>
              </a:rPr>
              <a:t>Serves as an excretory organ for bile pigments, cholesterol, and drugs.</a:t>
            </a: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6" descr="Fig 38-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4384675"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2"/>
          <p:cNvSpPr>
            <a:spLocks noGrp="1"/>
          </p:cNvSpPr>
          <p:nvPr>
            <p:ph type="title"/>
          </p:nvPr>
        </p:nvSpPr>
        <p:spPr>
          <a:xfrm>
            <a:off x="685800" y="76200"/>
            <a:ext cx="7772400" cy="1143000"/>
          </a:xfrm>
        </p:spPr>
        <p:txBody>
          <a:bodyPr/>
          <a:lstStyle/>
          <a:p>
            <a:pPr rtl="0" eaLnBrk="1" hangingPunct="1"/>
            <a:r>
              <a:rPr lang="en-US" altLang="en-US" b="1" dirty="0" smtClean="0">
                <a:solidFill>
                  <a:srgbClr val="FF0000"/>
                </a:solidFill>
                <a:latin typeface="Times New Roman" pitchFamily="18" charset="0"/>
                <a:cs typeface="Times New Roman" pitchFamily="18" charset="0"/>
              </a:rPr>
              <a:t>Absorption of bile acids or bile salt back into hepatocytes </a:t>
            </a:r>
            <a:endParaRPr lang="ar-SA" altLang="en-US" b="1" dirty="0" smtClean="0">
              <a:solidFill>
                <a:srgbClr val="FF0000"/>
              </a:solidFill>
              <a:latin typeface="Times New Roman" pitchFamily="18" charset="0"/>
              <a:cs typeface="Times New Roman" pitchFamily="18" charset="0"/>
            </a:endParaRPr>
          </a:p>
        </p:txBody>
      </p:sp>
      <p:sp>
        <p:nvSpPr>
          <p:cNvPr id="4" name="Content Placeholder 3"/>
          <p:cNvSpPr>
            <a:spLocks noGrp="1"/>
          </p:cNvSpPr>
          <p:nvPr>
            <p:ph sz="half" idx="1"/>
          </p:nvPr>
        </p:nvSpPr>
        <p:spPr>
          <a:xfrm>
            <a:off x="0" y="1295400"/>
            <a:ext cx="4572000" cy="4114800"/>
          </a:xfrm>
        </p:spPr>
        <p:txBody>
          <a:bodyPr/>
          <a:lstStyle/>
          <a:p>
            <a:pPr marL="609600" indent="-609600" algn="l" rtl="0" eaLnBrk="1" hangingPunct="1">
              <a:buFont typeface="Arial" pitchFamily="34" charset="0"/>
              <a:buChar char="•"/>
              <a:defRPr/>
            </a:pPr>
            <a:r>
              <a:rPr lang="en-US" sz="2400" b="1" dirty="0" smtClean="0">
                <a:solidFill>
                  <a:srgbClr val="FF0000"/>
                </a:solidFill>
                <a:latin typeface="Times New Roman" panose="02020603050405020304" pitchFamily="18" charset="0"/>
                <a:cs typeface="Times New Roman" panose="02020603050405020304" pitchFamily="18" charset="0"/>
              </a:rPr>
              <a:t>Bile salts or bile acids in the portal circulation are absorbed via four pathways into </a:t>
            </a:r>
            <a:r>
              <a:rPr lang="en-US" sz="2400" b="1" dirty="0" err="1" smtClean="0">
                <a:solidFill>
                  <a:srgbClr val="FF0000"/>
                </a:solidFill>
                <a:latin typeface="Times New Roman" panose="02020603050405020304" pitchFamily="18" charset="0"/>
                <a:cs typeface="Times New Roman" panose="02020603050405020304" pitchFamily="18" charset="0"/>
              </a:rPr>
              <a:t>hepatocytes</a:t>
            </a:r>
            <a:r>
              <a:rPr lang="en-US" sz="2400" b="1" dirty="0" smtClean="0">
                <a:solidFill>
                  <a:srgbClr val="FF0000"/>
                </a:solidFill>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 typeface="+mj-lt"/>
              <a:buAutoNum type="arabicPeriod"/>
            </a:pPr>
            <a:r>
              <a:rPr lang="en-US" sz="2400" b="1" dirty="0" smtClean="0">
                <a:latin typeface="Times New Roman" panose="02020603050405020304" pitchFamily="18" charset="0"/>
                <a:cs typeface="Times New Roman" panose="02020603050405020304" pitchFamily="18" charset="0"/>
              </a:rPr>
              <a:t>An active carrier-mediated process: conjugated bile acids-Na </a:t>
            </a:r>
            <a:r>
              <a:rPr lang="en-US" sz="2400" b="1" dirty="0" smtClean="0">
                <a:latin typeface="Times New Roman" panose="02020603050405020304" pitchFamily="18" charset="0"/>
                <a:cs typeface="Times New Roman" panose="02020603050405020304" pitchFamily="18" charset="0"/>
              </a:rPr>
              <a:t>co-transport (</a:t>
            </a:r>
            <a:r>
              <a:rPr lang="en-US" sz="2400" b="1" dirty="0" smtClean="0">
                <a:solidFill>
                  <a:prstClr val="black"/>
                </a:solidFill>
                <a:latin typeface="Times New Roman" panose="02020603050405020304" pitchFamily="18" charset="0"/>
                <a:cs typeface="Times New Roman" panose="02020603050405020304" pitchFamily="18" charset="0"/>
              </a:rPr>
              <a:t>Bile </a:t>
            </a:r>
            <a:r>
              <a:rPr lang="en-US" sz="2400" b="1" dirty="0">
                <a:solidFill>
                  <a:prstClr val="black"/>
                </a:solidFill>
                <a:latin typeface="Times New Roman" panose="02020603050405020304" pitchFamily="18" charset="0"/>
                <a:cs typeface="Times New Roman" panose="02020603050405020304" pitchFamily="18" charset="0"/>
              </a:rPr>
              <a:t>salt-Na</a:t>
            </a:r>
            <a:r>
              <a:rPr lang="en-US" sz="2400" b="1" baseline="30000" dirty="0">
                <a:solidFill>
                  <a:prstClr val="black"/>
                </a:solidFill>
                <a:latin typeface="Times New Roman" panose="02020603050405020304" pitchFamily="18" charset="0"/>
                <a:cs typeface="Times New Roman" panose="02020603050405020304" pitchFamily="18" charset="0"/>
              </a:rPr>
              <a:t>+</a:t>
            </a:r>
            <a:r>
              <a:rPr lang="en-US" sz="2400" b="1" dirty="0">
                <a:solidFill>
                  <a:prstClr val="black"/>
                </a:solidFill>
                <a:latin typeface="Times New Roman" panose="02020603050405020304" pitchFamily="18" charset="0"/>
                <a:cs typeface="Times New Roman" panose="02020603050405020304" pitchFamily="18" charset="0"/>
              </a:rPr>
              <a:t> coupled (</a:t>
            </a:r>
            <a:r>
              <a:rPr lang="en-US" sz="2400" b="1" dirty="0" err="1">
                <a:solidFill>
                  <a:prstClr val="black"/>
                </a:solidFill>
                <a:latin typeface="Times New Roman" panose="02020603050405020304" pitchFamily="18" charset="0"/>
                <a:cs typeface="Times New Roman" panose="02020603050405020304" pitchFamily="18" charset="0"/>
              </a:rPr>
              <a:t>Ntcp</a:t>
            </a:r>
            <a:r>
              <a:rPr lang="en-US" sz="2400" b="1" dirty="0" smtClean="0">
                <a:solidFill>
                  <a:prstClr val="black"/>
                </a:solidFill>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 typeface="+mj-lt"/>
              <a:buAutoNum type="arabicPeriod"/>
            </a:pPr>
            <a:r>
              <a:rPr lang="en-US" sz="2400" b="1" dirty="0" smtClean="0">
                <a:latin typeface="Times New Roman" panose="02020603050405020304" pitchFamily="18" charset="0"/>
                <a:cs typeface="Times New Roman" panose="02020603050405020304" pitchFamily="18" charset="0"/>
              </a:rPr>
              <a:t>Na-independent pathway (</a:t>
            </a:r>
            <a:r>
              <a:rPr lang="en-US" sz="2400" b="1" dirty="0">
                <a:solidFill>
                  <a:prstClr val="black"/>
                </a:solidFill>
                <a:latin typeface="Times New Roman" panose="02020603050405020304" pitchFamily="18" charset="0"/>
                <a:cs typeface="Times New Roman" panose="02020603050405020304" pitchFamily="18" charset="0"/>
              </a:rPr>
              <a:t>Bile </a:t>
            </a:r>
            <a:r>
              <a:rPr lang="en-US" sz="2400" b="1" dirty="0" err="1">
                <a:solidFill>
                  <a:prstClr val="black"/>
                </a:solidFill>
                <a:latin typeface="Times New Roman" panose="02020603050405020304" pitchFamily="18" charset="0"/>
                <a:cs typeface="Times New Roman" panose="02020603050405020304" pitchFamily="18" charset="0"/>
              </a:rPr>
              <a:t>acid-Na</a:t>
            </a:r>
            <a:r>
              <a:rPr lang="en-US" sz="2400" b="1" baseline="30000" dirty="0" err="1">
                <a:solidFill>
                  <a:prstClr val="black"/>
                </a:solidFill>
                <a:latin typeface="Times New Roman" panose="02020603050405020304" pitchFamily="18" charset="0"/>
                <a:cs typeface="Times New Roman" panose="02020603050405020304" pitchFamily="18" charset="0"/>
              </a:rPr>
              <a:t>+</a:t>
            </a:r>
            <a:r>
              <a:rPr lang="en-US" sz="2400" b="1" dirty="0" err="1">
                <a:solidFill>
                  <a:prstClr val="black"/>
                </a:solidFill>
                <a:latin typeface="Times New Roman" panose="02020603050405020304" pitchFamily="18" charset="0"/>
                <a:cs typeface="Times New Roman" panose="02020603050405020304" pitchFamily="18" charset="0"/>
              </a:rPr>
              <a:t>independent</a:t>
            </a:r>
            <a:r>
              <a:rPr lang="en-US" sz="2400" b="1" dirty="0">
                <a:solidFill>
                  <a:prstClr val="black"/>
                </a:solidFill>
                <a:latin typeface="Times New Roman" panose="02020603050405020304" pitchFamily="18" charset="0"/>
                <a:cs typeface="Times New Roman" panose="02020603050405020304" pitchFamily="18" charset="0"/>
              </a:rPr>
              <a:t> (OATP</a:t>
            </a:r>
            <a:r>
              <a:rPr lang="en-US" sz="2400" b="1" dirty="0" smtClean="0">
                <a:solidFill>
                  <a:prstClr val="black"/>
                </a:solidFill>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 typeface="+mj-lt"/>
              <a:buAutoNum type="arabicPeriod"/>
            </a:pPr>
            <a:r>
              <a:rPr lang="en-US" sz="2400" b="1" dirty="0" smtClean="0">
                <a:latin typeface="Times New Roman" panose="02020603050405020304" pitchFamily="18" charset="0"/>
                <a:cs typeface="Times New Roman" panose="02020603050405020304" pitchFamily="18" charset="0"/>
              </a:rPr>
              <a:t>Bile </a:t>
            </a:r>
            <a:r>
              <a:rPr lang="en-US" sz="2400" b="1" dirty="0" smtClean="0">
                <a:latin typeface="Times New Roman" panose="02020603050405020304" pitchFamily="18" charset="0"/>
                <a:cs typeface="Times New Roman" panose="02020603050405020304" pitchFamily="18" charset="0"/>
              </a:rPr>
              <a:t>acid-HCO3 or Bile acid-OH </a:t>
            </a:r>
            <a:r>
              <a:rPr lang="en-US" sz="2400" b="1" smtClean="0">
                <a:latin typeface="Times New Roman" panose="02020603050405020304" pitchFamily="18" charset="0"/>
                <a:cs typeface="Times New Roman" panose="02020603050405020304" pitchFamily="18" charset="0"/>
              </a:rPr>
              <a:t>exchange.</a:t>
            </a:r>
          </a:p>
          <a:p>
            <a:pPr marL="457200" indent="-457200" fontAlgn="auto">
              <a:spcBef>
                <a:spcPts val="0"/>
              </a:spcBef>
              <a:spcAft>
                <a:spcPts val="0"/>
              </a:spcAft>
              <a:buFont typeface="+mj-lt"/>
              <a:buAutoNum type="arabicPeriod"/>
            </a:pPr>
            <a:r>
              <a:rPr lang="en-US" sz="2400" b="1" smtClean="0">
                <a:latin typeface="Times New Roman" panose="02020603050405020304" pitchFamily="18" charset="0"/>
                <a:cs typeface="Times New Roman" panose="02020603050405020304" pitchFamily="18" charset="0"/>
              </a:rPr>
              <a:t>Passive </a:t>
            </a:r>
            <a:r>
              <a:rPr lang="en-US" sz="2400" b="1" dirty="0" smtClean="0">
                <a:latin typeface="Times New Roman" panose="02020603050405020304" pitchFamily="18" charset="0"/>
                <a:cs typeface="Times New Roman" panose="02020603050405020304" pitchFamily="18" charset="0"/>
              </a:rPr>
              <a:t>diffusion (very little</a:t>
            </a:r>
            <a:r>
              <a:rPr lang="en-US"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ctrTitle"/>
          </p:nvPr>
        </p:nvSpPr>
        <p:spPr>
          <a:xfrm>
            <a:off x="-533400" y="2130425"/>
            <a:ext cx="10210800" cy="1470025"/>
          </a:xfrm>
        </p:spPr>
        <p:txBody>
          <a:bodyPr/>
          <a:lstStyle/>
          <a:p>
            <a:r>
              <a:rPr lang="en-US" altLang="en-US" sz="19900" b="1" dirty="0" smtClean="0">
                <a:latin typeface="Times New Roman" pitchFamily="18" charset="0"/>
                <a:cs typeface="Times New Roman" pitchFamily="18" charset="0"/>
              </a:rPr>
              <a:t>The End </a:t>
            </a:r>
            <a:endParaRPr lang="ar-SA" altLang="en-US" sz="6000" b="1" dirty="0" smtClean="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609600" y="381000"/>
            <a:ext cx="7924800" cy="1143000"/>
          </a:xfrm>
        </p:spPr>
        <p:txBody>
          <a:bodyPr/>
          <a:lstStyle/>
          <a:p>
            <a:pPr eaLnBrk="1" hangingPunct="1"/>
            <a:r>
              <a:rPr lang="en-US" altLang="en-US" sz="5400" b="1" dirty="0" smtClean="0">
                <a:solidFill>
                  <a:srgbClr val="FF0000"/>
                </a:solidFill>
                <a:latin typeface="Times New Roman" pitchFamily="18" charset="0"/>
                <a:cs typeface="Times New Roman" pitchFamily="18" charset="0"/>
              </a:rPr>
              <a:t>The Anatomy of the Liver</a:t>
            </a: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685800" y="0"/>
            <a:ext cx="7772400" cy="1143000"/>
          </a:xfrm>
        </p:spPr>
        <p:txBody>
          <a:bodyPr/>
          <a:lstStyle/>
          <a:p>
            <a:pPr eaLnBrk="1" hangingPunct="1"/>
            <a:r>
              <a:rPr lang="en-US" altLang="en-US" sz="4400" b="1" dirty="0" smtClean="0">
                <a:solidFill>
                  <a:srgbClr val="FF0000"/>
                </a:solidFill>
                <a:latin typeface="Times New Roman" pitchFamily="18" charset="0"/>
                <a:cs typeface="Times New Roman" pitchFamily="18" charset="0"/>
              </a:rPr>
              <a:t>Bile Canaliculi &amp; Ducts</a:t>
            </a:r>
            <a:endParaRPr lang="ar-SA" altLang="en-US" sz="4400" b="1" dirty="0" smtClean="0">
              <a:solidFill>
                <a:srgbClr val="FF0000"/>
              </a:solidFill>
              <a:latin typeface="Times New Roman" pitchFamily="18" charset="0"/>
              <a:cs typeface="Times New Roman" pitchFamily="18" charset="0"/>
            </a:endParaRPr>
          </a:p>
        </p:txBody>
      </p:sp>
      <p:pic>
        <p:nvPicPr>
          <p:cNvPr id="10243" name="Picture 4"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9152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999416"/>
      </p:ext>
    </p:extLst>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76200"/>
            <a:ext cx="7905750" cy="762000"/>
          </a:xfrm>
        </p:spPr>
        <p:txBody>
          <a:bodyPr/>
          <a:lstStyle/>
          <a:p>
            <a:pPr eaLnBrk="1" hangingPunct="1"/>
            <a:r>
              <a:rPr lang="en-US" altLang="en-US" sz="3600" b="1" dirty="0" smtClean="0">
                <a:solidFill>
                  <a:srgbClr val="FF0000"/>
                </a:solidFill>
                <a:latin typeface="Times New Roman" pitchFamily="18" charset="0"/>
                <a:cs typeface="Times New Roman" pitchFamily="18" charset="0"/>
              </a:rPr>
              <a:t>The main digestive function of the liver </a:t>
            </a:r>
            <a:endParaRPr lang="ar-SA" altLang="en-US" sz="3600" b="1" dirty="0"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763000" cy="4114800"/>
          </a:xfrm>
        </p:spPr>
        <p:txBody>
          <a:bodyPr/>
          <a:lstStyle/>
          <a:p>
            <a:pPr algn="l" rtl="0" eaLnBrk="1" hangingPunct="1">
              <a:defRPr/>
            </a:pPr>
            <a:r>
              <a:rPr lang="en-US" sz="2600" b="1" dirty="0" smtClean="0">
                <a:solidFill>
                  <a:srgbClr val="0070C0"/>
                </a:solidFill>
                <a:latin typeface="Times New Roman" panose="02020603050405020304" pitchFamily="18" charset="0"/>
                <a:cs typeface="Times New Roman" panose="02020603050405020304" pitchFamily="18" charset="0"/>
              </a:rPr>
              <a:t>The main digestive function of the liver is the secretion of </a:t>
            </a:r>
            <a:r>
              <a:rPr lang="en-US" sz="2600" b="1" u="sng" dirty="0" smtClean="0">
                <a:solidFill>
                  <a:srgbClr val="0070C0"/>
                </a:solidFill>
                <a:latin typeface="Times New Roman" panose="02020603050405020304" pitchFamily="18" charset="0"/>
                <a:cs typeface="Times New Roman" panose="02020603050405020304" pitchFamily="18" charset="0"/>
              </a:rPr>
              <a:t>bile (normally 600-1000 ml/day) </a:t>
            </a:r>
          </a:p>
          <a:p>
            <a:pPr algn="l" rtl="0" eaLnBrk="1" hangingPunct="1">
              <a:defRPr/>
            </a:pPr>
            <a:r>
              <a:rPr lang="en-US" sz="2600" b="1" dirty="0" smtClean="0">
                <a:solidFill>
                  <a:srgbClr val="FF0000"/>
                </a:solidFill>
                <a:latin typeface="Times New Roman" panose="02020603050405020304" pitchFamily="18" charset="0"/>
                <a:cs typeface="Times New Roman" panose="02020603050405020304" pitchFamily="18" charset="0"/>
              </a:rPr>
              <a:t>Bile serves two important functions:</a:t>
            </a:r>
          </a:p>
          <a:p>
            <a:pPr marL="514350" indent="-514350" algn="l" rtl="0" eaLnBrk="1" hangingPunct="1">
              <a:buFont typeface="+mj-lt"/>
              <a:buAutoNum type="arabicPeriod"/>
              <a:defRPr/>
            </a:pPr>
            <a:r>
              <a:rPr lang="en-US" sz="2600" b="1" dirty="0" smtClean="0">
                <a:latin typeface="Times New Roman" panose="02020603050405020304" pitchFamily="18" charset="0"/>
                <a:cs typeface="Times New Roman" panose="02020603050405020304" pitchFamily="18" charset="0"/>
              </a:rPr>
              <a:t>It plays an important role in fat digestion and absorption by the following:</a:t>
            </a:r>
          </a:p>
          <a:p>
            <a:pPr marL="514350" indent="-514350" algn="l" rtl="0" eaLnBrk="1" hangingPunct="1">
              <a:buFont typeface="+mj-lt"/>
              <a:buAutoNum type="romanLcPeriod"/>
              <a:defRPr/>
            </a:pPr>
            <a:r>
              <a:rPr lang="en-US" sz="2600" b="1" dirty="0" smtClean="0">
                <a:latin typeface="Times New Roman" panose="02020603050405020304" pitchFamily="18" charset="0"/>
                <a:cs typeface="Times New Roman" panose="02020603050405020304" pitchFamily="18" charset="0"/>
              </a:rPr>
              <a:t>emulsifying the large fat particles of the food into minute particles.</a:t>
            </a:r>
          </a:p>
          <a:p>
            <a:pPr marL="514350" indent="-514350" algn="l" rtl="0" eaLnBrk="1" hangingPunct="1">
              <a:buFont typeface="+mj-lt"/>
              <a:buAutoNum type="romanLcPeriod"/>
              <a:defRPr/>
            </a:pPr>
            <a:r>
              <a:rPr lang="en-US" sz="2600" b="1" dirty="0" smtClean="0">
                <a:latin typeface="Times New Roman" panose="02020603050405020304" pitchFamily="18" charset="0"/>
                <a:cs typeface="Times New Roman" panose="02020603050405020304" pitchFamily="18" charset="0"/>
              </a:rPr>
              <a:t>they aid in absorption of the digested fat end products through the intestinal mucosal membrane, via micelles formation.</a:t>
            </a:r>
          </a:p>
          <a:p>
            <a:pPr marL="514350" indent="-514350" algn="l" rtl="0" eaLnBrk="1" hangingPunct="1">
              <a:buFont typeface="+mj-lt"/>
              <a:buAutoNum type="arabicPeriod" startAt="2"/>
              <a:defRPr/>
            </a:pPr>
            <a:r>
              <a:rPr lang="en-US" sz="2600" b="1" dirty="0" smtClean="0">
                <a:latin typeface="Times New Roman" panose="02020603050405020304" pitchFamily="18" charset="0"/>
                <a:cs typeface="Times New Roman" panose="02020603050405020304" pitchFamily="18" charset="0"/>
              </a:rPr>
              <a:t>bile serves as a means for excretion of waste products from the blood. These include especially </a:t>
            </a:r>
            <a:r>
              <a:rPr lang="en-US" sz="2600" b="1" i="1" u="sng" dirty="0" err="1" smtClean="0">
                <a:latin typeface="Times New Roman" panose="02020603050405020304" pitchFamily="18" charset="0"/>
                <a:cs typeface="Times New Roman" panose="02020603050405020304" pitchFamily="18" charset="0"/>
              </a:rPr>
              <a:t>bilirubin</a:t>
            </a:r>
            <a:r>
              <a:rPr lang="en-US" sz="2600" b="1" i="1" dirty="0" smtClean="0">
                <a:latin typeface="Times New Roman" panose="02020603050405020304" pitchFamily="18" charset="0"/>
                <a:cs typeface="Times New Roman" panose="02020603050405020304" pitchFamily="18" charset="0"/>
              </a:rPr>
              <a:t>, an end product </a:t>
            </a:r>
            <a:r>
              <a:rPr lang="en-US" sz="2600" b="1" dirty="0" smtClean="0">
                <a:latin typeface="Times New Roman" panose="02020603050405020304" pitchFamily="18" charset="0"/>
                <a:cs typeface="Times New Roman" panose="02020603050405020304" pitchFamily="18" charset="0"/>
              </a:rPr>
              <a:t>of</a:t>
            </a:r>
            <a:r>
              <a:rPr lang="en-US" sz="2600" b="1" i="1" dirty="0" smtClean="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hemoglobin destruction</a:t>
            </a:r>
            <a:r>
              <a:rPr lang="en-US" sz="2600" b="1" i="1" dirty="0" smtClean="0">
                <a:latin typeface="Times New Roman" panose="02020603050405020304" pitchFamily="18" charset="0"/>
                <a:cs typeface="Times New Roman" panose="02020603050405020304" pitchFamily="18" charset="0"/>
              </a:rPr>
              <a:t>.</a:t>
            </a:r>
            <a:endParaRPr lang="ar-SA" sz="2600" b="1" dirty="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685800" y="152400"/>
            <a:ext cx="7772400" cy="1143000"/>
          </a:xfrm>
        </p:spPr>
        <p:txBody>
          <a:bodyPr/>
          <a:lstStyle/>
          <a:p>
            <a:pPr eaLnBrk="1" hangingPunct="1"/>
            <a:r>
              <a:rPr lang="en-US" altLang="en-US" sz="6600" b="1" dirty="0" smtClean="0">
                <a:solidFill>
                  <a:srgbClr val="FF0000"/>
                </a:solidFill>
                <a:latin typeface="Times New Roman" pitchFamily="18" charset="0"/>
                <a:cs typeface="Times New Roman" pitchFamily="18" charset="0"/>
              </a:rPr>
              <a:t>The Gallbladder</a:t>
            </a:r>
            <a:endParaRPr lang="ar-SA" altLang="en-US" sz="6600" b="1" dirty="0" smtClean="0">
              <a:solidFill>
                <a:srgbClr val="FF0000"/>
              </a:solidFill>
              <a:latin typeface="Times New Roman" pitchFamily="18" charset="0"/>
              <a:cs typeface="Times New Roman" pitchFamily="18" charset="0"/>
            </a:endParaRPr>
          </a:p>
        </p:txBody>
      </p:sp>
      <p:pic>
        <p:nvPicPr>
          <p:cNvPr id="7171" name="Picture 5" descr="Image result for bile duct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371600"/>
            <a:ext cx="91963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743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55638" y="38100"/>
            <a:ext cx="7772400" cy="1143000"/>
          </a:xfrm>
        </p:spPr>
        <p:txBody>
          <a:bodyPr/>
          <a:lstStyle/>
          <a:p>
            <a:r>
              <a:rPr lang="en-US" altLang="en-US" sz="4000" b="1" dirty="0" smtClean="0">
                <a:solidFill>
                  <a:srgbClr val="FF0000"/>
                </a:solidFill>
                <a:latin typeface="Times New Roman" pitchFamily="18" charset="0"/>
                <a:cs typeface="Times New Roman" pitchFamily="18" charset="0"/>
              </a:rPr>
              <a:t>Gallbladder Bile Differs From Hepatic Bile</a:t>
            </a:r>
          </a:p>
        </p:txBody>
      </p:sp>
      <p:sp>
        <p:nvSpPr>
          <p:cNvPr id="16387" name="Content Placeholder 2"/>
          <p:cNvSpPr>
            <a:spLocks noGrp="1"/>
          </p:cNvSpPr>
          <p:nvPr>
            <p:ph idx="1"/>
          </p:nvPr>
        </p:nvSpPr>
        <p:spPr>
          <a:xfrm>
            <a:off x="46038" y="1066800"/>
            <a:ext cx="8991600" cy="3200400"/>
          </a:xfrm>
        </p:spPr>
        <p:txBody>
          <a:bodyPr/>
          <a:lstStyle/>
          <a:p>
            <a:pPr eaLnBrk="1" hangingPunct="1">
              <a:defRPr/>
            </a:pPr>
            <a:r>
              <a:rPr lang="en-US" altLang="en-US" sz="2800" b="1" u="sng" dirty="0" smtClean="0">
                <a:solidFill>
                  <a:srgbClr val="FF0000"/>
                </a:solidFill>
                <a:latin typeface="Times New Roman" panose="02020603050405020304" pitchFamily="18" charset="0"/>
                <a:cs typeface="Times New Roman" panose="02020603050405020304" pitchFamily="18" charset="0"/>
              </a:rPr>
              <a:t>Bile is secreted in two stages: </a:t>
            </a:r>
          </a:p>
          <a:p>
            <a:pPr marL="514350" indent="-514350" eaLnBrk="1" hangingPunct="1">
              <a:buFontTx/>
              <a:buAutoNum type="arabicParenBoth"/>
              <a:defRPr/>
            </a:pPr>
            <a:r>
              <a:rPr lang="en-US" altLang="en-US" sz="2600" b="1" dirty="0" smtClean="0">
                <a:latin typeface="Times New Roman" panose="02020603050405020304" pitchFamily="18" charset="0"/>
                <a:cs typeface="Times New Roman" panose="02020603050405020304" pitchFamily="18" charset="0"/>
              </a:rPr>
              <a:t>The initial portion is secreted by the hepatocytes. It is secreted into bile canaliculi that originate between the hepatic cells. </a:t>
            </a:r>
            <a:endParaRPr lang="en-US" altLang="en-US" sz="2600" b="1" dirty="0">
              <a:latin typeface="Times New Roman" panose="02020603050405020304" pitchFamily="18" charset="0"/>
              <a:cs typeface="Times New Roman" panose="02020603050405020304" pitchFamily="18" charset="0"/>
            </a:endParaRPr>
          </a:p>
          <a:p>
            <a:pPr>
              <a:defRPr/>
            </a:pPr>
            <a:r>
              <a:rPr lang="en-US" altLang="en-US" sz="2600" b="1" dirty="0" smtClean="0">
                <a:solidFill>
                  <a:schemeClr val="accent6"/>
                </a:solidFill>
                <a:latin typeface="Times New Roman" panose="02020603050405020304" pitchFamily="18" charset="0"/>
                <a:cs typeface="Times New Roman" panose="02020603050405020304" pitchFamily="18" charset="0"/>
              </a:rPr>
              <a:t>Hepatic Bile: Isotonic secretion, with high </a:t>
            </a:r>
            <a:r>
              <a:rPr lang="en-US" sz="2600" b="1" dirty="0">
                <a:solidFill>
                  <a:schemeClr val="accent6"/>
                </a:solidFill>
                <a:latin typeface="Times New Roman" panose="02020603050405020304" pitchFamily="18" charset="0"/>
                <a:cs typeface="Times New Roman" panose="02020603050405020304" pitchFamily="18" charset="0"/>
              </a:rPr>
              <a:t>Na</a:t>
            </a:r>
            <a:r>
              <a:rPr lang="en-US" sz="2600" b="1" baseline="30000" dirty="0">
                <a:solidFill>
                  <a:schemeClr val="accent6"/>
                </a:solidFill>
                <a:latin typeface="Times New Roman" panose="02020603050405020304" pitchFamily="18" charset="0"/>
                <a:cs typeface="Times New Roman" panose="02020603050405020304" pitchFamily="18" charset="0"/>
              </a:rPr>
              <a:t>+</a:t>
            </a:r>
            <a:r>
              <a:rPr lang="en-US" sz="2600" b="1" dirty="0">
                <a:solidFill>
                  <a:schemeClr val="accent6"/>
                </a:solidFill>
                <a:latin typeface="Times New Roman" panose="02020603050405020304" pitchFamily="18" charset="0"/>
                <a:cs typeface="Times New Roman" panose="02020603050405020304" pitchFamily="18" charset="0"/>
              </a:rPr>
              <a:t>, Cl</a:t>
            </a:r>
            <a:r>
              <a:rPr lang="en-US" sz="2600" b="1" baseline="30000" dirty="0">
                <a:solidFill>
                  <a:schemeClr val="accent6"/>
                </a:solidFill>
                <a:latin typeface="Times New Roman" panose="02020603050405020304" pitchFamily="18" charset="0"/>
                <a:cs typeface="Times New Roman" panose="02020603050405020304" pitchFamily="18" charset="0"/>
              </a:rPr>
              <a:t>-</a:t>
            </a:r>
            <a:r>
              <a:rPr lang="en-US" sz="2600" b="1" dirty="0">
                <a:solidFill>
                  <a:schemeClr val="accent6"/>
                </a:solidFill>
                <a:latin typeface="Times New Roman" panose="02020603050405020304" pitchFamily="18" charset="0"/>
                <a:cs typeface="Times New Roman" panose="02020603050405020304" pitchFamily="18" charset="0"/>
              </a:rPr>
              <a:t> and HCO</a:t>
            </a:r>
            <a:r>
              <a:rPr lang="en-US" sz="2600" b="1" baseline="-25000" dirty="0">
                <a:solidFill>
                  <a:schemeClr val="accent6"/>
                </a:solidFill>
                <a:latin typeface="Times New Roman" panose="02020603050405020304" pitchFamily="18" charset="0"/>
                <a:cs typeface="Times New Roman" panose="02020603050405020304" pitchFamily="18" charset="0"/>
              </a:rPr>
              <a:t>3</a:t>
            </a:r>
            <a:r>
              <a:rPr lang="en-US" sz="2600" b="1" dirty="0">
                <a:solidFill>
                  <a:schemeClr val="accent6"/>
                </a:solidFill>
                <a:latin typeface="Times New Roman" panose="02020603050405020304" pitchFamily="18" charset="0"/>
                <a:cs typeface="Times New Roman" panose="02020603050405020304" pitchFamily="18" charset="0"/>
              </a:rPr>
              <a:t> and low K</a:t>
            </a:r>
            <a:r>
              <a:rPr lang="en-US" sz="2600" b="1" baseline="30000" dirty="0">
                <a:solidFill>
                  <a:schemeClr val="accent6"/>
                </a:solidFill>
                <a:latin typeface="Times New Roman" panose="02020603050405020304" pitchFamily="18" charset="0"/>
                <a:cs typeface="Times New Roman" panose="02020603050405020304" pitchFamily="18" charset="0"/>
              </a:rPr>
              <a:t>+</a:t>
            </a:r>
            <a:r>
              <a:rPr lang="en-US" sz="2600" b="1" dirty="0">
                <a:solidFill>
                  <a:schemeClr val="accent6"/>
                </a:solidFill>
                <a:latin typeface="Times New Roman" panose="02020603050405020304" pitchFamily="18" charset="0"/>
                <a:cs typeface="Times New Roman" panose="02020603050405020304" pitchFamily="18" charset="0"/>
              </a:rPr>
              <a:t> and Ca</a:t>
            </a:r>
            <a:r>
              <a:rPr lang="en-US" sz="2600" b="1" baseline="30000" dirty="0">
                <a:solidFill>
                  <a:schemeClr val="accent6"/>
                </a:solidFill>
                <a:latin typeface="Times New Roman" panose="02020603050405020304" pitchFamily="18" charset="0"/>
                <a:cs typeface="Times New Roman" panose="02020603050405020304" pitchFamily="18" charset="0"/>
              </a:rPr>
              <a:t>2+</a:t>
            </a:r>
            <a:r>
              <a:rPr lang="en-US" sz="2600" b="1" dirty="0">
                <a:solidFill>
                  <a:schemeClr val="accent6"/>
                </a:solidFill>
                <a:latin typeface="Times New Roman" panose="02020603050405020304" pitchFamily="18" charset="0"/>
                <a:cs typeface="Times New Roman" panose="02020603050405020304" pitchFamily="18" charset="0"/>
              </a:rPr>
              <a:t>. </a:t>
            </a:r>
            <a:endParaRPr lang="en-US" altLang="en-US" sz="2600" b="1" dirty="0" smtClean="0">
              <a:solidFill>
                <a:schemeClr val="accent6"/>
              </a:solidFill>
              <a:latin typeface="Times New Roman" panose="02020603050405020304" pitchFamily="18" charset="0"/>
              <a:cs typeface="Times New Roman" panose="02020603050405020304" pitchFamily="18" charset="0"/>
            </a:endParaRPr>
          </a:p>
          <a:p>
            <a:pPr marL="0" indent="0">
              <a:buNone/>
              <a:defRPr/>
            </a:pPr>
            <a:r>
              <a:rPr lang="en-US" altLang="en-US" sz="2600" b="1" dirty="0" smtClean="0">
                <a:latin typeface="Times New Roman" panose="02020603050405020304" pitchFamily="18" charset="0"/>
                <a:cs typeface="Times New Roman" panose="02020603050405020304" pitchFamily="18" charset="0"/>
              </a:rPr>
              <a:t>(2) The bile flows in the canaliculi toward the hepatic duct and common bile duct. From these the bile either empties directly into the duodenum or is diverted for </a:t>
            </a:r>
            <a:r>
              <a:rPr lang="en-US" altLang="en-US" sz="2600" b="1" u="sng" dirty="0" smtClean="0">
                <a:solidFill>
                  <a:srgbClr val="FF0000"/>
                </a:solidFill>
                <a:latin typeface="Times New Roman" panose="02020603050405020304" pitchFamily="18" charset="0"/>
                <a:cs typeface="Times New Roman" panose="02020603050405020304" pitchFamily="18" charset="0"/>
              </a:rPr>
              <a:t>minutes up to several hours </a:t>
            </a:r>
            <a:r>
              <a:rPr lang="en-US" altLang="en-US" sz="2600" b="1" dirty="0" smtClean="0">
                <a:latin typeface="Times New Roman" panose="02020603050405020304" pitchFamily="18" charset="0"/>
                <a:cs typeface="Times New Roman" panose="02020603050405020304" pitchFamily="18" charset="0"/>
              </a:rPr>
              <a:t>through the cystic duct into the gallbladder </a:t>
            </a:r>
            <a:r>
              <a:rPr lang="en-US" altLang="en-US" sz="2600" b="1" dirty="0" smtClean="0">
                <a:solidFill>
                  <a:srgbClr val="FF0000"/>
                </a:solidFill>
                <a:latin typeface="Times New Roman" panose="02020603050405020304" pitchFamily="18" charset="0"/>
                <a:cs typeface="Times New Roman" panose="02020603050405020304" pitchFamily="18" charset="0"/>
              </a:rPr>
              <a:t>(this is the second portion of liver secretion which is added to the initial bile).</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smtClean="0">
                <a:solidFill>
                  <a:schemeClr val="accent6"/>
                </a:solidFill>
                <a:latin typeface="Times New Roman" panose="02020603050405020304" pitchFamily="18" charset="0"/>
                <a:cs typeface="Times New Roman" panose="02020603050405020304" pitchFamily="18" charset="0"/>
              </a:rPr>
              <a:t>Gallbladder bile: high Bile acid anion </a:t>
            </a:r>
            <a:r>
              <a:rPr lang="en-US" sz="2800" b="1" dirty="0" smtClean="0">
                <a:solidFill>
                  <a:schemeClr val="accent6"/>
                </a:solidFill>
                <a:latin typeface="Times New Roman" panose="02020603050405020304" pitchFamily="18" charset="0"/>
                <a:cs typeface="Times New Roman" panose="02020603050405020304" pitchFamily="18" charset="0"/>
              </a:rPr>
              <a:t>and Ca</a:t>
            </a:r>
            <a:r>
              <a:rPr lang="en-US" sz="2800" b="1" baseline="30000" dirty="0" smtClean="0">
                <a:solidFill>
                  <a:schemeClr val="accent6"/>
                </a:solidFill>
                <a:latin typeface="Times New Roman" panose="02020603050405020304" pitchFamily="18" charset="0"/>
                <a:cs typeface="Times New Roman" panose="02020603050405020304" pitchFamily="18" charset="0"/>
              </a:rPr>
              <a:t>2+</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smtClean="0">
                <a:solidFill>
                  <a:schemeClr val="accent6"/>
                </a:solidFill>
                <a:latin typeface="Times New Roman" panose="02020603050405020304" pitchFamily="18" charset="0"/>
                <a:cs typeface="Times New Roman" panose="02020603050405020304" pitchFamily="18" charset="0"/>
              </a:rPr>
              <a:t>; but low Na</a:t>
            </a:r>
            <a:r>
              <a:rPr lang="en-US" sz="2800" b="1" baseline="30000" dirty="0" smtClean="0">
                <a:solidFill>
                  <a:schemeClr val="accent6"/>
                </a:solidFill>
                <a:latin typeface="Times New Roman" panose="02020603050405020304" pitchFamily="18" charset="0"/>
                <a:cs typeface="Times New Roman" panose="02020603050405020304" pitchFamily="18" charset="0"/>
              </a:rPr>
              <a:t>+</a:t>
            </a:r>
            <a:r>
              <a:rPr lang="en-US" sz="2800" b="1" dirty="0" smtClean="0">
                <a:solidFill>
                  <a:schemeClr val="accent6"/>
                </a:solidFill>
                <a:latin typeface="Times New Roman" panose="02020603050405020304" pitchFamily="18" charset="0"/>
                <a:cs typeface="Times New Roman" panose="02020603050405020304" pitchFamily="18" charset="0"/>
              </a:rPr>
              <a:t> , Cl</a:t>
            </a:r>
            <a:r>
              <a:rPr lang="en-US" sz="2800" b="1" baseline="30000" dirty="0" smtClean="0">
                <a:solidFill>
                  <a:schemeClr val="accent6"/>
                </a:solidFill>
                <a:latin typeface="Times New Roman" panose="02020603050405020304" pitchFamily="18" charset="0"/>
                <a:cs typeface="Times New Roman" panose="02020603050405020304" pitchFamily="18" charset="0"/>
              </a:rPr>
              <a:t>-</a:t>
            </a:r>
            <a:r>
              <a:rPr lang="en-US" sz="2800" b="1" dirty="0" smtClean="0">
                <a:solidFill>
                  <a:schemeClr val="accent6"/>
                </a:solidFill>
                <a:latin typeface="Times New Roman" panose="02020603050405020304" pitchFamily="18" charset="0"/>
                <a:cs typeface="Times New Roman" panose="02020603050405020304" pitchFamily="18" charset="0"/>
              </a:rPr>
              <a:t> , </a:t>
            </a:r>
            <a:r>
              <a:rPr lang="en-US" sz="2800" b="1" dirty="0">
                <a:solidFill>
                  <a:schemeClr val="accent6"/>
                </a:solidFill>
                <a:latin typeface="Times New Roman" panose="02020603050405020304" pitchFamily="18" charset="0"/>
                <a:cs typeface="Times New Roman" panose="02020603050405020304" pitchFamily="18" charset="0"/>
              </a:rPr>
              <a:t>HCO</a:t>
            </a:r>
            <a:r>
              <a:rPr lang="en-US" sz="2800" b="1" baseline="-25000" dirty="0">
                <a:solidFill>
                  <a:schemeClr val="accent6"/>
                </a:solidFill>
                <a:latin typeface="Times New Roman" panose="02020603050405020304" pitchFamily="18" charset="0"/>
                <a:cs typeface="Times New Roman" panose="02020603050405020304" pitchFamily="18" charset="0"/>
              </a:rPr>
              <a:t>3</a:t>
            </a:r>
            <a:r>
              <a:rPr lang="en-US" sz="2800" b="1" dirty="0">
                <a:solidFill>
                  <a:schemeClr val="accent6"/>
                </a:solidFill>
                <a:latin typeface="Times New Roman" panose="02020603050405020304" pitchFamily="18" charset="0"/>
                <a:cs typeface="Times New Roman" panose="02020603050405020304" pitchFamily="18" charset="0"/>
              </a:rPr>
              <a:t> and </a:t>
            </a:r>
            <a:r>
              <a:rPr lang="en-US" sz="2800" b="1" dirty="0" smtClean="0">
                <a:solidFill>
                  <a:schemeClr val="accent6"/>
                </a:solidFill>
                <a:latin typeface="Times New Roman" panose="02020603050405020304" pitchFamily="18" charset="0"/>
                <a:cs typeface="Times New Roman" panose="02020603050405020304" pitchFamily="18" charset="0"/>
              </a:rPr>
              <a:t>H</a:t>
            </a:r>
            <a:r>
              <a:rPr lang="en-US" sz="2800" b="1" baseline="-25000" dirty="0" smtClean="0">
                <a:solidFill>
                  <a:schemeClr val="accent6"/>
                </a:solidFill>
                <a:latin typeface="Times New Roman" panose="02020603050405020304" pitchFamily="18" charset="0"/>
                <a:cs typeface="Times New Roman" panose="02020603050405020304" pitchFamily="18" charset="0"/>
              </a:rPr>
              <a:t>2</a:t>
            </a:r>
            <a:r>
              <a:rPr lang="en-US" sz="2800" b="1" dirty="0" smtClean="0">
                <a:solidFill>
                  <a:schemeClr val="accent6"/>
                </a:solidFill>
                <a:latin typeface="Times New Roman" panose="02020603050405020304" pitchFamily="18" charset="0"/>
                <a:cs typeface="Times New Roman" panose="02020603050405020304" pitchFamily="18" charset="0"/>
              </a:rPr>
              <a:t>O.</a:t>
            </a:r>
            <a:endParaRPr lang="en-US" sz="2800"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457200"/>
            <a:ext cx="7772400" cy="1143000"/>
          </a:xfrm>
        </p:spPr>
        <p:txBody>
          <a:bodyPr/>
          <a:lstStyle/>
          <a:p>
            <a:r>
              <a:rPr lang="en-US" altLang="ar-SA" b="1" dirty="0" smtClean="0">
                <a:solidFill>
                  <a:srgbClr val="FF0000"/>
                </a:solidFill>
                <a:latin typeface="Times New Roman" pitchFamily="18" charset="0"/>
                <a:cs typeface="Times New Roman" pitchFamily="18" charset="0"/>
              </a:rPr>
              <a:t>The major transport processes of </a:t>
            </a:r>
            <a:r>
              <a:rPr lang="en-US" altLang="ar-SA" b="1" dirty="0" err="1" smtClean="0">
                <a:solidFill>
                  <a:schemeClr val="accent6"/>
                </a:solidFill>
                <a:latin typeface="Times New Roman" pitchFamily="18" charset="0"/>
                <a:cs typeface="Times New Roman" pitchFamily="18" charset="0"/>
              </a:rPr>
              <a:t>cholangiocytes</a:t>
            </a:r>
            <a:r>
              <a:rPr lang="en-US" altLang="ar-SA" b="1" dirty="0" smtClean="0">
                <a:solidFill>
                  <a:srgbClr val="FF0000"/>
                </a:solidFill>
                <a:latin typeface="Times New Roman" pitchFamily="18" charset="0"/>
                <a:cs typeface="Times New Roman" pitchFamily="18" charset="0"/>
              </a:rPr>
              <a:t> that secrete an alkaline-rich fluid  </a:t>
            </a: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909" y="1828800"/>
            <a:ext cx="6087291" cy="399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2057400"/>
            <a:ext cx="2438400" cy="1938992"/>
          </a:xfrm>
          <a:prstGeom prst="rect">
            <a:avLst/>
          </a:prstGeom>
          <a:noFill/>
        </p:spPr>
        <p:txBody>
          <a:bodyPr wrap="square" rtlCol="0">
            <a:spAutoFit/>
          </a:bodyPr>
          <a:lstStyle/>
          <a:p>
            <a:r>
              <a:rPr lang="en-US" b="1" dirty="0" smtClean="0"/>
              <a:t>Active reabsorption of Glucose and A.A. to prevent bacterial growth.</a:t>
            </a:r>
            <a:endParaRPr lang="en-US" b="1" dirty="0"/>
          </a:p>
        </p:txBody>
      </p:sp>
      <p:sp>
        <p:nvSpPr>
          <p:cNvPr id="3" name="TextBox 2"/>
          <p:cNvSpPr txBox="1"/>
          <p:nvPr/>
        </p:nvSpPr>
        <p:spPr>
          <a:xfrm>
            <a:off x="76200" y="5950803"/>
            <a:ext cx="8763000" cy="830997"/>
          </a:xfrm>
          <a:prstGeom prst="rect">
            <a:avLst/>
          </a:prstGeom>
          <a:noFill/>
        </p:spPr>
        <p:txBody>
          <a:bodyPr wrap="square" rtlCol="0">
            <a:spAutoFit/>
          </a:bodyPr>
          <a:lstStyle/>
          <a:p>
            <a:pPr algn="ctr"/>
            <a:r>
              <a:rPr lang="en-US" altLang="en-US" b="1" dirty="0">
                <a:solidFill>
                  <a:schemeClr val="accent6"/>
                </a:solidFill>
              </a:rPr>
              <a:t>Hepatic Bile: Isotonic secretion, with high </a:t>
            </a:r>
            <a:r>
              <a:rPr lang="en-US" b="1" dirty="0">
                <a:solidFill>
                  <a:schemeClr val="accent6"/>
                </a:solidFill>
              </a:rPr>
              <a:t>Na</a:t>
            </a:r>
            <a:r>
              <a:rPr lang="en-US" b="1" baseline="30000" dirty="0">
                <a:solidFill>
                  <a:schemeClr val="accent6"/>
                </a:solidFill>
              </a:rPr>
              <a:t>+</a:t>
            </a:r>
            <a:r>
              <a:rPr lang="en-US" b="1" dirty="0">
                <a:solidFill>
                  <a:schemeClr val="accent6"/>
                </a:solidFill>
              </a:rPr>
              <a:t>, Cl</a:t>
            </a:r>
            <a:r>
              <a:rPr lang="en-US" b="1" baseline="30000" dirty="0">
                <a:solidFill>
                  <a:schemeClr val="accent6"/>
                </a:solidFill>
              </a:rPr>
              <a:t>-</a:t>
            </a:r>
            <a:r>
              <a:rPr lang="en-US" b="1" dirty="0">
                <a:solidFill>
                  <a:schemeClr val="accent6"/>
                </a:solidFill>
              </a:rPr>
              <a:t> and HCO</a:t>
            </a:r>
            <a:r>
              <a:rPr lang="en-US" b="1" baseline="-25000" dirty="0">
                <a:solidFill>
                  <a:schemeClr val="accent6"/>
                </a:solidFill>
              </a:rPr>
              <a:t>3</a:t>
            </a:r>
            <a:r>
              <a:rPr lang="en-US" b="1" dirty="0">
                <a:solidFill>
                  <a:schemeClr val="accent6"/>
                </a:solidFill>
              </a:rPr>
              <a:t> and low K</a:t>
            </a:r>
            <a:r>
              <a:rPr lang="en-US" b="1" baseline="30000" dirty="0">
                <a:solidFill>
                  <a:schemeClr val="accent6"/>
                </a:solidFill>
              </a:rPr>
              <a:t>+</a:t>
            </a:r>
            <a:r>
              <a:rPr lang="en-US" b="1" dirty="0">
                <a:solidFill>
                  <a:schemeClr val="accent6"/>
                </a:solidFill>
              </a:rPr>
              <a:t> and Ca</a:t>
            </a:r>
            <a:r>
              <a:rPr lang="en-US" b="1" baseline="30000" dirty="0">
                <a:solidFill>
                  <a:schemeClr val="accent6"/>
                </a:solidFill>
              </a:rPr>
              <a:t>2</a:t>
            </a:r>
            <a:r>
              <a:rPr lang="en-US" b="1" baseline="30000" dirty="0" smtClean="0">
                <a:solidFill>
                  <a:schemeClr val="accent6"/>
                </a:solidFill>
              </a:rPr>
              <a:t>+</a:t>
            </a:r>
            <a:r>
              <a:rPr lang="en-US" b="1" dirty="0" smtClean="0">
                <a:solidFill>
                  <a:schemeClr val="accent6"/>
                </a:solidFill>
              </a:rPr>
              <a:t>.</a:t>
            </a:r>
            <a:endParaRPr lang="en-US" altLang="en-US" b="1" dirty="0">
              <a:solidFill>
                <a:schemeClr val="accent6"/>
              </a:solidFill>
            </a:endParaRPr>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2- Erythropoiesi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 1, GI, 2009-2010</Template>
  <TotalTime>1543</TotalTime>
  <Words>2041</Words>
  <Application>Microsoft Office PowerPoint</Application>
  <PresentationFormat>On-screen Show (4:3)</PresentationFormat>
  <Paragraphs>121</Paragraphs>
  <Slides>31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Garamond</vt:lpstr>
      <vt:lpstr>Times New Roman</vt:lpstr>
      <vt:lpstr>Wingdings</vt:lpstr>
      <vt:lpstr>2- Erythropoiesis</vt:lpstr>
      <vt:lpstr>Office Theme</vt:lpstr>
      <vt:lpstr>1_Office Theme</vt:lpstr>
      <vt:lpstr>Physiology of Bile Salts and Enterohepatic Circulation</vt:lpstr>
      <vt:lpstr>Learning Objectives </vt:lpstr>
      <vt:lpstr>The Liver </vt:lpstr>
      <vt:lpstr>The Anatomy of the Liver</vt:lpstr>
      <vt:lpstr>Bile Canaliculi &amp; Ducts</vt:lpstr>
      <vt:lpstr>The main digestive function of the liver </vt:lpstr>
      <vt:lpstr>The Gallbladder</vt:lpstr>
      <vt:lpstr>Gallbladder Bile Differs From Hepatic Bile</vt:lpstr>
      <vt:lpstr>The major transport processes of cholangiocytes that secrete an alkaline-rich fluid  </vt:lpstr>
      <vt:lpstr>Storing and Concentrating Bile in the Gallbladder</vt:lpstr>
      <vt:lpstr>Concentration of Bile During Storage in The Gallbladder</vt:lpstr>
      <vt:lpstr>What Are The Components of Bile? </vt:lpstr>
      <vt:lpstr>Regulation of Bile Secretion</vt:lpstr>
      <vt:lpstr>Secretion and enterohepatic circulation of bile salts</vt:lpstr>
      <vt:lpstr>PowerPoint Presentation</vt:lpstr>
      <vt:lpstr>Neurohumoral control of gallbladder contraction and biliary secretion</vt:lpstr>
      <vt:lpstr>What is the bile acid ? What are the types of the bile acid?</vt:lpstr>
      <vt:lpstr>Bile Acids Are Formed in the Liver From Cholesterol</vt:lpstr>
      <vt:lpstr>Bile Acids Are Formed in the Liver From Cholesterol (continued)</vt:lpstr>
      <vt:lpstr>Function of Bile Salts in Fat Digestion and Absorption</vt:lpstr>
      <vt:lpstr>Role of Bile Salts to Accelerate Fat Digestion Formation of Micelles</vt:lpstr>
      <vt:lpstr>Micelles Formation</vt:lpstr>
      <vt:lpstr>Functions of Bile Salts in Fat Digestion and Absorption</vt:lpstr>
      <vt:lpstr>PowerPoint Presentation</vt:lpstr>
      <vt:lpstr>Enterohepatic Circulation (Portal circulation) of Bile Salts</vt:lpstr>
      <vt:lpstr>Enterohepatic Circulation of Bile Salts. Bile Salts Are Recycled Between the Small Intestine and the Liver </vt:lpstr>
      <vt:lpstr>Enterohepatic Circulation of Bile Salts. Bile Salts Are Recycled Between the Small Intestine and the Liver (cont.)</vt:lpstr>
      <vt:lpstr>The Enterohepatic circulation recycles bile salts between the small intestine and the liver (cont.)</vt:lpstr>
      <vt:lpstr>The Enterohepatic circulation recycles bile salts between the small intestine and the liver (cont.)</vt:lpstr>
      <vt:lpstr>Absorption of bile acids or bile salt back into hepatocytes </vt:lpstr>
      <vt:lpstr>The End </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Professor Ali Al Tuwaijri</dc:creator>
  <cp:lastModifiedBy>Mohammed Al Zoghaibi</cp:lastModifiedBy>
  <cp:revision>162</cp:revision>
  <dcterms:created xsi:type="dcterms:W3CDTF">2004-03-06T05:37:59Z</dcterms:created>
  <dcterms:modified xsi:type="dcterms:W3CDTF">2019-12-15T06:52:39Z</dcterms:modified>
</cp:coreProperties>
</file>