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 id="2147483675" r:id="rId2"/>
  </p:sldMasterIdLst>
  <p:notesMasterIdLst>
    <p:notesMasterId r:id="rId53"/>
  </p:notesMasterIdLst>
  <p:handoutMasterIdLst>
    <p:handoutMasterId r:id="rId54"/>
  </p:handoutMasterIdLst>
  <p:sldIdLst>
    <p:sldId id="311" r:id="rId3"/>
    <p:sldId id="423" r:id="rId4"/>
    <p:sldId id="329" r:id="rId5"/>
    <p:sldId id="383" r:id="rId6"/>
    <p:sldId id="390" r:id="rId7"/>
    <p:sldId id="427" r:id="rId8"/>
    <p:sldId id="428" r:id="rId9"/>
    <p:sldId id="359" r:id="rId10"/>
    <p:sldId id="410" r:id="rId11"/>
    <p:sldId id="360" r:id="rId12"/>
    <p:sldId id="391" r:id="rId13"/>
    <p:sldId id="363" r:id="rId14"/>
    <p:sldId id="361" r:id="rId15"/>
    <p:sldId id="362" r:id="rId16"/>
    <p:sldId id="394" r:id="rId17"/>
    <p:sldId id="364" r:id="rId18"/>
    <p:sldId id="414" r:id="rId19"/>
    <p:sldId id="405" r:id="rId20"/>
    <p:sldId id="365" r:id="rId21"/>
    <p:sldId id="415" r:id="rId22"/>
    <p:sldId id="366" r:id="rId23"/>
    <p:sldId id="367" r:id="rId24"/>
    <p:sldId id="424" r:id="rId25"/>
    <p:sldId id="372" r:id="rId26"/>
    <p:sldId id="368" r:id="rId27"/>
    <p:sldId id="370" r:id="rId28"/>
    <p:sldId id="388" r:id="rId29"/>
    <p:sldId id="369" r:id="rId30"/>
    <p:sldId id="371" r:id="rId31"/>
    <p:sldId id="409" r:id="rId32"/>
    <p:sldId id="373" r:id="rId33"/>
    <p:sldId id="375" r:id="rId34"/>
    <p:sldId id="425" r:id="rId35"/>
    <p:sldId id="426" r:id="rId36"/>
    <p:sldId id="395" r:id="rId37"/>
    <p:sldId id="396" r:id="rId38"/>
    <p:sldId id="397" r:id="rId39"/>
    <p:sldId id="398" r:id="rId40"/>
    <p:sldId id="399" r:id="rId41"/>
    <p:sldId id="400" r:id="rId42"/>
    <p:sldId id="402" r:id="rId43"/>
    <p:sldId id="408" r:id="rId44"/>
    <p:sldId id="381" r:id="rId45"/>
    <p:sldId id="422" r:id="rId46"/>
    <p:sldId id="382" r:id="rId47"/>
    <p:sldId id="417" r:id="rId48"/>
    <p:sldId id="419" r:id="rId49"/>
    <p:sldId id="420" r:id="rId50"/>
    <p:sldId id="421" r:id="rId51"/>
    <p:sldId id="357" r:id="rId52"/>
  </p:sldIdLst>
  <p:sldSz cx="9144000" cy="6858000" type="screen4x3"/>
  <p:notesSz cx="6858000" cy="9296400"/>
  <p:defaultTextStyle>
    <a:defPPr>
      <a:defRPr lang="en-US"/>
    </a:defPPr>
    <a:lvl1pPr algn="l" rtl="0" eaLnBrk="0" fontAlgn="base" hangingPunct="0">
      <a:spcBef>
        <a:spcPct val="0"/>
      </a:spcBef>
      <a:spcAft>
        <a:spcPct val="0"/>
      </a:spcAft>
      <a:defRPr sz="28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8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8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Garamond" pitchFamily="18" charset="0"/>
        <a:ea typeface="+mn-ea"/>
        <a:cs typeface="+mn-cs"/>
      </a:defRPr>
    </a:lvl5pPr>
    <a:lvl6pPr marL="2286000" algn="l" defTabSz="914400" rtl="0" eaLnBrk="1" latinLnBrk="0" hangingPunct="1">
      <a:defRPr sz="2800" kern="1200">
        <a:solidFill>
          <a:schemeClr val="tx1"/>
        </a:solidFill>
        <a:latin typeface="Garamond" pitchFamily="18" charset="0"/>
        <a:ea typeface="+mn-ea"/>
        <a:cs typeface="+mn-cs"/>
      </a:defRPr>
    </a:lvl6pPr>
    <a:lvl7pPr marL="2743200" algn="l" defTabSz="914400" rtl="0" eaLnBrk="1" latinLnBrk="0" hangingPunct="1">
      <a:defRPr sz="2800" kern="1200">
        <a:solidFill>
          <a:schemeClr val="tx1"/>
        </a:solidFill>
        <a:latin typeface="Garamond" pitchFamily="18" charset="0"/>
        <a:ea typeface="+mn-ea"/>
        <a:cs typeface="+mn-cs"/>
      </a:defRPr>
    </a:lvl7pPr>
    <a:lvl8pPr marL="3200400" algn="l" defTabSz="914400" rtl="0" eaLnBrk="1" latinLnBrk="0" hangingPunct="1">
      <a:defRPr sz="2800" kern="1200">
        <a:solidFill>
          <a:schemeClr val="tx1"/>
        </a:solidFill>
        <a:latin typeface="Garamond" pitchFamily="18" charset="0"/>
        <a:ea typeface="+mn-ea"/>
        <a:cs typeface="+mn-cs"/>
      </a:defRPr>
    </a:lvl8pPr>
    <a:lvl9pPr marL="3657600" algn="l" defTabSz="914400" rtl="0" eaLnBrk="1" latinLnBrk="0" hangingPunct="1">
      <a:defRPr sz="2800"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FFFF"/>
    <a:srgbClr val="00FE00"/>
    <a:srgbClr val="FFFFCC"/>
    <a:srgbClr val="009800"/>
    <a:srgbClr val="006E00"/>
    <a:srgbClr val="66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0"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DFC15A-5D05-4443-AF99-D1F2D73C40E4}" type="slidenum">
              <a:rPr lang="en-US"/>
              <a:pPr>
                <a:defRPr/>
              </a:pPr>
              <a:t>‹#›</a:t>
            </a:fld>
            <a:endParaRPr lang="en-US" dirty="0"/>
          </a:p>
        </p:txBody>
      </p:sp>
    </p:spTree>
    <p:extLst>
      <p:ext uri="{BB962C8B-B14F-4D97-AF65-F5344CB8AC3E}">
        <p14:creationId xmlns:p14="http://schemas.microsoft.com/office/powerpoint/2010/main" val="271846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5F92E9AF-BB70-42D5-96BF-E4B65586EC7E}" type="datetimeFigureOut">
              <a:rPr lang="en-US"/>
              <a:pPr>
                <a:defRPr/>
              </a:pPr>
              <a:t>11/24/2019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6DE21A43-3E89-4314-8B3D-E91F2E9DEC04}" type="slidenum">
              <a:rPr lang="en-US"/>
              <a:pPr>
                <a:defRPr/>
              </a:pPr>
              <a:t>‹#›</a:t>
            </a:fld>
            <a:endParaRPr lang="en-US" dirty="0"/>
          </a:p>
        </p:txBody>
      </p:sp>
    </p:spTree>
    <p:extLst>
      <p:ext uri="{BB962C8B-B14F-4D97-AF65-F5344CB8AC3E}">
        <p14:creationId xmlns:p14="http://schemas.microsoft.com/office/powerpoint/2010/main" val="2964450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DE21A43-3E89-4314-8B3D-E91F2E9DEC04}" type="slidenum">
              <a:rPr lang="en-US" smtClean="0"/>
              <a:pPr>
                <a:defRPr/>
              </a:pPr>
              <a:t>1</a:t>
            </a:fld>
            <a:endParaRPr lang="en-US" dirty="0"/>
          </a:p>
        </p:txBody>
      </p:sp>
    </p:spTree>
    <p:extLst>
      <p:ext uri="{BB962C8B-B14F-4D97-AF65-F5344CB8AC3E}">
        <p14:creationId xmlns:p14="http://schemas.microsoft.com/office/powerpoint/2010/main" val="351941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D1091-56A2-43DF-BC98-CB5BA236124E}" type="slidenum">
              <a:rPr lang="ar-SA"/>
              <a:pPr>
                <a:defRPr/>
              </a:pPr>
              <a:t>‹#›</a:t>
            </a:fld>
            <a:endParaRPr lang="en-US"/>
          </a:p>
        </p:txBody>
      </p:sp>
    </p:spTree>
    <p:extLst>
      <p:ext uri="{BB962C8B-B14F-4D97-AF65-F5344CB8AC3E}">
        <p14:creationId xmlns:p14="http://schemas.microsoft.com/office/powerpoint/2010/main" val="320299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36C17-A493-453A-9A65-5EF46B15A2BD}" type="slidenum">
              <a:rPr lang="ar-SA"/>
              <a:pPr>
                <a:defRPr/>
              </a:pPr>
              <a:t>‹#›</a:t>
            </a:fld>
            <a:endParaRPr lang="en-US"/>
          </a:p>
        </p:txBody>
      </p:sp>
    </p:spTree>
    <p:extLst>
      <p:ext uri="{BB962C8B-B14F-4D97-AF65-F5344CB8AC3E}">
        <p14:creationId xmlns:p14="http://schemas.microsoft.com/office/powerpoint/2010/main" val="19555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0367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615D2-093C-4A99-9641-0D68E5F9EA94}" type="slidenum">
              <a:rPr lang="ar-SA"/>
              <a:pPr>
                <a:defRPr/>
              </a:pPr>
              <a:t>‹#›</a:t>
            </a:fld>
            <a:endParaRPr lang="en-US"/>
          </a:p>
        </p:txBody>
      </p:sp>
    </p:spTree>
    <p:extLst>
      <p:ext uri="{BB962C8B-B14F-4D97-AF65-F5344CB8AC3E}">
        <p14:creationId xmlns:p14="http://schemas.microsoft.com/office/powerpoint/2010/main" val="3750982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CC035DE-6BDE-4E0C-8670-FEA10764E26C}" type="datetime1">
              <a:rPr lang="en-GB"/>
              <a:pPr>
                <a:defRPr/>
              </a:pPr>
              <a:t>24/11/2019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5554F449-27BD-4B02-9375-A26BEF3DA3FA}" type="slidenum">
              <a:rPr lang="en-GB"/>
              <a:pPr>
                <a:defRPr/>
              </a:pPr>
              <a:t>‹#›</a:t>
            </a:fld>
            <a:endParaRPr lang="en-GB"/>
          </a:p>
        </p:txBody>
      </p:sp>
    </p:spTree>
    <p:extLst>
      <p:ext uri="{BB962C8B-B14F-4D97-AF65-F5344CB8AC3E}">
        <p14:creationId xmlns:p14="http://schemas.microsoft.com/office/powerpoint/2010/main" val="275728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928CCB7-6B9E-4ADB-8C40-D4B8C081E7A9}" type="datetime1">
              <a:rPr lang="en-GB"/>
              <a:pPr>
                <a:defRPr/>
              </a:pPr>
              <a:t>24/11/2019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1F84AD3B-7B7F-4E2F-9F2B-533ED073C141}" type="slidenum">
              <a:rPr lang="en-GB"/>
              <a:pPr>
                <a:defRPr/>
              </a:pPr>
              <a:t>‹#›</a:t>
            </a:fld>
            <a:endParaRPr lang="en-GB"/>
          </a:p>
        </p:txBody>
      </p:sp>
    </p:spTree>
    <p:extLst>
      <p:ext uri="{BB962C8B-B14F-4D97-AF65-F5344CB8AC3E}">
        <p14:creationId xmlns:p14="http://schemas.microsoft.com/office/powerpoint/2010/main" val="49960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BE8FE32-A14B-41FE-A58F-5F0A26983CB8}" type="datetime1">
              <a:rPr lang="en-GB"/>
              <a:pPr>
                <a:defRPr/>
              </a:pPr>
              <a:t>24/11/2019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BCDD4A63-0043-4C29-ADFF-0D56A2A41FEF}" type="slidenum">
              <a:rPr lang="en-GB"/>
              <a:pPr>
                <a:defRPr/>
              </a:pPr>
              <a:t>‹#›</a:t>
            </a:fld>
            <a:endParaRPr lang="en-GB"/>
          </a:p>
        </p:txBody>
      </p:sp>
    </p:spTree>
    <p:extLst>
      <p:ext uri="{BB962C8B-B14F-4D97-AF65-F5344CB8AC3E}">
        <p14:creationId xmlns:p14="http://schemas.microsoft.com/office/powerpoint/2010/main" val="385710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80E6BB6-AD7D-46E4-8744-FB42D01311BF}" type="datetime1">
              <a:rPr lang="en-GB"/>
              <a:pPr>
                <a:defRPr/>
              </a:pPr>
              <a:t>24/11/2019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8C7034D-2289-46CB-B0C6-A8C2D4570967}" type="slidenum">
              <a:rPr lang="en-GB"/>
              <a:pPr>
                <a:defRPr/>
              </a:pPr>
              <a:t>‹#›</a:t>
            </a:fld>
            <a:endParaRPr lang="en-GB"/>
          </a:p>
        </p:txBody>
      </p:sp>
    </p:spTree>
    <p:extLst>
      <p:ext uri="{BB962C8B-B14F-4D97-AF65-F5344CB8AC3E}">
        <p14:creationId xmlns:p14="http://schemas.microsoft.com/office/powerpoint/2010/main" val="359700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A3C9503-3E25-4D0F-ACA0-BE0E27FB0298}" type="datetime1">
              <a:rPr lang="en-GB"/>
              <a:pPr>
                <a:defRPr/>
              </a:pPr>
              <a:t>24/11/2019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33F9EB23-E2FB-4338-8E95-2E462A8E32E6}" type="slidenum">
              <a:rPr lang="en-GB"/>
              <a:pPr>
                <a:defRPr/>
              </a:pPr>
              <a:t>‹#›</a:t>
            </a:fld>
            <a:endParaRPr lang="en-GB"/>
          </a:p>
        </p:txBody>
      </p:sp>
    </p:spTree>
    <p:extLst>
      <p:ext uri="{BB962C8B-B14F-4D97-AF65-F5344CB8AC3E}">
        <p14:creationId xmlns:p14="http://schemas.microsoft.com/office/powerpoint/2010/main" val="148661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12AAE3F3-5D89-4120-9B0C-068C85FB79BE}" type="datetime1">
              <a:rPr lang="en-GB"/>
              <a:pPr>
                <a:defRPr/>
              </a:pPr>
              <a:t>24/11/2019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01043538-9470-440C-BA6D-C5D8DEA09475}" type="slidenum">
              <a:rPr lang="en-GB"/>
              <a:pPr>
                <a:defRPr/>
              </a:pPr>
              <a:t>‹#›</a:t>
            </a:fld>
            <a:endParaRPr lang="en-GB"/>
          </a:p>
        </p:txBody>
      </p:sp>
    </p:spTree>
    <p:extLst>
      <p:ext uri="{BB962C8B-B14F-4D97-AF65-F5344CB8AC3E}">
        <p14:creationId xmlns:p14="http://schemas.microsoft.com/office/powerpoint/2010/main" val="351990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E636CCD5-FA94-43F7-9047-8F1243B8165E}" type="datetime1">
              <a:rPr lang="en-GB"/>
              <a:pPr>
                <a:defRPr/>
              </a:pPr>
              <a:t>24/11/2019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2C6C3917-4CC8-4640-A56D-8FCA9D3AFAA8}" type="slidenum">
              <a:rPr lang="en-GB"/>
              <a:pPr>
                <a:defRPr/>
              </a:pPr>
              <a:t>‹#›</a:t>
            </a:fld>
            <a:endParaRPr lang="en-GB"/>
          </a:p>
        </p:txBody>
      </p:sp>
    </p:spTree>
    <p:extLst>
      <p:ext uri="{BB962C8B-B14F-4D97-AF65-F5344CB8AC3E}">
        <p14:creationId xmlns:p14="http://schemas.microsoft.com/office/powerpoint/2010/main" val="2828704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0E86ABF5-4A7E-4810-8E2F-C8EA5D128C0A}" type="datetime1">
              <a:rPr lang="en-GB"/>
              <a:pPr>
                <a:defRPr/>
              </a:pPr>
              <a:t>24/11/2019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D40D4D33-108D-40EF-A402-79DFC0968EBA}" type="slidenum">
              <a:rPr lang="en-GB"/>
              <a:pPr>
                <a:defRPr/>
              </a:pPr>
              <a:t>‹#›</a:t>
            </a:fld>
            <a:endParaRPr lang="en-GB"/>
          </a:p>
        </p:txBody>
      </p:sp>
    </p:spTree>
    <p:extLst>
      <p:ext uri="{BB962C8B-B14F-4D97-AF65-F5344CB8AC3E}">
        <p14:creationId xmlns:p14="http://schemas.microsoft.com/office/powerpoint/2010/main" val="310625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8CC8DF-B9BD-4BD4-B438-C358B80FE111}" type="slidenum">
              <a:rPr lang="ar-SA"/>
              <a:pPr>
                <a:defRPr/>
              </a:pPr>
              <a:t>‹#›</a:t>
            </a:fld>
            <a:endParaRPr lang="en-US"/>
          </a:p>
        </p:txBody>
      </p:sp>
    </p:spTree>
    <p:extLst>
      <p:ext uri="{BB962C8B-B14F-4D97-AF65-F5344CB8AC3E}">
        <p14:creationId xmlns:p14="http://schemas.microsoft.com/office/powerpoint/2010/main" val="112353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6E5ED86E-3605-471E-BFD4-EACC0CACA54B}" type="datetime1">
              <a:rPr lang="en-GB"/>
              <a:pPr>
                <a:defRPr/>
              </a:pPr>
              <a:t>24/11/2019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85E978E9-002F-4ABB-A500-09E1012D5102}" type="slidenum">
              <a:rPr lang="en-GB"/>
              <a:pPr>
                <a:defRPr/>
              </a:pPr>
              <a:t>‹#›</a:t>
            </a:fld>
            <a:endParaRPr lang="en-GB"/>
          </a:p>
        </p:txBody>
      </p:sp>
    </p:spTree>
    <p:extLst>
      <p:ext uri="{BB962C8B-B14F-4D97-AF65-F5344CB8AC3E}">
        <p14:creationId xmlns:p14="http://schemas.microsoft.com/office/powerpoint/2010/main" val="3502896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789DC18C-2679-419F-B726-42D7402913A9}" type="datetime1">
              <a:rPr lang="en-GB"/>
              <a:pPr>
                <a:defRPr/>
              </a:pPr>
              <a:t>24/11/2019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73686F1B-F5B7-4D42-897C-59DC8EC5DAAD}" type="slidenum">
              <a:rPr lang="en-GB"/>
              <a:pPr>
                <a:defRPr/>
              </a:pPr>
              <a:t>‹#›</a:t>
            </a:fld>
            <a:endParaRPr lang="en-GB"/>
          </a:p>
        </p:txBody>
      </p:sp>
    </p:spTree>
    <p:extLst>
      <p:ext uri="{BB962C8B-B14F-4D97-AF65-F5344CB8AC3E}">
        <p14:creationId xmlns:p14="http://schemas.microsoft.com/office/powerpoint/2010/main" val="1823647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defRPr>
            </a:lvl1pPr>
          </a:lstStyle>
          <a:p>
            <a:pPr>
              <a:defRPr/>
            </a:pPr>
            <a:fld id="{A493DCE3-2A69-4407-88AA-B1872547A820}" type="datetime1">
              <a:rPr lang="en-GB"/>
              <a:pPr>
                <a:defRPr/>
              </a:pPr>
              <a:t>24/11/2019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defRPr>
            </a:lvl1pPr>
          </a:lstStyle>
          <a:p>
            <a:pPr>
              <a:defRPr/>
            </a:pPr>
            <a:r>
              <a:rPr lang="en-GB"/>
              <a:t>Dr Mohamed Mansour, 2014</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defRPr>
            </a:lvl1pPr>
          </a:lstStyle>
          <a:p>
            <a:pPr>
              <a:defRPr/>
            </a:pPr>
            <a:fld id="{E415ABF1-1C02-4BA8-BC0F-4C13A2F1AB74}" type="slidenum">
              <a:rPr lang="en-GB"/>
              <a:pPr>
                <a:defRPr/>
              </a:pPr>
              <a:t>‹#›</a:t>
            </a:fld>
            <a:endParaRPr lang="en-GB"/>
          </a:p>
        </p:txBody>
      </p:sp>
    </p:spTree>
    <p:extLst>
      <p:ext uri="{BB962C8B-B14F-4D97-AF65-F5344CB8AC3E}">
        <p14:creationId xmlns:p14="http://schemas.microsoft.com/office/powerpoint/2010/main" val="193665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719265"/>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000502"/>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E4A0D650-6ABB-4EDC-AAF5-00448B71197B}" type="datetime1">
              <a:rPr lang="en-GB" altLang="en-US"/>
              <a:pPr>
                <a:defRPr/>
              </a:pPr>
              <a:t>24/11/2019</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fontAlgn="base">
              <a:spcBef>
                <a:spcPct val="0"/>
              </a:spcBef>
              <a:spcAft>
                <a:spcPct val="0"/>
              </a:spcAft>
              <a:defRPr>
                <a:latin typeface="Times New Roman" panose="02020603050405020304" pitchFamily="18" charset="0"/>
              </a:defRPr>
            </a:lvl1pPr>
          </a:lstStyle>
          <a:p>
            <a:pPr>
              <a:defRPr/>
            </a:pPr>
            <a:r>
              <a:rPr lang="en-US" altLang="en-US"/>
              <a:t>Dr Mohamed Mansour, 2014</a:t>
            </a:r>
          </a:p>
        </p:txBody>
      </p:sp>
      <p:sp>
        <p:nvSpPr>
          <p:cNvPr id="8" name="Slide Number Placeholder 7"/>
          <p:cNvSpPr>
            <a:spLocks noGrp="1"/>
          </p:cNvSpPr>
          <p:nvPr>
            <p:ph type="sldNum" sz="quarter" idx="12"/>
          </p:nvPr>
        </p:nvSpPr>
        <p:spPr>
          <a:xfrm>
            <a:off x="6553200" y="6248400"/>
            <a:ext cx="2133600" cy="457200"/>
          </a:xfrm>
        </p:spPr>
        <p:txBody>
          <a:bodyPr/>
          <a:lstStyle>
            <a:lvl1pPr fontAlgn="base">
              <a:spcBef>
                <a:spcPct val="0"/>
              </a:spcBef>
              <a:spcAft>
                <a:spcPct val="0"/>
              </a:spcAft>
              <a:defRPr>
                <a:latin typeface="Times New Roman" panose="02020603050405020304" pitchFamily="18" charset="0"/>
              </a:defRPr>
            </a:lvl1pPr>
          </a:lstStyle>
          <a:p>
            <a:pPr>
              <a:defRPr/>
            </a:pPr>
            <a:fld id="{6AD0C772-5F8D-4074-B88D-BAC5BF1C189D}" type="slidenum">
              <a:rPr lang="en-US" altLang="en-US"/>
              <a:pPr>
                <a:defRPr/>
              </a:pPr>
              <a:t>‹#›</a:t>
            </a:fld>
            <a:endParaRPr lang="en-US" altLang="en-US"/>
          </a:p>
        </p:txBody>
      </p:sp>
    </p:spTree>
    <p:extLst>
      <p:ext uri="{BB962C8B-B14F-4D97-AF65-F5344CB8AC3E}">
        <p14:creationId xmlns:p14="http://schemas.microsoft.com/office/powerpoint/2010/main" val="69009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C8F8A1-639F-404E-BC09-0A025F2B74EF}" type="slidenum">
              <a:rPr lang="ar-SA"/>
              <a:pPr>
                <a:defRPr/>
              </a:pPr>
              <a:t>‹#›</a:t>
            </a:fld>
            <a:endParaRPr lang="en-US"/>
          </a:p>
        </p:txBody>
      </p:sp>
    </p:spTree>
    <p:extLst>
      <p:ext uri="{BB962C8B-B14F-4D97-AF65-F5344CB8AC3E}">
        <p14:creationId xmlns:p14="http://schemas.microsoft.com/office/powerpoint/2010/main" val="182602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600201"/>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0938B2-FB76-4044-AFE5-30D6AE5BA440}" type="slidenum">
              <a:rPr lang="ar-SA"/>
              <a:pPr>
                <a:defRPr/>
              </a:pPr>
              <a:t>‹#›</a:t>
            </a:fld>
            <a:endParaRPr lang="en-US"/>
          </a:p>
        </p:txBody>
      </p:sp>
    </p:spTree>
    <p:extLst>
      <p:ext uri="{BB962C8B-B14F-4D97-AF65-F5344CB8AC3E}">
        <p14:creationId xmlns:p14="http://schemas.microsoft.com/office/powerpoint/2010/main" val="1684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FAC56A-45F9-4420-9E71-993DDBC2112C}" type="slidenum">
              <a:rPr lang="ar-SA"/>
              <a:pPr>
                <a:defRPr/>
              </a:pPr>
              <a:t>‹#›</a:t>
            </a:fld>
            <a:endParaRPr lang="en-US"/>
          </a:p>
        </p:txBody>
      </p:sp>
    </p:spTree>
    <p:extLst>
      <p:ext uri="{BB962C8B-B14F-4D97-AF65-F5344CB8AC3E}">
        <p14:creationId xmlns:p14="http://schemas.microsoft.com/office/powerpoint/2010/main" val="44408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F120B-7623-4636-817F-78152265789E}" type="slidenum">
              <a:rPr lang="ar-SA"/>
              <a:pPr>
                <a:defRPr/>
              </a:pPr>
              <a:t>‹#›</a:t>
            </a:fld>
            <a:endParaRPr lang="en-US"/>
          </a:p>
        </p:txBody>
      </p:sp>
    </p:spTree>
    <p:extLst>
      <p:ext uri="{BB962C8B-B14F-4D97-AF65-F5344CB8AC3E}">
        <p14:creationId xmlns:p14="http://schemas.microsoft.com/office/powerpoint/2010/main" val="57059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1BFB85-1FE2-47DA-8A85-5F237E25DBAF}" type="slidenum">
              <a:rPr lang="ar-SA"/>
              <a:pPr>
                <a:defRPr/>
              </a:pPr>
              <a:t>‹#›</a:t>
            </a:fld>
            <a:endParaRPr lang="en-US"/>
          </a:p>
        </p:txBody>
      </p:sp>
    </p:spTree>
    <p:extLst>
      <p:ext uri="{BB962C8B-B14F-4D97-AF65-F5344CB8AC3E}">
        <p14:creationId xmlns:p14="http://schemas.microsoft.com/office/powerpoint/2010/main" val="274173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4C54C3-5743-4721-A727-314A9D052DDA}" type="slidenum">
              <a:rPr lang="ar-SA"/>
              <a:pPr>
                <a:defRPr/>
              </a:pPr>
              <a:t>‹#›</a:t>
            </a:fld>
            <a:endParaRPr lang="en-US"/>
          </a:p>
        </p:txBody>
      </p:sp>
    </p:spTree>
    <p:extLst>
      <p:ext uri="{BB962C8B-B14F-4D97-AF65-F5344CB8AC3E}">
        <p14:creationId xmlns:p14="http://schemas.microsoft.com/office/powerpoint/2010/main" val="89547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smtClean="0"/>
              <a:t>Click icon to add picture</a:t>
            </a:r>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3AF0A5-6B66-4568-8E45-B0BE62F492C9}" type="slidenum">
              <a:rPr lang="ar-SA"/>
              <a:pPr>
                <a:defRPr/>
              </a:pPr>
              <a:t>‹#›</a:t>
            </a:fld>
            <a:endParaRPr lang="en-US"/>
          </a:p>
        </p:txBody>
      </p:sp>
    </p:spTree>
    <p:extLst>
      <p:ext uri="{BB962C8B-B14F-4D97-AF65-F5344CB8AC3E}">
        <p14:creationId xmlns:p14="http://schemas.microsoft.com/office/powerpoint/2010/main" val="256251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atin typeface="Arial" charset="0"/>
                <a:cs typeface="Arial" charset="0"/>
              </a:defRPr>
            </a:lvl1pPr>
          </a:lstStyle>
          <a:p>
            <a:pPr>
              <a:defRPr/>
            </a:pPr>
            <a:fld id="{96F41824-DAD9-4CBB-A63E-924DB2BA691C}" type="slidenum">
              <a:rPr lang="ar-SA"/>
              <a:pPr>
                <a:defRPr/>
              </a:pPr>
              <a:t>‹#›</a:t>
            </a:fld>
            <a:endParaRPr lang="en-US"/>
          </a:p>
        </p:txBody>
      </p:sp>
    </p:spTree>
    <p:extLst>
      <p:ext uri="{BB962C8B-B14F-4D97-AF65-F5344CB8AC3E}">
        <p14:creationId xmlns:p14="http://schemas.microsoft.com/office/powerpoint/2010/main" val="39087417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Arial" charset="0"/>
          <a:cs typeface="Arial" charset="0"/>
        </a:defRPr>
      </a:lvl2pPr>
      <a:lvl3pPr algn="ctr" rtl="0" eaLnBrk="1" fontAlgn="base" hangingPunct="1">
        <a:spcBef>
          <a:spcPct val="0"/>
        </a:spcBef>
        <a:spcAft>
          <a:spcPct val="0"/>
        </a:spcAft>
        <a:defRPr sz="3900">
          <a:solidFill>
            <a:schemeClr val="tx2"/>
          </a:solidFill>
          <a:latin typeface="Arial" charset="0"/>
          <a:cs typeface="Arial" charset="0"/>
        </a:defRPr>
      </a:lvl3pPr>
      <a:lvl4pPr algn="ctr" rtl="0" eaLnBrk="1" fontAlgn="base" hangingPunct="1">
        <a:spcBef>
          <a:spcPct val="0"/>
        </a:spcBef>
        <a:spcAft>
          <a:spcPct val="0"/>
        </a:spcAft>
        <a:defRPr sz="3900">
          <a:solidFill>
            <a:schemeClr val="tx2"/>
          </a:solidFill>
          <a:latin typeface="Arial" charset="0"/>
          <a:cs typeface="Arial" charset="0"/>
        </a:defRPr>
      </a:lvl4pPr>
      <a:lvl5pPr algn="ctr" rtl="0" eaLnBrk="1" fontAlgn="base" hangingPunct="1">
        <a:spcBef>
          <a:spcPct val="0"/>
        </a:spcBef>
        <a:spcAft>
          <a:spcPct val="0"/>
        </a:spcAft>
        <a:defRPr sz="3900">
          <a:solidFill>
            <a:schemeClr val="tx2"/>
          </a:solidFill>
          <a:latin typeface="Arial" charset="0"/>
          <a:cs typeface="Arial" charset="0"/>
        </a:defRPr>
      </a:lvl5pPr>
      <a:lvl6pPr marL="406405" algn="ctr" rtl="0" eaLnBrk="1" fontAlgn="base" hangingPunct="1">
        <a:spcBef>
          <a:spcPct val="0"/>
        </a:spcBef>
        <a:spcAft>
          <a:spcPct val="0"/>
        </a:spcAft>
        <a:defRPr sz="3911">
          <a:solidFill>
            <a:schemeClr val="tx2"/>
          </a:solidFill>
          <a:latin typeface="Arial" charset="0"/>
          <a:cs typeface="Arial" charset="0"/>
        </a:defRPr>
      </a:lvl6pPr>
      <a:lvl7pPr marL="812810" algn="ctr" rtl="0" eaLnBrk="1" fontAlgn="base" hangingPunct="1">
        <a:spcBef>
          <a:spcPct val="0"/>
        </a:spcBef>
        <a:spcAft>
          <a:spcPct val="0"/>
        </a:spcAft>
        <a:defRPr sz="3911">
          <a:solidFill>
            <a:schemeClr val="tx2"/>
          </a:solidFill>
          <a:latin typeface="Arial" charset="0"/>
          <a:cs typeface="Arial" charset="0"/>
        </a:defRPr>
      </a:lvl7pPr>
      <a:lvl8pPr marL="1219215" algn="ctr" rtl="0" eaLnBrk="1" fontAlgn="base" hangingPunct="1">
        <a:spcBef>
          <a:spcPct val="0"/>
        </a:spcBef>
        <a:spcAft>
          <a:spcPct val="0"/>
        </a:spcAft>
        <a:defRPr sz="3911">
          <a:solidFill>
            <a:schemeClr val="tx2"/>
          </a:solidFill>
          <a:latin typeface="Arial" charset="0"/>
          <a:cs typeface="Arial" charset="0"/>
        </a:defRPr>
      </a:lvl8pPr>
      <a:lvl9pPr marL="1625620" algn="ctr" rtl="0" eaLnBrk="1" fontAlgn="base" hangingPunct="1">
        <a:spcBef>
          <a:spcPct val="0"/>
        </a:spcBef>
        <a:spcAft>
          <a:spcPct val="0"/>
        </a:spcAft>
        <a:defRPr sz="3911">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800">
          <a:solidFill>
            <a:schemeClr val="tx1"/>
          </a:solidFill>
          <a:latin typeface="+mn-lt"/>
          <a:ea typeface="+mn-ea"/>
          <a:cs typeface="+mn-cs"/>
        </a:defRPr>
      </a:lvl1pPr>
      <a:lvl2pPr marL="660400" indent="-254000" algn="l" rtl="0" eaLnBrk="1" fontAlgn="base" hangingPunct="1">
        <a:spcBef>
          <a:spcPct val="20000"/>
        </a:spcBef>
        <a:spcAft>
          <a:spcPct val="0"/>
        </a:spcAft>
        <a:buChar char="–"/>
        <a:defRPr sz="2400">
          <a:solidFill>
            <a:schemeClr val="tx1"/>
          </a:solidFill>
          <a:latin typeface="+mn-lt"/>
          <a:cs typeface="+mn-cs"/>
        </a:defRPr>
      </a:lvl2pPr>
      <a:lvl3pPr marL="1016000" indent="-203200" algn="l" rtl="0" eaLnBrk="1" fontAlgn="base" hangingPunct="1">
        <a:spcBef>
          <a:spcPct val="20000"/>
        </a:spcBef>
        <a:spcAft>
          <a:spcPct val="0"/>
        </a:spcAft>
        <a:buChar char="•"/>
        <a:defRPr sz="2100">
          <a:solidFill>
            <a:schemeClr val="tx1"/>
          </a:solidFill>
          <a:latin typeface="+mn-lt"/>
          <a:cs typeface="+mn-cs"/>
        </a:defRPr>
      </a:lvl3pPr>
      <a:lvl4pPr marL="1422400" indent="-203200" algn="l" rtl="0" eaLnBrk="1" fontAlgn="base" hangingPunct="1">
        <a:spcBef>
          <a:spcPct val="20000"/>
        </a:spcBef>
        <a:spcAft>
          <a:spcPct val="0"/>
        </a:spcAft>
        <a:buChar char="–"/>
        <a:defRPr sz="1700">
          <a:solidFill>
            <a:schemeClr val="tx1"/>
          </a:solidFill>
          <a:latin typeface="+mn-lt"/>
          <a:cs typeface="+mn-cs"/>
        </a:defRPr>
      </a:lvl4pPr>
      <a:lvl5pPr marL="1828800" indent="-203200" algn="l" rtl="0" eaLnBrk="1" fontAlgn="base" hangingPunct="1">
        <a:spcBef>
          <a:spcPct val="20000"/>
        </a:spcBef>
        <a:spcAft>
          <a:spcPct val="0"/>
        </a:spcAft>
        <a:buChar char="»"/>
        <a:defRPr sz="1700">
          <a:solidFill>
            <a:schemeClr val="tx1"/>
          </a:solidFill>
          <a:latin typeface="+mn-lt"/>
          <a:cs typeface="+mn-cs"/>
        </a:defRPr>
      </a:lvl5pPr>
      <a:lvl6pPr marL="2235228" indent="-203203" algn="l" rtl="0" eaLnBrk="1" fontAlgn="base" hangingPunct="1">
        <a:spcBef>
          <a:spcPct val="20000"/>
        </a:spcBef>
        <a:spcAft>
          <a:spcPct val="0"/>
        </a:spcAft>
        <a:buChar char="»"/>
        <a:defRPr sz="1778">
          <a:solidFill>
            <a:schemeClr val="tx1"/>
          </a:solidFill>
          <a:latin typeface="+mn-lt"/>
          <a:cs typeface="+mn-cs"/>
        </a:defRPr>
      </a:lvl6pPr>
      <a:lvl7pPr marL="2641633" indent="-203203" algn="l" rtl="0" eaLnBrk="1" fontAlgn="base" hangingPunct="1">
        <a:spcBef>
          <a:spcPct val="20000"/>
        </a:spcBef>
        <a:spcAft>
          <a:spcPct val="0"/>
        </a:spcAft>
        <a:buChar char="»"/>
        <a:defRPr sz="1778">
          <a:solidFill>
            <a:schemeClr val="tx1"/>
          </a:solidFill>
          <a:latin typeface="+mn-lt"/>
          <a:cs typeface="+mn-cs"/>
        </a:defRPr>
      </a:lvl7pPr>
      <a:lvl8pPr marL="3048038" indent="-203203" algn="l" rtl="0" eaLnBrk="1" fontAlgn="base" hangingPunct="1">
        <a:spcBef>
          <a:spcPct val="20000"/>
        </a:spcBef>
        <a:spcAft>
          <a:spcPct val="0"/>
        </a:spcAft>
        <a:buChar char="»"/>
        <a:defRPr sz="1778">
          <a:solidFill>
            <a:schemeClr val="tx1"/>
          </a:solidFill>
          <a:latin typeface="+mn-lt"/>
          <a:cs typeface="+mn-cs"/>
        </a:defRPr>
      </a:lvl8pPr>
      <a:lvl9pPr marL="3454443" indent="-203203" algn="l" rtl="0" eaLnBrk="1" fontAlgn="base" hangingPunct="1">
        <a:spcBef>
          <a:spcPct val="20000"/>
        </a:spcBef>
        <a:spcAft>
          <a:spcPct val="0"/>
        </a:spcAft>
        <a:buChar char="»"/>
        <a:defRPr sz="1778">
          <a:solidFill>
            <a:schemeClr val="tx1"/>
          </a:solidFill>
          <a:latin typeface="+mn-lt"/>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067">
                <a:solidFill>
                  <a:prstClr val="black">
                    <a:tint val="75000"/>
                  </a:prstClr>
                </a:solidFill>
                <a:latin typeface="Calibri"/>
                <a:cs typeface="+mn-cs"/>
              </a:defRPr>
            </a:lvl1pPr>
          </a:lstStyle>
          <a:p>
            <a:pPr>
              <a:defRPr/>
            </a:pPr>
            <a:fld id="{87C29158-A1A8-48C7-97C9-610C803F59E0}" type="datetime1">
              <a:rPr lang="en-GB"/>
              <a:pPr>
                <a:defRPr/>
              </a:pPr>
              <a:t>24/11/2019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67">
                <a:solidFill>
                  <a:prstClr val="black">
                    <a:tint val="75000"/>
                  </a:prstClr>
                </a:solidFill>
                <a:latin typeface="Calibri"/>
                <a:cs typeface="+mn-cs"/>
              </a:defRPr>
            </a:lvl1pPr>
          </a:lstStyle>
          <a:p>
            <a:pPr>
              <a:defRPr/>
            </a:pPr>
            <a:r>
              <a:rPr lang="en-GB"/>
              <a:t>Dr Mohamed Mansour,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67">
                <a:solidFill>
                  <a:prstClr val="black">
                    <a:tint val="75000"/>
                  </a:prstClr>
                </a:solidFill>
                <a:latin typeface="Calibri"/>
                <a:cs typeface="+mn-cs"/>
              </a:defRPr>
            </a:lvl1pPr>
          </a:lstStyle>
          <a:p>
            <a:pPr>
              <a:defRPr/>
            </a:pPr>
            <a:fld id="{4DC6B40B-2C50-4CAB-8077-B77E432C9FBD}" type="slidenum">
              <a:rPr lang="en-GB"/>
              <a:pPr>
                <a:defRPr/>
              </a:pPr>
              <a:t>‹#›</a:t>
            </a:fld>
            <a:endParaRPr lang="en-GB"/>
          </a:p>
        </p:txBody>
      </p:sp>
    </p:spTree>
    <p:extLst>
      <p:ext uri="{BB962C8B-B14F-4D97-AF65-F5344CB8AC3E}">
        <p14:creationId xmlns:p14="http://schemas.microsoft.com/office/powerpoint/2010/main" val="2004379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ctr" defTabSz="812800" rtl="0" eaLnBrk="1" fontAlgn="base" hangingPunct="1">
        <a:spcBef>
          <a:spcPct val="0"/>
        </a:spcBef>
        <a:spcAft>
          <a:spcPct val="0"/>
        </a:spcAft>
        <a:defRPr sz="3900" kern="1200">
          <a:solidFill>
            <a:schemeClr val="tx1"/>
          </a:solidFill>
          <a:latin typeface="+mj-lt"/>
          <a:ea typeface="+mj-ea"/>
          <a:cs typeface="+mj-cs"/>
        </a:defRPr>
      </a:lvl1pPr>
      <a:lvl2pPr algn="ctr" defTabSz="812800" rtl="0" eaLnBrk="1" fontAlgn="base" hangingPunct="1">
        <a:spcBef>
          <a:spcPct val="0"/>
        </a:spcBef>
        <a:spcAft>
          <a:spcPct val="0"/>
        </a:spcAft>
        <a:defRPr sz="3900">
          <a:solidFill>
            <a:schemeClr val="tx1"/>
          </a:solidFill>
          <a:latin typeface="Calibri" panose="020F0502020204030204" pitchFamily="34" charset="0"/>
        </a:defRPr>
      </a:lvl2pPr>
      <a:lvl3pPr algn="ctr" defTabSz="812800" rtl="0" eaLnBrk="1" fontAlgn="base" hangingPunct="1">
        <a:spcBef>
          <a:spcPct val="0"/>
        </a:spcBef>
        <a:spcAft>
          <a:spcPct val="0"/>
        </a:spcAft>
        <a:defRPr sz="3900">
          <a:solidFill>
            <a:schemeClr val="tx1"/>
          </a:solidFill>
          <a:latin typeface="Calibri" panose="020F0502020204030204" pitchFamily="34" charset="0"/>
        </a:defRPr>
      </a:lvl3pPr>
      <a:lvl4pPr algn="ctr" defTabSz="812800" rtl="0" eaLnBrk="1" fontAlgn="base" hangingPunct="1">
        <a:spcBef>
          <a:spcPct val="0"/>
        </a:spcBef>
        <a:spcAft>
          <a:spcPct val="0"/>
        </a:spcAft>
        <a:defRPr sz="3900">
          <a:solidFill>
            <a:schemeClr val="tx1"/>
          </a:solidFill>
          <a:latin typeface="Calibri" panose="020F0502020204030204" pitchFamily="34" charset="0"/>
        </a:defRPr>
      </a:lvl4pPr>
      <a:lvl5pPr algn="ctr" defTabSz="812800" rtl="0" eaLnBrk="1" fontAlgn="base" hangingPunct="1">
        <a:spcBef>
          <a:spcPct val="0"/>
        </a:spcBef>
        <a:spcAft>
          <a:spcPct val="0"/>
        </a:spcAft>
        <a:defRPr sz="3900">
          <a:solidFill>
            <a:schemeClr val="tx1"/>
          </a:solidFill>
          <a:latin typeface="Calibri" panose="020F0502020204030204" pitchFamily="34" charset="0"/>
        </a:defRPr>
      </a:lvl5pPr>
      <a:lvl6pPr marL="457200" algn="ctr" defTabSz="812800" rtl="0" eaLnBrk="1" fontAlgn="base" hangingPunct="1">
        <a:spcBef>
          <a:spcPct val="0"/>
        </a:spcBef>
        <a:spcAft>
          <a:spcPct val="0"/>
        </a:spcAft>
        <a:defRPr sz="3900">
          <a:solidFill>
            <a:schemeClr val="tx1"/>
          </a:solidFill>
          <a:latin typeface="Calibri" panose="020F0502020204030204" pitchFamily="34" charset="0"/>
        </a:defRPr>
      </a:lvl6pPr>
      <a:lvl7pPr marL="914400" algn="ctr" defTabSz="812800" rtl="0" eaLnBrk="1" fontAlgn="base" hangingPunct="1">
        <a:spcBef>
          <a:spcPct val="0"/>
        </a:spcBef>
        <a:spcAft>
          <a:spcPct val="0"/>
        </a:spcAft>
        <a:defRPr sz="3900">
          <a:solidFill>
            <a:schemeClr val="tx1"/>
          </a:solidFill>
          <a:latin typeface="Calibri" panose="020F0502020204030204" pitchFamily="34" charset="0"/>
        </a:defRPr>
      </a:lvl7pPr>
      <a:lvl8pPr marL="1371600" algn="ctr" defTabSz="812800" rtl="0" eaLnBrk="1" fontAlgn="base" hangingPunct="1">
        <a:spcBef>
          <a:spcPct val="0"/>
        </a:spcBef>
        <a:spcAft>
          <a:spcPct val="0"/>
        </a:spcAft>
        <a:defRPr sz="3900">
          <a:solidFill>
            <a:schemeClr val="tx1"/>
          </a:solidFill>
          <a:latin typeface="Calibri" panose="020F0502020204030204" pitchFamily="34" charset="0"/>
        </a:defRPr>
      </a:lvl8pPr>
      <a:lvl9pPr marL="1828800" algn="ctr" defTabSz="812800" rtl="0" eaLnBrk="1" fontAlgn="base" hangingPunct="1">
        <a:spcBef>
          <a:spcPct val="0"/>
        </a:spcBef>
        <a:spcAft>
          <a:spcPct val="0"/>
        </a:spcAft>
        <a:defRPr sz="3900">
          <a:solidFill>
            <a:schemeClr val="tx1"/>
          </a:solidFill>
          <a:latin typeface="Calibri" panose="020F0502020204030204" pitchFamily="34" charset="0"/>
        </a:defRPr>
      </a:lvl9pPr>
    </p:titleStyle>
    <p:bodyStyle>
      <a:lvl1pPr marL="304800" indent="-304800" algn="l" defTabSz="8128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660400" indent="-254000" algn="l" defTabSz="8128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016000" indent="-203200" algn="l" defTabSz="812800"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3pPr>
      <a:lvl4pPr marL="14224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4pPr>
      <a:lvl5pPr marL="1828800" indent="-203200" algn="l" defTabSz="812800" rtl="0" eaLnBrk="1" fontAlgn="base" hangingPunct="1">
        <a:spcBef>
          <a:spcPct val="20000"/>
        </a:spcBef>
        <a:spcAft>
          <a:spcPct val="0"/>
        </a:spcAft>
        <a:buFont typeface="Arial" panose="020B0604020202020204" pitchFamily="34" charset="0"/>
        <a:buChar char="»"/>
        <a:defRPr sz="1700" kern="1200">
          <a:solidFill>
            <a:schemeClr val="tx1"/>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studentconsult.com/content/bookcontent.cfm?ID=HC008008&amp;channel=toc"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0" y="-27384"/>
            <a:ext cx="9144000" cy="1781944"/>
          </a:xfrm>
        </p:spPr>
        <p:txBody>
          <a:bodyPr/>
          <a:lstStyle/>
          <a:p>
            <a:r>
              <a:rPr lang="en-US" sz="3200" b="1" dirty="0" smtClean="0">
                <a:solidFill>
                  <a:srgbClr val="FF0000"/>
                </a:solidFill>
                <a:latin typeface="Times New Roman" pitchFamily="18" charset="0"/>
                <a:cs typeface="Times New Roman" pitchFamily="18" charset="0"/>
              </a:rPr>
              <a:t>Lecture 1</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Gastrointestinal Physiology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Chapter 63; pages 797-806 </a:t>
            </a:r>
            <a:endParaRPr lang="en-US" sz="4400" b="1" dirty="0" smtClean="0">
              <a:solidFill>
                <a:srgbClr val="FF0000"/>
              </a:solidFill>
            </a:endParaRPr>
          </a:p>
        </p:txBody>
      </p:sp>
      <p:sp>
        <p:nvSpPr>
          <p:cNvPr id="3075" name="Rectangle 1027"/>
          <p:cNvSpPr>
            <a:spLocks noGrp="1" noChangeArrowheads="1"/>
          </p:cNvSpPr>
          <p:nvPr>
            <p:ph type="subTitle" idx="1"/>
          </p:nvPr>
        </p:nvSpPr>
        <p:spPr>
          <a:xfrm>
            <a:off x="23149" y="1556792"/>
            <a:ext cx="9144000" cy="3962400"/>
          </a:xfrm>
        </p:spPr>
        <p:txBody>
          <a:bodyPr/>
          <a:lstStyle/>
          <a:p>
            <a:pPr eaLnBrk="1" hangingPunct="1"/>
            <a:r>
              <a:rPr lang="en-US" sz="4400" b="1" dirty="0" smtClean="0">
                <a:latin typeface="Times New Roman" panose="02020603050405020304" pitchFamily="18" charset="0"/>
                <a:cs typeface="Times New Roman" panose="02020603050405020304" pitchFamily="18" charset="0"/>
              </a:rPr>
              <a:t>General Principles of Gastrointestinal Function-Motility, Nervous Control, and Blood Circulation</a:t>
            </a:r>
          </a:p>
          <a:p>
            <a:pPr eaLnBrk="1" hangingPunct="1"/>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400" b="1" dirty="0" smtClean="0">
                <a:latin typeface="Times New Roman" pitchFamily="18" charset="0"/>
                <a:cs typeface="Times New Roman" pitchFamily="18" charset="0"/>
              </a:rPr>
              <a:t>Prof. Mohammed </a:t>
            </a:r>
            <a:r>
              <a:rPr lang="en-US" sz="2400" b="1" dirty="0" err="1" smtClean="0">
                <a:latin typeface="Times New Roman" pitchFamily="18" charset="0"/>
                <a:cs typeface="Times New Roman" pitchFamily="18" charset="0"/>
              </a:rPr>
              <a:t>Alzoghaibi</a:t>
            </a:r>
            <a:endParaRPr lang="en-US" sz="2400" b="1" dirty="0" smtClean="0">
              <a:latin typeface="Times New Roman" pitchFamily="18" charset="0"/>
              <a:cs typeface="Times New Roman" pitchFamily="18" charset="0"/>
            </a:endParaRPr>
          </a:p>
          <a:p>
            <a:pPr eaLnBrk="1" hangingPunct="1"/>
            <a:r>
              <a:rPr lang="en-US" sz="2400" b="1" dirty="0" smtClean="0">
                <a:latin typeface="Times New Roman" pitchFamily="18" charset="0"/>
                <a:cs typeface="Times New Roman" pitchFamily="18" charset="0"/>
              </a:rPr>
              <a:t>zzoghaibi@gmail.com</a:t>
            </a:r>
          </a:p>
          <a:p>
            <a:pPr eaLnBrk="1" hangingPunct="1"/>
            <a:r>
              <a:rPr lang="en-US" sz="2400" b="1" dirty="0" smtClean="0">
                <a:latin typeface="Times New Roman" pitchFamily="18" charset="0"/>
                <a:cs typeface="Times New Roman" pitchFamily="18" charset="0"/>
              </a:rPr>
              <a:t>malzoghaibi@ksu.edu.sa</a:t>
            </a:r>
          </a:p>
          <a:p>
            <a:pPr eaLnBrk="1" hangingPunct="1"/>
            <a:r>
              <a:rPr lang="en-US" sz="2400" b="1" dirty="0">
                <a:latin typeface="Times New Roman" pitchFamily="18" charset="0"/>
                <a:cs typeface="Times New Roman" pitchFamily="18" charset="0"/>
              </a:rPr>
              <a:t>Cell Phone #: </a:t>
            </a:r>
            <a:r>
              <a:rPr lang="en-US" sz="2400" b="1" dirty="0" smtClean="0">
                <a:latin typeface="Times New Roman" pitchFamily="18" charset="0"/>
                <a:cs typeface="Times New Roman" pitchFamily="18" charset="0"/>
              </a:rPr>
              <a:t>0506338400</a:t>
            </a:r>
            <a:endParaRPr lang="en-US" sz="24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5496" y="116632"/>
            <a:ext cx="9002724" cy="9144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The General Characteristics of Smooth Muscle</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8195" name="Content Placeholder 2"/>
          <p:cNvSpPr>
            <a:spLocks noGrp="1"/>
          </p:cNvSpPr>
          <p:nvPr>
            <p:ph idx="1"/>
          </p:nvPr>
        </p:nvSpPr>
        <p:spPr>
          <a:xfrm>
            <a:off x="35496" y="1340768"/>
            <a:ext cx="9002724" cy="4114800"/>
          </a:xfrm>
        </p:spPr>
        <p:txBody>
          <a:bodyPr/>
          <a:lstStyle/>
          <a:p>
            <a:pPr eaLnBrk="1" hangingPunct="1">
              <a:lnSpc>
                <a:spcPct val="90000"/>
              </a:lnSpc>
              <a:buFont typeface="Wingdings" pitchFamily="2" charset="2"/>
              <a:buNone/>
            </a:pPr>
            <a:r>
              <a:rPr lang="en-US" b="1" dirty="0" smtClean="0">
                <a:solidFill>
                  <a:srgbClr val="FF0000"/>
                </a:solidFill>
                <a:latin typeface="Times New Roman" pitchFamily="18" charset="0"/>
              </a:rPr>
              <a:t>TWO SMOOTH MUSCLE CLASSIFICATIONS:</a:t>
            </a:r>
          </a:p>
          <a:p>
            <a:pPr marL="457200" indent="-457200" eaLnBrk="1" hangingPunct="1">
              <a:lnSpc>
                <a:spcPct val="90000"/>
              </a:lnSpc>
              <a:buFont typeface="+mj-lt"/>
              <a:buAutoNum type="arabicPeriod"/>
            </a:pPr>
            <a:r>
              <a:rPr lang="en-US" b="1" u="sng" dirty="0" smtClean="0">
                <a:solidFill>
                  <a:srgbClr val="C00000"/>
                </a:solidFill>
                <a:latin typeface="Times New Roman" pitchFamily="18" charset="0"/>
              </a:rPr>
              <a:t>Unitary type:</a:t>
            </a:r>
          </a:p>
          <a:p>
            <a:pPr eaLnBrk="1" hangingPunct="1">
              <a:lnSpc>
                <a:spcPct val="90000"/>
              </a:lnSpc>
            </a:pPr>
            <a:r>
              <a:rPr lang="en-US" b="1" dirty="0">
                <a:latin typeface="Times New Roman" pitchFamily="18" charset="0"/>
              </a:rPr>
              <a:t>Contracts spontaneously in the absence of neural or hormonal influence but in response to stretch (such as in stomach and intestine</a:t>
            </a:r>
            <a:r>
              <a:rPr lang="en-US" b="1" dirty="0" smtClean="0">
                <a:latin typeface="Times New Roman" pitchFamily="18" charset="0"/>
              </a:rPr>
              <a:t>).</a:t>
            </a:r>
            <a:endParaRPr lang="en-US" b="1" dirty="0">
              <a:latin typeface="Times New Roman" pitchFamily="18" charset="0"/>
            </a:endParaRPr>
          </a:p>
          <a:p>
            <a:pPr eaLnBrk="1" hangingPunct="1">
              <a:lnSpc>
                <a:spcPct val="90000"/>
              </a:lnSpc>
            </a:pPr>
            <a:r>
              <a:rPr lang="en-US" b="1" dirty="0">
                <a:latin typeface="Times New Roman" pitchFamily="18" charset="0"/>
              </a:rPr>
              <a:t>Cells are electrically coupled via gap </a:t>
            </a:r>
            <a:r>
              <a:rPr lang="en-US" b="1" dirty="0" smtClean="0">
                <a:latin typeface="Times New Roman" pitchFamily="18" charset="0"/>
              </a:rPr>
              <a:t>junctions.</a:t>
            </a:r>
          </a:p>
          <a:p>
            <a:pPr marL="0" indent="0" eaLnBrk="1" hangingPunct="1">
              <a:lnSpc>
                <a:spcPct val="90000"/>
              </a:lnSpc>
              <a:buNone/>
            </a:pPr>
            <a:endParaRPr lang="en-US" b="1" dirty="0" smtClean="0">
              <a:latin typeface="Times New Roman" pitchFamily="18" charset="0"/>
            </a:endParaRPr>
          </a:p>
          <a:p>
            <a:pPr marL="0" indent="0" eaLnBrk="1" hangingPunct="1">
              <a:lnSpc>
                <a:spcPct val="90000"/>
              </a:lnSpc>
              <a:buNone/>
            </a:pPr>
            <a:r>
              <a:rPr lang="en-US" b="1" dirty="0" smtClean="0">
                <a:latin typeface="Times New Roman" pitchFamily="18" charset="0"/>
              </a:rPr>
              <a:t>2. </a:t>
            </a:r>
            <a:r>
              <a:rPr lang="en-US" b="1" u="sng" dirty="0" smtClean="0">
                <a:solidFill>
                  <a:srgbClr val="C00000"/>
                </a:solidFill>
                <a:latin typeface="Times New Roman" pitchFamily="18" charset="0"/>
              </a:rPr>
              <a:t>Multiunit type:</a:t>
            </a:r>
          </a:p>
          <a:p>
            <a:pPr eaLnBrk="1" hangingPunct="1">
              <a:lnSpc>
                <a:spcPct val="90000"/>
              </a:lnSpc>
            </a:pPr>
            <a:r>
              <a:rPr lang="en-US" b="1" dirty="0" smtClean="0">
                <a:latin typeface="Times New Roman" pitchFamily="18" charset="0"/>
              </a:rPr>
              <a:t>Does not contract in response to stretch or without neural input  (such as in esophagus &amp; gall bladder).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2920"/>
            <a:ext cx="9144000" cy="6858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The General Characteristics of Smooth </a:t>
            </a:r>
            <a:r>
              <a:rPr lang="en-US" sz="4000" b="1" dirty="0" smtClean="0">
                <a:solidFill>
                  <a:srgbClr val="FF0000"/>
                </a:solidFill>
                <a:latin typeface="Times New Roman" panose="02020603050405020304" pitchFamily="18" charset="0"/>
                <a:cs typeface="Times New Roman" panose="02020603050405020304" pitchFamily="18" charset="0"/>
              </a:rPr>
              <a:t>Muscle </a:t>
            </a:r>
            <a:r>
              <a:rPr lang="en-US" sz="4000" b="1" dirty="0">
                <a:solidFill>
                  <a:srgbClr val="FF0000"/>
                </a:solidFill>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152400" y="1066800"/>
            <a:ext cx="8991600" cy="4114800"/>
          </a:xfrm>
        </p:spPr>
        <p:txBody>
          <a:bodyPr/>
          <a:lstStyle/>
          <a:p>
            <a:pPr eaLnBrk="1" hangingPunct="1">
              <a:lnSpc>
                <a:spcPct val="90000"/>
              </a:lnSpc>
              <a:buFontTx/>
              <a:buNone/>
            </a:pPr>
            <a:r>
              <a:rPr lang="en-US" b="1" u="sng" dirty="0">
                <a:solidFill>
                  <a:srgbClr val="FF0000"/>
                </a:solidFill>
                <a:latin typeface="Times New Roman" pitchFamily="18" charset="0"/>
              </a:rPr>
              <a:t>TYPES OF </a:t>
            </a:r>
            <a:r>
              <a:rPr lang="en-US" b="1" u="sng" dirty="0" smtClean="0">
                <a:solidFill>
                  <a:srgbClr val="FF0000"/>
                </a:solidFill>
                <a:latin typeface="Times New Roman" pitchFamily="18" charset="0"/>
              </a:rPr>
              <a:t>CONTRACTION:</a:t>
            </a:r>
            <a:endParaRPr lang="en-US" b="1" u="sng" dirty="0">
              <a:solidFill>
                <a:srgbClr val="FF0000"/>
              </a:solidFill>
              <a:latin typeface="Times New Roman" pitchFamily="18" charset="0"/>
            </a:endParaRPr>
          </a:p>
          <a:p>
            <a:pPr eaLnBrk="1" hangingPunct="1"/>
            <a:r>
              <a:rPr lang="en-US" sz="2800" b="1" u="sng" dirty="0">
                <a:solidFill>
                  <a:srgbClr val="C00000"/>
                </a:solidFill>
                <a:latin typeface="Times New Roman" pitchFamily="18" charset="0"/>
              </a:rPr>
              <a:t>Phasic contractions (rhythmical)</a:t>
            </a:r>
          </a:p>
          <a:p>
            <a:pPr eaLnBrk="1" hangingPunct="1">
              <a:buFont typeface="Wingdings" pitchFamily="2" charset="2"/>
              <a:buChar char="ü"/>
            </a:pPr>
            <a:r>
              <a:rPr lang="en-US" sz="2800" b="1" dirty="0">
                <a:latin typeface="Times New Roman" pitchFamily="18" charset="0"/>
              </a:rPr>
              <a:t>P</a:t>
            </a:r>
            <a:r>
              <a:rPr lang="en-US" sz="2800" b="1" dirty="0" smtClean="0">
                <a:latin typeface="Times New Roman" pitchFamily="18" charset="0"/>
              </a:rPr>
              <a:t>eriodic </a:t>
            </a:r>
            <a:r>
              <a:rPr lang="en-US" sz="2800" b="1" dirty="0">
                <a:latin typeface="Times New Roman" pitchFamily="18" charset="0"/>
              </a:rPr>
              <a:t>contractions followed by relaxation; such as in gastric antrum, small intestine and </a:t>
            </a:r>
            <a:r>
              <a:rPr lang="en-US" sz="2800" b="1" dirty="0" smtClean="0">
                <a:latin typeface="Times New Roman" pitchFamily="18" charset="0"/>
              </a:rPr>
              <a:t>esophagus. </a:t>
            </a:r>
            <a:endParaRPr lang="en-US" sz="2400" b="1" dirty="0">
              <a:latin typeface="Times New Roman" pitchFamily="18" charset="0"/>
            </a:endParaRPr>
          </a:p>
          <a:p>
            <a:pPr eaLnBrk="1" hangingPunct="1"/>
            <a:r>
              <a:rPr lang="en-US" sz="2800" b="1" u="sng" dirty="0">
                <a:solidFill>
                  <a:srgbClr val="C00000"/>
                </a:solidFill>
                <a:latin typeface="Times New Roman" pitchFamily="18" charset="0"/>
              </a:rPr>
              <a:t>Tonic contractions</a:t>
            </a:r>
          </a:p>
          <a:p>
            <a:pPr eaLnBrk="1" hangingPunct="1">
              <a:buFont typeface="Wingdings" pitchFamily="2" charset="2"/>
              <a:buChar char="ü"/>
            </a:pPr>
            <a:r>
              <a:rPr lang="en-US" sz="2400" b="1" dirty="0">
                <a:latin typeface="Times New Roman" pitchFamily="18" charset="0"/>
              </a:rPr>
              <a:t>M</a:t>
            </a:r>
            <a:r>
              <a:rPr lang="en-US" sz="2400" b="1" dirty="0" smtClean="0">
                <a:latin typeface="Times New Roman" pitchFamily="18" charset="0"/>
              </a:rPr>
              <a:t>aintained </a:t>
            </a:r>
            <a:r>
              <a:rPr lang="en-US" sz="2400" b="1" dirty="0">
                <a:latin typeface="Times New Roman" pitchFamily="18" charset="0"/>
              </a:rPr>
              <a:t>contraction without relaxation; such as in </a:t>
            </a:r>
            <a:r>
              <a:rPr lang="en-US" sz="2400" b="1" dirty="0" err="1" smtClean="0">
                <a:latin typeface="Times New Roman" pitchFamily="18" charset="0"/>
              </a:rPr>
              <a:t>Orad</a:t>
            </a:r>
            <a:r>
              <a:rPr lang="en-US" sz="2400" b="1" dirty="0" smtClean="0">
                <a:latin typeface="Times New Roman" pitchFamily="18" charset="0"/>
              </a:rPr>
              <a:t> </a:t>
            </a:r>
            <a:r>
              <a:rPr lang="en-US" sz="2400" b="1" dirty="0">
                <a:latin typeface="Times New Roman" pitchFamily="18" charset="0"/>
              </a:rPr>
              <a:t>region of the stomach, lower </a:t>
            </a:r>
            <a:r>
              <a:rPr lang="en-US" sz="2400" b="1" dirty="0" err="1">
                <a:latin typeface="Times New Roman" pitchFamily="18" charset="0"/>
              </a:rPr>
              <a:t>esoghageal</a:t>
            </a:r>
            <a:r>
              <a:rPr lang="en-US" sz="2400" b="1" dirty="0">
                <a:latin typeface="Times New Roman" pitchFamily="18" charset="0"/>
              </a:rPr>
              <a:t>, ileocecal and internal anal sphincter</a:t>
            </a:r>
          </a:p>
          <a:p>
            <a:pPr eaLnBrk="1" hangingPunct="1">
              <a:buFont typeface="Wingdings" pitchFamily="2" charset="2"/>
              <a:buChar char="ü"/>
            </a:pPr>
            <a:r>
              <a:rPr lang="en-US" sz="2400" b="1" dirty="0">
                <a:solidFill>
                  <a:srgbClr val="C00000"/>
                </a:solidFill>
                <a:latin typeface="Times New Roman" pitchFamily="18" charset="0"/>
              </a:rPr>
              <a:t>Caused by: </a:t>
            </a:r>
            <a:r>
              <a:rPr lang="en-US" sz="2400" b="1" dirty="0">
                <a:latin typeface="Times New Roman" pitchFamily="18" charset="0"/>
              </a:rPr>
              <a:t>1- repetitive spike potentials, </a:t>
            </a:r>
            <a:r>
              <a:rPr lang="en-US" sz="2400" b="1" dirty="0" smtClean="0">
                <a:latin typeface="Times New Roman" pitchFamily="18" charset="0"/>
              </a:rPr>
              <a:t>2- hormones</a:t>
            </a:r>
            <a:r>
              <a:rPr lang="en-US" sz="2400" b="1" dirty="0">
                <a:latin typeface="Times New Roman" pitchFamily="18" charset="0"/>
              </a:rPr>
              <a:t>, 3- </a:t>
            </a:r>
            <a:r>
              <a:rPr lang="en-US" sz="2400" b="1" dirty="0" smtClean="0">
                <a:latin typeface="Times New Roman" pitchFamily="18" charset="0"/>
              </a:rPr>
              <a:t>Continuous entry </a:t>
            </a:r>
            <a:r>
              <a:rPr lang="en-US" sz="2400" b="1" dirty="0">
                <a:latin typeface="Times New Roman" pitchFamily="18" charset="0"/>
              </a:rPr>
              <a:t>of Ca </a:t>
            </a:r>
            <a:r>
              <a:rPr lang="en-US" sz="2400" b="1" dirty="0" smtClean="0">
                <a:latin typeface="Times New Roman" pitchFamily="18" charset="0"/>
              </a:rPr>
              <a:t>ions (not associated with changes in membrane potentials).   </a:t>
            </a:r>
            <a:endParaRPr lang="en-US" sz="2400" b="1" dirty="0">
              <a:latin typeface="Times New Roman" pitchFamily="18" charset="0"/>
            </a:endParaRPr>
          </a:p>
          <a:p>
            <a:pPr eaLnBrk="1" hangingPunct="1">
              <a:buFont typeface="Wingdings" pitchFamily="2" charset="2"/>
              <a:buChar char="ü"/>
            </a:pPr>
            <a:r>
              <a:rPr lang="en-US" sz="2400" b="1" dirty="0" smtClean="0">
                <a:solidFill>
                  <a:srgbClr val="C00000"/>
                </a:solidFill>
                <a:latin typeface="Times New Roman" pitchFamily="18" charset="0"/>
              </a:rPr>
              <a:t>Not </a:t>
            </a:r>
            <a:r>
              <a:rPr lang="en-US" sz="2400" b="1" dirty="0">
                <a:solidFill>
                  <a:srgbClr val="C00000"/>
                </a:solidFill>
                <a:latin typeface="Times New Roman" pitchFamily="18" charset="0"/>
              </a:rPr>
              <a:t>associated with slow </a:t>
            </a:r>
            <a:r>
              <a:rPr lang="en-US" sz="2400" b="1" dirty="0" smtClean="0">
                <a:solidFill>
                  <a:srgbClr val="C00000"/>
                </a:solidFill>
                <a:latin typeface="Times New Roman" pitchFamily="18" charset="0"/>
              </a:rPr>
              <a:t>waves (often lasting several minutes or hours).</a:t>
            </a:r>
            <a:endParaRPr lang="en-US" sz="2400" b="1" dirty="0">
              <a:solidFill>
                <a:srgbClr val="C00000"/>
              </a:solidFill>
            </a:endParaRPr>
          </a:p>
        </p:txBody>
      </p:sp>
    </p:spTree>
    <p:extLst>
      <p:ext uri="{BB962C8B-B14F-4D97-AF65-F5344CB8AC3E}">
        <p14:creationId xmlns:p14="http://schemas.microsoft.com/office/powerpoint/2010/main" val="4154590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77080" y="0"/>
            <a:ext cx="8737376"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The General Characteristics of Smooth Muscle and its Function </a:t>
            </a:r>
          </a:p>
        </p:txBody>
      </p:sp>
      <p:sp>
        <p:nvSpPr>
          <p:cNvPr id="3" name="Content Placeholder 2"/>
          <p:cNvSpPr>
            <a:spLocks noGrp="1"/>
          </p:cNvSpPr>
          <p:nvPr>
            <p:ph idx="1"/>
          </p:nvPr>
        </p:nvSpPr>
        <p:spPr>
          <a:xfrm>
            <a:off x="12544" y="1114400"/>
            <a:ext cx="9131456" cy="4114800"/>
          </a:xfrm>
        </p:spPr>
        <p:txBody>
          <a:bodyPr/>
          <a:lstStyle/>
          <a:p>
            <a:pPr marL="0" indent="0">
              <a:buNone/>
              <a:defRPr/>
            </a:pPr>
            <a:r>
              <a:rPr lang="en-US" b="1" u="sng" dirty="0" smtClean="0">
                <a:solidFill>
                  <a:srgbClr val="C00000"/>
                </a:solidFill>
                <a:latin typeface="Times New Roman" panose="02020603050405020304" pitchFamily="18" charset="0"/>
                <a:cs typeface="Times New Roman" panose="02020603050405020304" pitchFamily="18" charset="0"/>
              </a:rPr>
              <a:t>Two main muscle layers:</a:t>
            </a:r>
          </a:p>
          <a:p>
            <a:pPr marL="514350" indent="-514350" eaLnBrk="1" hangingPunct="1">
              <a:buFont typeface="+mj-lt"/>
              <a:buAutoNum type="arabicPeriod"/>
              <a:defRPr/>
            </a:pPr>
            <a:r>
              <a:rPr lang="en-US" b="1" u="sng" dirty="0" smtClean="0">
                <a:solidFill>
                  <a:srgbClr val="C00000"/>
                </a:solidFill>
                <a:latin typeface="Times New Roman" panose="02020603050405020304" pitchFamily="18" charset="0"/>
                <a:cs typeface="Times New Roman" panose="02020603050405020304" pitchFamily="18" charset="0"/>
              </a:rPr>
              <a:t>Longitudinal Smooth Muscles:</a:t>
            </a:r>
          </a:p>
          <a:p>
            <a:pPr eaLnBrk="1" hangingPunct="1">
              <a:buFontTx/>
              <a:buNone/>
              <a:defRPr/>
            </a:pPr>
            <a:r>
              <a:rPr lang="en-US" b="1" dirty="0" smtClean="0">
                <a:latin typeface="Times New Roman" panose="02020603050405020304" pitchFamily="18" charset="0"/>
                <a:cs typeface="Times New Roman" panose="02020603050405020304" pitchFamily="18" charset="0"/>
              </a:rPr>
              <a:t>Contraction of this type shortens the segment of the intestine and expands the lumen. They are innervated by enteric nervous system (ENS), and mainly by excitatory motor neurons. The Ca influx from out side is important in the activity of this type of muscle. </a:t>
            </a:r>
          </a:p>
          <a:p>
            <a:pPr marL="0" indent="0" eaLnBrk="1" hangingPunct="1">
              <a:lnSpc>
                <a:spcPct val="90000"/>
              </a:lnSpc>
              <a:buNone/>
              <a:defRPr/>
            </a:pPr>
            <a:r>
              <a:rPr lang="en-US" b="1" u="sng" dirty="0" smtClean="0">
                <a:solidFill>
                  <a:srgbClr val="C00000"/>
                </a:solidFill>
                <a:latin typeface="Times New Roman" panose="02020603050405020304" pitchFamily="18" charset="0"/>
                <a:cs typeface="Times New Roman" panose="02020603050405020304" pitchFamily="18" charset="0"/>
              </a:rPr>
              <a:t>2. Circular Smooth Muscles:</a:t>
            </a:r>
          </a:p>
          <a:p>
            <a:pPr marL="0" indent="0" eaLnBrk="1" hangingPunct="1">
              <a:lnSpc>
                <a:spcPct val="90000"/>
              </a:lnSpc>
              <a:buNone/>
              <a:defRPr/>
            </a:pPr>
            <a:r>
              <a:rPr lang="en-US" b="1" dirty="0" smtClean="0">
                <a:latin typeface="Times New Roman" panose="02020603050405020304" pitchFamily="18" charset="0"/>
                <a:cs typeface="Times New Roman" panose="02020603050405020304" pitchFamily="18" charset="0"/>
              </a:rPr>
              <a:t>Thicker and more powerful than longitudinal. Contraction of this type reduces the diameter of the lumen and increases its length. </a:t>
            </a:r>
            <a:r>
              <a:rPr lang="en-US" b="1" dirty="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nnervated by ENS, both excitatory and inhibitory motor neurons. More gap junctions are available. Intracellular release of Ca is more important.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49288" y="260648"/>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The Specific Characteristics of Smooth Muscle in the Gut </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10243" name="Content Placeholder 2"/>
          <p:cNvSpPr>
            <a:spLocks noGrp="1"/>
          </p:cNvSpPr>
          <p:nvPr>
            <p:ph idx="1"/>
          </p:nvPr>
        </p:nvSpPr>
        <p:spPr>
          <a:xfrm>
            <a:off x="-36512" y="1844824"/>
            <a:ext cx="9144000" cy="4114800"/>
          </a:xfrm>
        </p:spPr>
        <p:txBody>
          <a:bodyPr/>
          <a:lstStyle/>
          <a:p>
            <a:pPr marL="514350" indent="-514350">
              <a:buFont typeface="Garamond" pitchFamily="18" charset="0"/>
              <a:buAutoNum type="arabicPeriod"/>
            </a:pPr>
            <a:r>
              <a:rPr lang="en-US" b="1" u="sng" dirty="0" smtClean="0">
                <a:solidFill>
                  <a:srgbClr val="C00000"/>
                </a:solidFill>
                <a:latin typeface="Times New Roman" panose="02020603050405020304" pitchFamily="18" charset="0"/>
                <a:cs typeface="Times New Roman" panose="02020603050405020304" pitchFamily="18" charset="0"/>
              </a:rPr>
              <a:t>Gastrointestinal Smooth Muscle Functions as a Syncytium</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The individual smooth muscle fibers are 200 to 500 µm in length and 2 to 10 µm in diameter, and they are arranged in bundles of as many as 1000 parallel fibers. Within each bundle, the muscle fibers are electrically connected with one another through large numbers of </a:t>
            </a:r>
            <a:r>
              <a:rPr lang="en-US" b="1" i="1" u="sng" dirty="0" smtClean="0">
                <a:solidFill>
                  <a:srgbClr val="C00000"/>
                </a:solidFill>
                <a:latin typeface="Times New Roman" panose="02020603050405020304" pitchFamily="18" charset="0"/>
                <a:cs typeface="Times New Roman" panose="02020603050405020304" pitchFamily="18" charset="0"/>
              </a:rPr>
              <a:t>gap junctions</a:t>
            </a:r>
            <a:r>
              <a:rPr lang="en-US" sz="2800"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Each muscle layer functions as a </a:t>
            </a:r>
            <a:r>
              <a:rPr lang="en-US" b="1" u="sng" dirty="0" smtClean="0">
                <a:solidFill>
                  <a:srgbClr val="C00000"/>
                </a:solidFill>
                <a:latin typeface="Times New Roman" panose="02020603050405020304" pitchFamily="18" charset="0"/>
                <a:cs typeface="Times New Roman" panose="02020603050405020304" pitchFamily="18" charset="0"/>
              </a:rPr>
              <a:t>syncytium</a:t>
            </a:r>
            <a:r>
              <a:rPr lang="en-US" b="1" dirty="0" smtClean="0">
                <a:latin typeface="Times New Roman" panose="02020603050405020304" pitchFamily="18" charset="0"/>
                <a:cs typeface="Times New Roman" panose="02020603050405020304" pitchFamily="18" charset="0"/>
              </a:rPr>
              <a:t>; that is, when an action potential is elicited anywhere within the muscle mass, it generally travels in all directions in the muscle.</a:t>
            </a:r>
            <a:endParaRPr lang="en-US" sz="2800" b="1"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4"/>
          <p:cNvSpPr>
            <a:spLocks noGrp="1"/>
          </p:cNvSpPr>
          <p:nvPr>
            <p:ph type="title"/>
          </p:nvPr>
        </p:nvSpPr>
        <p:spPr>
          <a:xfrm>
            <a:off x="539552" y="476672"/>
            <a:ext cx="7772400" cy="836712"/>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The Specific Characteristics of Smooth Muscle in the Gut </a:t>
            </a:r>
            <a:r>
              <a:rPr lang="en-US" sz="4000" b="1" dirty="0">
                <a:solidFill>
                  <a:srgbClr val="FF0000"/>
                </a:solidFill>
                <a:latin typeface="Times New Roman" panose="02020603050405020304" pitchFamily="18" charset="0"/>
                <a:cs typeface="Times New Roman" panose="02020603050405020304" pitchFamily="18" charset="0"/>
              </a:rPr>
              <a:t>(Cont.)</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1028" name="Content Placeholder 5"/>
          <p:cNvSpPr>
            <a:spLocks noGrp="1"/>
          </p:cNvSpPr>
          <p:nvPr>
            <p:ph idx="1"/>
          </p:nvPr>
        </p:nvSpPr>
        <p:spPr>
          <a:xfrm>
            <a:off x="0" y="1844824"/>
            <a:ext cx="9144000" cy="2520280"/>
          </a:xfrm>
        </p:spPr>
        <p:txBody>
          <a:bodyPr/>
          <a:lstStyle/>
          <a:p>
            <a:pPr marL="514350" indent="-514350">
              <a:buFont typeface="Garamond" pitchFamily="18" charset="0"/>
              <a:buAutoNum type="arabicPeriod" startAt="2"/>
            </a:pPr>
            <a:r>
              <a:rPr lang="en-US" sz="3200" b="1" u="sng" dirty="0" smtClean="0">
                <a:solidFill>
                  <a:srgbClr val="C00000"/>
                </a:solidFill>
                <a:latin typeface="Times New Roman" panose="02020603050405020304" pitchFamily="18" charset="0"/>
                <a:cs typeface="Times New Roman" panose="02020603050405020304" pitchFamily="18" charset="0"/>
              </a:rPr>
              <a:t>Electrical Activity of Gastrointestinal Smooth Muscle: </a:t>
            </a:r>
          </a:p>
          <a:p>
            <a:pPr marL="514350" indent="-514350">
              <a:buFontTx/>
              <a:buNone/>
            </a:pPr>
            <a:r>
              <a:rPr lang="en-US" sz="3200" b="1" dirty="0" smtClean="0">
                <a:latin typeface="Times New Roman" panose="02020603050405020304" pitchFamily="18" charset="0"/>
                <a:cs typeface="Times New Roman" panose="02020603050405020304" pitchFamily="18" charset="0"/>
              </a:rPr>
              <a:t>	The </a:t>
            </a:r>
            <a:r>
              <a:rPr lang="en-US" sz="3200" b="1" dirty="0" smtClean="0">
                <a:latin typeface="Times New Roman" panose="02020603050405020304" pitchFamily="18" charset="0"/>
                <a:cs typeface="Times New Roman" panose="02020603050405020304" pitchFamily="18" charset="0"/>
              </a:rPr>
              <a:t>smooth muscle of the gastrointestinal tract is excited by almost </a:t>
            </a:r>
            <a:r>
              <a:rPr lang="en-US" sz="3200" b="1" u="sng" dirty="0" smtClean="0">
                <a:solidFill>
                  <a:srgbClr val="C00000"/>
                </a:solidFill>
                <a:latin typeface="Times New Roman" panose="02020603050405020304" pitchFamily="18" charset="0"/>
                <a:cs typeface="Times New Roman" panose="02020603050405020304" pitchFamily="18" charset="0"/>
              </a:rPr>
              <a:t>continual slow, intrinsic electrical activity</a:t>
            </a:r>
            <a:r>
              <a:rPr lang="en-US" sz="3200" b="1" dirty="0" smtClean="0">
                <a:latin typeface="Times New Roman" panose="02020603050405020304" pitchFamily="18" charset="0"/>
                <a:cs typeface="Times New Roman" panose="02020603050405020304" pitchFamily="18" charset="0"/>
              </a:rPr>
              <a:t> along the membranes of the muscle fibers. This activity has two basic types of electrical waves: </a:t>
            </a:r>
            <a:r>
              <a:rPr lang="en-US" sz="3200" b="1" dirty="0" smtClean="0">
                <a:solidFill>
                  <a:srgbClr val="C00000"/>
                </a:solidFill>
                <a:latin typeface="Times New Roman" panose="02020603050405020304" pitchFamily="18" charset="0"/>
                <a:cs typeface="Times New Roman" panose="02020603050405020304" pitchFamily="18" charset="0"/>
              </a:rPr>
              <a:t>(A) </a:t>
            </a:r>
            <a:r>
              <a:rPr lang="en-US" sz="3200" b="1" i="1" dirty="0" smtClean="0">
                <a:solidFill>
                  <a:srgbClr val="C00000"/>
                </a:solidFill>
                <a:latin typeface="Times New Roman" panose="02020603050405020304" pitchFamily="18" charset="0"/>
                <a:cs typeface="Times New Roman" panose="02020603050405020304" pitchFamily="18" charset="0"/>
              </a:rPr>
              <a:t>slow waves</a:t>
            </a:r>
            <a:r>
              <a:rPr lang="en-US" sz="3200" b="1" dirty="0" smtClean="0">
                <a:solidFill>
                  <a:srgbClr val="C00000"/>
                </a:solidFill>
                <a:latin typeface="Times New Roman" panose="02020603050405020304" pitchFamily="18" charset="0"/>
                <a:cs typeface="Times New Roman" panose="02020603050405020304" pitchFamily="18" charset="0"/>
              </a:rPr>
              <a:t> and (B) </a:t>
            </a:r>
            <a:r>
              <a:rPr lang="en-US" sz="3200" b="1" i="1" dirty="0" smtClean="0">
                <a:solidFill>
                  <a:srgbClr val="C00000"/>
                </a:solidFill>
                <a:latin typeface="Times New Roman" panose="02020603050405020304" pitchFamily="18" charset="0"/>
                <a:cs typeface="Times New Roman" panose="02020603050405020304" pitchFamily="18" charset="0"/>
              </a:rPr>
              <a:t>spikes</a:t>
            </a:r>
            <a:r>
              <a:rPr lang="en-US" sz="3200" b="1" dirty="0" smtClean="0">
                <a:solidFill>
                  <a:srgbClr val="C00000"/>
                </a:solidFill>
                <a:latin typeface="Times New Roman" panose="02020603050405020304" pitchFamily="18" charset="0"/>
                <a:cs typeface="Times New Roman" panose="02020603050405020304" pitchFamily="18" charset="0"/>
              </a:rPr>
              <a:t>. </a:t>
            </a:r>
          </a:p>
          <a:p>
            <a:pPr marL="514350" indent="-514350">
              <a:buFontTx/>
              <a:buNone/>
            </a:pPr>
            <a:endParaRPr lang="en-US" sz="3200"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1" name="Rectangle 5"/>
          <p:cNvSpPr>
            <a:spLocks noGrp="1" noChangeArrowheads="1"/>
          </p:cNvSpPr>
          <p:nvPr>
            <p:ph type="title"/>
          </p:nvPr>
        </p:nvSpPr>
        <p:spPr>
          <a:xfrm>
            <a:off x="-31944" y="26320"/>
            <a:ext cx="9147448" cy="11430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Electrical Activity of Gastrointestinal Smooth </a:t>
            </a:r>
            <a:r>
              <a:rPr lang="en-US" sz="4000" b="1" dirty="0" smtClean="0">
                <a:solidFill>
                  <a:srgbClr val="FF0000"/>
                </a:solidFill>
                <a:latin typeface="Times New Roman" panose="02020603050405020304" pitchFamily="18" charset="0"/>
                <a:cs typeface="Times New Roman" panose="02020603050405020304" pitchFamily="18" charset="0"/>
              </a:rPr>
              <a:t>Muscle</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304" y="1268760"/>
            <a:ext cx="7537896" cy="539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59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107504" y="476672"/>
            <a:ext cx="8928992" cy="404664"/>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Electrical Activity of Gastrointestinal Smooth </a:t>
            </a:r>
            <a:r>
              <a:rPr lang="en-US" sz="4000" b="1" dirty="0" smtClean="0">
                <a:solidFill>
                  <a:srgbClr val="FF0000"/>
                </a:solidFill>
                <a:latin typeface="Times New Roman" panose="02020603050405020304" pitchFamily="18" charset="0"/>
                <a:cs typeface="Times New Roman" panose="02020603050405020304" pitchFamily="18" charset="0"/>
              </a:rPr>
              <a:t>Muscle (cont.)</a:t>
            </a:r>
          </a:p>
        </p:txBody>
      </p:sp>
      <p:sp>
        <p:nvSpPr>
          <p:cNvPr id="11267" name="Content Placeholder 5"/>
          <p:cNvSpPr>
            <a:spLocks noGrp="1"/>
          </p:cNvSpPr>
          <p:nvPr>
            <p:ph idx="1"/>
          </p:nvPr>
        </p:nvSpPr>
        <p:spPr>
          <a:xfrm>
            <a:off x="0" y="1340768"/>
            <a:ext cx="9144000" cy="4114800"/>
          </a:xfrm>
        </p:spPr>
        <p:txBody>
          <a:bodyPr/>
          <a:lstStyle/>
          <a:p>
            <a:pPr marL="514350" indent="-514350">
              <a:buFont typeface="+mj-lt"/>
              <a:buAutoNum type="alphaUcPeriod"/>
            </a:pPr>
            <a:r>
              <a:rPr lang="en-US" b="1" u="sng" dirty="0" smtClean="0">
                <a:solidFill>
                  <a:srgbClr val="C00000"/>
                </a:solidFill>
                <a:latin typeface="Times New Roman" panose="02020603050405020304" pitchFamily="18" charset="0"/>
                <a:cs typeface="Times New Roman" panose="02020603050405020304" pitchFamily="18" charset="0"/>
              </a:rPr>
              <a:t>Slow Waves: </a:t>
            </a:r>
          </a:p>
          <a:p>
            <a:r>
              <a:rPr lang="en-US" b="1" dirty="0" smtClean="0">
                <a:latin typeface="Times New Roman" panose="02020603050405020304" pitchFamily="18" charset="0"/>
                <a:cs typeface="Times New Roman" panose="02020603050405020304" pitchFamily="18" charset="0"/>
              </a:rPr>
              <a:t>Most GI contractions occur </a:t>
            </a:r>
            <a:r>
              <a:rPr lang="en-US" b="1" u="sng" dirty="0" smtClean="0">
                <a:latin typeface="Times New Roman" panose="02020603050405020304" pitchFamily="18" charset="0"/>
                <a:cs typeface="Times New Roman" panose="02020603050405020304" pitchFamily="18" charset="0"/>
              </a:rPr>
              <a:t>rhythmically</a:t>
            </a:r>
            <a:r>
              <a:rPr lang="en-US" b="1" dirty="0" smtClean="0">
                <a:latin typeface="Times New Roman" panose="02020603050405020304" pitchFamily="18" charset="0"/>
                <a:cs typeface="Times New Roman" panose="02020603050405020304" pitchFamily="18" charset="0"/>
              </a:rPr>
              <a:t>, and this rhythm is determined mainly by the frequency of so-called </a:t>
            </a:r>
            <a:r>
              <a:rPr lang="en-US" b="1" dirty="0" smtClean="0">
                <a:solidFill>
                  <a:srgbClr val="C00000"/>
                </a:solidFill>
                <a:latin typeface="Times New Roman" panose="02020603050405020304" pitchFamily="18" charset="0"/>
                <a:cs typeface="Times New Roman" panose="02020603050405020304" pitchFamily="18" charset="0"/>
              </a:rPr>
              <a:t>"</a:t>
            </a:r>
            <a:r>
              <a:rPr lang="en-US" b="1" u="sng" dirty="0" smtClean="0">
                <a:solidFill>
                  <a:srgbClr val="C00000"/>
                </a:solidFill>
                <a:latin typeface="Times New Roman" panose="02020603050405020304" pitchFamily="18" charset="0"/>
                <a:cs typeface="Times New Roman" panose="02020603050405020304" pitchFamily="18" charset="0"/>
              </a:rPr>
              <a:t>slow waves</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of smooth muscle membrane potential. </a:t>
            </a:r>
            <a:r>
              <a:rPr lang="en-US" b="1" dirty="0" smtClean="0">
                <a:solidFill>
                  <a:srgbClr val="C00000"/>
                </a:solidFill>
                <a:latin typeface="Times New Roman" panose="02020603050405020304" pitchFamily="18" charset="0"/>
                <a:cs typeface="Times New Roman" panose="02020603050405020304" pitchFamily="18" charset="0"/>
              </a:rPr>
              <a:t>These waves </a:t>
            </a:r>
            <a:r>
              <a:rPr lang="en-US" b="1" u="sng" dirty="0" smtClean="0">
                <a:solidFill>
                  <a:srgbClr val="C00000"/>
                </a:solidFill>
                <a:latin typeface="Times New Roman" panose="02020603050405020304" pitchFamily="18" charset="0"/>
                <a:cs typeface="Times New Roman" panose="02020603050405020304" pitchFamily="18" charset="0"/>
              </a:rPr>
              <a:t>are not action potentials</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Instead, </a:t>
            </a:r>
            <a:r>
              <a:rPr lang="en-US" b="1" u="sng" dirty="0" smtClean="0">
                <a:solidFill>
                  <a:srgbClr val="C00000"/>
                </a:solidFill>
                <a:latin typeface="Times New Roman" panose="02020603050405020304" pitchFamily="18" charset="0"/>
                <a:cs typeface="Times New Roman" panose="02020603050405020304" pitchFamily="18" charset="0"/>
              </a:rPr>
              <a:t>they are oscillating depolarization and repolarization in the resting membrane potential with unknown cause. </a:t>
            </a:r>
          </a:p>
          <a:p>
            <a:r>
              <a:rPr lang="en-US" b="1" dirty="0" smtClean="0">
                <a:latin typeface="Times New Roman" panose="02020603050405020304" pitchFamily="18" charset="0"/>
                <a:cs typeface="Times New Roman" panose="02020603050405020304" pitchFamily="18" charset="0"/>
              </a:rPr>
              <a:t>Their intensity usually varies between 5 and 15 mV, and their frequency ranges in different parts of the human GI tract from 3 to 12 per minute: </a:t>
            </a:r>
            <a:r>
              <a:rPr lang="en-US" b="1" dirty="0" smtClean="0">
                <a:solidFill>
                  <a:srgbClr val="C00000"/>
                </a:solidFill>
                <a:latin typeface="Times New Roman" panose="02020603050405020304" pitchFamily="18" charset="0"/>
                <a:cs typeface="Times New Roman" panose="02020603050405020304" pitchFamily="18" charset="0"/>
              </a:rPr>
              <a:t>about 3 in the body of the stomach, as much as 12 in the duodenum, and about 8 or 9 in the terminal ileum.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52" y="476672"/>
            <a:ext cx="8350696" cy="11430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Electrical Activity of Gastrointestinal Smooth Muscle (cont.)</a:t>
            </a:r>
            <a:endParaRPr lang="ar-SA"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981200"/>
            <a:ext cx="9144000" cy="4114800"/>
          </a:xfrm>
        </p:spPr>
        <p:txBody>
          <a:bodyPr/>
          <a:lstStyle/>
          <a:p>
            <a:r>
              <a:rPr lang="en-US" sz="3600" b="1" dirty="0">
                <a:solidFill>
                  <a:srgbClr val="C00000"/>
                </a:solidFill>
                <a:latin typeface="Times New Roman" panose="02020603050405020304" pitchFamily="18" charset="0"/>
                <a:cs typeface="Times New Roman" panose="02020603050405020304" pitchFamily="18" charset="0"/>
              </a:rPr>
              <a:t>Origin of slow waves: </a:t>
            </a:r>
            <a:r>
              <a:rPr lang="en-US" sz="3600" b="1" dirty="0">
                <a:latin typeface="Times New Roman" panose="02020603050405020304" pitchFamily="18" charset="0"/>
                <a:cs typeface="Times New Roman" panose="02020603050405020304" pitchFamily="18" charset="0"/>
              </a:rPr>
              <a:t>They may originate in the </a:t>
            </a:r>
            <a:r>
              <a:rPr lang="en-US" sz="3600" b="1" dirty="0">
                <a:solidFill>
                  <a:srgbClr val="C00000"/>
                </a:solidFill>
                <a:latin typeface="Times New Roman" panose="02020603050405020304" pitchFamily="18" charset="0"/>
                <a:cs typeface="Times New Roman" panose="02020603050405020304" pitchFamily="18" charset="0"/>
              </a:rPr>
              <a:t>interstitial cells of </a:t>
            </a:r>
            <a:r>
              <a:rPr lang="en-US" sz="3600" b="1" dirty="0" err="1">
                <a:solidFill>
                  <a:srgbClr val="C00000"/>
                </a:solidFill>
                <a:latin typeface="Times New Roman" panose="02020603050405020304" pitchFamily="18" charset="0"/>
                <a:cs typeface="Times New Roman" panose="02020603050405020304" pitchFamily="18" charset="0"/>
              </a:rPr>
              <a:t>Cajal</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(ICC, the GI </a:t>
            </a:r>
            <a:r>
              <a:rPr lang="en-US" sz="3600" b="1" u="sng" dirty="0" smtClean="0">
                <a:latin typeface="Times New Roman" panose="02020603050405020304" pitchFamily="18" charset="0"/>
                <a:cs typeface="Times New Roman" panose="02020603050405020304" pitchFamily="18" charset="0"/>
              </a:rPr>
              <a:t>pacemaker</a:t>
            </a:r>
            <a:r>
              <a:rPr lang="en-US" sz="3600" b="1" dirty="0" smtClean="0">
                <a:latin typeface="Times New Roman" panose="02020603050405020304" pitchFamily="18" charset="0"/>
                <a:cs typeface="Times New Roman" panose="02020603050405020304" pitchFamily="18" charset="0"/>
              </a:rPr>
              <a:t>), which </a:t>
            </a:r>
            <a:r>
              <a:rPr lang="en-US" sz="3600" b="1" dirty="0">
                <a:latin typeface="Times New Roman" panose="02020603050405020304" pitchFamily="18" charset="0"/>
                <a:cs typeface="Times New Roman" panose="02020603050405020304" pitchFamily="18" charset="0"/>
              </a:rPr>
              <a:t>are abundant in the myenteric </a:t>
            </a:r>
            <a:r>
              <a:rPr lang="en-US" sz="3600" b="1" dirty="0" smtClean="0">
                <a:latin typeface="Times New Roman" panose="02020603050405020304" pitchFamily="18" charset="0"/>
                <a:cs typeface="Times New Roman" panose="02020603050405020304" pitchFamily="18" charset="0"/>
              </a:rPr>
              <a:t>plexuses. </a:t>
            </a:r>
            <a:r>
              <a:rPr lang="en-US" sz="3600" b="1" dirty="0">
                <a:latin typeface="Times New Roman" panose="02020603050405020304" pitchFamily="18" charset="0"/>
                <a:cs typeface="Times New Roman" panose="02020603050405020304" pitchFamily="18" charset="0"/>
              </a:rPr>
              <a:t>These ICCs form a network with each other and are interposed between the smooth muscle layers, with synaptic-like contacts to smooth muscle cells</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47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920"/>
            <a:ext cx="8276456" cy="1143000"/>
          </a:xfrm>
        </p:spPr>
        <p:txBody>
          <a:bodyPr/>
          <a:lstStyle/>
          <a:p>
            <a:r>
              <a:rPr lang="en-US" sz="3600" b="1" dirty="0">
                <a:solidFill>
                  <a:srgbClr val="FF0000"/>
                </a:solidFill>
                <a:latin typeface="Times New Roman" panose="02020603050405020304" pitchFamily="18" charset="0"/>
                <a:cs typeface="Times New Roman" panose="02020603050405020304" pitchFamily="18" charset="0"/>
              </a:rPr>
              <a:t>Electrical Activity of Gastrointestinal Smooth Muscle (cont.)</a:t>
            </a:r>
            <a:endParaRPr lang="ar-SA" sz="3600" b="1" dirty="0">
              <a:solidFill>
                <a:srgbClr val="FF0000"/>
              </a:solidFill>
              <a:latin typeface="Times New Roman" panose="02020603050405020304" pitchFamily="18" charset="0"/>
              <a:cs typeface="Times New Roman" panose="02020603050405020304" pitchFamily="18" charset="0"/>
            </a:endParaRPr>
          </a:p>
        </p:txBody>
      </p:sp>
      <p:pic>
        <p:nvPicPr>
          <p:cNvPr id="4" name="Picture 5" descr="fox78119_1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5832648" cy="5624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0"/>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The Specific Characteristics of Smooth Muscle in the Gut </a:t>
            </a:r>
            <a:r>
              <a:rPr lang="en-US" sz="4000" b="1" dirty="0">
                <a:solidFill>
                  <a:srgbClr val="FF0000"/>
                </a:solidFill>
                <a:latin typeface="Times New Roman" panose="02020603050405020304" pitchFamily="18" charset="0"/>
                <a:cs typeface="Times New Roman" panose="02020603050405020304" pitchFamily="18" charset="0"/>
              </a:rPr>
              <a:t>(Cont.)</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a:xfrm>
            <a:off x="-36512" y="1268760"/>
            <a:ext cx="9144000" cy="4114800"/>
          </a:xfrm>
        </p:spPr>
        <p:txBody>
          <a:bodyPr/>
          <a:lstStyle/>
          <a:p>
            <a:pPr marL="457200" indent="-457200">
              <a:buFont typeface="+mj-lt"/>
              <a:buAutoNum type="alphaUcPeriod" startAt="2"/>
            </a:pPr>
            <a:r>
              <a:rPr lang="en-US" sz="3000" b="1" u="sng" dirty="0" smtClean="0">
                <a:solidFill>
                  <a:srgbClr val="C00000"/>
                </a:solidFill>
                <a:latin typeface="Times New Roman" panose="02020603050405020304" pitchFamily="18" charset="0"/>
                <a:cs typeface="Times New Roman" panose="02020603050405020304" pitchFamily="18" charset="0"/>
              </a:rPr>
              <a:t>The spike potentials are true action potentials</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They occur automatically when the resting membrane potential of the gut smooth muscle becomes more positive (&lt;-40 mV) (the normal resting membrane potential is between -50 and -60 mV). </a:t>
            </a:r>
            <a:r>
              <a:rPr lang="en-US" sz="3000" b="1" dirty="0" smtClean="0">
                <a:solidFill>
                  <a:srgbClr val="C00000"/>
                </a:solidFill>
                <a:latin typeface="Times New Roman" panose="02020603050405020304" pitchFamily="18" charset="0"/>
                <a:cs typeface="Times New Roman" panose="02020603050405020304" pitchFamily="18" charset="0"/>
              </a:rPr>
              <a:t>The higher the slow wave potential rises, the greater the frequency of the spike potentials, usually ranging between 1 and 10 spikes per second. </a:t>
            </a:r>
            <a:r>
              <a:rPr lang="en-US" sz="3000" b="1" dirty="0" smtClean="0">
                <a:latin typeface="Times New Roman" panose="02020603050405020304" pitchFamily="18" charset="0"/>
                <a:cs typeface="Times New Roman" panose="02020603050405020304" pitchFamily="18" charset="0"/>
              </a:rPr>
              <a:t>The spike potentials last </a:t>
            </a:r>
            <a:r>
              <a:rPr lang="en-US" sz="3000" b="1" u="sng" dirty="0" smtClean="0">
                <a:solidFill>
                  <a:srgbClr val="C00000"/>
                </a:solidFill>
                <a:latin typeface="Times New Roman" panose="02020603050405020304" pitchFamily="18" charset="0"/>
                <a:cs typeface="Times New Roman" panose="02020603050405020304" pitchFamily="18" charset="0"/>
              </a:rPr>
              <a:t>10 to 40 times </a:t>
            </a:r>
            <a:r>
              <a:rPr lang="en-US" sz="3000" b="1" dirty="0" smtClean="0">
                <a:latin typeface="Times New Roman" panose="02020603050405020304" pitchFamily="18" charset="0"/>
                <a:cs typeface="Times New Roman" panose="02020603050405020304" pitchFamily="18" charset="0"/>
              </a:rPr>
              <a:t>as long in gastrointestinal muscle as the action potentials in large nerve fibers, each gastrointestinal spike lasting as long as </a:t>
            </a:r>
            <a:r>
              <a:rPr lang="en-US" sz="3000" b="1" dirty="0" smtClean="0">
                <a:solidFill>
                  <a:srgbClr val="C00000"/>
                </a:solidFill>
                <a:latin typeface="Times New Roman" panose="02020603050405020304" pitchFamily="18" charset="0"/>
                <a:cs typeface="Times New Roman" panose="02020603050405020304" pitchFamily="18" charset="0"/>
              </a:rPr>
              <a:t>10 to 20 msec.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6000" b="1" dirty="0" smtClean="0">
                <a:solidFill>
                  <a:srgbClr val="FF0000"/>
                </a:solidFill>
                <a:latin typeface="Times New Roman" panose="02020603050405020304" pitchFamily="18" charset="0"/>
                <a:cs typeface="Times New Roman" panose="02020603050405020304" pitchFamily="18" charset="0"/>
              </a:rPr>
              <a:t>Note: Any kind of recording during the lectures is not allowed. Thanks </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18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430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The Specific Characteristics of Smooth Muscle in the Gut (Cont.)</a:t>
            </a:r>
            <a:endParaRPr lang="ar-SA"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556792"/>
            <a:ext cx="8568952" cy="4114800"/>
          </a:xfrm>
        </p:spPr>
        <p:txBody>
          <a:bodyPr/>
          <a:lstStyle/>
          <a:p>
            <a:r>
              <a:rPr lang="en-US" sz="3200" b="1" dirty="0">
                <a:latin typeface="Times New Roman" panose="02020603050405020304" pitchFamily="18" charset="0"/>
                <a:cs typeface="Times New Roman" panose="02020603050405020304" pitchFamily="18" charset="0"/>
              </a:rPr>
              <a:t>In </a:t>
            </a:r>
            <a:r>
              <a:rPr lang="en-US" sz="3200" b="1" dirty="0" smtClean="0">
                <a:latin typeface="Times New Roman" panose="02020603050405020304" pitchFamily="18" charset="0"/>
                <a:cs typeface="Times New Roman" panose="02020603050405020304" pitchFamily="18" charset="0"/>
              </a:rPr>
              <a:t>GI smooth </a:t>
            </a:r>
            <a:r>
              <a:rPr lang="en-US" sz="3200" b="1" dirty="0">
                <a:latin typeface="Times New Roman" panose="02020603050405020304" pitchFamily="18" charset="0"/>
                <a:cs typeface="Times New Roman" panose="02020603050405020304" pitchFamily="18" charset="0"/>
              </a:rPr>
              <a:t>muscle fibers, the channels responsible for the action potentials are somewhat different; they allow especially large numbers of </a:t>
            </a:r>
            <a:r>
              <a:rPr lang="en-US" sz="3200" b="1" u="sng" dirty="0">
                <a:solidFill>
                  <a:srgbClr val="C00000"/>
                </a:solidFill>
                <a:latin typeface="Times New Roman" panose="02020603050405020304" pitchFamily="18" charset="0"/>
                <a:cs typeface="Times New Roman" panose="02020603050405020304" pitchFamily="18" charset="0"/>
              </a:rPr>
              <a:t>calcium ions</a:t>
            </a:r>
            <a:r>
              <a:rPr lang="en-US" sz="3200" b="1" dirty="0">
                <a:latin typeface="Times New Roman" panose="02020603050405020304" pitchFamily="18" charset="0"/>
                <a:cs typeface="Times New Roman" panose="02020603050405020304" pitchFamily="18" charset="0"/>
              </a:rPr>
              <a:t> to enter along with smaller numbers of </a:t>
            </a:r>
            <a:r>
              <a:rPr lang="en-US" sz="3200" b="1" dirty="0">
                <a:solidFill>
                  <a:srgbClr val="C00000"/>
                </a:solidFill>
                <a:latin typeface="Times New Roman" panose="02020603050405020304" pitchFamily="18" charset="0"/>
                <a:cs typeface="Times New Roman" panose="02020603050405020304" pitchFamily="18" charset="0"/>
              </a:rPr>
              <a:t>sodium ions </a:t>
            </a:r>
            <a:r>
              <a:rPr lang="en-US" sz="3200" b="1" dirty="0">
                <a:latin typeface="Times New Roman" panose="02020603050405020304" pitchFamily="18" charset="0"/>
                <a:cs typeface="Times New Roman" panose="02020603050405020304" pitchFamily="18" charset="0"/>
              </a:rPr>
              <a:t>and therefore are called </a:t>
            </a:r>
            <a:r>
              <a:rPr lang="en-US" sz="3200" b="1" u="sng" dirty="0">
                <a:solidFill>
                  <a:srgbClr val="C00000"/>
                </a:solidFill>
                <a:latin typeface="Times New Roman" panose="02020603050405020304" pitchFamily="18" charset="0"/>
                <a:cs typeface="Times New Roman" panose="02020603050405020304" pitchFamily="18" charset="0"/>
              </a:rPr>
              <a:t>calcium-sodium channels</a:t>
            </a:r>
            <a:r>
              <a:rPr lang="en-US" sz="3200" b="1" dirty="0">
                <a:solidFill>
                  <a:srgbClr val="C00000"/>
                </a:solidFill>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These channels are much slower to open and close than the rapid Na channels of large nerve fibers</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63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23900" y="109384"/>
            <a:ext cx="7772400" cy="688504"/>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Smooth Muscle in the Gut </a:t>
            </a:r>
            <a:r>
              <a:rPr lang="en-US" sz="4000" b="1" dirty="0">
                <a:solidFill>
                  <a:srgbClr val="FF0000"/>
                </a:solidFill>
                <a:latin typeface="Times New Roman" panose="02020603050405020304" pitchFamily="18" charset="0"/>
                <a:cs typeface="Times New Roman" panose="02020603050405020304" pitchFamily="18" charset="0"/>
              </a:rPr>
              <a:t>(Cont.)</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13315" name="Content Placeholder 2"/>
          <p:cNvSpPr>
            <a:spLocks noGrp="1"/>
          </p:cNvSpPr>
          <p:nvPr>
            <p:ph idx="1"/>
          </p:nvPr>
        </p:nvSpPr>
        <p:spPr>
          <a:xfrm>
            <a:off x="76200" y="764704"/>
            <a:ext cx="9067800" cy="4114800"/>
          </a:xfrm>
        </p:spPr>
        <p:txBody>
          <a:bodyPr/>
          <a:lstStyle/>
          <a:p>
            <a:pPr marL="0" indent="0">
              <a:buNone/>
            </a:pPr>
            <a:r>
              <a:rPr lang="en-US" sz="2200" b="1" u="sng" dirty="0" smtClean="0">
                <a:latin typeface="Times New Roman" panose="02020603050405020304" pitchFamily="18" charset="0"/>
                <a:cs typeface="Times New Roman" panose="02020603050405020304" pitchFamily="18" charset="0"/>
              </a:rPr>
              <a:t>Changes in Voltage of the Resting Membrane Potential.</a:t>
            </a:r>
            <a:r>
              <a:rPr lang="en-US" sz="2200" u="sng" dirty="0" smtClean="0">
                <a:latin typeface="Times New Roman" panose="02020603050405020304" pitchFamily="18" charset="0"/>
                <a:cs typeface="Times New Roman" panose="02020603050405020304" pitchFamily="18" charset="0"/>
              </a:rPr>
              <a:t> </a:t>
            </a:r>
          </a:p>
          <a:p>
            <a:pPr marL="457200" indent="-457200">
              <a:buFontTx/>
              <a:buNone/>
            </a:pPr>
            <a:r>
              <a:rPr lang="en-US" sz="2200" b="1" dirty="0" smtClean="0">
                <a:latin typeface="Times New Roman" panose="02020603050405020304" pitchFamily="18" charset="0"/>
                <a:cs typeface="Times New Roman" panose="02020603050405020304" pitchFamily="18" charset="0"/>
              </a:rPr>
              <a:t>The resting membrane potential averages about -56 mV, but multiple factors can change this level. When the potential becomes less negative, which is called </a:t>
            </a:r>
            <a:r>
              <a:rPr lang="en-US" sz="2200" b="1" i="1" dirty="0" smtClean="0">
                <a:latin typeface="Times New Roman" panose="02020603050405020304" pitchFamily="18" charset="0"/>
                <a:cs typeface="Times New Roman" panose="02020603050405020304" pitchFamily="18" charset="0"/>
              </a:rPr>
              <a:t>depolarization</a:t>
            </a:r>
            <a:r>
              <a:rPr lang="en-US" sz="2200" b="1" dirty="0" smtClean="0">
                <a:latin typeface="Times New Roman" panose="02020603050405020304" pitchFamily="18" charset="0"/>
                <a:cs typeface="Times New Roman" panose="02020603050405020304" pitchFamily="18" charset="0"/>
              </a:rPr>
              <a:t> of the membrane, the muscle fibers become more excitable. When the potential becomes more negative, which is called </a:t>
            </a:r>
            <a:r>
              <a:rPr lang="en-US" sz="2200" b="1" i="1" dirty="0" err="1" smtClean="0">
                <a:latin typeface="Times New Roman" panose="02020603050405020304" pitchFamily="18" charset="0"/>
                <a:cs typeface="Times New Roman" panose="02020603050405020304" pitchFamily="18" charset="0"/>
              </a:rPr>
              <a:t>hyperpolarization</a:t>
            </a:r>
            <a:r>
              <a:rPr lang="en-US" sz="2200" b="1" dirty="0" smtClean="0">
                <a:latin typeface="Times New Roman" panose="02020603050405020304" pitchFamily="18" charset="0"/>
                <a:cs typeface="Times New Roman" panose="02020603050405020304" pitchFamily="18" charset="0"/>
              </a:rPr>
              <a:t>, the fibers become less excitable. </a:t>
            </a:r>
          </a:p>
          <a:p>
            <a:r>
              <a:rPr lang="en-US" sz="2200" b="1" u="sng" dirty="0" smtClean="0">
                <a:solidFill>
                  <a:srgbClr val="FF0000"/>
                </a:solidFill>
                <a:latin typeface="Times New Roman" panose="02020603050405020304" pitchFamily="18" charset="0"/>
                <a:cs typeface="Times New Roman" panose="02020603050405020304" pitchFamily="18" charset="0"/>
              </a:rPr>
              <a:t>Factors that depolarize the membrane-that make it more excitable-are:</a:t>
            </a:r>
          </a:p>
          <a:p>
            <a:pPr marL="457200" indent="-457200">
              <a:buFontTx/>
              <a:buAutoNum type="arabicParenBoth"/>
            </a:pPr>
            <a:r>
              <a:rPr lang="en-US" sz="2200" b="1" i="1" dirty="0" smtClean="0">
                <a:latin typeface="Times New Roman" panose="02020603050405020304" pitchFamily="18" charset="0"/>
                <a:cs typeface="Times New Roman" panose="02020603050405020304" pitchFamily="18" charset="0"/>
              </a:rPr>
              <a:t>stretching</a:t>
            </a:r>
            <a:r>
              <a:rPr lang="en-US" sz="2200" b="1" dirty="0" smtClean="0">
                <a:latin typeface="Times New Roman" panose="02020603050405020304" pitchFamily="18" charset="0"/>
                <a:cs typeface="Times New Roman" panose="02020603050405020304" pitchFamily="18" charset="0"/>
              </a:rPr>
              <a:t> of the muscle, (2) stimulation by </a:t>
            </a:r>
            <a:r>
              <a:rPr lang="en-US" sz="2200" b="1" i="1" dirty="0" smtClean="0">
                <a:latin typeface="Times New Roman" panose="02020603050405020304" pitchFamily="18" charset="0"/>
                <a:cs typeface="Times New Roman" panose="02020603050405020304" pitchFamily="18" charset="0"/>
              </a:rPr>
              <a:t>acetylcholine</a:t>
            </a:r>
            <a:r>
              <a:rPr lang="en-US" sz="2200" b="1" dirty="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released from the endings of </a:t>
            </a:r>
            <a:r>
              <a:rPr lang="en-US" sz="2200" b="1" i="1" dirty="0" smtClean="0">
                <a:latin typeface="Times New Roman" panose="02020603050405020304" pitchFamily="18" charset="0"/>
                <a:cs typeface="Times New Roman" panose="02020603050405020304" pitchFamily="18" charset="0"/>
              </a:rPr>
              <a:t>parasympathetic nerves</a:t>
            </a:r>
            <a:r>
              <a:rPr lang="en-US" sz="2200" b="1" dirty="0" smtClean="0">
                <a:latin typeface="Times New Roman" panose="02020603050405020304" pitchFamily="18" charset="0"/>
                <a:cs typeface="Times New Roman" panose="02020603050405020304" pitchFamily="18" charset="0"/>
              </a:rPr>
              <a:t>, and (3) stimulation by several </a:t>
            </a:r>
            <a:r>
              <a:rPr lang="en-US" sz="2200" b="1" i="1" dirty="0" smtClean="0">
                <a:latin typeface="Times New Roman" panose="02020603050405020304" pitchFamily="18" charset="0"/>
                <a:cs typeface="Times New Roman" panose="02020603050405020304" pitchFamily="18" charset="0"/>
              </a:rPr>
              <a:t>specific gastrointestinal hormones</a:t>
            </a:r>
            <a:r>
              <a:rPr lang="en-US" sz="2200" b="1" dirty="0" smtClean="0">
                <a:latin typeface="Times New Roman" panose="02020603050405020304" pitchFamily="18" charset="0"/>
                <a:cs typeface="Times New Roman" panose="02020603050405020304" pitchFamily="18" charset="0"/>
              </a:rPr>
              <a:t>. </a:t>
            </a:r>
          </a:p>
          <a:p>
            <a:r>
              <a:rPr lang="en-US" sz="2200" b="1" u="sng" dirty="0" smtClean="0">
                <a:solidFill>
                  <a:srgbClr val="FF0000"/>
                </a:solidFill>
                <a:latin typeface="Times New Roman" panose="02020603050405020304" pitchFamily="18" charset="0"/>
                <a:cs typeface="Times New Roman" panose="02020603050405020304" pitchFamily="18" charset="0"/>
              </a:rPr>
              <a:t>Factors that make the membrane potential more negative-that is, hyperpolarize the membrane and make the muscle fibers less excitable-are</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(1) the effect of </a:t>
            </a:r>
            <a:r>
              <a:rPr lang="en-US" sz="2200" b="1" i="1" dirty="0" smtClean="0">
                <a:latin typeface="Times New Roman" panose="02020603050405020304" pitchFamily="18" charset="0"/>
                <a:cs typeface="Times New Roman" panose="02020603050405020304" pitchFamily="18" charset="0"/>
              </a:rPr>
              <a:t>norepinephrine</a:t>
            </a:r>
            <a:r>
              <a:rPr lang="en-US" sz="2200" b="1" dirty="0" smtClean="0">
                <a:latin typeface="Times New Roman" panose="02020603050405020304" pitchFamily="18" charset="0"/>
                <a:cs typeface="Times New Roman" panose="02020603050405020304" pitchFamily="18" charset="0"/>
              </a:rPr>
              <a:t> or </a:t>
            </a:r>
            <a:r>
              <a:rPr lang="en-US" sz="2200" b="1" i="1" dirty="0" smtClean="0">
                <a:latin typeface="Times New Roman" panose="02020603050405020304" pitchFamily="18" charset="0"/>
                <a:cs typeface="Times New Roman" panose="02020603050405020304" pitchFamily="18" charset="0"/>
              </a:rPr>
              <a:t>epinephrine</a:t>
            </a:r>
            <a:r>
              <a:rPr lang="en-US" sz="2200" b="1" dirty="0" smtClean="0">
                <a:latin typeface="Times New Roman" panose="02020603050405020304" pitchFamily="18" charset="0"/>
                <a:cs typeface="Times New Roman" panose="02020603050405020304" pitchFamily="18" charset="0"/>
              </a:rPr>
              <a:t> on the fiber membrane and (2) stimulation of the sympathetic nerves that secrete mainly norepinephrine at their endings.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6200"/>
            <a:ext cx="7772400" cy="1143000"/>
          </a:xfrm>
        </p:spPr>
        <p:txBody>
          <a:bodyPr/>
          <a:lstStyle/>
          <a:p>
            <a:r>
              <a:rPr lang="en-US" sz="3600" b="1" dirty="0" smtClean="0">
                <a:solidFill>
                  <a:srgbClr val="FF0000"/>
                </a:solidFill>
                <a:latin typeface="Times New Roman" panose="02020603050405020304" pitchFamily="18" charset="0"/>
                <a:cs typeface="Times New Roman" panose="02020603050405020304" pitchFamily="18" charset="0"/>
              </a:rPr>
              <a:t>The Specific Characteristics of Smooth Muscle in the Gut </a:t>
            </a:r>
            <a:r>
              <a:rPr lang="en-US" sz="3600" b="1" dirty="0">
                <a:solidFill>
                  <a:srgbClr val="FF0000"/>
                </a:solidFill>
                <a:latin typeface="Times New Roman" panose="02020603050405020304" pitchFamily="18" charset="0"/>
                <a:cs typeface="Times New Roman" panose="02020603050405020304" pitchFamily="18" charset="0"/>
              </a:rPr>
              <a:t>(Cont.)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136" y="1556792"/>
            <a:ext cx="9252520" cy="4114800"/>
          </a:xfrm>
        </p:spPr>
        <p:txBody>
          <a:bodyPr/>
          <a:lstStyle/>
          <a:p>
            <a:pPr>
              <a:defRPr/>
            </a:pPr>
            <a:r>
              <a:rPr lang="en-US" sz="2400" b="1" u="sng" dirty="0" smtClean="0">
                <a:solidFill>
                  <a:srgbClr val="C00000"/>
                </a:solidFill>
                <a:latin typeface="Times New Roman" panose="02020603050405020304" pitchFamily="18" charset="0"/>
                <a:cs typeface="Times New Roman" panose="02020603050405020304" pitchFamily="18" charset="0"/>
              </a:rPr>
              <a:t>Calcium Ions and Muscle Contraction</a:t>
            </a:r>
            <a:r>
              <a:rPr lang="en-US" sz="2400" b="1" dirty="0" smtClean="0">
                <a:solidFill>
                  <a:srgbClr val="C00000"/>
                </a:solidFill>
                <a:latin typeface="Times New Roman" panose="02020603050405020304" pitchFamily="18" charset="0"/>
                <a:cs typeface="Times New Roman" panose="02020603050405020304" pitchFamily="18" charset="0"/>
              </a:rPr>
              <a: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Smooth muscle contraction occurs in response to entry of calcium ions into the muscle fiber. The slow waves do not cause calcium ions to enter the smooth muscle fiber (</a:t>
            </a:r>
            <a:r>
              <a:rPr lang="en-US" sz="2400" b="1" u="sng" dirty="0" smtClean="0">
                <a:latin typeface="Times New Roman" panose="02020603050405020304" pitchFamily="18" charset="0"/>
                <a:cs typeface="Times New Roman" panose="02020603050405020304" pitchFamily="18" charset="0"/>
              </a:rPr>
              <a:t>only sodium ions</a:t>
            </a:r>
            <a:r>
              <a:rPr lang="en-US" sz="2400" b="1" dirty="0" smtClean="0">
                <a:latin typeface="Times New Roman" panose="02020603050405020304" pitchFamily="18" charset="0"/>
                <a:cs typeface="Times New Roman" panose="02020603050405020304" pitchFamily="18" charset="0"/>
              </a:rPr>
              <a:t>). Therefore, the slow waves by themselves usually cause </a:t>
            </a:r>
            <a:r>
              <a:rPr lang="en-US" sz="2400" b="1" u="sng" dirty="0" smtClean="0">
                <a:solidFill>
                  <a:srgbClr val="FF0000"/>
                </a:solidFill>
                <a:latin typeface="Times New Roman" panose="02020603050405020304" pitchFamily="18" charset="0"/>
                <a:cs typeface="Times New Roman" panose="02020603050405020304" pitchFamily="18" charset="0"/>
              </a:rPr>
              <a:t>no muscle contraction</a:t>
            </a:r>
            <a:r>
              <a:rPr lang="en-US" sz="2400" b="1" dirty="0" smtClean="0">
                <a:latin typeface="Times New Roman" panose="02020603050405020304" pitchFamily="18" charset="0"/>
                <a:cs typeface="Times New Roman" panose="02020603050405020304" pitchFamily="18" charset="0"/>
              </a:rPr>
              <a:t>. Instead, it is during the spike potentials, generated at the peaks of the slow waves, that significant quantities of calcium ions do enter the fibers and cause most of the contraction.</a:t>
            </a:r>
          </a:p>
          <a:p>
            <a:pPr>
              <a:defRPr/>
            </a:pPr>
            <a:r>
              <a:rPr lang="en-US" sz="2400" b="1" u="sng" dirty="0" smtClean="0">
                <a:solidFill>
                  <a:srgbClr val="C00000"/>
                </a:solidFill>
                <a:latin typeface="Times New Roman" panose="02020603050405020304" pitchFamily="18" charset="0"/>
                <a:cs typeface="Times New Roman" panose="02020603050405020304" pitchFamily="18" charset="0"/>
              </a:rPr>
              <a:t>Tonic Contraction of Some Gastrointestinal Smooth Muscle</a:t>
            </a:r>
            <a:r>
              <a:rPr lang="en-US" sz="2400" b="1" dirty="0" smtClean="0">
                <a:solidFill>
                  <a:srgbClr val="C00000"/>
                </a:solidFill>
                <a:latin typeface="Times New Roman" panose="02020603050405020304" pitchFamily="18" charset="0"/>
                <a:cs typeface="Times New Roman" panose="02020603050405020304" pitchFamily="18" charset="0"/>
              </a:rPr>
              <a:t>.</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Some smooth muscle of the GI exhibits </a:t>
            </a:r>
            <a:r>
              <a:rPr lang="en-US" sz="2400" b="1" i="1" dirty="0" smtClean="0">
                <a:latin typeface="Times New Roman" panose="02020603050405020304" pitchFamily="18" charset="0"/>
                <a:cs typeface="Times New Roman" panose="02020603050405020304" pitchFamily="18" charset="0"/>
              </a:rPr>
              <a:t>tonic contraction</a:t>
            </a:r>
            <a:r>
              <a:rPr lang="en-US" sz="2400" b="1" dirty="0" smtClean="0">
                <a:latin typeface="Times New Roman" panose="02020603050405020304" pitchFamily="18" charset="0"/>
                <a:cs typeface="Times New Roman" panose="02020603050405020304" pitchFamily="18" charset="0"/>
              </a:rPr>
              <a:t> as well as or instead of rhythmical contractions. </a:t>
            </a:r>
            <a:r>
              <a:rPr lang="en-US" sz="2400" b="1" dirty="0" smtClean="0">
                <a:solidFill>
                  <a:srgbClr val="FF0000"/>
                </a:solidFill>
                <a:latin typeface="Times New Roman" panose="02020603050405020304" pitchFamily="18" charset="0"/>
                <a:cs typeface="Times New Roman" panose="02020603050405020304" pitchFamily="18" charset="0"/>
              </a:rPr>
              <a:t>Tonic contraction is continuous, not associated with the basic electrical rhythm of the slow waves but often lasting several minutes or even hours.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51520" y="404664"/>
            <a:ext cx="8560693" cy="792088"/>
          </a:xfrm>
        </p:spPr>
        <p:txBody>
          <a:bodyPr>
            <a:noAutofit/>
          </a:bodyPr>
          <a:lstStyle/>
          <a:p>
            <a:pPr algn="ctr" eaLnBrk="1" hangingPunct="1"/>
            <a:r>
              <a:rPr lang="en-US" sz="4000" b="1" cap="none" dirty="0" smtClean="0">
                <a:solidFill>
                  <a:srgbClr val="FF0000"/>
                </a:solidFill>
                <a:latin typeface="Times New Roman" pitchFamily="18" charset="0"/>
                <a:cs typeface="Times New Roman" pitchFamily="18" charset="0"/>
              </a:rPr>
              <a:t>Mechanism of Smooth Muscle Contraction</a:t>
            </a:r>
          </a:p>
        </p:txBody>
      </p:sp>
      <p:pic>
        <p:nvPicPr>
          <p:cNvPr id="1028" name="Picture 4" descr="C:\Users\hgad\Desktop\Pictur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03133"/>
            <a:ext cx="8712968" cy="526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1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755576" y="692696"/>
            <a:ext cx="7772400" cy="4114800"/>
          </a:xfrm>
        </p:spPr>
        <p:txBody>
          <a:bodyPr/>
          <a:lstStyle/>
          <a:p>
            <a:pPr algn="ctr">
              <a:buFontTx/>
              <a:buNone/>
            </a:pPr>
            <a:r>
              <a:rPr lang="en-US" sz="7200" b="1" dirty="0" smtClean="0">
                <a:solidFill>
                  <a:srgbClr val="FF0000"/>
                </a:solidFill>
                <a:latin typeface="Times New Roman" panose="02020603050405020304" pitchFamily="18" charset="0"/>
                <a:cs typeface="Times New Roman" panose="02020603050405020304" pitchFamily="18" charset="0"/>
              </a:rPr>
              <a:t>Neural Control of Gastrointestinal Function-Enteric Nervous System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Neural Control of Gastrointestinal Function-Enteric Nervous System </a:t>
            </a:r>
          </a:p>
        </p:txBody>
      </p:sp>
      <p:sp>
        <p:nvSpPr>
          <p:cNvPr id="16387" name="Content Placeholder 2"/>
          <p:cNvSpPr>
            <a:spLocks noGrp="1"/>
          </p:cNvSpPr>
          <p:nvPr>
            <p:ph idx="1"/>
          </p:nvPr>
        </p:nvSpPr>
        <p:spPr>
          <a:xfrm>
            <a:off x="0" y="1412776"/>
            <a:ext cx="8964488" cy="4680520"/>
          </a:xfrm>
        </p:spPr>
        <p:txBody>
          <a:bodyPr/>
          <a:lstStyle/>
          <a:p>
            <a:r>
              <a:rPr lang="en-US" sz="2600" b="1" i="1" u="sng" dirty="0" smtClean="0">
                <a:solidFill>
                  <a:srgbClr val="FF0000"/>
                </a:solidFill>
                <a:latin typeface="Times New Roman" panose="02020603050405020304" pitchFamily="18" charset="0"/>
                <a:cs typeface="Times New Roman" panose="02020603050405020304" pitchFamily="18" charset="0"/>
              </a:rPr>
              <a:t>Enteric Nervous System</a:t>
            </a:r>
            <a:r>
              <a:rPr lang="en-US" sz="2600" b="1" i="1" dirty="0" smtClean="0">
                <a:solidFill>
                  <a:srgbClr val="FF0000"/>
                </a:solidFill>
                <a:latin typeface="Times New Roman" panose="02020603050405020304" pitchFamily="18" charset="0"/>
                <a:cs typeface="Times New Roman" panose="02020603050405020304" pitchFamily="18" charset="0"/>
              </a:rPr>
              <a:t> </a:t>
            </a:r>
            <a:r>
              <a:rPr lang="en-US" sz="2600" b="1" i="1" dirty="0" smtClean="0">
                <a:latin typeface="Times New Roman" panose="02020603050405020304" pitchFamily="18" charset="0"/>
                <a:cs typeface="Times New Roman" panose="02020603050405020304" pitchFamily="18" charset="0"/>
              </a:rPr>
              <a:t>is </a:t>
            </a:r>
            <a:r>
              <a:rPr lang="en-US" sz="2600" b="1" dirty="0" smtClean="0">
                <a:latin typeface="Times New Roman" panose="02020603050405020304" pitchFamily="18" charset="0"/>
                <a:cs typeface="Times New Roman" panose="02020603050405020304" pitchFamily="18" charset="0"/>
              </a:rPr>
              <a:t>the nervous system of GI tract. It lies entirely in the wall of the gut, beginning in the esophagus and extending all the way to the anus. It has as many neurons as spinal cord (about 100 million). </a:t>
            </a:r>
          </a:p>
          <a:p>
            <a:r>
              <a:rPr lang="en-US" sz="2600" b="1" u="sng" dirty="0" smtClean="0">
                <a:solidFill>
                  <a:srgbClr val="FF0000"/>
                </a:solidFill>
                <a:latin typeface="Times New Roman" panose="02020603050405020304" pitchFamily="18" charset="0"/>
                <a:cs typeface="Times New Roman" panose="02020603050405020304" pitchFamily="18" charset="0"/>
              </a:rPr>
              <a:t>The enteric nervous system is composed mainly of two plexuses: </a:t>
            </a:r>
          </a:p>
          <a:p>
            <a:pPr>
              <a:buFontTx/>
              <a:buNone/>
            </a:pPr>
            <a:r>
              <a:rPr lang="en-US" sz="2600" b="1" dirty="0" smtClean="0">
                <a:latin typeface="Times New Roman" panose="02020603050405020304" pitchFamily="18" charset="0"/>
                <a:cs typeface="Times New Roman" panose="02020603050405020304" pitchFamily="18" charset="0"/>
              </a:rPr>
              <a:t>	(1) an outer plexus lying between the longitudinal and circular muscle layers, called the </a:t>
            </a:r>
            <a:r>
              <a:rPr lang="en-US" sz="2600" b="1" i="1" dirty="0" smtClean="0">
                <a:solidFill>
                  <a:srgbClr val="FF0000"/>
                </a:solidFill>
                <a:latin typeface="Times New Roman" panose="02020603050405020304" pitchFamily="18" charset="0"/>
                <a:cs typeface="Times New Roman" panose="02020603050405020304" pitchFamily="18" charset="0"/>
              </a:rPr>
              <a:t>myenteric plexus</a:t>
            </a:r>
            <a:r>
              <a:rPr lang="en-US" sz="2600" b="1" i="1" dirty="0" smtClean="0">
                <a:latin typeface="Times New Roman" panose="02020603050405020304" pitchFamily="18" charset="0"/>
                <a:cs typeface="Times New Roman" panose="02020603050405020304" pitchFamily="18" charset="0"/>
              </a:rPr>
              <a:t>; </a:t>
            </a:r>
            <a:r>
              <a:rPr lang="en-US" sz="2600" b="1" u="sng" dirty="0" smtClean="0">
                <a:latin typeface="Times New Roman" panose="02020603050405020304" pitchFamily="18" charset="0"/>
                <a:cs typeface="Times New Roman" panose="02020603050405020304" pitchFamily="18" charset="0"/>
              </a:rPr>
              <a:t>controls mainly the gastrointestinal movements (motility)</a:t>
            </a:r>
            <a:r>
              <a:rPr lang="en-US" sz="2600" b="1" dirty="0" smtClean="0">
                <a:latin typeface="Times New Roman" panose="02020603050405020304" pitchFamily="18" charset="0"/>
                <a:cs typeface="Times New Roman" panose="02020603050405020304" pitchFamily="18" charset="0"/>
              </a:rPr>
              <a:t>. </a:t>
            </a:r>
          </a:p>
          <a:p>
            <a:pPr>
              <a:buFontTx/>
              <a:buNone/>
            </a:pPr>
            <a:r>
              <a:rPr lang="en-US" sz="2600" b="1" dirty="0" smtClean="0">
                <a:latin typeface="Times New Roman" panose="02020603050405020304" pitchFamily="18" charset="0"/>
                <a:cs typeface="Times New Roman" panose="02020603050405020304" pitchFamily="18" charset="0"/>
              </a:rPr>
              <a:t>	(2) an inner plexus, called the </a:t>
            </a:r>
            <a:r>
              <a:rPr lang="en-US" sz="2600" b="1" i="1" dirty="0" err="1" smtClean="0">
                <a:solidFill>
                  <a:srgbClr val="FF0000"/>
                </a:solidFill>
                <a:latin typeface="Times New Roman" panose="02020603050405020304" pitchFamily="18" charset="0"/>
                <a:cs typeface="Times New Roman" panose="02020603050405020304" pitchFamily="18" charset="0"/>
              </a:rPr>
              <a:t>submucosal</a:t>
            </a:r>
            <a:r>
              <a:rPr lang="en-US" sz="2600" b="1" i="1" dirty="0" smtClean="0">
                <a:solidFill>
                  <a:srgbClr val="FF0000"/>
                </a:solidFill>
                <a:latin typeface="Times New Roman" panose="02020603050405020304" pitchFamily="18" charset="0"/>
                <a:cs typeface="Times New Roman" panose="02020603050405020304" pitchFamily="18" charset="0"/>
              </a:rPr>
              <a:t> plexus</a:t>
            </a:r>
            <a:r>
              <a:rPr lang="en-US" sz="2600" b="1" dirty="0" smtClean="0">
                <a:solidFill>
                  <a:srgbClr val="FF0000"/>
                </a:solidFill>
                <a:latin typeface="Times New Roman" panose="02020603050405020304" pitchFamily="18" charset="0"/>
                <a:cs typeface="Times New Roman" panose="02020603050405020304" pitchFamily="18" charset="0"/>
              </a:rPr>
              <a:t> or </a:t>
            </a:r>
            <a:r>
              <a:rPr lang="en-US" sz="2600" b="1" i="1" dirty="0" err="1" smtClean="0">
                <a:solidFill>
                  <a:srgbClr val="FF0000"/>
                </a:solidFill>
                <a:latin typeface="Times New Roman" panose="02020603050405020304" pitchFamily="18" charset="0"/>
                <a:cs typeface="Times New Roman" panose="02020603050405020304" pitchFamily="18" charset="0"/>
              </a:rPr>
              <a:t>Meissner's</a:t>
            </a:r>
            <a:r>
              <a:rPr lang="en-US" sz="2600" b="1" i="1" dirty="0" smtClean="0">
                <a:solidFill>
                  <a:srgbClr val="FF0000"/>
                </a:solidFill>
                <a:latin typeface="Times New Roman" panose="02020603050405020304" pitchFamily="18" charset="0"/>
                <a:cs typeface="Times New Roman" panose="02020603050405020304" pitchFamily="18" charset="0"/>
              </a:rPr>
              <a:t> plexus</a:t>
            </a:r>
            <a:r>
              <a:rPr lang="en-US" sz="2600" b="1" dirty="0" smtClean="0">
                <a:solidFill>
                  <a:srgbClr val="FF0000"/>
                </a:solidFill>
                <a:latin typeface="Times New Roman" panose="02020603050405020304" pitchFamily="18" charset="0"/>
                <a:cs typeface="Times New Roman" panose="02020603050405020304" pitchFamily="18" charset="0"/>
              </a:rPr>
              <a:t>,</a:t>
            </a:r>
            <a:r>
              <a:rPr lang="en-US" sz="2600" b="1" dirty="0" smtClean="0">
                <a:latin typeface="Times New Roman" panose="02020603050405020304" pitchFamily="18" charset="0"/>
                <a:cs typeface="Times New Roman" panose="02020603050405020304" pitchFamily="18" charset="0"/>
              </a:rPr>
              <a:t> that lies in the </a:t>
            </a:r>
            <a:r>
              <a:rPr lang="en-US" sz="2600" b="1" dirty="0" err="1" smtClean="0">
                <a:latin typeface="Times New Roman" panose="02020603050405020304" pitchFamily="18" charset="0"/>
                <a:cs typeface="Times New Roman" panose="02020603050405020304" pitchFamily="18" charset="0"/>
              </a:rPr>
              <a:t>submucosa</a:t>
            </a:r>
            <a:r>
              <a:rPr lang="en-US" sz="2600" b="1" dirty="0" smtClean="0">
                <a:latin typeface="Times New Roman" panose="02020603050405020304" pitchFamily="18" charset="0"/>
                <a:cs typeface="Times New Roman" panose="02020603050405020304" pitchFamily="18" charset="0"/>
              </a:rPr>
              <a:t>;  </a:t>
            </a:r>
            <a:r>
              <a:rPr lang="en-US" sz="2600" b="1" u="sng" dirty="0" smtClean="0">
                <a:latin typeface="Times New Roman" panose="02020603050405020304" pitchFamily="18" charset="0"/>
                <a:cs typeface="Times New Roman" panose="02020603050405020304" pitchFamily="18" charset="0"/>
              </a:rPr>
              <a:t>controls mainly gastrointestinal secretion and local blood flow</a:t>
            </a:r>
            <a:r>
              <a:rPr lang="en-US" sz="2600" b="1" dirty="0" smtClean="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799" y="188640"/>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Neural Control of Gastrointestinal Function-Enteric Nervous System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933" y="1524000"/>
            <a:ext cx="7514133" cy="522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Neural Control of Gastrointestinal Function-Enteric Nervous System </a:t>
            </a:r>
            <a:endParaRPr lang="ar-SA" sz="4000" b="1" dirty="0">
              <a:solidFill>
                <a:srgbClr val="FF0000"/>
              </a:solidFill>
              <a:latin typeface="Times New Roman" panose="02020603050405020304" pitchFamily="18" charset="0"/>
              <a:cs typeface="Times New Roman" panose="02020603050405020304" pitchFamily="18" charset="0"/>
            </a:endParaRPr>
          </a:p>
        </p:txBody>
      </p:sp>
      <p:pic>
        <p:nvPicPr>
          <p:cNvPr id="3" name="Picture 4" descr="26-10"/>
          <p:cNvPicPr>
            <a:picLocks noChangeAspect="1" noChangeArrowheads="1"/>
          </p:cNvPicPr>
          <p:nvPr/>
        </p:nvPicPr>
        <p:blipFill>
          <a:blip r:embed="rId2" cstate="print"/>
          <a:srcRect/>
          <a:stretch>
            <a:fillRect/>
          </a:stretch>
        </p:blipFill>
        <p:spPr>
          <a:xfrm>
            <a:off x="685800" y="1412776"/>
            <a:ext cx="7619999" cy="50826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29444" y="-27384"/>
            <a:ext cx="77724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Neural Control of Gastrointestinal Function-Enteric Nervous System </a:t>
            </a:r>
          </a:p>
        </p:txBody>
      </p:sp>
      <p:sp>
        <p:nvSpPr>
          <p:cNvPr id="18435" name="Content Placeholder 2"/>
          <p:cNvSpPr>
            <a:spLocks noGrp="1"/>
          </p:cNvSpPr>
          <p:nvPr>
            <p:ph idx="1"/>
          </p:nvPr>
        </p:nvSpPr>
        <p:spPr>
          <a:xfrm>
            <a:off x="35496" y="980728"/>
            <a:ext cx="9252520" cy="3505200"/>
          </a:xfrm>
        </p:spPr>
        <p:txBody>
          <a:bodyPr/>
          <a:lstStyle/>
          <a:p>
            <a:pPr marL="0" indent="0">
              <a:buNone/>
            </a:pPr>
            <a:r>
              <a:rPr lang="en-US" sz="2800" b="1" u="sng" dirty="0" smtClean="0">
                <a:solidFill>
                  <a:srgbClr val="0070C0"/>
                </a:solidFill>
                <a:latin typeface="Times New Roman" panose="02020603050405020304" pitchFamily="18" charset="0"/>
                <a:cs typeface="Times New Roman" panose="02020603050405020304" pitchFamily="18" charset="0"/>
              </a:rPr>
              <a:t>The enteric nervous system can function on its own, independently of the parasympathetic and sympathetic systems</a:t>
            </a:r>
            <a:r>
              <a:rPr lang="en-US" sz="2800" b="1" dirty="0" smtClean="0">
                <a:latin typeface="Times New Roman" panose="02020603050405020304" pitchFamily="18" charset="0"/>
                <a:cs typeface="Times New Roman" panose="02020603050405020304" pitchFamily="18" charset="0"/>
              </a:rPr>
              <a:t>, however, these extrinsic nerves can greatly enhance or inhibit gastrointestinal functions. The sensory nerve endings send afferent fibers to both plexuses of the enteric system and then to: (1) the </a:t>
            </a:r>
            <a:r>
              <a:rPr lang="en-US" sz="2800" b="1" dirty="0" err="1" smtClean="0">
                <a:latin typeface="Times New Roman" panose="02020603050405020304" pitchFamily="18" charset="0"/>
                <a:cs typeface="Times New Roman" panose="02020603050405020304" pitchFamily="18" charset="0"/>
              </a:rPr>
              <a:t>prevertebral</a:t>
            </a:r>
            <a:r>
              <a:rPr lang="en-US" sz="2800" b="1" dirty="0" smtClean="0">
                <a:latin typeface="Times New Roman" panose="02020603050405020304" pitchFamily="18" charset="0"/>
                <a:cs typeface="Times New Roman" panose="02020603050405020304" pitchFamily="18" charset="0"/>
              </a:rPr>
              <a:t> ganglia of the sympathetic nervous system, (2) the spinal cord, and (3) the </a:t>
            </a:r>
            <a:r>
              <a:rPr lang="en-US" sz="2800" b="1" dirty="0" err="1" smtClean="0">
                <a:latin typeface="Times New Roman" panose="02020603050405020304" pitchFamily="18" charset="0"/>
                <a:cs typeface="Times New Roman" panose="02020603050405020304" pitchFamily="18" charset="0"/>
              </a:rPr>
              <a:t>vagus</a:t>
            </a:r>
            <a:r>
              <a:rPr lang="en-US" sz="2800" b="1" dirty="0" smtClean="0">
                <a:latin typeface="Times New Roman" panose="02020603050405020304" pitchFamily="18" charset="0"/>
                <a:cs typeface="Times New Roman" panose="02020603050405020304" pitchFamily="18" charset="0"/>
              </a:rPr>
              <a:t> nerves all the way to the brain stem. </a:t>
            </a:r>
            <a:r>
              <a:rPr lang="en-US" sz="2800" b="1" dirty="0" smtClean="0">
                <a:solidFill>
                  <a:srgbClr val="0070C0"/>
                </a:solidFill>
                <a:latin typeface="Times New Roman" panose="02020603050405020304" pitchFamily="18" charset="0"/>
                <a:cs typeface="Times New Roman" panose="02020603050405020304" pitchFamily="18" charset="0"/>
              </a:rPr>
              <a:t>These sensory nerves can elicit local reflexes within the gut wall.</a:t>
            </a:r>
          </a:p>
        </p:txBody>
      </p:sp>
      <p:sp>
        <p:nvSpPr>
          <p:cNvPr id="18436" name="TextBox 3"/>
          <p:cNvSpPr txBox="1">
            <a:spLocks noChangeArrowheads="1"/>
          </p:cNvSpPr>
          <p:nvPr/>
        </p:nvSpPr>
        <p:spPr bwMode="auto">
          <a:xfrm>
            <a:off x="1828800" y="5238849"/>
            <a:ext cx="5715000" cy="523875"/>
          </a:xfrm>
          <a:prstGeom prst="rect">
            <a:avLst/>
          </a:prstGeom>
          <a:noFill/>
          <a:ln w="9525">
            <a:noFill/>
            <a:miter lim="800000"/>
            <a:headEnd/>
            <a:tailEnd/>
          </a:ln>
        </p:spPr>
        <p:txBody>
          <a:bodyPr>
            <a:spAutoFit/>
          </a:bodyPr>
          <a:lstStyle/>
          <a:p>
            <a:endParaRPr lang="ar-SA"/>
          </a:p>
        </p:txBody>
      </p:sp>
      <p:pic>
        <p:nvPicPr>
          <p:cNvPr id="18437" name="Picture 4" descr=" 13-14.jpg                                                      0004E754Macintosh HD                   ABA78158:"/>
          <p:cNvPicPr>
            <a:picLocks noChangeAspect="1" noChangeArrowheads="1"/>
          </p:cNvPicPr>
          <p:nvPr/>
        </p:nvPicPr>
        <p:blipFill>
          <a:blip r:embed="rId2" cstate="print"/>
          <a:srcRect b="12312"/>
          <a:stretch>
            <a:fillRect/>
          </a:stretch>
        </p:blipFill>
        <p:spPr bwMode="auto">
          <a:xfrm>
            <a:off x="142000" y="4988523"/>
            <a:ext cx="8913813" cy="1806575"/>
          </a:xfrm>
          <a:prstGeom prst="rect">
            <a:avLst/>
          </a:prstGeom>
          <a:noFill/>
          <a:ln w="9525">
            <a:noFill/>
            <a:miter lim="800000"/>
            <a:headEnd/>
            <a:tailEnd/>
          </a:ln>
        </p:spPr>
      </p:pic>
      <p:sp>
        <p:nvSpPr>
          <p:cNvPr id="7" name="Rectangle 5"/>
          <p:cNvSpPr>
            <a:spLocks noChangeArrowheads="1"/>
          </p:cNvSpPr>
          <p:nvPr/>
        </p:nvSpPr>
        <p:spPr bwMode="auto">
          <a:xfrm>
            <a:off x="477838" y="5813524"/>
            <a:ext cx="842962" cy="274638"/>
          </a:xfrm>
          <a:prstGeom prst="rect">
            <a:avLst/>
          </a:prstGeom>
          <a:noFill/>
          <a:ln w="9525">
            <a:noFill/>
            <a:miter lim="800000"/>
            <a:headEnd/>
            <a:tailEnd/>
          </a:ln>
        </p:spPr>
        <p:txBody>
          <a:bodyPr wrap="none">
            <a:spAutoFit/>
          </a:bodyPr>
          <a:lstStyle/>
          <a:p>
            <a:r>
              <a:rPr lang="en-US" sz="1200" b="1">
                <a:solidFill>
                  <a:srgbClr val="FF0000"/>
                </a:solidFill>
                <a:latin typeface="Arial" charset="0"/>
              </a:rPr>
              <a:t>Receptor</a:t>
            </a:r>
            <a:endParaRPr lang="en-US" sz="1200" b="1" i="1">
              <a:solidFill>
                <a:srgbClr val="FF0000"/>
              </a:solidFill>
              <a:latin typeface="Arial" charset="0"/>
            </a:endParaRPr>
          </a:p>
        </p:txBody>
      </p:sp>
      <p:sp>
        <p:nvSpPr>
          <p:cNvPr id="8" name="Oval 6"/>
          <p:cNvSpPr>
            <a:spLocks noChangeArrowheads="1"/>
          </p:cNvSpPr>
          <p:nvPr/>
        </p:nvSpPr>
        <p:spPr bwMode="auto">
          <a:xfrm>
            <a:off x="280988" y="5848449"/>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1</a:t>
            </a:r>
          </a:p>
        </p:txBody>
      </p:sp>
      <p:sp>
        <p:nvSpPr>
          <p:cNvPr id="9" name="Oval 7"/>
          <p:cNvSpPr>
            <a:spLocks noChangeArrowheads="1"/>
          </p:cNvSpPr>
          <p:nvPr/>
        </p:nvSpPr>
        <p:spPr bwMode="auto">
          <a:xfrm>
            <a:off x="4662488" y="5699224"/>
            <a:ext cx="211137" cy="212725"/>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2</a:t>
            </a:r>
            <a:endParaRPr lang="en-US"/>
          </a:p>
        </p:txBody>
      </p:sp>
      <p:sp>
        <p:nvSpPr>
          <p:cNvPr id="10" name="Oval 8"/>
          <p:cNvSpPr>
            <a:spLocks noChangeArrowheads="1"/>
          </p:cNvSpPr>
          <p:nvPr/>
        </p:nvSpPr>
        <p:spPr bwMode="auto">
          <a:xfrm>
            <a:off x="7732713" y="5657949"/>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3</a:t>
            </a:r>
            <a:endParaRPr lang="en-US"/>
          </a:p>
        </p:txBody>
      </p:sp>
      <p:sp>
        <p:nvSpPr>
          <p:cNvPr id="11" name="Oval 9"/>
          <p:cNvSpPr>
            <a:spLocks noChangeArrowheads="1"/>
          </p:cNvSpPr>
          <p:nvPr/>
        </p:nvSpPr>
        <p:spPr bwMode="auto">
          <a:xfrm>
            <a:off x="4030663" y="6023074"/>
            <a:ext cx="212725"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4</a:t>
            </a:r>
          </a:p>
        </p:txBody>
      </p:sp>
      <p:sp>
        <p:nvSpPr>
          <p:cNvPr id="12" name="Rectangle 10"/>
          <p:cNvSpPr>
            <a:spLocks noChangeArrowheads="1"/>
          </p:cNvSpPr>
          <p:nvPr/>
        </p:nvSpPr>
        <p:spPr bwMode="auto">
          <a:xfrm>
            <a:off x="4821238" y="5664299"/>
            <a:ext cx="1589087" cy="274638"/>
          </a:xfrm>
          <a:prstGeom prst="rect">
            <a:avLst/>
          </a:prstGeom>
          <a:noFill/>
          <a:ln w="9525">
            <a:noFill/>
            <a:miter lim="800000"/>
            <a:headEnd/>
            <a:tailEnd/>
          </a:ln>
        </p:spPr>
        <p:txBody>
          <a:bodyPr>
            <a:spAutoFit/>
          </a:bodyPr>
          <a:lstStyle/>
          <a:p>
            <a:r>
              <a:rPr lang="en-US" sz="1200" b="1">
                <a:solidFill>
                  <a:srgbClr val="FF0000"/>
                </a:solidFill>
                <a:latin typeface="Arial" charset="0"/>
              </a:rPr>
              <a:t>Sensory neuron</a:t>
            </a:r>
            <a:endParaRPr lang="en-US" sz="1200" b="1" i="1">
              <a:solidFill>
                <a:srgbClr val="FF0000"/>
              </a:solidFill>
              <a:latin typeface="Arial" charset="0"/>
            </a:endParaRPr>
          </a:p>
        </p:txBody>
      </p:sp>
      <p:sp>
        <p:nvSpPr>
          <p:cNvPr id="13" name="Rectangle 11"/>
          <p:cNvSpPr>
            <a:spLocks noChangeArrowheads="1"/>
          </p:cNvSpPr>
          <p:nvPr/>
        </p:nvSpPr>
        <p:spPr bwMode="auto">
          <a:xfrm>
            <a:off x="7905750" y="5624612"/>
            <a:ext cx="1022350" cy="457200"/>
          </a:xfrm>
          <a:prstGeom prst="rect">
            <a:avLst/>
          </a:prstGeom>
          <a:noFill/>
          <a:ln w="9525">
            <a:noFill/>
            <a:miter lim="800000"/>
            <a:headEnd/>
            <a:tailEnd/>
          </a:ln>
        </p:spPr>
        <p:txBody>
          <a:bodyPr>
            <a:spAutoFit/>
          </a:bodyPr>
          <a:lstStyle/>
          <a:p>
            <a:r>
              <a:rPr lang="en-US" sz="1200" b="1">
                <a:solidFill>
                  <a:srgbClr val="FF0000"/>
                </a:solidFill>
                <a:latin typeface="Arial" charset="0"/>
              </a:rPr>
              <a:t>Integration center</a:t>
            </a:r>
            <a:endParaRPr lang="en-US" sz="1200" b="1" i="1">
              <a:solidFill>
                <a:srgbClr val="FF0000"/>
              </a:solidFill>
              <a:latin typeface="Arial" charset="0"/>
            </a:endParaRPr>
          </a:p>
        </p:txBody>
      </p:sp>
      <p:sp>
        <p:nvSpPr>
          <p:cNvPr id="14" name="Oval 12"/>
          <p:cNvSpPr>
            <a:spLocks noChangeArrowheads="1"/>
          </p:cNvSpPr>
          <p:nvPr/>
        </p:nvSpPr>
        <p:spPr bwMode="auto">
          <a:xfrm>
            <a:off x="2462213" y="6264374"/>
            <a:ext cx="211137" cy="214313"/>
          </a:xfrm>
          <a:prstGeom prst="ellipse">
            <a:avLst/>
          </a:prstGeom>
          <a:solidFill>
            <a:schemeClr val="bg1"/>
          </a:solidFill>
          <a:ln w="15875">
            <a:solidFill>
              <a:schemeClr val="tx1"/>
            </a:solidFill>
            <a:round/>
            <a:headEnd/>
            <a:tailEnd/>
          </a:ln>
        </p:spPr>
        <p:txBody>
          <a:bodyPr wrap="none" anchor="ctr"/>
          <a:lstStyle/>
          <a:p>
            <a:pPr algn="ctr"/>
            <a:r>
              <a:rPr lang="en-US" sz="1100" b="1">
                <a:latin typeface="Arial" charset="0"/>
              </a:rPr>
              <a:t>5</a:t>
            </a:r>
          </a:p>
        </p:txBody>
      </p:sp>
      <p:sp>
        <p:nvSpPr>
          <p:cNvPr id="15" name="Rectangle 13"/>
          <p:cNvSpPr>
            <a:spLocks noChangeArrowheads="1"/>
          </p:cNvSpPr>
          <p:nvPr/>
        </p:nvSpPr>
        <p:spPr bwMode="auto">
          <a:xfrm>
            <a:off x="2644775" y="6231037"/>
            <a:ext cx="1095375" cy="274637"/>
          </a:xfrm>
          <a:prstGeom prst="rect">
            <a:avLst/>
          </a:prstGeom>
          <a:noFill/>
          <a:ln w="9525">
            <a:noFill/>
            <a:miter lim="800000"/>
            <a:headEnd/>
            <a:tailEnd/>
          </a:ln>
        </p:spPr>
        <p:txBody>
          <a:bodyPr>
            <a:spAutoFit/>
          </a:bodyPr>
          <a:lstStyle/>
          <a:p>
            <a:r>
              <a:rPr lang="en-US" sz="1200" b="1">
                <a:solidFill>
                  <a:srgbClr val="FF0000"/>
                </a:solidFill>
                <a:latin typeface="Arial" charset="0"/>
              </a:rPr>
              <a:t>Effector</a:t>
            </a:r>
            <a:endParaRPr lang="en-US" sz="1200" b="1" i="1">
              <a:solidFill>
                <a:srgbClr val="FF0000"/>
              </a:solidFill>
              <a:latin typeface="Arial" charset="0"/>
            </a:endParaRPr>
          </a:p>
        </p:txBody>
      </p:sp>
      <p:sp>
        <p:nvSpPr>
          <p:cNvPr id="16" name="Rectangle 14"/>
          <p:cNvSpPr>
            <a:spLocks noChangeArrowheads="1"/>
          </p:cNvSpPr>
          <p:nvPr/>
        </p:nvSpPr>
        <p:spPr bwMode="auto">
          <a:xfrm>
            <a:off x="4191000" y="5989737"/>
            <a:ext cx="1209675" cy="274637"/>
          </a:xfrm>
          <a:prstGeom prst="rect">
            <a:avLst/>
          </a:prstGeom>
          <a:noFill/>
          <a:ln w="9525">
            <a:noFill/>
            <a:miter lim="800000"/>
            <a:headEnd/>
            <a:tailEnd/>
          </a:ln>
        </p:spPr>
        <p:txBody>
          <a:bodyPr>
            <a:spAutoFit/>
          </a:bodyPr>
          <a:lstStyle/>
          <a:p>
            <a:r>
              <a:rPr lang="en-US" sz="1200" b="1">
                <a:solidFill>
                  <a:srgbClr val="FF0000"/>
                </a:solidFill>
                <a:latin typeface="Arial" charset="0"/>
              </a:rPr>
              <a:t>Motor neuron</a:t>
            </a:r>
            <a:endParaRPr lang="en-US" sz="1200" b="1" i="1">
              <a:solidFill>
                <a:srgbClr val="FF0000"/>
              </a:solidFill>
              <a:latin typeface="Arial" charset="0"/>
            </a:endParaRPr>
          </a:p>
        </p:txBody>
      </p:sp>
      <p:sp>
        <p:nvSpPr>
          <p:cNvPr id="17" name="Line 15"/>
          <p:cNvSpPr>
            <a:spLocks noChangeShapeType="1"/>
          </p:cNvSpPr>
          <p:nvPr/>
        </p:nvSpPr>
        <p:spPr bwMode="auto">
          <a:xfrm flipH="1">
            <a:off x="1292225" y="5808762"/>
            <a:ext cx="822325" cy="136525"/>
          </a:xfrm>
          <a:prstGeom prst="line">
            <a:avLst/>
          </a:prstGeom>
          <a:noFill/>
          <a:ln w="15875">
            <a:solidFill>
              <a:schemeClr val="tx1"/>
            </a:solidFill>
            <a:round/>
            <a:headEnd/>
            <a:tailEnd/>
          </a:ln>
        </p:spPr>
        <p:txBody>
          <a:bodyPr wrap="none" anchor="ctr"/>
          <a:lstStyle/>
          <a:p>
            <a:endParaRPr lang="en-US"/>
          </a:p>
        </p:txBody>
      </p:sp>
      <p:sp>
        <p:nvSpPr>
          <p:cNvPr id="18" name="Rectangle 19"/>
          <p:cNvSpPr>
            <a:spLocks noChangeArrowheads="1"/>
          </p:cNvSpPr>
          <p:nvPr/>
        </p:nvSpPr>
        <p:spPr bwMode="auto">
          <a:xfrm>
            <a:off x="455613" y="5437287"/>
            <a:ext cx="828675" cy="274637"/>
          </a:xfrm>
          <a:prstGeom prst="rect">
            <a:avLst/>
          </a:prstGeom>
          <a:noFill/>
          <a:ln w="9525">
            <a:noFill/>
            <a:miter lim="800000"/>
            <a:headEnd/>
            <a:tailEnd/>
          </a:ln>
        </p:spPr>
        <p:txBody>
          <a:bodyPr wrap="none">
            <a:spAutoFit/>
          </a:bodyPr>
          <a:lstStyle/>
          <a:p>
            <a:r>
              <a:rPr lang="en-US" sz="1200" b="1" dirty="0">
                <a:solidFill>
                  <a:srgbClr val="FF0000"/>
                </a:solidFill>
                <a:latin typeface="Arial" charset="0"/>
              </a:rPr>
              <a:t>Stimulus</a:t>
            </a:r>
            <a:endParaRPr lang="en-US" sz="1200" b="1" i="1" dirty="0">
              <a:solidFill>
                <a:srgbClr val="FF0000"/>
              </a:solidFill>
              <a:latin typeface="Arial" charset="0"/>
            </a:endParaRPr>
          </a:p>
        </p:txBody>
      </p:sp>
      <p:sp>
        <p:nvSpPr>
          <p:cNvPr id="19" name="Rectangle 20"/>
          <p:cNvSpPr>
            <a:spLocks noChangeArrowheads="1"/>
          </p:cNvSpPr>
          <p:nvPr/>
        </p:nvSpPr>
        <p:spPr bwMode="auto">
          <a:xfrm>
            <a:off x="615950" y="6283424"/>
            <a:ext cx="506413" cy="274638"/>
          </a:xfrm>
          <a:prstGeom prst="rect">
            <a:avLst/>
          </a:prstGeom>
          <a:noFill/>
          <a:ln w="9525">
            <a:noFill/>
            <a:miter lim="800000"/>
            <a:headEnd/>
            <a:tailEnd/>
          </a:ln>
        </p:spPr>
        <p:txBody>
          <a:bodyPr wrap="none">
            <a:spAutoFit/>
          </a:bodyPr>
          <a:lstStyle/>
          <a:p>
            <a:pPr algn="r"/>
            <a:r>
              <a:rPr lang="en-US" sz="1200" b="1">
                <a:solidFill>
                  <a:srgbClr val="FF0000"/>
                </a:solidFill>
                <a:latin typeface="Arial" charset="0"/>
              </a:rPr>
              <a:t>Skin</a:t>
            </a:r>
            <a:endParaRPr lang="en-US" sz="1200" b="1" i="1">
              <a:solidFill>
                <a:srgbClr val="FF0000"/>
              </a:solidFill>
              <a:latin typeface="Arial" charset="0"/>
            </a:endParaRPr>
          </a:p>
        </p:txBody>
      </p:sp>
      <p:sp>
        <p:nvSpPr>
          <p:cNvPr id="20" name="Line 21"/>
          <p:cNvSpPr>
            <a:spLocks noChangeShapeType="1"/>
          </p:cNvSpPr>
          <p:nvPr/>
        </p:nvSpPr>
        <p:spPr bwMode="auto">
          <a:xfrm flipH="1">
            <a:off x="1211263" y="5381724"/>
            <a:ext cx="514350" cy="198438"/>
          </a:xfrm>
          <a:prstGeom prst="line">
            <a:avLst/>
          </a:prstGeom>
          <a:noFill/>
          <a:ln w="15875">
            <a:solidFill>
              <a:schemeClr val="tx1"/>
            </a:solidFill>
            <a:round/>
            <a:headEnd/>
            <a:tailEnd/>
          </a:ln>
        </p:spPr>
        <p:txBody>
          <a:bodyPr wrap="none" anchor="ctr"/>
          <a:lstStyle/>
          <a:p>
            <a:endParaRPr lang="en-US"/>
          </a:p>
        </p:txBody>
      </p:sp>
      <p:sp>
        <p:nvSpPr>
          <p:cNvPr id="21" name="Line 22"/>
          <p:cNvSpPr>
            <a:spLocks noChangeShapeType="1"/>
          </p:cNvSpPr>
          <p:nvPr/>
        </p:nvSpPr>
        <p:spPr bwMode="auto">
          <a:xfrm flipH="1">
            <a:off x="1100138" y="6099274"/>
            <a:ext cx="538162" cy="315913"/>
          </a:xfrm>
          <a:prstGeom prst="line">
            <a:avLst/>
          </a:prstGeom>
          <a:noFill/>
          <a:ln w="15875">
            <a:solidFill>
              <a:schemeClr val="tx1"/>
            </a:solidFill>
            <a:round/>
            <a:headEnd/>
            <a:tailEnd/>
          </a:ln>
        </p:spPr>
        <p:txBody>
          <a:bodyPr wrap="none" anchor="ctr"/>
          <a:lstStyle/>
          <a:p>
            <a:endParaRPr lang="en-US"/>
          </a:p>
        </p:txBody>
      </p:sp>
      <p:sp>
        <p:nvSpPr>
          <p:cNvPr id="22" name="Rectangle 23"/>
          <p:cNvSpPr>
            <a:spLocks noChangeArrowheads="1"/>
          </p:cNvSpPr>
          <p:nvPr/>
        </p:nvSpPr>
        <p:spPr bwMode="auto">
          <a:xfrm>
            <a:off x="7485063" y="5005487"/>
            <a:ext cx="1536700" cy="457200"/>
          </a:xfrm>
          <a:prstGeom prst="rect">
            <a:avLst/>
          </a:prstGeom>
          <a:noFill/>
          <a:ln w="9525">
            <a:noFill/>
            <a:miter lim="800000"/>
            <a:headEnd/>
            <a:tailEnd/>
          </a:ln>
        </p:spPr>
        <p:txBody>
          <a:bodyPr>
            <a:spAutoFit/>
          </a:bodyPr>
          <a:lstStyle/>
          <a:p>
            <a:r>
              <a:rPr lang="en-US" sz="1200" b="1">
                <a:solidFill>
                  <a:srgbClr val="FF0000"/>
                </a:solidFill>
                <a:latin typeface="Arial" charset="0"/>
              </a:rPr>
              <a:t>Spinal cord </a:t>
            </a:r>
            <a:br>
              <a:rPr lang="en-US" sz="1200" b="1">
                <a:solidFill>
                  <a:srgbClr val="FF0000"/>
                </a:solidFill>
                <a:latin typeface="Arial" charset="0"/>
              </a:rPr>
            </a:br>
            <a:r>
              <a:rPr lang="en-US" sz="1200" b="1">
                <a:solidFill>
                  <a:srgbClr val="FF0000"/>
                </a:solidFill>
                <a:latin typeface="Arial" charset="0"/>
              </a:rPr>
              <a:t>(in cross-section)</a:t>
            </a:r>
            <a:endParaRPr lang="en-US" sz="1200" b="1" i="1">
              <a:solidFill>
                <a:srgbClr val="FF0000"/>
              </a:solidFill>
              <a:latin typeface="Arial" charset="0"/>
            </a:endParaRPr>
          </a:p>
        </p:txBody>
      </p:sp>
      <p:sp>
        <p:nvSpPr>
          <p:cNvPr id="23" name="Rectangle 24"/>
          <p:cNvSpPr>
            <a:spLocks noChangeArrowheads="1"/>
          </p:cNvSpPr>
          <p:nvPr/>
        </p:nvSpPr>
        <p:spPr bwMode="auto">
          <a:xfrm>
            <a:off x="7762875" y="6205637"/>
            <a:ext cx="1160463" cy="274637"/>
          </a:xfrm>
          <a:prstGeom prst="rect">
            <a:avLst/>
          </a:prstGeom>
          <a:noFill/>
          <a:ln w="9525">
            <a:noFill/>
            <a:miter lim="800000"/>
            <a:headEnd/>
            <a:tailEnd/>
          </a:ln>
        </p:spPr>
        <p:txBody>
          <a:bodyPr>
            <a:spAutoFit/>
          </a:bodyPr>
          <a:lstStyle/>
          <a:p>
            <a:r>
              <a:rPr lang="en-US" sz="1200" b="1">
                <a:solidFill>
                  <a:srgbClr val="FF0000"/>
                </a:solidFill>
                <a:latin typeface="Arial" charset="0"/>
              </a:rPr>
              <a:t>Interneuron</a:t>
            </a:r>
            <a:endParaRPr lang="en-US" sz="1200" b="1" i="1">
              <a:solidFill>
                <a:srgbClr val="FF0000"/>
              </a:solidFill>
              <a:latin typeface="Arial" charset="0"/>
            </a:endParaRPr>
          </a:p>
        </p:txBody>
      </p:sp>
      <p:sp>
        <p:nvSpPr>
          <p:cNvPr id="24" name="Line 25"/>
          <p:cNvSpPr>
            <a:spLocks noChangeShapeType="1"/>
          </p:cNvSpPr>
          <p:nvPr/>
        </p:nvSpPr>
        <p:spPr bwMode="auto">
          <a:xfrm flipH="1">
            <a:off x="6858000" y="5148362"/>
            <a:ext cx="668338" cy="407987"/>
          </a:xfrm>
          <a:prstGeom prst="line">
            <a:avLst/>
          </a:prstGeom>
          <a:noFill/>
          <a:ln w="15875">
            <a:solidFill>
              <a:schemeClr val="tx1"/>
            </a:solidFill>
            <a:round/>
            <a:headEnd/>
            <a:tailEnd/>
          </a:ln>
        </p:spPr>
        <p:txBody>
          <a:bodyPr wrap="none" anchor="ctr"/>
          <a:lstStyle/>
          <a:p>
            <a:endParaRPr lang="en-US"/>
          </a:p>
        </p:txBody>
      </p:sp>
      <p:sp>
        <p:nvSpPr>
          <p:cNvPr id="25" name="Line 26"/>
          <p:cNvSpPr>
            <a:spLocks noChangeShapeType="1"/>
          </p:cNvSpPr>
          <p:nvPr/>
        </p:nvSpPr>
        <p:spPr bwMode="auto">
          <a:xfrm flipH="1">
            <a:off x="6834188" y="5761137"/>
            <a:ext cx="822325" cy="0"/>
          </a:xfrm>
          <a:prstGeom prst="line">
            <a:avLst/>
          </a:prstGeom>
          <a:noFill/>
          <a:ln w="15875">
            <a:solidFill>
              <a:schemeClr val="tx1"/>
            </a:solidFill>
            <a:round/>
            <a:headEnd/>
            <a:tailEnd/>
          </a:ln>
        </p:spPr>
        <p:txBody>
          <a:bodyPr wrap="none" anchor="ctr"/>
          <a:lstStyle/>
          <a:p>
            <a:endParaRPr lang="en-US"/>
          </a:p>
        </p:txBody>
      </p:sp>
      <p:sp>
        <p:nvSpPr>
          <p:cNvPr id="26" name="Line 27"/>
          <p:cNvSpPr>
            <a:spLocks noChangeShapeType="1"/>
          </p:cNvSpPr>
          <p:nvPr/>
        </p:nvSpPr>
        <p:spPr bwMode="auto">
          <a:xfrm flipH="1" flipV="1">
            <a:off x="6796088" y="5859562"/>
            <a:ext cx="1003300" cy="446087"/>
          </a:xfrm>
          <a:prstGeom prst="line">
            <a:avLst/>
          </a:prstGeom>
          <a:noFill/>
          <a:ln w="15875">
            <a:solidFill>
              <a:schemeClr val="tx1"/>
            </a:solidFill>
            <a:round/>
            <a:headEnd/>
            <a:tailEnd/>
          </a:ln>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
                                        </p:tgtEl>
                                        <p:attrNameLst>
                                          <p:attrName>style.visibility</p:attrName>
                                        </p:attrNameLst>
                                      </p:cBhvr>
                                      <p:to>
                                        <p:strVal val="visible"/>
                                      </p:to>
                                    </p:se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9"/>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7"/>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20"/>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grpId="0" nodeType="afterEffect">
                                  <p:stCondLst>
                                    <p:cond delay="0"/>
                                  </p:stCondLst>
                                  <p:childTnLst>
                                    <p:set>
                                      <p:cBhvr>
                                        <p:cTn id="31" dur="1" fill="hold">
                                          <p:stCondLst>
                                            <p:cond delay="499"/>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499"/>
                                          </p:stCondLst>
                                        </p:cTn>
                                        <p:tgtEl>
                                          <p:spTgt spid="10"/>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par>
                          <p:cTn id="37" fill="hold">
                            <p:stCondLst>
                              <p:cond delay="4500"/>
                            </p:stCondLst>
                            <p:childTnLst>
                              <p:par>
                                <p:cTn id="38" presetID="1" presetClass="entr" presetSubtype="0" fill="hold" grpId="0" nodeType="afterEffect">
                                  <p:stCondLst>
                                    <p:cond delay="0"/>
                                  </p:stCondLst>
                                  <p:childTnLst>
                                    <p:set>
                                      <p:cBhvr>
                                        <p:cTn id="39" dur="1" fill="hold">
                                          <p:stCondLst>
                                            <p:cond delay="499"/>
                                          </p:stCondLst>
                                        </p:cTn>
                                        <p:tgtEl>
                                          <p:spTgt spid="22"/>
                                        </p:tgtEl>
                                        <p:attrNameLst>
                                          <p:attrName>style.visibility</p:attrName>
                                        </p:attrNameLst>
                                      </p:cBhvr>
                                      <p:to>
                                        <p:strVal val="visible"/>
                                      </p:to>
                                    </p:set>
                                  </p:childTnLst>
                                </p:cTn>
                              </p:par>
                            </p:childTnLst>
                          </p:cTn>
                        </p:par>
                        <p:par>
                          <p:cTn id="40" fill="hold">
                            <p:stCondLst>
                              <p:cond delay="5000"/>
                            </p:stCondLst>
                            <p:childTnLst>
                              <p:par>
                                <p:cTn id="41" presetID="1" presetClass="entr" presetSubtype="0" fill="hold" grpId="0" nodeType="afterEffect">
                                  <p:stCondLst>
                                    <p:cond delay="0"/>
                                  </p:stCondLst>
                                  <p:childTnLst>
                                    <p:set>
                                      <p:cBhvr>
                                        <p:cTn id="42" dur="1" fill="hold">
                                          <p:stCondLst>
                                            <p:cond delay="499"/>
                                          </p:stCondLst>
                                        </p:cTn>
                                        <p:tgtEl>
                                          <p:spTgt spid="23"/>
                                        </p:tgtEl>
                                        <p:attrNameLst>
                                          <p:attrName>style.visibility</p:attrName>
                                        </p:attrNameLst>
                                      </p:cBhvr>
                                      <p:to>
                                        <p:strVal val="visible"/>
                                      </p:to>
                                    </p:set>
                                  </p:childTnLst>
                                </p:cTn>
                              </p:par>
                            </p:childTnLst>
                          </p:cTn>
                        </p:par>
                        <p:par>
                          <p:cTn id="43" fill="hold">
                            <p:stCondLst>
                              <p:cond delay="5500"/>
                            </p:stCondLst>
                            <p:childTnLst>
                              <p:par>
                                <p:cTn id="44" presetID="1" presetClass="entr" presetSubtype="0" fill="hold" grpId="0" nodeType="afterEffect">
                                  <p:stCondLst>
                                    <p:cond delay="0"/>
                                  </p:stCondLst>
                                  <p:childTnLst>
                                    <p:set>
                                      <p:cBhvr>
                                        <p:cTn id="45" dur="1" fill="hold">
                                          <p:stCondLst>
                                            <p:cond delay="499"/>
                                          </p:stCondLst>
                                        </p:cTn>
                                        <p:tgtEl>
                                          <p:spTgt spid="24"/>
                                        </p:tgtEl>
                                        <p:attrNameLst>
                                          <p:attrName>style.visibility</p:attrName>
                                        </p:attrNameLst>
                                      </p:cBhvr>
                                      <p:to>
                                        <p:strVal val="visible"/>
                                      </p:to>
                                    </p:set>
                                  </p:child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499"/>
                                          </p:stCondLst>
                                        </p:cTn>
                                        <p:tgtEl>
                                          <p:spTgt spid="25"/>
                                        </p:tgtEl>
                                        <p:attrNameLst>
                                          <p:attrName>style.visibility</p:attrName>
                                        </p:attrNameLst>
                                      </p:cBhvr>
                                      <p:to>
                                        <p:strVal val="visible"/>
                                      </p:to>
                                    </p:set>
                                  </p:childTnLst>
                                </p:cTn>
                              </p:par>
                            </p:childTnLst>
                          </p:cTn>
                        </p:par>
                        <p:par>
                          <p:cTn id="49" fill="hold">
                            <p:stCondLst>
                              <p:cond delay="6500"/>
                            </p:stCondLst>
                            <p:childTnLst>
                              <p:par>
                                <p:cTn id="50" presetID="1" presetClass="entr" presetSubtype="0" fill="hold" grpId="0" nodeType="afterEffect">
                                  <p:stCondLst>
                                    <p:cond delay="0"/>
                                  </p:stCondLst>
                                  <p:childTnLst>
                                    <p:set>
                                      <p:cBhvr>
                                        <p:cTn id="51" dur="1" fill="hold">
                                          <p:stCondLst>
                                            <p:cond delay="499"/>
                                          </p:stCondLst>
                                        </p:cTn>
                                        <p:tgtEl>
                                          <p:spTgt spid="2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11"/>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grpId="0" nodeType="afterEffect">
                                  <p:stCondLst>
                                    <p:cond delay="0"/>
                                  </p:stCondLst>
                                  <p:childTnLst>
                                    <p:set>
                                      <p:cBhvr>
                                        <p:cTn id="56" dur="1" fill="hold">
                                          <p:stCondLst>
                                            <p:cond delay="499"/>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14"/>
                                        </p:tgtEl>
                                        <p:attrNameLst>
                                          <p:attrName>style.visibility</p:attrName>
                                        </p:attrNameLst>
                                      </p:cBhvr>
                                      <p:to>
                                        <p:strVal val="visible"/>
                                      </p:to>
                                    </p:set>
                                  </p:childTnLst>
                                </p:cTn>
                              </p:par>
                            </p:childTnLst>
                          </p:cTn>
                        </p:par>
                        <p:par>
                          <p:cTn id="59" fill="hold">
                            <p:stCondLst>
                              <p:cond delay="7500"/>
                            </p:stCondLst>
                            <p:childTnLst>
                              <p:par>
                                <p:cTn id="60" presetID="1" presetClass="entr" presetSubtype="0" fill="hold" grpId="0" nodeType="afterEffect">
                                  <p:stCondLst>
                                    <p:cond delay="0"/>
                                  </p:stCondLst>
                                  <p:childTnLst>
                                    <p:set>
                                      <p:cBhvr>
                                        <p:cTn id="6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7" grpId="0" autoUpdateAnimBg="0"/>
      <p:bldP spid="8" grpId="0" animBg="1" autoUpdateAnimBg="0"/>
      <p:bldP spid="9" grpId="0" animBg="1" autoUpdateAnimBg="0"/>
      <p:bldP spid="10" grpId="0" animBg="1" autoUpdateAnimBg="0"/>
      <p:bldP spid="11" grpId="0" animBg="1" autoUpdateAnimBg="0"/>
      <p:bldP spid="12" grpId="0" autoUpdateAnimBg="0"/>
      <p:bldP spid="13" grpId="0" autoUpdateAnimBg="0"/>
      <p:bldP spid="14" grpId="0" animBg="1" autoUpdateAnimBg="0"/>
      <p:bldP spid="15" grpId="0" autoUpdateAnimBg="0"/>
      <p:bldP spid="16" grpId="0" autoUpdateAnimBg="0"/>
      <p:bldP spid="17" grpId="0" animBg="1"/>
      <p:bldP spid="18" grpId="0" autoUpdateAnimBg="0"/>
      <p:bldP spid="19" grpId="0" autoUpdateAnimBg="0"/>
      <p:bldP spid="20" grpId="0" animBg="1"/>
      <p:bldP spid="21" grpId="0" animBg="1"/>
      <p:bldP spid="22" grpId="0" autoUpdateAnimBg="0"/>
      <p:bldP spid="23" grpId="0" autoUpdateAnimBg="0"/>
      <p:bldP spid="24" grpId="0" animBg="1"/>
      <p:bldP spid="25"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5800" y="76200"/>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Differences Between the Myenteric and Submucosal Plexuses </a:t>
            </a:r>
          </a:p>
        </p:txBody>
      </p:sp>
      <p:sp>
        <p:nvSpPr>
          <p:cNvPr id="19459" name="Content Placeholder 2"/>
          <p:cNvSpPr>
            <a:spLocks noGrp="1"/>
          </p:cNvSpPr>
          <p:nvPr>
            <p:ph idx="1"/>
          </p:nvPr>
        </p:nvSpPr>
        <p:spPr>
          <a:xfrm>
            <a:off x="-36512" y="1186408"/>
            <a:ext cx="9260512" cy="4114800"/>
          </a:xfrm>
        </p:spPr>
        <p:txBody>
          <a:bodyPr/>
          <a:lstStyle/>
          <a:p>
            <a:pPr>
              <a:buFontTx/>
              <a:buNone/>
            </a:pPr>
            <a:r>
              <a:rPr lang="en-US" sz="3200" b="1" u="sng" dirty="0" smtClean="0">
                <a:solidFill>
                  <a:srgbClr val="FF0000"/>
                </a:solidFill>
                <a:latin typeface="Times New Roman" panose="02020603050405020304" pitchFamily="18" charset="0"/>
                <a:cs typeface="Times New Roman" panose="02020603050405020304" pitchFamily="18" charset="0"/>
              </a:rPr>
              <a:t>The </a:t>
            </a:r>
            <a:r>
              <a:rPr lang="en-US" sz="3200" b="1" i="1" u="sng" dirty="0" smtClean="0">
                <a:solidFill>
                  <a:srgbClr val="FF0000"/>
                </a:solidFill>
                <a:latin typeface="Times New Roman" panose="02020603050405020304" pitchFamily="18" charset="0"/>
                <a:cs typeface="Times New Roman" panose="02020603050405020304" pitchFamily="18" charset="0"/>
              </a:rPr>
              <a:t>myenteric plexus:</a:t>
            </a:r>
            <a:r>
              <a:rPr lang="en-US" sz="3200" b="1" u="sng" dirty="0" smtClean="0">
                <a:solidFill>
                  <a:srgbClr val="FF0000"/>
                </a:solidFill>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C</a:t>
            </a:r>
            <a:r>
              <a:rPr lang="en-US" sz="2800" b="1" dirty="0" smtClean="0">
                <a:latin typeface="Times New Roman" panose="02020603050405020304" pitchFamily="18" charset="0"/>
                <a:cs typeface="Times New Roman" panose="02020603050405020304" pitchFamily="18" charset="0"/>
              </a:rPr>
              <a:t>onsists mostly of a linear chain of many interconnecting neurons.</a:t>
            </a:r>
          </a:p>
          <a:p>
            <a:r>
              <a:rPr lang="en-US" sz="2800" b="1" u="sng" dirty="0" smtClean="0">
                <a:latin typeface="Times New Roman" panose="02020603050405020304" pitchFamily="18" charset="0"/>
                <a:cs typeface="Times New Roman" panose="02020603050405020304" pitchFamily="18" charset="0"/>
              </a:rPr>
              <a:t>When it is stimulated, its principal effect is to: </a:t>
            </a:r>
          </a:p>
          <a:p>
            <a:pPr>
              <a:buFontTx/>
              <a:buNone/>
            </a:pPr>
            <a:r>
              <a:rPr lang="en-US" sz="2800" b="1" dirty="0" smtClean="0">
                <a:latin typeface="Times New Roman" panose="02020603050405020304" pitchFamily="18" charset="0"/>
                <a:cs typeface="Times New Roman" panose="02020603050405020304" pitchFamily="18" charset="0"/>
              </a:rPr>
              <a:t>	(1) increase tonic contraction.</a:t>
            </a:r>
          </a:p>
          <a:p>
            <a:pPr>
              <a:buFontTx/>
              <a:buNone/>
            </a:pPr>
            <a:r>
              <a:rPr lang="en-US" sz="2800" b="1" dirty="0" smtClean="0">
                <a:latin typeface="Times New Roman" panose="02020603050405020304" pitchFamily="18" charset="0"/>
                <a:cs typeface="Times New Roman" panose="02020603050405020304" pitchFamily="18" charset="0"/>
              </a:rPr>
              <a:t>	(2) increase intensity and rate of the rhythmical contractions.</a:t>
            </a:r>
          </a:p>
          <a:p>
            <a:pPr>
              <a:buFontTx/>
              <a:buNone/>
            </a:pPr>
            <a:r>
              <a:rPr lang="en-US" sz="2800" b="1" dirty="0" smtClean="0">
                <a:latin typeface="Times New Roman" panose="02020603050405020304" pitchFamily="18" charset="0"/>
                <a:cs typeface="Times New Roman" panose="02020603050405020304" pitchFamily="18" charset="0"/>
              </a:rPr>
              <a:t>	(3) increase velocity of conduction of excitatory waves along the gut wall.</a:t>
            </a:r>
          </a:p>
          <a:p>
            <a:r>
              <a:rPr lang="en-US" sz="2800" b="1" dirty="0" smtClean="0">
                <a:latin typeface="Times New Roman" panose="02020603050405020304" pitchFamily="18" charset="0"/>
                <a:cs typeface="Times New Roman" panose="02020603050405020304" pitchFamily="18" charset="0"/>
              </a:rPr>
              <a:t>The </a:t>
            </a:r>
            <a:r>
              <a:rPr lang="en-US" sz="2800" b="1" i="1" dirty="0" smtClean="0">
                <a:latin typeface="Times New Roman" panose="02020603050405020304" pitchFamily="18" charset="0"/>
                <a:cs typeface="Times New Roman" panose="02020603050405020304" pitchFamily="18" charset="0"/>
              </a:rPr>
              <a:t>myenteric plexus</a:t>
            </a:r>
            <a:r>
              <a:rPr lang="en-US" sz="2800" b="1" dirty="0" smtClean="0">
                <a:latin typeface="Times New Roman" panose="02020603050405020304" pitchFamily="18" charset="0"/>
                <a:cs typeface="Times New Roman" panose="02020603050405020304" pitchFamily="18" charset="0"/>
              </a:rPr>
              <a:t> has </a:t>
            </a:r>
            <a:r>
              <a:rPr lang="en-US" sz="2800" b="1" u="sng" dirty="0" smtClean="0">
                <a:solidFill>
                  <a:srgbClr val="FF0000"/>
                </a:solidFill>
                <a:latin typeface="Times New Roman" panose="02020603050405020304" pitchFamily="18" charset="0"/>
                <a:cs typeface="Times New Roman" panose="02020603050405020304" pitchFamily="18" charset="0"/>
              </a:rPr>
              <a:t>excitatory and inhibitory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motor neurons.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305800" cy="1143000"/>
          </a:xfrm>
        </p:spPr>
        <p:txBody>
          <a:bodyPr/>
          <a:lstStyle/>
          <a:p>
            <a:pPr eaLnBrk="1" hangingPunct="1"/>
            <a:r>
              <a:rPr lang="en-US" sz="4400" b="1" dirty="0" smtClean="0">
                <a:solidFill>
                  <a:srgbClr val="FF0000"/>
                </a:solidFill>
                <a:latin typeface="Times New Roman" panose="02020603050405020304" pitchFamily="18" charset="0"/>
                <a:cs typeface="Times New Roman" panose="02020603050405020304" pitchFamily="18" charset="0"/>
              </a:rPr>
              <a:t/>
            </a:r>
            <a:br>
              <a:rPr lang="en-US" sz="4400" b="1" dirty="0" smtClean="0">
                <a:solidFill>
                  <a:srgbClr val="FF0000"/>
                </a:solidFill>
                <a:latin typeface="Times New Roman" panose="02020603050405020304" pitchFamily="18" charset="0"/>
                <a:cs typeface="Times New Roman" panose="02020603050405020304" pitchFamily="18" charset="0"/>
              </a:rPr>
            </a:br>
            <a:r>
              <a:rPr lang="en-US" sz="4400" b="1" dirty="0" smtClean="0">
                <a:solidFill>
                  <a:srgbClr val="FF0000"/>
                </a:solidFill>
                <a:latin typeface="Times New Roman" panose="02020603050405020304" pitchFamily="18" charset="0"/>
                <a:cs typeface="Times New Roman" panose="02020603050405020304" pitchFamily="18" charset="0"/>
              </a:rPr>
              <a:t>Required Textbook</a:t>
            </a:r>
            <a:br>
              <a:rPr lang="en-US" sz="4400" b="1" dirty="0" smtClean="0">
                <a:solidFill>
                  <a:srgbClr val="FF0000"/>
                </a:solidFill>
                <a:latin typeface="Times New Roman" panose="02020603050405020304" pitchFamily="18" charset="0"/>
                <a:cs typeface="Times New Roman" panose="02020603050405020304" pitchFamily="18" charset="0"/>
              </a:rPr>
            </a:br>
            <a:endParaRPr lang="en-US" sz="4400" b="1" dirty="0" smtClean="0">
              <a:solidFill>
                <a:srgbClr val="FF0000"/>
              </a:solidFill>
              <a:latin typeface="Times New Roman" panose="02020603050405020304" pitchFamily="18" charset="0"/>
              <a:cs typeface="Times New Roman" panose="02020603050405020304" pitchFamily="18" charset="0"/>
            </a:endParaRPr>
          </a:p>
        </p:txBody>
      </p:sp>
      <p:sp>
        <p:nvSpPr>
          <p:cNvPr id="4099" name="Text Box 5"/>
          <p:cNvSpPr txBox="1">
            <a:spLocks noChangeArrowheads="1"/>
          </p:cNvSpPr>
          <p:nvPr/>
        </p:nvSpPr>
        <p:spPr bwMode="auto">
          <a:xfrm>
            <a:off x="211138" y="2481263"/>
            <a:ext cx="8704262" cy="3785652"/>
          </a:xfrm>
          <a:prstGeom prst="rect">
            <a:avLst/>
          </a:prstGeom>
          <a:noFill/>
          <a:ln w="12700">
            <a:noFill/>
            <a:miter lim="800000"/>
            <a:headEnd type="none" w="sm" len="sm"/>
            <a:tailEnd type="none" w="sm" len="sm"/>
          </a:ln>
        </p:spPr>
        <p:txBody>
          <a:bodyPr>
            <a:spAutoFit/>
          </a:bodyPr>
          <a:lstStyle/>
          <a:p>
            <a:pPr marL="457200" indent="-457200" algn="ctr"/>
            <a:r>
              <a:rPr lang="en-US" sz="4000" b="1" dirty="0">
                <a:latin typeface="Times New Roman" pitchFamily="18" charset="0"/>
                <a:cs typeface="Times New Roman" pitchFamily="18" charset="0"/>
              </a:rPr>
              <a:t>Textbook of Medical Physiology</a:t>
            </a:r>
          </a:p>
          <a:p>
            <a:pPr marL="457200" indent="-457200" algn="ctr"/>
            <a:r>
              <a:rPr lang="en-US" sz="4000" b="1" dirty="0" smtClean="0">
                <a:latin typeface="Times New Roman" pitchFamily="18" charset="0"/>
                <a:cs typeface="Times New Roman" pitchFamily="18" charset="0"/>
              </a:rPr>
              <a:t>Thirteenth </a:t>
            </a:r>
            <a:r>
              <a:rPr lang="en-US" sz="4000" b="1" dirty="0">
                <a:latin typeface="Times New Roman" pitchFamily="18" charset="0"/>
                <a:cs typeface="Times New Roman" pitchFamily="18" charset="0"/>
              </a:rPr>
              <a:t>Edition</a:t>
            </a:r>
          </a:p>
          <a:p>
            <a:pPr marL="457200" indent="-457200" algn="ctr"/>
            <a:r>
              <a:rPr lang="en-US" sz="4000" b="1" dirty="0">
                <a:latin typeface="Times New Roman" pitchFamily="18" charset="0"/>
                <a:cs typeface="Times New Roman" pitchFamily="18" charset="0"/>
              </a:rPr>
              <a:t>Guyton &amp; Hall</a:t>
            </a:r>
          </a:p>
          <a:p>
            <a:pPr marL="457200" indent="-457200" algn="ctr"/>
            <a:r>
              <a:rPr lang="en-US" sz="4000" b="1" dirty="0">
                <a:latin typeface="Times New Roman" pitchFamily="18" charset="0"/>
                <a:cs typeface="Times New Roman" pitchFamily="18" charset="0"/>
              </a:rPr>
              <a:t>Published by Elsevier Saunders</a:t>
            </a:r>
          </a:p>
          <a:p>
            <a:pPr marL="457200" indent="-457200" algn="ctr"/>
            <a:r>
              <a:rPr lang="en-US" sz="4000" b="1" dirty="0" smtClean="0">
                <a:latin typeface="Times New Roman" pitchFamily="18" charset="0"/>
                <a:cs typeface="Times New Roman" pitchFamily="18" charset="0"/>
              </a:rPr>
              <a:t>2016</a:t>
            </a:r>
            <a:endParaRPr lang="en-US" sz="4000" b="1" dirty="0">
              <a:latin typeface="Times New Roman" pitchFamily="18" charset="0"/>
              <a:cs typeface="Times New Roman" pitchFamily="18" charset="0"/>
            </a:endParaRPr>
          </a:p>
          <a:p>
            <a:pPr marL="457200" indent="-457200"/>
            <a:endParaRPr lang="en-US" sz="40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Times New Roman" panose="02020603050405020304" pitchFamily="18" charset="0"/>
                <a:cs typeface="Times New Roman" panose="02020603050405020304" pitchFamily="18" charset="0"/>
              </a:rPr>
              <a:t>Differences Between the Myenteric and Submucosal Plexuses </a:t>
            </a:r>
            <a:r>
              <a:rPr lang="en-US" sz="4000" b="1" dirty="0" smtClean="0">
                <a:solidFill>
                  <a:srgbClr val="FF0000"/>
                </a:solidFill>
                <a:latin typeface="Times New Roman" panose="02020603050405020304" pitchFamily="18" charset="0"/>
                <a:cs typeface="Times New Roman" panose="02020603050405020304" pitchFamily="18" charset="0"/>
              </a:rPr>
              <a:t>(cont.)</a:t>
            </a:r>
            <a:endParaRPr lang="ar-SA"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988840"/>
            <a:ext cx="8134672" cy="4114800"/>
          </a:xfrm>
        </p:spPr>
        <p:txBody>
          <a:bodyPr/>
          <a:lstStyle/>
          <a:p>
            <a:pPr>
              <a:buFontTx/>
              <a:buNone/>
            </a:pPr>
            <a:r>
              <a:rPr lang="en-US" sz="3600" b="1" u="sng" dirty="0">
                <a:solidFill>
                  <a:srgbClr val="FF0000"/>
                </a:solidFill>
                <a:latin typeface="Times New Roman" panose="02020603050405020304" pitchFamily="18" charset="0"/>
                <a:cs typeface="Times New Roman" panose="02020603050405020304" pitchFamily="18" charset="0"/>
              </a:rPr>
              <a:t>The </a:t>
            </a:r>
            <a:r>
              <a:rPr lang="en-US" sz="3600" b="1" i="1" u="sng" dirty="0">
                <a:solidFill>
                  <a:srgbClr val="FF0000"/>
                </a:solidFill>
                <a:latin typeface="Times New Roman" panose="02020603050405020304" pitchFamily="18" charset="0"/>
                <a:cs typeface="Times New Roman" panose="02020603050405020304" pitchFamily="18" charset="0"/>
              </a:rPr>
              <a:t>submucosal </a:t>
            </a:r>
            <a:r>
              <a:rPr lang="en-US" sz="3600" b="1" i="1" u="sng" dirty="0" smtClean="0">
                <a:solidFill>
                  <a:srgbClr val="FF0000"/>
                </a:solidFill>
                <a:latin typeface="Times New Roman" panose="02020603050405020304" pitchFamily="18" charset="0"/>
                <a:cs typeface="Times New Roman" panose="02020603050405020304" pitchFamily="18" charset="0"/>
              </a:rPr>
              <a:t>plexus:</a:t>
            </a:r>
            <a:endParaRPr lang="en-US" sz="3600" b="1" u="sng" dirty="0">
              <a:solidFill>
                <a:srgbClr val="FF0000"/>
              </a:solidFill>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Controls local </a:t>
            </a:r>
            <a:r>
              <a:rPr lang="en-US" sz="3600" b="1" i="1" dirty="0">
                <a:latin typeface="Times New Roman" panose="02020603050405020304" pitchFamily="18" charset="0"/>
                <a:cs typeface="Times New Roman" panose="02020603050405020304" pitchFamily="18" charset="0"/>
              </a:rPr>
              <a:t>intestinal secretion,</a:t>
            </a:r>
            <a:r>
              <a:rPr lang="en-US" sz="3600" b="1" dirty="0">
                <a:latin typeface="Times New Roman" panose="02020603050405020304" pitchFamily="18" charset="0"/>
                <a:cs typeface="Times New Roman" panose="02020603050405020304" pitchFamily="18" charset="0"/>
              </a:rPr>
              <a:t> local </a:t>
            </a:r>
            <a:r>
              <a:rPr lang="en-US" sz="3600" b="1" i="1" dirty="0">
                <a:latin typeface="Times New Roman" panose="02020603050405020304" pitchFamily="18" charset="0"/>
                <a:cs typeface="Times New Roman" panose="02020603050405020304" pitchFamily="18" charset="0"/>
              </a:rPr>
              <a:t>absorption</a:t>
            </a:r>
            <a:r>
              <a:rPr lang="en-US" sz="3600" b="1" dirty="0">
                <a:latin typeface="Times New Roman" panose="02020603050405020304" pitchFamily="18" charset="0"/>
                <a:cs typeface="Times New Roman" panose="02020603050405020304" pitchFamily="18" charset="0"/>
              </a:rPr>
              <a:t>, and local </a:t>
            </a:r>
            <a:r>
              <a:rPr lang="en-US" sz="3600" b="1" i="1" dirty="0">
                <a:latin typeface="Times New Roman" panose="02020603050405020304" pitchFamily="18" charset="0"/>
                <a:cs typeface="Times New Roman" panose="02020603050405020304" pitchFamily="18" charset="0"/>
              </a:rPr>
              <a:t>contraction of the submucosal muscle</a:t>
            </a:r>
            <a:r>
              <a:rPr lang="en-US" sz="3600" b="1" dirty="0">
                <a:latin typeface="Times New Roman" panose="02020603050405020304" pitchFamily="18" charset="0"/>
                <a:cs typeface="Times New Roman" panose="02020603050405020304" pitchFamily="18" charset="0"/>
              </a:rPr>
              <a:t> that causes various degrees of </a:t>
            </a:r>
            <a:r>
              <a:rPr lang="en-US" sz="3600" b="1" dirty="0" smtClean="0">
                <a:latin typeface="Times New Roman" panose="02020603050405020304" pitchFamily="18" charset="0"/>
                <a:cs typeface="Times New Roman" panose="02020603050405020304" pitchFamily="18" charset="0"/>
              </a:rPr>
              <a:t>enfolding </a:t>
            </a:r>
            <a:r>
              <a:rPr lang="en-US" sz="3600" b="1" dirty="0">
                <a:latin typeface="Times New Roman" panose="02020603050405020304" pitchFamily="18" charset="0"/>
                <a:cs typeface="Times New Roman" panose="02020603050405020304" pitchFamily="18" charset="0"/>
              </a:rPr>
              <a:t>of the gastrointestinal mucosa. </a:t>
            </a:r>
          </a:p>
        </p:txBody>
      </p:sp>
    </p:spTree>
    <p:extLst>
      <p:ext uri="{BB962C8B-B14F-4D97-AF65-F5344CB8AC3E}">
        <p14:creationId xmlns:p14="http://schemas.microsoft.com/office/powerpoint/2010/main" val="62987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62136"/>
            <a:ext cx="9144000" cy="9906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Types of Neurotransmitters Secreted by Enteric Neurons</a:t>
            </a:r>
          </a:p>
        </p:txBody>
      </p:sp>
      <p:sp>
        <p:nvSpPr>
          <p:cNvPr id="3" name="Content Placeholder 2"/>
          <p:cNvSpPr>
            <a:spLocks noGrp="1"/>
          </p:cNvSpPr>
          <p:nvPr>
            <p:ph idx="1"/>
          </p:nvPr>
        </p:nvSpPr>
        <p:spPr>
          <a:xfrm>
            <a:off x="35496" y="1114400"/>
            <a:ext cx="9073008" cy="4114800"/>
          </a:xfrm>
        </p:spPr>
        <p:txBody>
          <a:bodyPr/>
          <a:lstStyle/>
          <a:p>
            <a:pPr>
              <a:defRPr/>
            </a:pPr>
            <a:r>
              <a:rPr lang="en-US" sz="2800" b="1" dirty="0" smtClean="0">
                <a:solidFill>
                  <a:srgbClr val="336600"/>
                </a:solidFill>
                <a:latin typeface="Times New Roman" panose="02020603050405020304" pitchFamily="18" charset="0"/>
                <a:cs typeface="Times New Roman" panose="02020603050405020304" pitchFamily="18" charset="0"/>
              </a:rPr>
              <a:t>The specific functions of many of  GI </a:t>
            </a:r>
            <a:r>
              <a:rPr lang="en-US" sz="2800" b="1" u="sng" dirty="0" smtClean="0">
                <a:solidFill>
                  <a:srgbClr val="336600"/>
                </a:solidFill>
                <a:latin typeface="Times New Roman" panose="02020603050405020304" pitchFamily="18" charset="0"/>
                <a:cs typeface="Times New Roman" panose="02020603050405020304" pitchFamily="18" charset="0"/>
              </a:rPr>
              <a:t>neurotransmitters are not well known</a:t>
            </a:r>
            <a:r>
              <a:rPr lang="en-US" sz="2800" b="1" dirty="0" smtClean="0">
                <a:solidFill>
                  <a:srgbClr val="336600"/>
                </a:solidFill>
                <a:latin typeface="Times New Roman" panose="02020603050405020304" pitchFamily="18" charset="0"/>
                <a:cs typeface="Times New Roman" panose="02020603050405020304" pitchFamily="18" charset="0"/>
              </a:rPr>
              <a:t>, but some research have discovered the effects of some of these substances as following: </a:t>
            </a:r>
          </a:p>
          <a:p>
            <a:pPr marL="514350" indent="-514350">
              <a:buFont typeface="+mj-lt"/>
              <a:buAutoNum type="romanUcPeriod"/>
              <a:defRPr/>
            </a:pPr>
            <a:r>
              <a:rPr lang="en-US" sz="2800" b="1" u="sng" dirty="0" smtClean="0">
                <a:solidFill>
                  <a:srgbClr val="FF0000"/>
                </a:solidFill>
                <a:latin typeface="Times New Roman" panose="02020603050405020304" pitchFamily="18" charset="0"/>
                <a:cs typeface="Times New Roman" panose="02020603050405020304" pitchFamily="18" charset="0"/>
              </a:rPr>
              <a:t>Excitatory Motor Neurons, Evoke Muscle Contraction &amp; Intestinal Secretion: </a:t>
            </a:r>
          </a:p>
          <a:p>
            <a:pPr marL="609600" indent="-609600" eaLnBrk="1" hangingPunct="1">
              <a:lnSpc>
                <a:spcPct val="90000"/>
              </a:lnSpc>
              <a:buFont typeface="+mj-lt"/>
              <a:buAutoNum type="alphaLcPeriod"/>
              <a:defRPr/>
            </a:pPr>
            <a:r>
              <a:rPr lang="en-US" sz="2400" b="1" dirty="0" smtClean="0">
                <a:solidFill>
                  <a:srgbClr val="0070C0"/>
                </a:solidFill>
                <a:latin typeface="Times New Roman" panose="02020603050405020304" pitchFamily="18" charset="0"/>
                <a:cs typeface="Times New Roman" panose="02020603050405020304" pitchFamily="18" charset="0"/>
              </a:rPr>
              <a:t>Neurotransmitters of motor neurons: </a:t>
            </a:r>
          </a:p>
          <a:p>
            <a:pPr marL="609600" indent="-609600" eaLnBrk="1" hangingPunct="1">
              <a:lnSpc>
                <a:spcPct val="90000"/>
              </a:lnSpc>
              <a:buFont typeface="Wingdings" pitchFamily="2" charset="2"/>
              <a:buAutoNum type="arabicPeriod"/>
              <a:defRPr/>
            </a:pPr>
            <a:r>
              <a:rPr lang="en-US" sz="2400" b="1" dirty="0" smtClean="0">
                <a:latin typeface="Times New Roman" panose="02020603050405020304" pitchFamily="18" charset="0"/>
                <a:cs typeface="Times New Roman" panose="02020603050405020304" pitchFamily="18" charset="0"/>
              </a:rPr>
              <a:t>Substance P</a:t>
            </a:r>
            <a:r>
              <a:rPr lang="en-US" sz="2400" b="1" dirty="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2. Ach </a:t>
            </a:r>
          </a:p>
          <a:p>
            <a:pPr marL="609600" indent="-609600" eaLnBrk="1" hangingPunct="1">
              <a:lnSpc>
                <a:spcPct val="90000"/>
              </a:lnSpc>
              <a:buFont typeface="+mj-lt"/>
              <a:buAutoNum type="alphaLcPeriod" startAt="2"/>
              <a:defRPr/>
            </a:pPr>
            <a:r>
              <a:rPr lang="en-US" sz="2400" b="1" dirty="0" smtClean="0">
                <a:solidFill>
                  <a:srgbClr val="0070C0"/>
                </a:solidFill>
                <a:latin typeface="Times New Roman" panose="02020603050405020304" pitchFamily="18" charset="0"/>
                <a:cs typeface="Times New Roman" panose="02020603050405020304" pitchFamily="18" charset="0"/>
              </a:rPr>
              <a:t>Neurotransmitters of </a:t>
            </a:r>
            <a:r>
              <a:rPr lang="en-US" sz="2400" b="1" dirty="0" err="1" smtClean="0">
                <a:solidFill>
                  <a:srgbClr val="0070C0"/>
                </a:solidFill>
                <a:latin typeface="Times New Roman" panose="02020603050405020304" pitchFamily="18" charset="0"/>
                <a:cs typeface="Times New Roman" panose="02020603050405020304" pitchFamily="18" charset="0"/>
              </a:rPr>
              <a:t>secretomotor</a:t>
            </a:r>
            <a:r>
              <a:rPr lang="en-US" sz="2400" b="1" dirty="0" smtClean="0">
                <a:solidFill>
                  <a:srgbClr val="0070C0"/>
                </a:solidFill>
                <a:latin typeface="Times New Roman" panose="02020603050405020304" pitchFamily="18" charset="0"/>
                <a:cs typeface="Times New Roman" panose="02020603050405020304" pitchFamily="18" charset="0"/>
              </a:rPr>
              <a:t> neurons (releasing of water, electrolytes and mucus from crypts of </a:t>
            </a:r>
            <a:r>
              <a:rPr lang="en-US" sz="2400" b="1" dirty="0" err="1" smtClean="0">
                <a:solidFill>
                  <a:srgbClr val="0070C0"/>
                </a:solidFill>
                <a:latin typeface="Times New Roman" panose="02020603050405020304" pitchFamily="18" charset="0"/>
                <a:cs typeface="Times New Roman" panose="02020603050405020304" pitchFamily="18" charset="0"/>
              </a:rPr>
              <a:t>Lieberkuhn</a:t>
            </a:r>
            <a:r>
              <a:rPr lang="en-US" sz="2400" b="1" dirty="0" smtClean="0">
                <a:solidFill>
                  <a:srgbClr val="0070C0"/>
                </a:solidFill>
                <a:latin typeface="Times New Roman" panose="02020603050405020304" pitchFamily="18" charset="0"/>
                <a:cs typeface="Times New Roman" panose="02020603050405020304" pitchFamily="18" charset="0"/>
              </a:rPr>
              <a:t>):</a:t>
            </a:r>
          </a:p>
          <a:p>
            <a:pPr marL="609600" indent="-609600">
              <a:lnSpc>
                <a:spcPct val="90000"/>
              </a:lnSpc>
              <a:buFont typeface="Wingdings" pitchFamily="2" charset="2"/>
              <a:buAutoNum type="arabicPeriod"/>
              <a:defRPr/>
            </a:pPr>
            <a:r>
              <a:rPr lang="en-US" sz="2400" b="1" dirty="0" smtClean="0">
                <a:latin typeface="Times New Roman" panose="02020603050405020304" pitchFamily="18" charset="0"/>
                <a:cs typeface="Times New Roman" panose="02020603050405020304" pitchFamily="18" charset="0"/>
              </a:rPr>
              <a:t>Ach; 2. </a:t>
            </a:r>
            <a:r>
              <a:rPr lang="en-US" sz="2400" b="1" dirty="0">
                <a:latin typeface="Times New Roman" panose="02020603050405020304" pitchFamily="18" charset="0"/>
                <a:cs typeface="Times New Roman" panose="02020603050405020304" pitchFamily="18" charset="0"/>
              </a:rPr>
              <a:t>vasoactive intestinal peptide </a:t>
            </a:r>
            <a:r>
              <a:rPr lang="en-US" sz="2400" b="1" dirty="0" smtClean="0">
                <a:latin typeface="Times New Roman" panose="02020603050405020304" pitchFamily="18" charset="0"/>
                <a:cs typeface="Times New Roman" panose="02020603050405020304" pitchFamily="18" charset="0"/>
              </a:rPr>
              <a:t>(VIP); 3. Histamine.</a:t>
            </a:r>
          </a:p>
          <a:p>
            <a:pPr marL="571500" indent="-571500" eaLnBrk="1" hangingPunct="1">
              <a:lnSpc>
                <a:spcPct val="90000"/>
              </a:lnSpc>
              <a:buAutoNum type="romanUcPeriod" startAt="2"/>
              <a:defRPr/>
            </a:pPr>
            <a:r>
              <a:rPr lang="en-US" sz="2800" b="1" u="sng" dirty="0" smtClean="0">
                <a:solidFill>
                  <a:srgbClr val="FF0000"/>
                </a:solidFill>
                <a:latin typeface="Times New Roman" panose="02020603050405020304" pitchFamily="18" charset="0"/>
                <a:cs typeface="Times New Roman" panose="02020603050405020304" pitchFamily="18" charset="0"/>
              </a:rPr>
              <a:t>Inhibitory Motor Neurons Suppress Muscle Contraction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Adenosine tri-peptide (ATP), nitric oxide (NO), VIP.  </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800" b="1" dirty="0" smtClean="0">
                <a:solidFill>
                  <a:srgbClr val="FF0000"/>
                </a:solidFill>
                <a:latin typeface="Times New Roman" panose="02020603050405020304" pitchFamily="18" charset="0"/>
                <a:cs typeface="Times New Roman" panose="02020603050405020304" pitchFamily="18" charset="0"/>
              </a:rPr>
              <a:t>Autonomic Control of the Gastrointestinal Tract </a:t>
            </a:r>
          </a:p>
        </p:txBody>
      </p:sp>
      <p:sp>
        <p:nvSpPr>
          <p:cNvPr id="22531" name="Content Placeholder 2"/>
          <p:cNvSpPr>
            <a:spLocks noGrp="1"/>
          </p:cNvSpPr>
          <p:nvPr>
            <p:ph idx="1"/>
          </p:nvPr>
        </p:nvSpPr>
        <p:spPr>
          <a:xfrm>
            <a:off x="395536" y="1855365"/>
            <a:ext cx="8229600" cy="4525963"/>
          </a:xfrm>
        </p:spPr>
        <p:txBody>
          <a:bodyPr/>
          <a:lstStyle/>
          <a:p>
            <a:pPr eaLnBrk="1" hangingPunct="1"/>
            <a:r>
              <a:rPr lang="en-US" sz="4000" b="1" dirty="0" smtClean="0">
                <a:latin typeface="Times New Roman" panose="02020603050405020304" pitchFamily="18" charset="0"/>
                <a:cs typeface="Times New Roman" panose="02020603050405020304" pitchFamily="18" charset="0"/>
              </a:rPr>
              <a:t>Autonomic nervous system (ANS) is divided into:</a:t>
            </a:r>
          </a:p>
          <a:p>
            <a:pPr eaLnBrk="1" hangingPunct="1">
              <a:buFont typeface="Wingdings" pitchFamily="2" charset="2"/>
              <a:buNone/>
            </a:pPr>
            <a:r>
              <a:rPr lang="en-US" sz="4000" b="1" dirty="0" smtClean="0">
                <a:latin typeface="Times New Roman" panose="02020603050405020304" pitchFamily="18" charset="0"/>
                <a:cs typeface="Times New Roman" panose="02020603050405020304" pitchFamily="18" charset="0"/>
              </a:rPr>
              <a:t>	- Parasympathetic</a:t>
            </a:r>
          </a:p>
          <a:p>
            <a:pPr eaLnBrk="1" hangingPunct="1">
              <a:buFont typeface="Wingdings" pitchFamily="2" charset="2"/>
              <a:buNone/>
            </a:pPr>
            <a:r>
              <a:rPr lang="en-US" sz="4000" b="1" dirty="0" smtClean="0">
                <a:latin typeface="Times New Roman" panose="02020603050405020304" pitchFamily="18" charset="0"/>
                <a:cs typeface="Times New Roman" panose="02020603050405020304" pitchFamily="18" charset="0"/>
              </a:rPr>
              <a:t>	- Sympathetic</a:t>
            </a:r>
          </a:p>
          <a:p>
            <a:pPr eaLnBrk="1" hangingPunct="1">
              <a:buFont typeface="Wingdings" pitchFamily="2" charset="2"/>
              <a:buNone/>
            </a:pPr>
            <a:r>
              <a:rPr lang="en-US" sz="4000" b="1" dirty="0" smtClean="0">
                <a:latin typeface="Times New Roman" panose="02020603050405020304" pitchFamily="18" charset="0"/>
                <a:cs typeface="Times New Roman" panose="02020603050405020304" pitchFamily="18" charset="0"/>
              </a:rPr>
              <a:t>	- Enteric Nervous System (ENS)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7128792" cy="936104"/>
          </a:xfrm>
        </p:spPr>
        <p:txBody>
          <a:bodyPr>
            <a:noAutofit/>
          </a:bodyPr>
          <a:lstStyle/>
          <a:p>
            <a:pPr marL="450850" lvl="0">
              <a:lnSpc>
                <a:spcPct val="90000"/>
              </a:lnSpc>
              <a:spcBef>
                <a:spcPct val="20000"/>
              </a:spcBef>
            </a:pPr>
            <a:r>
              <a:rPr lang="en-US" sz="4000" b="1" dirty="0" smtClean="0">
                <a:solidFill>
                  <a:srgbClr val="FF0000"/>
                </a:solidFill>
                <a:latin typeface="Times New Roman" panose="02020603050405020304" pitchFamily="18" charset="0"/>
                <a:cs typeface="Times New Roman" panose="02020603050405020304" pitchFamily="18" charset="0"/>
              </a:rPr>
              <a:t>Sympathetic Innervation</a:t>
            </a:r>
            <a:br>
              <a:rPr lang="en-US" sz="4000" b="1" dirty="0" smtClean="0">
                <a:solidFill>
                  <a:srgbClr val="FF0000"/>
                </a:solidFill>
                <a:latin typeface="Times New Roman" panose="02020603050405020304" pitchFamily="18" charset="0"/>
                <a:cs typeface="Times New Roman" panose="02020603050405020304" pitchFamily="18" charset="0"/>
              </a:rPr>
            </a:br>
            <a:r>
              <a:rPr lang="en-US" sz="4000" b="1" dirty="0" smtClean="0">
                <a:solidFill>
                  <a:srgbClr val="FF0000"/>
                </a:solidFill>
                <a:latin typeface="Times New Roman" panose="02020603050405020304" pitchFamily="18" charset="0"/>
                <a:ea typeface="+mn-ea"/>
                <a:cs typeface="Times New Roman" panose="02020603050405020304" pitchFamily="18" charset="0"/>
              </a:rPr>
              <a:t>(Thoracolumbar Outflow)</a:t>
            </a:r>
            <a:endParaRPr lang="ar-SA" sz="40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physioMZ 002"/>
          <p:cNvPicPr>
            <a:picLocks noChangeAspect="1" noChangeArrowheads="1"/>
          </p:cNvPicPr>
          <p:nvPr/>
        </p:nvPicPr>
        <p:blipFill rotWithShape="1">
          <a:blip r:embed="rId2" cstate="print">
            <a:lum bright="-12000" contrast="12000"/>
          </a:blip>
          <a:srcRect t="516" b="1"/>
          <a:stretch/>
        </p:blipFill>
        <p:spPr bwMode="auto">
          <a:xfrm>
            <a:off x="6588224" y="980728"/>
            <a:ext cx="2629839" cy="587727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26268" y="980728"/>
            <a:ext cx="6840760" cy="5693866"/>
          </a:xfrm>
          <a:prstGeom prst="rect">
            <a:avLst/>
          </a:prstGeom>
        </p:spPr>
        <p:txBody>
          <a:bodyPr wrap="square">
            <a:spAutoFit/>
          </a:bodyPr>
          <a:lstStyle/>
          <a:p>
            <a:pPr marL="173038" indent="-173038">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sympathetic fibers </a:t>
            </a:r>
            <a:r>
              <a:rPr lang="en-US" b="1" dirty="0" smtClean="0">
                <a:latin typeface="Times New Roman" panose="02020603050405020304" pitchFamily="18" charset="0"/>
                <a:cs typeface="Times New Roman" panose="02020603050405020304" pitchFamily="18" charset="0"/>
              </a:rPr>
              <a:t>originate </a:t>
            </a:r>
            <a:r>
              <a:rPr lang="en-US" b="1" dirty="0">
                <a:latin typeface="Times New Roman" panose="02020603050405020304" pitchFamily="18" charset="0"/>
                <a:cs typeface="Times New Roman" panose="02020603050405020304" pitchFamily="18" charset="0"/>
              </a:rPr>
              <a:t>in the spinal cord between segments T-5 and L-2. </a:t>
            </a:r>
          </a:p>
          <a:p>
            <a:pPr marL="173038" indent="-173038">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sympathetic innervates </a:t>
            </a:r>
            <a:r>
              <a:rPr lang="en-US" b="1" dirty="0">
                <a:latin typeface="Times New Roman" panose="02020603050405020304" pitchFamily="18" charset="0"/>
                <a:cs typeface="Times New Roman" panose="02020603050405020304" pitchFamily="18" charset="0"/>
              </a:rPr>
              <a:t>essentially all of the GI </a:t>
            </a:r>
            <a:r>
              <a:rPr lang="en-US" b="1" dirty="0" smtClean="0">
                <a:latin typeface="Times New Roman" panose="02020603050405020304" pitchFamily="18" charset="0"/>
                <a:cs typeface="Times New Roman" panose="02020603050405020304" pitchFamily="18" charset="0"/>
              </a:rPr>
              <a:t>tract.</a:t>
            </a:r>
            <a:endParaRPr lang="en-US" b="1" dirty="0">
              <a:latin typeface="Times New Roman" panose="02020603050405020304" pitchFamily="18" charset="0"/>
              <a:cs typeface="Times New Roman" panose="02020603050405020304" pitchFamily="18" charset="0"/>
            </a:endParaRPr>
          </a:p>
          <a:p>
            <a:pPr marL="173038" indent="-173038">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sympathetic nerve endings secrete mainly </a:t>
            </a:r>
            <a:r>
              <a:rPr lang="en-US" b="1" u="sng" dirty="0">
                <a:latin typeface="Times New Roman" panose="02020603050405020304" pitchFamily="18" charset="0"/>
                <a:cs typeface="Times New Roman" panose="02020603050405020304" pitchFamily="18" charset="0"/>
              </a:rPr>
              <a:t>norepinephrine</a:t>
            </a:r>
            <a:r>
              <a:rPr lang="en-US" b="1" dirty="0">
                <a:latin typeface="Times New Roman" panose="02020603050405020304" pitchFamily="18" charset="0"/>
                <a:cs typeface="Times New Roman" panose="02020603050405020304" pitchFamily="18" charset="0"/>
              </a:rPr>
              <a:t>.</a:t>
            </a:r>
          </a:p>
          <a:p>
            <a:pPr marL="173038" indent="-173038">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Stimulation of the sympathetic nervous system </a:t>
            </a:r>
            <a:r>
              <a:rPr lang="en-US" b="1" u="sng" dirty="0">
                <a:solidFill>
                  <a:srgbClr val="FF0000"/>
                </a:solidFill>
                <a:latin typeface="Times New Roman" panose="02020603050405020304" pitchFamily="18" charset="0"/>
                <a:cs typeface="Times New Roman" panose="02020603050405020304" pitchFamily="18" charset="0"/>
              </a:rPr>
              <a:t>inhibits</a:t>
            </a:r>
            <a:r>
              <a:rPr lang="en-US" b="1" dirty="0">
                <a:solidFill>
                  <a:srgbClr val="FF0000"/>
                </a:solidFill>
                <a:latin typeface="Times New Roman" panose="02020603050405020304" pitchFamily="18" charset="0"/>
                <a:cs typeface="Times New Roman" panose="02020603050405020304" pitchFamily="18" charset="0"/>
              </a:rPr>
              <a:t> activity of the GI. </a:t>
            </a:r>
            <a:endParaRPr lang="en-US" b="1" dirty="0" smtClean="0">
              <a:solidFill>
                <a:srgbClr val="FF0000"/>
              </a:solidFill>
              <a:latin typeface="Times New Roman" panose="02020603050405020304" pitchFamily="18" charset="0"/>
              <a:cs typeface="Times New Roman" panose="02020603050405020304" pitchFamily="18" charset="0"/>
            </a:endParaRPr>
          </a:p>
          <a:p>
            <a:pPr marL="173038" indent="-173038">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Strong </a:t>
            </a:r>
            <a:r>
              <a:rPr lang="en-US" b="1" dirty="0">
                <a:latin typeface="Times New Roman" panose="02020603050405020304" pitchFamily="18" charset="0"/>
                <a:cs typeface="Times New Roman" panose="02020603050405020304" pitchFamily="18" charset="0"/>
              </a:rPr>
              <a:t>stimulation of the sympathetic system can inhibit motor movements of the gut so greatly that this literally can block movement of food through the GI tract.</a:t>
            </a:r>
          </a:p>
        </p:txBody>
      </p:sp>
    </p:spTree>
    <p:extLst>
      <p:ext uri="{BB962C8B-B14F-4D97-AF65-F5344CB8AC3E}">
        <p14:creationId xmlns:p14="http://schemas.microsoft.com/office/powerpoint/2010/main" val="38231958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540568" y="0"/>
            <a:ext cx="6912768" cy="1141888"/>
          </a:xfrm>
        </p:spPr>
        <p:txBody>
          <a:bodyPr>
            <a:noAutofit/>
          </a:bodyPr>
          <a:lstStyle/>
          <a:p>
            <a:pPr marL="450850" lvl="0">
              <a:lnSpc>
                <a:spcPct val="90000"/>
              </a:lnSpc>
              <a:spcBef>
                <a:spcPct val="20000"/>
              </a:spcBef>
            </a:pPr>
            <a:r>
              <a:rPr lang="en-US" b="1" dirty="0" smtClean="0">
                <a:solidFill>
                  <a:srgbClr val="FF0000"/>
                </a:solidFill>
                <a:latin typeface="Times New Roman" panose="02020603050405020304" pitchFamily="18" charset="0"/>
                <a:cs typeface="Times New Roman" panose="02020603050405020304" pitchFamily="18" charset="0"/>
              </a:rPr>
              <a:t>Parasympathetic Innervation</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ea typeface="+mn-ea"/>
                <a:cs typeface="Times New Roman" panose="02020603050405020304" pitchFamily="18" charset="0"/>
              </a:rPr>
              <a:t>(Cranial </a:t>
            </a:r>
            <a:r>
              <a:rPr lang="en-US" b="1" dirty="0">
                <a:solidFill>
                  <a:srgbClr val="FF0000"/>
                </a:solidFill>
                <a:latin typeface="Times New Roman" panose="02020603050405020304" pitchFamily="18" charset="0"/>
                <a:ea typeface="+mn-ea"/>
                <a:cs typeface="Times New Roman" panose="02020603050405020304" pitchFamily="18" charset="0"/>
              </a:rPr>
              <a:t>and </a:t>
            </a:r>
            <a:r>
              <a:rPr lang="en-US" b="1" dirty="0" smtClean="0">
                <a:solidFill>
                  <a:srgbClr val="FF0000"/>
                </a:solidFill>
                <a:latin typeface="Times New Roman" panose="02020603050405020304" pitchFamily="18" charset="0"/>
                <a:ea typeface="+mn-ea"/>
                <a:cs typeface="Times New Roman" panose="02020603050405020304" pitchFamily="18" charset="0"/>
              </a:rPr>
              <a:t>Sacral Outflow)</a:t>
            </a:r>
            <a:endParaRPr lang="ar-SA" b="1" dirty="0" smtClean="0">
              <a:solidFill>
                <a:srgbClr val="FF0000"/>
              </a:solidFill>
              <a:latin typeface="Times New Roman" pitchFamily="18" charset="0"/>
              <a:cs typeface="Times New Roman" pitchFamily="18" charset="0"/>
            </a:endParaRPr>
          </a:p>
        </p:txBody>
      </p:sp>
      <p:pic>
        <p:nvPicPr>
          <p:cNvPr id="24579" name="Picture 4" descr="13T02_CranialNervs-13_1.jpg                                    00022699Macintosh HD                   ABA78158:"/>
          <p:cNvPicPr>
            <a:picLocks noGrp="1" noChangeAspect="1" noChangeArrowheads="1"/>
          </p:cNvPicPr>
          <p:nvPr>
            <p:ph idx="4294967295"/>
          </p:nvPr>
        </p:nvPicPr>
        <p:blipFill>
          <a:blip r:embed="rId2" cstate="print"/>
          <a:srcRect l="50322" t="7373" b="2440"/>
          <a:stretch>
            <a:fillRect/>
          </a:stretch>
        </p:blipFill>
        <p:spPr>
          <a:xfrm>
            <a:off x="5940425" y="954088"/>
            <a:ext cx="3203575" cy="5830887"/>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08520" y="1052736"/>
            <a:ext cx="6192688" cy="5262979"/>
          </a:xfrm>
          <a:prstGeom prst="rect">
            <a:avLst/>
          </a:prstGeom>
        </p:spPr>
        <p:txBody>
          <a:bodyPr wrap="square">
            <a:spAutoFit/>
          </a:bodyPr>
          <a:lstStyle/>
          <a:p>
            <a:pPr marL="342900" indent="-342900">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The </a:t>
            </a:r>
            <a:r>
              <a:rPr lang="en-US" sz="2400" b="1" dirty="0" err="1">
                <a:latin typeface="Times New Roman" panose="02020603050405020304" pitchFamily="18" charset="0"/>
                <a:cs typeface="Times New Roman" panose="02020603050405020304" pitchFamily="18" charset="0"/>
              </a:rPr>
              <a:t>vagus</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nerves (cranial division) innervate the </a:t>
            </a:r>
            <a:r>
              <a:rPr lang="en-US" sz="2400" b="1" dirty="0">
                <a:latin typeface="Times New Roman" panose="02020603050405020304" pitchFamily="18" charset="0"/>
                <a:cs typeface="Times New Roman" panose="02020603050405020304" pitchFamily="18" charset="0"/>
              </a:rPr>
              <a:t>esophagus, stomach, pancreas and </a:t>
            </a:r>
            <a:r>
              <a:rPr lang="en-US" sz="2400" b="1" dirty="0" smtClean="0">
                <a:latin typeface="Times New Roman" panose="02020603050405020304" pitchFamily="18" charset="0"/>
                <a:cs typeface="Times New Roman" panose="02020603050405020304" pitchFamily="18" charset="0"/>
              </a:rPr>
              <a:t>intestines </a:t>
            </a:r>
            <a:r>
              <a:rPr lang="en-US" sz="2400" b="1" dirty="0">
                <a:latin typeface="Times New Roman" panose="02020603050405020304" pitchFamily="18" charset="0"/>
                <a:cs typeface="Times New Roman" panose="02020603050405020304" pitchFamily="18" charset="0"/>
              </a:rPr>
              <a:t>down </a:t>
            </a:r>
            <a:r>
              <a:rPr lang="en-US" sz="2400" b="1" dirty="0" smtClean="0">
                <a:latin typeface="Times New Roman" panose="02020603050405020304" pitchFamily="18" charset="0"/>
                <a:cs typeface="Times New Roman" panose="02020603050405020304" pitchFamily="18" charset="0"/>
              </a:rPr>
              <a:t>to </a:t>
            </a:r>
            <a:r>
              <a:rPr lang="en-US" sz="2400" b="1" dirty="0">
                <a:latin typeface="Times New Roman" panose="02020603050405020304" pitchFamily="18" charset="0"/>
                <a:cs typeface="Times New Roman" panose="02020603050405020304" pitchFamily="18" charset="0"/>
              </a:rPr>
              <a:t>the first half of the large </a:t>
            </a:r>
            <a:r>
              <a:rPr lang="en-US" sz="2400" b="1" dirty="0" smtClean="0">
                <a:latin typeface="Times New Roman" panose="02020603050405020304" pitchFamily="18" charset="0"/>
                <a:cs typeface="Times New Roman" panose="02020603050405020304" pitchFamily="18" charset="0"/>
              </a:rPr>
              <a:t>intestine. </a:t>
            </a:r>
            <a:endParaRPr lang="en-U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The pelvic </a:t>
            </a:r>
            <a:r>
              <a:rPr lang="en-US" sz="2400" b="1" dirty="0">
                <a:latin typeface="Times New Roman" panose="02020603050405020304" pitchFamily="18" charset="0"/>
                <a:cs typeface="Times New Roman" panose="02020603050405020304" pitchFamily="18" charset="0"/>
              </a:rPr>
              <a:t>nerves </a:t>
            </a:r>
            <a:r>
              <a:rPr lang="en-US" sz="2400" b="1" dirty="0" smtClean="0">
                <a:latin typeface="Times New Roman" panose="02020603050405020304" pitchFamily="18" charset="0"/>
                <a:cs typeface="Times New Roman" panose="02020603050405020304" pitchFamily="18" charset="0"/>
              </a:rPr>
              <a:t>(sacral division) innervate the </a:t>
            </a:r>
            <a:r>
              <a:rPr lang="en-US" sz="2400" b="1" dirty="0">
                <a:latin typeface="Times New Roman" panose="02020603050405020304" pitchFamily="18" charset="0"/>
                <a:cs typeface="Times New Roman" panose="02020603050405020304" pitchFamily="18" charset="0"/>
              </a:rPr>
              <a:t>distal half of the large intestine and the </a:t>
            </a:r>
            <a:r>
              <a:rPr lang="en-US" sz="2400" b="1" dirty="0" smtClean="0">
                <a:latin typeface="Times New Roman" panose="02020603050405020304" pitchFamily="18" charset="0"/>
                <a:cs typeface="Times New Roman" panose="02020603050405020304" pitchFamily="18" charset="0"/>
              </a:rPr>
              <a:t>anus (</a:t>
            </a:r>
            <a:r>
              <a:rPr lang="en-US" sz="2400" b="1" dirty="0">
                <a:latin typeface="Times New Roman" panose="02020603050405020304" pitchFamily="18" charset="0"/>
                <a:cs typeface="Times New Roman" panose="02020603050405020304" pitchFamily="18" charset="0"/>
              </a:rPr>
              <a:t>to execute the defecation reflexes). </a:t>
            </a:r>
          </a:p>
          <a:p>
            <a:pPr marL="342900" indent="-342900">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The postganglionic neurons of the </a:t>
            </a:r>
            <a:r>
              <a:rPr lang="en-US" sz="2400" b="1" dirty="0" smtClean="0">
                <a:latin typeface="Times New Roman" panose="02020603050405020304" pitchFamily="18" charset="0"/>
                <a:cs typeface="Times New Roman" panose="02020603050405020304" pitchFamily="18" charset="0"/>
              </a:rPr>
              <a:t>GI </a:t>
            </a:r>
            <a:r>
              <a:rPr lang="en-US" sz="2400" b="1" dirty="0">
                <a:latin typeface="Times New Roman" panose="02020603050405020304" pitchFamily="18" charset="0"/>
                <a:cs typeface="Times New Roman" panose="02020603050405020304" pitchFamily="18" charset="0"/>
              </a:rPr>
              <a:t>parasympathetic system are located mainly in the myenteric and submucosal plexuses. </a:t>
            </a:r>
            <a:endParaRPr lang="en-US"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b="1" dirty="0" smtClean="0">
                <a:solidFill>
                  <a:srgbClr val="FF0000"/>
                </a:solidFill>
                <a:latin typeface="Times New Roman" panose="02020603050405020304" pitchFamily="18" charset="0"/>
                <a:cs typeface="Times New Roman" panose="02020603050405020304" pitchFamily="18" charset="0"/>
              </a:rPr>
              <a:t>Stimulation </a:t>
            </a:r>
            <a:r>
              <a:rPr lang="en-US" sz="2400" b="1" dirty="0">
                <a:solidFill>
                  <a:srgbClr val="FF0000"/>
                </a:solidFill>
                <a:latin typeface="Times New Roman" panose="02020603050405020304" pitchFamily="18" charset="0"/>
                <a:cs typeface="Times New Roman" panose="02020603050405020304" pitchFamily="18" charset="0"/>
              </a:rPr>
              <a:t>of </a:t>
            </a:r>
            <a:r>
              <a:rPr lang="en-US" sz="2400" b="1" dirty="0" smtClean="0">
                <a:solidFill>
                  <a:srgbClr val="FF0000"/>
                </a:solidFill>
                <a:latin typeface="Times New Roman" panose="02020603050405020304" pitchFamily="18" charset="0"/>
                <a:cs typeface="Times New Roman" panose="02020603050405020304" pitchFamily="18" charset="0"/>
              </a:rPr>
              <a:t>parasympathetic </a:t>
            </a:r>
            <a:r>
              <a:rPr lang="en-US" sz="2400" b="1" dirty="0">
                <a:solidFill>
                  <a:srgbClr val="FF0000"/>
                </a:solidFill>
                <a:latin typeface="Times New Roman" panose="02020603050405020304" pitchFamily="18" charset="0"/>
                <a:cs typeface="Times New Roman" panose="02020603050405020304" pitchFamily="18" charset="0"/>
              </a:rPr>
              <a:t>nerves causes general increase in activity of the entire enteric nervous system. </a:t>
            </a:r>
          </a:p>
        </p:txBody>
      </p:sp>
    </p:spTree>
    <p:extLst>
      <p:ext uri="{BB962C8B-B14F-4D97-AF65-F5344CB8AC3E}">
        <p14:creationId xmlns:p14="http://schemas.microsoft.com/office/powerpoint/2010/main" val="3007283983"/>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188640"/>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Neural Control of Gastrointestinal Function-Enteric Nervous System </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41104"/>
            <a:ext cx="7429474" cy="516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45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292" y="136855"/>
            <a:ext cx="8208912" cy="967665"/>
          </a:xfrm>
        </p:spPr>
        <p:txBody>
          <a:bodyPr/>
          <a:lstStyle/>
          <a:p>
            <a:r>
              <a:rPr lang="en-US" sz="3600" b="1" dirty="0">
                <a:solidFill>
                  <a:srgbClr val="FF0000"/>
                </a:solidFill>
                <a:latin typeface="Times New Roman" panose="02020603050405020304" pitchFamily="18" charset="0"/>
                <a:cs typeface="Times New Roman" panose="02020603050405020304" pitchFamily="18" charset="0"/>
              </a:rPr>
              <a:t>Afferent </a:t>
            </a:r>
            <a:r>
              <a:rPr lang="en-US" sz="3600" b="1" i="1" dirty="0">
                <a:solidFill>
                  <a:srgbClr val="FF0000"/>
                </a:solidFill>
                <a:latin typeface="Times New Roman" panose="02020603050405020304" pitchFamily="18" charset="0"/>
                <a:cs typeface="Times New Roman" panose="02020603050405020304" pitchFamily="18" charset="0"/>
              </a:rPr>
              <a:t>Sensory </a:t>
            </a:r>
            <a:r>
              <a:rPr lang="en-US" sz="3600" b="1" dirty="0">
                <a:solidFill>
                  <a:srgbClr val="FF0000"/>
                </a:solidFill>
                <a:latin typeface="Times New Roman" panose="02020603050405020304" pitchFamily="18" charset="0"/>
                <a:cs typeface="Times New Roman" panose="02020603050405020304" pitchFamily="18" charset="0"/>
              </a:rPr>
              <a:t>Nerve Fibers from the Gut</a:t>
            </a:r>
          </a:p>
        </p:txBody>
      </p:sp>
      <p:sp>
        <p:nvSpPr>
          <p:cNvPr id="4" name="Content Placeholder 3"/>
          <p:cNvSpPr>
            <a:spLocks noGrp="1"/>
          </p:cNvSpPr>
          <p:nvPr>
            <p:ph idx="1"/>
          </p:nvPr>
        </p:nvSpPr>
        <p:spPr>
          <a:xfrm>
            <a:off x="-36512" y="970384"/>
            <a:ext cx="9252520" cy="4114800"/>
          </a:xfrm>
        </p:spPr>
        <p:txBody>
          <a:bodyPr/>
          <a:lstStyle/>
          <a:p>
            <a:r>
              <a:rPr lang="en-US" sz="2600" b="1" dirty="0">
                <a:latin typeface="Times New Roman" panose="02020603050405020304" pitchFamily="18" charset="0"/>
                <a:cs typeface="Times New Roman" panose="02020603050405020304" pitchFamily="18" charset="0"/>
              </a:rPr>
              <a:t>Many afferent sensory nerve fibers innervate the </a:t>
            </a:r>
            <a:r>
              <a:rPr lang="en-US" sz="2600" b="1" dirty="0" smtClean="0">
                <a:latin typeface="Times New Roman" panose="02020603050405020304" pitchFamily="18" charset="0"/>
                <a:cs typeface="Times New Roman" panose="02020603050405020304" pitchFamily="18" charset="0"/>
              </a:rPr>
              <a:t>gut. </a:t>
            </a:r>
            <a:r>
              <a:rPr lang="en-US" sz="2600" b="1" dirty="0">
                <a:latin typeface="Times New Roman" panose="02020603050405020304" pitchFamily="18" charset="0"/>
                <a:cs typeface="Times New Roman" panose="02020603050405020304" pitchFamily="18" charset="0"/>
              </a:rPr>
              <a:t>Some of them have their cell bodies in the </a:t>
            </a:r>
            <a:r>
              <a:rPr lang="en-US" sz="2600" b="1" dirty="0" smtClean="0">
                <a:latin typeface="Times New Roman" panose="02020603050405020304" pitchFamily="18" charset="0"/>
                <a:cs typeface="Times New Roman" panose="02020603050405020304" pitchFamily="18" charset="0"/>
              </a:rPr>
              <a:t>enteric nervous </a:t>
            </a:r>
            <a:r>
              <a:rPr lang="en-US" sz="2600" b="1" dirty="0">
                <a:latin typeface="Times New Roman" panose="02020603050405020304" pitchFamily="18" charset="0"/>
                <a:cs typeface="Times New Roman" panose="02020603050405020304" pitchFamily="18" charset="0"/>
              </a:rPr>
              <a:t>system </a:t>
            </a:r>
            <a:r>
              <a:rPr lang="en-US" sz="2600" b="1" dirty="0" smtClean="0">
                <a:latin typeface="Times New Roman" panose="02020603050405020304" pitchFamily="18" charset="0"/>
                <a:cs typeface="Times New Roman" panose="02020603050405020304" pitchFamily="18" charset="0"/>
              </a:rPr>
              <a:t>and </a:t>
            </a:r>
            <a:r>
              <a:rPr lang="en-US" sz="2600" b="1" dirty="0">
                <a:latin typeface="Times New Roman" panose="02020603050405020304" pitchFamily="18" charset="0"/>
                <a:cs typeface="Times New Roman" panose="02020603050405020304" pitchFamily="18" charset="0"/>
              </a:rPr>
              <a:t>some in the dorsal </a:t>
            </a:r>
            <a:r>
              <a:rPr lang="en-US" sz="2600" b="1" dirty="0" smtClean="0">
                <a:latin typeface="Times New Roman" panose="02020603050405020304" pitchFamily="18" charset="0"/>
                <a:cs typeface="Times New Roman" panose="02020603050405020304" pitchFamily="18" charset="0"/>
              </a:rPr>
              <a:t>root ganglia </a:t>
            </a:r>
            <a:r>
              <a:rPr lang="en-US" sz="2600" b="1" dirty="0">
                <a:latin typeface="Times New Roman" panose="02020603050405020304" pitchFamily="18" charset="0"/>
                <a:cs typeface="Times New Roman" panose="02020603050405020304" pitchFamily="18" charset="0"/>
              </a:rPr>
              <a:t>of the spinal </a:t>
            </a:r>
            <a:r>
              <a:rPr lang="en-US" sz="2600" b="1" dirty="0" smtClean="0">
                <a:latin typeface="Times New Roman" panose="02020603050405020304" pitchFamily="18" charset="0"/>
                <a:cs typeface="Times New Roman" panose="02020603050405020304" pitchFamily="18" charset="0"/>
              </a:rPr>
              <a:t>cord</a:t>
            </a:r>
            <a:r>
              <a:rPr lang="en-US" sz="2600" b="1" dirty="0">
                <a:latin typeface="Times New Roman" panose="02020603050405020304" pitchFamily="18" charset="0"/>
                <a:cs typeface="Times New Roman" panose="02020603050405020304" pitchFamily="18" charset="0"/>
              </a:rPr>
              <a:t>.</a:t>
            </a:r>
            <a:endParaRPr lang="en-US" sz="2600" b="1" dirty="0" smtClean="0">
              <a:latin typeface="Times New Roman" panose="02020603050405020304" pitchFamily="18" charset="0"/>
              <a:cs typeface="Times New Roman" panose="02020603050405020304" pitchFamily="18" charset="0"/>
            </a:endParaRPr>
          </a:p>
          <a:p>
            <a:r>
              <a:rPr lang="en-US" sz="2600" b="1" dirty="0" smtClean="0">
                <a:latin typeface="Times New Roman" panose="02020603050405020304" pitchFamily="18" charset="0"/>
                <a:cs typeface="Times New Roman" panose="02020603050405020304" pitchFamily="18" charset="0"/>
              </a:rPr>
              <a:t>These </a:t>
            </a:r>
            <a:r>
              <a:rPr lang="en-US" sz="2600" b="1" dirty="0">
                <a:latin typeface="Times New Roman" panose="02020603050405020304" pitchFamily="18" charset="0"/>
                <a:cs typeface="Times New Roman" panose="02020603050405020304" pitchFamily="18" charset="0"/>
              </a:rPr>
              <a:t>sensory nerves can </a:t>
            </a:r>
            <a:r>
              <a:rPr lang="en-US" sz="2600" b="1" dirty="0" smtClean="0">
                <a:latin typeface="Times New Roman" panose="02020603050405020304" pitchFamily="18" charset="0"/>
                <a:cs typeface="Times New Roman" panose="02020603050405020304" pitchFamily="18" charset="0"/>
              </a:rPr>
              <a:t>be stimulated </a:t>
            </a:r>
            <a:r>
              <a:rPr lang="en-US" sz="2600" b="1" dirty="0">
                <a:latin typeface="Times New Roman" panose="02020603050405020304" pitchFamily="18" charset="0"/>
                <a:cs typeface="Times New Roman" panose="02020603050405020304" pitchFamily="18" charset="0"/>
              </a:rPr>
              <a:t>by (1) irritation of the gut mucosa, (</a:t>
            </a:r>
            <a:r>
              <a:rPr lang="en-US" sz="2600" b="1" dirty="0" smtClean="0">
                <a:latin typeface="Times New Roman" panose="02020603050405020304" pitchFamily="18" charset="0"/>
                <a:cs typeface="Times New Roman" panose="02020603050405020304" pitchFamily="18" charset="0"/>
              </a:rPr>
              <a:t>2) excessive </a:t>
            </a:r>
            <a:r>
              <a:rPr lang="en-US" sz="2600" b="1" dirty="0">
                <a:latin typeface="Times New Roman" panose="02020603050405020304" pitchFamily="18" charset="0"/>
                <a:cs typeface="Times New Roman" panose="02020603050405020304" pitchFamily="18" charset="0"/>
              </a:rPr>
              <a:t>distention of the gut, or (3) presence of </a:t>
            </a:r>
            <a:r>
              <a:rPr lang="en-US" sz="2600" b="1" dirty="0" smtClean="0">
                <a:latin typeface="Times New Roman" panose="02020603050405020304" pitchFamily="18" charset="0"/>
                <a:cs typeface="Times New Roman" panose="02020603050405020304" pitchFamily="18" charset="0"/>
              </a:rPr>
              <a:t>specific chemical </a:t>
            </a:r>
            <a:r>
              <a:rPr lang="en-US" sz="2600" b="1" dirty="0">
                <a:latin typeface="Times New Roman" panose="02020603050405020304" pitchFamily="18" charset="0"/>
                <a:cs typeface="Times New Roman" panose="02020603050405020304" pitchFamily="18" charset="0"/>
              </a:rPr>
              <a:t>substances in the gut. </a:t>
            </a:r>
            <a:endParaRPr lang="en-US" sz="2600" b="1" dirty="0" smtClean="0">
              <a:latin typeface="Times New Roman" panose="02020603050405020304" pitchFamily="18" charset="0"/>
              <a:cs typeface="Times New Roman" panose="02020603050405020304" pitchFamily="18" charset="0"/>
            </a:endParaRPr>
          </a:p>
          <a:p>
            <a:r>
              <a:rPr lang="en-US" sz="2600" b="1" dirty="0" smtClean="0">
                <a:latin typeface="Times New Roman" panose="02020603050405020304" pitchFamily="18" charset="0"/>
                <a:cs typeface="Times New Roman" panose="02020603050405020304" pitchFamily="18" charset="0"/>
              </a:rPr>
              <a:t>Signals transmitted through </a:t>
            </a:r>
            <a:r>
              <a:rPr lang="en-US" sz="2600" b="1" dirty="0">
                <a:latin typeface="Times New Roman" panose="02020603050405020304" pitchFamily="18" charset="0"/>
                <a:cs typeface="Times New Roman" panose="02020603050405020304" pitchFamily="18" charset="0"/>
              </a:rPr>
              <a:t>the fibers can then cause </a:t>
            </a:r>
            <a:r>
              <a:rPr lang="en-US" sz="2600" b="1" i="1" dirty="0">
                <a:latin typeface="Times New Roman" panose="02020603050405020304" pitchFamily="18" charset="0"/>
                <a:cs typeface="Times New Roman" panose="02020603050405020304" pitchFamily="18" charset="0"/>
              </a:rPr>
              <a:t>excitation </a:t>
            </a:r>
            <a:r>
              <a:rPr lang="en-US" sz="2600" b="1" dirty="0" smtClean="0">
                <a:latin typeface="Times New Roman" panose="02020603050405020304" pitchFamily="18" charset="0"/>
                <a:cs typeface="Times New Roman" panose="02020603050405020304" pitchFamily="18" charset="0"/>
              </a:rPr>
              <a:t>or </a:t>
            </a:r>
            <a:r>
              <a:rPr lang="en-US" sz="2600" b="1" i="1" dirty="0">
                <a:latin typeface="Times New Roman" panose="02020603050405020304" pitchFamily="18" charset="0"/>
                <a:cs typeface="Times New Roman" panose="02020603050405020304" pitchFamily="18" charset="0"/>
              </a:rPr>
              <a:t>inhibition </a:t>
            </a:r>
            <a:r>
              <a:rPr lang="en-US" sz="2600" b="1" dirty="0">
                <a:latin typeface="Times New Roman" panose="02020603050405020304" pitchFamily="18" charset="0"/>
                <a:cs typeface="Times New Roman" panose="02020603050405020304" pitchFamily="18" charset="0"/>
              </a:rPr>
              <a:t>of intestinal </a:t>
            </a:r>
            <a:r>
              <a:rPr lang="en-US" sz="2600" b="1" dirty="0" smtClean="0">
                <a:latin typeface="Times New Roman" panose="02020603050405020304" pitchFamily="18" charset="0"/>
                <a:cs typeface="Times New Roman" panose="02020603050405020304" pitchFamily="18" charset="0"/>
              </a:rPr>
              <a:t>movements or secretion. </a:t>
            </a:r>
          </a:p>
          <a:p>
            <a:r>
              <a:rPr lang="en-US" sz="2600" b="1" dirty="0" smtClean="0">
                <a:latin typeface="Times New Roman" panose="02020603050405020304" pitchFamily="18" charset="0"/>
                <a:cs typeface="Times New Roman" panose="02020603050405020304" pitchFamily="18" charset="0"/>
              </a:rPr>
              <a:t>Other </a:t>
            </a:r>
            <a:r>
              <a:rPr lang="en-US" sz="2600" b="1" dirty="0">
                <a:latin typeface="Times New Roman" panose="02020603050405020304" pitchFamily="18" charset="0"/>
                <a:cs typeface="Times New Roman" panose="02020603050405020304" pitchFamily="18" charset="0"/>
              </a:rPr>
              <a:t>sensory signals from the gut go </a:t>
            </a:r>
            <a:r>
              <a:rPr lang="en-US" sz="2600" b="1" dirty="0" smtClean="0">
                <a:latin typeface="Times New Roman" panose="02020603050405020304" pitchFamily="18" charset="0"/>
                <a:cs typeface="Times New Roman" panose="02020603050405020304" pitchFamily="18" charset="0"/>
              </a:rPr>
              <a:t>all the </a:t>
            </a:r>
            <a:r>
              <a:rPr lang="en-US" sz="2600" b="1" dirty="0">
                <a:latin typeface="Times New Roman" panose="02020603050405020304" pitchFamily="18" charset="0"/>
                <a:cs typeface="Times New Roman" panose="02020603050405020304" pitchFamily="18" charset="0"/>
              </a:rPr>
              <a:t>way to multiple areas of the spinal cord </a:t>
            </a:r>
            <a:r>
              <a:rPr lang="en-US" sz="2600" b="1" dirty="0" smtClean="0">
                <a:latin typeface="Times New Roman" panose="02020603050405020304" pitchFamily="18" charset="0"/>
                <a:cs typeface="Times New Roman" panose="02020603050405020304" pitchFamily="18" charset="0"/>
              </a:rPr>
              <a:t>and even </a:t>
            </a:r>
            <a:r>
              <a:rPr lang="en-US" sz="2600" b="1" dirty="0">
                <a:latin typeface="Times New Roman" panose="02020603050405020304" pitchFamily="18" charset="0"/>
                <a:cs typeface="Times New Roman" panose="02020603050405020304" pitchFamily="18" charset="0"/>
              </a:rPr>
              <a:t>the brain stem. For example, </a:t>
            </a:r>
            <a:r>
              <a:rPr lang="en-US" sz="2600" b="1" dirty="0" smtClean="0">
                <a:solidFill>
                  <a:srgbClr val="FF0000"/>
                </a:solidFill>
                <a:latin typeface="Times New Roman" panose="02020603050405020304" pitchFamily="18" charset="0"/>
                <a:cs typeface="Times New Roman" panose="02020603050405020304" pitchFamily="18" charset="0"/>
              </a:rPr>
              <a:t>80% </a:t>
            </a:r>
            <a:r>
              <a:rPr lang="en-US" sz="2600" b="1" dirty="0">
                <a:solidFill>
                  <a:srgbClr val="FF0000"/>
                </a:solidFill>
                <a:latin typeface="Times New Roman" panose="02020603050405020304" pitchFamily="18" charset="0"/>
                <a:cs typeface="Times New Roman" panose="02020603050405020304" pitchFamily="18" charset="0"/>
              </a:rPr>
              <a:t>of </a:t>
            </a:r>
            <a:r>
              <a:rPr lang="en-US" sz="2600" b="1" dirty="0" smtClean="0">
                <a:solidFill>
                  <a:srgbClr val="FF0000"/>
                </a:solidFill>
                <a:latin typeface="Times New Roman" panose="02020603050405020304" pitchFamily="18" charset="0"/>
                <a:cs typeface="Times New Roman" panose="02020603050405020304" pitchFamily="18" charset="0"/>
              </a:rPr>
              <a:t>the nerve </a:t>
            </a:r>
            <a:r>
              <a:rPr lang="en-US" sz="2600" b="1" dirty="0">
                <a:solidFill>
                  <a:srgbClr val="FF0000"/>
                </a:solidFill>
                <a:latin typeface="Times New Roman" panose="02020603050405020304" pitchFamily="18" charset="0"/>
                <a:cs typeface="Times New Roman" panose="02020603050405020304" pitchFamily="18" charset="0"/>
              </a:rPr>
              <a:t>fibers in the </a:t>
            </a:r>
            <a:r>
              <a:rPr lang="en-US" sz="2600" b="1" dirty="0" err="1">
                <a:solidFill>
                  <a:srgbClr val="FF0000"/>
                </a:solidFill>
                <a:latin typeface="Times New Roman" panose="02020603050405020304" pitchFamily="18" charset="0"/>
                <a:cs typeface="Times New Roman" panose="02020603050405020304" pitchFamily="18" charset="0"/>
              </a:rPr>
              <a:t>vagus</a:t>
            </a:r>
            <a:r>
              <a:rPr lang="en-US" sz="2600" b="1" dirty="0">
                <a:solidFill>
                  <a:srgbClr val="FF0000"/>
                </a:solidFill>
                <a:latin typeface="Times New Roman" panose="02020603050405020304" pitchFamily="18" charset="0"/>
                <a:cs typeface="Times New Roman" panose="02020603050405020304" pitchFamily="18" charset="0"/>
              </a:rPr>
              <a:t> nerves are afferent </a:t>
            </a:r>
            <a:r>
              <a:rPr lang="en-US" sz="2600" b="1" dirty="0" smtClean="0">
                <a:solidFill>
                  <a:srgbClr val="FF0000"/>
                </a:solidFill>
                <a:latin typeface="Times New Roman" panose="02020603050405020304" pitchFamily="18" charset="0"/>
                <a:cs typeface="Times New Roman" panose="02020603050405020304" pitchFamily="18" charset="0"/>
              </a:rPr>
              <a:t>rather than </a:t>
            </a:r>
            <a:r>
              <a:rPr lang="en-US" sz="2600" b="1" dirty="0">
                <a:solidFill>
                  <a:srgbClr val="FF0000"/>
                </a:solidFill>
                <a:latin typeface="Times New Roman" panose="02020603050405020304" pitchFamily="18" charset="0"/>
                <a:cs typeface="Times New Roman" panose="02020603050405020304" pitchFamily="18" charset="0"/>
              </a:rPr>
              <a:t>efferent. </a:t>
            </a:r>
            <a:r>
              <a:rPr lang="en-US" sz="2600" b="1" dirty="0">
                <a:latin typeface="Times New Roman" panose="02020603050405020304" pitchFamily="18" charset="0"/>
                <a:cs typeface="Times New Roman" panose="02020603050405020304" pitchFamily="18" charset="0"/>
              </a:rPr>
              <a:t>These afferent fibers transmit </a:t>
            </a:r>
            <a:r>
              <a:rPr lang="en-US" sz="2600" b="1" dirty="0" smtClean="0">
                <a:latin typeface="Times New Roman" panose="02020603050405020304" pitchFamily="18" charset="0"/>
                <a:cs typeface="Times New Roman" panose="02020603050405020304" pitchFamily="18" charset="0"/>
              </a:rPr>
              <a:t>sensory signals </a:t>
            </a:r>
            <a:r>
              <a:rPr lang="en-US" sz="2600" b="1" dirty="0">
                <a:latin typeface="Times New Roman" panose="02020603050405020304" pitchFamily="18" charset="0"/>
                <a:cs typeface="Times New Roman" panose="02020603050405020304" pitchFamily="18" charset="0"/>
              </a:rPr>
              <a:t>from the </a:t>
            </a:r>
            <a:r>
              <a:rPr lang="en-US" sz="2600" b="1" dirty="0" smtClean="0">
                <a:latin typeface="Times New Roman" panose="02020603050405020304" pitchFamily="18" charset="0"/>
                <a:cs typeface="Times New Roman" panose="02020603050405020304" pitchFamily="18" charset="0"/>
              </a:rPr>
              <a:t>GI tract </a:t>
            </a:r>
            <a:r>
              <a:rPr lang="en-US" sz="2600" b="1" dirty="0">
                <a:latin typeface="Times New Roman" panose="02020603050405020304" pitchFamily="18" charset="0"/>
                <a:cs typeface="Times New Roman" panose="02020603050405020304" pitchFamily="18" charset="0"/>
              </a:rPr>
              <a:t>into the </a:t>
            </a:r>
            <a:r>
              <a:rPr lang="en-US" sz="2600" b="1" dirty="0" smtClean="0">
                <a:latin typeface="Times New Roman" panose="02020603050405020304" pitchFamily="18" charset="0"/>
                <a:cs typeface="Times New Roman" panose="02020603050405020304" pitchFamily="18" charset="0"/>
              </a:rPr>
              <a:t>brain medulla</a:t>
            </a:r>
            <a:r>
              <a:rPr lang="en-US" sz="2600" b="1" dirty="0">
                <a:latin typeface="Times New Roman" panose="02020603050405020304" pitchFamily="18" charset="0"/>
                <a:cs typeface="Times New Roman" panose="02020603050405020304" pitchFamily="18" charset="0"/>
              </a:rPr>
              <a:t>, which in turn initiates vagal reflex </a:t>
            </a:r>
            <a:r>
              <a:rPr lang="en-US" sz="2600" b="1" dirty="0" smtClean="0">
                <a:latin typeface="Times New Roman" panose="02020603050405020304" pitchFamily="18" charset="0"/>
                <a:cs typeface="Times New Roman" panose="02020603050405020304" pitchFamily="18" charset="0"/>
              </a:rPr>
              <a:t>signals </a:t>
            </a:r>
            <a:r>
              <a:rPr lang="en-US" sz="2600" b="1" dirty="0" smtClean="0">
                <a:solidFill>
                  <a:srgbClr val="FF0000"/>
                </a:solidFill>
                <a:latin typeface="Times New Roman" panose="02020603050405020304" pitchFamily="18" charset="0"/>
                <a:cs typeface="Times New Roman" panose="02020603050405020304" pitchFamily="18" charset="0"/>
              </a:rPr>
              <a:t>(</a:t>
            </a:r>
            <a:r>
              <a:rPr lang="en-US" sz="2600" b="1" dirty="0" err="1" smtClean="0">
                <a:solidFill>
                  <a:srgbClr val="FF0000"/>
                </a:solidFill>
                <a:latin typeface="Times New Roman" panose="02020603050405020304" pitchFamily="18" charset="0"/>
                <a:cs typeface="Times New Roman" panose="02020603050405020304" pitchFamily="18" charset="0"/>
              </a:rPr>
              <a:t>vagovagal</a:t>
            </a:r>
            <a:r>
              <a:rPr lang="en-US" sz="2600" b="1" dirty="0" smtClean="0">
                <a:solidFill>
                  <a:srgbClr val="FF0000"/>
                </a:solidFill>
                <a:latin typeface="Times New Roman" panose="02020603050405020304" pitchFamily="18" charset="0"/>
                <a:cs typeface="Times New Roman" panose="02020603050405020304" pitchFamily="18" charset="0"/>
              </a:rPr>
              <a:t> reflexes).</a:t>
            </a:r>
            <a:endParaRPr lang="en-US"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61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760"/>
            <a:ext cx="8422704" cy="1143000"/>
          </a:xfrm>
        </p:spPr>
        <p:txBody>
          <a:bodyPr/>
          <a:lstStyle/>
          <a:p>
            <a:r>
              <a:rPr lang="en-US" sz="4800" b="1" dirty="0">
                <a:solidFill>
                  <a:srgbClr val="FF0000"/>
                </a:solidFill>
                <a:latin typeface="Times New Roman" panose="02020603050405020304" pitchFamily="18" charset="0"/>
                <a:cs typeface="Times New Roman" panose="02020603050405020304" pitchFamily="18" charset="0"/>
              </a:rPr>
              <a:t>Gastrointestinal Reflexes</a:t>
            </a:r>
          </a:p>
        </p:txBody>
      </p:sp>
      <p:sp>
        <p:nvSpPr>
          <p:cNvPr id="3" name="Content Placeholder 2"/>
          <p:cNvSpPr>
            <a:spLocks noGrp="1"/>
          </p:cNvSpPr>
          <p:nvPr>
            <p:ph idx="1"/>
          </p:nvPr>
        </p:nvSpPr>
        <p:spPr>
          <a:xfrm>
            <a:off x="-50549" y="1330424"/>
            <a:ext cx="9303069" cy="4114800"/>
          </a:xfrm>
        </p:spPr>
        <p:txBody>
          <a:bodyPr/>
          <a:lstStyle/>
          <a:p>
            <a:r>
              <a:rPr lang="en-US" sz="3600" b="1" dirty="0">
                <a:latin typeface="Times New Roman" panose="02020603050405020304" pitchFamily="18" charset="0"/>
                <a:cs typeface="Times New Roman" panose="02020603050405020304" pitchFamily="18" charset="0"/>
              </a:rPr>
              <a:t>The anatomical arrangement of the enteric </a:t>
            </a:r>
            <a:r>
              <a:rPr lang="en-US" sz="3600" b="1" dirty="0" smtClean="0">
                <a:latin typeface="Times New Roman" panose="02020603050405020304" pitchFamily="18" charset="0"/>
                <a:cs typeface="Times New Roman" panose="02020603050405020304" pitchFamily="18" charset="0"/>
              </a:rPr>
              <a:t>nervous system </a:t>
            </a:r>
            <a:r>
              <a:rPr lang="en-US" sz="3600" b="1" dirty="0">
                <a:latin typeface="Times New Roman" panose="02020603050405020304" pitchFamily="18" charset="0"/>
                <a:cs typeface="Times New Roman" panose="02020603050405020304" pitchFamily="18" charset="0"/>
              </a:rPr>
              <a:t>and its connections with the sympathetic </a:t>
            </a:r>
            <a:r>
              <a:rPr lang="en-US" sz="3600" b="1" dirty="0" smtClean="0">
                <a:latin typeface="Times New Roman" panose="02020603050405020304" pitchFamily="18" charset="0"/>
                <a:cs typeface="Times New Roman" panose="02020603050405020304" pitchFamily="18" charset="0"/>
              </a:rPr>
              <a:t>and parasympathetic </a:t>
            </a:r>
            <a:r>
              <a:rPr lang="en-US" sz="3600" b="1" dirty="0">
                <a:latin typeface="Times New Roman" panose="02020603050405020304" pitchFamily="18" charset="0"/>
                <a:cs typeface="Times New Roman" panose="02020603050405020304" pitchFamily="18" charset="0"/>
              </a:rPr>
              <a:t>systems support </a:t>
            </a:r>
            <a:r>
              <a:rPr lang="en-US" sz="3600" b="1" u="sng" dirty="0">
                <a:latin typeface="Times New Roman" panose="02020603050405020304" pitchFamily="18" charset="0"/>
                <a:cs typeface="Times New Roman" panose="02020603050405020304" pitchFamily="18" charset="0"/>
              </a:rPr>
              <a:t>three types of </a:t>
            </a:r>
            <a:r>
              <a:rPr lang="en-US" sz="3600" b="1" u="sng" dirty="0" smtClean="0">
                <a:latin typeface="Times New Roman" panose="02020603050405020304" pitchFamily="18" charset="0"/>
                <a:cs typeface="Times New Roman" panose="02020603050405020304" pitchFamily="18" charset="0"/>
              </a:rPr>
              <a:t>GI reflexes </a:t>
            </a:r>
            <a:r>
              <a:rPr lang="en-US" sz="3600" b="1" dirty="0">
                <a:latin typeface="Times New Roman" panose="02020603050405020304" pitchFamily="18" charset="0"/>
                <a:cs typeface="Times New Roman" panose="02020603050405020304" pitchFamily="18" charset="0"/>
              </a:rPr>
              <a:t>that are essential to </a:t>
            </a:r>
            <a:r>
              <a:rPr lang="en-US" sz="3600" b="1" dirty="0" smtClean="0">
                <a:latin typeface="Times New Roman" panose="02020603050405020304" pitchFamily="18" charset="0"/>
                <a:cs typeface="Times New Roman" panose="02020603050405020304" pitchFamily="18" charset="0"/>
              </a:rPr>
              <a:t>GI control</a:t>
            </a:r>
            <a:r>
              <a:rPr lang="en-US" sz="3600" b="1" dirty="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They </a:t>
            </a:r>
            <a:r>
              <a:rPr lang="en-US" sz="3600" b="1" dirty="0">
                <a:solidFill>
                  <a:srgbClr val="FF0000"/>
                </a:solidFill>
                <a:latin typeface="Times New Roman" panose="02020603050405020304" pitchFamily="18" charset="0"/>
                <a:cs typeface="Times New Roman" panose="02020603050405020304" pitchFamily="18" charset="0"/>
              </a:rPr>
              <a:t>are the following</a:t>
            </a:r>
            <a:r>
              <a:rPr lang="en-US" sz="3600" b="1" dirty="0" smtClean="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3600" b="1" i="1" dirty="0" smtClean="0">
                <a:latin typeface="Times New Roman" panose="02020603050405020304" pitchFamily="18" charset="0"/>
                <a:cs typeface="Times New Roman" panose="02020603050405020304" pitchFamily="18" charset="0"/>
              </a:rPr>
              <a:t>Reflexes </a:t>
            </a:r>
            <a:r>
              <a:rPr lang="en-US" sz="3600" b="1" i="1" dirty="0">
                <a:latin typeface="Times New Roman" panose="02020603050405020304" pitchFamily="18" charset="0"/>
                <a:cs typeface="Times New Roman" panose="02020603050405020304" pitchFamily="18" charset="0"/>
              </a:rPr>
              <a:t>that are integrated entirely within the </a:t>
            </a:r>
            <a:r>
              <a:rPr lang="en-US" sz="3600" b="1" i="1" dirty="0" smtClean="0">
                <a:latin typeface="Times New Roman" panose="02020603050405020304" pitchFamily="18" charset="0"/>
                <a:cs typeface="Times New Roman" panose="02020603050405020304" pitchFamily="18" charset="0"/>
              </a:rPr>
              <a:t>gut wall </a:t>
            </a:r>
            <a:r>
              <a:rPr lang="en-US" sz="3600" b="1" i="1" dirty="0">
                <a:latin typeface="Times New Roman" panose="02020603050405020304" pitchFamily="18" charset="0"/>
                <a:cs typeface="Times New Roman" panose="02020603050405020304" pitchFamily="18" charset="0"/>
              </a:rPr>
              <a:t>enteric nervous system</a:t>
            </a:r>
            <a:r>
              <a:rPr lang="en-US" sz="3600" b="1" i="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512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44" y="116632"/>
            <a:ext cx="8782744" cy="1143000"/>
          </a:xfrm>
        </p:spPr>
        <p:txBody>
          <a:bodyPr/>
          <a:lstStyle/>
          <a:p>
            <a:r>
              <a:rPr lang="en-US" sz="4400" b="1" dirty="0">
                <a:solidFill>
                  <a:srgbClr val="FF0000"/>
                </a:solidFill>
                <a:latin typeface="Times New Roman" panose="02020603050405020304" pitchFamily="18" charset="0"/>
                <a:cs typeface="Times New Roman" panose="02020603050405020304" pitchFamily="18" charset="0"/>
              </a:rPr>
              <a:t>Gastrointestinal </a:t>
            </a:r>
            <a:r>
              <a:rPr lang="en-US" sz="4400" b="1" dirty="0" smtClean="0">
                <a:solidFill>
                  <a:srgbClr val="FF0000"/>
                </a:solidFill>
                <a:latin typeface="Times New Roman" panose="02020603050405020304" pitchFamily="18" charset="0"/>
                <a:cs typeface="Times New Roman" panose="02020603050405020304" pitchFamily="18" charset="0"/>
              </a:rPr>
              <a:t>Reflexes (Cont.)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008" y="1052736"/>
            <a:ext cx="8964488" cy="4114800"/>
          </a:xfrm>
        </p:spPr>
        <p:txBody>
          <a:bodyPr/>
          <a:lstStyle/>
          <a:p>
            <a:pPr marL="0" indent="0">
              <a:buNone/>
            </a:pPr>
            <a:r>
              <a:rPr lang="en-US" b="1" dirty="0">
                <a:latin typeface="Times New Roman" panose="02020603050405020304" pitchFamily="18" charset="0"/>
                <a:cs typeface="Times New Roman" panose="02020603050405020304" pitchFamily="18" charset="0"/>
              </a:rPr>
              <a:t>2. </a:t>
            </a:r>
            <a:r>
              <a:rPr lang="en-US" b="1" i="1" dirty="0">
                <a:latin typeface="Times New Roman" panose="02020603050405020304" pitchFamily="18" charset="0"/>
                <a:cs typeface="Times New Roman" panose="02020603050405020304" pitchFamily="18" charset="0"/>
              </a:rPr>
              <a:t>Reflexes from the gut to the prevertebral sympathetic ganglia and then back to the </a:t>
            </a:r>
            <a:r>
              <a:rPr lang="en-US" b="1" i="1" dirty="0" smtClean="0">
                <a:latin typeface="Times New Roman" panose="02020603050405020304" pitchFamily="18" charset="0"/>
                <a:cs typeface="Times New Roman" panose="02020603050405020304" pitchFamily="18" charset="0"/>
              </a:rPr>
              <a:t>GI tract</a:t>
            </a:r>
            <a:r>
              <a:rPr lang="en-US" b="1" i="1" dirty="0">
                <a:latin typeface="Times New Roman" panose="02020603050405020304" pitchFamily="18" charset="0"/>
                <a:cs typeface="Times New Roman" panose="02020603050405020304" pitchFamily="18" charset="0"/>
              </a:rPr>
              <a:t>. </a:t>
            </a:r>
            <a:endParaRPr lang="en-US" b="1" i="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These </a:t>
            </a:r>
            <a:r>
              <a:rPr lang="en-US" b="1" dirty="0">
                <a:latin typeface="Times New Roman" panose="02020603050405020304" pitchFamily="18" charset="0"/>
                <a:cs typeface="Times New Roman" panose="02020603050405020304" pitchFamily="18" charset="0"/>
              </a:rPr>
              <a:t>reflexes transmit signals long distances to other areas of the </a:t>
            </a:r>
            <a:r>
              <a:rPr lang="en-US" b="1" dirty="0" smtClean="0">
                <a:latin typeface="Times New Roman" panose="02020603050405020304" pitchFamily="18" charset="0"/>
                <a:cs typeface="Times New Roman" panose="02020603050405020304" pitchFamily="18" charset="0"/>
              </a:rPr>
              <a:t>GI tract</a:t>
            </a:r>
            <a:r>
              <a:rPr lang="en-US" b="1" dirty="0">
                <a:latin typeface="Times New Roman" panose="02020603050405020304" pitchFamily="18" charset="0"/>
                <a:cs typeface="Times New Roman" panose="02020603050405020304" pitchFamily="18" charset="0"/>
              </a:rPr>
              <a:t>, such </a:t>
            </a:r>
            <a:r>
              <a:rPr lang="en-US" b="1" dirty="0" smtClean="0">
                <a:latin typeface="Times New Roman" panose="02020603050405020304" pitchFamily="18" charset="0"/>
                <a:cs typeface="Times New Roman" panose="02020603050405020304" pitchFamily="18" charset="0"/>
              </a:rPr>
              <a:t>as:</a:t>
            </a:r>
          </a:p>
          <a:p>
            <a:pPr marL="514350" indent="-514350">
              <a:buFont typeface="+mj-lt"/>
              <a:buAutoNum type="alphaLcParenR"/>
            </a:pPr>
            <a:r>
              <a:rPr lang="en-US" b="1" u="sng" dirty="0" err="1" smtClean="0">
                <a:latin typeface="Times New Roman" panose="02020603050405020304" pitchFamily="18" charset="0"/>
                <a:cs typeface="Times New Roman" panose="02020603050405020304" pitchFamily="18" charset="0"/>
              </a:rPr>
              <a:t>Gastrocolic</a:t>
            </a:r>
            <a:r>
              <a:rPr lang="en-US" b="1" u="sng" dirty="0" smtClean="0">
                <a:latin typeface="Times New Roman" panose="02020603050405020304" pitchFamily="18" charset="0"/>
                <a:cs typeface="Times New Roman" panose="02020603050405020304" pitchFamily="18" charset="0"/>
              </a:rPr>
              <a:t> reflex</a:t>
            </a:r>
            <a:r>
              <a:rPr lang="en-US" b="1" dirty="0" smtClean="0">
                <a:latin typeface="Times New Roman" panose="02020603050405020304" pitchFamily="18" charset="0"/>
                <a:cs typeface="Times New Roman" panose="02020603050405020304" pitchFamily="18" charset="0"/>
              </a:rPr>
              <a:t>: signals </a:t>
            </a:r>
            <a:r>
              <a:rPr lang="en-US" b="1" dirty="0">
                <a:latin typeface="Times New Roman" panose="02020603050405020304" pitchFamily="18" charset="0"/>
                <a:cs typeface="Times New Roman" panose="02020603050405020304" pitchFamily="18" charset="0"/>
              </a:rPr>
              <a:t>from the stomach to the </a:t>
            </a:r>
            <a:r>
              <a:rPr lang="en-US" b="1" dirty="0" smtClean="0">
                <a:latin typeface="Times New Roman" panose="02020603050405020304" pitchFamily="18" charset="0"/>
                <a:cs typeface="Times New Roman" panose="02020603050405020304" pitchFamily="18" charset="0"/>
              </a:rPr>
              <a:t>colon.</a:t>
            </a:r>
          </a:p>
          <a:p>
            <a:pPr marL="514350" indent="-514350">
              <a:buFont typeface="+mj-lt"/>
              <a:buAutoNum type="alphaLcParenR"/>
            </a:pPr>
            <a:r>
              <a:rPr lang="en-US" b="1" u="sng" dirty="0" err="1">
                <a:latin typeface="Times New Roman" panose="02020603050405020304" pitchFamily="18" charset="0"/>
                <a:cs typeface="Times New Roman" panose="02020603050405020304" pitchFamily="18" charset="0"/>
              </a:rPr>
              <a:t>E</a:t>
            </a:r>
            <a:r>
              <a:rPr lang="en-US" b="1" u="sng" dirty="0" err="1" smtClean="0">
                <a:latin typeface="Times New Roman" panose="02020603050405020304" pitchFamily="18" charset="0"/>
                <a:cs typeface="Times New Roman" panose="02020603050405020304" pitchFamily="18" charset="0"/>
              </a:rPr>
              <a:t>nterogastric</a:t>
            </a:r>
            <a:r>
              <a:rPr lang="en-US" b="1" u="sng" dirty="0" smtClean="0">
                <a:latin typeface="Times New Roman" panose="02020603050405020304" pitchFamily="18" charset="0"/>
                <a:cs typeface="Times New Roman" panose="02020603050405020304" pitchFamily="18" charset="0"/>
              </a:rPr>
              <a:t> reflexes</a:t>
            </a:r>
            <a:r>
              <a:rPr lang="en-US" b="1" dirty="0" smtClean="0">
                <a:latin typeface="Times New Roman" panose="02020603050405020304" pitchFamily="18" charset="0"/>
                <a:cs typeface="Times New Roman" panose="02020603050405020304" pitchFamily="18" charset="0"/>
              </a:rPr>
              <a:t>: signals </a:t>
            </a:r>
            <a:r>
              <a:rPr lang="en-US" b="1" dirty="0">
                <a:latin typeface="Times New Roman" panose="02020603050405020304" pitchFamily="18" charset="0"/>
                <a:cs typeface="Times New Roman" panose="02020603050405020304" pitchFamily="18" charset="0"/>
              </a:rPr>
              <a:t>from the colon and small intestine to inhibit stomach motility and stomach </a:t>
            </a:r>
            <a:r>
              <a:rPr lang="en-US" b="1" dirty="0" smtClean="0">
                <a:latin typeface="Times New Roman" panose="02020603050405020304" pitchFamily="18" charset="0"/>
                <a:cs typeface="Times New Roman" panose="02020603050405020304" pitchFamily="18" charset="0"/>
              </a:rPr>
              <a:t>secretion.</a:t>
            </a:r>
          </a:p>
          <a:p>
            <a:pPr marL="514350" indent="-514350">
              <a:buFont typeface="+mj-lt"/>
              <a:buAutoNum type="alphaLcParenR"/>
            </a:pPr>
            <a:r>
              <a:rPr lang="en-US" b="1" u="sng" dirty="0" err="1">
                <a:latin typeface="Times New Roman" panose="02020603050405020304" pitchFamily="18" charset="0"/>
                <a:cs typeface="Times New Roman" panose="02020603050405020304" pitchFamily="18" charset="0"/>
              </a:rPr>
              <a:t>C</a:t>
            </a:r>
            <a:r>
              <a:rPr lang="en-US" b="1" u="sng" dirty="0" err="1" smtClean="0">
                <a:latin typeface="Times New Roman" panose="02020603050405020304" pitchFamily="18" charset="0"/>
                <a:cs typeface="Times New Roman" panose="02020603050405020304" pitchFamily="18" charset="0"/>
              </a:rPr>
              <a:t>olonoileal</a:t>
            </a:r>
            <a:r>
              <a:rPr lang="en-US" b="1" u="sng" dirty="0" smtClean="0">
                <a:latin typeface="Times New Roman" panose="02020603050405020304" pitchFamily="18" charset="0"/>
                <a:cs typeface="Times New Roman" panose="02020603050405020304" pitchFamily="18" charset="0"/>
              </a:rPr>
              <a:t> reflex</a:t>
            </a:r>
            <a:r>
              <a:rPr lang="en-US" b="1" dirty="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reflexes from the colon to inhibit emptying of </a:t>
            </a:r>
            <a:r>
              <a:rPr lang="en-US" b="1" dirty="0" err="1">
                <a:latin typeface="Times New Roman" panose="02020603050405020304" pitchFamily="18" charset="0"/>
                <a:cs typeface="Times New Roman" panose="02020603050405020304" pitchFamily="18" charset="0"/>
              </a:rPr>
              <a:t>ileal</a:t>
            </a:r>
            <a:r>
              <a:rPr lang="en-US" b="1" dirty="0">
                <a:latin typeface="Times New Roman" panose="02020603050405020304" pitchFamily="18" charset="0"/>
                <a:cs typeface="Times New Roman" panose="02020603050405020304" pitchFamily="18" charset="0"/>
              </a:rPr>
              <a:t> contents into the </a:t>
            </a:r>
            <a:r>
              <a:rPr lang="en-US" b="1" dirty="0" smtClean="0">
                <a:latin typeface="Times New Roman" panose="02020603050405020304" pitchFamily="18" charset="0"/>
                <a:cs typeface="Times New Roman" panose="02020603050405020304" pitchFamily="18" charset="0"/>
              </a:rPr>
              <a:t>colon.</a:t>
            </a:r>
          </a:p>
        </p:txBody>
      </p:sp>
    </p:spTree>
    <p:extLst>
      <p:ext uri="{BB962C8B-B14F-4D97-AF65-F5344CB8AC3E}">
        <p14:creationId xmlns:p14="http://schemas.microsoft.com/office/powerpoint/2010/main" val="276315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88" y="-243408"/>
            <a:ext cx="8455968" cy="1143000"/>
          </a:xfrm>
        </p:spPr>
        <p:txBody>
          <a:bodyPr/>
          <a:lstStyle/>
          <a:p>
            <a:r>
              <a:rPr lang="en-US" sz="4400" b="1" dirty="0">
                <a:solidFill>
                  <a:srgbClr val="FF0000"/>
                </a:solidFill>
                <a:latin typeface="Times New Roman" panose="02020603050405020304" pitchFamily="18" charset="0"/>
                <a:cs typeface="Times New Roman" panose="02020603050405020304" pitchFamily="18" charset="0"/>
              </a:rPr>
              <a:t>Gastrointestinal Reflexes (Cont.)</a:t>
            </a:r>
          </a:p>
        </p:txBody>
      </p:sp>
      <p:sp>
        <p:nvSpPr>
          <p:cNvPr id="3" name="Content Placeholder 2"/>
          <p:cNvSpPr>
            <a:spLocks noGrp="1"/>
          </p:cNvSpPr>
          <p:nvPr>
            <p:ph idx="1"/>
          </p:nvPr>
        </p:nvSpPr>
        <p:spPr>
          <a:xfrm>
            <a:off x="0" y="885326"/>
            <a:ext cx="9145016" cy="4114800"/>
          </a:xfrm>
        </p:spPr>
        <p:txBody>
          <a:bodyPr/>
          <a:lstStyle/>
          <a:p>
            <a:pPr marL="0" indent="0">
              <a:buNone/>
            </a:pPr>
            <a:r>
              <a:rPr lang="en-US" b="1" dirty="0">
                <a:latin typeface="Times New Roman" panose="02020603050405020304" pitchFamily="18" charset="0"/>
                <a:cs typeface="Times New Roman" panose="02020603050405020304" pitchFamily="18" charset="0"/>
              </a:rPr>
              <a:t>3. Reflexes from the gut to the spinal cord or brain stem and then back to the </a:t>
            </a:r>
            <a:r>
              <a:rPr lang="en-US" b="1" dirty="0" smtClean="0">
                <a:latin typeface="Times New Roman" panose="02020603050405020304" pitchFamily="18" charset="0"/>
                <a:cs typeface="Times New Roman" panose="02020603050405020304" pitchFamily="18" charset="0"/>
              </a:rPr>
              <a:t>GI tract, such as:</a:t>
            </a:r>
          </a:p>
          <a:p>
            <a:pPr marL="514350" indent="-514350">
              <a:buFont typeface="+mj-lt"/>
              <a:buAutoNum type="alphaLcParenR"/>
            </a:pPr>
            <a:r>
              <a:rPr lang="en-US" sz="2800" b="1" dirty="0" smtClean="0">
                <a:latin typeface="Times New Roman" panose="02020603050405020304" pitchFamily="18" charset="0"/>
                <a:cs typeface="Times New Roman" panose="02020603050405020304" pitchFamily="18" charset="0"/>
              </a:rPr>
              <a:t>reflexes </a:t>
            </a:r>
            <a:r>
              <a:rPr lang="en-US" sz="2800" b="1" dirty="0">
                <a:latin typeface="Times New Roman" panose="02020603050405020304" pitchFamily="18" charset="0"/>
                <a:cs typeface="Times New Roman" panose="02020603050405020304" pitchFamily="18" charset="0"/>
              </a:rPr>
              <a:t>from the stomach and duodenum to the brain stem and back to the stomach—by way of the </a:t>
            </a:r>
            <a:r>
              <a:rPr lang="en-US" sz="2800" b="1" dirty="0" err="1">
                <a:latin typeface="Times New Roman" panose="02020603050405020304" pitchFamily="18" charset="0"/>
                <a:cs typeface="Times New Roman" panose="02020603050405020304" pitchFamily="18" charset="0"/>
              </a:rPr>
              <a:t>vagus</a:t>
            </a:r>
            <a:r>
              <a:rPr lang="en-US" sz="2800" b="1" dirty="0">
                <a:latin typeface="Times New Roman" panose="02020603050405020304" pitchFamily="18" charset="0"/>
                <a:cs typeface="Times New Roman" panose="02020603050405020304" pitchFamily="18" charset="0"/>
              </a:rPr>
              <a:t> nerves—to control gastric motor and secretory </a:t>
            </a:r>
            <a:r>
              <a:rPr lang="en-US" sz="2800" b="1" dirty="0" smtClean="0">
                <a:latin typeface="Times New Roman" panose="02020603050405020304" pitchFamily="18" charset="0"/>
                <a:cs typeface="Times New Roman" panose="02020603050405020304" pitchFamily="18" charset="0"/>
              </a:rPr>
              <a:t>activity.</a:t>
            </a:r>
          </a:p>
          <a:p>
            <a:pPr marL="514350" indent="-514350">
              <a:buFont typeface="+mj-lt"/>
              <a:buAutoNum type="alphaLcParenR"/>
            </a:pPr>
            <a:r>
              <a:rPr lang="en-US" sz="2800" b="1" dirty="0" smtClean="0">
                <a:latin typeface="Times New Roman" panose="02020603050405020304" pitchFamily="18" charset="0"/>
                <a:cs typeface="Times New Roman" panose="02020603050405020304" pitchFamily="18" charset="0"/>
              </a:rPr>
              <a:t>pain </a:t>
            </a:r>
            <a:r>
              <a:rPr lang="en-US" sz="2800" b="1" dirty="0">
                <a:latin typeface="Times New Roman" panose="02020603050405020304" pitchFamily="18" charset="0"/>
                <a:cs typeface="Times New Roman" panose="02020603050405020304" pitchFamily="18" charset="0"/>
              </a:rPr>
              <a:t>reflexes that cause general inhibition of the entire </a:t>
            </a:r>
            <a:r>
              <a:rPr lang="en-US" sz="2800" b="1" dirty="0" smtClean="0">
                <a:latin typeface="Times New Roman" panose="02020603050405020304" pitchFamily="18" charset="0"/>
                <a:cs typeface="Times New Roman" panose="02020603050405020304" pitchFamily="18" charset="0"/>
              </a:rPr>
              <a:t>GI tract.</a:t>
            </a:r>
          </a:p>
          <a:p>
            <a:pPr marL="514350" indent="-514350">
              <a:buFont typeface="+mj-lt"/>
              <a:buAutoNum type="alphaLcParenR"/>
            </a:pPr>
            <a:r>
              <a:rPr lang="en-US" sz="2800" b="1" dirty="0" smtClean="0">
                <a:latin typeface="Times New Roman" panose="02020603050405020304" pitchFamily="18" charset="0"/>
                <a:cs typeface="Times New Roman" panose="02020603050405020304" pitchFamily="18" charset="0"/>
              </a:rPr>
              <a:t>defecation </a:t>
            </a:r>
            <a:r>
              <a:rPr lang="en-US" sz="2800" b="1" dirty="0">
                <a:latin typeface="Times New Roman" panose="02020603050405020304" pitchFamily="18" charset="0"/>
                <a:cs typeface="Times New Roman" panose="02020603050405020304" pitchFamily="18" charset="0"/>
              </a:rPr>
              <a:t>reflexes that travel from the colon and rectum to the spinal cord and back again to produce the powerful colonic, rectal, and abdominal contractions required for </a:t>
            </a:r>
            <a:r>
              <a:rPr lang="en-US" sz="2800" b="1" dirty="0" smtClean="0">
                <a:latin typeface="Times New Roman" panose="02020603050405020304" pitchFamily="18" charset="0"/>
                <a:cs typeface="Times New Roman" panose="02020603050405020304" pitchFamily="18" charset="0"/>
              </a:rPr>
              <a:t>defecation (the defecation reflexes).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769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624136" y="188640"/>
            <a:ext cx="7772400" cy="6858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Learning Objectives </a:t>
            </a:r>
            <a:endParaRPr lang="ar-SA" b="1" dirty="0" smtClean="0">
              <a:solidFill>
                <a:srgbClr val="FF0000"/>
              </a:solidFill>
              <a:latin typeface="Times New Roman" panose="02020603050405020304" pitchFamily="18" charset="0"/>
              <a:cs typeface="Times New Roman" panose="02020603050405020304" pitchFamily="18" charset="0"/>
            </a:endParaRPr>
          </a:p>
        </p:txBody>
      </p:sp>
      <p:sp>
        <p:nvSpPr>
          <p:cNvPr id="5123" name="Content Placeholder 3"/>
          <p:cNvSpPr>
            <a:spLocks noGrp="1"/>
          </p:cNvSpPr>
          <p:nvPr>
            <p:ph idx="1"/>
          </p:nvPr>
        </p:nvSpPr>
        <p:spPr>
          <a:xfrm>
            <a:off x="0" y="1340768"/>
            <a:ext cx="9144000" cy="4648200"/>
          </a:xfrm>
        </p:spPr>
        <p:txBody>
          <a:bodyPr/>
          <a:lstStyle/>
          <a:p>
            <a:r>
              <a:rPr lang="en-US" b="1" dirty="0" smtClean="0">
                <a:latin typeface="Times New Roman" panose="02020603050405020304" pitchFamily="18" charset="0"/>
                <a:cs typeface="Times New Roman" panose="02020603050405020304" pitchFamily="18" charset="0"/>
              </a:rPr>
              <a:t>Physiologic Anatomy of the Gastrointestinal Wall</a:t>
            </a:r>
          </a:p>
          <a:p>
            <a:r>
              <a:rPr lang="en-US" b="1" dirty="0" smtClean="0">
                <a:latin typeface="Times New Roman" panose="02020603050405020304" pitchFamily="18" charset="0"/>
                <a:cs typeface="Times New Roman" panose="02020603050405020304" pitchFamily="18" charset="0"/>
              </a:rPr>
              <a:t>The General Characteristics of Smooth Muscle</a:t>
            </a:r>
          </a:p>
          <a:p>
            <a:r>
              <a:rPr lang="en-US" b="1" dirty="0" smtClean="0">
                <a:latin typeface="Times New Roman" panose="02020603050405020304" pitchFamily="18" charset="0"/>
                <a:cs typeface="Times New Roman" panose="02020603050405020304" pitchFamily="18" charset="0"/>
              </a:rPr>
              <a:t>Smooth muscle cell classifications and types of contraction</a:t>
            </a:r>
          </a:p>
          <a:p>
            <a:r>
              <a:rPr lang="en-US" b="1" dirty="0" smtClean="0">
                <a:latin typeface="Times New Roman" panose="02020603050405020304" pitchFamily="18" charset="0"/>
                <a:cs typeface="Times New Roman" panose="02020603050405020304" pitchFamily="18" charset="0"/>
              </a:rPr>
              <a:t>Muscle layers in GI wall</a:t>
            </a:r>
          </a:p>
          <a:p>
            <a:r>
              <a:rPr lang="en-US" b="1" dirty="0" smtClean="0">
                <a:latin typeface="Times New Roman" panose="02020603050405020304" pitchFamily="18" charset="0"/>
                <a:cs typeface="Times New Roman" panose="02020603050405020304" pitchFamily="18" charset="0"/>
              </a:rPr>
              <a:t>Electrical Activity of Gastrointestinal Smooth Muscle </a:t>
            </a:r>
          </a:p>
          <a:p>
            <a:r>
              <a:rPr lang="en-US" b="1" dirty="0" smtClean="0">
                <a:latin typeface="Times New Roman" panose="02020603050405020304" pitchFamily="18" charset="0"/>
                <a:cs typeface="Times New Roman" panose="02020603050405020304" pitchFamily="18" charset="0"/>
              </a:rPr>
              <a:t>Slow Waves and spike potentials</a:t>
            </a:r>
          </a:p>
          <a:p>
            <a:r>
              <a:rPr lang="en-US" b="1" dirty="0" smtClean="0">
                <a:latin typeface="Times New Roman" panose="02020603050405020304" pitchFamily="18" charset="0"/>
                <a:cs typeface="Times New Roman" panose="02020603050405020304" pitchFamily="18" charset="0"/>
              </a:rPr>
              <a:t>Calcium Ions and Muscle Contraction</a:t>
            </a:r>
          </a:p>
          <a:p>
            <a:r>
              <a:rPr lang="en-US" b="1" dirty="0" smtClean="0">
                <a:latin typeface="Times New Roman" panose="02020603050405020304" pitchFamily="18" charset="0"/>
                <a:cs typeface="Times New Roman" panose="02020603050405020304" pitchFamily="18" charset="0"/>
              </a:rPr>
              <a:t>Neural Control of Gastrointestinal Function-Enteric Nervous System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667000"/>
            <a:ext cx="7772400" cy="1143000"/>
          </a:xfrm>
        </p:spPr>
        <p:txBody>
          <a:bodyPr/>
          <a:lstStyle/>
          <a:p>
            <a:r>
              <a:rPr lang="en-US" sz="7200" b="1" dirty="0">
                <a:solidFill>
                  <a:srgbClr val="FF0000"/>
                </a:solidFill>
                <a:latin typeface="Times New Roman" panose="02020603050405020304" pitchFamily="18" charset="0"/>
                <a:cs typeface="Times New Roman" panose="02020603050405020304" pitchFamily="18" charset="0"/>
              </a:rPr>
              <a:t>Hormonal Control of</a:t>
            </a:r>
            <a:br>
              <a:rPr lang="en-US" sz="7200" b="1" dirty="0">
                <a:solidFill>
                  <a:srgbClr val="FF0000"/>
                </a:solidFill>
                <a:latin typeface="Times New Roman" panose="02020603050405020304" pitchFamily="18" charset="0"/>
                <a:cs typeface="Times New Roman" panose="02020603050405020304" pitchFamily="18" charset="0"/>
              </a:rPr>
            </a:br>
            <a:r>
              <a:rPr lang="en-US" sz="7200" b="1" dirty="0">
                <a:solidFill>
                  <a:srgbClr val="FF0000"/>
                </a:solidFill>
                <a:latin typeface="Times New Roman" panose="02020603050405020304" pitchFamily="18" charset="0"/>
                <a:cs typeface="Times New Roman" panose="02020603050405020304" pitchFamily="18" charset="0"/>
              </a:rPr>
              <a:t>Gastrointestinal Motility</a:t>
            </a:r>
          </a:p>
        </p:txBody>
      </p:sp>
    </p:spTree>
    <p:extLst>
      <p:ext uri="{BB962C8B-B14F-4D97-AF65-F5344CB8AC3E}">
        <p14:creationId xmlns:p14="http://schemas.microsoft.com/office/powerpoint/2010/main" val="233972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28"/>
            <a:ext cx="7772400" cy="962012"/>
          </a:xfrm>
        </p:spPr>
        <p:txBody>
          <a:bodyPr/>
          <a:lstStyle/>
          <a:p>
            <a:r>
              <a:rPr lang="en-US" sz="4800" b="1" dirty="0" smtClean="0">
                <a:solidFill>
                  <a:srgbClr val="FF0000"/>
                </a:solidFill>
                <a:latin typeface="Times New Roman" panose="02020603050405020304" pitchFamily="18" charset="0"/>
                <a:cs typeface="Times New Roman" panose="02020603050405020304" pitchFamily="18" charset="0"/>
              </a:rPr>
              <a:t>Gastrointestinal Peptides </a:t>
            </a:r>
            <a:endParaRPr lang="ar-SA" sz="4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GI Pepties.jpg"/>
          <p:cNvPicPr>
            <a:picLocks noChangeAspect="1"/>
          </p:cNvPicPr>
          <p:nvPr/>
        </p:nvPicPr>
        <p:blipFill>
          <a:blip r:embed="rId2"/>
          <a:stretch>
            <a:fillRect/>
          </a:stretch>
        </p:blipFill>
        <p:spPr>
          <a:xfrm>
            <a:off x="1691680" y="884150"/>
            <a:ext cx="5760640" cy="5886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7731669"/>
              </p:ext>
            </p:extLst>
          </p:nvPr>
        </p:nvGraphicFramePr>
        <p:xfrm>
          <a:off x="35496" y="140669"/>
          <a:ext cx="9058273" cy="6980510"/>
        </p:xfrm>
        <a:graphic>
          <a:graphicData uri="http://schemas.openxmlformats.org/drawingml/2006/table">
            <a:tbl>
              <a:tblPr/>
              <a:tblGrid>
                <a:gridCol w="2192102"/>
                <a:gridCol w="1985574"/>
                <a:gridCol w="1844265"/>
                <a:gridCol w="3036332"/>
              </a:tblGrid>
              <a:tr h="346921">
                <a:tc>
                  <a:txBody>
                    <a:bodyPr/>
                    <a:lstStyle/>
                    <a:p>
                      <a:pPr algn="ctr" rtl="0">
                        <a:lnSpc>
                          <a:spcPct val="115000"/>
                        </a:lnSpc>
                        <a:spcAft>
                          <a:spcPts val="0"/>
                        </a:spcAft>
                      </a:pPr>
                      <a:r>
                        <a:rPr lang="en-US" sz="2400" b="1" dirty="0">
                          <a:solidFill>
                            <a:srgbClr val="FF0000"/>
                          </a:solidFill>
                          <a:latin typeface="Times New Roman" panose="02020603050405020304" pitchFamily="18" charset="0"/>
                          <a:ea typeface="Times New Roman"/>
                          <a:cs typeface="Times New Roman" panose="02020603050405020304" pitchFamily="18" charset="0"/>
                        </a:rPr>
                        <a:t>Hormone</a:t>
                      </a:r>
                      <a:endParaRPr lang="en-US" sz="2400" dirty="0">
                        <a:solidFill>
                          <a:srgbClr val="FF0000"/>
                        </a:solidFill>
                        <a:latin typeface="Times New Roman" panose="02020603050405020304" pitchFamily="18" charset="0"/>
                        <a:ea typeface="Calibri"/>
                        <a:cs typeface="Times New Roman" panose="02020603050405020304" pitchFamily="18" charset="0"/>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ctr" rtl="0">
                        <a:lnSpc>
                          <a:spcPct val="115000"/>
                        </a:lnSpc>
                        <a:spcAft>
                          <a:spcPts val="0"/>
                        </a:spcAft>
                      </a:pPr>
                      <a:r>
                        <a:rPr lang="en-US" sz="2400" b="1" dirty="0">
                          <a:solidFill>
                            <a:srgbClr val="FF0000"/>
                          </a:solidFill>
                          <a:latin typeface="Times New Roman" panose="02020603050405020304" pitchFamily="18" charset="0"/>
                          <a:ea typeface="Times New Roman"/>
                          <a:cs typeface="Times New Roman" panose="02020603050405020304" pitchFamily="18" charset="0"/>
                        </a:rPr>
                        <a:t>Site of Secretion</a:t>
                      </a:r>
                      <a:endParaRPr lang="en-US" sz="2400" dirty="0">
                        <a:solidFill>
                          <a:srgbClr val="FF0000"/>
                        </a:solidFill>
                        <a:latin typeface="Times New Roman" panose="02020603050405020304" pitchFamily="18" charset="0"/>
                        <a:ea typeface="Calibri"/>
                        <a:cs typeface="Times New Roman" panose="02020603050405020304" pitchFamily="18" charset="0"/>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ctr" rtl="0">
                        <a:lnSpc>
                          <a:spcPct val="115000"/>
                        </a:lnSpc>
                        <a:spcAft>
                          <a:spcPts val="0"/>
                        </a:spcAft>
                      </a:pPr>
                      <a:r>
                        <a:rPr lang="en-US" sz="2400" b="1" dirty="0">
                          <a:solidFill>
                            <a:srgbClr val="FF0000"/>
                          </a:solidFill>
                          <a:latin typeface="Times New Roman" panose="02020603050405020304" pitchFamily="18" charset="0"/>
                          <a:ea typeface="Times New Roman"/>
                          <a:cs typeface="Times New Roman" panose="02020603050405020304" pitchFamily="18" charset="0"/>
                        </a:rPr>
                        <a:t>Stimuli for Secretion</a:t>
                      </a:r>
                      <a:endParaRPr lang="en-US" sz="2400" dirty="0">
                        <a:solidFill>
                          <a:srgbClr val="FF0000"/>
                        </a:solidFill>
                        <a:latin typeface="Times New Roman" panose="02020603050405020304" pitchFamily="18" charset="0"/>
                        <a:ea typeface="Calibri"/>
                        <a:cs typeface="Times New Roman" panose="02020603050405020304" pitchFamily="18" charset="0"/>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ctr" rtl="0">
                        <a:lnSpc>
                          <a:spcPct val="115000"/>
                        </a:lnSpc>
                        <a:spcAft>
                          <a:spcPts val="0"/>
                        </a:spcAft>
                      </a:pPr>
                      <a:r>
                        <a:rPr lang="en-US" sz="2400" b="1" dirty="0">
                          <a:solidFill>
                            <a:srgbClr val="FF0000"/>
                          </a:solidFill>
                          <a:latin typeface="Times New Roman" panose="02020603050405020304" pitchFamily="18" charset="0"/>
                          <a:ea typeface="Times New Roman"/>
                          <a:cs typeface="Times New Roman" panose="02020603050405020304" pitchFamily="18" charset="0"/>
                        </a:rPr>
                        <a:t>Actions</a:t>
                      </a:r>
                      <a:endParaRPr lang="en-US" sz="2400" dirty="0">
                        <a:solidFill>
                          <a:srgbClr val="FF0000"/>
                        </a:solidFill>
                        <a:latin typeface="Times New Roman" panose="02020603050405020304" pitchFamily="18" charset="0"/>
                        <a:ea typeface="Calibri"/>
                        <a:cs typeface="Times New Roman" panose="02020603050405020304" pitchFamily="18" charset="0"/>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022878">
                <a:tc>
                  <a:txBody>
                    <a:bodyPr/>
                    <a:lstStyle/>
                    <a:p>
                      <a:pPr algn="ctr" rtl="0">
                        <a:lnSpc>
                          <a:spcPct val="115000"/>
                        </a:lnSpc>
                        <a:spcAft>
                          <a:spcPts val="0"/>
                        </a:spcAft>
                      </a:pPr>
                      <a:endParaRPr lang="en-US" sz="1400" b="1" dirty="0" smtClean="0">
                        <a:solidFill>
                          <a:srgbClr val="000000"/>
                        </a:solidFill>
                        <a:latin typeface="Times New Roman" panose="02020603050405020304" pitchFamily="18" charset="0"/>
                        <a:ea typeface="Times New Roman"/>
                        <a:cs typeface="Times New Roman" panose="02020603050405020304" pitchFamily="18" charset="0"/>
                      </a:endParaRPr>
                    </a:p>
                    <a:p>
                      <a:pPr algn="ctr" rtl="0">
                        <a:lnSpc>
                          <a:spcPct val="115000"/>
                        </a:lnSpc>
                        <a:spcAft>
                          <a:spcPts val="0"/>
                        </a:spcAft>
                      </a:pPr>
                      <a:endParaRPr lang="en-US" sz="1400" b="1" dirty="0" smtClean="0">
                        <a:solidFill>
                          <a:srgbClr val="000000"/>
                        </a:solidFill>
                        <a:latin typeface="Times New Roman" panose="02020603050405020304" pitchFamily="18" charset="0"/>
                        <a:ea typeface="Times New Roman"/>
                        <a:cs typeface="Times New Roman" panose="02020603050405020304" pitchFamily="18" charset="0"/>
                      </a:endParaRPr>
                    </a:p>
                    <a:p>
                      <a:pPr algn="ctr" rtl="0">
                        <a:lnSpc>
                          <a:spcPct val="115000"/>
                        </a:lnSpc>
                        <a:spcAft>
                          <a:spcPts val="0"/>
                        </a:spcAft>
                      </a:pPr>
                      <a:r>
                        <a:rPr lang="en-US" sz="2400" b="1" dirty="0" smtClean="0">
                          <a:solidFill>
                            <a:srgbClr val="FF0000"/>
                          </a:solidFill>
                          <a:latin typeface="Times New Roman" panose="02020603050405020304" pitchFamily="18" charset="0"/>
                          <a:ea typeface="Times New Roman"/>
                          <a:cs typeface="Times New Roman" panose="02020603050405020304" pitchFamily="18" charset="0"/>
                        </a:rPr>
                        <a:t>Gastrin</a:t>
                      </a:r>
                      <a:endParaRPr lang="en-US" sz="2000" dirty="0">
                        <a:solidFill>
                          <a:srgbClr val="FF0000"/>
                        </a:solidFill>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400" b="1" dirty="0" smtClean="0">
                        <a:solidFill>
                          <a:srgbClr val="000000"/>
                        </a:solidFill>
                        <a:latin typeface="Times New Roman" panose="02020603050405020304" pitchFamily="18" charset="0"/>
                        <a:ea typeface="Times New Roman"/>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400" b="1" dirty="0" smtClean="0">
                        <a:solidFill>
                          <a:srgbClr val="000000"/>
                        </a:solidFill>
                        <a:latin typeface="Times New Roman" panose="02020603050405020304" pitchFamily="18" charset="0"/>
                        <a:ea typeface="Times New Roman"/>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G </a:t>
                      </a:r>
                      <a:r>
                        <a:rPr lang="en-US" sz="1400" b="1" dirty="0">
                          <a:solidFill>
                            <a:srgbClr val="000000"/>
                          </a:solidFill>
                          <a:latin typeface="Times New Roman" panose="02020603050405020304" pitchFamily="18" charset="0"/>
                          <a:ea typeface="Times New Roman"/>
                          <a:cs typeface="Times New Roman" panose="02020603050405020304" pitchFamily="18" charset="0"/>
                        </a:rPr>
                        <a:t>cells of the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antrum,</a:t>
                      </a:r>
                      <a:r>
                        <a:rPr lang="en-US" sz="1400" b="1" baseline="0"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duodenum and jejunum</a:t>
                      </a:r>
                      <a:endParaRPr lang="en-US" sz="1400" dirty="0" smtClean="0">
                        <a:latin typeface="Times New Roman" panose="02020603050405020304" pitchFamily="18" charset="0"/>
                        <a:ea typeface="Calibri"/>
                        <a:cs typeface="Times New Roman" panose="02020603050405020304" pitchFamily="18" charset="0"/>
                      </a:endParaRPr>
                    </a:p>
                    <a:p>
                      <a:pPr algn="l" rtl="0">
                        <a:lnSpc>
                          <a:spcPct val="115000"/>
                        </a:lnSpc>
                        <a:spcAft>
                          <a:spcPts val="0"/>
                        </a:spcAft>
                      </a:pP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Protein</a:t>
                      </a:r>
                      <a:r>
                        <a:rPr lang="en-US" sz="1400" b="1" dirty="0">
                          <a:solidFill>
                            <a:srgbClr val="000000"/>
                          </a:solidFill>
                          <a:latin typeface="Times New Roman" panose="02020603050405020304" pitchFamily="18" charset="0"/>
                          <a:ea typeface="Times New Roman"/>
                          <a:cs typeface="Times New Roman" panose="02020603050405020304" pitchFamily="18" charset="0"/>
                        </a:rPr>
                        <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dirty="0">
                          <a:solidFill>
                            <a:srgbClr val="000000"/>
                          </a:solidFill>
                          <a:latin typeface="Times New Roman" panose="02020603050405020304" pitchFamily="18" charset="0"/>
                          <a:ea typeface="Times New Roman"/>
                          <a:cs typeface="Times New Roman" panose="02020603050405020304" pitchFamily="18" charset="0"/>
                        </a:rPr>
                        <a:t>Distention of the stomach</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dirty="0">
                          <a:solidFill>
                            <a:srgbClr val="000000"/>
                          </a:solidFill>
                          <a:latin typeface="Times New Roman" panose="02020603050405020304" pitchFamily="18" charset="0"/>
                          <a:ea typeface="Times New Roman"/>
                          <a:cs typeface="Times New Roman" panose="02020603050405020304" pitchFamily="18" charset="0"/>
                        </a:rPr>
                        <a:t>Vagal stimulation (GRP</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a:t>
                      </a:r>
                    </a:p>
                    <a:p>
                      <a:pPr algn="l" rtl="0">
                        <a:lnSpc>
                          <a:spcPct val="115000"/>
                        </a:lnSpc>
                        <a:spcAft>
                          <a:spcPts val="0"/>
                        </a:spcAft>
                      </a:pPr>
                      <a:r>
                        <a:rPr lang="en-US" sz="1400" b="1" dirty="0" smtClean="0">
                          <a:solidFill>
                            <a:srgbClr val="000000"/>
                          </a:solidFill>
                          <a:latin typeface="Times New Roman" panose="02020603050405020304" pitchFamily="18" charset="0"/>
                          <a:ea typeface="Calibri"/>
                          <a:cs typeface="Times New Roman" panose="02020603050405020304" pitchFamily="18" charset="0"/>
                        </a:rPr>
                        <a:t>(Acid inhibits release)</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endParaRPr lang="en-US" sz="1400" b="1" u="sng" dirty="0" smtClean="0">
                        <a:solidFill>
                          <a:srgbClr val="000000"/>
                        </a:solidFill>
                        <a:latin typeface="Times New Roman" panose="02020603050405020304" pitchFamily="18" charset="0"/>
                        <a:ea typeface="Times New Roman"/>
                        <a:cs typeface="Times New Roman" panose="02020603050405020304" pitchFamily="18" charset="0"/>
                      </a:endParaRPr>
                    </a:p>
                    <a:p>
                      <a:pPr algn="l" rtl="0">
                        <a:lnSpc>
                          <a:spcPct val="115000"/>
                        </a:lnSpc>
                        <a:spcAft>
                          <a:spcPts val="0"/>
                        </a:spcAft>
                      </a:pPr>
                      <a:endParaRPr lang="en-US" sz="1400" b="1" u="sng" dirty="0" smtClean="0">
                        <a:solidFill>
                          <a:srgbClr val="000000"/>
                        </a:solidFill>
                        <a:latin typeface="Times New Roman" panose="02020603050405020304" pitchFamily="18" charset="0"/>
                        <a:ea typeface="Times New Roman"/>
                        <a:cs typeface="Times New Roman" panose="02020603050405020304" pitchFamily="18" charset="0"/>
                      </a:endParaRPr>
                    </a:p>
                    <a:p>
                      <a:pPr algn="l" rtl="0">
                        <a:lnSpc>
                          <a:spcPct val="115000"/>
                        </a:lnSpc>
                        <a:spcAft>
                          <a:spcPts val="0"/>
                        </a:spcAft>
                      </a:pPr>
                      <a:r>
                        <a:rPr lang="en-US" sz="1400" b="1" u="sng" dirty="0" smtClean="0">
                          <a:solidFill>
                            <a:srgbClr val="000000"/>
                          </a:solidFill>
                          <a:latin typeface="Times New Roman" panose="02020603050405020304" pitchFamily="18" charset="0"/>
                          <a:ea typeface="Times New Roman"/>
                          <a:cs typeface="Times New Roman" panose="02020603050405020304" pitchFamily="18" charset="0"/>
                        </a:rPr>
                        <a:t>Stimulates</a:t>
                      </a:r>
                      <a:r>
                        <a:rPr lang="en-US" sz="1400" b="1" u="none" dirty="0" smtClean="0">
                          <a:solidFill>
                            <a:srgbClr val="000000"/>
                          </a:solidFill>
                          <a:latin typeface="Times New Roman" panose="02020603050405020304" pitchFamily="18" charset="0"/>
                          <a:ea typeface="Times New Roman"/>
                          <a:cs typeface="Times New Roman" panose="02020603050405020304" pitchFamily="18" charset="0"/>
                        </a:rPr>
                        <a:t>:</a:t>
                      </a:r>
                      <a:r>
                        <a:rPr lang="en-US" sz="1400" b="1" u="none" baseline="0"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Gastric </a:t>
                      </a:r>
                      <a:r>
                        <a:rPr lang="en-US" sz="1400" b="1" dirty="0">
                          <a:solidFill>
                            <a:srgbClr val="000000"/>
                          </a:solidFill>
                          <a:latin typeface="Times New Roman" panose="02020603050405020304" pitchFamily="18" charset="0"/>
                          <a:ea typeface="Times New Roman"/>
                          <a:cs typeface="Times New Roman" panose="02020603050405020304" pitchFamily="18" charset="0"/>
                        </a:rPr>
                        <a:t>H</a:t>
                      </a:r>
                      <a:r>
                        <a:rPr lang="en-US" sz="1400" b="1" baseline="30000" dirty="0">
                          <a:solidFill>
                            <a:srgbClr val="000000"/>
                          </a:solidFill>
                          <a:latin typeface="Times New Roman" panose="02020603050405020304" pitchFamily="18" charset="0"/>
                          <a:ea typeface="Times New Roman"/>
                          <a:cs typeface="Times New Roman" panose="02020603050405020304" pitchFamily="18" charset="0"/>
                        </a:rPr>
                        <a:t>+</a:t>
                      </a:r>
                      <a:r>
                        <a:rPr lang="en-US" sz="1400" b="1" dirty="0">
                          <a:solidFill>
                            <a:srgbClr val="000000"/>
                          </a:solidFill>
                          <a:latin typeface="Times New Roman" panose="02020603050405020304" pitchFamily="18" charset="0"/>
                          <a:ea typeface="Times New Roman"/>
                          <a:cs typeface="Times New Roman" panose="02020603050405020304" pitchFamily="18" charset="0"/>
                        </a:rPr>
                        <a:t> secretion</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and </a:t>
                      </a:r>
                      <a:r>
                        <a:rPr lang="en-US" sz="1400" b="1" dirty="0">
                          <a:solidFill>
                            <a:srgbClr val="000000"/>
                          </a:solidFill>
                          <a:latin typeface="Times New Roman" panose="02020603050405020304" pitchFamily="18" charset="0"/>
                          <a:ea typeface="Times New Roman"/>
                          <a:cs typeface="Times New Roman" panose="02020603050405020304" pitchFamily="18" charset="0"/>
                        </a:rPr>
                        <a:t>growth of gastric mucosa</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516436">
                <a:tc>
                  <a:txBody>
                    <a:bodyPr/>
                    <a:lstStyle/>
                    <a:p>
                      <a:pPr algn="ctr" rtl="0">
                        <a:lnSpc>
                          <a:spcPct val="115000"/>
                        </a:lnSpc>
                        <a:spcAft>
                          <a:spcPts val="0"/>
                        </a:spcAft>
                      </a:pPr>
                      <a:r>
                        <a:rPr lang="en-US" sz="2400" b="1" dirty="0">
                          <a:solidFill>
                            <a:srgbClr val="FF0000"/>
                          </a:solidFill>
                          <a:latin typeface="Times New Roman" panose="02020603050405020304" pitchFamily="18" charset="0"/>
                          <a:ea typeface="Times New Roman"/>
                          <a:cs typeface="Times New Roman" panose="02020603050405020304" pitchFamily="18" charset="0"/>
                        </a:rPr>
                        <a:t>Cholecystokinin (CCK)</a:t>
                      </a:r>
                      <a:endParaRPr lang="en-US" sz="2400" dirty="0">
                        <a:solidFill>
                          <a:srgbClr val="FF0000"/>
                        </a:solidFill>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endParaRPr lang="en-US" sz="1400" b="1" dirty="0" smtClean="0">
                        <a:solidFill>
                          <a:srgbClr val="000000"/>
                        </a:solidFill>
                        <a:latin typeface="Times New Roman" panose="02020603050405020304" pitchFamily="18" charset="0"/>
                        <a:ea typeface="Times New Roman"/>
                        <a:cs typeface="Times New Roman" panose="02020603050405020304" pitchFamily="18" charset="0"/>
                      </a:endParaRPr>
                    </a:p>
                    <a:p>
                      <a:pPr algn="l" rtl="0">
                        <a:lnSpc>
                          <a:spcPct val="115000"/>
                        </a:lnSpc>
                        <a:spcAft>
                          <a:spcPts val="0"/>
                        </a:spcAft>
                      </a:pPr>
                      <a:endParaRPr lang="en-US" sz="1400" b="1" dirty="0" smtClean="0">
                        <a:solidFill>
                          <a:srgbClr val="000000"/>
                        </a:solidFill>
                        <a:latin typeface="Times New Roman" panose="02020603050405020304" pitchFamily="18" charset="0"/>
                        <a:ea typeface="Times New Roman"/>
                        <a:cs typeface="Times New Roman" panose="02020603050405020304" pitchFamily="18" charset="0"/>
                      </a:endParaRPr>
                    </a:p>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I </a:t>
                      </a:r>
                      <a:r>
                        <a:rPr lang="en-US" sz="1400" b="1" dirty="0">
                          <a:solidFill>
                            <a:srgbClr val="000000"/>
                          </a:solidFill>
                          <a:latin typeface="Times New Roman" panose="02020603050405020304" pitchFamily="18" charset="0"/>
                          <a:ea typeface="Times New Roman"/>
                          <a:cs typeface="Times New Roman" panose="02020603050405020304" pitchFamily="18" charset="0"/>
                        </a:rPr>
                        <a:t>cells of the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duodenum, jejunum, and ileum</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none" strike="noStrike" dirty="0" smtClean="0">
                          <a:solidFill>
                            <a:srgbClr val="000000"/>
                          </a:solidFill>
                          <a:latin typeface="Times New Roman" panose="02020603050405020304" pitchFamily="18" charset="0"/>
                          <a:ea typeface="Times New Roman"/>
                          <a:cs typeface="Times New Roman" panose="02020603050405020304" pitchFamily="18" charset="0"/>
                        </a:rPr>
                        <a:t>Protein </a:t>
                      </a:r>
                      <a:r>
                        <a:rPr lang="en-US" sz="1400" b="1" dirty="0">
                          <a:solidFill>
                            <a:srgbClr val="000000"/>
                          </a:solidFill>
                          <a:latin typeface="Times New Roman" panose="02020603050405020304" pitchFamily="18" charset="0"/>
                          <a:ea typeface="Times New Roman"/>
                          <a:cs typeface="Times New Roman" panose="02020603050405020304" pitchFamily="18" charset="0"/>
                        </a:rPr>
                        <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dirty="0">
                          <a:solidFill>
                            <a:srgbClr val="000000"/>
                          </a:solidFill>
                          <a:latin typeface="Times New Roman" panose="02020603050405020304" pitchFamily="18" charset="0"/>
                          <a:ea typeface="Times New Roman"/>
                          <a:cs typeface="Times New Roman" panose="02020603050405020304" pitchFamily="18" charset="0"/>
                        </a:rPr>
                        <a:t>Fatty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acids</a:t>
                      </a:r>
                    </a:p>
                    <a:p>
                      <a:pPr algn="l" rtl="0">
                        <a:lnSpc>
                          <a:spcPct val="115000"/>
                        </a:lnSpc>
                        <a:spcAft>
                          <a:spcPts val="0"/>
                        </a:spcAft>
                      </a:pPr>
                      <a:r>
                        <a:rPr lang="en-US" sz="1400" b="1" dirty="0" smtClean="0">
                          <a:solidFill>
                            <a:srgbClr val="000000"/>
                          </a:solidFill>
                          <a:latin typeface="Times New Roman" panose="02020603050405020304" pitchFamily="18" charset="0"/>
                          <a:ea typeface="Calibri"/>
                          <a:cs typeface="Times New Roman" panose="02020603050405020304" pitchFamily="18" charset="0"/>
                        </a:rPr>
                        <a:t>Acids </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Times New Roman" panose="02020603050405020304" pitchFamily="18" charset="0"/>
                          <a:ea typeface="Times New Roman"/>
                          <a:cs typeface="Times New Roman" panose="02020603050405020304" pitchFamily="18" charset="0"/>
                        </a:rPr>
                        <a:t>Stimulates</a:t>
                      </a:r>
                      <a:r>
                        <a:rPr lang="en-US" sz="1400" b="1" u="none" dirty="0" smtClean="0">
                          <a:solidFill>
                            <a:srgbClr val="000000"/>
                          </a:solidFill>
                          <a:latin typeface="Times New Roman" panose="02020603050405020304" pitchFamily="18" charset="0"/>
                          <a:ea typeface="Times New Roman"/>
                          <a:cs typeface="Times New Roman" panose="02020603050405020304" pitchFamily="18" charset="0"/>
                        </a:rPr>
                        <a:t>:</a:t>
                      </a:r>
                      <a:r>
                        <a:rPr lang="en-US" sz="1400" b="1" u="none" baseline="0"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u="none" dirty="0" smtClean="0">
                          <a:solidFill>
                            <a:srgbClr val="000000"/>
                          </a:solidFill>
                          <a:latin typeface="Times New Roman" panose="02020603050405020304" pitchFamily="18" charset="0"/>
                          <a:ea typeface="Times New Roman"/>
                          <a:cs typeface="Times New Roman" panose="02020603050405020304" pitchFamily="18" charset="0"/>
                        </a:rPr>
                        <a:t>Pancreatic</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a:solidFill>
                            <a:srgbClr val="000000"/>
                          </a:solidFill>
                          <a:latin typeface="Times New Roman" panose="02020603050405020304" pitchFamily="18" charset="0"/>
                          <a:ea typeface="Times New Roman"/>
                          <a:cs typeface="Times New Roman" panose="02020603050405020304" pitchFamily="18" charset="0"/>
                        </a:rPr>
                        <a:t>enzyme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secretion,</a:t>
                      </a:r>
                      <a:r>
                        <a:rPr lang="en-US" sz="1400" b="1" baseline="0"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Pancreatic </a:t>
                      </a:r>
                      <a:r>
                        <a:rPr lang="en-US" sz="1400" b="1" dirty="0">
                          <a:solidFill>
                            <a:srgbClr val="000000"/>
                          </a:solidFill>
                          <a:latin typeface="Times New Roman" panose="02020603050405020304" pitchFamily="18" charset="0"/>
                          <a:ea typeface="Times New Roman"/>
                          <a:cs typeface="Times New Roman" panose="02020603050405020304" pitchFamily="18" charset="0"/>
                        </a:rPr>
                        <a:t>HCO</a:t>
                      </a:r>
                      <a:r>
                        <a:rPr lang="en-US" sz="1400" b="1" baseline="-25000" dirty="0">
                          <a:solidFill>
                            <a:srgbClr val="000000"/>
                          </a:solidFill>
                          <a:latin typeface="Times New Roman" panose="02020603050405020304" pitchFamily="18" charset="0"/>
                          <a:ea typeface="Times New Roman"/>
                          <a:cs typeface="Times New Roman" panose="02020603050405020304" pitchFamily="18" charset="0"/>
                        </a:rPr>
                        <a:t>3</a:t>
                      </a:r>
                      <a:r>
                        <a:rPr lang="en-US" sz="1400" b="1" baseline="30000" dirty="0">
                          <a:solidFill>
                            <a:srgbClr val="000000"/>
                          </a:solidFill>
                          <a:latin typeface="Times New Roman" panose="02020603050405020304" pitchFamily="18" charset="0"/>
                          <a:ea typeface="Times New Roman"/>
                          <a:cs typeface="Times New Roman" panose="02020603050405020304" pitchFamily="18" charset="0"/>
                        </a:rPr>
                        <a:t>-</a:t>
                      </a:r>
                      <a:r>
                        <a:rPr lang="en-US" sz="1400" b="1" dirty="0">
                          <a:solidFill>
                            <a:srgbClr val="000000"/>
                          </a:solidFill>
                          <a:latin typeface="Times New Roman" panose="02020603050405020304" pitchFamily="18" charset="0"/>
                          <a:ea typeface="Times New Roman"/>
                          <a:cs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secretion, gallbladder contraction, growth of the exocrine pancreas,</a:t>
                      </a:r>
                      <a:r>
                        <a:rPr lang="en-US" sz="1400" b="1" baseline="0" dirty="0" smtClean="0">
                          <a:solidFill>
                            <a:srgbClr val="000000"/>
                          </a:solidFill>
                          <a:latin typeface="Times New Roman" panose="02020603050405020304" pitchFamily="18" charset="0"/>
                          <a:ea typeface="Times New Roman"/>
                          <a:cs typeface="Times New Roman" panose="02020603050405020304" pitchFamily="18" charset="0"/>
                        </a:rPr>
                        <a:t> and</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a:solidFill>
                            <a:srgbClr val="000000"/>
                          </a:solidFill>
                          <a:latin typeface="Times New Roman" panose="02020603050405020304" pitchFamily="18" charset="0"/>
                          <a:ea typeface="Times New Roman"/>
                          <a:cs typeface="Times New Roman" panose="02020603050405020304" pitchFamily="18" charset="0"/>
                        </a:rPr>
                        <a:t>relaxation of the sphincter of </a:t>
                      </a:r>
                      <a:r>
                        <a:rPr lang="en-US" sz="1400" b="1" dirty="0" err="1" smtClean="0">
                          <a:solidFill>
                            <a:srgbClr val="000000"/>
                          </a:solidFill>
                          <a:latin typeface="Times New Roman" panose="02020603050405020304" pitchFamily="18" charset="0"/>
                          <a:ea typeface="Times New Roman"/>
                          <a:cs typeface="Times New Roman" panose="02020603050405020304" pitchFamily="18" charset="0"/>
                        </a:rPr>
                        <a:t>Oddi</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a:t>
                      </a:r>
                      <a:r>
                        <a:rPr lang="en-US" sz="1400" b="1" dirty="0">
                          <a:solidFill>
                            <a:srgbClr val="000000"/>
                          </a:solidFill>
                          <a:latin typeface="Times New Roman" panose="02020603050405020304" pitchFamily="18" charset="0"/>
                          <a:ea typeface="Times New Roman"/>
                          <a:cs typeface="Times New Roman" panose="02020603050405020304" pitchFamily="18" charset="0"/>
                        </a:rPr>
                        <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u="sng" dirty="0" smtClean="0">
                          <a:solidFill>
                            <a:srgbClr val="000000"/>
                          </a:solidFill>
                          <a:latin typeface="Times New Roman" panose="02020603050405020304" pitchFamily="18" charset="0"/>
                          <a:ea typeface="Times New Roman"/>
                          <a:cs typeface="Times New Roman" panose="02020603050405020304" pitchFamily="18" charset="0"/>
                        </a:rPr>
                        <a:t>Inhibits</a:t>
                      </a:r>
                      <a:r>
                        <a:rPr lang="en-US" sz="1400" b="1" u="none"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a:solidFill>
                            <a:srgbClr val="000000"/>
                          </a:solidFill>
                          <a:latin typeface="Times New Roman" panose="02020603050405020304" pitchFamily="18" charset="0"/>
                          <a:ea typeface="Times New Roman"/>
                          <a:cs typeface="Times New Roman" panose="02020603050405020304" pitchFamily="18" charset="0"/>
                        </a:rPr>
                        <a:t>gastric emptying</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071463">
                <a:tc>
                  <a:txBody>
                    <a:bodyPr/>
                    <a:lstStyle/>
                    <a:p>
                      <a:pPr algn="ctr" rtl="0">
                        <a:lnSpc>
                          <a:spcPct val="115000"/>
                        </a:lnSpc>
                        <a:spcAft>
                          <a:spcPts val="0"/>
                        </a:spcAft>
                      </a:pPr>
                      <a:r>
                        <a:rPr lang="en-US" sz="2400" b="1" u="none" strike="noStrike" dirty="0" err="1">
                          <a:solidFill>
                            <a:srgbClr val="FF0000"/>
                          </a:solidFill>
                          <a:latin typeface="Times New Roman" panose="02020603050405020304" pitchFamily="18" charset="0"/>
                          <a:ea typeface="Times New Roman"/>
                          <a:cs typeface="Times New Roman" panose="02020603050405020304" pitchFamily="18" charset="0"/>
                        </a:rPr>
                        <a:t>Secretin</a:t>
                      </a:r>
                      <a:r>
                        <a:rPr lang="en-US" sz="2400" b="1" u="none" strike="noStrike" dirty="0">
                          <a:solidFill>
                            <a:srgbClr val="FF0000"/>
                          </a:solidFill>
                          <a:latin typeface="Times New Roman" panose="02020603050405020304" pitchFamily="18" charset="0"/>
                          <a:ea typeface="Times New Roman"/>
                          <a:cs typeface="Times New Roman" panose="02020603050405020304" pitchFamily="18" charset="0"/>
                        </a:rPr>
                        <a:t> </a:t>
                      </a:r>
                      <a:endParaRPr lang="en-US" sz="2400" dirty="0">
                        <a:solidFill>
                          <a:srgbClr val="FF0000"/>
                        </a:solidFill>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1400" b="1" dirty="0" smtClean="0">
                        <a:solidFill>
                          <a:srgbClr val="000000"/>
                        </a:solidFill>
                        <a:latin typeface="Times New Roman" panose="02020603050405020304" pitchFamily="18" charset="0"/>
                        <a:ea typeface="Times New Roman"/>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S </a:t>
                      </a:r>
                      <a:r>
                        <a:rPr lang="en-US" sz="1400" b="1" dirty="0">
                          <a:solidFill>
                            <a:srgbClr val="000000"/>
                          </a:solidFill>
                          <a:latin typeface="Times New Roman" panose="02020603050405020304" pitchFamily="18" charset="0"/>
                          <a:ea typeface="Times New Roman"/>
                          <a:cs typeface="Times New Roman" panose="02020603050405020304" pitchFamily="18" charset="0"/>
                        </a:rPr>
                        <a:t>cells of the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duodenum, jejunum, and ileum</a:t>
                      </a:r>
                      <a:endParaRPr lang="en-US" sz="1400" dirty="0" smtClean="0">
                        <a:latin typeface="Times New Roman" panose="02020603050405020304" pitchFamily="18" charset="0"/>
                        <a:ea typeface="Calibri"/>
                        <a:cs typeface="Times New Roman" panose="02020603050405020304" pitchFamily="18" charset="0"/>
                      </a:endParaRPr>
                    </a:p>
                    <a:p>
                      <a:pPr algn="l" rtl="0">
                        <a:lnSpc>
                          <a:spcPct val="115000"/>
                        </a:lnSpc>
                        <a:spcAft>
                          <a:spcPts val="0"/>
                        </a:spcAft>
                      </a:pP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Acids</a:t>
                      </a:r>
                      <a:r>
                        <a:rPr lang="en-US" sz="1400" b="1" baseline="0" dirty="0" smtClean="0">
                          <a:solidFill>
                            <a:srgbClr val="000000"/>
                          </a:solidFill>
                          <a:latin typeface="Times New Roman" panose="02020603050405020304" pitchFamily="18" charset="0"/>
                          <a:ea typeface="Times New Roman"/>
                          <a:cs typeface="Times New Roman" panose="02020603050405020304" pitchFamily="18" charset="0"/>
                        </a:rPr>
                        <a:t> and Fat</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a:solidFill>
                            <a:srgbClr val="000000"/>
                          </a:solidFill>
                          <a:latin typeface="Times New Roman" panose="02020603050405020304" pitchFamily="18" charset="0"/>
                          <a:ea typeface="Times New Roman"/>
                          <a:cs typeface="Times New Roman" panose="02020603050405020304" pitchFamily="18" charset="0"/>
                        </a:rPr>
                        <a:t>in the duodenum</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Times New Roman" panose="02020603050405020304" pitchFamily="18" charset="0"/>
                          <a:ea typeface="Times New Roman"/>
                          <a:cs typeface="Times New Roman" panose="02020603050405020304" pitchFamily="18" charset="0"/>
                        </a:rPr>
                        <a:t>Stimulates</a:t>
                      </a:r>
                      <a:r>
                        <a:rPr lang="en-US" sz="1400" b="1" u="none" dirty="0" smtClean="0">
                          <a:solidFill>
                            <a:srgbClr val="000000"/>
                          </a:solidFill>
                          <a:latin typeface="Times New Roman" panose="02020603050405020304" pitchFamily="18" charset="0"/>
                          <a:ea typeface="Times New Roman"/>
                          <a:cs typeface="Times New Roman" panose="02020603050405020304" pitchFamily="18" charset="0"/>
                        </a:rPr>
                        <a:t>:</a:t>
                      </a:r>
                      <a:r>
                        <a:rPr lang="en-US" sz="1400" b="1" u="none" baseline="0" dirty="0" smtClean="0">
                          <a:solidFill>
                            <a:srgbClr val="000000"/>
                          </a:solidFill>
                          <a:latin typeface="Times New Roman" panose="02020603050405020304" pitchFamily="18" charset="0"/>
                          <a:ea typeface="Times New Roman"/>
                          <a:cs typeface="Times New Roman" panose="02020603050405020304" pitchFamily="18" charset="0"/>
                        </a:rPr>
                        <a:t> Pepsin secretion,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Pancreatic </a:t>
                      </a:r>
                      <a:r>
                        <a:rPr lang="en-US" sz="1400" b="1" dirty="0">
                          <a:solidFill>
                            <a:srgbClr val="000000"/>
                          </a:solidFill>
                          <a:latin typeface="Times New Roman" panose="02020603050405020304" pitchFamily="18" charset="0"/>
                          <a:ea typeface="Times New Roman"/>
                          <a:cs typeface="Times New Roman" panose="02020603050405020304" pitchFamily="18" charset="0"/>
                        </a:rPr>
                        <a:t>HCO</a:t>
                      </a:r>
                      <a:r>
                        <a:rPr lang="en-US" sz="1400" b="1" baseline="-25000" dirty="0">
                          <a:solidFill>
                            <a:srgbClr val="000000"/>
                          </a:solidFill>
                          <a:latin typeface="Times New Roman" panose="02020603050405020304" pitchFamily="18" charset="0"/>
                          <a:ea typeface="Times New Roman"/>
                          <a:cs typeface="Times New Roman" panose="02020603050405020304" pitchFamily="18" charset="0"/>
                        </a:rPr>
                        <a:t>3</a:t>
                      </a:r>
                      <a:r>
                        <a:rPr lang="en-US" sz="1400" b="1" baseline="30000" dirty="0">
                          <a:solidFill>
                            <a:srgbClr val="000000"/>
                          </a:solidFill>
                          <a:latin typeface="Times New Roman" panose="02020603050405020304" pitchFamily="18" charset="0"/>
                          <a:ea typeface="Times New Roman"/>
                          <a:cs typeface="Times New Roman" panose="02020603050405020304" pitchFamily="18" charset="0"/>
                        </a:rPr>
                        <a:t>-</a:t>
                      </a:r>
                      <a:r>
                        <a:rPr lang="en-US" sz="1400" b="1" dirty="0">
                          <a:solidFill>
                            <a:srgbClr val="000000"/>
                          </a:solidFill>
                          <a:latin typeface="Times New Roman" panose="02020603050405020304" pitchFamily="18" charset="0"/>
                          <a:ea typeface="Times New Roman"/>
                          <a:cs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secretion,</a:t>
                      </a:r>
                      <a:r>
                        <a:rPr lang="en-US" sz="1400" b="1" dirty="0">
                          <a:solidFill>
                            <a:srgbClr val="000000"/>
                          </a:solidFill>
                          <a:latin typeface="Times New Roman" panose="02020603050405020304" pitchFamily="18" charset="0"/>
                          <a:ea typeface="Times New Roman"/>
                          <a:cs typeface="Times New Roman" panose="02020603050405020304" pitchFamily="18" charset="0"/>
                        </a:rPr>
                        <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Biliary </a:t>
                      </a:r>
                      <a:r>
                        <a:rPr lang="en-US" sz="1400" b="1" dirty="0">
                          <a:solidFill>
                            <a:srgbClr val="000000"/>
                          </a:solidFill>
                          <a:latin typeface="Times New Roman" panose="02020603050405020304" pitchFamily="18" charset="0"/>
                          <a:ea typeface="Times New Roman"/>
                          <a:cs typeface="Times New Roman" panose="02020603050405020304" pitchFamily="18" charset="0"/>
                        </a:rPr>
                        <a:t>HCO</a:t>
                      </a:r>
                      <a:r>
                        <a:rPr lang="en-US" sz="1400" b="1" baseline="-25000" dirty="0">
                          <a:solidFill>
                            <a:srgbClr val="000000"/>
                          </a:solidFill>
                          <a:latin typeface="Times New Roman" panose="02020603050405020304" pitchFamily="18" charset="0"/>
                          <a:ea typeface="Times New Roman"/>
                          <a:cs typeface="Times New Roman" panose="02020603050405020304" pitchFamily="18" charset="0"/>
                        </a:rPr>
                        <a:t>3</a:t>
                      </a:r>
                      <a:r>
                        <a:rPr lang="en-US" sz="1400" b="1" baseline="30000" dirty="0">
                          <a:solidFill>
                            <a:srgbClr val="000000"/>
                          </a:solidFill>
                          <a:latin typeface="Times New Roman" panose="02020603050405020304" pitchFamily="18" charset="0"/>
                          <a:ea typeface="Times New Roman"/>
                          <a:cs typeface="Times New Roman" panose="02020603050405020304" pitchFamily="18" charset="0"/>
                        </a:rPr>
                        <a:t>-</a:t>
                      </a:r>
                      <a:r>
                        <a:rPr lang="en-US" sz="1400" b="1" dirty="0">
                          <a:solidFill>
                            <a:srgbClr val="000000"/>
                          </a:solidFill>
                          <a:latin typeface="Times New Roman" panose="02020603050405020304" pitchFamily="18" charset="0"/>
                          <a:ea typeface="Times New Roman"/>
                          <a:cs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secretion, and growth of the exocrine pancreas.</a:t>
                      </a:r>
                      <a:r>
                        <a:rPr lang="en-US" sz="1400" b="1" dirty="0">
                          <a:solidFill>
                            <a:srgbClr val="000000"/>
                          </a:solidFill>
                          <a:latin typeface="Times New Roman" panose="02020603050405020304" pitchFamily="18" charset="0"/>
                          <a:ea typeface="Times New Roman"/>
                          <a:cs typeface="Times New Roman" panose="02020603050405020304" pitchFamily="18" charset="0"/>
                        </a:rPr>
                        <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u="sng" dirty="0" smtClean="0">
                          <a:solidFill>
                            <a:srgbClr val="000000"/>
                          </a:solidFill>
                          <a:latin typeface="Times New Roman" panose="02020603050405020304" pitchFamily="18" charset="0"/>
                          <a:ea typeface="Times New Roman"/>
                          <a:cs typeface="Times New Roman" panose="02020603050405020304" pitchFamily="18" charset="0"/>
                        </a:rPr>
                        <a:t>Inhibits</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 Gastric </a:t>
                      </a:r>
                      <a:r>
                        <a:rPr lang="en-US" sz="1400" b="1" dirty="0">
                          <a:solidFill>
                            <a:srgbClr val="000000"/>
                          </a:solidFill>
                          <a:latin typeface="Times New Roman" panose="02020603050405020304" pitchFamily="18" charset="0"/>
                          <a:ea typeface="Times New Roman"/>
                          <a:cs typeface="Times New Roman" panose="02020603050405020304" pitchFamily="18" charset="0"/>
                        </a:rPr>
                        <a:t>H</a:t>
                      </a:r>
                      <a:r>
                        <a:rPr lang="en-US" sz="1400" b="1" baseline="30000" dirty="0">
                          <a:solidFill>
                            <a:srgbClr val="000000"/>
                          </a:solidFill>
                          <a:latin typeface="Times New Roman" panose="02020603050405020304" pitchFamily="18" charset="0"/>
                          <a:ea typeface="Times New Roman"/>
                          <a:cs typeface="Times New Roman" panose="02020603050405020304" pitchFamily="18" charset="0"/>
                        </a:rPr>
                        <a:t>+</a:t>
                      </a:r>
                      <a:r>
                        <a:rPr lang="en-US" sz="1400" b="1" dirty="0">
                          <a:solidFill>
                            <a:srgbClr val="000000"/>
                          </a:solidFill>
                          <a:latin typeface="Times New Roman" panose="02020603050405020304" pitchFamily="18" charset="0"/>
                          <a:ea typeface="Times New Roman"/>
                          <a:cs typeface="Times New Roman" panose="02020603050405020304" pitchFamily="18" charset="0"/>
                        </a:rPr>
                        <a:t>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secretion</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ctr" rtl="0">
                        <a:lnSpc>
                          <a:spcPct val="115000"/>
                        </a:lnSpc>
                        <a:spcAft>
                          <a:spcPts val="0"/>
                        </a:spcAft>
                      </a:pPr>
                      <a:r>
                        <a:rPr lang="en-US" sz="2000" b="1" dirty="0">
                          <a:solidFill>
                            <a:srgbClr val="FF0000"/>
                          </a:solidFill>
                          <a:latin typeface="Times New Roman" panose="02020603050405020304" pitchFamily="18" charset="0"/>
                          <a:ea typeface="Times New Roman"/>
                          <a:cs typeface="Times New Roman" panose="02020603050405020304" pitchFamily="18" charset="0"/>
                        </a:rPr>
                        <a:t>Glucose-Dependent </a:t>
                      </a:r>
                      <a:r>
                        <a:rPr lang="en-US" sz="2000" b="1" dirty="0" err="1">
                          <a:solidFill>
                            <a:srgbClr val="FF0000"/>
                          </a:solidFill>
                          <a:latin typeface="Times New Roman" panose="02020603050405020304" pitchFamily="18" charset="0"/>
                          <a:ea typeface="Times New Roman"/>
                          <a:cs typeface="Times New Roman" panose="02020603050405020304" pitchFamily="18" charset="0"/>
                        </a:rPr>
                        <a:t>Insulinotropic</a:t>
                      </a:r>
                      <a:r>
                        <a:rPr lang="en-US" sz="2000" b="1" dirty="0">
                          <a:solidFill>
                            <a:srgbClr val="FF0000"/>
                          </a:solidFill>
                          <a:latin typeface="Times New Roman" panose="02020603050405020304" pitchFamily="18" charset="0"/>
                          <a:ea typeface="Times New Roman"/>
                          <a:cs typeface="Times New Roman" panose="02020603050405020304" pitchFamily="18" charset="0"/>
                        </a:rPr>
                        <a:t> Peptide (GIP)</a:t>
                      </a:r>
                      <a:endParaRPr lang="en-US" sz="2000" dirty="0">
                        <a:solidFill>
                          <a:srgbClr val="FF0000"/>
                        </a:solidFill>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endParaRPr lang="en-US" sz="1400" b="1" dirty="0" smtClean="0">
                        <a:solidFill>
                          <a:srgbClr val="000000"/>
                        </a:solidFill>
                        <a:latin typeface="Times New Roman" panose="02020603050405020304" pitchFamily="18" charset="0"/>
                        <a:ea typeface="Times New Roman"/>
                        <a:cs typeface="Times New Roman" panose="02020603050405020304" pitchFamily="18" charset="0"/>
                      </a:endParaRPr>
                    </a:p>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K cells</a:t>
                      </a:r>
                      <a:r>
                        <a:rPr lang="en-US" sz="1400" b="1" baseline="0" dirty="0" smtClean="0">
                          <a:solidFill>
                            <a:srgbClr val="000000"/>
                          </a:solidFill>
                          <a:latin typeface="Times New Roman" panose="02020603050405020304" pitchFamily="18" charset="0"/>
                          <a:ea typeface="Times New Roman"/>
                          <a:cs typeface="Times New Roman" panose="02020603050405020304" pitchFamily="18" charset="0"/>
                        </a:rPr>
                        <a:t> of the </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Duodenum </a:t>
                      </a:r>
                      <a:r>
                        <a:rPr lang="en-US" sz="1400" b="1" dirty="0">
                          <a:solidFill>
                            <a:srgbClr val="000000"/>
                          </a:solidFill>
                          <a:latin typeface="Times New Roman" panose="02020603050405020304" pitchFamily="18" charset="0"/>
                          <a:ea typeface="Times New Roman"/>
                          <a:cs typeface="Times New Roman" panose="02020603050405020304" pitchFamily="18" charset="0"/>
                        </a:rPr>
                        <a:t>and jejunum</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Protein</a:t>
                      </a:r>
                    </a:p>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Fatty acids</a:t>
                      </a:r>
                      <a:r>
                        <a:rPr lang="en-US" sz="1400" b="1" dirty="0">
                          <a:solidFill>
                            <a:srgbClr val="000000"/>
                          </a:solidFill>
                          <a:latin typeface="Times New Roman" panose="02020603050405020304" pitchFamily="18" charset="0"/>
                          <a:ea typeface="Times New Roman"/>
                          <a:cs typeface="Times New Roman" panose="02020603050405020304" pitchFamily="18" charset="0"/>
                        </a:rPr>
                        <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dirty="0">
                          <a:solidFill>
                            <a:srgbClr val="000000"/>
                          </a:solidFill>
                          <a:latin typeface="Times New Roman" panose="02020603050405020304" pitchFamily="18" charset="0"/>
                          <a:ea typeface="Times New Roman"/>
                          <a:cs typeface="Times New Roman" panose="02020603050405020304" pitchFamily="18" charset="0"/>
                        </a:rPr>
                        <a:t>Oral </a:t>
                      </a:r>
                      <a:r>
                        <a:rPr lang="en-US" sz="1400" b="1" u="none" strike="noStrike" dirty="0">
                          <a:solidFill>
                            <a:srgbClr val="000000"/>
                          </a:solidFill>
                          <a:latin typeface="Times New Roman" panose="02020603050405020304" pitchFamily="18" charset="0"/>
                          <a:ea typeface="Times New Roman"/>
                          <a:cs typeface="Times New Roman" panose="02020603050405020304" pitchFamily="18" charset="0"/>
                        </a:rPr>
                        <a:t>glucose </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smtClean="0">
                          <a:solidFill>
                            <a:srgbClr val="000000"/>
                          </a:solidFill>
                          <a:latin typeface="Times New Roman" panose="02020603050405020304" pitchFamily="18" charset="0"/>
                          <a:ea typeface="Times New Roman"/>
                          <a:cs typeface="Times New Roman" panose="02020603050405020304" pitchFamily="18" charset="0"/>
                        </a:rPr>
                        <a:t>Stimulates</a:t>
                      </a:r>
                      <a:r>
                        <a:rPr lang="en-US" sz="1400" b="1" u="none" dirty="0" smtClean="0">
                          <a:solidFill>
                            <a:srgbClr val="000000"/>
                          </a:solidFill>
                          <a:latin typeface="Times New Roman" panose="02020603050405020304" pitchFamily="18" charset="0"/>
                          <a:ea typeface="Times New Roman"/>
                          <a:cs typeface="Times New Roman" panose="02020603050405020304" pitchFamily="18" charset="0"/>
                        </a:rPr>
                        <a:t>: Insulin</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a:solidFill>
                            <a:srgbClr val="000000"/>
                          </a:solidFill>
                          <a:latin typeface="Times New Roman" panose="02020603050405020304" pitchFamily="18" charset="0"/>
                          <a:ea typeface="Times New Roman"/>
                          <a:cs typeface="Times New Roman" panose="02020603050405020304" pitchFamily="18" charset="0"/>
                        </a:rPr>
                        <a:t>secretion from pancreatic β cells</a:t>
                      </a:r>
                      <a:br>
                        <a:rPr lang="en-US" sz="1400" b="1" dirty="0">
                          <a:solidFill>
                            <a:srgbClr val="000000"/>
                          </a:solidFill>
                          <a:latin typeface="Times New Roman" panose="02020603050405020304" pitchFamily="18" charset="0"/>
                          <a:ea typeface="Times New Roman"/>
                          <a:cs typeface="Times New Roman" panose="02020603050405020304" pitchFamily="18" charset="0"/>
                        </a:rPr>
                      </a:br>
                      <a:r>
                        <a:rPr lang="en-US" sz="1400" b="1" u="sng" dirty="0" smtClean="0">
                          <a:solidFill>
                            <a:srgbClr val="000000"/>
                          </a:solidFill>
                          <a:latin typeface="Times New Roman" panose="02020603050405020304" pitchFamily="18" charset="0"/>
                          <a:ea typeface="Times New Roman"/>
                          <a:cs typeface="Times New Roman" panose="02020603050405020304" pitchFamily="18" charset="0"/>
                        </a:rPr>
                        <a:t>Inhibits</a:t>
                      </a:r>
                      <a:r>
                        <a:rPr lang="en-US" sz="1400" b="1" u="none" dirty="0" smtClean="0">
                          <a:solidFill>
                            <a:srgbClr val="000000"/>
                          </a:solidFill>
                          <a:latin typeface="Times New Roman" panose="02020603050405020304" pitchFamily="18" charset="0"/>
                          <a:ea typeface="Times New Roman"/>
                          <a:cs typeface="Times New Roman" panose="02020603050405020304" pitchFamily="18" charset="0"/>
                        </a:rPr>
                        <a:t>: Gastric</a:t>
                      </a: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 </a:t>
                      </a:r>
                      <a:r>
                        <a:rPr lang="en-US" sz="1400" b="1" dirty="0">
                          <a:solidFill>
                            <a:srgbClr val="000000"/>
                          </a:solidFill>
                          <a:latin typeface="Times New Roman" panose="02020603050405020304" pitchFamily="18" charset="0"/>
                          <a:ea typeface="Times New Roman"/>
                          <a:cs typeface="Times New Roman" panose="02020603050405020304" pitchFamily="18" charset="0"/>
                        </a:rPr>
                        <a:t>H</a:t>
                      </a:r>
                      <a:r>
                        <a:rPr lang="en-US" sz="1400" b="1" baseline="30000" dirty="0">
                          <a:solidFill>
                            <a:srgbClr val="000000"/>
                          </a:solidFill>
                          <a:latin typeface="Times New Roman" panose="02020603050405020304" pitchFamily="18" charset="0"/>
                          <a:ea typeface="Times New Roman"/>
                          <a:cs typeface="Times New Roman" panose="02020603050405020304" pitchFamily="18" charset="0"/>
                        </a:rPr>
                        <a:t>+</a:t>
                      </a:r>
                      <a:r>
                        <a:rPr lang="en-US" sz="1400" b="1" dirty="0">
                          <a:solidFill>
                            <a:srgbClr val="000000"/>
                          </a:solidFill>
                          <a:latin typeface="Times New Roman" panose="02020603050405020304" pitchFamily="18" charset="0"/>
                          <a:ea typeface="Times New Roman"/>
                          <a:cs typeface="Times New Roman" panose="02020603050405020304" pitchFamily="18" charset="0"/>
                        </a:rPr>
                        <a:t> secretion</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ctr" rtl="0">
                        <a:lnSpc>
                          <a:spcPct val="115000"/>
                        </a:lnSpc>
                        <a:spcAft>
                          <a:spcPts val="0"/>
                        </a:spcAft>
                      </a:pPr>
                      <a:r>
                        <a:rPr lang="en-US" sz="2400" b="1" dirty="0">
                          <a:solidFill>
                            <a:srgbClr val="FF0000"/>
                          </a:solidFill>
                          <a:latin typeface="Times New Roman" panose="02020603050405020304" pitchFamily="18" charset="0"/>
                          <a:ea typeface="Times New Roman"/>
                          <a:cs typeface="Times New Roman" panose="02020603050405020304" pitchFamily="18" charset="0"/>
                        </a:rPr>
                        <a:t>Motilin</a:t>
                      </a:r>
                      <a:endParaRPr lang="en-US" sz="1400" dirty="0">
                        <a:solidFill>
                          <a:srgbClr val="FF0000"/>
                        </a:solidFill>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M cells of the duodenum and jejunum</a:t>
                      </a:r>
                      <a:endParaRPr lang="en-US" sz="1400" dirty="0" smtClean="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Fat</a:t>
                      </a:r>
                      <a:endParaRPr lang="en-US" sz="1400" dirty="0" smtClean="0">
                        <a:latin typeface="Times New Roman" panose="02020603050405020304" pitchFamily="18" charset="0"/>
                        <a:ea typeface="Calibri"/>
                        <a:cs typeface="Times New Roman" panose="02020603050405020304" pitchFamily="18" charset="0"/>
                      </a:endParaRPr>
                    </a:p>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Acid</a:t>
                      </a:r>
                      <a:endParaRPr lang="en-US" sz="1400" dirty="0" smtClean="0">
                        <a:latin typeface="Times New Roman" panose="02020603050405020304" pitchFamily="18" charset="0"/>
                        <a:ea typeface="Calibri"/>
                        <a:cs typeface="Times New Roman" panose="02020603050405020304" pitchFamily="18" charset="0"/>
                      </a:endParaRPr>
                    </a:p>
                    <a:p>
                      <a:pPr algn="l" rtl="0">
                        <a:lnSpc>
                          <a:spcPct val="115000"/>
                        </a:lnSpc>
                        <a:spcAft>
                          <a:spcPts val="0"/>
                        </a:spcAft>
                      </a:pPr>
                      <a:r>
                        <a:rPr lang="en-US" sz="1400" b="1" dirty="0" smtClean="0">
                          <a:solidFill>
                            <a:srgbClr val="000000"/>
                          </a:solidFill>
                          <a:latin typeface="Times New Roman" panose="02020603050405020304" pitchFamily="18" charset="0"/>
                          <a:ea typeface="Times New Roman"/>
                          <a:cs typeface="Times New Roman" panose="02020603050405020304" pitchFamily="18" charset="0"/>
                        </a:rPr>
                        <a:t>Nerve </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u="sng" dirty="0">
                          <a:solidFill>
                            <a:srgbClr val="000000"/>
                          </a:solidFill>
                          <a:latin typeface="Times New Roman" panose="02020603050405020304" pitchFamily="18" charset="0"/>
                          <a:ea typeface="Times New Roman"/>
                          <a:cs typeface="Times New Roman" panose="02020603050405020304" pitchFamily="18" charset="0"/>
                        </a:rPr>
                        <a:t>Stimulates</a:t>
                      </a:r>
                      <a:r>
                        <a:rPr lang="en-US" sz="1400" b="1" dirty="0">
                          <a:solidFill>
                            <a:srgbClr val="000000"/>
                          </a:solidFill>
                          <a:latin typeface="Times New Roman" panose="02020603050405020304" pitchFamily="18" charset="0"/>
                          <a:ea typeface="Times New Roman"/>
                          <a:cs typeface="Times New Roman" panose="02020603050405020304" pitchFamily="18" charset="0"/>
                        </a:rPr>
                        <a:t>:</a:t>
                      </a:r>
                      <a:endParaRPr lang="en-US" sz="1400" dirty="0">
                        <a:latin typeface="Times New Roman" panose="02020603050405020304" pitchFamily="18" charset="0"/>
                        <a:ea typeface="Calibri"/>
                        <a:cs typeface="Times New Roman" panose="02020603050405020304" pitchFamily="18" charset="0"/>
                      </a:endParaRPr>
                    </a:p>
                    <a:p>
                      <a:pPr algn="l" rtl="0">
                        <a:lnSpc>
                          <a:spcPct val="115000"/>
                        </a:lnSpc>
                        <a:spcAft>
                          <a:spcPts val="0"/>
                        </a:spcAft>
                      </a:pPr>
                      <a:r>
                        <a:rPr lang="en-US" sz="1400" b="1" dirty="0">
                          <a:solidFill>
                            <a:srgbClr val="000000"/>
                          </a:solidFill>
                          <a:latin typeface="Times New Roman" panose="02020603050405020304" pitchFamily="18" charset="0"/>
                          <a:ea typeface="Times New Roman"/>
                          <a:cs typeface="Times New Roman" panose="02020603050405020304" pitchFamily="18" charset="0"/>
                        </a:rPr>
                        <a:t>  Gastric motility</a:t>
                      </a:r>
                      <a:endParaRPr lang="en-US" sz="1400" dirty="0">
                        <a:latin typeface="Times New Roman" panose="02020603050405020304" pitchFamily="18" charset="0"/>
                        <a:ea typeface="Calibri"/>
                        <a:cs typeface="Times New Roman" panose="02020603050405020304" pitchFamily="18" charset="0"/>
                      </a:endParaRPr>
                    </a:p>
                    <a:p>
                      <a:pPr algn="l" rtl="0">
                        <a:lnSpc>
                          <a:spcPct val="115000"/>
                        </a:lnSpc>
                        <a:spcAft>
                          <a:spcPts val="0"/>
                        </a:spcAft>
                      </a:pPr>
                      <a:r>
                        <a:rPr lang="en-US" sz="1400" b="1" dirty="0">
                          <a:solidFill>
                            <a:srgbClr val="000000"/>
                          </a:solidFill>
                          <a:latin typeface="Times New Roman" panose="02020603050405020304" pitchFamily="18" charset="0"/>
                          <a:ea typeface="Times New Roman"/>
                          <a:cs typeface="Times New Roman" panose="02020603050405020304" pitchFamily="18" charset="0"/>
                        </a:rPr>
                        <a:t>  Intestinal motility</a:t>
                      </a:r>
                      <a:endParaRPr lang="en-US" sz="1400" dirty="0">
                        <a:latin typeface="Times New Roman" panose="02020603050405020304" pitchFamily="18" charset="0"/>
                        <a:ea typeface="Calibri"/>
                        <a:cs typeface="Times New Roman" panose="02020603050405020304" pitchFamily="18" charset="0"/>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pic>
        <p:nvPicPr>
          <p:cNvPr id="15365" name="Picture 1"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4" name="Picture 2"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3" name="Picture 3"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2" name="Picture 4"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1" name="Picture 5"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53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096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6512" y="-99392"/>
            <a:ext cx="925252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Functional Types of Movements in the GI </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6712"/>
            <a:ext cx="8915400" cy="4114800"/>
          </a:xfrm>
        </p:spPr>
        <p:txBody>
          <a:bodyPr/>
          <a:lstStyle/>
          <a:p>
            <a:pPr marL="0" indent="0">
              <a:buNone/>
              <a:defRPr/>
            </a:pPr>
            <a:r>
              <a:rPr lang="en-US" b="1" dirty="0" smtClean="0">
                <a:solidFill>
                  <a:srgbClr val="FF0000"/>
                </a:solidFill>
                <a:latin typeface="Times New Roman" panose="02020603050405020304" pitchFamily="18" charset="0"/>
                <a:cs typeface="Times New Roman" panose="02020603050405020304" pitchFamily="18" charset="0"/>
              </a:rPr>
              <a:t>Two types of movements occur in the GI tract: </a:t>
            </a:r>
          </a:p>
          <a:p>
            <a:pPr marL="514350" indent="-514350">
              <a:buFontTx/>
              <a:buAutoNum type="arabicParenBoth"/>
              <a:defRPr/>
            </a:pPr>
            <a:r>
              <a:rPr lang="en-US" b="1" u="sng" dirty="0">
                <a:solidFill>
                  <a:srgbClr val="336600"/>
                </a:solidFill>
                <a:latin typeface="Times New Roman" panose="02020603050405020304" pitchFamily="18" charset="0"/>
                <a:cs typeface="Times New Roman" panose="02020603050405020304" pitchFamily="18" charset="0"/>
              </a:rPr>
              <a:t>P</a:t>
            </a:r>
            <a:r>
              <a:rPr lang="en-US" b="1" u="sng" dirty="0" smtClean="0">
                <a:solidFill>
                  <a:srgbClr val="336600"/>
                </a:solidFill>
                <a:latin typeface="Times New Roman" panose="02020603050405020304" pitchFamily="18" charset="0"/>
                <a:cs typeface="Times New Roman" panose="02020603050405020304" pitchFamily="18" charset="0"/>
              </a:rPr>
              <a:t>ropulsive </a:t>
            </a:r>
            <a:r>
              <a:rPr lang="en-US" b="1" u="sng" dirty="0">
                <a:solidFill>
                  <a:srgbClr val="336600"/>
                </a:solidFill>
                <a:latin typeface="Times New Roman" panose="02020603050405020304" pitchFamily="18" charset="0"/>
                <a:cs typeface="Times New Roman" panose="02020603050405020304" pitchFamily="18" charset="0"/>
              </a:rPr>
              <a:t>M</a:t>
            </a:r>
            <a:r>
              <a:rPr lang="en-US" b="1" u="sng" dirty="0" smtClean="0">
                <a:solidFill>
                  <a:srgbClr val="336600"/>
                </a:solidFill>
                <a:latin typeface="Times New Roman" panose="02020603050405020304" pitchFamily="18" charset="0"/>
                <a:cs typeface="Times New Roman" panose="02020603050405020304" pitchFamily="18" charset="0"/>
              </a:rPr>
              <a:t>ovements – Peristalsis:</a:t>
            </a:r>
          </a:p>
          <a:p>
            <a:pPr eaLnBrk="1" hangingPunct="1">
              <a:lnSpc>
                <a:spcPct val="80000"/>
              </a:lnSpc>
              <a:buClr>
                <a:schemeClr val="accent2"/>
              </a:buClr>
              <a:buSzPct val="120000"/>
              <a:defRPr/>
            </a:pPr>
            <a:r>
              <a:rPr lang="en-US" sz="2800" b="1" dirty="0" smtClean="0">
                <a:latin typeface="Times New Roman" panose="02020603050405020304" pitchFamily="18" charset="0"/>
                <a:cs typeface="Times New Roman" panose="02020603050405020304" pitchFamily="18" charset="0"/>
              </a:rPr>
              <a:t>Organizes propulsion of material over variable distances within the GI lumen.</a:t>
            </a:r>
          </a:p>
          <a:p>
            <a:pPr eaLnBrk="1" hangingPunct="1">
              <a:lnSpc>
                <a:spcPct val="80000"/>
              </a:lnSpc>
              <a:buClr>
                <a:schemeClr val="accent2"/>
              </a:buClr>
              <a:buSzPct val="120000"/>
              <a:defRPr/>
            </a:pPr>
            <a:r>
              <a:rPr lang="en-US" sz="2800" b="1" u="sng" dirty="0" smtClean="0">
                <a:latin typeface="Times New Roman" panose="02020603050405020304" pitchFamily="18" charset="0"/>
                <a:cs typeface="Times New Roman" panose="02020603050405020304" pitchFamily="18" charset="0"/>
              </a:rPr>
              <a:t>Usual stimulus is distention</a:t>
            </a:r>
            <a:r>
              <a:rPr lang="en-US" sz="2800" b="1" dirty="0" smtClean="0">
                <a:latin typeface="Times New Roman" panose="02020603050405020304" pitchFamily="18" charset="0"/>
                <a:cs typeface="Times New Roman" panose="02020603050405020304" pitchFamily="18" charset="0"/>
              </a:rPr>
              <a:t>. Other stimuli that can initiate peristalsis include chemical or physical irritation of the epithelial lining in the gut.</a:t>
            </a:r>
          </a:p>
          <a:p>
            <a:pPr eaLnBrk="1" hangingPunct="1">
              <a:lnSpc>
                <a:spcPct val="80000"/>
              </a:lnSpc>
              <a:buClr>
                <a:schemeClr val="accent2"/>
              </a:buClr>
              <a:buSzPct val="120000"/>
              <a:defRPr/>
            </a:pPr>
            <a:r>
              <a:rPr lang="en-US" sz="2800" b="1" dirty="0" smtClean="0">
                <a:latin typeface="Times New Roman" panose="02020603050405020304" pitchFamily="18" charset="0"/>
                <a:cs typeface="Times New Roman" panose="02020603050405020304" pitchFamily="18" charset="0"/>
              </a:rPr>
              <a:t>Myenteric plexus is important. </a:t>
            </a:r>
          </a:p>
          <a:p>
            <a:pPr eaLnBrk="1" hangingPunct="1">
              <a:lnSpc>
                <a:spcPct val="80000"/>
              </a:lnSpc>
              <a:buClr>
                <a:schemeClr val="accent2"/>
              </a:buClr>
              <a:buSzPct val="120000"/>
              <a:defRPr/>
            </a:pPr>
            <a:r>
              <a:rPr lang="en-US" sz="2800" b="1" u="sng" dirty="0" smtClean="0">
                <a:latin typeface="Times New Roman" panose="02020603050405020304" pitchFamily="18" charset="0"/>
                <a:cs typeface="Times New Roman" panose="02020603050405020304" pitchFamily="18" charset="0"/>
              </a:rPr>
              <a:t>Atropine</a:t>
            </a:r>
            <a:r>
              <a:rPr lang="en-US" sz="2800" b="1" dirty="0" smtClean="0">
                <a:latin typeface="Times New Roman" panose="02020603050405020304" pitchFamily="18" charset="0"/>
                <a:cs typeface="Times New Roman" panose="02020603050405020304" pitchFamily="18" charset="0"/>
              </a:rPr>
              <a:t> (cholinergic blocker) depresses propulsion.  </a:t>
            </a:r>
          </a:p>
          <a:p>
            <a:pPr eaLnBrk="1" hangingPunct="1">
              <a:lnSpc>
                <a:spcPct val="80000"/>
              </a:lnSpc>
              <a:buClr>
                <a:schemeClr val="accent2"/>
              </a:buClr>
              <a:buSzPct val="120000"/>
              <a:buFontTx/>
              <a:buNone/>
              <a:defRPr/>
            </a:pPr>
            <a:endParaRPr lang="en-US" sz="2800" b="1" dirty="0" smtClean="0">
              <a:latin typeface="Times New Roman" panose="02020603050405020304" pitchFamily="18" charset="0"/>
              <a:cs typeface="Times New Roman" panose="02020603050405020304" pitchFamily="18" charset="0"/>
            </a:endParaRPr>
          </a:p>
          <a:p>
            <a:pPr>
              <a:lnSpc>
                <a:spcPct val="80000"/>
              </a:lnSpc>
              <a:buFont typeface="Wingdings" pitchFamily="2" charset="2"/>
              <a:buChar char="v"/>
              <a:defRPr/>
            </a:pPr>
            <a:r>
              <a:rPr lang="en-US" b="1" dirty="0">
                <a:solidFill>
                  <a:srgbClr val="FF0000"/>
                </a:solidFill>
                <a:latin typeface="Times New Roman" panose="02020603050405020304" pitchFamily="18" charset="0"/>
                <a:cs typeface="Times New Roman" panose="02020603050405020304" pitchFamily="18" charset="0"/>
              </a:rPr>
              <a:t>Propulsive segment </a:t>
            </a:r>
            <a:r>
              <a:rPr lang="en-US" b="1" dirty="0">
                <a:latin typeface="Times New Roman" panose="02020603050405020304" pitchFamily="18" charset="0"/>
                <a:cs typeface="Times New Roman" panose="02020603050405020304" pitchFamily="18" charset="0"/>
              </a:rPr>
              <a:t>---contraction (circular M.)</a:t>
            </a:r>
          </a:p>
          <a:p>
            <a:pPr>
              <a:lnSpc>
                <a:spcPct val="80000"/>
              </a:lnSpc>
              <a:buNone/>
              <a:defRPr/>
            </a:pPr>
            <a:r>
              <a:rPr lang="en-US" b="1" dirty="0">
                <a:latin typeface="Times New Roman" panose="02020603050405020304" pitchFamily="18" charset="0"/>
                <a:cs typeface="Times New Roman" panose="02020603050405020304" pitchFamily="18" charset="0"/>
              </a:rPr>
              <a:t>			               ----relaxation (longitudinal M</a:t>
            </a:r>
            <a:r>
              <a:rPr lang="en-US" b="1"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eaLnBrk="1" hangingPunct="1">
              <a:lnSpc>
                <a:spcPct val="80000"/>
              </a:lnSpc>
              <a:buFont typeface="Wingdings" pitchFamily="2" charset="2"/>
              <a:buChar char="v"/>
              <a:defRPr/>
            </a:pPr>
            <a:r>
              <a:rPr lang="en-US" sz="2800" b="1" dirty="0" smtClean="0">
                <a:solidFill>
                  <a:srgbClr val="FF0000"/>
                </a:solidFill>
                <a:latin typeface="Times New Roman" panose="02020603050405020304" pitchFamily="18" charset="0"/>
                <a:cs typeface="Times New Roman" panose="02020603050405020304" pitchFamily="18" charset="0"/>
              </a:rPr>
              <a:t>Receiving segment-</a:t>
            </a:r>
            <a:r>
              <a:rPr lang="en-US" sz="2800" b="1" dirty="0" smtClean="0">
                <a:latin typeface="Times New Roman" panose="02020603050405020304" pitchFamily="18" charset="0"/>
                <a:cs typeface="Times New Roman" panose="02020603050405020304" pitchFamily="18" charset="0"/>
              </a:rPr>
              <a:t>--contraction (longitudinal M.)</a:t>
            </a:r>
          </a:p>
          <a:p>
            <a:pPr eaLnBrk="1" hangingPunct="1">
              <a:lnSpc>
                <a:spcPct val="80000"/>
              </a:lnSpc>
              <a:buFontTx/>
              <a:buNone/>
              <a:defRPr/>
            </a:pPr>
            <a:r>
              <a:rPr lang="en-US" sz="2800" b="1" dirty="0" smtClean="0">
                <a:latin typeface="Times New Roman" panose="02020603050405020304" pitchFamily="18" charset="0"/>
                <a:cs typeface="Times New Roman" panose="02020603050405020304" pitchFamily="18" charset="0"/>
              </a:rPr>
              <a:t>		                         ---relaxation (circular 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30" y="188715"/>
            <a:ext cx="7772400" cy="11430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Functional Types of Movements in the GI Tract (Cont.)</a:t>
            </a:r>
          </a:p>
        </p:txBody>
      </p:sp>
      <p:pic>
        <p:nvPicPr>
          <p:cNvPr id="4" name="Picture 13" descr="figure_21_04c_unlabeled.jpg"/>
          <p:cNvPicPr>
            <a:picLocks noChangeAspect="1"/>
          </p:cNvPicPr>
          <p:nvPr/>
        </p:nvPicPr>
        <p:blipFill>
          <a:blip r:embed="rId2"/>
          <a:srcRect/>
          <a:stretch>
            <a:fillRect/>
          </a:stretch>
        </p:blipFill>
        <p:spPr bwMode="auto">
          <a:xfrm>
            <a:off x="1691680" y="1752600"/>
            <a:ext cx="5472608" cy="4854630"/>
          </a:xfrm>
          <a:prstGeom prst="rect">
            <a:avLst/>
          </a:prstGeom>
          <a:noFill/>
          <a:ln w="9525">
            <a:noFill/>
            <a:miter lim="800000"/>
            <a:headEnd/>
            <a:tailEnd/>
          </a:ln>
        </p:spPr>
      </p:pic>
      <p:sp>
        <p:nvSpPr>
          <p:cNvPr id="5" name="Freeform 4"/>
          <p:cNvSpPr/>
          <p:nvPr/>
        </p:nvSpPr>
        <p:spPr>
          <a:xfrm>
            <a:off x="4463766" y="4100512"/>
            <a:ext cx="207129" cy="155579"/>
          </a:xfrm>
          <a:custGeom>
            <a:avLst/>
            <a:gdLst>
              <a:gd name="connsiteX0" fmla="*/ 0 w 209550"/>
              <a:gd name="connsiteY0" fmla="*/ 0 h 152400"/>
              <a:gd name="connsiteX1" fmla="*/ 90487 w 209550"/>
              <a:gd name="connsiteY1" fmla="*/ 152400 h 152400"/>
              <a:gd name="connsiteX2" fmla="*/ 209550 w 209550"/>
              <a:gd name="connsiteY2" fmla="*/ 152400 h 152400"/>
            </a:gdLst>
            <a:ahLst/>
            <a:cxnLst>
              <a:cxn ang="0">
                <a:pos x="connsiteX0" y="connsiteY0"/>
              </a:cxn>
              <a:cxn ang="0">
                <a:pos x="connsiteX1" y="connsiteY1"/>
              </a:cxn>
              <a:cxn ang="0">
                <a:pos x="connsiteX2" y="connsiteY2"/>
              </a:cxn>
            </a:cxnLst>
            <a:rect l="l" t="t" r="r" b="b"/>
            <a:pathLst>
              <a:path w="209550" h="152400">
                <a:moveTo>
                  <a:pt x="0" y="0"/>
                </a:moveTo>
                <a:lnTo>
                  <a:pt x="90487" y="152400"/>
                </a:lnTo>
                <a:lnTo>
                  <a:pt x="209550" y="152400"/>
                </a:lnTo>
              </a:path>
            </a:pathLst>
          </a:cu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defRPr/>
            </a:pPr>
            <a:endParaRPr lang="en-US">
              <a:solidFill>
                <a:prstClr val="black"/>
              </a:solidFill>
            </a:endParaRPr>
          </a:p>
        </p:txBody>
      </p:sp>
      <p:sp>
        <p:nvSpPr>
          <p:cNvPr id="6" name="TextBox 5"/>
          <p:cNvSpPr txBox="1"/>
          <p:nvPr/>
        </p:nvSpPr>
        <p:spPr>
          <a:xfrm>
            <a:off x="2338087" y="1990725"/>
            <a:ext cx="4958534" cy="307777"/>
          </a:xfrm>
          <a:prstGeom prst="rect">
            <a:avLst/>
          </a:prstGeom>
          <a:noFill/>
        </p:spPr>
        <p:txBody>
          <a:bodyPr wrap="square" lIns="0" tIns="0" rIns="0" bIns="0">
            <a:spAutoFit/>
          </a:bodyPr>
          <a:lstStyle/>
          <a:p>
            <a:pPr defTabSz="914400" fontAlgn="auto">
              <a:lnSpc>
                <a:spcPts val="1231"/>
              </a:lnSpc>
              <a:spcBef>
                <a:spcPts val="0"/>
              </a:spcBef>
              <a:spcAft>
                <a:spcPts val="0"/>
              </a:spcAft>
              <a:defRPr/>
            </a:pPr>
            <a:r>
              <a:rPr lang="en-US" sz="1229" dirty="0">
                <a:solidFill>
                  <a:prstClr val="black"/>
                </a:solidFill>
                <a:latin typeface="Arial Black" pitchFamily="34" charset="0"/>
                <a:ea typeface="+mn-ea"/>
                <a:cs typeface="Arial" pitchFamily="34" charset="0"/>
              </a:rPr>
              <a:t>Peristaltic contractions</a:t>
            </a:r>
            <a:r>
              <a:rPr lang="en-US" sz="1229" b="1" dirty="0">
                <a:solidFill>
                  <a:prstClr val="black"/>
                </a:solidFill>
                <a:latin typeface="Arial"/>
                <a:ea typeface="+mn-ea"/>
                <a:cs typeface="Arial"/>
              </a:rPr>
              <a:t> are responsible for forward movement.</a:t>
            </a:r>
          </a:p>
        </p:txBody>
      </p:sp>
      <p:sp>
        <p:nvSpPr>
          <p:cNvPr id="7" name="TextBox 6"/>
          <p:cNvSpPr txBox="1"/>
          <p:nvPr/>
        </p:nvSpPr>
        <p:spPr>
          <a:xfrm>
            <a:off x="5209076" y="3089275"/>
            <a:ext cx="1766870" cy="158820"/>
          </a:xfrm>
          <a:prstGeom prst="rect">
            <a:avLst/>
          </a:prstGeom>
          <a:noFill/>
        </p:spPr>
        <p:txBody>
          <a:bodyPr wrap="square" lIns="0" tIns="0" rIns="0" bIns="0">
            <a:spAutoFit/>
          </a:bodyPr>
          <a:lstStyle/>
          <a:p>
            <a:pPr defTabSz="914400" fontAlgn="auto">
              <a:lnSpc>
                <a:spcPts val="1231"/>
              </a:lnSpc>
              <a:spcBef>
                <a:spcPts val="0"/>
              </a:spcBef>
              <a:spcAft>
                <a:spcPts val="0"/>
              </a:spcAft>
              <a:defRPr/>
            </a:pPr>
            <a:r>
              <a:rPr lang="en-US" sz="1229" b="1" dirty="0">
                <a:solidFill>
                  <a:prstClr val="black"/>
                </a:solidFill>
                <a:latin typeface="Arial" pitchFamily="34" charset="0"/>
                <a:ea typeface="+mn-ea"/>
                <a:cs typeface="Arial" pitchFamily="34" charset="0"/>
              </a:rPr>
              <a:t>Direction of movement</a:t>
            </a:r>
          </a:p>
        </p:txBody>
      </p:sp>
      <p:sp>
        <p:nvSpPr>
          <p:cNvPr id="8" name="TextBox 7"/>
          <p:cNvSpPr txBox="1"/>
          <p:nvPr/>
        </p:nvSpPr>
        <p:spPr>
          <a:xfrm>
            <a:off x="3860351" y="3325813"/>
            <a:ext cx="464470" cy="158820"/>
          </a:xfrm>
          <a:prstGeom prst="rect">
            <a:avLst/>
          </a:prstGeom>
          <a:noFill/>
        </p:spPr>
        <p:txBody>
          <a:bodyPr wrap="square" lIns="0" tIns="0" rIns="0" bIns="0">
            <a:spAutoFit/>
          </a:bodyPr>
          <a:lstStyle/>
          <a:p>
            <a:pPr defTabSz="914400" fontAlgn="auto">
              <a:lnSpc>
                <a:spcPts val="1231"/>
              </a:lnSpc>
              <a:spcBef>
                <a:spcPts val="0"/>
              </a:spcBef>
              <a:spcAft>
                <a:spcPts val="0"/>
              </a:spcAft>
              <a:defRPr/>
            </a:pPr>
            <a:r>
              <a:rPr lang="fi-FI" sz="1229" b="1" dirty="0">
                <a:solidFill>
                  <a:prstClr val="black"/>
                </a:solidFill>
                <a:latin typeface="Arial" pitchFamily="34" charset="0"/>
                <a:ea typeface="+mn-ea"/>
                <a:cs typeface="Arial" pitchFamily="34" charset="0"/>
              </a:rPr>
              <a:t>Bolus</a:t>
            </a:r>
            <a:endParaRPr lang="en-US" sz="1229" b="1" dirty="0">
              <a:solidFill>
                <a:prstClr val="black"/>
              </a:solidFill>
              <a:latin typeface="Arial" pitchFamily="34" charset="0"/>
              <a:ea typeface="+mn-ea"/>
              <a:cs typeface="Arial" pitchFamily="34" charset="0"/>
            </a:endParaRPr>
          </a:p>
        </p:txBody>
      </p:sp>
      <p:sp>
        <p:nvSpPr>
          <p:cNvPr id="9" name="TextBox 8"/>
          <p:cNvSpPr txBox="1"/>
          <p:nvPr/>
        </p:nvSpPr>
        <p:spPr>
          <a:xfrm>
            <a:off x="4744137" y="4195763"/>
            <a:ext cx="2327059" cy="158820"/>
          </a:xfrm>
          <a:prstGeom prst="rect">
            <a:avLst/>
          </a:prstGeom>
          <a:noFill/>
        </p:spPr>
        <p:txBody>
          <a:bodyPr wrap="square" lIns="0" tIns="0" rIns="0" bIns="0">
            <a:spAutoFit/>
          </a:bodyPr>
          <a:lstStyle/>
          <a:p>
            <a:pPr defTabSz="914400" fontAlgn="auto">
              <a:lnSpc>
                <a:spcPts val="1231"/>
              </a:lnSpc>
              <a:spcBef>
                <a:spcPts val="0"/>
              </a:spcBef>
              <a:spcAft>
                <a:spcPts val="0"/>
              </a:spcAft>
              <a:defRPr/>
            </a:pPr>
            <a:r>
              <a:rPr lang="en-US" sz="1229" b="1" dirty="0">
                <a:solidFill>
                  <a:prstClr val="black"/>
                </a:solidFill>
                <a:latin typeface="Arial" pitchFamily="34" charset="0"/>
                <a:ea typeface="+mn-ea"/>
                <a:cs typeface="Arial" pitchFamily="34" charset="0"/>
              </a:rPr>
              <a:t>Receiving segment relaxes.</a:t>
            </a:r>
          </a:p>
        </p:txBody>
      </p:sp>
      <p:sp>
        <p:nvSpPr>
          <p:cNvPr id="10" name="TextBox 9"/>
          <p:cNvSpPr txBox="1"/>
          <p:nvPr/>
        </p:nvSpPr>
        <p:spPr>
          <a:xfrm>
            <a:off x="3364009" y="4560888"/>
            <a:ext cx="1054473" cy="158820"/>
          </a:xfrm>
          <a:prstGeom prst="rect">
            <a:avLst/>
          </a:prstGeom>
          <a:noFill/>
        </p:spPr>
        <p:txBody>
          <a:bodyPr wrap="square" lIns="0" tIns="0" rIns="0" bIns="0">
            <a:spAutoFit/>
          </a:bodyPr>
          <a:lstStyle/>
          <a:p>
            <a:pPr defTabSz="914400" fontAlgn="auto">
              <a:lnSpc>
                <a:spcPts val="1231"/>
              </a:lnSpc>
              <a:spcBef>
                <a:spcPts val="0"/>
              </a:spcBef>
              <a:spcAft>
                <a:spcPts val="0"/>
              </a:spcAft>
              <a:defRPr/>
            </a:pPr>
            <a:r>
              <a:rPr lang="en-US" sz="1229" b="1" dirty="0">
                <a:solidFill>
                  <a:prstClr val="black"/>
                </a:solidFill>
                <a:latin typeface="Arial" pitchFamily="34" charset="0"/>
                <a:ea typeface="+mn-ea"/>
                <a:cs typeface="Arial" pitchFamily="34" charset="0"/>
              </a:rPr>
              <a:t>Seconds later</a:t>
            </a:r>
          </a:p>
        </p:txBody>
      </p:sp>
      <p:sp>
        <p:nvSpPr>
          <p:cNvPr id="11" name="TextBox 10"/>
          <p:cNvSpPr txBox="1"/>
          <p:nvPr/>
        </p:nvSpPr>
        <p:spPr>
          <a:xfrm>
            <a:off x="2233709" y="4192588"/>
            <a:ext cx="1054473" cy="158820"/>
          </a:xfrm>
          <a:prstGeom prst="rect">
            <a:avLst/>
          </a:prstGeom>
          <a:noFill/>
        </p:spPr>
        <p:txBody>
          <a:bodyPr wrap="square" lIns="0" tIns="0" rIns="0" bIns="0">
            <a:spAutoFit/>
          </a:bodyPr>
          <a:lstStyle/>
          <a:p>
            <a:pPr defTabSz="914400" fontAlgn="auto">
              <a:lnSpc>
                <a:spcPts val="1231"/>
              </a:lnSpc>
              <a:spcBef>
                <a:spcPts val="0"/>
              </a:spcBef>
              <a:spcAft>
                <a:spcPts val="0"/>
              </a:spcAft>
              <a:defRPr/>
            </a:pPr>
            <a:r>
              <a:rPr lang="en-US" sz="1229" b="1" dirty="0">
                <a:solidFill>
                  <a:prstClr val="black"/>
                </a:solidFill>
                <a:latin typeface="Arial" pitchFamily="34" charset="0"/>
                <a:ea typeface="+mn-ea"/>
                <a:cs typeface="Arial" pitchFamily="34" charset="0"/>
              </a:rPr>
              <a:t>Contraction</a:t>
            </a:r>
          </a:p>
        </p:txBody>
      </p:sp>
      <p:sp>
        <p:nvSpPr>
          <p:cNvPr id="12" name="TextBox 11"/>
          <p:cNvSpPr txBox="1"/>
          <p:nvPr/>
        </p:nvSpPr>
        <p:spPr>
          <a:xfrm>
            <a:off x="5302347" y="5322887"/>
            <a:ext cx="1054473" cy="382465"/>
          </a:xfrm>
          <a:prstGeom prst="rect">
            <a:avLst/>
          </a:prstGeom>
          <a:noFill/>
        </p:spPr>
        <p:txBody>
          <a:bodyPr wrap="square" lIns="0" tIns="0" rIns="0" bIns="0">
            <a:spAutoFit/>
          </a:bodyPr>
          <a:lstStyle/>
          <a:p>
            <a:pPr algn="ctr" defTabSz="914400" fontAlgn="auto">
              <a:lnSpc>
                <a:spcPts val="1475"/>
              </a:lnSpc>
              <a:spcBef>
                <a:spcPts val="0"/>
              </a:spcBef>
              <a:spcAft>
                <a:spcPts val="0"/>
              </a:spcAft>
              <a:defRPr/>
            </a:pPr>
            <a:r>
              <a:rPr lang="en-US" sz="1229" b="1" dirty="0">
                <a:solidFill>
                  <a:prstClr val="black"/>
                </a:solidFill>
                <a:latin typeface="Arial" pitchFamily="34" charset="0"/>
                <a:ea typeface="+mn-ea"/>
                <a:cs typeface="Arial" pitchFamily="34" charset="0"/>
              </a:rPr>
              <a:t>Bolus moves </a:t>
            </a:r>
          </a:p>
          <a:p>
            <a:pPr algn="ctr" defTabSz="914400" fontAlgn="auto">
              <a:lnSpc>
                <a:spcPts val="1475"/>
              </a:lnSpc>
              <a:spcBef>
                <a:spcPts val="0"/>
              </a:spcBef>
              <a:spcAft>
                <a:spcPts val="0"/>
              </a:spcAft>
              <a:defRPr/>
            </a:pPr>
            <a:r>
              <a:rPr lang="en-US" sz="1229" b="1" dirty="0">
                <a:solidFill>
                  <a:prstClr val="black"/>
                </a:solidFill>
                <a:latin typeface="Arial" pitchFamily="34" charset="0"/>
                <a:ea typeface="+mn-ea"/>
                <a:cs typeface="Arial" pitchFamily="34" charset="0"/>
              </a:rPr>
              <a:t>forward</a:t>
            </a:r>
          </a:p>
        </p:txBody>
      </p:sp>
    </p:spTree>
    <p:extLst>
      <p:ext uri="{BB962C8B-B14F-4D97-AF65-F5344CB8AC3E}">
        <p14:creationId xmlns:p14="http://schemas.microsoft.com/office/powerpoint/2010/main" val="1310164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188640"/>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Functional Types of Movements in the GI Tract </a:t>
            </a:r>
            <a:r>
              <a:rPr lang="en-US" sz="4000" b="1" dirty="0">
                <a:solidFill>
                  <a:srgbClr val="FF0000"/>
                </a:solidFill>
                <a:latin typeface="Times New Roman" panose="02020603050405020304" pitchFamily="18" charset="0"/>
                <a:cs typeface="Times New Roman" panose="02020603050405020304" pitchFamily="18" charset="0"/>
              </a:rPr>
              <a:t>(Cont.)</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29699" name="Content Placeholder 2"/>
          <p:cNvSpPr>
            <a:spLocks noGrp="1"/>
          </p:cNvSpPr>
          <p:nvPr>
            <p:ph sz="half" idx="1"/>
          </p:nvPr>
        </p:nvSpPr>
        <p:spPr>
          <a:xfrm>
            <a:off x="0" y="1773303"/>
            <a:ext cx="4499992" cy="4114800"/>
          </a:xfrm>
        </p:spPr>
        <p:txBody>
          <a:bodyPr/>
          <a:lstStyle/>
          <a:p>
            <a:pPr eaLnBrk="1" hangingPunct="1">
              <a:lnSpc>
                <a:spcPct val="80000"/>
              </a:lnSpc>
              <a:buFontTx/>
              <a:buNone/>
            </a:pPr>
            <a:r>
              <a:rPr lang="en-US" sz="3600" b="1" dirty="0" smtClean="0">
                <a:latin typeface="Times New Roman" panose="02020603050405020304" pitchFamily="18" charset="0"/>
                <a:cs typeface="Times New Roman" panose="02020603050405020304" pitchFamily="18" charset="0"/>
              </a:rPr>
              <a:t>2) </a:t>
            </a:r>
            <a:r>
              <a:rPr lang="en-US" sz="3600" b="1" u="sng" dirty="0" smtClean="0">
                <a:solidFill>
                  <a:srgbClr val="336600"/>
                </a:solidFill>
                <a:latin typeface="Times New Roman" panose="02020603050405020304" pitchFamily="18" charset="0"/>
                <a:cs typeface="Times New Roman" panose="02020603050405020304" pitchFamily="18" charset="0"/>
              </a:rPr>
              <a:t>Mixing movements (segmentation)</a:t>
            </a:r>
          </a:p>
          <a:p>
            <a:pPr eaLnBrk="1" hangingPunct="1">
              <a:lnSpc>
                <a:spcPct val="80000"/>
              </a:lnSpc>
              <a:buFontTx/>
              <a:buChar char="-"/>
            </a:pPr>
            <a:r>
              <a:rPr lang="en-US" sz="3600" b="1" dirty="0" smtClean="0">
                <a:latin typeface="Times New Roman" panose="02020603050405020304" pitchFamily="18" charset="0"/>
                <a:cs typeface="Times New Roman" panose="02020603050405020304" pitchFamily="18" charset="0"/>
              </a:rPr>
              <a:t>Blend different juices with the chime.</a:t>
            </a:r>
          </a:p>
          <a:p>
            <a:pPr eaLnBrk="1" hangingPunct="1">
              <a:lnSpc>
                <a:spcPct val="80000"/>
              </a:lnSpc>
              <a:buFontTx/>
              <a:buChar char="-"/>
            </a:pPr>
            <a:r>
              <a:rPr lang="en-US" sz="3600" b="1" dirty="0" smtClean="0">
                <a:latin typeface="Times New Roman" panose="02020603050405020304" pitchFamily="18" charset="0"/>
                <a:cs typeface="Times New Roman" panose="02020603050405020304" pitchFamily="18" charset="0"/>
              </a:rPr>
              <a:t>Bring products of digestion in contact with absorptive surfaces.</a:t>
            </a:r>
          </a:p>
        </p:txBody>
      </p:sp>
      <p:pic>
        <p:nvPicPr>
          <p:cNvPr id="5" name="Picture 2" descr="figure_21_04d_unlabeled.jpg"/>
          <p:cNvPicPr>
            <a:picLocks noChangeAspect="1"/>
          </p:cNvPicPr>
          <p:nvPr/>
        </p:nvPicPr>
        <p:blipFill>
          <a:blip r:embed="rId2"/>
          <a:srcRect/>
          <a:stretch>
            <a:fillRect/>
          </a:stretch>
        </p:blipFill>
        <p:spPr bwMode="auto">
          <a:xfrm>
            <a:off x="4283968" y="1628800"/>
            <a:ext cx="5235575" cy="4838700"/>
          </a:xfrm>
          <a:prstGeom prst="rect">
            <a:avLst/>
          </a:prstGeom>
          <a:noFill/>
          <a:ln w="9525">
            <a:noFill/>
            <a:miter lim="800000"/>
            <a:headEnd/>
            <a:tailEnd/>
          </a:ln>
        </p:spPr>
      </p:pic>
      <p:sp>
        <p:nvSpPr>
          <p:cNvPr id="7" name="TextBox 6"/>
          <p:cNvSpPr txBox="1"/>
          <p:nvPr/>
        </p:nvSpPr>
        <p:spPr>
          <a:xfrm>
            <a:off x="4798318" y="1812950"/>
            <a:ext cx="4300537" cy="176213"/>
          </a:xfrm>
          <a:prstGeom prst="rect">
            <a:avLst/>
          </a:prstGeom>
          <a:noFill/>
        </p:spPr>
        <p:txBody>
          <a:bodyPr lIns="0" tIns="0" rIns="0" bIns="0">
            <a:spAutoFit/>
          </a:bodyPr>
          <a:lstStyle/>
          <a:p>
            <a:pPr defTabSz="914400" fontAlgn="auto">
              <a:lnSpc>
                <a:spcPts val="1383"/>
              </a:lnSpc>
              <a:spcBef>
                <a:spcPts val="0"/>
              </a:spcBef>
              <a:spcAft>
                <a:spcPts val="0"/>
              </a:spcAft>
              <a:defRPr/>
            </a:pPr>
            <a:r>
              <a:rPr lang="en-US" sz="1290" dirty="0">
                <a:solidFill>
                  <a:prstClr val="black"/>
                </a:solidFill>
                <a:latin typeface="Arial Black" pitchFamily="34" charset="0"/>
                <a:ea typeface="+mn-ea"/>
                <a:cs typeface="Arial" pitchFamily="34" charset="0"/>
              </a:rPr>
              <a:t>Segmental contractions</a:t>
            </a:r>
            <a:r>
              <a:rPr lang="en-US" sz="1290" dirty="0">
                <a:solidFill>
                  <a:prstClr val="black"/>
                </a:solidFill>
                <a:latin typeface="Arial"/>
                <a:ea typeface="+mn-ea"/>
                <a:cs typeface="Arial"/>
              </a:rPr>
              <a:t> </a:t>
            </a:r>
            <a:r>
              <a:rPr lang="en-US" sz="1290" b="1" dirty="0">
                <a:solidFill>
                  <a:prstClr val="black"/>
                </a:solidFill>
                <a:latin typeface="Arial"/>
                <a:ea typeface="+mn-ea"/>
                <a:cs typeface="Arial"/>
              </a:rPr>
              <a:t>are responsible for mixing.</a:t>
            </a:r>
          </a:p>
        </p:txBody>
      </p:sp>
      <p:sp>
        <p:nvSpPr>
          <p:cNvPr id="8" name="TextBox 7"/>
          <p:cNvSpPr txBox="1"/>
          <p:nvPr/>
        </p:nvSpPr>
        <p:spPr>
          <a:xfrm>
            <a:off x="5595243" y="4267225"/>
            <a:ext cx="3119437" cy="352425"/>
          </a:xfrm>
          <a:prstGeom prst="rect">
            <a:avLst/>
          </a:prstGeom>
          <a:noFill/>
        </p:spPr>
        <p:txBody>
          <a:bodyPr lIns="0" tIns="0" rIns="0" bIns="0">
            <a:spAutoFit/>
          </a:bodyPr>
          <a:lstStyle/>
          <a:p>
            <a:pPr defTabSz="914400" fontAlgn="auto">
              <a:lnSpc>
                <a:spcPts val="1383"/>
              </a:lnSpc>
              <a:spcBef>
                <a:spcPts val="0"/>
              </a:spcBef>
              <a:spcAft>
                <a:spcPts val="0"/>
              </a:spcAft>
              <a:defRPr/>
            </a:pPr>
            <a:r>
              <a:rPr lang="en-US" sz="1229" b="1" dirty="0">
                <a:solidFill>
                  <a:prstClr val="black"/>
                </a:solidFill>
                <a:latin typeface="Arial" pitchFamily="34" charset="0"/>
                <a:ea typeface="+mn-ea"/>
                <a:cs typeface="Arial" pitchFamily="34" charset="0"/>
              </a:rPr>
              <a:t>Alternate segments contract, and there</a:t>
            </a:r>
          </a:p>
          <a:p>
            <a:pPr defTabSz="914400" fontAlgn="auto">
              <a:lnSpc>
                <a:spcPts val="1383"/>
              </a:lnSpc>
              <a:spcBef>
                <a:spcPts val="0"/>
              </a:spcBef>
              <a:spcAft>
                <a:spcPts val="0"/>
              </a:spcAft>
              <a:defRPr/>
            </a:pPr>
            <a:r>
              <a:rPr lang="en-US" sz="1229" b="1" dirty="0">
                <a:solidFill>
                  <a:prstClr val="black"/>
                </a:solidFill>
                <a:latin typeface="Arial" pitchFamily="34" charset="0"/>
                <a:ea typeface="+mn-ea"/>
                <a:cs typeface="Arial" pitchFamily="34" charset="0"/>
              </a:rPr>
              <a:t>is little or no net forward movement.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72400" cy="11430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Functional Types of Movements in the </a:t>
            </a:r>
            <a:r>
              <a:rPr lang="en-US" sz="4000" b="1" dirty="0" smtClean="0">
                <a:solidFill>
                  <a:srgbClr val="FF0000"/>
                </a:solidFill>
                <a:latin typeface="Times New Roman" panose="02020603050405020304" pitchFamily="18" charset="0"/>
                <a:cs typeface="Times New Roman" panose="02020603050405020304" pitchFamily="18" charset="0"/>
              </a:rPr>
              <a:t>GI Tract (Cont.)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628800"/>
            <a:ext cx="8856984" cy="4114800"/>
          </a:xfrm>
        </p:spPr>
        <p:txBody>
          <a:bodyPr/>
          <a:lstStyle/>
          <a:p>
            <a:r>
              <a:rPr lang="en-US" sz="3200" b="1" u="sng" dirty="0">
                <a:latin typeface="Times New Roman" panose="02020603050405020304" pitchFamily="18" charset="0"/>
                <a:cs typeface="Times New Roman" panose="02020603050405020304" pitchFamily="18" charset="0"/>
              </a:rPr>
              <a:t>Peristaltic Reflex and the "Law of the Gut." </a:t>
            </a:r>
            <a:r>
              <a:rPr lang="en-US" sz="3200" b="1" dirty="0">
                <a:latin typeface="Times New Roman" panose="02020603050405020304" pitchFamily="18" charset="0"/>
                <a:cs typeface="Times New Roman" panose="02020603050405020304" pitchFamily="18" charset="0"/>
              </a:rPr>
              <a:t>When a segment of the intestinal tract is excited by distention and thereby initiates peristalsis, the contractile ring causing the peristalsis normally begins on the </a:t>
            </a:r>
            <a:r>
              <a:rPr lang="en-US" sz="3200" b="1" dirty="0" err="1">
                <a:solidFill>
                  <a:srgbClr val="FF0000"/>
                </a:solidFill>
                <a:latin typeface="Times New Roman" panose="02020603050405020304" pitchFamily="18" charset="0"/>
                <a:cs typeface="Times New Roman" panose="02020603050405020304" pitchFamily="18" charset="0"/>
              </a:rPr>
              <a:t>O</a:t>
            </a:r>
            <a:r>
              <a:rPr lang="en-US" sz="3200" b="1" dirty="0" err="1" smtClean="0">
                <a:solidFill>
                  <a:srgbClr val="FF0000"/>
                </a:solidFill>
                <a:latin typeface="Times New Roman" panose="02020603050405020304" pitchFamily="18" charset="0"/>
                <a:cs typeface="Times New Roman" panose="02020603050405020304" pitchFamily="18" charset="0"/>
              </a:rPr>
              <a:t>rad</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side </a:t>
            </a:r>
            <a:r>
              <a:rPr lang="en-US" sz="3200" b="1" dirty="0">
                <a:latin typeface="Times New Roman" panose="02020603050405020304" pitchFamily="18" charset="0"/>
                <a:cs typeface="Times New Roman" panose="02020603050405020304" pitchFamily="18" charset="0"/>
              </a:rPr>
              <a:t>of the distended segment and moves toward the distended segment, pushing the intestinal contents in the anal </a:t>
            </a:r>
            <a:r>
              <a:rPr lang="en-US" sz="3200" b="1" dirty="0" smtClean="0">
                <a:latin typeface="Times New Roman" panose="02020603050405020304" pitchFamily="18" charset="0"/>
                <a:cs typeface="Times New Roman" panose="02020603050405020304" pitchFamily="18" charset="0"/>
              </a:rPr>
              <a:t>direction </a:t>
            </a:r>
            <a:r>
              <a:rPr lang="en-US" sz="3200" b="1" dirty="0" smtClean="0">
                <a:solidFill>
                  <a:srgbClr val="FF0000"/>
                </a:solidFill>
                <a:latin typeface="Times New Roman" panose="02020603050405020304" pitchFamily="18" charset="0"/>
                <a:cs typeface="Times New Roman" panose="02020603050405020304" pitchFamily="18" charset="0"/>
              </a:rPr>
              <a:t>(</a:t>
            </a:r>
            <a:r>
              <a:rPr lang="en-US" sz="3200" b="1" dirty="0" err="1" smtClean="0">
                <a:solidFill>
                  <a:srgbClr val="FF0000"/>
                </a:solidFill>
                <a:latin typeface="Times New Roman" panose="02020603050405020304" pitchFamily="18" charset="0"/>
                <a:cs typeface="Times New Roman" panose="02020603050405020304" pitchFamily="18" charset="0"/>
              </a:rPr>
              <a:t>Caudad</a:t>
            </a:r>
            <a:r>
              <a:rPr lang="en-US" sz="3200" b="1" dirty="0" smtClean="0">
                <a:solidFill>
                  <a:srgbClr val="FF0000"/>
                </a:solidFill>
                <a:latin typeface="Times New Roman" panose="02020603050405020304" pitchFamily="18" charset="0"/>
                <a:cs typeface="Times New Roman" panose="02020603050405020304" pitchFamily="18" charset="0"/>
              </a:rPr>
              <a:t> direction)</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for 5 to 10 </a:t>
            </a:r>
            <a:r>
              <a:rPr lang="en-US" sz="3200" b="1" dirty="0" smtClean="0">
                <a:latin typeface="Times New Roman" panose="02020603050405020304" pitchFamily="18" charset="0"/>
                <a:cs typeface="Times New Roman" panose="02020603050405020304" pitchFamily="18" charset="0"/>
              </a:rPr>
              <a:t>cm </a:t>
            </a:r>
            <a:r>
              <a:rPr lang="en-US" sz="3200" b="1" dirty="0">
                <a:latin typeface="Times New Roman" panose="02020603050405020304" pitchFamily="18" charset="0"/>
                <a:cs typeface="Times New Roman" panose="02020603050405020304" pitchFamily="18" charset="0"/>
              </a:rPr>
              <a:t>before dying out</a:t>
            </a:r>
            <a:r>
              <a:rPr lang="en-US" sz="3200" b="1" dirty="0" smtClean="0">
                <a:latin typeface="Times New Roman" panose="02020603050405020304" pitchFamily="18" charset="0"/>
                <a:cs typeface="Times New Roman" panose="02020603050405020304" pitchFamily="18" charset="0"/>
              </a:rPr>
              <a:t>.</a:t>
            </a:r>
            <a:endParaRPr lang="ar-S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9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762000" y="44624"/>
            <a:ext cx="7772400" cy="1143000"/>
          </a:xfrm>
        </p:spPr>
        <p:txBody>
          <a:bodyPr/>
          <a:lstStyle/>
          <a:p>
            <a:r>
              <a:rPr lang="en-US" sz="4000" b="1" dirty="0" smtClean="0">
                <a:solidFill>
                  <a:srgbClr val="FF0000"/>
                </a:solidFill>
                <a:latin typeface="Times New Roman" panose="02020603050405020304" pitchFamily="18" charset="0"/>
                <a:cs typeface="Times New Roman" panose="02020603050405020304" pitchFamily="18" charset="0"/>
              </a:rPr>
              <a:t>Gastrointestinal Blood Flow-"Splanchnic Circulation" </a:t>
            </a:r>
            <a:endParaRPr lang="ar-SA" sz="4000" b="1" dirty="0" smtClean="0">
              <a:solidFill>
                <a:srgbClr val="FF0000"/>
              </a:solidFill>
              <a:latin typeface="Times New Roman" panose="02020603050405020304" pitchFamily="18" charset="0"/>
              <a:cs typeface="Times New Roman" panose="02020603050405020304" pitchFamily="18" charset="0"/>
            </a:endParaRPr>
          </a:p>
        </p:txBody>
      </p:sp>
      <p:sp>
        <p:nvSpPr>
          <p:cNvPr id="30723" name="Content Placeholder 6"/>
          <p:cNvSpPr>
            <a:spLocks noGrp="1"/>
          </p:cNvSpPr>
          <p:nvPr>
            <p:ph sz="half" idx="1"/>
          </p:nvPr>
        </p:nvSpPr>
        <p:spPr>
          <a:xfrm>
            <a:off x="-13562" y="1187624"/>
            <a:ext cx="4801586" cy="4517504"/>
          </a:xfrm>
        </p:spPr>
        <p:txBody>
          <a:bodyPr/>
          <a:lstStyle/>
          <a:p>
            <a:r>
              <a:rPr lang="en-US" sz="2400" b="1" dirty="0" smtClean="0">
                <a:latin typeface="Times New Roman" panose="02020603050405020304" pitchFamily="18" charset="0"/>
                <a:cs typeface="Times New Roman" panose="02020603050405020304" pitchFamily="18" charset="0"/>
              </a:rPr>
              <a:t>Splanchnic circulation includes the blood flow through the gut, spleen, pancreas, and liver. The design of this system is such that all the blood that courses through the gut, spleen, and pancreas then flows immediately into the liver by way of the </a:t>
            </a:r>
            <a:r>
              <a:rPr lang="en-US" sz="2400" b="1" i="1" dirty="0" smtClean="0">
                <a:latin typeface="Times New Roman" panose="02020603050405020304" pitchFamily="18" charset="0"/>
                <a:cs typeface="Times New Roman" panose="02020603050405020304" pitchFamily="18" charset="0"/>
              </a:rPr>
              <a:t>portal vein</a:t>
            </a:r>
            <a:r>
              <a:rPr lang="en-US" sz="2400" b="1" dirty="0" smtClean="0">
                <a:latin typeface="Times New Roman" panose="02020603050405020304" pitchFamily="18" charset="0"/>
                <a:cs typeface="Times New Roman" panose="02020603050405020304" pitchFamily="18" charset="0"/>
              </a:rPr>
              <a:t>. In the liver, the blood passes through millions of minute </a:t>
            </a:r>
            <a:r>
              <a:rPr lang="en-US" sz="2400" b="1" i="1" dirty="0" smtClean="0">
                <a:latin typeface="Times New Roman" panose="02020603050405020304" pitchFamily="18" charset="0"/>
                <a:cs typeface="Times New Roman" panose="02020603050405020304" pitchFamily="18" charset="0"/>
              </a:rPr>
              <a:t>liver sinusoids</a:t>
            </a:r>
            <a:r>
              <a:rPr lang="en-US" sz="2400" b="1" dirty="0" smtClean="0">
                <a:latin typeface="Times New Roman" panose="02020603050405020304" pitchFamily="18" charset="0"/>
                <a:cs typeface="Times New Roman" panose="02020603050405020304" pitchFamily="18" charset="0"/>
              </a:rPr>
              <a:t> and finally leaves the liver by way of </a:t>
            </a:r>
            <a:r>
              <a:rPr lang="en-US" sz="2400" b="1" i="1" dirty="0" smtClean="0">
                <a:latin typeface="Times New Roman" panose="02020603050405020304" pitchFamily="18" charset="0"/>
                <a:cs typeface="Times New Roman" panose="02020603050405020304" pitchFamily="18" charset="0"/>
              </a:rPr>
              <a:t>hepatic veins</a:t>
            </a:r>
            <a:r>
              <a:rPr lang="en-US" sz="2400" b="1" dirty="0" smtClean="0">
                <a:latin typeface="Times New Roman" panose="02020603050405020304" pitchFamily="18" charset="0"/>
                <a:cs typeface="Times New Roman" panose="02020603050405020304" pitchFamily="18" charset="0"/>
              </a:rPr>
              <a:t> that empty into the vena cava of the general circulation. </a:t>
            </a:r>
            <a:endParaRPr lang="ar-SA" sz="2400" b="1" dirty="0" smtClean="0">
              <a:latin typeface="Times New Roman" panose="02020603050405020304" pitchFamily="18" charset="0"/>
              <a:cs typeface="Times New Roman" panose="02020603050405020304"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0543" y="1556792"/>
            <a:ext cx="4361389" cy="45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76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52400"/>
            <a:ext cx="8062664" cy="1143000"/>
          </a:xfrm>
        </p:spPr>
        <p:txBody>
          <a:bodyPr/>
          <a:lstStyle/>
          <a:p>
            <a:r>
              <a:rPr lang="en-US" sz="3600" b="1" dirty="0" smtClean="0">
                <a:solidFill>
                  <a:srgbClr val="FF0000"/>
                </a:solidFill>
                <a:latin typeface="Times New Roman" panose="02020603050405020304" pitchFamily="18" charset="0"/>
                <a:cs typeface="Times New Roman" panose="02020603050405020304" pitchFamily="18" charset="0"/>
              </a:rPr>
              <a:t>Effect of Gut Activity and Metabolic Factors on Gastrointestinal Blood Flow </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125760" y="1772816"/>
            <a:ext cx="8892480" cy="4680520"/>
          </a:xfrm>
        </p:spPr>
        <p:txBody>
          <a:bodyPr/>
          <a:lstStyle/>
          <a:p>
            <a:pPr>
              <a:defRPr/>
            </a:pPr>
            <a:r>
              <a:rPr lang="en-US" sz="2800" b="1" dirty="0" smtClean="0">
                <a:latin typeface="Times New Roman" panose="02020603050405020304" pitchFamily="18" charset="0"/>
                <a:cs typeface="Times New Roman" panose="02020603050405020304" pitchFamily="18" charset="0"/>
              </a:rPr>
              <a:t>Possible Causes of the Increased Blood Flow During Gastrointestinal Activity:</a:t>
            </a:r>
          </a:p>
          <a:p>
            <a:pPr marL="514350" indent="-514350">
              <a:buFont typeface="+mj-lt"/>
              <a:buAutoNum type="arabicPeriod"/>
              <a:defRPr/>
            </a:pPr>
            <a:r>
              <a:rPr lang="en-US" sz="2800" b="1" dirty="0" smtClean="0">
                <a:latin typeface="Times New Roman" panose="02020603050405020304" pitchFamily="18" charset="0"/>
                <a:cs typeface="Times New Roman" panose="02020603050405020304" pitchFamily="18" charset="0"/>
              </a:rPr>
              <a:t>Most of the peptide hormones, including: </a:t>
            </a:r>
            <a:r>
              <a:rPr lang="en-US" sz="2800" b="1" i="1" dirty="0" smtClean="0">
                <a:latin typeface="Times New Roman" panose="02020603050405020304" pitchFamily="18" charset="0"/>
                <a:cs typeface="Times New Roman" panose="02020603050405020304" pitchFamily="18" charset="0"/>
              </a:rPr>
              <a:t>CCK</a:t>
            </a:r>
            <a:r>
              <a:rPr lang="en-US" sz="2800" b="1"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VIP</a:t>
            </a:r>
            <a:r>
              <a:rPr lang="en-US" sz="2800" b="1"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gastrin</a:t>
            </a:r>
            <a:r>
              <a:rPr lang="en-US" sz="2800" b="1" dirty="0" smtClean="0">
                <a:latin typeface="Times New Roman" panose="02020603050405020304" pitchFamily="18" charset="0"/>
                <a:cs typeface="Times New Roman" panose="02020603050405020304" pitchFamily="18" charset="0"/>
              </a:rPr>
              <a:t>, and </a:t>
            </a:r>
            <a:r>
              <a:rPr lang="en-US" sz="2800" b="1" i="1" dirty="0" smtClean="0">
                <a:latin typeface="Times New Roman" panose="02020603050405020304" pitchFamily="18" charset="0"/>
                <a:cs typeface="Times New Roman" panose="02020603050405020304" pitchFamily="18" charset="0"/>
              </a:rPr>
              <a:t>secretin</a:t>
            </a:r>
            <a:r>
              <a:rPr lang="en-US" sz="2800" b="1" dirty="0" smtClean="0">
                <a:latin typeface="Times New Roman" panose="02020603050405020304" pitchFamily="18" charset="0"/>
                <a:cs typeface="Times New Roman" panose="02020603050405020304" pitchFamily="18" charset="0"/>
              </a:rPr>
              <a:t>. </a:t>
            </a:r>
          </a:p>
          <a:p>
            <a:pPr marL="514350" indent="-514350">
              <a:buFont typeface="+mj-lt"/>
              <a:buAutoNum type="arabicPeriod"/>
              <a:defRPr/>
            </a:pPr>
            <a:r>
              <a:rPr lang="en-US" sz="2800" b="1" dirty="0" smtClean="0">
                <a:latin typeface="Times New Roman" panose="02020603050405020304" pitchFamily="18" charset="0"/>
                <a:cs typeface="Times New Roman" panose="02020603050405020304" pitchFamily="18" charset="0"/>
              </a:rPr>
              <a:t>Some of the GI glands release into the gut wall two </a:t>
            </a:r>
            <a:r>
              <a:rPr lang="en-US" sz="2800" b="1" dirty="0" err="1" smtClean="0">
                <a:latin typeface="Times New Roman" panose="02020603050405020304" pitchFamily="18" charset="0"/>
                <a:cs typeface="Times New Roman" panose="02020603050405020304" pitchFamily="18" charset="0"/>
              </a:rPr>
              <a:t>kinins</a:t>
            </a:r>
            <a:r>
              <a:rPr lang="en-US" sz="2800" b="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kallidin</a:t>
            </a:r>
            <a:r>
              <a:rPr lang="en-US" sz="2800" b="1" dirty="0" smtClean="0">
                <a:latin typeface="Times New Roman" panose="02020603050405020304" pitchFamily="18" charset="0"/>
                <a:cs typeface="Times New Roman" panose="02020603050405020304" pitchFamily="18" charset="0"/>
              </a:rPr>
              <a:t> and </a:t>
            </a:r>
            <a:r>
              <a:rPr lang="en-US" sz="2800" b="1" i="1" dirty="0" smtClean="0">
                <a:latin typeface="Times New Roman" panose="02020603050405020304" pitchFamily="18" charset="0"/>
                <a:cs typeface="Times New Roman" panose="02020603050405020304" pitchFamily="18" charset="0"/>
              </a:rPr>
              <a:t>bradykinin (vasodilators).</a:t>
            </a:r>
          </a:p>
          <a:p>
            <a:pPr marL="514350" indent="-514350">
              <a:buFont typeface="+mj-lt"/>
              <a:buAutoNum type="arabicPeriod"/>
              <a:defRPr/>
            </a:pPr>
            <a:r>
              <a:rPr lang="en-US" sz="2800" b="1" i="1" dirty="0" smtClean="0">
                <a:latin typeface="Times New Roman" panose="02020603050405020304" pitchFamily="18" charset="0"/>
                <a:cs typeface="Times New Roman" panose="02020603050405020304" pitchFamily="18" charset="0"/>
              </a:rPr>
              <a:t>Decreased oxygen concentration</a:t>
            </a:r>
            <a:r>
              <a:rPr lang="en-US" sz="2800" b="1" dirty="0" smtClean="0">
                <a:latin typeface="Times New Roman" panose="02020603050405020304" pitchFamily="18" charset="0"/>
                <a:cs typeface="Times New Roman" panose="02020603050405020304" pitchFamily="18" charset="0"/>
              </a:rPr>
              <a:t> in the gut wall can increase intestinal blood flow at least 50 to 100%. </a:t>
            </a:r>
            <a:endParaRPr lang="ar-S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22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332656"/>
            <a:ext cx="7772400" cy="1143000"/>
          </a:xfrm>
        </p:spPr>
        <p:txBody>
          <a:bodyPr/>
          <a:lstStyle/>
          <a:p>
            <a:r>
              <a:rPr lang="en-US" sz="4400" b="1" dirty="0" smtClean="0">
                <a:solidFill>
                  <a:srgbClr val="FF0000"/>
                </a:solidFill>
                <a:latin typeface="Times New Roman" panose="02020603050405020304" pitchFamily="18" charset="0"/>
                <a:cs typeface="Times New Roman" panose="02020603050405020304" pitchFamily="18" charset="0"/>
              </a:rPr>
              <a:t>Nervous Control of Gastrointestinal Blood Flow </a:t>
            </a:r>
            <a:endParaRPr lang="ar-SA" sz="4400" b="1" dirty="0" smtClean="0">
              <a:solidFill>
                <a:srgbClr val="FF0000"/>
              </a:solidFill>
              <a:latin typeface="Times New Roman" panose="02020603050405020304" pitchFamily="18" charset="0"/>
              <a:cs typeface="Times New Roman" panose="02020603050405020304" pitchFamily="18" charset="0"/>
            </a:endParaRPr>
          </a:p>
        </p:txBody>
      </p:sp>
      <p:sp>
        <p:nvSpPr>
          <p:cNvPr id="32771" name="Content Placeholder 2"/>
          <p:cNvSpPr>
            <a:spLocks noGrp="1"/>
          </p:cNvSpPr>
          <p:nvPr>
            <p:ph idx="1"/>
          </p:nvPr>
        </p:nvSpPr>
        <p:spPr>
          <a:xfrm>
            <a:off x="229424" y="1700808"/>
            <a:ext cx="8663056" cy="4114800"/>
          </a:xfrm>
        </p:spPr>
        <p:txBody>
          <a:bodyPr/>
          <a:lstStyle/>
          <a:p>
            <a:r>
              <a:rPr lang="en-US" sz="2800" b="1" dirty="0" smtClean="0">
                <a:latin typeface="Times New Roman" panose="02020603050405020304" pitchFamily="18" charset="0"/>
                <a:cs typeface="Times New Roman" panose="02020603050405020304" pitchFamily="18" charset="0"/>
              </a:rPr>
              <a:t>Stimulation of the parasympathetic nerves going to the </a:t>
            </a:r>
            <a:r>
              <a:rPr lang="en-US" sz="2800" b="1" i="1" dirty="0" smtClean="0">
                <a:latin typeface="Times New Roman" panose="02020603050405020304" pitchFamily="18" charset="0"/>
                <a:cs typeface="Times New Roman" panose="02020603050405020304" pitchFamily="18" charset="0"/>
              </a:rPr>
              <a:t>stomach</a:t>
            </a:r>
            <a:r>
              <a:rPr lang="en-US" sz="2800" b="1" dirty="0" smtClean="0">
                <a:latin typeface="Times New Roman" panose="02020603050405020304" pitchFamily="18" charset="0"/>
                <a:cs typeface="Times New Roman" panose="02020603050405020304" pitchFamily="18" charset="0"/>
              </a:rPr>
              <a:t> and </a:t>
            </a:r>
            <a:r>
              <a:rPr lang="en-US" sz="2800" b="1" i="1" dirty="0" smtClean="0">
                <a:latin typeface="Times New Roman" panose="02020603050405020304" pitchFamily="18" charset="0"/>
                <a:cs typeface="Times New Roman" panose="02020603050405020304" pitchFamily="18" charset="0"/>
              </a:rPr>
              <a:t>lower colon</a:t>
            </a:r>
            <a:r>
              <a:rPr lang="en-US" sz="2800" b="1" dirty="0" smtClean="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increases</a:t>
            </a:r>
            <a:r>
              <a:rPr lang="en-US" sz="2800" b="1" dirty="0" smtClean="0">
                <a:latin typeface="Times New Roman" panose="02020603050405020304" pitchFamily="18" charset="0"/>
                <a:cs typeface="Times New Roman" panose="02020603050405020304" pitchFamily="18" charset="0"/>
              </a:rPr>
              <a:t> local blood flow at the same time that it increases glandular secretion. </a:t>
            </a:r>
          </a:p>
          <a:p>
            <a:r>
              <a:rPr lang="en-US" sz="2800" b="1" dirty="0" smtClean="0">
                <a:latin typeface="Times New Roman" panose="02020603050405020304" pitchFamily="18" charset="0"/>
                <a:cs typeface="Times New Roman" panose="02020603050405020304" pitchFamily="18" charset="0"/>
              </a:rPr>
              <a:t>Sympathetic stimulation, by contrast, has a direct effect on essentially all the gastrointestinal tract to cause intense </a:t>
            </a:r>
            <a:r>
              <a:rPr lang="en-US" sz="2800" b="1" u="sng" dirty="0" smtClean="0">
                <a:latin typeface="Times New Roman" panose="02020603050405020304" pitchFamily="18" charset="0"/>
                <a:cs typeface="Times New Roman" panose="02020603050405020304" pitchFamily="18" charset="0"/>
              </a:rPr>
              <a:t>vasoconstriction</a:t>
            </a:r>
            <a:r>
              <a:rPr lang="en-US" sz="2800" b="1" dirty="0" smtClean="0">
                <a:latin typeface="Times New Roman" panose="02020603050405020304" pitchFamily="18" charset="0"/>
                <a:cs typeface="Times New Roman" panose="02020603050405020304" pitchFamily="18" charset="0"/>
              </a:rPr>
              <a:t> of the arterioles with greatly decreased blood flow. </a:t>
            </a:r>
            <a:r>
              <a:rPr lang="en-US" sz="2800" b="1" u="sng" dirty="0" smtClean="0">
                <a:latin typeface="Times New Roman" panose="02020603050405020304" pitchFamily="18" charset="0"/>
                <a:cs typeface="Times New Roman" panose="02020603050405020304" pitchFamily="18" charset="0"/>
              </a:rPr>
              <a:t>But the local metabolic vasodilator mechanisms</a:t>
            </a:r>
            <a:r>
              <a:rPr lang="en-US" sz="2800" b="1" dirty="0" smtClean="0">
                <a:latin typeface="Times New Roman" panose="02020603050405020304" pitchFamily="18" charset="0"/>
                <a:cs typeface="Times New Roman" panose="02020603050405020304" pitchFamily="18" charset="0"/>
              </a:rPr>
              <a:t> override the sympathetic vasoconstriction effects, returning the normal blood flow to GI muscle and glands. </a:t>
            </a:r>
            <a:endParaRPr lang="ar-SA" sz="28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0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11430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Learning </a:t>
            </a:r>
            <a:r>
              <a:rPr lang="en-US" sz="4000" b="1" dirty="0" smtClean="0">
                <a:solidFill>
                  <a:srgbClr val="FF0000"/>
                </a:solidFill>
                <a:latin typeface="Times New Roman" panose="02020603050405020304" pitchFamily="18" charset="0"/>
                <a:cs typeface="Times New Roman" panose="02020603050405020304" pitchFamily="18" charset="0"/>
              </a:rPr>
              <a:t>Objectives </a:t>
            </a:r>
            <a:r>
              <a:rPr lang="en-US" sz="4000" b="1" dirty="0">
                <a:solidFill>
                  <a:srgbClr val="FF0000"/>
                </a:solidFill>
                <a:latin typeface="Times New Roman" panose="02020603050405020304" pitchFamily="18" charset="0"/>
                <a:cs typeface="Times New Roman" panose="02020603050405020304" pitchFamily="18" charset="0"/>
              </a:rPr>
              <a:t>(Cont.)</a:t>
            </a:r>
          </a:p>
        </p:txBody>
      </p:sp>
      <p:sp>
        <p:nvSpPr>
          <p:cNvPr id="3" name="Content Placeholder 2"/>
          <p:cNvSpPr>
            <a:spLocks noGrp="1"/>
          </p:cNvSpPr>
          <p:nvPr>
            <p:ph idx="1"/>
          </p:nvPr>
        </p:nvSpPr>
        <p:spPr>
          <a:xfrm>
            <a:off x="0" y="1556792"/>
            <a:ext cx="9324528" cy="4114800"/>
          </a:xfrm>
        </p:spPr>
        <p:txBody>
          <a:bodyPr/>
          <a:lstStyle/>
          <a:p>
            <a:r>
              <a:rPr lang="en-US" b="1" dirty="0">
                <a:latin typeface="Times New Roman" panose="02020603050405020304" pitchFamily="18" charset="0"/>
                <a:cs typeface="Times New Roman" panose="02020603050405020304" pitchFamily="18" charset="0"/>
              </a:rPr>
              <a:t>Differences Between the </a:t>
            </a:r>
            <a:r>
              <a:rPr lang="en-US" b="1" dirty="0" err="1">
                <a:latin typeface="Times New Roman" panose="02020603050405020304" pitchFamily="18" charset="0"/>
                <a:cs typeface="Times New Roman" panose="02020603050405020304" pitchFamily="18" charset="0"/>
              </a:rPr>
              <a:t>Myenteric</a:t>
            </a:r>
            <a:r>
              <a:rPr lang="en-US" b="1" dirty="0">
                <a:latin typeface="Times New Roman" panose="02020603050405020304" pitchFamily="18" charset="0"/>
                <a:cs typeface="Times New Roman" panose="02020603050405020304" pitchFamily="18" charset="0"/>
              </a:rPr>
              <a:t> and </a:t>
            </a:r>
            <a:r>
              <a:rPr lang="en-US" b="1" dirty="0" err="1">
                <a:latin typeface="Times New Roman" panose="02020603050405020304" pitchFamily="18" charset="0"/>
                <a:cs typeface="Times New Roman" panose="02020603050405020304" pitchFamily="18" charset="0"/>
              </a:rPr>
              <a:t>Submucosal</a:t>
            </a:r>
            <a:r>
              <a:rPr lang="en-US" b="1" dirty="0">
                <a:latin typeface="Times New Roman" panose="02020603050405020304" pitchFamily="18" charset="0"/>
                <a:cs typeface="Times New Roman" panose="02020603050405020304" pitchFamily="18" charset="0"/>
              </a:rPr>
              <a:t> Plexuses</a:t>
            </a:r>
          </a:p>
          <a:p>
            <a:r>
              <a:rPr lang="en-US" b="1" dirty="0">
                <a:latin typeface="Times New Roman" panose="02020603050405020304" pitchFamily="18" charset="0"/>
                <a:cs typeface="Times New Roman" panose="02020603050405020304" pitchFamily="18" charset="0"/>
              </a:rPr>
              <a:t>Types of Neurotransmitters Secreted by Enteric Neurons</a:t>
            </a:r>
          </a:p>
          <a:p>
            <a:r>
              <a:rPr lang="en-US" b="1" dirty="0">
                <a:latin typeface="Times New Roman" panose="02020603050405020304" pitchFamily="18" charset="0"/>
                <a:cs typeface="Times New Roman" panose="02020603050405020304" pitchFamily="18" charset="0"/>
              </a:rPr>
              <a:t>Autonomic Control of the Gastrointestinal Tract </a:t>
            </a:r>
          </a:p>
          <a:p>
            <a:r>
              <a:rPr lang="en-US" b="1" dirty="0">
                <a:latin typeface="Times New Roman" panose="02020603050405020304" pitchFamily="18" charset="0"/>
                <a:cs typeface="Times New Roman" panose="02020603050405020304" pitchFamily="18" charset="0"/>
              </a:rPr>
              <a:t>Hormonal Control of Gastrointestinal Motility </a:t>
            </a:r>
          </a:p>
          <a:p>
            <a:r>
              <a:rPr lang="en-US" b="1" dirty="0">
                <a:latin typeface="Times New Roman" panose="02020603050405020304" pitchFamily="18" charset="0"/>
                <a:cs typeface="Times New Roman" panose="02020603050405020304" pitchFamily="18" charset="0"/>
              </a:rPr>
              <a:t>Functional Types of Movements in the </a:t>
            </a:r>
            <a:r>
              <a:rPr lang="en-US" b="1" dirty="0" smtClean="0">
                <a:latin typeface="Times New Roman" panose="02020603050405020304" pitchFamily="18" charset="0"/>
                <a:cs typeface="Times New Roman" panose="02020603050405020304" pitchFamily="18" charset="0"/>
              </a:rPr>
              <a:t>GI </a:t>
            </a:r>
            <a:r>
              <a:rPr lang="en-US" b="1" dirty="0">
                <a:latin typeface="Times New Roman" panose="02020603050405020304" pitchFamily="18" charset="0"/>
                <a:cs typeface="Times New Roman" panose="02020603050405020304" pitchFamily="18" charset="0"/>
              </a:rPr>
              <a:t>Tract </a:t>
            </a:r>
          </a:p>
          <a:p>
            <a:r>
              <a:rPr lang="en-US" b="1" dirty="0">
                <a:latin typeface="Times New Roman" panose="02020603050405020304" pitchFamily="18" charset="0"/>
                <a:cs typeface="Times New Roman" panose="02020603050405020304" pitchFamily="18" charset="0"/>
              </a:rPr>
              <a:t>Gastrointestinal Blood Flow-"Splanchnic Circulation"  </a:t>
            </a:r>
          </a:p>
          <a:p>
            <a:r>
              <a:rPr lang="en-US" b="1" dirty="0">
                <a:latin typeface="Times New Roman" panose="02020603050405020304" pitchFamily="18" charset="0"/>
                <a:cs typeface="Times New Roman" panose="02020603050405020304" pitchFamily="18" charset="0"/>
              </a:rPr>
              <a:t>Effect of Gut Activity and Metabolic Factors on Gastrointestinal Blood </a:t>
            </a:r>
            <a:r>
              <a:rPr lang="en-US" b="1" dirty="0" smtClean="0">
                <a:latin typeface="Times New Roman" panose="02020603050405020304" pitchFamily="18" charset="0"/>
                <a:cs typeface="Times New Roman" panose="02020603050405020304" pitchFamily="18" charset="0"/>
              </a:rPr>
              <a:t>Flow</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39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8305800" cy="1143000"/>
          </a:xfrm>
        </p:spPr>
        <p:txBody>
          <a:bodyPr/>
          <a:lstStyle/>
          <a:p>
            <a:pPr eaLnBrk="1" hangingPunct="1"/>
            <a:r>
              <a:rPr lang="en-US" smtClean="0"/>
              <a:t/>
            </a:r>
            <a:br>
              <a:rPr lang="en-US" smtClean="0"/>
            </a:br>
            <a:endParaRPr lang="en-US" smtClean="0"/>
          </a:p>
        </p:txBody>
      </p:sp>
      <p:sp>
        <p:nvSpPr>
          <p:cNvPr id="33795" name="Text Box 5"/>
          <p:cNvSpPr txBox="1">
            <a:spLocks noChangeArrowheads="1"/>
          </p:cNvSpPr>
          <p:nvPr/>
        </p:nvSpPr>
        <p:spPr bwMode="auto">
          <a:xfrm>
            <a:off x="-180528" y="1700808"/>
            <a:ext cx="9361040" cy="3016210"/>
          </a:xfrm>
          <a:prstGeom prst="rect">
            <a:avLst/>
          </a:prstGeom>
          <a:noFill/>
          <a:ln w="12700">
            <a:noFill/>
            <a:miter lim="800000"/>
            <a:headEnd type="none" w="sm" len="sm"/>
            <a:tailEnd type="none" w="sm" len="sm"/>
          </a:ln>
        </p:spPr>
        <p:txBody>
          <a:bodyPr wrap="square">
            <a:spAutoFit/>
          </a:bodyPr>
          <a:lstStyle/>
          <a:p>
            <a:pPr marL="457200" indent="-457200" algn="ctr"/>
            <a:r>
              <a:rPr lang="en-US" sz="19000" b="1" dirty="0">
                <a:latin typeface="Times New Roman" panose="02020603050405020304" pitchFamily="18" charset="0"/>
                <a:cs typeface="Times New Roman" panose="02020603050405020304" pitchFamily="18" charset="0"/>
              </a:rPr>
              <a:t>The </a:t>
            </a:r>
            <a:r>
              <a:rPr lang="en-US" sz="19000" b="1" dirty="0" smtClean="0">
                <a:latin typeface="Times New Roman" panose="02020603050405020304" pitchFamily="18" charset="0"/>
                <a:cs typeface="Times New Roman" panose="02020603050405020304" pitchFamily="18" charset="0"/>
              </a:rPr>
              <a:t>End</a:t>
            </a:r>
            <a:endParaRPr lang="en-US" sz="190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292080" y="116632"/>
            <a:ext cx="3744416" cy="6555185"/>
          </a:xfrm>
        </p:spPr>
      </p:pic>
      <p:sp>
        <p:nvSpPr>
          <p:cNvPr id="29699" name="Rectangle 2"/>
          <p:cNvSpPr>
            <a:spLocks noChangeArrowheads="1"/>
          </p:cNvSpPr>
          <p:nvPr/>
        </p:nvSpPr>
        <p:spPr bwMode="auto">
          <a:xfrm>
            <a:off x="323528" y="1412776"/>
            <a:ext cx="475252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4000" b="1" dirty="0">
                <a:latin typeface="Times New Roman" pitchFamily="18" charset="0"/>
                <a:cs typeface="Times New Roman" pitchFamily="18" charset="0"/>
              </a:rPr>
              <a:t>The gastrointestinal system consists of the gastrointestinal tract (GIT) and associated organs that produce </a:t>
            </a:r>
            <a:r>
              <a:rPr lang="en-US" sz="4000" b="1" dirty="0" smtClean="0">
                <a:latin typeface="Times New Roman" pitchFamily="18" charset="0"/>
                <a:cs typeface="Times New Roman" pitchFamily="18" charset="0"/>
              </a:rPr>
              <a:t>secretions.</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272749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762000" y="2894013"/>
            <a:ext cx="7848600" cy="523875"/>
          </a:xfrm>
          <a:prstGeom prst="rect">
            <a:avLst/>
          </a:prstGeom>
          <a:noFill/>
          <a:ln w="12700">
            <a:noFill/>
            <a:miter lim="800000"/>
            <a:headEnd type="none" w="sm" len="sm"/>
            <a:tailEnd type="none" w="sm" len="sm"/>
          </a:ln>
        </p:spPr>
        <p:txBody>
          <a:bodyPr>
            <a:spAutoFit/>
          </a:bodyPr>
          <a:lstStyle/>
          <a:p>
            <a:pPr marL="457200" indent="-457200">
              <a:spcBef>
                <a:spcPct val="50000"/>
              </a:spcBef>
            </a:pPr>
            <a:r>
              <a:rPr lang="en-US" sz="2800" b="1">
                <a:solidFill>
                  <a:srgbClr val="FFFFFF"/>
                </a:solidFill>
                <a:latin typeface="Times New Roman" pitchFamily="18" charset="0"/>
              </a:rPr>
              <a:t> </a:t>
            </a:r>
            <a:endParaRPr lang="en-US" sz="2800" b="1">
              <a:solidFill>
                <a:srgbClr val="FFFF00"/>
              </a:solidFill>
              <a:latin typeface="Times New Roman" pitchFamily="18" charset="0"/>
            </a:endParaRPr>
          </a:p>
        </p:txBody>
      </p:sp>
      <p:sp>
        <p:nvSpPr>
          <p:cNvPr id="6147" name="Title 2"/>
          <p:cNvSpPr>
            <a:spLocks noGrp="1"/>
          </p:cNvSpPr>
          <p:nvPr>
            <p:ph type="title"/>
          </p:nvPr>
        </p:nvSpPr>
        <p:spPr>
          <a:xfrm>
            <a:off x="539552" y="243880"/>
            <a:ext cx="7772400" cy="808856"/>
          </a:xfrm>
        </p:spPr>
        <p:txBody>
          <a:bodyPr>
            <a:normAutofit/>
          </a:bodyPr>
          <a:lstStyle/>
          <a:p>
            <a:r>
              <a:rPr lang="en-US" sz="4000" b="1" dirty="0" smtClean="0">
                <a:solidFill>
                  <a:srgbClr val="FF0000"/>
                </a:solidFill>
                <a:latin typeface="Times New Roman" pitchFamily="18" charset="0"/>
                <a:cs typeface="Times New Roman" pitchFamily="18" charset="0"/>
              </a:rPr>
              <a:t>Gastrointestinal Function</a:t>
            </a:r>
            <a:endParaRPr lang="ar-SA" sz="4000" b="1" dirty="0" smtClean="0">
              <a:solidFill>
                <a:srgbClr val="FF0000"/>
              </a:solidFill>
              <a:latin typeface="Times New Roman" pitchFamily="18" charset="0"/>
              <a:cs typeface="Times New Roman" pitchFamily="18" charset="0"/>
            </a:endParaRPr>
          </a:p>
        </p:txBody>
      </p:sp>
      <p:sp>
        <p:nvSpPr>
          <p:cNvPr id="4" name="Content Placeholder 3"/>
          <p:cNvSpPr>
            <a:spLocks noGrp="1"/>
          </p:cNvSpPr>
          <p:nvPr>
            <p:ph idx="1"/>
          </p:nvPr>
        </p:nvSpPr>
        <p:spPr>
          <a:xfrm>
            <a:off x="107504" y="1052736"/>
            <a:ext cx="9036496" cy="5472608"/>
          </a:xfrm>
        </p:spPr>
        <p:txBody>
          <a:bodyPr/>
          <a:lstStyle/>
          <a:p>
            <a:pPr marL="0" indent="0">
              <a:buNone/>
              <a:defRPr/>
            </a:pPr>
            <a:r>
              <a:rPr lang="en-US" sz="3000" b="1" dirty="0" smtClean="0">
                <a:latin typeface="Times New Roman" pitchFamily="18" charset="0"/>
                <a:cs typeface="Times New Roman" pitchFamily="18" charset="0"/>
              </a:rPr>
              <a:t>The alimentary tract provides the body with a continual supply of water, electrolytes, and nutrients. </a:t>
            </a:r>
          </a:p>
          <a:p>
            <a:pPr marL="0" indent="0">
              <a:buNone/>
              <a:defRPr/>
            </a:pPr>
            <a:r>
              <a:rPr lang="en-US" sz="3000" b="1" dirty="0" smtClean="0">
                <a:solidFill>
                  <a:srgbClr val="FF0000"/>
                </a:solidFill>
                <a:latin typeface="Times New Roman" pitchFamily="18" charset="0"/>
                <a:cs typeface="Times New Roman" pitchFamily="18" charset="0"/>
              </a:rPr>
              <a:t>To achieve this function, it requires:</a:t>
            </a:r>
          </a:p>
          <a:p>
            <a:pPr marL="357188" indent="-357188">
              <a:buClr>
                <a:schemeClr val="tx1"/>
              </a:buClr>
              <a:buFont typeface="+mj-lt"/>
              <a:buAutoNum type="arabicPeriod"/>
              <a:defRPr/>
            </a:pPr>
            <a:r>
              <a:rPr lang="en-US" sz="3000" b="1" dirty="0">
                <a:latin typeface="Times New Roman" pitchFamily="18" charset="0"/>
                <a:cs typeface="Times New Roman" pitchFamily="18" charset="0"/>
              </a:rPr>
              <a:t>M</a:t>
            </a:r>
            <a:r>
              <a:rPr lang="en-US" sz="3000" b="1" dirty="0" smtClean="0">
                <a:latin typeface="Times New Roman" pitchFamily="18" charset="0"/>
                <a:cs typeface="Times New Roman" pitchFamily="18" charset="0"/>
              </a:rPr>
              <a:t>ovement of food through the alimentary tract (motility).</a:t>
            </a:r>
          </a:p>
          <a:p>
            <a:pPr marL="357188" indent="-357188">
              <a:buClr>
                <a:schemeClr val="tx1"/>
              </a:buClr>
              <a:buFont typeface="+mj-lt"/>
              <a:buAutoNum type="arabicPeriod"/>
              <a:defRPr/>
            </a:pPr>
            <a:r>
              <a:rPr lang="en-US" sz="3000" b="1" dirty="0" smtClean="0">
                <a:latin typeface="Times New Roman" pitchFamily="18" charset="0"/>
                <a:cs typeface="Times New Roman" pitchFamily="18" charset="0"/>
              </a:rPr>
              <a:t>Secretion of digestive juices and digestion of the food.</a:t>
            </a:r>
          </a:p>
          <a:p>
            <a:pPr marL="357188" indent="-357188">
              <a:buClr>
                <a:schemeClr val="tx1"/>
              </a:buClr>
              <a:buFont typeface="+mj-lt"/>
              <a:buAutoNum type="arabicPeriod"/>
              <a:defRPr/>
            </a:pPr>
            <a:r>
              <a:rPr lang="en-US" sz="3000" b="1" dirty="0" smtClean="0">
                <a:latin typeface="Times New Roman" pitchFamily="18" charset="0"/>
                <a:cs typeface="Times New Roman" pitchFamily="18" charset="0"/>
              </a:rPr>
              <a:t>Absorption of water, various electrolytes, and digestive products.</a:t>
            </a:r>
          </a:p>
          <a:p>
            <a:pPr marL="357188" indent="-357188">
              <a:buClr>
                <a:schemeClr val="tx1"/>
              </a:buClr>
              <a:buFont typeface="+mj-lt"/>
              <a:buAutoNum type="arabicPeriod"/>
              <a:defRPr/>
            </a:pPr>
            <a:r>
              <a:rPr lang="en-US" sz="3000" b="1" dirty="0" smtClean="0">
                <a:latin typeface="Times New Roman" pitchFamily="18" charset="0"/>
                <a:cs typeface="Times New Roman" pitchFamily="18" charset="0"/>
              </a:rPr>
              <a:t>Circulation of blood through the gastrointestinal organs to carry away the absorbed substances.</a:t>
            </a:r>
          </a:p>
        </p:txBody>
      </p:sp>
    </p:spTree>
    <p:extLst>
      <p:ext uri="{BB962C8B-B14F-4D97-AF65-F5344CB8AC3E}">
        <p14:creationId xmlns:p14="http://schemas.microsoft.com/office/powerpoint/2010/main" val="177291934"/>
      </p:ext>
    </p:extLst>
  </p:cSld>
  <p:clrMapOvr>
    <a:masterClrMapping/>
  </p:clrMapOvr>
  <mc:AlternateContent xmlns:mc="http://schemas.openxmlformats.org/markup-compatibility/2006" xmlns:p14="http://schemas.microsoft.com/office/powerpoint/2010/main">
    <mc:Choice Requires="p14">
      <p:transition spd="slow" p14:dur="1500">
        <p:strips dir="rd"/>
      </p:transition>
    </mc:Choice>
    <mc:Fallback xmlns="">
      <p:transition spd="slow">
        <p:strips dir="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650776"/>
            <a:ext cx="9144000" cy="762000"/>
          </a:xfrm>
        </p:spPr>
        <p:txBody>
          <a:bodyPr/>
          <a:lstStyle/>
          <a:p>
            <a:r>
              <a:rPr lang="en-US" sz="3600" b="1" dirty="0" smtClean="0">
                <a:solidFill>
                  <a:srgbClr val="FF0000"/>
                </a:solidFill>
                <a:latin typeface="Times New Roman" panose="02020603050405020304" pitchFamily="18" charset="0"/>
                <a:cs typeface="Times New Roman" panose="02020603050405020304" pitchFamily="18" charset="0"/>
              </a:rPr>
              <a:t>General Principles of Gastrointestinal Motility Physiological Anatomy of the Gastrointestinal Wall</a:t>
            </a:r>
            <a:endParaRPr lang="ar-SA" sz="3600" b="1" dirty="0" smtClean="0">
              <a:solidFill>
                <a:srgbClr val="FF0000"/>
              </a:solidFill>
              <a:latin typeface="Times New Roman" panose="02020603050405020304" pitchFamily="18" charset="0"/>
              <a:cs typeface="Times New Roman" panose="02020603050405020304" pitchFamily="18" charset="0"/>
            </a:endParaRPr>
          </a:p>
        </p:txBody>
      </p:sp>
      <p:sp>
        <p:nvSpPr>
          <p:cNvPr id="7171" name="Content Placeholder 2"/>
          <p:cNvSpPr>
            <a:spLocks noGrp="1"/>
          </p:cNvSpPr>
          <p:nvPr>
            <p:ph idx="1"/>
          </p:nvPr>
        </p:nvSpPr>
        <p:spPr>
          <a:xfrm>
            <a:off x="0" y="2040632"/>
            <a:ext cx="9067800" cy="1676400"/>
          </a:xfrm>
        </p:spPr>
        <p:txBody>
          <a:bodyPr/>
          <a:lstStyle/>
          <a:p>
            <a:r>
              <a:rPr lang="en-US" sz="3600" b="1" dirty="0" smtClean="0">
                <a:latin typeface="Times New Roman" panose="02020603050405020304" pitchFamily="18" charset="0"/>
                <a:cs typeface="Times New Roman" panose="02020603050405020304" pitchFamily="18" charset="0"/>
              </a:rPr>
              <a:t>The following layers structure the GI wall from outer surface inward: (1) the </a:t>
            </a:r>
            <a:r>
              <a:rPr lang="en-US" sz="3600" b="1" i="1" dirty="0" err="1" smtClean="0">
                <a:latin typeface="Times New Roman" panose="02020603050405020304" pitchFamily="18" charset="0"/>
                <a:cs typeface="Times New Roman" panose="02020603050405020304" pitchFamily="18" charset="0"/>
              </a:rPr>
              <a:t>serosa</a:t>
            </a:r>
            <a:r>
              <a:rPr lang="en-US" sz="3600" b="1" dirty="0" smtClean="0">
                <a:latin typeface="Times New Roman" panose="02020603050405020304" pitchFamily="18" charset="0"/>
                <a:cs typeface="Times New Roman" panose="02020603050405020304" pitchFamily="18" charset="0"/>
              </a:rPr>
              <a:t>, (2) a </a:t>
            </a:r>
            <a:r>
              <a:rPr lang="en-US" sz="3600" b="1" i="1" dirty="0" smtClean="0">
                <a:latin typeface="Times New Roman" panose="02020603050405020304" pitchFamily="18" charset="0"/>
                <a:cs typeface="Times New Roman" panose="02020603050405020304" pitchFamily="18" charset="0"/>
              </a:rPr>
              <a:t>longitudinal muscle layer</a:t>
            </a:r>
            <a:r>
              <a:rPr lang="en-US" sz="3600" b="1" dirty="0" smtClean="0">
                <a:latin typeface="Times New Roman" panose="02020603050405020304" pitchFamily="18" charset="0"/>
                <a:cs typeface="Times New Roman" panose="02020603050405020304" pitchFamily="18" charset="0"/>
              </a:rPr>
              <a:t>, (3) a </a:t>
            </a:r>
            <a:r>
              <a:rPr lang="en-US" sz="3600" b="1" i="1" dirty="0" smtClean="0">
                <a:latin typeface="Times New Roman" panose="02020603050405020304" pitchFamily="18" charset="0"/>
                <a:cs typeface="Times New Roman" panose="02020603050405020304" pitchFamily="18" charset="0"/>
              </a:rPr>
              <a:t>circular muscle layer</a:t>
            </a:r>
            <a:r>
              <a:rPr lang="en-US" sz="3600" b="1" dirty="0" smtClean="0">
                <a:latin typeface="Times New Roman" panose="02020603050405020304" pitchFamily="18" charset="0"/>
                <a:cs typeface="Times New Roman" panose="02020603050405020304" pitchFamily="18" charset="0"/>
              </a:rPr>
              <a:t>, (4) the </a:t>
            </a:r>
            <a:r>
              <a:rPr lang="en-US" sz="3600" b="1" i="1" dirty="0" err="1" smtClean="0">
                <a:latin typeface="Times New Roman" panose="02020603050405020304" pitchFamily="18" charset="0"/>
                <a:cs typeface="Times New Roman" panose="02020603050405020304" pitchFamily="18" charset="0"/>
              </a:rPr>
              <a:t>submucosa</a:t>
            </a:r>
            <a:r>
              <a:rPr lang="en-US" sz="3600" b="1" i="1" dirty="0" smtClean="0">
                <a:latin typeface="Times New Roman" panose="02020603050405020304" pitchFamily="18" charset="0"/>
                <a:cs typeface="Times New Roman" panose="02020603050405020304" pitchFamily="18" charset="0"/>
              </a:rPr>
              <a:t>,</a:t>
            </a:r>
            <a:r>
              <a:rPr lang="en-US" sz="3600" b="1" dirty="0" smtClean="0">
                <a:latin typeface="Times New Roman" panose="02020603050405020304" pitchFamily="18" charset="0"/>
                <a:cs typeface="Times New Roman" panose="02020603050405020304" pitchFamily="18" charset="0"/>
              </a:rPr>
              <a:t> and (5) the </a:t>
            </a:r>
            <a:r>
              <a:rPr lang="en-US" sz="3600" b="1" i="1" dirty="0" smtClean="0">
                <a:latin typeface="Times New Roman" panose="02020603050405020304" pitchFamily="18" charset="0"/>
                <a:cs typeface="Times New Roman" panose="02020603050405020304" pitchFamily="18" charset="0"/>
              </a:rPr>
              <a:t>mucosa</a:t>
            </a:r>
            <a:r>
              <a:rPr lang="en-US" sz="3600" b="1" dirty="0" smtClean="0">
                <a:latin typeface="Times New Roman" panose="02020603050405020304" pitchFamily="18" charset="0"/>
                <a:cs typeface="Times New Roman" panose="02020603050405020304" pitchFamily="18" charset="0"/>
              </a:rPr>
              <a:t>. In addition, sparse bundles of smooth muscle fibers, the </a:t>
            </a:r>
            <a:r>
              <a:rPr lang="en-US" sz="3600" b="1" i="1" dirty="0" smtClean="0">
                <a:latin typeface="Times New Roman" panose="02020603050405020304" pitchFamily="18" charset="0"/>
                <a:cs typeface="Times New Roman" panose="02020603050405020304" pitchFamily="18" charset="0"/>
              </a:rPr>
              <a:t>mucosal muscle</a:t>
            </a:r>
            <a:r>
              <a:rPr lang="en-US" sz="3600" b="1" dirty="0" smtClean="0">
                <a:latin typeface="Times New Roman" panose="02020603050405020304" pitchFamily="18" charset="0"/>
                <a:cs typeface="Times New Roman" panose="02020603050405020304" pitchFamily="18" charset="0"/>
              </a:rPr>
              <a:t>, lie in the deeper layers of the mucosa. </a:t>
            </a:r>
            <a:endParaRPr lang="ar-SA" sz="3600" b="1" dirty="0" smtClean="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799" y="188640"/>
            <a:ext cx="7772400" cy="1143000"/>
          </a:xfrm>
        </p:spPr>
        <p:txBody>
          <a:bodyPr/>
          <a:lstStyle/>
          <a:p>
            <a:r>
              <a:rPr lang="en-US" sz="4000" b="1" dirty="0">
                <a:solidFill>
                  <a:srgbClr val="FF0000"/>
                </a:solidFill>
                <a:latin typeface="Times New Roman" panose="02020603050405020304" pitchFamily="18" charset="0"/>
                <a:cs typeface="Times New Roman" panose="02020603050405020304" pitchFamily="18" charset="0"/>
              </a:rPr>
              <a:t>Physiological Anatomy of the Gastrointestinal Wall</a:t>
            </a:r>
            <a:endParaRPr lang="ar-SA" sz="40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24-03_1.jpg                                                    00000941Sarah                          B9D5FA8B:"/>
          <p:cNvPicPr>
            <a:picLocks noChangeAspect="1" noChangeArrowheads="1"/>
          </p:cNvPicPr>
          <p:nvPr/>
        </p:nvPicPr>
        <p:blipFill>
          <a:blip r:embed="rId2" cstate="print"/>
          <a:srcRect/>
          <a:stretch>
            <a:fillRect/>
          </a:stretch>
        </p:blipFill>
        <p:spPr bwMode="auto">
          <a:xfrm>
            <a:off x="6496" y="1628800"/>
            <a:ext cx="9131007" cy="4713818"/>
          </a:xfrm>
          <a:prstGeom prst="rect">
            <a:avLst/>
          </a:prstGeom>
          <a:noFill/>
        </p:spPr>
      </p:pic>
    </p:spTree>
    <p:extLst>
      <p:ext uri="{BB962C8B-B14F-4D97-AF65-F5344CB8AC3E}">
        <p14:creationId xmlns:p14="http://schemas.microsoft.com/office/powerpoint/2010/main" val="292031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 Erythropoiesi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40 , Feb 2019</Template>
  <TotalTime>9581</TotalTime>
  <Words>3058</Words>
  <Application>Microsoft Office PowerPoint</Application>
  <PresentationFormat>On-screen Show (4:3)</PresentationFormat>
  <Paragraphs>256</Paragraphs>
  <Slides>50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Arial Black</vt:lpstr>
      <vt:lpstr>Calibri</vt:lpstr>
      <vt:lpstr>Garamond</vt:lpstr>
      <vt:lpstr>Times New Roman</vt:lpstr>
      <vt:lpstr>Wingdings</vt:lpstr>
      <vt:lpstr>2- Erythropoiesis</vt:lpstr>
      <vt:lpstr>Office Theme</vt:lpstr>
      <vt:lpstr>Lecture 1 Gastrointestinal Physiology  Chapter 63; pages 797-806 </vt:lpstr>
      <vt:lpstr>Note: Any kind of recording during the lectures is not allowed. Thanks </vt:lpstr>
      <vt:lpstr> Required Textbook </vt:lpstr>
      <vt:lpstr>Learning Objectives </vt:lpstr>
      <vt:lpstr>Learning Objectives (Cont.)</vt:lpstr>
      <vt:lpstr>PowerPoint Presentation</vt:lpstr>
      <vt:lpstr>Gastrointestinal Function</vt:lpstr>
      <vt:lpstr>General Principles of Gastrointestinal Motility Physiological Anatomy of the Gastrointestinal Wall</vt:lpstr>
      <vt:lpstr>Physiological Anatomy of the Gastrointestinal Wall</vt:lpstr>
      <vt:lpstr>The General Characteristics of Smooth Muscle</vt:lpstr>
      <vt:lpstr>The General Characteristics of Smooth Muscle (Cont.)</vt:lpstr>
      <vt:lpstr>The General Characteristics of Smooth Muscle and its Function </vt:lpstr>
      <vt:lpstr>The Specific Characteristics of Smooth Muscle in the Gut </vt:lpstr>
      <vt:lpstr>The Specific Characteristics of Smooth Muscle in the Gut (Cont.)</vt:lpstr>
      <vt:lpstr>Electrical Activity of Gastrointestinal Smooth Muscle</vt:lpstr>
      <vt:lpstr>Electrical Activity of Gastrointestinal Smooth Muscle (cont.)</vt:lpstr>
      <vt:lpstr>Electrical Activity of Gastrointestinal Smooth Muscle (cont.)</vt:lpstr>
      <vt:lpstr>Electrical Activity of Gastrointestinal Smooth Muscle (cont.)</vt:lpstr>
      <vt:lpstr>The Specific Characteristics of Smooth Muscle in the Gut (Cont.)</vt:lpstr>
      <vt:lpstr>The Specific Characteristics of Smooth Muscle in the Gut (Cont.)</vt:lpstr>
      <vt:lpstr>Smooth Muscle in the Gut (Cont.)</vt:lpstr>
      <vt:lpstr>The Specific Characteristics of Smooth Muscle in the Gut (Cont.)</vt:lpstr>
      <vt:lpstr>Mechanism of Smooth Muscle Contraction</vt:lpstr>
      <vt:lpstr>PowerPoint Presentation</vt:lpstr>
      <vt:lpstr>Neural Control of Gastrointestinal Function-Enteric Nervous System </vt:lpstr>
      <vt:lpstr>Neural Control of Gastrointestinal Function-Enteric Nervous System </vt:lpstr>
      <vt:lpstr>Neural Control of Gastrointestinal Function-Enteric Nervous System </vt:lpstr>
      <vt:lpstr>Neural Control of Gastrointestinal Function-Enteric Nervous System </vt:lpstr>
      <vt:lpstr>Differences Between the Myenteric and Submucosal Plexuses </vt:lpstr>
      <vt:lpstr>Differences Between the Myenteric and Submucosal Plexuses (cont.)</vt:lpstr>
      <vt:lpstr>Types of Neurotransmitters Secreted by Enteric Neurons</vt:lpstr>
      <vt:lpstr>Autonomic Control of the Gastrointestinal Tract </vt:lpstr>
      <vt:lpstr>Sympathetic Innervation (Thoracolumbar Outflow)</vt:lpstr>
      <vt:lpstr>Parasympathetic Innervation (Cranial and Sacral Outflow)</vt:lpstr>
      <vt:lpstr>Neural Control of Gastrointestinal Function-Enteric Nervous System </vt:lpstr>
      <vt:lpstr>Afferent Sensory Nerve Fibers from the Gut</vt:lpstr>
      <vt:lpstr>Gastrointestinal Reflexes</vt:lpstr>
      <vt:lpstr>Gastrointestinal Reflexes (Cont.)</vt:lpstr>
      <vt:lpstr>Gastrointestinal Reflexes (Cont.)</vt:lpstr>
      <vt:lpstr>Hormonal Control of Gastrointestinal Motility</vt:lpstr>
      <vt:lpstr>Gastrointestinal Peptides </vt:lpstr>
      <vt:lpstr>PowerPoint Presentation</vt:lpstr>
      <vt:lpstr>Functional Types of Movements in the GI </vt:lpstr>
      <vt:lpstr>Functional Types of Movements in the GI Tract (Cont.)</vt:lpstr>
      <vt:lpstr>Functional Types of Movements in the GI Tract (Cont.)</vt:lpstr>
      <vt:lpstr>Functional Types of Movements in the GI Tract (Cont.)</vt:lpstr>
      <vt:lpstr>Gastrointestinal Blood Flow-"Splanchnic Circulation" </vt:lpstr>
      <vt:lpstr>Effect of Gut Activity and Metabolic Factors on Gastrointestinal Blood Flow </vt:lpstr>
      <vt:lpstr>Nervous Control of Gastrointestinal Blood Flow </vt:lpstr>
      <vt:lpstr> </vt:lpstr>
    </vt:vector>
  </TitlesOfParts>
  <Company>EVMS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Hemodynamics</dc:title>
  <dc:creator>Michael J. Solhaug</dc:creator>
  <cp:lastModifiedBy>Mohammed Al Zoghaibi</cp:lastModifiedBy>
  <cp:revision>460</cp:revision>
  <dcterms:created xsi:type="dcterms:W3CDTF">1998-03-19T15:06:52Z</dcterms:created>
  <dcterms:modified xsi:type="dcterms:W3CDTF">2019-11-24T06:39:44Z</dcterms:modified>
</cp:coreProperties>
</file>