
<file path=[Content_Types].xml><?xml version="1.0" encoding="utf-8"?>
<Types xmlns="http://schemas.openxmlformats.org/package/2006/content-types">
  <Default ContentType="image/gif" Extension="gi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saveSubsetFonts="1">
  <p:sldMasterIdLst>
    <p:sldMasterId r:id="rId4" id="2147483648"/>
    <p:sldMasterId r:id="rId5" id="2147483660"/>
  </p:sldMasterIdLst>
  <p:sldIdLst>
    <p:sldId r:id="rId6" id="256"/>
    <p:sldId r:id="rId7" id="257"/>
    <p:sldId r:id="rId8" id="258"/>
    <p:sldId r:id="rId9" id="259"/>
    <p:sldId r:id="rId10" id="260"/>
    <p:sldId r:id="rId11" id="261"/>
    <p:sldId r:id="rId12" id="262"/>
    <p:sldId r:id="rId13" id="263"/>
    <p:sldId r:id="rId14" id="264"/>
    <p:sldId r:id="rId15" id="265"/>
    <p:sldId r:id="rId16" id="266"/>
    <p:sldId r:id="rId17" id="267"/>
    <p:sldId r:id="rId18" id="268"/>
    <p:sldId r:id="rId19" id="269"/>
    <p:sldId r:id="rId20" id="270"/>
    <p:sldId r:id="rId21" id="271"/>
    <p:sldId r:id="rId22" id="272"/>
    <p:sldId r:id="rId23" id="273"/>
    <p:sldId r:id="rId24" id="274"/>
    <p:sldId r:id="rId25" id="275"/>
    <p:sldId r:id="rId26" id="276"/>
    <p:sldId r:id="rId27" id="277"/>
    <p:sldId r:id="rId28" id="278"/>
    <p:sldId r:id="rId29" id="279"/>
    <p:sldId r:id="rId30" id="280"/>
    <p:sldId r:id="rId31" id="281"/>
    <p:sldId r:id="rId32" id="282"/>
  </p:sldIdLst>
  <p:sldSz cx="9144000" cy="6858000" type="screen4x3"/>
  <p:notesSz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6858000" cy="9144000"/>
  <p:defaultText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defRPr lang="en-US">
        <a:uFillTx/>
      </a:defRPr>
    </a:defPPr>
    <a:lvl1pPr algn="l" fontAlgn="base" rtl="0">
      <a:spcBef>
        <a:spcPct val="0"/>
      </a:spcBef>
      <a:spcAft>
        <a:spcPct val="0"/>
      </a:spcAft>
      <a:defRPr kern="1200" sz="2400">
        <a:solidFill>
          <a:schemeClr val="tx1"/>
        </a:solidFill>
        <a:uFillTx/>
        <a:latin charset="0" pitchFamily="18" typeface="Times New Roman"/>
        <a:ea typeface="+mn-ea"/>
        <a:cs charset="0" pitchFamily="18" typeface="Times New Roman"/>
      </a:defRPr>
    </a:lvl1pPr>
    <a:lvl2pPr algn="l" fontAlgn="base" marL="457200" rtl="0">
      <a:spcBef>
        <a:spcPct val="0"/>
      </a:spcBef>
      <a:spcAft>
        <a:spcPct val="0"/>
      </a:spcAft>
      <a:defRPr kern="1200" sz="2400">
        <a:solidFill>
          <a:schemeClr val="tx1"/>
        </a:solidFill>
        <a:uFillTx/>
        <a:latin charset="0" pitchFamily="18" typeface="Times New Roman"/>
        <a:ea typeface="+mn-ea"/>
        <a:cs charset="0" pitchFamily="18" typeface="Times New Roman"/>
      </a:defRPr>
    </a:lvl2pPr>
    <a:lvl3pPr algn="l" fontAlgn="base" marL="914400" rtl="0">
      <a:spcBef>
        <a:spcPct val="0"/>
      </a:spcBef>
      <a:spcAft>
        <a:spcPct val="0"/>
      </a:spcAft>
      <a:defRPr kern="1200" sz="2400">
        <a:solidFill>
          <a:schemeClr val="tx1"/>
        </a:solidFill>
        <a:uFillTx/>
        <a:latin charset="0" pitchFamily="18" typeface="Times New Roman"/>
        <a:ea typeface="+mn-ea"/>
        <a:cs charset="0" pitchFamily="18" typeface="Times New Roman"/>
      </a:defRPr>
    </a:lvl3pPr>
    <a:lvl4pPr algn="l" fontAlgn="base" marL="1371600" rtl="0">
      <a:spcBef>
        <a:spcPct val="0"/>
      </a:spcBef>
      <a:spcAft>
        <a:spcPct val="0"/>
      </a:spcAft>
      <a:defRPr kern="1200" sz="2400">
        <a:solidFill>
          <a:schemeClr val="tx1"/>
        </a:solidFill>
        <a:uFillTx/>
        <a:latin charset="0" pitchFamily="18" typeface="Times New Roman"/>
        <a:ea typeface="+mn-ea"/>
        <a:cs charset="0" pitchFamily="18" typeface="Times New Roman"/>
      </a:defRPr>
    </a:lvl4pPr>
    <a:lvl5pPr algn="l" fontAlgn="base" marL="1828800" rtl="0">
      <a:spcBef>
        <a:spcPct val="0"/>
      </a:spcBef>
      <a:spcAft>
        <a:spcPct val="0"/>
      </a:spcAft>
      <a:defRPr kern="1200" sz="2400">
        <a:solidFill>
          <a:schemeClr val="tx1"/>
        </a:solidFill>
        <a:uFillTx/>
        <a:latin charset="0" pitchFamily="18" typeface="Times New Roman"/>
        <a:ea typeface="+mn-ea"/>
        <a:cs charset="0" pitchFamily="18" typeface="Times New Roman"/>
      </a:defRPr>
    </a:lvl5pPr>
    <a:lvl6pPr algn="r" defTabSz="914400" eaLnBrk="1" hangingPunct="1" latinLnBrk="0" marL="2286000" rtl="1">
      <a:defRPr kern="1200" sz="2400">
        <a:solidFill>
          <a:schemeClr val="tx1"/>
        </a:solidFill>
        <a:uFillTx/>
        <a:latin charset="0" pitchFamily="18" typeface="Times New Roman"/>
        <a:ea typeface="+mn-ea"/>
        <a:cs charset="0" pitchFamily="18" typeface="Times New Roman"/>
      </a:defRPr>
    </a:lvl6pPr>
    <a:lvl7pPr algn="r" defTabSz="914400" eaLnBrk="1" hangingPunct="1" latinLnBrk="0" marL="2743200" rtl="1">
      <a:defRPr kern="1200" sz="2400">
        <a:solidFill>
          <a:schemeClr val="tx1"/>
        </a:solidFill>
        <a:uFillTx/>
        <a:latin charset="0" pitchFamily="18" typeface="Times New Roman"/>
        <a:ea typeface="+mn-ea"/>
        <a:cs charset="0" pitchFamily="18" typeface="Times New Roman"/>
      </a:defRPr>
    </a:lvl7pPr>
    <a:lvl8pPr algn="r" defTabSz="914400" eaLnBrk="1" hangingPunct="1" latinLnBrk="0" marL="3200400" rtl="1">
      <a:defRPr kern="1200" sz="2400">
        <a:solidFill>
          <a:schemeClr val="tx1"/>
        </a:solidFill>
        <a:uFillTx/>
        <a:latin charset="0" pitchFamily="18" typeface="Times New Roman"/>
        <a:ea typeface="+mn-ea"/>
        <a:cs charset="0" pitchFamily="18" typeface="Times New Roman"/>
      </a:defRPr>
    </a:lvl8pPr>
    <a:lvl9pPr algn="r" defTabSz="914400" eaLnBrk="1" hangingPunct="1" latinLnBrk="0" marL="3657600" rtl="1">
      <a:defRPr kern="1200" sz="2400">
        <a:solidFill>
          <a:schemeClr val="tx1"/>
        </a:solidFill>
        <a:uFillTx/>
        <a:latin charset="0" pitchFamily="18" typeface="Times New Roman"/>
        <a:ea typeface="+mn-ea"/>
        <a:cs charset="0" pitchFamily="18" typeface="Times New Roman"/>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p:showPr showNarration="1">
    <p:present/>
    <p:sldAll/>
    <p:penCl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rgbClr val="FF0000"/>
    </p:penClr>
  </p:showPr>
</p:presentationPr>
</file>

<file path=ppt/tableStyles.xml><?xml version="1.0" encoding="utf-8"?>
<a:tblStyleLst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def="{5C22544A-7EE6-4342-B048-85BDC9FD1C3A}"/>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p:normalViewPr horzBarState="maximized">
    <p:restoredLeft sz="15620"/>
    <p:restoredTop sz="94660"/>
  </p:normalViewPr>
  <p:slideViewPr>
    <p:cSldViewPr>
      <p:cViewPr varScale="1">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116"/>
          <a:sy d="100" n="116"/>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1464" y="108"/>
      </p:cViewPr>
      <p:guideLst>
        <p:guide orient="horz" pos="2160"/>
        <p:guide pos="2880"/>
      </p:guideLst>
    </p:cSldViewPr>
  </p:slideViewPr>
  <p:outlineViewPr>
    <p:cViewPr>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33"/>
        <a:sy d="100" n="33"/>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outlineViewPr>
  <p:notesTextViewPr>
    <p:cViewPr>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100"/>
        <a:sy d="100" n="100"/>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notesTextViewPr>
  <p:sorterViewPr>
    <p:cViewPr>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66"/>
        <a:sy d="100" n="66"/>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sorterViewPr>
  <p:gridSpacing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72008" cy="72008"/>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tableStyles.xml" Type="http://schemas.openxmlformats.org/officeDocument/2006/relationships/tableStyles"></Relationship><Relationship Id="rId3" Target="viewProps.xml" Type="http://schemas.openxmlformats.org/officeDocument/2006/relationships/viewProps"></Relationship><Relationship Id="rId4" Target="slideMasters/slideMaster1.xml" Type="http://schemas.openxmlformats.org/officeDocument/2006/relationships/slideMaster"></Relationship><Relationship Id="rId5" Target="slideMasters/slideMaster2.xml" Type="http://schemas.openxmlformats.org/officeDocument/2006/relationships/slideMaster"></Relationship><Relationship Id="rId6" Target="slides/slide1.xml" Type="http://schemas.openxmlformats.org/officeDocument/2006/relationships/slide"></Relationship><Relationship Id="rId7" Target="slides/slide2.xml" Type="http://schemas.openxmlformats.org/officeDocument/2006/relationships/slide"></Relationship><Relationship Id="rId8" Target="slides/slide3.xml" Type="http://schemas.openxmlformats.org/officeDocument/2006/relationships/slide"></Relationship><Relationship Id="rId9" Target="slides/slide4.xml" Type="http://schemas.openxmlformats.org/officeDocument/2006/relationships/slide"></Relationship><Relationship Id="rId10" Target="slides/slide5.xml" Type="http://schemas.openxmlformats.org/officeDocument/2006/relationships/slide"></Relationship><Relationship Id="rId11" Target="slides/slide6.xml" Type="http://schemas.openxmlformats.org/officeDocument/2006/relationships/slide"></Relationship><Relationship Id="rId12" Target="slides/slide7.xml" Type="http://schemas.openxmlformats.org/officeDocument/2006/relationships/slide"></Relationship><Relationship Id="rId13" Target="slides/slide8.xml" Type="http://schemas.openxmlformats.org/officeDocument/2006/relationships/slide"></Relationship><Relationship Id="rId14" Target="slides/slide9.xml" Type="http://schemas.openxmlformats.org/officeDocument/2006/relationships/slide"></Relationship><Relationship Id="rId15" Target="slides/slide10.xml" Type="http://schemas.openxmlformats.org/officeDocument/2006/relationships/slide"></Relationship><Relationship Id="rId16" Target="slides/slide11.xml" Type="http://schemas.openxmlformats.org/officeDocument/2006/relationships/slide"></Relationship><Relationship Id="rId17" Target="slides/slide12.xml" Type="http://schemas.openxmlformats.org/officeDocument/2006/relationships/slide"></Relationship><Relationship Id="rId18" Target="slides/slide13.xml" Type="http://schemas.openxmlformats.org/officeDocument/2006/relationships/slide"></Relationship><Relationship Id="rId19" Target="slides/slide14.xml" Type="http://schemas.openxmlformats.org/officeDocument/2006/relationships/slide"></Relationship><Relationship Id="rId20" Target="slides/slide15.xml" Type="http://schemas.openxmlformats.org/officeDocument/2006/relationships/slide"></Relationship><Relationship Id="rId21" Target="slides/slide16.xml" Type="http://schemas.openxmlformats.org/officeDocument/2006/relationships/slide"></Relationship><Relationship Id="rId22" Target="slides/slide17.xml" Type="http://schemas.openxmlformats.org/officeDocument/2006/relationships/slide"></Relationship><Relationship Id="rId23" Target="slides/slide18.xml" Type="http://schemas.openxmlformats.org/officeDocument/2006/relationships/slide"></Relationship><Relationship Id="rId24" Target="slides/slide19.xml" Type="http://schemas.openxmlformats.org/officeDocument/2006/relationships/slide"></Relationship><Relationship Id="rId25" Target="slides/slide20.xml" Type="http://schemas.openxmlformats.org/officeDocument/2006/relationships/slide"></Relationship><Relationship Id="rId26" Target="slides/slide21.xml" Type="http://schemas.openxmlformats.org/officeDocument/2006/relationships/slide"></Relationship><Relationship Id="rId27" Target="slides/slide22.xml" Type="http://schemas.openxmlformats.org/officeDocument/2006/relationships/slide"></Relationship><Relationship Id="rId28" Target="slides/slide23.xml" Type="http://schemas.openxmlformats.org/officeDocument/2006/relationships/slide"></Relationship><Relationship Id="rId29" Target="slides/slide24.xml" Type="http://schemas.openxmlformats.org/officeDocument/2006/relationships/slide"></Relationship><Relationship Id="rId30" Target="slides/slide25.xml" Type="http://schemas.openxmlformats.org/officeDocument/2006/relationships/slide"></Relationship><Relationship Id="rId31" Target="slides/slide26.xml" Type="http://schemas.openxmlformats.org/officeDocument/2006/relationships/slide"></Relationship><Relationship Id="rId32" Target="slides/slide27.xml" Type="http://schemas.openxmlformats.org/officeDocument/2006/relationships/slide"></Relationship><Relationship Id="rId33" Target="theme/theme1.xml" Type="http://schemas.openxmlformats.org/officeDocument/2006/relationships/theme"></Relationship></Relationship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2.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3.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4.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5.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6.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7.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8.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9.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0.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21.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22.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23.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
  <p:cSld name="Title Slid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2130426"/>
            <a:ext cx="7772400" cy="14700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ubtit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71600" y="3886200"/>
            <a:ext cx="6400800" cy="1752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lgn="ctr" indent="0" marL="0">
              <a:buNone/>
              <a:defRPr>
                <a:uFillTx/>
              </a:defRPr>
            </a:lvl1pPr>
            <a:lvl2pPr algn="ctr" indent="0" marL="406405">
              <a:buNone/>
              <a:defRPr>
                <a:uFillTx/>
              </a:defRPr>
            </a:lvl2pPr>
            <a:lvl3pPr algn="ctr" indent="0" marL="812810">
              <a:buNone/>
              <a:defRPr>
                <a:uFillTx/>
              </a:defRPr>
            </a:lvl3pPr>
            <a:lvl4pPr algn="ctr" indent="0" marL="1219215">
              <a:buNone/>
              <a:defRPr>
                <a:uFillTx/>
              </a:defRPr>
            </a:lvl4pPr>
            <a:lvl5pPr algn="ctr" indent="0" marL="1625620">
              <a:buNone/>
              <a:defRPr>
                <a:uFillTx/>
              </a:defRPr>
            </a:lvl5pPr>
            <a:lvl6pPr algn="ctr" indent="0" marL="2032025">
              <a:buNone/>
              <a:defRPr>
                <a:uFillTx/>
              </a:defRPr>
            </a:lvl6pPr>
            <a:lvl7pPr algn="ctr" indent="0" marL="2438430">
              <a:buNone/>
              <a:defRPr>
                <a:uFillTx/>
              </a:defRPr>
            </a:lvl7pPr>
            <a:lvl8pPr algn="ctr" indent="0" marL="2844836">
              <a:buNone/>
              <a:defRPr>
                <a:uFillTx/>
              </a:defRPr>
            </a:lvl8pPr>
            <a:lvl9pPr algn="ctr" indent="0" marL="3251241">
              <a:buNone/>
              <a:defRPr>
                <a:uFillTx/>
              </a:defRPr>
            </a:lvl9pPr>
          </a:lstStyle>
          <a:p>
            <a:r>
              <a:rPr lang="en-US" smtClean="0">
                <a:uFillTx/>
              </a:rPr>
              <a:t>Click to edit Master subtitle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EA1D1091-56A2-43DF-BC98-CB5BA236124E}"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x">
  <p:cSld name="Title and Vertical 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Vertical 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40836C17-A493-453A-9A65-5EF46B15A2BD}"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itleAndTx">
  <p:cSld name="Vertical Title and 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Vertical 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orient="vert"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629400" y="274639"/>
            <a:ext cx="2057400" cy="58515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Vertical 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1" y="274639"/>
            <a:ext cx="6036733" cy="58515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6A7615D2-093C-4A99-9641-0D68E5F9EA94}"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
  <p:cSld name="Title Slid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2130427"/>
            <a:ext cx="7772400" cy="14700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ubtit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71600" y="3886200"/>
            <a:ext cx="6400800" cy="1752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lgn="ctr" indent="0" marL="0">
              <a:buNone/>
              <a:defRPr>
                <a:solidFill>
                  <a:schemeClr val="tx1">
                    <a:tint val="75000"/>
                  </a:schemeClr>
                </a:solidFill>
                <a:uFillTx/>
              </a:defRPr>
            </a:lvl1pPr>
            <a:lvl2pPr algn="ctr" indent="0" marL="406405">
              <a:buNone/>
              <a:defRPr>
                <a:solidFill>
                  <a:schemeClr val="tx1">
                    <a:tint val="75000"/>
                  </a:schemeClr>
                </a:solidFill>
                <a:uFillTx/>
              </a:defRPr>
            </a:lvl2pPr>
            <a:lvl3pPr algn="ctr" indent="0" marL="812810">
              <a:buNone/>
              <a:defRPr>
                <a:solidFill>
                  <a:schemeClr val="tx1">
                    <a:tint val="75000"/>
                  </a:schemeClr>
                </a:solidFill>
                <a:uFillTx/>
              </a:defRPr>
            </a:lvl3pPr>
            <a:lvl4pPr algn="ctr" indent="0" marL="1219215">
              <a:buNone/>
              <a:defRPr>
                <a:solidFill>
                  <a:schemeClr val="tx1">
                    <a:tint val="75000"/>
                  </a:schemeClr>
                </a:solidFill>
                <a:uFillTx/>
              </a:defRPr>
            </a:lvl4pPr>
            <a:lvl5pPr algn="ctr" indent="0" marL="1625620">
              <a:buNone/>
              <a:defRPr>
                <a:solidFill>
                  <a:schemeClr val="tx1">
                    <a:tint val="75000"/>
                  </a:schemeClr>
                </a:solidFill>
                <a:uFillTx/>
              </a:defRPr>
            </a:lvl5pPr>
            <a:lvl6pPr algn="ctr" indent="0" marL="2032025">
              <a:buNone/>
              <a:defRPr>
                <a:solidFill>
                  <a:schemeClr val="tx1">
                    <a:tint val="75000"/>
                  </a:schemeClr>
                </a:solidFill>
                <a:uFillTx/>
              </a:defRPr>
            </a:lvl6pPr>
            <a:lvl7pPr algn="ctr" indent="0" marL="2438430">
              <a:buNone/>
              <a:defRPr>
                <a:solidFill>
                  <a:schemeClr val="tx1">
                    <a:tint val="75000"/>
                  </a:schemeClr>
                </a:solidFill>
                <a:uFillTx/>
              </a:defRPr>
            </a:lvl7pPr>
            <a:lvl8pPr algn="ctr" indent="0" marL="2844836">
              <a:buNone/>
              <a:defRPr>
                <a:solidFill>
                  <a:schemeClr val="tx1">
                    <a:tint val="75000"/>
                  </a:schemeClr>
                </a:solidFill>
                <a:uFillTx/>
              </a:defRPr>
            </a:lvl8pPr>
            <a:lvl9pPr algn="ctr" indent="0" marL="3251241">
              <a:buNone/>
              <a:defRPr>
                <a:solidFill>
                  <a:schemeClr val="tx1">
                    <a:tint val="75000"/>
                  </a:schemeClr>
                </a:solidFill>
                <a:uFillTx/>
              </a:defRPr>
            </a:lvl9pPr>
          </a:lstStyle>
          <a:p>
            <a:r>
              <a:rPr lang="en-US" smtClean="0">
                <a:uFillTx/>
              </a:rPr>
              <a:t>Click to edit Master subtitle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7CC035DE-6BDE-4E0C-8670-FEA10764E26C}"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5554F449-27BD-4B02-9375-A26BEF3DA3FA}"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
  <p:cSld name="Title and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6928CCB7-6B9E-4ADB-8C40-D4B8C081E7A9}"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1F84AD3B-7B7F-4E2F-9F2B-533ED073C141}"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secHead">
  <p:cSld name="Section Header">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2313" y="4406902"/>
            <a:ext cx="7772400" cy="136207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lstStyle>
            <a:lvl1pPr algn="l">
              <a:defRPr b="1" cap="all" sz="3556">
                <a:uFillTx/>
              </a:defRPr>
            </a:lvl1p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2313" y="2906713"/>
            <a:ext cx="7772400" cy="1500187"/>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sz="1778">
                <a:solidFill>
                  <a:schemeClr val="tx1">
                    <a:tint val="75000"/>
                  </a:schemeClr>
                </a:solidFill>
                <a:uFillTx/>
              </a:defRPr>
            </a:lvl1pPr>
            <a:lvl2pPr indent="0" marL="406405">
              <a:buNone/>
              <a:defRPr sz="1600">
                <a:solidFill>
                  <a:schemeClr val="tx1">
                    <a:tint val="75000"/>
                  </a:schemeClr>
                </a:solidFill>
                <a:uFillTx/>
              </a:defRPr>
            </a:lvl2pPr>
            <a:lvl3pPr indent="0" marL="812810">
              <a:buNone/>
              <a:defRPr sz="1422">
                <a:solidFill>
                  <a:schemeClr val="tx1">
                    <a:tint val="75000"/>
                  </a:schemeClr>
                </a:solidFill>
                <a:uFillTx/>
              </a:defRPr>
            </a:lvl3pPr>
            <a:lvl4pPr indent="0" marL="1219215">
              <a:buNone/>
              <a:defRPr sz="1244">
                <a:solidFill>
                  <a:schemeClr val="tx1">
                    <a:tint val="75000"/>
                  </a:schemeClr>
                </a:solidFill>
                <a:uFillTx/>
              </a:defRPr>
            </a:lvl4pPr>
            <a:lvl5pPr indent="0" marL="1625620">
              <a:buNone/>
              <a:defRPr sz="1244">
                <a:solidFill>
                  <a:schemeClr val="tx1">
                    <a:tint val="75000"/>
                  </a:schemeClr>
                </a:solidFill>
                <a:uFillTx/>
              </a:defRPr>
            </a:lvl5pPr>
            <a:lvl6pPr indent="0" marL="2032025">
              <a:buNone/>
              <a:defRPr sz="1244">
                <a:solidFill>
                  <a:schemeClr val="tx1">
                    <a:tint val="75000"/>
                  </a:schemeClr>
                </a:solidFill>
                <a:uFillTx/>
              </a:defRPr>
            </a:lvl6pPr>
            <a:lvl7pPr indent="0" marL="2438430">
              <a:buNone/>
              <a:defRPr sz="1244">
                <a:solidFill>
                  <a:schemeClr val="tx1">
                    <a:tint val="75000"/>
                  </a:schemeClr>
                </a:solidFill>
                <a:uFillTx/>
              </a:defRPr>
            </a:lvl7pPr>
            <a:lvl8pPr indent="0" marL="2844836">
              <a:buNone/>
              <a:defRPr sz="1244">
                <a:solidFill>
                  <a:schemeClr val="tx1">
                    <a:tint val="75000"/>
                  </a:schemeClr>
                </a:solidFill>
                <a:uFillTx/>
              </a:defRPr>
            </a:lvl8pPr>
            <a:lvl9pPr indent="0" marL="3251241">
              <a:buNone/>
              <a:defRPr sz="1244">
                <a:solidFill>
                  <a:schemeClr val="tx1">
                    <a:tint val="75000"/>
                  </a:schemeClr>
                </a:solidFill>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EBE8FE32-A14B-41FE-A58F-5F0A26983CB8}"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BCDD4A63-0043-4C29-ADFF-0D56A2A41FEF}"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Obj">
  <p:cSld name="Two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600202"/>
            <a:ext cx="4038600"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489">
                <a:uFillTx/>
              </a:defRPr>
            </a:lvl1pPr>
            <a:lvl2pPr>
              <a:defRPr sz="2133">
                <a:uFillTx/>
              </a:defRPr>
            </a:lvl2pPr>
            <a:lvl3pPr>
              <a:defRPr sz="1778">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8200" y="1600202"/>
            <a:ext cx="4038600"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489">
                <a:uFillTx/>
              </a:defRPr>
            </a:lvl1pPr>
            <a:lvl2pPr>
              <a:defRPr sz="2133">
                <a:uFillTx/>
              </a:defRPr>
            </a:lvl2pPr>
            <a:lvl3pPr>
              <a:defRPr sz="1778">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Date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180E6BB6-AD7D-46E4-8744-FB42D01311BF}"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Foot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lide Number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38C7034D-2289-46CB-B0C6-A8C2D4570967}"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TxTwoObj">
  <p:cSld name="Comparis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535113"/>
            <a:ext cx="4040188" cy="6397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b="1" sz="2133">
                <a:uFillTx/>
              </a:defRPr>
            </a:lvl1pPr>
            <a:lvl2pPr indent="0" marL="406405">
              <a:buNone/>
              <a:defRPr b="1" sz="1778">
                <a:uFillTx/>
              </a:defRPr>
            </a:lvl2pPr>
            <a:lvl3pPr indent="0" marL="812810">
              <a:buNone/>
              <a:defRPr b="1" sz="1600">
                <a:uFillTx/>
              </a:defRPr>
            </a:lvl3pPr>
            <a:lvl4pPr indent="0" marL="1219215">
              <a:buNone/>
              <a:defRPr b="1" sz="1422">
                <a:uFillTx/>
              </a:defRPr>
            </a:lvl4pPr>
            <a:lvl5pPr indent="0" marL="1625620">
              <a:buNone/>
              <a:defRPr b="1" sz="1422">
                <a:uFillTx/>
              </a:defRPr>
            </a:lvl5pPr>
            <a:lvl6pPr indent="0" marL="2032025">
              <a:buNone/>
              <a:defRPr b="1" sz="1422">
                <a:uFillTx/>
              </a:defRPr>
            </a:lvl6pPr>
            <a:lvl7pPr indent="0" marL="2438430">
              <a:buNone/>
              <a:defRPr b="1" sz="1422">
                <a:uFillTx/>
              </a:defRPr>
            </a:lvl7pPr>
            <a:lvl8pPr indent="0" marL="2844836">
              <a:buNone/>
              <a:defRPr b="1" sz="1422">
                <a:uFillTx/>
              </a:defRPr>
            </a:lvl8pPr>
            <a:lvl9pPr indent="0" marL="3251241">
              <a:buNone/>
              <a:defRPr b="1" sz="1422">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174875"/>
            <a:ext cx="4040188" cy="395128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133">
                <a:uFillTx/>
              </a:defRPr>
            </a:lvl1pPr>
            <a:lvl2pPr>
              <a:defRPr sz="1778">
                <a:uFillTx/>
              </a:defRPr>
            </a:lvl2pPr>
            <a:lvl3pPr>
              <a:defRPr sz="1600">
                <a:uFillTx/>
              </a:defRPr>
            </a:lvl3pPr>
            <a:lvl4pPr>
              <a:defRPr sz="1422">
                <a:uFillTx/>
              </a:defRPr>
            </a:lvl4pPr>
            <a:lvl5pPr>
              <a:defRPr sz="1422">
                <a:uFillTx/>
              </a:defRPr>
            </a:lvl5pPr>
            <a:lvl6pPr>
              <a:defRPr sz="1422">
                <a:uFillTx/>
              </a:defRPr>
            </a:lvl6pPr>
            <a:lvl7pPr>
              <a:defRPr sz="1422">
                <a:uFillTx/>
              </a:defRPr>
            </a:lvl7pPr>
            <a:lvl8pPr>
              <a:defRPr sz="1422">
                <a:uFillTx/>
              </a:defRPr>
            </a:lvl8pPr>
            <a:lvl9pPr>
              <a:defRPr sz="1422">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Text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026" y="1535113"/>
            <a:ext cx="4041775" cy="6397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b="1" sz="2133">
                <a:uFillTx/>
              </a:defRPr>
            </a:lvl1pPr>
            <a:lvl2pPr indent="0" marL="406405">
              <a:buNone/>
              <a:defRPr b="1" sz="1778">
                <a:uFillTx/>
              </a:defRPr>
            </a:lvl2pPr>
            <a:lvl3pPr indent="0" marL="812810">
              <a:buNone/>
              <a:defRPr b="1" sz="1600">
                <a:uFillTx/>
              </a:defRPr>
            </a:lvl3pPr>
            <a:lvl4pPr indent="0" marL="1219215">
              <a:buNone/>
              <a:defRPr b="1" sz="1422">
                <a:uFillTx/>
              </a:defRPr>
            </a:lvl4pPr>
            <a:lvl5pPr indent="0" marL="1625620">
              <a:buNone/>
              <a:defRPr b="1" sz="1422">
                <a:uFillTx/>
              </a:defRPr>
            </a:lvl5pPr>
            <a:lvl6pPr indent="0" marL="2032025">
              <a:buNone/>
              <a:defRPr b="1" sz="1422">
                <a:uFillTx/>
              </a:defRPr>
            </a:lvl6pPr>
            <a:lvl7pPr indent="0" marL="2438430">
              <a:buNone/>
              <a:defRPr b="1" sz="1422">
                <a:uFillTx/>
              </a:defRPr>
            </a:lvl7pPr>
            <a:lvl8pPr indent="0" marL="2844836">
              <a:buNone/>
              <a:defRPr b="1" sz="1422">
                <a:uFillTx/>
              </a:defRPr>
            </a:lvl8pPr>
            <a:lvl9pPr indent="0" marL="3251241">
              <a:buNone/>
              <a:defRPr b="1" sz="1422">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Content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026" y="2174875"/>
            <a:ext cx="4041775" cy="395128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133">
                <a:uFillTx/>
              </a:defRPr>
            </a:lvl1pPr>
            <a:lvl2pPr>
              <a:defRPr sz="1778">
                <a:uFillTx/>
              </a:defRPr>
            </a:lvl2pPr>
            <a:lvl3pPr>
              <a:defRPr sz="1600">
                <a:uFillTx/>
              </a:defRPr>
            </a:lvl3pPr>
            <a:lvl4pPr>
              <a:defRPr sz="1422">
                <a:uFillTx/>
              </a:defRPr>
            </a:lvl4pPr>
            <a:lvl5pPr>
              <a:defRPr sz="1422">
                <a:uFillTx/>
              </a:defRPr>
            </a:lvl5pPr>
            <a:lvl6pPr>
              <a:defRPr sz="1422">
                <a:uFillTx/>
              </a:defRPr>
            </a:lvl6pPr>
            <a:lvl7pPr>
              <a:defRPr sz="1422">
                <a:uFillTx/>
              </a:defRPr>
            </a:lvl7pPr>
            <a:lvl8pPr>
              <a:defRPr sz="1422">
                <a:uFillTx/>
              </a:defRPr>
            </a:lvl8pPr>
            <a:lvl9pPr>
              <a:defRPr sz="1422">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Date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7A3C9503-3E25-4D0F-ACA0-BE0E27FB0298}"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Footer Placeholder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Slide Number Placeholder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33F9EB23-E2FB-4338-8E95-2E462A8E32E6}"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Only">
  <p:cSld name="Title 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Date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12AAE3F3-5D89-4120-9B0C-068C85FB79BE}"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Footer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lide Numb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01043538-9470-440C-BA6D-C5D8DEA09475}"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blank">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Date Placeholder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E636CCD5-FA94-43F7-9047-8F1243B8165E}"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Footer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lide Number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2C6C3917-4CC8-4640-A56D-8FCA9D3AFAA8}"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Tx">
  <p:cSld name="Content with Ca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1" y="273050"/>
            <a:ext cx="3008313" cy="1162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algn="l">
              <a:defRPr b="1" sz="1778">
                <a:uFillTx/>
              </a:defRPr>
            </a:lvl1p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575050" y="273052"/>
            <a:ext cx="5111750" cy="585311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844">
                <a:uFillTx/>
              </a:defRPr>
            </a:lvl1pPr>
            <a:lvl2pPr>
              <a:defRPr sz="2489">
                <a:uFillTx/>
              </a:defRPr>
            </a:lvl2pPr>
            <a:lvl3pPr>
              <a:defRPr sz="2133">
                <a:uFillTx/>
              </a:defRPr>
            </a:lvl3pPr>
            <a:lvl4pPr>
              <a:defRPr sz="1778">
                <a:uFillTx/>
              </a:defRPr>
            </a:lvl4pPr>
            <a:lvl5pPr>
              <a:defRPr sz="1778">
                <a:uFillTx/>
              </a:defRPr>
            </a:lvl5pPr>
            <a:lvl6pPr>
              <a:defRPr sz="1778">
                <a:uFillTx/>
              </a:defRPr>
            </a:lvl6pPr>
            <a:lvl7pPr>
              <a:defRPr sz="1778">
                <a:uFillTx/>
              </a:defRPr>
            </a:lvl7pPr>
            <a:lvl8pPr>
              <a:defRPr sz="1778">
                <a:uFillTx/>
              </a:defRPr>
            </a:lvl8pPr>
            <a:lvl9pPr>
              <a:defRPr sz="1778">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1" y="1435102"/>
            <a:ext cx="3008313" cy="46910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1244">
                <a:uFillTx/>
              </a:defRPr>
            </a:lvl1pPr>
            <a:lvl2pPr indent="0" marL="406405">
              <a:buNone/>
              <a:defRPr sz="1067">
                <a:uFillTx/>
              </a:defRPr>
            </a:lvl2pPr>
            <a:lvl3pPr indent="0" marL="812810">
              <a:buNone/>
              <a:defRPr sz="889">
                <a:uFillTx/>
              </a:defRPr>
            </a:lvl3pPr>
            <a:lvl4pPr indent="0" marL="1219215">
              <a:buNone/>
              <a:defRPr sz="800">
                <a:uFillTx/>
              </a:defRPr>
            </a:lvl4pPr>
            <a:lvl5pPr indent="0" marL="1625620">
              <a:buNone/>
              <a:defRPr sz="800">
                <a:uFillTx/>
              </a:defRPr>
            </a:lvl5pPr>
            <a:lvl6pPr indent="0" marL="2032025">
              <a:buNone/>
              <a:defRPr sz="800">
                <a:uFillTx/>
              </a:defRPr>
            </a:lvl6pPr>
            <a:lvl7pPr indent="0" marL="2438430">
              <a:buNone/>
              <a:defRPr sz="800">
                <a:uFillTx/>
              </a:defRPr>
            </a:lvl7pPr>
            <a:lvl8pPr indent="0" marL="2844836">
              <a:buNone/>
              <a:defRPr sz="800">
                <a:uFillTx/>
              </a:defRPr>
            </a:lvl8pPr>
            <a:lvl9pPr indent="0" marL="3251241">
              <a:buNone/>
              <a:defRPr sz="800">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Date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0E86ABF5-4A7E-4810-8E2F-C8EA5D128C0A}"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Foot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lide Number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D40D4D33-108D-40EF-A402-79DFC0968EBA}"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
  <p:cSld name="Title and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178CC8DF-B9BD-4BD4-B438-C358B80FE111}"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picTx">
  <p:cSld name="Picture with Ca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4800600"/>
            <a:ext cx="5486400" cy="56673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algn="l">
              <a:defRPr b="1" sz="1778">
                <a:uFillTx/>
              </a:defRPr>
            </a:lvl1p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Picture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pic"/>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612775"/>
            <a:ext cx="5486400"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a:normAutofit/>
          </a:bodyPr>
          <a:lstStyle>
            <a:lvl1pPr indent="0" marL="0">
              <a:buNone/>
              <a:defRPr sz="2844">
                <a:uFillTx/>
              </a:defRPr>
            </a:lvl1pPr>
            <a:lvl2pPr indent="0" marL="406405">
              <a:buNone/>
              <a:defRPr sz="2489">
                <a:uFillTx/>
              </a:defRPr>
            </a:lvl2pPr>
            <a:lvl3pPr indent="0" marL="812810">
              <a:buNone/>
              <a:defRPr sz="2133">
                <a:uFillTx/>
              </a:defRPr>
            </a:lvl3pPr>
            <a:lvl4pPr indent="0" marL="1219215">
              <a:buNone/>
              <a:defRPr sz="1778">
                <a:uFillTx/>
              </a:defRPr>
            </a:lvl4pPr>
            <a:lvl5pPr indent="0" marL="1625620">
              <a:buNone/>
              <a:defRPr sz="1778">
                <a:uFillTx/>
              </a:defRPr>
            </a:lvl5pPr>
            <a:lvl6pPr indent="0" marL="2032025">
              <a:buNone/>
              <a:defRPr sz="1778">
                <a:uFillTx/>
              </a:defRPr>
            </a:lvl6pPr>
            <a:lvl7pPr indent="0" marL="2438430">
              <a:buNone/>
              <a:defRPr sz="1778">
                <a:uFillTx/>
              </a:defRPr>
            </a:lvl7pPr>
            <a:lvl8pPr indent="0" marL="2844836">
              <a:buNone/>
              <a:defRPr sz="1778">
                <a:uFillTx/>
              </a:defRPr>
            </a:lvl8pPr>
            <a:lvl9pPr indent="0" marL="3251241">
              <a:buNone/>
              <a:defRPr sz="1778">
                <a:uFillTx/>
              </a:defRPr>
            </a:lvl9pPr>
          </a:lstStyle>
          <a:p>
            <a:pPr lvl="0"/>
            <a:r>
              <a:rPr lang="en-US" noProof="0" smtClean="0">
                <a:uFillTx/>
              </a:rPr>
              <a:t>Click icon to add picture</a:t>
            </a:r>
            <a:endParaRPr lang="en-GB" noProof="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5367338"/>
            <a:ext cx="5486400" cy="8048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1244">
                <a:uFillTx/>
              </a:defRPr>
            </a:lvl1pPr>
            <a:lvl2pPr indent="0" marL="406405">
              <a:buNone/>
              <a:defRPr sz="1067">
                <a:uFillTx/>
              </a:defRPr>
            </a:lvl2pPr>
            <a:lvl3pPr indent="0" marL="812810">
              <a:buNone/>
              <a:defRPr sz="889">
                <a:uFillTx/>
              </a:defRPr>
            </a:lvl3pPr>
            <a:lvl4pPr indent="0" marL="1219215">
              <a:buNone/>
              <a:defRPr sz="800">
                <a:uFillTx/>
              </a:defRPr>
            </a:lvl4pPr>
            <a:lvl5pPr indent="0" marL="1625620">
              <a:buNone/>
              <a:defRPr sz="800">
                <a:uFillTx/>
              </a:defRPr>
            </a:lvl5pPr>
            <a:lvl6pPr indent="0" marL="2032025">
              <a:buNone/>
              <a:defRPr sz="800">
                <a:uFillTx/>
              </a:defRPr>
            </a:lvl6pPr>
            <a:lvl7pPr indent="0" marL="2438430">
              <a:buNone/>
              <a:defRPr sz="800">
                <a:uFillTx/>
              </a:defRPr>
            </a:lvl7pPr>
            <a:lvl8pPr indent="0" marL="2844836">
              <a:buNone/>
              <a:defRPr sz="800">
                <a:uFillTx/>
              </a:defRPr>
            </a:lvl8pPr>
            <a:lvl9pPr indent="0" marL="3251241">
              <a:buNone/>
              <a:defRPr sz="800">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Date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6E5ED86E-3605-471E-BFD4-EACC0CACA54B}"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Foot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lide Number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85E978E9-002F-4ABB-A500-09E1012D5102}"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x">
  <p:cSld name="Title and Vertical 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Vertical 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789DC18C-2679-419F-B726-42D7402913A9}"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73686F1B-F5B7-4D42-897C-59DC8EC5DAAD}"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itleAndTx">
  <p:cSld name="Vertical Title and 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Vertical 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orient="vert"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629400" y="274640"/>
            <a:ext cx="2057400" cy="58515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Vertical 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4640"/>
            <a:ext cx="6019800" cy="58515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A493DCE3-2A69-4407-88AA-B1872547A820}"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E415ABF1-1C02-4BA8-BC0F-4C13A2F1AB74}" type="slidenum">
              <a:rPr lang="en-GB">
                <a:uFillTx/>
              </a:rPr>
              <a:pPr>
                <a:defRPr>
                  <a:uFillTx/>
                </a:defRPr>
              </a:pPr>
              <a:t>‹#›</a:t>
            </a:fld>
            <a:endParaRPr lang="en-GB">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AndTwoObj">
  <p:cSld name="Title, Content, and 2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22238"/>
            <a:ext cx="7543800" cy="12954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719263"/>
            <a:ext cx="4038600" cy="44116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quarte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8200" y="1719265"/>
            <a:ext cx="4038600" cy="2128837"/>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Content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8200" y="4000502"/>
            <a:ext cx="4038600" cy="21304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Date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248400"/>
            <a:ext cx="2133600" cy="457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E4A0D650-6ABB-4EDC-AAF5-00448B71197B}" type="datetime1">
              <a:rPr altLang="en-US" lang="en-GB">
                <a:uFillTx/>
              </a:rPr>
              <a:pPr>
                <a:defRPr>
                  <a:uFillTx/>
                </a:defRPr>
              </a:pPr>
              <a:t>25/11/2019</a:t>
            </a:fld>
            <a:endParaRPr altLang="en-US"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Footer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4200" y="6248400"/>
            <a:ext cx="2895600" cy="457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r>
              <a:rPr altLang="en-US" lang="en-US">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Slide Number Placeholder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553200" y="6248400"/>
            <a:ext cx="2133600" cy="457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fontAlgn="base">
              <a:spcBef>
                <a:spcPct val="0"/>
              </a:spcBef>
              <a:spcAft>
                <a:spcPct val="0"/>
              </a:spcAft>
              <a:defRPr>
                <a:uFillTx/>
                <a:latin charset="0" panose="02020603050405020304" pitchFamily="18" typeface="Times New Roman"/>
              </a:defRPr>
            </a:lvl1pPr>
          </a:lstStyle>
          <a:p>
            <a:pPr>
              <a:defRPr>
                <a:uFillTx/>
              </a:defRPr>
            </a:pPr>
            <a:fld id="{6AD0C772-5F8D-4074-B88D-BAC5BF1C189D}" type="slidenum">
              <a:rPr altLang="en-US" lang="en-US">
                <a:uFillTx/>
              </a:rPr>
              <a:pPr>
                <a:defRPr>
                  <a:uFillTx/>
                </a:defRPr>
              </a:pPr>
              <a:t>‹#›</a:t>
            </a:fld>
            <a:endParaRPr altLang="en-US"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secHead">
  <p:cSld name="Section Header">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2489" y="4406901"/>
            <a:ext cx="7772400" cy="136207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lstStyle>
            <a:lvl1pPr algn="l">
              <a:defRPr b="1" cap="all" sz="3556">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2489" y="2906713"/>
            <a:ext cx="7772400" cy="1500187"/>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sz="1778">
                <a:uFillTx/>
              </a:defRPr>
            </a:lvl1pPr>
            <a:lvl2pPr indent="0" marL="406405">
              <a:buNone/>
              <a:defRPr sz="1600">
                <a:uFillTx/>
              </a:defRPr>
            </a:lvl2pPr>
            <a:lvl3pPr indent="0" marL="812810">
              <a:buNone/>
              <a:defRPr sz="1422">
                <a:uFillTx/>
              </a:defRPr>
            </a:lvl3pPr>
            <a:lvl4pPr indent="0" marL="1219215">
              <a:buNone/>
              <a:defRPr sz="1244">
                <a:uFillTx/>
              </a:defRPr>
            </a:lvl4pPr>
            <a:lvl5pPr indent="0" marL="1625620">
              <a:buNone/>
              <a:defRPr sz="1244">
                <a:uFillTx/>
              </a:defRPr>
            </a:lvl5pPr>
            <a:lvl6pPr indent="0" marL="2032025">
              <a:buNone/>
              <a:defRPr sz="1244">
                <a:uFillTx/>
              </a:defRPr>
            </a:lvl6pPr>
            <a:lvl7pPr indent="0" marL="2438430">
              <a:buNone/>
              <a:defRPr sz="1244">
                <a:uFillTx/>
              </a:defRPr>
            </a:lvl7pPr>
            <a:lvl8pPr indent="0" marL="2844836">
              <a:buNone/>
              <a:defRPr sz="1244">
                <a:uFillTx/>
              </a:defRPr>
            </a:lvl8pPr>
            <a:lvl9pPr indent="0" marL="3251241">
              <a:buNone/>
              <a:defRPr sz="1244">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76C8F8A1-639F-404E-BC09-0A025F2B74EF}"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Obj">
  <p:cSld name="Two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600201"/>
            <a:ext cx="4047067"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489">
                <a:uFillTx/>
              </a:defRPr>
            </a:lvl1pPr>
            <a:lvl2pPr>
              <a:defRPr sz="2133">
                <a:uFillTx/>
              </a:defRPr>
            </a:lvl2pPr>
            <a:lvl3pPr>
              <a:defRPr sz="1778">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39733" y="1600201"/>
            <a:ext cx="4047067"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489">
                <a:uFillTx/>
              </a:defRPr>
            </a:lvl1pPr>
            <a:lvl2pPr>
              <a:defRPr sz="2133">
                <a:uFillTx/>
              </a:defRPr>
            </a:lvl2pPr>
            <a:lvl3pPr>
              <a:defRPr sz="1778">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920938B2-FB76-4044-AFE5-30D6AE5BA440}"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TxTwoObj">
  <p:cSld name="Comparis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535113"/>
            <a:ext cx="4040012" cy="6397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b="1" sz="2133">
                <a:uFillTx/>
              </a:defRPr>
            </a:lvl1pPr>
            <a:lvl2pPr indent="0" marL="406405">
              <a:buNone/>
              <a:defRPr b="1" sz="1778">
                <a:uFillTx/>
              </a:defRPr>
            </a:lvl2pPr>
            <a:lvl3pPr indent="0" marL="812810">
              <a:buNone/>
              <a:defRPr b="1" sz="1600">
                <a:uFillTx/>
              </a:defRPr>
            </a:lvl3pPr>
            <a:lvl4pPr indent="0" marL="1219215">
              <a:buNone/>
              <a:defRPr b="1" sz="1422">
                <a:uFillTx/>
              </a:defRPr>
            </a:lvl4pPr>
            <a:lvl5pPr indent="0" marL="1625620">
              <a:buNone/>
              <a:defRPr b="1" sz="1422">
                <a:uFillTx/>
              </a:defRPr>
            </a:lvl5pPr>
            <a:lvl6pPr indent="0" marL="2032025">
              <a:buNone/>
              <a:defRPr b="1" sz="1422">
                <a:uFillTx/>
              </a:defRPr>
            </a:lvl6pPr>
            <a:lvl7pPr indent="0" marL="2438430">
              <a:buNone/>
              <a:defRPr b="1" sz="1422">
                <a:uFillTx/>
              </a:defRPr>
            </a:lvl7pPr>
            <a:lvl8pPr indent="0" marL="2844836">
              <a:buNone/>
              <a:defRPr b="1" sz="1422">
                <a:uFillTx/>
              </a:defRPr>
            </a:lvl8pPr>
            <a:lvl9pPr indent="0" marL="3251241">
              <a:buNone/>
              <a:defRPr b="1" sz="1422">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174875"/>
            <a:ext cx="4040012" cy="395128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133">
                <a:uFillTx/>
              </a:defRPr>
            </a:lvl1pPr>
            <a:lvl2pPr>
              <a:defRPr sz="1778">
                <a:uFillTx/>
              </a:defRPr>
            </a:lvl2pPr>
            <a:lvl3pPr>
              <a:defRPr sz="1600">
                <a:uFillTx/>
              </a:defRPr>
            </a:lvl3pPr>
            <a:lvl4pPr>
              <a:defRPr sz="1422">
                <a:uFillTx/>
              </a:defRPr>
            </a:lvl4pPr>
            <a:lvl5pPr>
              <a:defRPr sz="1422">
                <a:uFillTx/>
              </a:defRPr>
            </a:lvl5pPr>
            <a:lvl6pPr>
              <a:defRPr sz="1422">
                <a:uFillTx/>
              </a:defRPr>
            </a:lvl6pPr>
            <a:lvl7pPr>
              <a:defRPr sz="1422">
                <a:uFillTx/>
              </a:defRPr>
            </a:lvl7pPr>
            <a:lvl8pPr>
              <a:defRPr sz="1422">
                <a:uFillTx/>
              </a:defRPr>
            </a:lvl8pPr>
            <a:lvl9pPr>
              <a:defRPr sz="1422">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Text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378" y="1535113"/>
            <a:ext cx="4041422" cy="6397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b="1" sz="2133">
                <a:uFillTx/>
              </a:defRPr>
            </a:lvl1pPr>
            <a:lvl2pPr indent="0" marL="406405">
              <a:buNone/>
              <a:defRPr b="1" sz="1778">
                <a:uFillTx/>
              </a:defRPr>
            </a:lvl2pPr>
            <a:lvl3pPr indent="0" marL="812810">
              <a:buNone/>
              <a:defRPr b="1" sz="1600">
                <a:uFillTx/>
              </a:defRPr>
            </a:lvl3pPr>
            <a:lvl4pPr indent="0" marL="1219215">
              <a:buNone/>
              <a:defRPr b="1" sz="1422">
                <a:uFillTx/>
              </a:defRPr>
            </a:lvl4pPr>
            <a:lvl5pPr indent="0" marL="1625620">
              <a:buNone/>
              <a:defRPr b="1" sz="1422">
                <a:uFillTx/>
              </a:defRPr>
            </a:lvl5pPr>
            <a:lvl6pPr indent="0" marL="2032025">
              <a:buNone/>
              <a:defRPr b="1" sz="1422">
                <a:uFillTx/>
              </a:defRPr>
            </a:lvl6pPr>
            <a:lvl7pPr indent="0" marL="2438430">
              <a:buNone/>
              <a:defRPr b="1" sz="1422">
                <a:uFillTx/>
              </a:defRPr>
            </a:lvl7pPr>
            <a:lvl8pPr indent="0" marL="2844836">
              <a:buNone/>
              <a:defRPr b="1" sz="1422">
                <a:uFillTx/>
              </a:defRPr>
            </a:lvl8pPr>
            <a:lvl9pPr indent="0" marL="3251241">
              <a:buNone/>
              <a:defRPr b="1" sz="1422">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Content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378" y="2174875"/>
            <a:ext cx="4041422" cy="395128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133">
                <a:uFillTx/>
              </a:defRPr>
            </a:lvl1pPr>
            <a:lvl2pPr>
              <a:defRPr sz="1778">
                <a:uFillTx/>
              </a:defRPr>
            </a:lvl2pPr>
            <a:lvl3pPr>
              <a:defRPr sz="1600">
                <a:uFillTx/>
              </a:defRPr>
            </a:lvl3pPr>
            <a:lvl4pPr>
              <a:defRPr sz="1422">
                <a:uFillTx/>
              </a:defRPr>
            </a:lvl4pPr>
            <a:lvl5pPr>
              <a:defRPr sz="1422">
                <a:uFillTx/>
              </a:defRPr>
            </a:lvl5pPr>
            <a:lvl6pPr>
              <a:defRPr sz="1422">
                <a:uFillTx/>
              </a:defRPr>
            </a:lvl6pPr>
            <a:lvl7pPr>
              <a:defRPr sz="1422">
                <a:uFillTx/>
              </a:defRPr>
            </a:lvl7pPr>
            <a:lvl8pPr>
              <a:defRPr sz="1422">
                <a:uFillTx/>
              </a:defRPr>
            </a:lvl8pPr>
            <a:lvl9pPr>
              <a:defRPr sz="1422">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ECFAC56A-45F9-4420-9E71-993DDBC2112C}"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Only">
  <p:cSld name="Title 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185F120B-7623-4636-817F-78152265789E}"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blank">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CC1BFB85-1FE2-47DA-8A85-5F237E25DBAF}"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Tx">
  <p:cSld name="Content with Ca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3050"/>
            <a:ext cx="3008489" cy="1162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algn="l">
              <a:defRPr b="1" sz="1778">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575756" y="273051"/>
            <a:ext cx="5111044" cy="585311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844">
                <a:uFillTx/>
              </a:defRPr>
            </a:lvl1pPr>
            <a:lvl2pPr>
              <a:defRPr sz="2489">
                <a:uFillTx/>
              </a:defRPr>
            </a:lvl2pPr>
            <a:lvl3pPr>
              <a:defRPr sz="2133">
                <a:uFillTx/>
              </a:defRPr>
            </a:lvl3pPr>
            <a:lvl4pPr>
              <a:defRPr sz="1778">
                <a:uFillTx/>
              </a:defRPr>
            </a:lvl4pPr>
            <a:lvl5pPr>
              <a:defRPr sz="1778">
                <a:uFillTx/>
              </a:defRPr>
            </a:lvl5pPr>
            <a:lvl6pPr>
              <a:defRPr sz="1778">
                <a:uFillTx/>
              </a:defRPr>
            </a:lvl6pPr>
            <a:lvl7pPr>
              <a:defRPr sz="1778">
                <a:uFillTx/>
              </a:defRPr>
            </a:lvl7pPr>
            <a:lvl8pPr>
              <a:defRPr sz="1778">
                <a:uFillTx/>
              </a:defRPr>
            </a:lvl8pPr>
            <a:lvl9pPr>
              <a:defRPr sz="1778">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435101"/>
            <a:ext cx="3008489" cy="46910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1244">
                <a:uFillTx/>
              </a:defRPr>
            </a:lvl1pPr>
            <a:lvl2pPr indent="0" marL="406405">
              <a:buNone/>
              <a:defRPr sz="1067">
                <a:uFillTx/>
              </a:defRPr>
            </a:lvl2pPr>
            <a:lvl3pPr indent="0" marL="812810">
              <a:buNone/>
              <a:defRPr sz="889">
                <a:uFillTx/>
              </a:defRPr>
            </a:lvl3pPr>
            <a:lvl4pPr indent="0" marL="1219215">
              <a:buNone/>
              <a:defRPr sz="800">
                <a:uFillTx/>
              </a:defRPr>
            </a:lvl4pPr>
            <a:lvl5pPr indent="0" marL="1625620">
              <a:buNone/>
              <a:defRPr sz="800">
                <a:uFillTx/>
              </a:defRPr>
            </a:lvl5pPr>
            <a:lvl6pPr indent="0" marL="2032025">
              <a:buNone/>
              <a:defRPr sz="800">
                <a:uFillTx/>
              </a:defRPr>
            </a:lvl6pPr>
            <a:lvl7pPr indent="0" marL="2438430">
              <a:buNone/>
              <a:defRPr sz="800">
                <a:uFillTx/>
              </a:defRPr>
            </a:lvl7pPr>
            <a:lvl8pPr indent="0" marL="2844836">
              <a:buNone/>
              <a:defRPr sz="800">
                <a:uFillTx/>
              </a:defRPr>
            </a:lvl8pPr>
            <a:lvl9pPr indent="0" marL="3251241">
              <a:buNone/>
              <a:defRPr sz="800">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0F4C54C3-5743-4721-A727-314A9D052DDA}"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picTx">
  <p:cSld name="Picture with Ca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111" y="4800600"/>
            <a:ext cx="5486400" cy="56673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algn="l">
              <a:defRPr b="1" sz="1778">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Picture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pic"/>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111" y="612775"/>
            <a:ext cx="5486400"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2844">
                <a:uFillTx/>
              </a:defRPr>
            </a:lvl1pPr>
            <a:lvl2pPr indent="0" marL="406405">
              <a:buNone/>
              <a:defRPr sz="2489">
                <a:uFillTx/>
              </a:defRPr>
            </a:lvl2pPr>
            <a:lvl3pPr indent="0" marL="812810">
              <a:buNone/>
              <a:defRPr sz="2133">
                <a:uFillTx/>
              </a:defRPr>
            </a:lvl3pPr>
            <a:lvl4pPr indent="0" marL="1219215">
              <a:buNone/>
              <a:defRPr sz="1778">
                <a:uFillTx/>
              </a:defRPr>
            </a:lvl4pPr>
            <a:lvl5pPr indent="0" marL="1625620">
              <a:buNone/>
              <a:defRPr sz="1778">
                <a:uFillTx/>
              </a:defRPr>
            </a:lvl5pPr>
            <a:lvl6pPr indent="0" marL="2032025">
              <a:buNone/>
              <a:defRPr sz="1778">
                <a:uFillTx/>
              </a:defRPr>
            </a:lvl6pPr>
            <a:lvl7pPr indent="0" marL="2438430">
              <a:buNone/>
              <a:defRPr sz="1778">
                <a:uFillTx/>
              </a:defRPr>
            </a:lvl7pPr>
            <a:lvl8pPr indent="0" marL="2844836">
              <a:buNone/>
              <a:defRPr sz="1778">
                <a:uFillTx/>
              </a:defRPr>
            </a:lvl8pPr>
            <a:lvl9pPr indent="0" marL="3251241">
              <a:buNone/>
              <a:defRPr sz="1778">
                <a:uFillTx/>
              </a:defRPr>
            </a:lvl9pPr>
          </a:lstStyle>
          <a:p>
            <a:pPr lvl="0"/>
            <a:r>
              <a:rPr lang="en-US" noProof="0" smtClean="0">
                <a:uFillTx/>
              </a:rPr>
              <a:t>Click icon to add picture</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111" y="5367338"/>
            <a:ext cx="5486400" cy="8048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1244">
                <a:uFillTx/>
              </a:defRPr>
            </a:lvl1pPr>
            <a:lvl2pPr indent="0" marL="406405">
              <a:buNone/>
              <a:defRPr sz="1067">
                <a:uFillTx/>
              </a:defRPr>
            </a:lvl2pPr>
            <a:lvl3pPr indent="0" marL="812810">
              <a:buNone/>
              <a:defRPr sz="889">
                <a:uFillTx/>
              </a:defRPr>
            </a:lvl3pPr>
            <a:lvl4pPr indent="0" marL="1219215">
              <a:buNone/>
              <a:defRPr sz="800">
                <a:uFillTx/>
              </a:defRPr>
            </a:lvl4pPr>
            <a:lvl5pPr indent="0" marL="1625620">
              <a:buNone/>
              <a:defRPr sz="800">
                <a:uFillTx/>
              </a:defRPr>
            </a:lvl5pPr>
            <a:lvl6pPr indent="0" marL="2032025">
              <a:buNone/>
              <a:defRPr sz="800">
                <a:uFillTx/>
              </a:defRPr>
            </a:lvl6pPr>
            <a:lvl7pPr indent="0" marL="2438430">
              <a:buNone/>
              <a:defRPr sz="800">
                <a:uFillTx/>
              </a:defRPr>
            </a:lvl7pPr>
            <a:lvl8pPr indent="0" marL="2844836">
              <a:buNone/>
              <a:defRPr sz="800">
                <a:uFillTx/>
              </a:defRPr>
            </a:lvl8pPr>
            <a:lvl9pPr indent="0" marL="3251241">
              <a:buNone/>
              <a:defRPr sz="800">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3F3AF0A5-6B66-4568-8E45-B0BE62F492C9}"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_rels/slideMaster2.xml.rels><?xml version="1.0" standalone="yes" ?><Relationships xmlns="http://schemas.openxmlformats.org/package/2006/relationships"><Relationship Id="rId1" Target="../slideLayouts/slideLayout12.xml" Type="http://schemas.openxmlformats.org/officeDocument/2006/relationships/slideLayout"></Relationship><Relationship Id="rId2" Target="../slideLayouts/slideLayout13.xml" Type="http://schemas.openxmlformats.org/officeDocument/2006/relationships/slideLayout"></Relationship><Relationship Id="rId3" Target="../slideLayouts/slideLayout14.xml" Type="http://schemas.openxmlformats.org/officeDocument/2006/relationships/slideLayout"></Relationship><Relationship Id="rId4" Target="../slideLayouts/slideLayout15.xml" Type="http://schemas.openxmlformats.org/officeDocument/2006/relationships/slideLayout"></Relationship><Relationship Id="rId5" Target="../slideLayouts/slideLayout16.xml" Type="http://schemas.openxmlformats.org/officeDocument/2006/relationships/slideLayout"></Relationship><Relationship Id="rId6" Target="../slideLayouts/slideLayout17.xml" Type="http://schemas.openxmlformats.org/officeDocument/2006/relationships/slideLayout"></Relationship><Relationship Id="rId7" Target="../slideLayouts/slideLayout18.xml" Type="http://schemas.openxmlformats.org/officeDocument/2006/relationships/slideLayout"></Relationship><Relationship Id="rId8" Target="../slideLayouts/slideLayout19.xml" Type="http://schemas.openxmlformats.org/officeDocument/2006/relationships/slideLayout"></Relationship><Relationship Id="rId9" Target="../slideLayouts/slideLayout20.xml" Type="http://schemas.openxmlformats.org/officeDocument/2006/relationships/slideLayout"></Relationship><Relationship Id="rId10" Target="../slideLayouts/slideLayout21.xml" Type="http://schemas.openxmlformats.org/officeDocument/2006/relationships/slideLayout"></Relationship><Relationship Id="rId11" Target="../slideLayouts/slideLayout22.xml" Type="http://schemas.openxmlformats.org/officeDocument/2006/relationships/slideLayout"></Relationship><Relationship Id="rId12" Target="../slideLayouts/slideLayout23.xml" Type="http://schemas.openxmlformats.org/officeDocument/2006/relationships/slideLayout"></Relationship><Relationship Id="rId13" Target="../theme/theme2.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Pr>
        <a:solidFill>
          <a:schemeClr val="bg1"/>
        </a:solidFill>
        <a:effectLst/>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6"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57200" y="274638"/>
            <a:ext cx="8229600" cy="1143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20" compatLnSpc="1" lIns="91440" numCol="1" rIns="91440" tIns="45720" vert="horz" wrap="square">
            <a:prstTxWarp prst="textNoShape">
              <a:avLst/>
            </a:prstTxWarp>
          </a:bodyPr>
          <a:lstStyle/>
          <a:p>
            <a:pPr lvl="0"/>
            <a:r>
              <a:rPr altLang="en-US" lang="en-US" smtClean="0">
                <a:uFillTx/>
              </a:rPr>
              <a:t>Click to edit Master title style</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7"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57200" y="1600200"/>
            <a:ext cx="8229600" cy="452596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20" compatLnSpc="1" lIns="91440" numCol="1" rIns="91440" tIns="45720" vert="horz" wrap="square">
            <a:prstTxWarp prst="textNoShape">
              <a:avLst/>
            </a:prstTxWarp>
          </a:bodyPr>
          <a:lstStyle/>
          <a:p>
            <a:pPr lvl="0"/>
            <a:r>
              <a:rPr altLang="en-US" lang="en-US" smtClean="0">
                <a:uFillTx/>
              </a:rPr>
              <a:t>Click to edit Master text styles</a:t>
            </a:r>
          </a:p>
          <a:p>
            <a:pPr lvl="1"/>
            <a:r>
              <a:rPr altLang="en-US" lang="en-US" smtClean="0">
                <a:uFillTx/>
              </a:rPr>
              <a:t>Second level</a:t>
            </a:r>
          </a:p>
          <a:p>
            <a:pPr lvl="2"/>
            <a:r>
              <a:rPr altLang="en-US" lang="en-US" smtClean="0">
                <a:uFillTx/>
              </a:rPr>
              <a:t>Third level</a:t>
            </a:r>
          </a:p>
          <a:p>
            <a:pPr lvl="3"/>
            <a:r>
              <a:rPr altLang="en-US" lang="en-US" smtClean="0">
                <a:uFillTx/>
              </a:rPr>
              <a:t>Fourth level</a:t>
            </a:r>
          </a:p>
          <a:p>
            <a:pPr lvl="4"/>
            <a:r>
              <a:rPr altLang="en-US" lang="en-US" smtClean="0">
                <a:uFillTx/>
              </a:rPr>
              <a:t>Fifth level</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8"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2"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57200" y="6245225"/>
            <a:ext cx="2133600" cy="476250"/>
          </a:xfrm>
          <a:prstGeom prst="rect">
            <a:avLst/>
          </a:prstGeom>
          <a:noFill/>
          <a:ln w="9525">
            <a:noFill/>
            <a:miter lim="800000"/>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20" compatLnSpc="1" lIns="91440" numCol="1" rIns="91440" tIns="45720" vert="horz" wrap="square">
            <a:prstTxWarp prst="textNoShape">
              <a:avLst/>
            </a:prstTxWarp>
          </a:bodyPr>
          <a:lstStyle>
            <a:lvl1pPr>
              <a:defRPr sz="1244">
                <a:uFillTx/>
                <a:latin charset="0" typeface="Arial"/>
                <a:cs charset="0" typeface="Arial"/>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9"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3"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3124200" y="6245225"/>
            <a:ext cx="2895600" cy="476250"/>
          </a:xfrm>
          <a:prstGeom prst="rect">
            <a:avLst/>
          </a:prstGeom>
          <a:noFill/>
          <a:ln w="9525">
            <a:noFill/>
            <a:miter lim="800000"/>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20" compatLnSpc="1" lIns="91440" numCol="1" rIns="91440" tIns="45720" vert="horz" wrap="square">
            <a:prstTxWarp prst="textNoShape">
              <a:avLst/>
            </a:prstTxWarp>
          </a:bodyPr>
          <a:lstStyle>
            <a:lvl1pPr algn="ctr">
              <a:defRPr sz="1244">
                <a:uFillTx/>
                <a:latin charset="0" typeface="Arial"/>
                <a:cs charset="0" typeface="Arial"/>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30"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4"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553200" y="6245225"/>
            <a:ext cx="2133600" cy="476250"/>
          </a:xfrm>
          <a:prstGeom prst="rect">
            <a:avLst/>
          </a:prstGeom>
          <a:noFill/>
          <a:ln w="9525">
            <a:noFill/>
            <a:miter lim="800000"/>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20" compatLnSpc="1" lIns="91440" numCol="1" rIns="91440" tIns="45720" vert="horz" wrap="square">
            <a:prstTxWarp prst="textNoShape">
              <a:avLst/>
            </a:prstTxWarp>
          </a:bodyPr>
          <a:lstStyle>
            <a:lvl1pPr algn="r">
              <a:defRPr sz="1244">
                <a:uFillTx/>
                <a:latin charset="0" typeface="Arial"/>
                <a:cs charset="0" typeface="Arial"/>
              </a:defRPr>
            </a:lvl1pPr>
          </a:lstStyle>
          <a:p>
            <a:pPr>
              <a:defRPr>
                <a:uFillTx/>
              </a:defRPr>
            </a:pPr>
            <a:fld id="{96F41824-DAD9-4CBB-A63E-924DB2BA691C}" type="slidenum">
              <a:rPr lang="ar-SA">
                <a:uFillTx/>
              </a:rPr>
              <a:pPr>
                <a:defRPr>
                  <a:uFillTx/>
                </a:defRPr>
              </a:pPr>
              <a:t>‹#›</a:t>
            </a:fld>
            <a:endParaRPr lang="en-US">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lt2" folHlink="folHlink" hlink="hlink" tx1="dk1" tx2="dk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ctr" eaLnBrk="1" fontAlgn="base" hangingPunct="1" rtl="0">
        <a:spcBef>
          <a:spcPct val="0"/>
        </a:spcBef>
        <a:spcAft>
          <a:spcPct val="0"/>
        </a:spcAft>
        <a:defRPr sz="3900">
          <a:solidFill>
            <a:schemeClr val="tx2"/>
          </a:solidFill>
          <a:uFillTx/>
          <a:latin typeface="+mj-lt"/>
          <a:ea typeface="+mj-ea"/>
          <a:cs typeface="+mj-cs"/>
        </a:defRPr>
      </a:lvl1pPr>
      <a:lvl2pPr algn="ctr" eaLnBrk="1" fontAlgn="base" hangingPunct="1" rtl="0">
        <a:spcBef>
          <a:spcPct val="0"/>
        </a:spcBef>
        <a:spcAft>
          <a:spcPct val="0"/>
        </a:spcAft>
        <a:defRPr sz="3900">
          <a:solidFill>
            <a:schemeClr val="tx2"/>
          </a:solidFill>
          <a:uFillTx/>
          <a:latin charset="0" typeface="Arial"/>
          <a:cs charset="0" typeface="Arial"/>
        </a:defRPr>
      </a:lvl2pPr>
      <a:lvl3pPr algn="ctr" eaLnBrk="1" fontAlgn="base" hangingPunct="1" rtl="0">
        <a:spcBef>
          <a:spcPct val="0"/>
        </a:spcBef>
        <a:spcAft>
          <a:spcPct val="0"/>
        </a:spcAft>
        <a:defRPr sz="3900">
          <a:solidFill>
            <a:schemeClr val="tx2"/>
          </a:solidFill>
          <a:uFillTx/>
          <a:latin charset="0" typeface="Arial"/>
          <a:cs charset="0" typeface="Arial"/>
        </a:defRPr>
      </a:lvl3pPr>
      <a:lvl4pPr algn="ctr" eaLnBrk="1" fontAlgn="base" hangingPunct="1" rtl="0">
        <a:spcBef>
          <a:spcPct val="0"/>
        </a:spcBef>
        <a:spcAft>
          <a:spcPct val="0"/>
        </a:spcAft>
        <a:defRPr sz="3900">
          <a:solidFill>
            <a:schemeClr val="tx2"/>
          </a:solidFill>
          <a:uFillTx/>
          <a:latin charset="0" typeface="Arial"/>
          <a:cs charset="0" typeface="Arial"/>
        </a:defRPr>
      </a:lvl4pPr>
      <a:lvl5pPr algn="ctr" eaLnBrk="1" fontAlgn="base" hangingPunct="1" rtl="0">
        <a:spcBef>
          <a:spcPct val="0"/>
        </a:spcBef>
        <a:spcAft>
          <a:spcPct val="0"/>
        </a:spcAft>
        <a:defRPr sz="3900">
          <a:solidFill>
            <a:schemeClr val="tx2"/>
          </a:solidFill>
          <a:uFillTx/>
          <a:latin charset="0" typeface="Arial"/>
          <a:cs charset="0" typeface="Arial"/>
        </a:defRPr>
      </a:lvl5pPr>
      <a:lvl6pPr algn="ctr" eaLnBrk="1" fontAlgn="base" hangingPunct="1" marL="406405" rtl="0">
        <a:spcBef>
          <a:spcPct val="0"/>
        </a:spcBef>
        <a:spcAft>
          <a:spcPct val="0"/>
        </a:spcAft>
        <a:defRPr sz="3911">
          <a:solidFill>
            <a:schemeClr val="tx2"/>
          </a:solidFill>
          <a:uFillTx/>
          <a:latin charset="0" typeface="Arial"/>
          <a:cs charset="0" typeface="Arial"/>
        </a:defRPr>
      </a:lvl6pPr>
      <a:lvl7pPr algn="ctr" eaLnBrk="1" fontAlgn="base" hangingPunct="1" marL="812810" rtl="0">
        <a:spcBef>
          <a:spcPct val="0"/>
        </a:spcBef>
        <a:spcAft>
          <a:spcPct val="0"/>
        </a:spcAft>
        <a:defRPr sz="3911">
          <a:solidFill>
            <a:schemeClr val="tx2"/>
          </a:solidFill>
          <a:uFillTx/>
          <a:latin charset="0" typeface="Arial"/>
          <a:cs charset="0" typeface="Arial"/>
        </a:defRPr>
      </a:lvl7pPr>
      <a:lvl8pPr algn="ctr" eaLnBrk="1" fontAlgn="base" hangingPunct="1" marL="1219215" rtl="0">
        <a:spcBef>
          <a:spcPct val="0"/>
        </a:spcBef>
        <a:spcAft>
          <a:spcPct val="0"/>
        </a:spcAft>
        <a:defRPr sz="3911">
          <a:solidFill>
            <a:schemeClr val="tx2"/>
          </a:solidFill>
          <a:uFillTx/>
          <a:latin charset="0" typeface="Arial"/>
          <a:cs charset="0" typeface="Arial"/>
        </a:defRPr>
      </a:lvl8pPr>
      <a:lvl9pPr algn="ctr" eaLnBrk="1" fontAlgn="base" hangingPunct="1" marL="1625620" rtl="0">
        <a:spcBef>
          <a:spcPct val="0"/>
        </a:spcBef>
        <a:spcAft>
          <a:spcPct val="0"/>
        </a:spcAft>
        <a:defRPr sz="3911">
          <a:solidFill>
            <a:schemeClr val="tx2"/>
          </a:solidFill>
          <a:uFillTx/>
          <a:latin charset="0" typeface="Arial"/>
          <a:cs charset="0" typeface="Arial"/>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l" eaLnBrk="1" fontAlgn="base" hangingPunct="1" indent="-304800" marL="304800" rtl="0">
        <a:spcBef>
          <a:spcPct val="20000"/>
        </a:spcBef>
        <a:spcAft>
          <a:spcPct val="0"/>
        </a:spcAft>
        <a:buChar char="•"/>
        <a:defRPr sz="2800">
          <a:solidFill>
            <a:schemeClr val="tx1"/>
          </a:solidFill>
          <a:uFillTx/>
          <a:latin typeface="+mn-lt"/>
          <a:ea typeface="+mn-ea"/>
          <a:cs typeface="+mn-cs"/>
        </a:defRPr>
      </a:lvl1pPr>
      <a:lvl2pPr algn="l" eaLnBrk="1" fontAlgn="base" hangingPunct="1" indent="-254000" marL="660400" rtl="0">
        <a:spcBef>
          <a:spcPct val="20000"/>
        </a:spcBef>
        <a:spcAft>
          <a:spcPct val="0"/>
        </a:spcAft>
        <a:buChar char="–"/>
        <a:defRPr sz="2400">
          <a:solidFill>
            <a:schemeClr val="tx1"/>
          </a:solidFill>
          <a:uFillTx/>
          <a:latin typeface="+mn-lt"/>
          <a:cs typeface="+mn-cs"/>
        </a:defRPr>
      </a:lvl2pPr>
      <a:lvl3pPr algn="l" eaLnBrk="1" fontAlgn="base" hangingPunct="1" indent="-203200" marL="1016000" rtl="0">
        <a:spcBef>
          <a:spcPct val="20000"/>
        </a:spcBef>
        <a:spcAft>
          <a:spcPct val="0"/>
        </a:spcAft>
        <a:buChar char="•"/>
        <a:defRPr sz="2100">
          <a:solidFill>
            <a:schemeClr val="tx1"/>
          </a:solidFill>
          <a:uFillTx/>
          <a:latin typeface="+mn-lt"/>
          <a:cs typeface="+mn-cs"/>
        </a:defRPr>
      </a:lvl3pPr>
      <a:lvl4pPr algn="l" eaLnBrk="1" fontAlgn="base" hangingPunct="1" indent="-203200" marL="1422400" rtl="0">
        <a:spcBef>
          <a:spcPct val="20000"/>
        </a:spcBef>
        <a:spcAft>
          <a:spcPct val="0"/>
        </a:spcAft>
        <a:buChar char="–"/>
        <a:defRPr sz="1700">
          <a:solidFill>
            <a:schemeClr val="tx1"/>
          </a:solidFill>
          <a:uFillTx/>
          <a:latin typeface="+mn-lt"/>
          <a:cs typeface="+mn-cs"/>
        </a:defRPr>
      </a:lvl4pPr>
      <a:lvl5pPr algn="l" eaLnBrk="1" fontAlgn="base" hangingPunct="1" indent="-203200" marL="1828800" rtl="0">
        <a:spcBef>
          <a:spcPct val="20000"/>
        </a:spcBef>
        <a:spcAft>
          <a:spcPct val="0"/>
        </a:spcAft>
        <a:buChar char="»"/>
        <a:defRPr sz="1700">
          <a:solidFill>
            <a:schemeClr val="tx1"/>
          </a:solidFill>
          <a:uFillTx/>
          <a:latin typeface="+mn-lt"/>
          <a:cs typeface="+mn-cs"/>
        </a:defRPr>
      </a:lvl5pPr>
      <a:lvl6pPr algn="l" eaLnBrk="1" fontAlgn="base" hangingPunct="1" indent="-203203" marL="2235228" rtl="0">
        <a:spcBef>
          <a:spcPct val="20000"/>
        </a:spcBef>
        <a:spcAft>
          <a:spcPct val="0"/>
        </a:spcAft>
        <a:buChar char="»"/>
        <a:defRPr sz="1778">
          <a:solidFill>
            <a:schemeClr val="tx1"/>
          </a:solidFill>
          <a:uFillTx/>
          <a:latin typeface="+mn-lt"/>
          <a:cs typeface="+mn-cs"/>
        </a:defRPr>
      </a:lvl6pPr>
      <a:lvl7pPr algn="l" eaLnBrk="1" fontAlgn="base" hangingPunct="1" indent="-203203" marL="2641633" rtl="0">
        <a:spcBef>
          <a:spcPct val="20000"/>
        </a:spcBef>
        <a:spcAft>
          <a:spcPct val="0"/>
        </a:spcAft>
        <a:buChar char="»"/>
        <a:defRPr sz="1778">
          <a:solidFill>
            <a:schemeClr val="tx1"/>
          </a:solidFill>
          <a:uFillTx/>
          <a:latin typeface="+mn-lt"/>
          <a:cs typeface="+mn-cs"/>
        </a:defRPr>
      </a:lvl7pPr>
      <a:lvl8pPr algn="l" eaLnBrk="1" fontAlgn="base" hangingPunct="1" indent="-203203" marL="3048038" rtl="0">
        <a:spcBef>
          <a:spcPct val="20000"/>
        </a:spcBef>
        <a:spcAft>
          <a:spcPct val="0"/>
        </a:spcAft>
        <a:buChar char="»"/>
        <a:defRPr sz="1778">
          <a:solidFill>
            <a:schemeClr val="tx1"/>
          </a:solidFill>
          <a:uFillTx/>
          <a:latin typeface="+mn-lt"/>
          <a:cs typeface="+mn-cs"/>
        </a:defRPr>
      </a:lvl8pPr>
      <a:lvl9pPr algn="l" eaLnBrk="1" fontAlgn="base" hangingPunct="1" indent="-203203" marL="3454443" rtl="0">
        <a:spcBef>
          <a:spcPct val="20000"/>
        </a:spcBef>
        <a:spcAft>
          <a:spcPct val="0"/>
        </a:spcAft>
        <a:buChar char="»"/>
        <a:defRPr sz="1778">
          <a:solidFill>
            <a:schemeClr val="tx1"/>
          </a:solidFill>
          <a:uFillTx/>
          <a:latin typeface="+mn-lt"/>
          <a:cs typeface="+mn-cs"/>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defRPr lang="en-US">
          <a:uFillTx/>
        </a:defRPr>
      </a:defPPr>
      <a:lvl1pPr algn="l" defTabSz="812810" eaLnBrk="1" hangingPunct="1" latinLnBrk="0" marL="0" rtl="0">
        <a:defRPr kern="1200" sz="1600">
          <a:solidFill>
            <a:schemeClr val="tx1"/>
          </a:solidFill>
          <a:uFillTx/>
          <a:latin typeface="+mn-lt"/>
          <a:ea typeface="+mn-ea"/>
          <a:cs typeface="+mn-cs"/>
        </a:defRPr>
      </a:lvl1pPr>
      <a:lvl2pPr algn="l" defTabSz="812810" eaLnBrk="1" hangingPunct="1" latinLnBrk="0" marL="406405" rtl="0">
        <a:defRPr kern="1200" sz="1600">
          <a:solidFill>
            <a:schemeClr val="tx1"/>
          </a:solidFill>
          <a:uFillTx/>
          <a:latin typeface="+mn-lt"/>
          <a:ea typeface="+mn-ea"/>
          <a:cs typeface="+mn-cs"/>
        </a:defRPr>
      </a:lvl2pPr>
      <a:lvl3pPr algn="l" defTabSz="812810" eaLnBrk="1" hangingPunct="1" latinLnBrk="0" marL="812810" rtl="0">
        <a:defRPr kern="1200" sz="1600">
          <a:solidFill>
            <a:schemeClr val="tx1"/>
          </a:solidFill>
          <a:uFillTx/>
          <a:latin typeface="+mn-lt"/>
          <a:ea typeface="+mn-ea"/>
          <a:cs typeface="+mn-cs"/>
        </a:defRPr>
      </a:lvl3pPr>
      <a:lvl4pPr algn="l" defTabSz="812810" eaLnBrk="1" hangingPunct="1" latinLnBrk="0" marL="1219215" rtl="0">
        <a:defRPr kern="1200" sz="1600">
          <a:solidFill>
            <a:schemeClr val="tx1"/>
          </a:solidFill>
          <a:uFillTx/>
          <a:latin typeface="+mn-lt"/>
          <a:ea typeface="+mn-ea"/>
          <a:cs typeface="+mn-cs"/>
        </a:defRPr>
      </a:lvl4pPr>
      <a:lvl5pPr algn="l" defTabSz="812810" eaLnBrk="1" hangingPunct="1" latinLnBrk="0" marL="1625620" rtl="0">
        <a:defRPr kern="1200" sz="1600">
          <a:solidFill>
            <a:schemeClr val="tx1"/>
          </a:solidFill>
          <a:uFillTx/>
          <a:latin typeface="+mn-lt"/>
          <a:ea typeface="+mn-ea"/>
          <a:cs typeface="+mn-cs"/>
        </a:defRPr>
      </a:lvl5pPr>
      <a:lvl6pPr algn="l" defTabSz="812810" eaLnBrk="1" hangingPunct="1" latinLnBrk="0" marL="2032025" rtl="0">
        <a:defRPr kern="1200" sz="1600">
          <a:solidFill>
            <a:schemeClr val="tx1"/>
          </a:solidFill>
          <a:uFillTx/>
          <a:latin typeface="+mn-lt"/>
          <a:ea typeface="+mn-ea"/>
          <a:cs typeface="+mn-cs"/>
        </a:defRPr>
      </a:lvl6pPr>
      <a:lvl7pPr algn="l" defTabSz="812810" eaLnBrk="1" hangingPunct="1" latinLnBrk="0" marL="2438430" rtl="0">
        <a:defRPr kern="1200" sz="1600">
          <a:solidFill>
            <a:schemeClr val="tx1"/>
          </a:solidFill>
          <a:uFillTx/>
          <a:latin typeface="+mn-lt"/>
          <a:ea typeface="+mn-ea"/>
          <a:cs typeface="+mn-cs"/>
        </a:defRPr>
      </a:lvl7pPr>
      <a:lvl8pPr algn="l" defTabSz="812810" eaLnBrk="1" hangingPunct="1" latinLnBrk="0" marL="2844836" rtl="0">
        <a:defRPr kern="1200" sz="1600">
          <a:solidFill>
            <a:schemeClr val="tx1"/>
          </a:solidFill>
          <a:uFillTx/>
          <a:latin typeface="+mn-lt"/>
          <a:ea typeface="+mn-ea"/>
          <a:cs typeface="+mn-cs"/>
        </a:defRPr>
      </a:lvl8pPr>
      <a:lvl9pPr algn="l" defTabSz="812810" eaLnBrk="1" hangingPunct="1" latinLnBrk="0" marL="3251241" rtl="0">
        <a:defRPr kern="1200" sz="1600">
          <a:solidFill>
            <a:schemeClr val="tx1"/>
          </a:solidFill>
          <a:uFillTx/>
          <a:latin typeface="+mn-lt"/>
          <a:ea typeface="+mn-ea"/>
          <a:cs typeface="+mn-cs"/>
        </a:defRPr>
      </a:lvl9pPr>
    </p:otherStyle>
  </p:txStyles>
</p:sldMaster>
</file>

<file path=ppt/slideMasters/slideMaster2.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Pr>
        <a:solidFill>
          <a:schemeClr val="bg1"/>
        </a:solidFill>
        <a:effectLst/>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50" name="Title Placeholder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57200" y="274638"/>
            <a:ext cx="8229600" cy="1143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20" compatLnSpc="1" lIns="91440" numCol="1" rIns="91440" tIns="45720" vert="horz" wrap="square">
            <a:prstTxWarp prst="textNoShape">
              <a:avLst/>
            </a:prstTxWarp>
          </a:bodyPr>
          <a:lstStyle/>
          <a:p>
            <a:pPr lvl="0"/>
            <a:r>
              <a:rPr altLang="en-US" lang="en-US" smtClean="0">
                <a:uFillTx/>
              </a:rPr>
              <a:t>Click to edit Master title style</a:t>
            </a:r>
            <a:endParaRPr altLang="en-US" lang="en-GB" smtClean="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51"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57200" y="1600200"/>
            <a:ext cx="8229600" cy="452596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20" compatLnSpc="1" lIns="91440" numCol="1" rIns="91440" tIns="45720" vert="horz" wrap="square">
            <a:prstTxWarp prst="textNoShape">
              <a:avLst/>
            </a:prstTxWarp>
          </a:bodyPr>
          <a:lstStyle/>
          <a:p>
            <a:pPr lvl="0"/>
            <a:r>
              <a:rPr altLang="en-US" lang="en-US" smtClean="0">
                <a:uFillTx/>
              </a:rPr>
              <a:t>Click to edit Master text styles</a:t>
            </a:r>
          </a:p>
          <a:p>
            <a:pPr lvl="1"/>
            <a:r>
              <a:rPr altLang="en-US" lang="en-US" smtClean="0">
                <a:uFillTx/>
              </a:rPr>
              <a:t>Second level</a:t>
            </a:r>
          </a:p>
          <a:p>
            <a:pPr lvl="2"/>
            <a:r>
              <a:rPr altLang="en-US" lang="en-US" smtClean="0">
                <a:uFillTx/>
              </a:rPr>
              <a:t>Third level</a:t>
            </a:r>
          </a:p>
          <a:p>
            <a:pPr lvl="3"/>
            <a:r>
              <a:rPr altLang="en-US" lang="en-US" smtClean="0">
                <a:uFillTx/>
              </a:rPr>
              <a:t>Fourth level</a:t>
            </a:r>
          </a:p>
          <a:p>
            <a:pPr lvl="4"/>
            <a:r>
              <a:rPr altLang="en-US" lang="en-US" smtClean="0">
                <a:uFillTx/>
              </a:rPr>
              <a:t>Fifth level</a:t>
            </a:r>
            <a:endParaRPr altLang="en-US" lang="en-GB" smtClean="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356350"/>
            <a:ext cx="2133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l" fontAlgn="auto">
              <a:spcBef>
                <a:spcPts val="0"/>
              </a:spcBef>
              <a:spcAft>
                <a:spcPts val="0"/>
              </a:spcAft>
              <a:defRPr sz="1067">
                <a:solidFill>
                  <a:srgbClr val="000000">
                    <a:tint val="75000"/>
                  </a:srgbClr>
                </a:solidFill>
                <a:uFillTx/>
                <a:latin typeface="Calibri"/>
                <a:cs typeface="+mn-cs"/>
              </a:defRPr>
            </a:lvl1pPr>
          </a:lstStyle>
          <a:p>
            <a:pPr>
              <a:defRPr>
                <a:uFillTx/>
              </a:defRPr>
            </a:pPr>
            <a:fld id="{87C29158-A1A8-48C7-97C9-610C803F59E0}" type="datetime1">
              <a:rPr lang="en-GB">
                <a:uFillTx/>
              </a:rPr>
              <a:pPr>
                <a:defRPr>
                  <a:uFillTx/>
                </a:defRPr>
              </a:pPr>
              <a:t>25/11/2019</a:t>
            </a:fld>
            <a:endParaRPr lang="en-GB">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4200" y="6356350"/>
            <a:ext cx="2895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ctr" fontAlgn="auto">
              <a:spcBef>
                <a:spcPts val="0"/>
              </a:spcBef>
              <a:spcAft>
                <a:spcPts val="0"/>
              </a:spcAft>
              <a:defRPr sz="1067">
                <a:solidFill>
                  <a:srgbClr val="000000">
                    <a:tint val="75000"/>
                  </a:srgbClr>
                </a:solidFill>
                <a:uFillTx/>
                <a:latin typeface="Calibri"/>
                <a:cs typeface="+mn-cs"/>
              </a:defRPr>
            </a:lvl1pPr>
          </a:lstStyle>
          <a:p>
            <a:pPr>
              <a:defRPr>
                <a:uFillTx/>
              </a:defRPr>
            </a:pPr>
            <a:r>
              <a:rPr lang="en-GB">
                <a:uFillTx/>
              </a:rPr>
              <a:t>Dr Mohamed Mansour, 2014</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553200" y="6356350"/>
            <a:ext cx="2133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r" fontAlgn="auto">
              <a:spcBef>
                <a:spcPts val="0"/>
              </a:spcBef>
              <a:spcAft>
                <a:spcPts val="0"/>
              </a:spcAft>
              <a:defRPr sz="1067">
                <a:solidFill>
                  <a:srgbClr val="000000">
                    <a:tint val="75000"/>
                  </a:srgbClr>
                </a:solidFill>
                <a:uFillTx/>
                <a:latin typeface="Calibri"/>
                <a:cs typeface="+mn-cs"/>
              </a:defRPr>
            </a:lvl1pPr>
          </a:lstStyle>
          <a:p>
            <a:pPr>
              <a:defRPr>
                <a:uFillTx/>
              </a:defRPr>
            </a:pPr>
            <a:fld id="{4DC6B40B-2C50-4CAB-8077-B77E432C9FBD}" type="slidenum">
              <a:rPr lang="en-GB">
                <a:uFillTx/>
              </a:rPr>
              <a:pPr>
                <a:defRPr>
                  <a:uFillTx/>
                </a:defRPr>
              </a:pPr>
              <a:t>‹#›</a:t>
            </a:fld>
            <a:endParaRPr lang="en-GB">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lt2" folHlink="folHlink" hlink="hlink" tx1="dk1" tx2="dk2"/>
  <p:sldLayoutIdLst>
    <p:sldLayoutId r:id="rId1" id="2147483673"/>
    <p:sldLayoutId r:id="rId2" id="2147483674"/>
    <p:sldLayoutId r:id="rId3" id="2147483675"/>
    <p:sldLayoutId r:id="rId4" id="2147483676"/>
    <p:sldLayoutId r:id="rId5" id="2147483677"/>
    <p:sldLayoutId r:id="rId6" id="2147483678"/>
    <p:sldLayoutId r:id="rId7" id="2147483679"/>
    <p:sldLayoutId r:id="rId8" id="2147483680"/>
    <p:sldLayoutId r:id="rId9" id="2147483681"/>
    <p:sldLayoutId r:id="rId10" id="2147483682"/>
    <p:sldLayoutId r:id="rId11" id="2147483683"/>
    <p:sldLayoutId r:id="rId12" id="2147483684"/>
  </p:sldLayoutIdLst>
  <p:hf dt="0" hdr="0" sldNum="0"/>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ctr" defTabSz="812800" eaLnBrk="1" fontAlgn="base" hangingPunct="1" rtl="0">
        <a:spcBef>
          <a:spcPct val="0"/>
        </a:spcBef>
        <a:spcAft>
          <a:spcPct val="0"/>
        </a:spcAft>
        <a:defRPr kern="1200" sz="3900">
          <a:solidFill>
            <a:schemeClr val="tx1"/>
          </a:solidFill>
          <a:uFillTx/>
          <a:latin typeface="+mj-lt"/>
          <a:ea typeface="+mj-ea"/>
          <a:cs typeface="+mj-cs"/>
        </a:defRPr>
      </a:lvl1pPr>
      <a:lvl2pPr algn="ctr" defTabSz="812800" eaLnBrk="1" fontAlgn="base" hangingPunct="1" rtl="0">
        <a:spcBef>
          <a:spcPct val="0"/>
        </a:spcBef>
        <a:spcAft>
          <a:spcPct val="0"/>
        </a:spcAft>
        <a:defRPr sz="3900">
          <a:solidFill>
            <a:schemeClr val="tx1"/>
          </a:solidFill>
          <a:uFillTx/>
          <a:latin charset="0" panose="020F0502020204030204" pitchFamily="34" typeface="Calibri"/>
        </a:defRPr>
      </a:lvl2pPr>
      <a:lvl3pPr algn="ctr" defTabSz="812800" eaLnBrk="1" fontAlgn="base" hangingPunct="1" rtl="0">
        <a:spcBef>
          <a:spcPct val="0"/>
        </a:spcBef>
        <a:spcAft>
          <a:spcPct val="0"/>
        </a:spcAft>
        <a:defRPr sz="3900">
          <a:solidFill>
            <a:schemeClr val="tx1"/>
          </a:solidFill>
          <a:uFillTx/>
          <a:latin charset="0" panose="020F0502020204030204" pitchFamily="34" typeface="Calibri"/>
        </a:defRPr>
      </a:lvl3pPr>
      <a:lvl4pPr algn="ctr" defTabSz="812800" eaLnBrk="1" fontAlgn="base" hangingPunct="1" rtl="0">
        <a:spcBef>
          <a:spcPct val="0"/>
        </a:spcBef>
        <a:spcAft>
          <a:spcPct val="0"/>
        </a:spcAft>
        <a:defRPr sz="3900">
          <a:solidFill>
            <a:schemeClr val="tx1"/>
          </a:solidFill>
          <a:uFillTx/>
          <a:latin charset="0" panose="020F0502020204030204" pitchFamily="34" typeface="Calibri"/>
        </a:defRPr>
      </a:lvl4pPr>
      <a:lvl5pPr algn="ctr" defTabSz="812800" eaLnBrk="1" fontAlgn="base" hangingPunct="1" rtl="0">
        <a:spcBef>
          <a:spcPct val="0"/>
        </a:spcBef>
        <a:spcAft>
          <a:spcPct val="0"/>
        </a:spcAft>
        <a:defRPr sz="3900">
          <a:solidFill>
            <a:schemeClr val="tx1"/>
          </a:solidFill>
          <a:uFillTx/>
          <a:latin charset="0" panose="020F0502020204030204" pitchFamily="34" typeface="Calibri"/>
        </a:defRPr>
      </a:lvl5pPr>
      <a:lvl6pPr algn="ctr" defTabSz="812800" eaLnBrk="1" fontAlgn="base" hangingPunct="1" marL="457200" rtl="0">
        <a:spcBef>
          <a:spcPct val="0"/>
        </a:spcBef>
        <a:spcAft>
          <a:spcPct val="0"/>
        </a:spcAft>
        <a:defRPr sz="3900">
          <a:solidFill>
            <a:schemeClr val="tx1"/>
          </a:solidFill>
          <a:uFillTx/>
          <a:latin charset="0" panose="020F0502020204030204" pitchFamily="34" typeface="Calibri"/>
        </a:defRPr>
      </a:lvl6pPr>
      <a:lvl7pPr algn="ctr" defTabSz="812800" eaLnBrk="1" fontAlgn="base" hangingPunct="1" marL="914400" rtl="0">
        <a:spcBef>
          <a:spcPct val="0"/>
        </a:spcBef>
        <a:spcAft>
          <a:spcPct val="0"/>
        </a:spcAft>
        <a:defRPr sz="3900">
          <a:solidFill>
            <a:schemeClr val="tx1"/>
          </a:solidFill>
          <a:uFillTx/>
          <a:latin charset="0" panose="020F0502020204030204" pitchFamily="34" typeface="Calibri"/>
        </a:defRPr>
      </a:lvl7pPr>
      <a:lvl8pPr algn="ctr" defTabSz="812800" eaLnBrk="1" fontAlgn="base" hangingPunct="1" marL="1371600" rtl="0">
        <a:spcBef>
          <a:spcPct val="0"/>
        </a:spcBef>
        <a:spcAft>
          <a:spcPct val="0"/>
        </a:spcAft>
        <a:defRPr sz="3900">
          <a:solidFill>
            <a:schemeClr val="tx1"/>
          </a:solidFill>
          <a:uFillTx/>
          <a:latin charset="0" panose="020F0502020204030204" pitchFamily="34" typeface="Calibri"/>
        </a:defRPr>
      </a:lvl8pPr>
      <a:lvl9pPr algn="ctr" defTabSz="812800" eaLnBrk="1" fontAlgn="base" hangingPunct="1" marL="1828800" rtl="0">
        <a:spcBef>
          <a:spcPct val="0"/>
        </a:spcBef>
        <a:spcAft>
          <a:spcPct val="0"/>
        </a:spcAft>
        <a:defRPr sz="3900">
          <a:solidFill>
            <a:schemeClr val="tx1"/>
          </a:solidFill>
          <a:uFillTx/>
          <a:latin charset="0" panose="020F0502020204030204" pitchFamily="34" typeface="Calibri"/>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l" defTabSz="812800" eaLnBrk="1" fontAlgn="base" hangingPunct="1" indent="-304800" marL="304800" rtl="0">
        <a:spcBef>
          <a:spcPct val="20000"/>
        </a:spcBef>
        <a:spcAft>
          <a:spcPct val="0"/>
        </a:spcAft>
        <a:buFont charset="0" panose="020B0604020202020204" pitchFamily="34" typeface="Arial"/>
        <a:buChar char="•"/>
        <a:defRPr kern="1200" sz="2800">
          <a:solidFill>
            <a:schemeClr val="tx1"/>
          </a:solidFill>
          <a:uFillTx/>
          <a:latin typeface="+mn-lt"/>
          <a:ea typeface="+mn-ea"/>
          <a:cs typeface="+mn-cs"/>
        </a:defRPr>
      </a:lvl1pPr>
      <a:lvl2pPr algn="l" defTabSz="812800" eaLnBrk="1" fontAlgn="base" hangingPunct="1" indent="-254000" marL="660400" rtl="0">
        <a:spcBef>
          <a:spcPct val="20000"/>
        </a:spcBef>
        <a:spcAft>
          <a:spcPct val="0"/>
        </a:spcAft>
        <a:buFont charset="0" panose="020B0604020202020204" pitchFamily="34" typeface="Arial"/>
        <a:buChar char="–"/>
        <a:defRPr kern="1200" sz="2400">
          <a:solidFill>
            <a:schemeClr val="tx1"/>
          </a:solidFill>
          <a:uFillTx/>
          <a:latin typeface="+mn-lt"/>
          <a:ea typeface="+mn-ea"/>
          <a:cs typeface="+mn-cs"/>
        </a:defRPr>
      </a:lvl2pPr>
      <a:lvl3pPr algn="l" defTabSz="812800" eaLnBrk="1" fontAlgn="base" hangingPunct="1" indent="-203200" marL="1016000" rtl="0">
        <a:spcBef>
          <a:spcPct val="20000"/>
        </a:spcBef>
        <a:spcAft>
          <a:spcPct val="0"/>
        </a:spcAft>
        <a:buFont charset="0" panose="020B0604020202020204" pitchFamily="34" typeface="Arial"/>
        <a:buChar char="•"/>
        <a:defRPr kern="1200" sz="2100">
          <a:solidFill>
            <a:schemeClr val="tx1"/>
          </a:solidFill>
          <a:uFillTx/>
          <a:latin typeface="+mn-lt"/>
          <a:ea typeface="+mn-ea"/>
          <a:cs typeface="+mn-cs"/>
        </a:defRPr>
      </a:lvl3pPr>
      <a:lvl4pPr algn="l" defTabSz="812800" eaLnBrk="1" fontAlgn="base" hangingPunct="1" indent="-203200" marL="1422400" rtl="0">
        <a:spcBef>
          <a:spcPct val="20000"/>
        </a:spcBef>
        <a:spcAft>
          <a:spcPct val="0"/>
        </a:spcAft>
        <a:buFont charset="0" panose="020B0604020202020204" pitchFamily="34" typeface="Arial"/>
        <a:buChar char="–"/>
        <a:defRPr kern="1200" sz="1700">
          <a:solidFill>
            <a:schemeClr val="tx1"/>
          </a:solidFill>
          <a:uFillTx/>
          <a:latin typeface="+mn-lt"/>
          <a:ea typeface="+mn-ea"/>
          <a:cs typeface="+mn-cs"/>
        </a:defRPr>
      </a:lvl4pPr>
      <a:lvl5pPr algn="l" defTabSz="812800" eaLnBrk="1" fontAlgn="base" hangingPunct="1" indent="-203200" marL="1828800" rtl="0">
        <a:spcBef>
          <a:spcPct val="20000"/>
        </a:spcBef>
        <a:spcAft>
          <a:spcPct val="0"/>
        </a:spcAft>
        <a:buFont charset="0" panose="020B0604020202020204" pitchFamily="34" typeface="Arial"/>
        <a:buChar char="»"/>
        <a:defRPr kern="1200" sz="1700">
          <a:solidFill>
            <a:schemeClr val="tx1"/>
          </a:solidFill>
          <a:uFillTx/>
          <a:latin typeface="+mn-lt"/>
          <a:ea typeface="+mn-ea"/>
          <a:cs typeface="+mn-cs"/>
        </a:defRPr>
      </a:lvl5pPr>
      <a:lvl6pPr algn="l" defTabSz="812810" eaLnBrk="1" hangingPunct="1" indent="-203203" latinLnBrk="0" marL="2235228" rtl="0">
        <a:spcBef>
          <a:spcPct val="20000"/>
        </a:spcBef>
        <a:buFont charset="0" pitchFamily="34" typeface="Arial"/>
        <a:buChar char="•"/>
        <a:defRPr kern="1200" sz="1778">
          <a:solidFill>
            <a:schemeClr val="tx1"/>
          </a:solidFill>
          <a:uFillTx/>
          <a:latin typeface="+mn-lt"/>
          <a:ea typeface="+mn-ea"/>
          <a:cs typeface="+mn-cs"/>
        </a:defRPr>
      </a:lvl6pPr>
      <a:lvl7pPr algn="l" defTabSz="812810" eaLnBrk="1" hangingPunct="1" indent="-203203" latinLnBrk="0" marL="2641633" rtl="0">
        <a:spcBef>
          <a:spcPct val="20000"/>
        </a:spcBef>
        <a:buFont charset="0" pitchFamily="34" typeface="Arial"/>
        <a:buChar char="•"/>
        <a:defRPr kern="1200" sz="1778">
          <a:solidFill>
            <a:schemeClr val="tx1"/>
          </a:solidFill>
          <a:uFillTx/>
          <a:latin typeface="+mn-lt"/>
          <a:ea typeface="+mn-ea"/>
          <a:cs typeface="+mn-cs"/>
        </a:defRPr>
      </a:lvl7pPr>
      <a:lvl8pPr algn="l" defTabSz="812810" eaLnBrk="1" hangingPunct="1" indent="-203203" latinLnBrk="0" marL="3048038" rtl="0">
        <a:spcBef>
          <a:spcPct val="20000"/>
        </a:spcBef>
        <a:buFont charset="0" pitchFamily="34" typeface="Arial"/>
        <a:buChar char="•"/>
        <a:defRPr kern="1200" sz="1778">
          <a:solidFill>
            <a:schemeClr val="tx1"/>
          </a:solidFill>
          <a:uFillTx/>
          <a:latin typeface="+mn-lt"/>
          <a:ea typeface="+mn-ea"/>
          <a:cs typeface="+mn-cs"/>
        </a:defRPr>
      </a:lvl8pPr>
      <a:lvl9pPr algn="l" defTabSz="812810" eaLnBrk="1" hangingPunct="1" indent="-203203" latinLnBrk="0" marL="3454443" rtl="0">
        <a:spcBef>
          <a:spcPct val="20000"/>
        </a:spcBef>
        <a:buFont charset="0" pitchFamily="34" typeface="Arial"/>
        <a:buChar char="•"/>
        <a:defRPr kern="1200" sz="1778">
          <a:solidFill>
            <a:schemeClr val="tx1"/>
          </a:solidFill>
          <a:uFillTx/>
          <a:latin typeface="+mn-lt"/>
          <a:ea typeface="+mn-ea"/>
          <a:cs typeface="+mn-cs"/>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defRPr lang="en-US">
          <a:uFillTx/>
        </a:defRPr>
      </a:defPPr>
      <a:lvl1pPr algn="l" defTabSz="812810" eaLnBrk="1" hangingPunct="1" latinLnBrk="0" marL="0" rtl="0">
        <a:defRPr kern="1200" sz="1600">
          <a:solidFill>
            <a:schemeClr val="tx1"/>
          </a:solidFill>
          <a:uFillTx/>
          <a:latin typeface="+mn-lt"/>
          <a:ea typeface="+mn-ea"/>
          <a:cs typeface="+mn-cs"/>
        </a:defRPr>
      </a:lvl1pPr>
      <a:lvl2pPr algn="l" defTabSz="812810" eaLnBrk="1" hangingPunct="1" latinLnBrk="0" marL="406405" rtl="0">
        <a:defRPr kern="1200" sz="1600">
          <a:solidFill>
            <a:schemeClr val="tx1"/>
          </a:solidFill>
          <a:uFillTx/>
          <a:latin typeface="+mn-lt"/>
          <a:ea typeface="+mn-ea"/>
          <a:cs typeface="+mn-cs"/>
        </a:defRPr>
      </a:lvl2pPr>
      <a:lvl3pPr algn="l" defTabSz="812810" eaLnBrk="1" hangingPunct="1" latinLnBrk="0" marL="812810" rtl="0">
        <a:defRPr kern="1200" sz="1600">
          <a:solidFill>
            <a:schemeClr val="tx1"/>
          </a:solidFill>
          <a:uFillTx/>
          <a:latin typeface="+mn-lt"/>
          <a:ea typeface="+mn-ea"/>
          <a:cs typeface="+mn-cs"/>
        </a:defRPr>
      </a:lvl3pPr>
      <a:lvl4pPr algn="l" defTabSz="812810" eaLnBrk="1" hangingPunct="1" latinLnBrk="0" marL="1219215" rtl="0">
        <a:defRPr kern="1200" sz="1600">
          <a:solidFill>
            <a:schemeClr val="tx1"/>
          </a:solidFill>
          <a:uFillTx/>
          <a:latin typeface="+mn-lt"/>
          <a:ea typeface="+mn-ea"/>
          <a:cs typeface="+mn-cs"/>
        </a:defRPr>
      </a:lvl4pPr>
      <a:lvl5pPr algn="l" defTabSz="812810" eaLnBrk="1" hangingPunct="1" latinLnBrk="0" marL="1625620" rtl="0">
        <a:defRPr kern="1200" sz="1600">
          <a:solidFill>
            <a:schemeClr val="tx1"/>
          </a:solidFill>
          <a:uFillTx/>
          <a:latin typeface="+mn-lt"/>
          <a:ea typeface="+mn-ea"/>
          <a:cs typeface="+mn-cs"/>
        </a:defRPr>
      </a:lvl5pPr>
      <a:lvl6pPr algn="l" defTabSz="812810" eaLnBrk="1" hangingPunct="1" latinLnBrk="0" marL="2032025" rtl="0">
        <a:defRPr kern="1200" sz="1600">
          <a:solidFill>
            <a:schemeClr val="tx1"/>
          </a:solidFill>
          <a:uFillTx/>
          <a:latin typeface="+mn-lt"/>
          <a:ea typeface="+mn-ea"/>
          <a:cs typeface="+mn-cs"/>
        </a:defRPr>
      </a:lvl6pPr>
      <a:lvl7pPr algn="l" defTabSz="812810" eaLnBrk="1" hangingPunct="1" latinLnBrk="0" marL="2438430" rtl="0">
        <a:defRPr kern="1200" sz="1600">
          <a:solidFill>
            <a:schemeClr val="tx1"/>
          </a:solidFill>
          <a:uFillTx/>
          <a:latin typeface="+mn-lt"/>
          <a:ea typeface="+mn-ea"/>
          <a:cs typeface="+mn-cs"/>
        </a:defRPr>
      </a:lvl7pPr>
      <a:lvl8pPr algn="l" defTabSz="812810" eaLnBrk="1" hangingPunct="1" latinLnBrk="0" marL="2844836" rtl="0">
        <a:defRPr kern="1200" sz="1600">
          <a:solidFill>
            <a:schemeClr val="tx1"/>
          </a:solidFill>
          <a:uFillTx/>
          <a:latin typeface="+mn-lt"/>
          <a:ea typeface="+mn-ea"/>
          <a:cs typeface="+mn-cs"/>
        </a:defRPr>
      </a:lvl8pPr>
      <a:lvl9pPr algn="l" defTabSz="812810" eaLnBrk="1" hangingPunct="1" latinLnBrk="0" marL="3251241" rtl="0">
        <a:defRPr kern="1200" sz="1600">
          <a:solidFill>
            <a:schemeClr val="tx1"/>
          </a:solidFill>
          <a:uFillTx/>
          <a:latin typeface="+mn-lt"/>
          <a:ea typeface="+mn-ea"/>
          <a:cs typeface="+mn-cs"/>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s>
</file>

<file path=ppt/slides/_rels/slide10.xml.rels><?xml version="1.0" standalone="yes" ?><Relationships xmlns="http://schemas.openxmlformats.org/package/2006/relationships"><Relationship Id="rId1" Target="../slideLayouts/slideLayout6.xml" Type="http://schemas.openxmlformats.org/officeDocument/2006/relationships/slideLayout"></Relationship><Relationship Id="rId2" Target="../media/image5.jpeg" Type="http://schemas.openxmlformats.org/officeDocument/2006/relationships/image"></Relationship><Relationship Id="rId3" Target="../media/image6.jpeg" Type="http://schemas.openxmlformats.org/officeDocument/2006/relationships/image"></Relationship></Relationships>
</file>

<file path=ppt/slides/_rels/slide11.xml.rels><?xml version="1.0" standalone="yes" ?><Relationships xmlns="http://schemas.openxmlformats.org/package/2006/relationships"><Relationship Id="rId1" Target="../slideLayouts/slideLayout7.xml" Type="http://schemas.openxmlformats.org/officeDocument/2006/relationships/slideLayout"></Relationship><Relationship Id="rId2" Target="../media/image2.jpeg" Type="http://schemas.openxmlformats.org/officeDocument/2006/relationships/image"></Relationship></Relationships>
</file>

<file path=ppt/slides/_rels/slide1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3.xml.rels><?xml version="1.0" standalone="yes" ?><Relationships xmlns="http://schemas.openxmlformats.org/package/2006/relationships"><Relationship Id="rId1" Target="../slideLayouts/slideLayout7.xml" Type="http://schemas.openxmlformats.org/officeDocument/2006/relationships/slideLayout"></Relationship></Relationships>
</file>

<file path=ppt/slides/_rels/slide14.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6.xml.rels><?xml version="1.0" standalone="yes" ?><Relationships xmlns="http://schemas.openxmlformats.org/package/2006/relationships"><Relationship Id="rId1" Target="../slideLayouts/slideLayout6.xml" Type="http://schemas.openxmlformats.org/officeDocument/2006/relationships/slideLayout"></Relationship><Relationship Id="rId2" Target="../media/image7.jpeg" Type="http://schemas.openxmlformats.org/officeDocument/2006/relationships/image"></Relationship></Relationships>
</file>

<file path=ppt/slides/_rels/slide17.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8.xml.rels><?xml version="1.0" standalone="yes" ?><Relationships xmlns="http://schemas.openxmlformats.org/package/2006/relationships"><Relationship Id="rId1" Target="../slideLayouts/slideLayout6.xml" Type="http://schemas.openxmlformats.org/officeDocument/2006/relationships/slideLayout"></Relationship><Relationship Id="rId2" Target="../media/image8.jpeg" Type="http://schemas.openxmlformats.org/officeDocument/2006/relationships/image"></Relationship></Relationships>
</file>

<file path=ppt/slides/_rels/slide19.xml.rels><?xml version="1.0" standalone="yes" ?><Relationships xmlns="http://schemas.openxmlformats.org/package/2006/relationships"><Relationship Id="rId1" Target="../slideLayouts/slideLayout7.xml" Type="http://schemas.openxmlformats.org/officeDocument/2006/relationships/slideLayout"></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0.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1.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4.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5.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9.jpeg" Type="http://schemas.openxmlformats.org/officeDocument/2006/relationships/image"></Relationship><Relationship Id="rId3" Target="../media/image10.png" Type="http://schemas.openxmlformats.org/officeDocument/2006/relationships/image"></Relationship></Relationships>
</file>

<file path=ppt/slides/_rels/slide26.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7.xml.rels><?xml version="1.0" standalone="yes" ?><Relationships xmlns="http://schemas.openxmlformats.org/package/2006/relationships"><Relationship Id="rId1" Target="../slideLayouts/slideLayout6.xml" Type="http://schemas.openxmlformats.org/officeDocument/2006/relationships/slideLayout"></Relationship></Relationships>
</file>

<file path=ppt/slides/_rels/slide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4.xml.rels><?xml version="1.0" standalone="yes" ?><Relationships xmlns="http://schemas.openxmlformats.org/package/2006/relationships"><Relationship Id="rId1" Target="../slideLayouts/slideLayout4.xml" Type="http://schemas.openxmlformats.org/officeDocument/2006/relationships/slideLayout"></Relationship><Relationship Id="rId2" Target="../media/image1.gif" Type="http://schemas.openxmlformats.org/officeDocument/2006/relationships/image"></Relationship></Relationships>
</file>

<file path=ppt/slides/_rels/slide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6.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7.xml.rels><?xml version="1.0" standalone="yes" ?><Relationships xmlns="http://schemas.openxmlformats.org/package/2006/relationships"><Relationship Id="rId1" Target="../slideLayouts/slideLayout7.xml" Type="http://schemas.openxmlformats.org/officeDocument/2006/relationships/slideLayout"></Relationship><Relationship Id="rId2" Target="../media/image2.jpeg" Type="http://schemas.openxmlformats.org/officeDocument/2006/relationships/image"></Relationship></Relationships>
</file>

<file path=ppt/slides/_rels/slide8.xml.rels><?xml version="1.0" standalone="yes" ?><Relationships xmlns="http://schemas.openxmlformats.org/package/2006/relationships"><Relationship Id="rId1" Target="../slideLayouts/slideLayout7.xml" Type="http://schemas.openxmlformats.org/officeDocument/2006/relationships/slideLayout"></Relationship><Relationship Id="rId2" Target="../media/image3.jpeg" Type="http://schemas.openxmlformats.org/officeDocument/2006/relationships/image"></Relationship></Relationships>
</file>

<file path=ppt/slides/_rels/slide9.xml.rels><?xml version="1.0" standalone="yes" ?><Relationships xmlns="http://schemas.openxmlformats.org/package/2006/relationships"><Relationship Id="rId1" Target="../slideLayouts/slideLayout7.xml" Type="http://schemas.openxmlformats.org/officeDocument/2006/relationships/slideLayout"></Relationship><Relationship Id="rId2" Target="../media/image4.jpeg" Type="http://schemas.openxmlformats.org/officeDocument/2006/relationships/image"></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74"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799" y="2708920"/>
            <a:ext cx="7772400" cy="14700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mtClean="0" sz="5400">
                <a:uFillTx/>
                <a:latin charset="0" panose="02020603050405020304" pitchFamily="18" typeface="Times New Roman"/>
                <a:cs charset="0" panose="02020603050405020304" pitchFamily="18" typeface="Times New Roman"/>
              </a:rPr>
              <a:t>Esophageal </a:t>
            </a:r>
            <a:r>
              <a:rPr b="1" dirty="0" lang="en-US" sz="5400">
                <a:uFillTx/>
                <a:latin charset="0" panose="02020603050405020304" pitchFamily="18" typeface="Times New Roman"/>
                <a:cs charset="0" panose="02020603050405020304" pitchFamily="18" typeface="Times New Roman"/>
              </a:rPr>
              <a:t>Motility and Pathophysiology of Reflux Disease</a:t>
            </a:r>
            <a:r>
              <a:rPr b="1" dirty="0" lang="en-US" sz="8000">
                <a:uFillTx/>
                <a:latin charset="0" panose="02020603050405020304" pitchFamily="18" typeface="Times New Roman"/>
                <a:cs charset="0" panose="02020603050405020304" pitchFamily="18" typeface="Times New Roman"/>
              </a:rPr>
              <a:t/>
            </a:r>
            <a:br>
              <a:rPr b="1" dirty="0" lang="en-US" sz="8000">
                <a:uFillTx/>
                <a:latin charset="0" panose="02020603050405020304" pitchFamily="18" typeface="Times New Roman"/>
                <a:cs charset="0" panose="02020603050405020304" pitchFamily="18" typeface="Times New Roman"/>
              </a:rPr>
            </a:br>
            <a:endParaRPr b="1" dirty="0" lang="en-US" sz="8000">
              <a:uFillTx/>
              <a:latin charset="0" panose="02020603050405020304" pitchFamily="18" typeface="Times New Roman"/>
              <a:cs charset="0" panose="02020603050405020304"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75"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71599" y="4628728"/>
            <a:ext cx="6400800" cy="1752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r>
              <a:rPr b="1" dirty="0" lang="en-US" smtClean="0" sz="2800">
                <a:uFillTx/>
                <a:latin charset="0" panose="02020603050405020304" pitchFamily="18" typeface="Times New Roman"/>
                <a:cs charset="0" panose="02020603050405020304" pitchFamily="18" typeface="Times New Roman"/>
              </a:rPr>
              <a:t>Mohammed Alzoghaibi, PhD.</a:t>
            </a:r>
          </a:p>
          <a:p>
            <a:pPr eaLnBrk="1" hangingPunct="1"/>
            <a:r>
              <a:rPr b="1" dirty="0" lang="en-US" smtClean="0" sz="2800">
                <a:uFillTx/>
                <a:latin charset="0" panose="02020603050405020304" pitchFamily="18" typeface="Times New Roman"/>
                <a:cs charset="0" panose="02020603050405020304" pitchFamily="18" typeface="Times New Roman"/>
              </a:rPr>
              <a:t>zzoghaibi@gmail.com</a:t>
            </a:r>
          </a:p>
          <a:p>
            <a:pPr eaLnBrk="1" hangingPunct="1"/>
            <a:r>
              <a:rPr b="1" dirty="0" lang="en-US" smtClean="0" sz="2800">
                <a:uFillTx/>
                <a:latin charset="0" panose="02020603050405020304" pitchFamily="18" typeface="Times New Roman"/>
                <a:cs charset="0" panose="02020603050405020304" pitchFamily="18" typeface="Times New Roman"/>
              </a:rPr>
              <a:t>Cell Phone: 0506338400</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Box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94433" y="188640"/>
            <a:ext cx="3755131" cy="1077218"/>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1" wrap="none">
            <a:spAutoFit/>
          </a:bodyPr>
          <a:lstStyle/>
          <a:p>
            <a:pPr algn="ctr"/>
            <a:r>
              <a:rPr b="1" dirty="0" lang="en-US" sz="3200" u="sng">
                <a:solidFill>
                  <a:srgbClr val="FF0000"/>
                </a:solidFill>
                <a:uFillTx/>
              </a:rPr>
              <a:t>Lecture: 2</a:t>
            </a:r>
            <a:endParaRPr b="1" dirty="0" lang="ar-SA" sz="3200" u="sng">
              <a:solidFill>
                <a:srgbClr val="FF0000"/>
              </a:solidFill>
              <a:uFillTx/>
            </a:endParaRPr>
          </a:p>
          <a:p>
            <a:pPr algn="ctr"/>
            <a:r>
              <a:rPr b="1" dirty="0" lang="en-US" smtClean="0" sz="3200">
                <a:solidFill>
                  <a:srgbClr val="FF0000"/>
                </a:solidFill>
                <a:uFillTx/>
              </a:rPr>
              <a:t>Chapter 64: 807-816</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grpId="0" spid="4"/>
    </p:bldLst>
  </p:timing>
</p:sld>
</file>

<file path=ppt/slides/slide1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23528" y="404664"/>
            <a:ext cx="8134672"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4800">
                <a:solidFill>
                  <a:srgbClr val="FF0000"/>
                </a:solidFill>
                <a:uFillTx/>
                <a:latin charset="0" panose="02020603050405020304" pitchFamily="18" typeface="Times New Roman"/>
                <a:cs charset="0" panose="02020603050405020304" pitchFamily="18" typeface="Times New Roman"/>
              </a:rPr>
              <a:t>Stages of Swallowing (continued</a:t>
            </a:r>
            <a:r>
              <a:rPr b="1" dirty="0" lang="en-US" smtClean="0" sz="4800">
                <a:solidFill>
                  <a:srgbClr val="FF0000"/>
                </a:solidFill>
                <a:uFillTx/>
                <a:latin charset="0" panose="02020603050405020304" pitchFamily="18" typeface="Times New Roman"/>
                <a:cs charset="0" panose="02020603050405020304" pitchFamily="18" typeface="Times New Roman"/>
              </a:rPr>
              <a:t>)</a:t>
            </a:r>
            <a:endParaRPr b="1" dirty="0" lang="ar-SA" sz="4800">
              <a:solidFill>
                <a:srgbClr val="FF0000"/>
              </a:solidFill>
              <a:uFillTx/>
              <a:latin charset="0" panose="02020603050405020304" pitchFamily="18" typeface="Times New Roman"/>
              <a:cs charset="0" panose="02020603050405020304" pitchFamily="18" typeface="Times New Roman"/>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imagesCAWUIB64.jpg" id="4" name="Picture 3"/>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000100" y="2071678"/>
            <a:ext cx="3097623" cy="3571900"/>
          </a:xfrm>
          <a:prstGeom prst="rect">
            <a:avLst/>
          </a:prstGeom>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imagesCAR3HG9X.jpg" id="6" name="Picture 5"/>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57752" y="2071678"/>
            <a:ext cx="3071834" cy="3542162"/>
          </a:xfrm>
          <a:prstGeom prst="rect">
            <a:avLst/>
          </a:prstGeom>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4"/>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id="9" nodeType="clickEffect" presetClass="entr" presetID="3" presetSubtype="10">
                                  <p:stCondLst>
                                    <p:cond delay="0"/>
                                  </p:stCondLst>
                                  <p:childTnLst>
                                    <p:set>
                                      <p:cBhvr>
                                        <p:cTn dur="1" fill="hold" id="10">
                                          <p:stCondLst>
                                            <p:cond delay="0"/>
                                          </p:stCondLst>
                                        </p:cTn>
                                        <p:tgtEl>
                                          <p:spTgt spid="6"/>
                                        </p:tgtEl>
                                        <p:attrNameLst>
                                          <p:attrName>style.visibility</p:attrName>
                                        </p:attrNameLst>
                                      </p:cBhvr>
                                      <p:to>
                                        <p:strVal val="visible"/>
                                      </p:to>
                                    </p:set>
                                    <p:animEffect filter="blinds(horizontal)" transition="in">
                                      <p:cBhvr>
                                        <p:cTn dur="500" id="11"/>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3794" name="Text 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132330"/>
            <a:ext cx="9144000" cy="579437"/>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pPr algn="ctr" eaLnBrk="0" hangingPunct="0"/>
            <a:r>
              <a:rPr b="1" dirty="0" lang="en-US" sz="3200">
                <a:solidFill>
                  <a:srgbClr val="FF0000"/>
                </a:solidFill>
                <a:uFillTx/>
              </a:rPr>
              <a:t>Stages of Swallowing (continued)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3795" name="Text 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49623" y="685800"/>
            <a:ext cx="5364088" cy="6063198"/>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eaLnBrk="0" hangingPunct="0" indent="-457200" marL="457200"/>
            <a:r>
              <a:rPr b="1" dirty="0" lang="en-US" sz="2800">
                <a:uFillTx/>
              </a:rPr>
              <a:t>	</a:t>
            </a:r>
            <a:r>
              <a:rPr b="1" dirty="0" lang="en-US">
                <a:uFillTx/>
              </a:rPr>
              <a:t>(5)  </a:t>
            </a:r>
            <a:r>
              <a:rPr b="1" dirty="0" lang="en-US" u="sng">
                <a:uFillTx/>
              </a:rPr>
              <a:t>Once the larynx is raised and the </a:t>
            </a:r>
            <a:r>
              <a:rPr b="1" dirty="0" err="1" lang="en-US" u="sng">
                <a:uFillTx/>
              </a:rPr>
              <a:t>pharyngoesophageal</a:t>
            </a:r>
            <a:r>
              <a:rPr b="1" dirty="0" lang="en-US" u="sng">
                <a:uFillTx/>
              </a:rPr>
              <a:t> sphincter relaxes, the entire muscular wall of the pharynx contracts </a:t>
            </a:r>
            <a:r>
              <a:rPr b="1" dirty="0" lang="en-US">
                <a:uFillTx/>
              </a:rPr>
              <a:t>(superior, middle, then inferior parts) propelling the food by peristalsis into the esophagus.  </a:t>
            </a:r>
          </a:p>
          <a:p>
            <a:pPr eaLnBrk="0" hangingPunct="0" indent="-457200" marL="457200"/>
            <a:r>
              <a:rPr b="1" dirty="0" lang="en-US">
                <a:uFillTx/>
              </a:rPr>
              <a:t>	</a:t>
            </a:r>
          </a:p>
          <a:p>
            <a:pPr eaLnBrk="0" hangingPunct="0" indent="-457200" marL="457200"/>
            <a:r>
              <a:rPr b="1" dirty="0" lang="en-US">
                <a:uFillTx/>
              </a:rPr>
              <a:t>	Summary of pharyngeal stage of swallowing: The trachea is closed, the esophagus is opened, and a fast peristaltic wave initiated by the nervous system of the pharynx forces the bolus of food into the upper esophagus (time of process is &lt; 2 seconds).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3798"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220072" y="5818961"/>
            <a:ext cx="2420888" cy="441325"/>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0" hangingPunct="0"/>
            <a:r>
              <a:rPr dirty="0" lang="en-US" sz="1400">
                <a:uFillTx/>
              </a:rPr>
              <a:t>Figure </a:t>
            </a:r>
            <a:r>
              <a:rPr dirty="0" lang="en-US" smtClean="0" sz="1400">
                <a:uFillTx/>
              </a:rPr>
              <a:t>65-3. </a:t>
            </a:r>
            <a:endParaRPr dirty="0" lang="en-US" sz="1000">
              <a:uFillTx/>
            </a:endParaRPr>
          </a:p>
          <a:p>
            <a:pPr eaLnBrk="0" hangingPunct="0"/>
            <a:r>
              <a:rPr dirty="0" lang="en-US" sz="1000">
                <a:solidFill>
                  <a:srgbClr val="CCFFFF"/>
                </a:solidFill>
                <a:uFillTx/>
              </a:rPr>
              <a:t>Copyright 2000, WB Saunders Company, All Rights Reserved</a:t>
            </a:r>
            <a:endParaRPr dirty="0" lang="en-US" sz="1000">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Picture 3"/>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292080" y="1988840"/>
            <a:ext cx="3795207" cy="3684513"/>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33795"/>
                                        </p:tgtEl>
                                        <p:attrNameLst>
                                          <p:attrName>style.visibility</p:attrName>
                                        </p:attrNameLst>
                                      </p:cBhvr>
                                      <p:to>
                                        <p:strVal val="visible"/>
                                      </p:to>
                                    </p:set>
                                    <p:animEffect filter="fade" transition="in">
                                      <p:cBhvr>
                                        <p:cTn dur="1000" id="7"/>
                                        <p:tgtEl>
                                          <p:spTgt spid="33795"/>
                                        </p:tgtEl>
                                      </p:cBhvr>
                                    </p:animEffect>
                                    <p:anim calcmode="lin" valueType="num">
                                      <p:cBhvr>
                                        <p:cTn dur="1000" fill="hold" id="8"/>
                                        <p:tgtEl>
                                          <p:spTgt spid="33795"/>
                                        </p:tgtEl>
                                        <p:attrNameLst>
                                          <p:attrName>ppt_x</p:attrName>
                                        </p:attrNameLst>
                                      </p:cBhvr>
                                      <p:tavLst>
                                        <p:tav tm="0">
                                          <p:val>
                                            <p:strVal val="#ppt_x"/>
                                          </p:val>
                                        </p:tav>
                                        <p:tav tm="100000">
                                          <p:val>
                                            <p:strVal val="#ppt_x"/>
                                          </p:val>
                                        </p:tav>
                                      </p:tavLst>
                                    </p:anim>
                                    <p:anim calcmode="lin" valueType="num">
                                      <p:cBhvr>
                                        <p:cTn dur="1000" fill="hold" id="9"/>
                                        <p:tgtEl>
                                          <p:spTgt spid="33795"/>
                                        </p:tgtEl>
                                        <p:attrNameLst>
                                          <p:attrName>ppt_y</p:attrName>
                                        </p:attrNameLst>
                                      </p:cBhvr>
                                      <p:tavLst>
                                        <p:tav tm="0">
                                          <p:val>
                                            <p:strVal val="#ppt_y+.1"/>
                                          </p:val>
                                        </p:tav>
                                        <p:tav tm="100000">
                                          <p:val>
                                            <p:strVal val="#ppt_y"/>
                                          </p:val>
                                        </p:tav>
                                      </p:tavLst>
                                    </p:anim>
                                  </p:childTnLst>
                                </p:cTn>
                              </p:par>
                            </p:childTnLst>
                          </p:cTn>
                        </p:par>
                      </p:childTnLst>
                    </p:cTn>
                  </p:par>
                  <p:par>
                    <p:cTn fill="hold" id="10">
                      <p:stCondLst>
                        <p:cond delay="indefinite"/>
                      </p:stCondLst>
                      <p:childTnLst>
                        <p:par>
                          <p:cTn fill="hold" id="11">
                            <p:stCondLst>
                              <p:cond delay="0"/>
                            </p:stCondLst>
                            <p:childTnLst>
                              <p:par>
                                <p:cTn fill="hold" grpId="1" id="12" nodeType="clickEffect" presetClass="entr" presetID="1" presetSubtype="0">
                                  <p:stCondLst>
                                    <p:cond delay="0"/>
                                  </p:stCondLst>
                                  <p:childTnLst>
                                    <p:set>
                                      <p:cBhvr>
                                        <p:cTn dur="1" fill="hold" id="13">
                                          <p:stCondLst>
                                            <p:cond delay="0"/>
                                          </p:stCondLst>
                                        </p:cTn>
                                        <p:tgtEl>
                                          <p:spTgt spid="3379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grpId="0" spid="33795"/>
      <p:bldP advAuto="4294967295" grpId="1" spid="33795"/>
    </p:bldLst>
  </p:timing>
</p:sld>
</file>

<file path=ppt/slides/slide1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4106"/>
            <a:ext cx="82296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4000">
                <a:solidFill>
                  <a:srgbClr val="FF0000"/>
                </a:solidFill>
                <a:uFillTx/>
                <a:latin charset="0" panose="02020603050405020304" pitchFamily="18" typeface="Times New Roman"/>
                <a:cs charset="0" panose="02020603050405020304" pitchFamily="18" typeface="Times New Roman"/>
              </a:rPr>
              <a:t>Nervous initiation of the pharyngeal stage of swallowing.</a:t>
            </a:r>
            <a:endParaRPr dirty="0" lang="en-US">
              <a:uFillTx/>
              <a:latin charset="0" panose="02020603050405020304" pitchFamily="18" typeface="Times New Roman"/>
              <a:cs charset="0" panose="02020603050405020304"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512" y="1052736"/>
            <a:ext cx="8784976"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2600">
                <a:uFillTx/>
                <a:latin charset="0" panose="02020603050405020304" pitchFamily="18" typeface="Times New Roman"/>
                <a:cs charset="0" panose="02020603050405020304" pitchFamily="18" typeface="Times New Roman"/>
              </a:rPr>
              <a:t>Sensory impulses from the mouth are received  by the </a:t>
            </a:r>
            <a:r>
              <a:rPr b="1" dirty="0" i="1" lang="en-US" sz="2600">
                <a:solidFill>
                  <a:srgbClr val="FF0000"/>
                </a:solidFill>
                <a:uFillTx/>
                <a:latin charset="0" panose="02020603050405020304" pitchFamily="18" typeface="Times New Roman"/>
                <a:cs charset="0" panose="02020603050405020304" pitchFamily="18" typeface="Times New Roman"/>
              </a:rPr>
              <a:t>nucleus </a:t>
            </a:r>
            <a:r>
              <a:rPr b="1" dirty="0" err="1" i="1" lang="en-US" sz="2600">
                <a:solidFill>
                  <a:srgbClr val="FF0000"/>
                </a:solidFill>
                <a:uFillTx/>
                <a:latin charset="0" panose="02020603050405020304" pitchFamily="18" typeface="Times New Roman"/>
                <a:cs charset="0" panose="02020603050405020304" pitchFamily="18" typeface="Times New Roman"/>
              </a:rPr>
              <a:t>tractus</a:t>
            </a:r>
            <a:r>
              <a:rPr b="1" dirty="0" i="1" lang="en-US" sz="2600">
                <a:solidFill>
                  <a:srgbClr val="FF0000"/>
                </a:solidFill>
                <a:uFillTx/>
                <a:latin charset="0" panose="02020603050405020304" pitchFamily="18" typeface="Times New Roman"/>
                <a:cs charset="0" panose="02020603050405020304" pitchFamily="18" typeface="Times New Roman"/>
              </a:rPr>
              <a:t> </a:t>
            </a:r>
            <a:r>
              <a:rPr b="1" dirty="0" err="1" i="1" lang="en-US" sz="2600">
                <a:solidFill>
                  <a:srgbClr val="FF0000"/>
                </a:solidFill>
                <a:uFillTx/>
                <a:latin charset="0" panose="02020603050405020304" pitchFamily="18" typeface="Times New Roman"/>
                <a:cs charset="0" panose="02020603050405020304" pitchFamily="18" typeface="Times New Roman"/>
              </a:rPr>
              <a:t>solitarius</a:t>
            </a:r>
            <a:r>
              <a:rPr b="1" dirty="0" i="1" lang="en-US" sz="2600">
                <a:solidFill>
                  <a:srgbClr val="FF0000"/>
                </a:solidFill>
                <a:uFillTx/>
                <a:latin charset="0" panose="02020603050405020304" pitchFamily="18" typeface="Times New Roman"/>
                <a:cs charset="0" panose="02020603050405020304" pitchFamily="18" typeface="Times New Roman"/>
              </a:rPr>
              <a:t> (NTS) </a:t>
            </a:r>
            <a:r>
              <a:rPr b="1" dirty="0" lang="en-US" sz="2600">
                <a:uFillTx/>
                <a:latin charset="0" panose="02020603050405020304" pitchFamily="18" typeface="Times New Roman"/>
                <a:cs charset="0" panose="02020603050405020304" pitchFamily="18" typeface="Times New Roman"/>
              </a:rPr>
              <a:t>via the medulla oblongata through the </a:t>
            </a:r>
            <a:r>
              <a:rPr b="1" dirty="0" i="1" lang="en-US" sz="2600">
                <a:solidFill>
                  <a:srgbClr val="FF0000"/>
                </a:solidFill>
                <a:uFillTx/>
                <a:latin charset="0" panose="02020603050405020304" pitchFamily="18" typeface="Times New Roman"/>
                <a:cs charset="0" panose="02020603050405020304" pitchFamily="18" typeface="Times New Roman"/>
              </a:rPr>
              <a:t>trigeminal and glossopharyngeal </a:t>
            </a:r>
            <a:r>
              <a:rPr b="1" dirty="0" lang="en-US" sz="2600">
                <a:solidFill>
                  <a:srgbClr val="FF0000"/>
                </a:solidFill>
                <a:uFillTx/>
                <a:latin charset="0" panose="02020603050405020304" pitchFamily="18" typeface="Times New Roman"/>
                <a:cs charset="0" panose="02020603050405020304" pitchFamily="18" typeface="Times New Roman"/>
              </a:rPr>
              <a:t>nerves</a:t>
            </a:r>
            <a:r>
              <a:rPr b="1" dirty="0" lang="en-US" sz="2600">
                <a:uFillTx/>
                <a:latin charset="0" panose="02020603050405020304" pitchFamily="18" typeface="Times New Roman"/>
                <a:cs charset="0" panose="02020603050405020304" pitchFamily="18" typeface="Times New Roman"/>
              </a:rPr>
              <a:t>. The most sensitive areas of the posterior mouth and pharynx for initiating the pharyngeal stage of swallowing are located in a ring around the pharyngeal opening including the tonsillar pillars. The successive stages of swallowing are then automatically initiated by neuronal areas of the reticular substance of the medulla and lower portion of the pons </a:t>
            </a:r>
            <a:r>
              <a:rPr b="1" dirty="0" lang="en-US" sz="2600">
                <a:solidFill>
                  <a:srgbClr val="FF0000"/>
                </a:solidFill>
                <a:uFillTx/>
                <a:latin charset="0" panose="02020603050405020304" pitchFamily="18" typeface="Times New Roman"/>
                <a:cs charset="0" panose="02020603050405020304" pitchFamily="18" typeface="Times New Roman"/>
              </a:rPr>
              <a:t>(collectively called the deglutition or swallowing center). </a:t>
            </a:r>
            <a:r>
              <a:rPr b="1" dirty="0" lang="en-US" sz="2600">
                <a:uFillTx/>
                <a:latin charset="0" panose="02020603050405020304" pitchFamily="18" typeface="Times New Roman"/>
                <a:cs charset="0" panose="02020603050405020304" pitchFamily="18" typeface="Times New Roman"/>
              </a:rPr>
              <a:t>The motor impulses to the pharynx and upper esophagus are transmitted from the swallowing center by the </a:t>
            </a:r>
            <a:r>
              <a:rPr b="1" dirty="0" lang="en-US" sz="2600">
                <a:solidFill>
                  <a:srgbClr val="FF0000"/>
                </a:solidFill>
                <a:uFillTx/>
                <a:latin charset="0" panose="02020603050405020304" pitchFamily="18" typeface="Times New Roman"/>
                <a:cs charset="0" panose="02020603050405020304" pitchFamily="18" typeface="Times New Roman"/>
              </a:rPr>
              <a:t>5</a:t>
            </a:r>
            <a:r>
              <a:rPr b="1" baseline="30000" dirty="0" lang="en-US" sz="2600">
                <a:solidFill>
                  <a:srgbClr val="FF0000"/>
                </a:solidFill>
                <a:uFillTx/>
                <a:latin charset="0" panose="02020603050405020304" pitchFamily="18" typeface="Times New Roman"/>
                <a:cs charset="0" panose="02020603050405020304" pitchFamily="18" typeface="Times New Roman"/>
              </a:rPr>
              <a:t>th</a:t>
            </a:r>
            <a:r>
              <a:rPr b="1" dirty="0" lang="en-US" sz="2600">
                <a:solidFill>
                  <a:srgbClr val="FF0000"/>
                </a:solidFill>
                <a:uFillTx/>
                <a:latin charset="0" panose="02020603050405020304" pitchFamily="18" typeface="Times New Roman"/>
                <a:cs charset="0" panose="02020603050405020304" pitchFamily="18" typeface="Times New Roman"/>
              </a:rPr>
              <a:t>, 9</a:t>
            </a:r>
            <a:r>
              <a:rPr b="1" baseline="30000" dirty="0" lang="en-US" sz="2600">
                <a:solidFill>
                  <a:srgbClr val="FF0000"/>
                </a:solidFill>
                <a:uFillTx/>
                <a:latin charset="0" panose="02020603050405020304" pitchFamily="18" typeface="Times New Roman"/>
                <a:cs charset="0" panose="02020603050405020304" pitchFamily="18" typeface="Times New Roman"/>
              </a:rPr>
              <a:t>th</a:t>
            </a:r>
            <a:r>
              <a:rPr b="1" dirty="0" lang="en-US" sz="2600">
                <a:solidFill>
                  <a:srgbClr val="FF0000"/>
                </a:solidFill>
                <a:uFillTx/>
                <a:latin charset="0" panose="02020603050405020304" pitchFamily="18" typeface="Times New Roman"/>
                <a:cs charset="0" panose="02020603050405020304" pitchFamily="18" typeface="Times New Roman"/>
              </a:rPr>
              <a:t>, 10</a:t>
            </a:r>
            <a:r>
              <a:rPr b="1" baseline="30000" dirty="0" lang="en-US" sz="2600">
                <a:solidFill>
                  <a:srgbClr val="FF0000"/>
                </a:solidFill>
                <a:uFillTx/>
                <a:latin charset="0" panose="02020603050405020304" pitchFamily="18" typeface="Times New Roman"/>
                <a:cs charset="0" panose="02020603050405020304" pitchFamily="18" typeface="Times New Roman"/>
              </a:rPr>
              <a:t>th</a:t>
            </a:r>
            <a:r>
              <a:rPr b="1" dirty="0" lang="en-US" sz="2600">
                <a:solidFill>
                  <a:srgbClr val="FF0000"/>
                </a:solidFill>
                <a:uFillTx/>
                <a:latin charset="0" panose="02020603050405020304" pitchFamily="18" typeface="Times New Roman"/>
                <a:cs charset="0" panose="02020603050405020304" pitchFamily="18" typeface="Times New Roman"/>
              </a:rPr>
              <a:t>, and 12</a:t>
            </a:r>
            <a:r>
              <a:rPr b="1" baseline="30000" dirty="0" lang="en-US" sz="2600">
                <a:solidFill>
                  <a:srgbClr val="FF0000"/>
                </a:solidFill>
                <a:uFillTx/>
                <a:latin charset="0" panose="02020603050405020304" pitchFamily="18" typeface="Times New Roman"/>
                <a:cs charset="0" panose="02020603050405020304" pitchFamily="18" typeface="Times New Roman"/>
              </a:rPr>
              <a:t>th</a:t>
            </a:r>
            <a:r>
              <a:rPr b="1" dirty="0" lang="en-US" sz="2600">
                <a:solidFill>
                  <a:srgbClr val="FF0000"/>
                </a:solidFill>
                <a:uFillTx/>
                <a:latin charset="0" panose="02020603050405020304" pitchFamily="18" typeface="Times New Roman"/>
                <a:cs charset="0" panose="02020603050405020304" pitchFamily="18" typeface="Times New Roman"/>
              </a:rPr>
              <a:t> cranial nerves and few of the superior cervical nerves. </a:t>
            </a:r>
            <a:r>
              <a:rPr b="1" dirty="0" lang="en-US" sz="2600">
                <a:uFillTx/>
                <a:latin charset="0" panose="02020603050405020304" pitchFamily="18" typeface="Times New Roman"/>
                <a:cs charset="0" panose="02020603050405020304" pitchFamily="18" typeface="Times New Roman"/>
              </a:rPr>
              <a:t>	</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5842" name="Text 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79512" y="116631"/>
            <a:ext cx="8311952" cy="769441"/>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algn="ctr" eaLnBrk="0" hangingPunct="0"/>
            <a:r>
              <a:rPr b="1" dirty="0" lang="en-US" sz="4400">
                <a:solidFill>
                  <a:srgbClr val="FF0000"/>
                </a:solidFill>
                <a:uFillTx/>
              </a:rPr>
              <a:t>Stages of Swallowing (continued)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5843" name="Text 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908720"/>
            <a:ext cx="9144000" cy="5755422"/>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pPr eaLnBrk="0" hangingPunct="0" indent="-457200" marL="457200">
              <a:spcBef>
                <a:spcPct val="50000"/>
              </a:spcBef>
            </a:pPr>
            <a:r>
              <a:rPr b="1" dirty="0" lang="en-US" sz="3200">
                <a:uFillTx/>
              </a:rPr>
              <a:t>	● Effect of the Pharyngeal Stage of Swallowing on Respiration. </a:t>
            </a:r>
            <a:r>
              <a:rPr b="1" dirty="0" lang="en-US" smtClean="0" sz="3200">
                <a:uFillTx/>
              </a:rPr>
              <a:t>The entire  </a:t>
            </a:r>
            <a:r>
              <a:rPr b="1" dirty="0" lang="en-US" sz="3200">
                <a:uFillTx/>
              </a:rPr>
              <a:t>pharyngeal stage of swallowing </a:t>
            </a:r>
            <a:r>
              <a:rPr b="1" dirty="0" lang="en-US" smtClean="0" sz="3200">
                <a:uFillTx/>
              </a:rPr>
              <a:t>occurs in &lt; 6 sec, during </a:t>
            </a:r>
            <a:r>
              <a:rPr b="1" dirty="0" lang="en-US" sz="3200">
                <a:uFillTx/>
              </a:rPr>
              <a:t>which time the swallowing center inhibits the respiratory center in the medulla which stops respiration during the swallowing cycle. </a:t>
            </a:r>
            <a:endParaRPr b="1" dirty="0" lang="en-US" smtClean="0" sz="3200">
              <a:uFillTx/>
            </a:endParaRPr>
          </a:p>
          <a:p>
            <a:pPr eaLnBrk="0" hangingPunct="0" indent="-457200" marL="457200">
              <a:spcBef>
                <a:spcPct val="50000"/>
              </a:spcBef>
            </a:pPr>
            <a:r>
              <a:rPr b="1" dirty="0" lang="en-US" sz="3200">
                <a:solidFill>
                  <a:srgbClr val="002060"/>
                </a:solidFill>
                <a:uFillTx/>
              </a:rPr>
              <a:t>In summary, the pharyngeal stage of swallowing is a reflex act initiated by the voluntary movement of food into the back of the mouth which stimulates involuntary pharyngeal sensory receptors to elicit the swallowing </a:t>
            </a:r>
            <a:r>
              <a:rPr b="1" dirty="0" lang="en-US" smtClean="0" sz="3200">
                <a:solidFill>
                  <a:srgbClr val="002060"/>
                </a:solidFill>
                <a:uFillTx/>
              </a:rPr>
              <a:t>reflex. </a:t>
            </a:r>
            <a:endParaRPr b="1" dirty="0" lang="en-US" sz="3200">
              <a:solidFill>
                <a:srgbClr val="002060"/>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35843"/>
                                        </p:tgtEl>
                                        <p:attrNameLst>
                                          <p:attrName>style.visibility</p:attrName>
                                        </p:attrNameLst>
                                      </p:cBhvr>
                                      <p:to>
                                        <p:strVal val="visible"/>
                                      </p:to>
                                    </p:set>
                                    <p:anim calcmode="lin" valueType="num">
                                      <p:cBhvr additive="base">
                                        <p:cTn dur="500" fill="hold" id="7"/>
                                        <p:tgtEl>
                                          <p:spTgt spid="35843"/>
                                        </p:tgtEl>
                                        <p:attrNameLst>
                                          <p:attrName>ppt_x</p:attrName>
                                        </p:attrNameLst>
                                      </p:cBhvr>
                                      <p:tavLst>
                                        <p:tav tm="0">
                                          <p:val>
                                            <p:strVal val="#ppt_x"/>
                                          </p:val>
                                        </p:tav>
                                        <p:tav tm="100000">
                                          <p:val>
                                            <p:strVal val="#ppt_x"/>
                                          </p:val>
                                        </p:tav>
                                      </p:tavLst>
                                    </p:anim>
                                    <p:anim calcmode="lin" valueType="num">
                                      <p:cBhvr additive="base">
                                        <p:cTn dur="500" fill="hold" id="8"/>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grpId="0" spid="35843"/>
    </p:bldLst>
  </p:timing>
</p:sld>
</file>

<file path=ppt/slides/slide1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7500" y="-15190"/>
            <a:ext cx="8637588" cy="707886"/>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4000">
                <a:solidFill>
                  <a:srgbClr val="FF0000"/>
                </a:solidFill>
                <a:uFillTx/>
                <a:latin charset="0" panose="02020603050405020304" pitchFamily="18" typeface="Times New Roman"/>
                <a:cs charset="0" panose="02020603050405020304" pitchFamily="18" typeface="Times New Roman"/>
              </a:rPr>
              <a:t>Stages of Swallowing (continued)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509" y="548680"/>
            <a:ext cx="9244136"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indent="0" marL="0">
              <a:buNone/>
            </a:pPr>
            <a:r>
              <a:rPr b="1" dirty="0" lang="en-US" smtClean="0" sz="2800">
                <a:solidFill>
                  <a:srgbClr val="FF0000"/>
                </a:solidFill>
                <a:uFillTx/>
                <a:latin charset="0" panose="02020603050405020304" pitchFamily="18" typeface="Times New Roman"/>
                <a:cs charset="0" panose="02020603050405020304" pitchFamily="18" typeface="Times New Roman"/>
              </a:rPr>
              <a:t>(III) </a:t>
            </a:r>
            <a:r>
              <a:rPr b="1" dirty="0" lang="en-US" smtClean="0" sz="2800" u="sng">
                <a:solidFill>
                  <a:srgbClr val="FF0000"/>
                </a:solidFill>
                <a:uFillTx/>
                <a:latin charset="0" panose="02020603050405020304" pitchFamily="18" typeface="Times New Roman"/>
                <a:cs charset="0" panose="02020603050405020304" pitchFamily="18" typeface="Times New Roman"/>
              </a:rPr>
              <a:t>Esophageal stage</a:t>
            </a:r>
            <a:r>
              <a:rPr b="1" dirty="0" lang="en-US" smtClean="0" sz="2800">
                <a:solidFill>
                  <a:srgbClr val="FF0000"/>
                </a:solidFill>
                <a:uFillTx/>
                <a:latin charset="0" panose="02020603050405020304" pitchFamily="18" typeface="Times New Roman"/>
                <a:cs charset="0" panose="02020603050405020304" pitchFamily="18" typeface="Times New Roman"/>
              </a:rPr>
              <a:t>: </a:t>
            </a:r>
          </a:p>
          <a:p>
            <a:r>
              <a:rPr b="1" dirty="0" lang="en-US" smtClean="0" sz="2600">
                <a:uFillTx/>
                <a:latin charset="0" panose="02020603050405020304" pitchFamily="18" typeface="Times New Roman"/>
                <a:cs charset="0" panose="02020603050405020304" pitchFamily="18" typeface="Times New Roman"/>
              </a:rPr>
              <a:t>The esophagus is a conduit to move food rapidly from the pharynx to the stomach. </a:t>
            </a:r>
            <a:r>
              <a:rPr b="1" dirty="0" lang="en-US" sz="2600">
                <a:uFillTx/>
                <a:latin charset="0" panose="02020603050405020304" pitchFamily="18" typeface="Times New Roman"/>
                <a:cs charset="0" panose="02020603050405020304" pitchFamily="18" typeface="Times New Roman"/>
              </a:rPr>
              <a:t>The esophageal stage is controlled partly by the swallowing reflex and partly by the enteric nervous system (ENS). In case of </a:t>
            </a:r>
            <a:r>
              <a:rPr b="1" dirty="0" err="1" lang="en-US" sz="2600">
                <a:uFillTx/>
                <a:latin charset="0" panose="02020603050405020304" pitchFamily="18" typeface="Times New Roman"/>
                <a:cs charset="0" panose="02020603050405020304" pitchFamily="18" typeface="Times New Roman"/>
              </a:rPr>
              <a:t>vagotomy</a:t>
            </a:r>
            <a:r>
              <a:rPr b="1" dirty="0" lang="en-US" sz="2600">
                <a:uFillTx/>
                <a:latin charset="0" panose="02020603050405020304" pitchFamily="18" typeface="Times New Roman"/>
                <a:cs charset="0" panose="02020603050405020304" pitchFamily="18" typeface="Times New Roman"/>
              </a:rPr>
              <a:t> enteric nervous system takes over.</a:t>
            </a:r>
          </a:p>
          <a:p>
            <a:r>
              <a:rPr b="1" dirty="0" lang="en-US" smtClean="0" sz="2600">
                <a:uFillTx/>
                <a:latin charset="0" panose="02020603050405020304" pitchFamily="18" typeface="Times New Roman"/>
                <a:cs charset="0" panose="02020603050405020304" pitchFamily="18" typeface="Times New Roman"/>
              </a:rPr>
              <a:t>When bolus of food passes through the upper esophageal sphincter, the swallowing reflex closes the sphincter so food cannot reflux into the pharynx. </a:t>
            </a:r>
          </a:p>
          <a:p>
            <a:r>
              <a:rPr b="1" dirty="0" lang="en-US" smtClean="0" sz="2600">
                <a:uFillTx/>
                <a:latin charset="0" panose="02020603050405020304" pitchFamily="18" typeface="Times New Roman"/>
                <a:cs charset="0" panose="02020603050405020304" pitchFamily="18" typeface="Times New Roman"/>
              </a:rPr>
              <a:t>The musculature of the pharyngeal wall and </a:t>
            </a:r>
            <a:r>
              <a:rPr b="1" dirty="0" lang="en-US" smtClean="0" sz="2600">
                <a:solidFill>
                  <a:srgbClr val="FF0000"/>
                </a:solidFill>
                <a:uFillTx/>
                <a:latin charset="0" panose="02020603050405020304" pitchFamily="18" typeface="Times New Roman"/>
                <a:cs charset="0" panose="02020603050405020304" pitchFamily="18" typeface="Times New Roman"/>
              </a:rPr>
              <a:t>upper 1/3 of esophagus (striated muscles) are innervated by </a:t>
            </a:r>
            <a:r>
              <a:rPr b="1" dirty="0" err="1" lang="en-US" smtClean="0" sz="2600">
                <a:solidFill>
                  <a:srgbClr val="FF0000"/>
                </a:solidFill>
                <a:uFillTx/>
                <a:latin charset="0" panose="02020603050405020304" pitchFamily="18" typeface="Times New Roman"/>
                <a:cs charset="0" panose="02020603050405020304" pitchFamily="18" typeface="Times New Roman"/>
              </a:rPr>
              <a:t>vagus</a:t>
            </a:r>
            <a:r>
              <a:rPr b="1" dirty="0" lang="en-US" smtClean="0" sz="2600">
                <a:solidFill>
                  <a:srgbClr val="FF0000"/>
                </a:solidFill>
                <a:uFillTx/>
                <a:latin charset="0" panose="02020603050405020304" pitchFamily="18" typeface="Times New Roman"/>
                <a:cs charset="0" panose="02020603050405020304" pitchFamily="18" typeface="Times New Roman"/>
              </a:rPr>
              <a:t> (10</a:t>
            </a:r>
            <a:r>
              <a:rPr b="1" baseline="30000" dirty="0" lang="en-US" smtClean="0" sz="2600">
                <a:solidFill>
                  <a:srgbClr val="FF0000"/>
                </a:solidFill>
                <a:uFillTx/>
                <a:latin charset="0" panose="02020603050405020304" pitchFamily="18" typeface="Times New Roman"/>
                <a:cs charset="0" panose="02020603050405020304" pitchFamily="18" typeface="Times New Roman"/>
              </a:rPr>
              <a:t>th</a:t>
            </a:r>
            <a:r>
              <a:rPr b="1" dirty="0" lang="en-US" smtClean="0" sz="2600">
                <a:solidFill>
                  <a:srgbClr val="FF0000"/>
                </a:solidFill>
                <a:uFillTx/>
                <a:latin charset="0" panose="02020603050405020304" pitchFamily="18" typeface="Times New Roman"/>
                <a:cs charset="0" panose="02020603050405020304" pitchFamily="18" typeface="Times New Roman"/>
              </a:rPr>
              <a:t> cranial) &amp; glossopharyngeal nerves (9</a:t>
            </a:r>
            <a:r>
              <a:rPr b="1" baseline="30000" dirty="0" lang="en-US" smtClean="0" sz="2600">
                <a:solidFill>
                  <a:srgbClr val="FF0000"/>
                </a:solidFill>
                <a:uFillTx/>
                <a:latin charset="0" panose="02020603050405020304" pitchFamily="18" typeface="Times New Roman"/>
                <a:cs charset="0" panose="02020603050405020304" pitchFamily="18" typeface="Times New Roman"/>
              </a:rPr>
              <a:t>th</a:t>
            </a:r>
            <a:r>
              <a:rPr b="1" dirty="0" lang="en-US" smtClean="0" sz="2600">
                <a:solidFill>
                  <a:srgbClr val="FF0000"/>
                </a:solidFill>
                <a:uFillTx/>
                <a:latin charset="0" panose="02020603050405020304" pitchFamily="18" typeface="Times New Roman"/>
                <a:cs charset="0" panose="02020603050405020304" pitchFamily="18" typeface="Times New Roman"/>
              </a:rPr>
              <a:t> cranial), </a:t>
            </a:r>
            <a:r>
              <a:rPr b="1" dirty="0" lang="en-US" smtClean="0" sz="2600">
                <a:uFillTx/>
                <a:latin charset="0" panose="02020603050405020304" pitchFamily="18" typeface="Times New Roman"/>
                <a:cs charset="0" panose="02020603050405020304" pitchFamily="18" typeface="Times New Roman"/>
              </a:rPr>
              <a:t>while </a:t>
            </a:r>
            <a:r>
              <a:rPr b="1" dirty="0" lang="en-US" sz="2600">
                <a:uFillTx/>
                <a:latin charset="0" panose="02020603050405020304" pitchFamily="18" typeface="Times New Roman"/>
                <a:cs charset="0" panose="02020603050405020304" pitchFamily="18" typeface="Times New Roman"/>
              </a:rPr>
              <a:t>the musculature of the lower two thirds of the esophagus is smooth muscle </a:t>
            </a:r>
            <a:r>
              <a:rPr b="1" dirty="0" lang="en-US" sz="2600">
                <a:solidFill>
                  <a:srgbClr val="FF0000"/>
                </a:solidFill>
                <a:uFillTx/>
                <a:latin charset="0" panose="02020603050405020304" pitchFamily="18" typeface="Times New Roman"/>
                <a:cs charset="0" panose="02020603050405020304" pitchFamily="18" typeface="Times New Roman"/>
              </a:rPr>
              <a:t>(controlled by the </a:t>
            </a:r>
            <a:r>
              <a:rPr b="1" dirty="0" err="1" lang="en-US" sz="2600">
                <a:solidFill>
                  <a:srgbClr val="FF0000"/>
                </a:solidFill>
                <a:uFillTx/>
                <a:latin charset="0" panose="02020603050405020304" pitchFamily="18" typeface="Times New Roman"/>
                <a:cs charset="0" panose="02020603050405020304" pitchFamily="18" typeface="Times New Roman"/>
              </a:rPr>
              <a:t>vagus</a:t>
            </a:r>
            <a:r>
              <a:rPr b="1" dirty="0" lang="en-US" sz="2600">
                <a:solidFill>
                  <a:srgbClr val="FF0000"/>
                </a:solidFill>
                <a:uFillTx/>
                <a:latin charset="0" panose="02020603050405020304" pitchFamily="18" typeface="Times New Roman"/>
                <a:cs charset="0" panose="02020603050405020304" pitchFamily="18" typeface="Times New Roman"/>
              </a:rPr>
              <a:t> </a:t>
            </a:r>
            <a:r>
              <a:rPr b="1" dirty="0" lang="en-US" sz="2600">
                <a:uFillTx/>
                <a:latin charset="0" panose="02020603050405020304" pitchFamily="18" typeface="Times New Roman"/>
                <a:cs charset="0" panose="02020603050405020304" pitchFamily="18" typeface="Times New Roman"/>
              </a:rPr>
              <a:t>through connections with the esophageal </a:t>
            </a:r>
            <a:r>
              <a:rPr b="1" dirty="0" err="1" lang="en-US" sz="2600">
                <a:uFillTx/>
                <a:latin charset="0" panose="02020603050405020304" pitchFamily="18" typeface="Times New Roman"/>
                <a:cs charset="0" panose="02020603050405020304" pitchFamily="18" typeface="Times New Roman"/>
              </a:rPr>
              <a:t>myenteric</a:t>
            </a:r>
            <a:r>
              <a:rPr b="1" dirty="0" lang="en-US" sz="2600">
                <a:uFillTx/>
                <a:latin charset="0" panose="02020603050405020304" pitchFamily="18" typeface="Times New Roman"/>
                <a:cs charset="0" panose="02020603050405020304" pitchFamily="18" typeface="Times New Roman"/>
              </a:rPr>
              <a:t> nervous system</a:t>
            </a:r>
            <a:r>
              <a:rPr b="1" dirty="0" lang="en-US" smtClean="0" sz="2600">
                <a:uFillTx/>
                <a:latin charset="0" panose="02020603050405020304" pitchFamily="18" typeface="Times New Roman"/>
                <a:cs charset="0" panose="02020603050405020304" pitchFamily="18" typeface="Times New Roman"/>
              </a:rPr>
              <a:t>).</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
                                            <p:txEl>
                                              <p:pRg end="1" st="1"/>
                                            </p:txEl>
                                          </p:spTgt>
                                        </p:tgtEl>
                                        <p:attrNameLst>
                                          <p:attrName>style.visibility</p:attrName>
                                        </p:attrNameLst>
                                      </p:cBhvr>
                                      <p:to>
                                        <p:strVal val="visible"/>
                                      </p:to>
                                    </p:set>
                                    <p:animEffect filter="fade" transition="in">
                                      <p:cBhvr>
                                        <p:cTn dur="500" id="12"/>
                                        <p:tgtEl>
                                          <p:spTgt spid="3">
                                            <p:txEl>
                                              <p:pRg end="1" st="1"/>
                                            </p:txEl>
                                          </p:spTgt>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3">
                                            <p:txEl>
                                              <p:pRg end="2" st="2"/>
                                            </p:txEl>
                                          </p:spTgt>
                                        </p:tgtEl>
                                        <p:attrNameLst>
                                          <p:attrName>style.visibility</p:attrName>
                                        </p:attrNameLst>
                                      </p:cBhvr>
                                      <p:to>
                                        <p:strVal val="visible"/>
                                      </p:to>
                                    </p:set>
                                    <p:animEffect filter="fade" transition="in">
                                      <p:cBhvr>
                                        <p:cTn dur="500" id="17"/>
                                        <p:tgtEl>
                                          <p:spTgt spid="3">
                                            <p:txEl>
                                              <p:pRg end="2" st="2"/>
                                            </p:txEl>
                                          </p:spTgt>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3">
                                            <p:txEl>
                                              <p:pRg end="3" st="3"/>
                                            </p:txEl>
                                          </p:spTgt>
                                        </p:tgtEl>
                                        <p:attrNameLst>
                                          <p:attrName>style.visibility</p:attrName>
                                        </p:attrNameLst>
                                      </p:cBhvr>
                                      <p:to>
                                        <p:strVal val="visible"/>
                                      </p:to>
                                    </p:set>
                                    <p:animEffect filter="fade" transition="in">
                                      <p:cBhvr>
                                        <p:cTn dur="500" id="22"/>
                                        <p:tgtEl>
                                          <p:spTgt spid="3">
                                            <p:txEl>
                                              <p:pRg end="3" st="3"/>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build="p" grpId="0" spid="3"/>
    </p:bldLst>
  </p:timing>
</p:sld>
</file>

<file path=ppt/slides/slide1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76200"/>
            <a:ext cx="7772400" cy="762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4000">
                <a:solidFill>
                  <a:srgbClr val="FF0000"/>
                </a:solidFill>
                <a:uFillTx/>
                <a:latin charset="0" panose="02020603050405020304" pitchFamily="18" typeface="Times New Roman"/>
                <a:cs charset="0" panose="02020603050405020304" pitchFamily="18" typeface="Times New Roman"/>
              </a:rPr>
              <a:t>Stages of Swallowing (continued)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2400" y="980728"/>
            <a:ext cx="8839200"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Autofit/>
          </a:bodyPr>
          <a:lstStyle/>
          <a:p>
            <a:pPr indent="0" marL="0">
              <a:buNone/>
            </a:pPr>
            <a:r>
              <a:rPr b="1" dirty="0" lang="en-US" smtClean="0" sz="2800">
                <a:solidFill>
                  <a:srgbClr val="FF0000"/>
                </a:solidFill>
                <a:uFillTx/>
                <a:latin charset="0" panose="02020603050405020304" pitchFamily="18" typeface="Times New Roman"/>
                <a:cs charset="0" panose="02020603050405020304" pitchFamily="18" typeface="Times New Roman"/>
              </a:rPr>
              <a:t>(III) </a:t>
            </a:r>
            <a:r>
              <a:rPr b="1" dirty="0" lang="en-US" smtClean="0" sz="2800" u="sng">
                <a:solidFill>
                  <a:srgbClr val="FF0000"/>
                </a:solidFill>
                <a:uFillTx/>
                <a:latin charset="0" panose="02020603050405020304" pitchFamily="18" typeface="Times New Roman"/>
                <a:cs charset="0" panose="02020603050405020304" pitchFamily="18" typeface="Times New Roman"/>
              </a:rPr>
              <a:t>Esophageal Stage</a:t>
            </a:r>
            <a:r>
              <a:rPr b="1" dirty="0" lang="en-US" smtClean="0" sz="2800">
                <a:solidFill>
                  <a:srgbClr val="FF0000"/>
                </a:solidFill>
                <a:uFillTx/>
                <a:latin charset="0" panose="02020603050405020304" pitchFamily="18" typeface="Times New Roman"/>
                <a:cs charset="0" panose="02020603050405020304" pitchFamily="18" typeface="Times New Roman"/>
              </a:rPr>
              <a:t> (cont.):</a:t>
            </a:r>
          </a:p>
          <a:p>
            <a:r>
              <a:rPr b="1" dirty="0" lang="en-US" smtClean="0" sz="2800">
                <a:uFillTx/>
                <a:latin charset="0" panose="02020603050405020304" pitchFamily="18" typeface="Times New Roman"/>
                <a:cs charset="0" panose="02020603050405020304" pitchFamily="18" typeface="Times New Roman"/>
              </a:rPr>
              <a:t>It </a:t>
            </a:r>
            <a:r>
              <a:rPr b="1" dirty="0" lang="en-US" sz="2800">
                <a:uFillTx/>
                <a:latin charset="0" panose="02020603050405020304" pitchFamily="18" typeface="Times New Roman"/>
                <a:cs charset="0" panose="02020603050405020304" pitchFamily="18" typeface="Times New Roman"/>
              </a:rPr>
              <a:t>exhibits two types of peristaltic movements, primary and secondary peristalsis. The primary peristalsis is simply a continuation of the peristaltic wave that begins in the pharynx and spreads into the esophagus during the pharyngeal stage of swallowing. This wave passes from the pharynx to the stomach in 8-10 sec. </a:t>
            </a:r>
            <a:r>
              <a:rPr b="1" dirty="0" lang="en-US" sz="2800" u="sng">
                <a:uFillTx/>
                <a:latin charset="0" panose="02020603050405020304" pitchFamily="18" typeface="Times New Roman"/>
                <a:cs charset="0" panose="02020603050405020304" pitchFamily="18" typeface="Times New Roman"/>
              </a:rPr>
              <a:t>If this primary peristaltic wave fails to move the food to the stomach, then the distention in the esophagus caused by the food will initiate secondary peristaltic wave</a:t>
            </a:r>
            <a:r>
              <a:rPr b="1" dirty="0" lang="en-US" sz="2800">
                <a:uFillTx/>
                <a:latin charset="0" panose="02020603050405020304" pitchFamily="18" typeface="Times New Roman"/>
                <a:cs charset="0" panose="02020603050405020304" pitchFamily="18" typeface="Times New Roman"/>
              </a:rPr>
              <a:t> which will continue until all the food is emptied into the stomach. </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it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188640"/>
            <a:ext cx="77724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4000">
                <a:solidFill>
                  <a:srgbClr val="FF0000"/>
                </a:solidFill>
                <a:uFillTx/>
                <a:latin charset="0" panose="02020603050405020304" pitchFamily="18" typeface="Times New Roman"/>
                <a:cs charset="0" panose="02020603050405020304" pitchFamily="18" typeface="Times New Roman"/>
              </a:rPr>
              <a:t>Esophageal Stage of Swallowing</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20" id="5" name="Picture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31640" y="1412776"/>
            <a:ext cx="6336704" cy="4752528"/>
          </a:xfrm>
          <a:prstGeom prst="rect">
            <a:avLst/>
          </a:prstGeom>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8611" name="Text Box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black">
          <a:xfrm>
            <a:off x="179512" y="1333792"/>
            <a:ext cx="8856984" cy="5047536"/>
          </a:xfrm>
          <a:prstGeom prst="rect">
            <a:avLst/>
          </a:prstGeom>
          <a:noFill/>
          <a:ln>
            <a:noFill/>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indent="-457200" marL="457200">
              <a:spcBef>
                <a:spcPct val="50000"/>
              </a:spcBef>
              <a:buFont charset="0" panose="020B0604020202020204" pitchFamily="34" typeface="Arial"/>
              <a:buChar char="•"/>
            </a:pPr>
            <a:r>
              <a:rPr altLang="en-US" b="1" dirty="0" lang="en-US" smtClean="0" sz="2800">
                <a:uFillTx/>
              </a:rPr>
              <a:t>It </a:t>
            </a:r>
            <a:r>
              <a:rPr altLang="en-US" b="1" dirty="0" lang="en-US" sz="2800">
                <a:uFillTx/>
              </a:rPr>
              <a:t>is formed </a:t>
            </a:r>
            <a:r>
              <a:rPr altLang="en-US" b="1" dirty="0" lang="en-US" smtClean="0" sz="2800">
                <a:uFillTx/>
              </a:rPr>
              <a:t>of </a:t>
            </a:r>
            <a:r>
              <a:rPr altLang="en-US" b="1" dirty="0" lang="en-US" sz="2800">
                <a:uFillTx/>
              </a:rPr>
              <a:t>skeletal muscle but is not under voluntary </a:t>
            </a:r>
            <a:r>
              <a:rPr altLang="en-US" b="1" dirty="0" lang="en-US" smtClean="0" sz="2800">
                <a:uFillTx/>
              </a:rPr>
              <a:t>control, </a:t>
            </a:r>
            <a:r>
              <a:rPr altLang="en-US" b="1" dirty="0" lang="en-US" sz="2800">
                <a:uFillTx/>
              </a:rPr>
              <a:t>located at the lower end of pharynx and guards the entrance into the </a:t>
            </a:r>
            <a:r>
              <a:rPr altLang="en-US" b="1" dirty="0" lang="en-US" smtClean="0" sz="2800">
                <a:uFillTx/>
              </a:rPr>
              <a:t>esophagus.</a:t>
            </a:r>
          </a:p>
          <a:p>
            <a:pPr indent="-457200" marL="457200">
              <a:spcBef>
                <a:spcPct val="50000"/>
              </a:spcBef>
              <a:buFont charset="0" panose="020B0604020202020204" pitchFamily="34" typeface="Arial"/>
              <a:buChar char="•"/>
            </a:pPr>
            <a:r>
              <a:rPr altLang="en-US" b="1" dirty="0" lang="en-US" smtClean="0" sz="2800">
                <a:uFillTx/>
              </a:rPr>
              <a:t>It </a:t>
            </a:r>
            <a:r>
              <a:rPr altLang="en-US" b="1" dirty="0" lang="en-US" sz="2800">
                <a:uFillTx/>
              </a:rPr>
              <a:t>prevents esophageal air insufflation during negative intrathoracic pressure events, for example, </a:t>
            </a:r>
            <a:r>
              <a:rPr altLang="en-US" b="1" dirty="0" lang="en-US" smtClean="0" sz="2800">
                <a:uFillTx/>
              </a:rPr>
              <a:t>inspiration.</a:t>
            </a:r>
          </a:p>
          <a:p>
            <a:pPr indent="-457200" marL="457200">
              <a:spcBef>
                <a:spcPct val="50000"/>
              </a:spcBef>
              <a:buFont charset="0" panose="020B0604020202020204" pitchFamily="34" typeface="Arial"/>
              <a:buChar char="•"/>
            </a:pPr>
            <a:r>
              <a:rPr altLang="en-US" b="1" dirty="0" lang="en-US" smtClean="0" sz="2800">
                <a:uFillTx/>
              </a:rPr>
              <a:t>It prevents </a:t>
            </a:r>
            <a:r>
              <a:rPr altLang="en-US" b="1" dirty="0" lang="en-US" sz="2800">
                <a:uFillTx/>
              </a:rPr>
              <a:t>esophagopharyngeal/laryngeal reflux during esophageal peristalsis</a:t>
            </a:r>
            <a:r>
              <a:rPr altLang="en-US" b="1" dirty="0" lang="en-US" smtClean="0" sz="2800">
                <a:uFillTx/>
              </a:rPr>
              <a:t>.</a:t>
            </a:r>
            <a:r>
              <a:rPr altLang="en-US" b="1" dirty="0" lang="en-US" sz="2800">
                <a:uFillTx/>
              </a:rPr>
              <a:t> </a:t>
            </a:r>
          </a:p>
          <a:p>
            <a:pPr indent="-457200" marL="457200">
              <a:spcBef>
                <a:spcPct val="50000"/>
              </a:spcBef>
              <a:buFont charset="0" panose="020B0604020202020204" pitchFamily="34" typeface="Arial"/>
              <a:buChar char="•"/>
            </a:pPr>
            <a:r>
              <a:rPr altLang="en-US" b="1" dirty="0" lang="en-US" smtClean="0" sz="2800">
                <a:uFillTx/>
              </a:rPr>
              <a:t>It </a:t>
            </a:r>
            <a:r>
              <a:rPr altLang="en-US" b="1" dirty="0" lang="en-US" sz="2800">
                <a:uFillTx/>
              </a:rPr>
              <a:t>relaxes during swallowing for about 1 </a:t>
            </a:r>
            <a:r>
              <a:rPr altLang="en-US" b="1" dirty="0" lang="en-US" smtClean="0" sz="2800">
                <a:uFillTx/>
              </a:rPr>
              <a:t>sec </a:t>
            </a:r>
            <a:r>
              <a:rPr altLang="en-US" b="1" dirty="0" lang="en-US" sz="2800">
                <a:uFillTx/>
              </a:rPr>
              <a:t>allowing the bolus to be forced through the relaxed UES</a:t>
            </a:r>
            <a:r>
              <a:rPr altLang="en-US" b="1" dirty="0" lang="en-US" smtClean="0" sz="2800">
                <a:uFillTx/>
              </a:rPr>
              <a:t>.</a:t>
            </a:r>
            <a:endParaRPr altLang="en-US" b="1" dirty="0" lang="en-US" sz="28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372" y="188640"/>
            <a:ext cx="8505389" cy="76964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mtClean="0" sz="3600">
                <a:solidFill>
                  <a:srgbClr val="FF0000"/>
                </a:solidFill>
                <a:uFillTx/>
                <a:latin charset="0" pitchFamily="18" typeface="Times New Roman"/>
                <a:cs charset="0" pitchFamily="18" typeface="Times New Roman"/>
              </a:rPr>
              <a:t>The Upper Esophageal Sphincter (</a:t>
            </a:r>
            <a:r>
              <a:rPr b="1" dirty="0" lang="en-US" sz="3600">
                <a:solidFill>
                  <a:srgbClr val="FF0000"/>
                </a:solidFill>
                <a:uFillTx/>
                <a:latin charset="0" pitchFamily="18" typeface="Times New Roman"/>
                <a:cs charset="0" pitchFamily="18" typeface="Times New Roman"/>
              </a:rPr>
              <a:t>UES</a:t>
            </a:r>
            <a:r>
              <a:rPr b="1" dirty="0" lang="en-US" smtClean="0" sz="3600">
                <a:solidFill>
                  <a:srgbClr val="FF0000"/>
                </a:solidFill>
                <a:uFillTx/>
                <a:latin charset="0" pitchFamily="18" typeface="Times New Roman"/>
                <a:cs charset="0" pitchFamily="18" typeface="Times New Roman"/>
              </a:rPr>
              <a:t>)</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3568" y="188640"/>
            <a:ext cx="77724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4000">
                <a:solidFill>
                  <a:srgbClr val="FF0000"/>
                </a:solidFill>
                <a:uFillTx/>
                <a:latin charset="0" panose="02020603050405020304" pitchFamily="18" typeface="Times New Roman"/>
                <a:cs charset="0" panose="02020603050405020304" pitchFamily="18" typeface="Times New Roman"/>
              </a:rPr>
              <a:t>Esophageal Stage of Swallowing</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fox78119_1804" id="4" name="Picture 6"/>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475656" y="1412776"/>
            <a:ext cx="6449317" cy="5115870"/>
          </a:xfrm>
          <a:prstGeom prst="rect">
            <a:avLst/>
          </a:prstGeom>
          <a:noFill/>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8130" name="Text 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44624"/>
            <a:ext cx="9144000" cy="1200329"/>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pPr algn="ctr" eaLnBrk="0" hangingPunct="0"/>
            <a:r>
              <a:rPr b="1" dirty="0" lang="en-US" smtClean="0" sz="3600">
                <a:solidFill>
                  <a:srgbClr val="FF0000"/>
                </a:solidFill>
                <a:uFillTx/>
              </a:rPr>
              <a:t>The </a:t>
            </a:r>
            <a:r>
              <a:rPr b="1" dirty="0" lang="en-US" sz="3600">
                <a:solidFill>
                  <a:srgbClr val="FF0000"/>
                </a:solidFill>
                <a:uFillTx/>
              </a:rPr>
              <a:t>Lower Esophageal </a:t>
            </a:r>
            <a:r>
              <a:rPr b="1" dirty="0" lang="en-US" smtClean="0" sz="3600">
                <a:solidFill>
                  <a:srgbClr val="FF0000"/>
                </a:solidFill>
                <a:uFillTx/>
              </a:rPr>
              <a:t>(</a:t>
            </a:r>
            <a:r>
              <a:rPr b="1" dirty="0" err="1" lang="en-US" smtClean="0" sz="3600">
                <a:solidFill>
                  <a:srgbClr val="FF0000"/>
                </a:solidFill>
                <a:uFillTx/>
              </a:rPr>
              <a:t>Gastroesophageal</a:t>
            </a:r>
            <a:r>
              <a:rPr b="1" dirty="0" lang="en-US" smtClean="0" sz="3600">
                <a:solidFill>
                  <a:srgbClr val="FF0000"/>
                </a:solidFill>
                <a:uFillTx/>
              </a:rPr>
              <a:t>) </a:t>
            </a:r>
            <a:r>
              <a:rPr b="1" dirty="0" lang="en-US" sz="3600">
                <a:solidFill>
                  <a:srgbClr val="FF0000"/>
                </a:solidFill>
                <a:uFillTx/>
              </a:rPr>
              <a:t>Sphincter</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8131" name="Text 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1414512"/>
            <a:ext cx="9144000" cy="4401205"/>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pPr eaLnBrk="0" hangingPunct="0" indent="-457200" marL="457200">
              <a:spcBef>
                <a:spcPct val="50000"/>
              </a:spcBef>
              <a:buFont charset="0" panose="020B0604020202020204" pitchFamily="34" typeface="Arial"/>
              <a:buChar char="•"/>
            </a:pPr>
            <a:r>
              <a:rPr b="1" dirty="0" lang="en-US" smtClean="0" sz="2800">
                <a:uFillTx/>
              </a:rPr>
              <a:t>The lower esophageal </a:t>
            </a:r>
            <a:r>
              <a:rPr b="1" dirty="0" lang="en-US" sz="2800">
                <a:uFillTx/>
              </a:rPr>
              <a:t>sphincter is formed by the esophageal </a:t>
            </a:r>
            <a:r>
              <a:rPr b="1" dirty="0" lang="en-US" smtClean="0" sz="2800">
                <a:uFillTx/>
              </a:rPr>
              <a:t>circular </a:t>
            </a:r>
            <a:r>
              <a:rPr b="1" dirty="0" lang="en-US" sz="2800">
                <a:uFillTx/>
              </a:rPr>
              <a:t>muscle located in an area of ~ 3 cm upward of the junction with the stomach.  </a:t>
            </a:r>
          </a:p>
          <a:p>
            <a:pPr eaLnBrk="0" hangingPunct="0" indent="-457200" marL="457200">
              <a:spcBef>
                <a:spcPct val="50000"/>
              </a:spcBef>
              <a:buFont charset="0" panose="020B0604020202020204" pitchFamily="34" typeface="Arial"/>
              <a:buChar char="•"/>
            </a:pPr>
            <a:r>
              <a:rPr b="1" dirty="0" lang="en-US" smtClean="0" sz="2800">
                <a:uFillTx/>
              </a:rPr>
              <a:t>This </a:t>
            </a:r>
            <a:r>
              <a:rPr b="1" dirty="0" lang="en-US" sz="2800">
                <a:uFillTx/>
              </a:rPr>
              <a:t>sphincter remains </a:t>
            </a:r>
            <a:r>
              <a:rPr b="1" dirty="0" err="1" lang="en-US" sz="2800">
                <a:uFillTx/>
              </a:rPr>
              <a:t>tonically</a:t>
            </a:r>
            <a:r>
              <a:rPr b="1" dirty="0" lang="en-US" sz="2800">
                <a:uFillTx/>
              </a:rPr>
              <a:t> constricted (protects the esophagus from the stomach acidic juices) until the peristaltic swallowing wave passes down the esophagus  and causes a “receptive relaxation” of the sphincter and the emptying of the propelled food into the </a:t>
            </a:r>
            <a:r>
              <a:rPr b="1" dirty="0" lang="en-US" smtClean="0" sz="2800">
                <a:uFillTx/>
              </a:rPr>
              <a:t>stomach.</a:t>
            </a:r>
          </a:p>
          <a:p>
            <a:pPr eaLnBrk="0" hangingPunct="0" indent="-457200" marL="457200">
              <a:spcBef>
                <a:spcPct val="50000"/>
              </a:spcBef>
              <a:buFont charset="0" panose="020B0604020202020204" pitchFamily="34" typeface="Arial"/>
              <a:buChar char="•"/>
            </a:pPr>
            <a:r>
              <a:rPr b="1" dirty="0" lang="en-US" smtClean="0" sz="2800">
                <a:uFillTx/>
              </a:rPr>
              <a:t>Failure </a:t>
            </a:r>
            <a:r>
              <a:rPr b="1" dirty="0" lang="en-US" sz="2800">
                <a:uFillTx/>
              </a:rPr>
              <a:t>of the sphincter to relax will result in </a:t>
            </a:r>
            <a:r>
              <a:rPr b="1" dirty="0" lang="en-US" sz="2800" u="sng">
                <a:solidFill>
                  <a:srgbClr val="FF0000"/>
                </a:solidFill>
                <a:uFillTx/>
              </a:rPr>
              <a:t>achalasia</a:t>
            </a:r>
            <a:r>
              <a:rPr b="1" dirty="0" lang="en-US" sz="2800">
                <a:uFillTx/>
              </a:rPr>
              <a:t>. </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4813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grpId="0" spid="48131"/>
    </p:bldLst>
  </p:timing>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3568" y="44624"/>
            <a:ext cx="77724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lang="en-US" smtClean="0">
                <a:solidFill>
                  <a:srgbClr val="FF0000"/>
                </a:solidFill>
                <a:uFillTx/>
                <a:latin charset="0" panose="02020603050405020304" pitchFamily="18" typeface="Times New Roman"/>
                <a:cs charset="0" panose="02020603050405020304" pitchFamily="18" typeface="Times New Roman"/>
              </a:rPr>
              <a:t>Learning Objectives </a:t>
            </a:r>
            <a:endParaRPr b="1" dirty="0" lang="ar-SA">
              <a:solidFill>
                <a:srgbClr val="FF0000"/>
              </a:solidFill>
              <a:uFillTx/>
              <a:latin charset="0" panose="02020603050405020304" pitchFamily="18" typeface="Times New Roman"/>
              <a:cs charset="0" panose="02020603050405020304"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07504" y="980728"/>
            <a:ext cx="8856984"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3600">
                <a:uFillTx/>
                <a:latin charset="0" panose="02020603050405020304" pitchFamily="18" typeface="Times New Roman"/>
                <a:cs charset="0" panose="02020603050405020304" pitchFamily="18" typeface="Times New Roman"/>
              </a:rPr>
              <a:t>Mastication </a:t>
            </a:r>
            <a:r>
              <a:rPr b="1" dirty="0" lang="en-US" smtClean="0" sz="3600">
                <a:uFillTx/>
                <a:latin charset="0" panose="02020603050405020304" pitchFamily="18" typeface="Times New Roman"/>
                <a:cs charset="0" panose="02020603050405020304" pitchFamily="18" typeface="Times New Roman"/>
              </a:rPr>
              <a:t> and </a:t>
            </a:r>
            <a:r>
              <a:rPr b="1" dirty="0" lang="en-US" sz="3600">
                <a:uFillTx/>
                <a:latin charset="0" panose="02020603050405020304" pitchFamily="18" typeface="Times New Roman"/>
                <a:cs charset="0" panose="02020603050405020304" pitchFamily="18" typeface="Times New Roman"/>
              </a:rPr>
              <a:t>c</a:t>
            </a:r>
            <a:r>
              <a:rPr b="1" dirty="0" lang="en-US" smtClean="0" sz="3600">
                <a:uFillTx/>
                <a:latin charset="0" panose="02020603050405020304" pitchFamily="18" typeface="Times New Roman"/>
                <a:cs charset="0" panose="02020603050405020304" pitchFamily="18" typeface="Times New Roman"/>
              </a:rPr>
              <a:t>hewing reflex</a:t>
            </a:r>
            <a:endParaRPr b="1" dirty="0" lang="en-US" sz="3600">
              <a:uFillTx/>
              <a:latin charset="0" panose="02020603050405020304" pitchFamily="18" typeface="Times New Roman"/>
              <a:cs charset="0" panose="02020603050405020304" pitchFamily="18" typeface="Times New Roman"/>
            </a:endParaRPr>
          </a:p>
          <a:p>
            <a:r>
              <a:rPr b="1" dirty="0" lang="en-US" smtClean="0" sz="3600">
                <a:uFillTx/>
                <a:latin charset="0" panose="02020603050405020304" pitchFamily="18" typeface="Times New Roman"/>
                <a:cs charset="0" panose="02020603050405020304" pitchFamily="18" typeface="Times New Roman"/>
              </a:rPr>
              <a:t>Swallowing process</a:t>
            </a:r>
          </a:p>
          <a:p>
            <a:r>
              <a:rPr b="1" dirty="0" lang="en-US" smtClean="0" sz="3600">
                <a:uFillTx/>
                <a:latin charset="0" panose="02020603050405020304" pitchFamily="18" typeface="Times New Roman"/>
                <a:cs charset="0" panose="02020603050405020304" pitchFamily="18" typeface="Times New Roman"/>
              </a:rPr>
              <a:t>Stages of Swallowing </a:t>
            </a:r>
          </a:p>
          <a:p>
            <a:r>
              <a:rPr b="1" dirty="0" lang="en-US" smtClean="0" sz="3600">
                <a:uFillTx/>
                <a:latin charset="0" panose="02020603050405020304" pitchFamily="18" typeface="Times New Roman"/>
                <a:cs charset="0" panose="02020603050405020304" pitchFamily="18" typeface="Times New Roman"/>
              </a:rPr>
              <a:t>Nervous initiation of pharyngeal stage of swallowing</a:t>
            </a:r>
          </a:p>
          <a:p>
            <a:r>
              <a:rPr b="1" dirty="0" lang="en-US" smtClean="0" sz="3600">
                <a:uFillTx/>
                <a:latin charset="0" panose="02020603050405020304" pitchFamily="18" typeface="Times New Roman"/>
                <a:cs charset="0" panose="02020603050405020304" pitchFamily="18" typeface="Times New Roman"/>
              </a:rPr>
              <a:t>Effect of pharyngeal stage on respiration</a:t>
            </a:r>
          </a:p>
          <a:p>
            <a:r>
              <a:rPr b="1" dirty="0" lang="en-US" smtClean="0" sz="3600">
                <a:uFillTx/>
                <a:latin charset="0" panose="02020603050405020304" pitchFamily="18" typeface="Times New Roman"/>
                <a:cs charset="0" panose="02020603050405020304" pitchFamily="18" typeface="Times New Roman"/>
              </a:rPr>
              <a:t>Function of lower esophageal sphincter</a:t>
            </a:r>
          </a:p>
          <a:p>
            <a:r>
              <a:rPr b="1" dirty="0" lang="en-US" smtClean="0" sz="3600">
                <a:uFillTx/>
                <a:latin charset="0" panose="02020603050405020304" pitchFamily="18" typeface="Times New Roman"/>
                <a:cs charset="0" panose="02020603050405020304" pitchFamily="18" typeface="Times New Roman"/>
              </a:rPr>
              <a:t>Prevention of esophageal reflux by valve like mechanism </a:t>
            </a:r>
            <a:endParaRPr b="1" dirty="0" lang="ar-SA" sz="3600">
              <a:uFillTx/>
              <a:latin charset="0" panose="02020603050405020304" pitchFamily="18" typeface="Times New Roman"/>
              <a:cs charset="0" panose="02020603050405020304"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animEffect filter="fade" transition="in">
                                      <p:cBhvr>
                                        <p:cTn dur="500" id="7"/>
                                        <p:tgtEl>
                                          <p:spTgt spid="3">
                                            <p:txEl>
                                              <p:pRg end="0" st="0"/>
                                            </p:txEl>
                                          </p:spTgt>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
                                            <p:txEl>
                                              <p:pRg end="1" st="1"/>
                                            </p:txEl>
                                          </p:spTgt>
                                        </p:tgtEl>
                                        <p:attrNameLst>
                                          <p:attrName>style.visibility</p:attrName>
                                        </p:attrNameLst>
                                      </p:cBhvr>
                                      <p:to>
                                        <p:strVal val="visible"/>
                                      </p:to>
                                    </p:set>
                                    <p:animEffect filter="fade" transition="in">
                                      <p:cBhvr>
                                        <p:cTn dur="500" id="12"/>
                                        <p:tgtEl>
                                          <p:spTgt spid="3">
                                            <p:txEl>
                                              <p:pRg end="1" st="1"/>
                                            </p:txEl>
                                          </p:spTgt>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3">
                                            <p:txEl>
                                              <p:pRg end="2" st="2"/>
                                            </p:txEl>
                                          </p:spTgt>
                                        </p:tgtEl>
                                        <p:attrNameLst>
                                          <p:attrName>style.visibility</p:attrName>
                                        </p:attrNameLst>
                                      </p:cBhvr>
                                      <p:to>
                                        <p:strVal val="visible"/>
                                      </p:to>
                                    </p:set>
                                    <p:animEffect filter="fade" transition="in">
                                      <p:cBhvr>
                                        <p:cTn dur="500" id="17"/>
                                        <p:tgtEl>
                                          <p:spTgt spid="3">
                                            <p:txEl>
                                              <p:pRg end="2" st="2"/>
                                            </p:txEl>
                                          </p:spTgt>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3">
                                            <p:txEl>
                                              <p:pRg end="3" st="3"/>
                                            </p:txEl>
                                          </p:spTgt>
                                        </p:tgtEl>
                                        <p:attrNameLst>
                                          <p:attrName>style.visibility</p:attrName>
                                        </p:attrNameLst>
                                      </p:cBhvr>
                                      <p:to>
                                        <p:strVal val="visible"/>
                                      </p:to>
                                    </p:set>
                                    <p:animEffect filter="fade" transition="in">
                                      <p:cBhvr>
                                        <p:cTn dur="500" id="22"/>
                                        <p:tgtEl>
                                          <p:spTgt spid="3">
                                            <p:txEl>
                                              <p:pRg end="3" st="3"/>
                                            </p:txEl>
                                          </p:spTgt>
                                        </p:tgtEl>
                                      </p:cBhvr>
                                    </p:animEffec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3">
                                            <p:txEl>
                                              <p:pRg end="4" st="4"/>
                                            </p:txEl>
                                          </p:spTgt>
                                        </p:tgtEl>
                                        <p:attrNameLst>
                                          <p:attrName>style.visibility</p:attrName>
                                        </p:attrNameLst>
                                      </p:cBhvr>
                                      <p:to>
                                        <p:strVal val="visible"/>
                                      </p:to>
                                    </p:set>
                                    <p:animEffect filter="fade" transition="in">
                                      <p:cBhvr>
                                        <p:cTn dur="500" id="27"/>
                                        <p:tgtEl>
                                          <p:spTgt spid="3">
                                            <p:txEl>
                                              <p:pRg end="4" st="4"/>
                                            </p:txEl>
                                          </p:spTgt>
                                        </p:tgtEl>
                                      </p:cBhvr>
                                    </p:animEffect>
                                  </p:childTnLst>
                                </p:cTn>
                              </p:par>
                            </p:childTnLst>
                          </p:cTn>
                        </p:par>
                      </p:childTnLst>
                    </p:cTn>
                  </p:par>
                  <p:par>
                    <p:cTn fill="hold" id="28">
                      <p:stCondLst>
                        <p:cond delay="indefinite"/>
                      </p:stCondLst>
                      <p:childTnLst>
                        <p:par>
                          <p:cTn fill="hold" id="29">
                            <p:stCondLst>
                              <p:cond delay="0"/>
                            </p:stCondLst>
                            <p:childTnLst>
                              <p:par>
                                <p:cTn fill="hold" grpId="0" id="30" nodeType="clickEffect" presetClass="entr" presetID="10" presetSubtype="0">
                                  <p:stCondLst>
                                    <p:cond delay="0"/>
                                  </p:stCondLst>
                                  <p:childTnLst>
                                    <p:set>
                                      <p:cBhvr>
                                        <p:cTn dur="1" fill="hold" id="31">
                                          <p:stCondLst>
                                            <p:cond delay="0"/>
                                          </p:stCondLst>
                                        </p:cTn>
                                        <p:tgtEl>
                                          <p:spTgt spid="3">
                                            <p:txEl>
                                              <p:pRg end="5" st="5"/>
                                            </p:txEl>
                                          </p:spTgt>
                                        </p:tgtEl>
                                        <p:attrNameLst>
                                          <p:attrName>style.visibility</p:attrName>
                                        </p:attrNameLst>
                                      </p:cBhvr>
                                      <p:to>
                                        <p:strVal val="visible"/>
                                      </p:to>
                                    </p:set>
                                    <p:animEffect filter="fade" transition="in">
                                      <p:cBhvr>
                                        <p:cTn dur="500" id="32"/>
                                        <p:tgtEl>
                                          <p:spTgt spid="3">
                                            <p:txEl>
                                              <p:pRg end="5" st="5"/>
                                            </p:txEl>
                                          </p:spTgt>
                                        </p:tgtEl>
                                      </p:cBhvr>
                                    </p:animEffect>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10" presetSubtype="0">
                                  <p:stCondLst>
                                    <p:cond delay="0"/>
                                  </p:stCondLst>
                                  <p:childTnLst>
                                    <p:set>
                                      <p:cBhvr>
                                        <p:cTn dur="1" fill="hold" id="36">
                                          <p:stCondLst>
                                            <p:cond delay="0"/>
                                          </p:stCondLst>
                                        </p:cTn>
                                        <p:tgtEl>
                                          <p:spTgt spid="3">
                                            <p:txEl>
                                              <p:pRg end="6" st="6"/>
                                            </p:txEl>
                                          </p:spTgt>
                                        </p:tgtEl>
                                        <p:attrNameLst>
                                          <p:attrName>style.visibility</p:attrName>
                                        </p:attrNameLst>
                                      </p:cBhvr>
                                      <p:to>
                                        <p:strVal val="visible"/>
                                      </p:to>
                                    </p:set>
                                    <p:animEffect filter="fade" transition="in">
                                      <p:cBhvr>
                                        <p:cTn dur="500" id="37"/>
                                        <p:tgtEl>
                                          <p:spTgt spid="3">
                                            <p:txEl>
                                              <p:pRg end="6" st="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build="p" grpId="0" spid="3"/>
    </p:bldLst>
  </p:timing>
</p:sld>
</file>

<file path=ppt/slides/slide2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188640"/>
            <a:ext cx="9144000" cy="83671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3600">
                <a:solidFill>
                  <a:srgbClr val="FF0000"/>
                </a:solidFill>
                <a:uFillTx/>
                <a:latin charset="0" panose="02020603050405020304" pitchFamily="18" typeface="Times New Roman"/>
                <a:cs charset="0" panose="02020603050405020304" pitchFamily="18" typeface="Times New Roman"/>
              </a:rPr>
              <a:t>Causes of Competence and the </a:t>
            </a:r>
            <a:r>
              <a:rPr b="1" dirty="0" err="1" lang="en-US" sz="3600">
                <a:solidFill>
                  <a:srgbClr val="FF0000"/>
                </a:solidFill>
                <a:uFillTx/>
                <a:latin charset="0" panose="02020603050405020304" pitchFamily="18" typeface="Times New Roman"/>
                <a:cs charset="0" panose="02020603050405020304" pitchFamily="18" typeface="Times New Roman"/>
              </a:rPr>
              <a:t>antireflux</a:t>
            </a:r>
            <a:r>
              <a:rPr b="1" dirty="0" lang="en-US" sz="3600">
                <a:solidFill>
                  <a:srgbClr val="FF0000"/>
                </a:solidFill>
                <a:uFillTx/>
                <a:latin charset="0" panose="02020603050405020304" pitchFamily="18" typeface="Times New Roman"/>
                <a:cs charset="0" panose="02020603050405020304" pitchFamily="18" typeface="Times New Roman"/>
              </a:rPr>
              <a:t> functions of the 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1520" y="1791816"/>
            <a:ext cx="8807896" cy="35814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indent="0" marL="0">
              <a:buNone/>
            </a:pPr>
            <a:r>
              <a:rPr b="1" dirty="0" lang="en-US">
                <a:solidFill>
                  <a:srgbClr val="FF0000"/>
                </a:solidFill>
                <a:uFillTx/>
                <a:latin charset="0" panose="02020603050405020304" pitchFamily="18" typeface="Times New Roman"/>
                <a:cs charset="0" panose="02020603050405020304" pitchFamily="18" typeface="Times New Roman"/>
              </a:rPr>
              <a:t>● Additional Prevention of Esophageal Reflux by </a:t>
            </a:r>
            <a:r>
              <a:rPr b="1" dirty="0" lang="en-US" smtClean="0">
                <a:solidFill>
                  <a:srgbClr val="FF0000"/>
                </a:solidFill>
                <a:uFillTx/>
                <a:latin charset="0" panose="02020603050405020304" pitchFamily="18" typeface="Times New Roman"/>
                <a:cs charset="0" panose="02020603050405020304" pitchFamily="18" typeface="Times New Roman"/>
              </a:rPr>
              <a:t>Valve-like </a:t>
            </a:r>
            <a:r>
              <a:rPr b="1" dirty="0" lang="en-US">
                <a:solidFill>
                  <a:srgbClr val="FF0000"/>
                </a:solidFill>
                <a:uFillTx/>
                <a:latin charset="0" panose="02020603050405020304" pitchFamily="18" typeface="Times New Roman"/>
                <a:cs charset="0" panose="02020603050405020304" pitchFamily="18" typeface="Times New Roman"/>
              </a:rPr>
              <a:t>Closure of the Distal End of the Esophagus</a:t>
            </a:r>
            <a:r>
              <a:rPr b="1" dirty="0" lang="en-US" smtClean="0">
                <a:solidFill>
                  <a:srgbClr val="FF0000"/>
                </a:solidFill>
                <a:uFillTx/>
                <a:latin charset="0" panose="02020603050405020304" pitchFamily="18" typeface="Times New Roman"/>
                <a:cs charset="0" panose="02020603050405020304" pitchFamily="18" typeface="Times New Roman"/>
              </a:rPr>
              <a:t>. </a:t>
            </a:r>
            <a:r>
              <a:rPr b="1" dirty="0" lang="en-US">
                <a:uFillTx/>
                <a:latin charset="0" panose="02020603050405020304" pitchFamily="18" typeface="Times New Roman"/>
                <a:cs charset="0" panose="02020603050405020304" pitchFamily="18" typeface="Times New Roman"/>
              </a:rPr>
              <a:t>This is another protective mechanism (safety factor) that prevents reflux of gastric secretions into the lower portion of the esophagus. This mechanism involves a short portion of the esophagus that extends slightly into the stomach and that caves the esophagus inward in response to </a:t>
            </a:r>
            <a:r>
              <a:rPr b="1" dirty="0" lang="en-US" smtClean="0">
                <a:uFillTx/>
                <a:latin charset="0" panose="02020603050405020304" pitchFamily="18" typeface="Times New Roman"/>
                <a:cs charset="0" panose="02020603050405020304" pitchFamily="18" typeface="Times New Roman"/>
              </a:rPr>
              <a:t>increased intra-abdominal </a:t>
            </a:r>
            <a:r>
              <a:rPr b="1" dirty="0" lang="en-US">
                <a:uFillTx/>
                <a:latin charset="0" panose="02020603050405020304" pitchFamily="18" typeface="Times New Roman"/>
                <a:cs charset="0" panose="02020603050405020304" pitchFamily="18" typeface="Times New Roman"/>
              </a:rPr>
              <a:t>pressure. </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3">
                                            <p:txEl>
                                              <p:pRg end="0" st="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build="p" grpId="0" spid="3"/>
    </p:bldLst>
  </p:timing>
</p:sld>
</file>

<file path=ppt/slides/slide2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530"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727" y="0"/>
            <a:ext cx="9126785" cy="1371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3600">
                <a:solidFill>
                  <a:srgbClr val="FF0000"/>
                </a:solidFill>
                <a:uFillTx/>
                <a:latin charset="0" panose="02020603050405020304" pitchFamily="18" typeface="Times New Roman"/>
                <a:cs charset="0" panose="02020603050405020304" pitchFamily="18" typeface="Times New Roman"/>
              </a:rPr>
              <a:t>Causes of Competence and the </a:t>
            </a:r>
            <a:r>
              <a:rPr b="1" dirty="0" err="1" lang="en-US" sz="3600">
                <a:solidFill>
                  <a:srgbClr val="FF0000"/>
                </a:solidFill>
                <a:uFillTx/>
                <a:latin charset="0" panose="02020603050405020304" pitchFamily="18" typeface="Times New Roman"/>
                <a:cs charset="0" panose="02020603050405020304" pitchFamily="18" typeface="Times New Roman"/>
              </a:rPr>
              <a:t>antireflux</a:t>
            </a:r>
            <a:r>
              <a:rPr b="1" dirty="0" lang="en-US" sz="3600">
                <a:solidFill>
                  <a:srgbClr val="FF0000"/>
                </a:solidFill>
                <a:uFillTx/>
                <a:latin charset="0" panose="02020603050405020304" pitchFamily="18" typeface="Times New Roman"/>
                <a:cs charset="0" panose="02020603050405020304" pitchFamily="18" typeface="Times New Roman"/>
              </a:rPr>
              <a:t> functions of the </a:t>
            </a:r>
            <a:r>
              <a:rPr b="1" dirty="0" lang="en-US" smtClean="0" sz="3600">
                <a:solidFill>
                  <a:srgbClr val="FF0000"/>
                </a:solidFill>
                <a:uFillTx/>
                <a:latin charset="0" panose="02020603050405020304" pitchFamily="18" typeface="Times New Roman"/>
                <a:cs charset="0" panose="02020603050405020304" pitchFamily="18" typeface="Times New Roman"/>
              </a:rPr>
              <a:t>LES (</a:t>
            </a:r>
            <a:r>
              <a:rPr b="1" dirty="0" lang="en-US" sz="3600">
                <a:solidFill>
                  <a:srgbClr val="FF0000"/>
                </a:solidFill>
                <a:uFillTx/>
                <a:latin charset="0" panose="02020603050405020304" pitchFamily="18" typeface="Times New Roman"/>
                <a:cs charset="0" panose="02020603050405020304" pitchFamily="18" typeface="Times New Roman"/>
              </a:rPr>
              <a:t>continued)</a:t>
            </a:r>
            <a:endParaRPr b="1" dirty="0" lang="en-US" smtClean="0" sz="3600">
              <a:solidFill>
                <a:srgbClr val="FF0000"/>
              </a:solidFill>
              <a:uFillTx/>
              <a:latin charset="0" panose="02020603050405020304" pitchFamily="18" typeface="Times New Roman"/>
              <a:cs charset="0" panose="02020603050405020304"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531"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1214438"/>
            <a:ext cx="9144000" cy="46529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mtClean="0" sz="2800">
                <a:uFillTx/>
                <a:latin charset="0" panose="02020603050405020304" pitchFamily="18" typeface="Times New Roman"/>
                <a:cs charset="0" panose="02020603050405020304" pitchFamily="18" typeface="Times New Roman"/>
              </a:rPr>
              <a:t>Resting pressure (15-30 mmHg).</a:t>
            </a:r>
          </a:p>
          <a:p>
            <a:r>
              <a:rPr b="1" dirty="0" lang="en-US" smtClean="0" sz="2800">
                <a:uFillTx/>
                <a:latin charset="0" panose="02020603050405020304" pitchFamily="18" typeface="Times New Roman"/>
                <a:cs charset="0" panose="02020603050405020304" pitchFamily="18" typeface="Times New Roman"/>
              </a:rPr>
              <a:t>A valve like mechanism of the distal end of the esophagus that lies immediately beneath the diaphragm and is exposed to +</a:t>
            </a:r>
            <a:r>
              <a:rPr b="1" dirty="0" err="1" lang="en-US" smtClean="0" sz="2800">
                <a:uFillTx/>
                <a:latin charset="0" panose="02020603050405020304" pitchFamily="18" typeface="Times New Roman"/>
                <a:cs charset="0" panose="02020603050405020304" pitchFamily="18" typeface="Times New Roman"/>
              </a:rPr>
              <a:t>ve</a:t>
            </a:r>
            <a:r>
              <a:rPr b="1" dirty="0" lang="en-US" smtClean="0" sz="2800">
                <a:uFillTx/>
                <a:latin charset="0" panose="02020603050405020304" pitchFamily="18" typeface="Times New Roman"/>
                <a:cs charset="0" panose="02020603050405020304" pitchFamily="18" typeface="Times New Roman"/>
              </a:rPr>
              <a:t> intra-abdominal pressure. This flutter-valve closure of the lower esophagus by the increased intra-abdominal pressure prevents the high pressure in the stomach from forcing its contents into the esophagus.</a:t>
            </a:r>
          </a:p>
          <a:p>
            <a:r>
              <a:rPr b="1" dirty="0" lang="en-US" smtClean="0" sz="2800">
                <a:uFillTx/>
                <a:latin charset="0" panose="02020603050405020304" pitchFamily="18" typeface="Times New Roman"/>
                <a:cs charset="0" panose="02020603050405020304" pitchFamily="18" typeface="Times New Roman"/>
              </a:rPr>
              <a:t>The diaphragm wraps around the esophagus at the level of lower esophageal sphincter (LES), contraction of the diaphragm helps to increase the pressure at the LES during inspiration.</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22531">
                                            <p:txEl>
                                              <p:pRg end="0" st="0"/>
                                            </p:txEl>
                                          </p:spTgt>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0"/>
                                          </p:stCondLst>
                                        </p:cTn>
                                        <p:tgtEl>
                                          <p:spTgt spid="22531">
                                            <p:txEl>
                                              <p:pRg end="1" st="1"/>
                                            </p:txEl>
                                          </p:spTgt>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0"/>
                                          </p:stCondLst>
                                        </p:cTn>
                                        <p:tgtEl>
                                          <p:spTgt spid="22531">
                                            <p:txEl>
                                              <p:pRg end="2" st="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build="p" grpId="0" spid="22531"/>
    </p:bldLst>
  </p:timing>
</p:sld>
</file>

<file path=ppt/slides/slide2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602"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8313" y="404813"/>
            <a:ext cx="8229600" cy="77787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4400">
                <a:solidFill>
                  <a:srgbClr val="FF0000"/>
                </a:solidFill>
                <a:uFillTx/>
                <a:latin charset="0" panose="02020603050405020304" pitchFamily="18" typeface="Times New Roman"/>
                <a:cs charset="0" panose="02020603050405020304" pitchFamily="18" typeface="Times New Roman"/>
              </a:rPr>
              <a:t>Control of LES Function</a:t>
            </a:r>
            <a:endParaRPr b="1" dirty="0" i="1" lang="en-US" smtClean="0" sz="4400" u="sng">
              <a:solidFill>
                <a:srgbClr val="FF0000"/>
              </a:solidFill>
              <a:uFillTx/>
              <a:latin charset="0" panose="02020603050405020304" pitchFamily="18" typeface="Times New Roman"/>
              <a:cs charset="0" panose="02020603050405020304"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603"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1671638"/>
            <a:ext cx="8659688" cy="41195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nSpc>
                <a:spcPct val="90000"/>
              </a:lnSpc>
            </a:pPr>
            <a:r>
              <a:rPr b="1" dirty="0" lang="en-US" smtClean="0" sz="3600">
                <a:uFillTx/>
                <a:latin charset="0" panose="02020603050405020304" pitchFamily="18" typeface="Times New Roman"/>
                <a:cs charset="0" panose="02020603050405020304" pitchFamily="18" typeface="Times New Roman"/>
              </a:rPr>
              <a:t>Contraction of the circular musculature of the sphincter is regulated by nerves, (extrinsic &amp; intrinsic), hormones and neurotransmitter.  </a:t>
            </a:r>
          </a:p>
          <a:p>
            <a:pPr>
              <a:lnSpc>
                <a:spcPct val="90000"/>
              </a:lnSpc>
            </a:pPr>
            <a:r>
              <a:rPr b="1" dirty="0" lang="en-US" smtClean="0" sz="3600">
                <a:uFillTx/>
                <a:latin charset="0" panose="02020603050405020304" pitchFamily="18" typeface="Times New Roman"/>
                <a:cs charset="0" panose="02020603050405020304" pitchFamily="18" typeface="Times New Roman"/>
              </a:rPr>
              <a:t>Between swallows, tonic vagal cholinergic impulses maintain contraction to keep the sphincter closed.</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32048" y="260648"/>
            <a:ext cx="77724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z="4000">
                <a:solidFill>
                  <a:srgbClr val="FF0000"/>
                </a:solidFill>
                <a:uFillTx/>
                <a:latin charset="0" panose="02020603050405020304" pitchFamily="18" typeface="Times New Roman"/>
                <a:cs charset="0" panose="02020603050405020304" pitchFamily="18" typeface="Times New Roman"/>
              </a:rPr>
              <a:t>Control of LES </a:t>
            </a:r>
            <a:r>
              <a:rPr b="1" dirty="0" lang="en-US" smtClean="0" sz="4000">
                <a:solidFill>
                  <a:srgbClr val="FF0000"/>
                </a:solidFill>
                <a:uFillTx/>
                <a:latin charset="0" panose="02020603050405020304" pitchFamily="18" typeface="Times New Roman"/>
                <a:cs charset="0" panose="02020603050405020304" pitchFamily="18" typeface="Times New Roman"/>
              </a:rPr>
              <a:t>Function (continued)</a:t>
            </a:r>
            <a:endParaRPr b="1" dirty="0" lang="en-US" sz="4000">
              <a:solidFill>
                <a:srgbClr val="FF0000"/>
              </a:solidFill>
              <a:uFillTx/>
              <a:latin charset="0" panose="02020603050405020304" pitchFamily="18" typeface="Times New Roman"/>
              <a:cs charset="0" panose="02020603050405020304"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626"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1520" y="1834480"/>
            <a:ext cx="8784976"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mtClean="0">
                <a:uFillTx/>
                <a:latin charset="0" panose="02020603050405020304" pitchFamily="18" typeface="Times New Roman"/>
                <a:cs charset="0" panose="02020603050405020304" pitchFamily="18" typeface="Times New Roman"/>
              </a:rPr>
              <a:t>During swallowing, efferent </a:t>
            </a:r>
            <a:r>
              <a:rPr b="1" dirty="0" lang="en-US">
                <a:uFillTx/>
                <a:latin charset="0" panose="02020603050405020304" pitchFamily="18" typeface="Times New Roman"/>
                <a:cs charset="0" panose="02020603050405020304" pitchFamily="18" typeface="Times New Roman"/>
              </a:rPr>
              <a:t>inhibitory impulses </a:t>
            </a:r>
            <a:r>
              <a:rPr b="1" dirty="0" lang="en-US" smtClean="0">
                <a:uFillTx/>
                <a:latin charset="0" panose="02020603050405020304" pitchFamily="18" typeface="Times New Roman"/>
                <a:cs charset="0" panose="02020603050405020304" pitchFamily="18" typeface="Times New Roman"/>
              </a:rPr>
              <a:t>from </a:t>
            </a:r>
            <a:r>
              <a:rPr b="1" dirty="0" err="1" lang="en-US" smtClean="0">
                <a:uFillTx/>
                <a:latin charset="0" panose="02020603050405020304" pitchFamily="18" typeface="Times New Roman"/>
                <a:cs charset="0" panose="02020603050405020304" pitchFamily="18" typeface="Times New Roman"/>
              </a:rPr>
              <a:t>vagus</a:t>
            </a:r>
            <a:r>
              <a:rPr b="1" dirty="0" lang="en-US" smtClean="0">
                <a:uFillTx/>
                <a:latin charset="0" panose="02020603050405020304" pitchFamily="18" typeface="Times New Roman"/>
                <a:cs charset="0" panose="02020603050405020304" pitchFamily="18" typeface="Times New Roman"/>
              </a:rPr>
              <a:t> nerve cause the sphincter to relax. The transmitter probably being nitric oxide (NO) or vasoactive intestinal peptide (VIP).</a:t>
            </a:r>
          </a:p>
          <a:p>
            <a:r>
              <a:rPr b="1" dirty="0" lang="en-US" smtClean="0">
                <a:uFillTx/>
                <a:latin charset="0" panose="02020603050405020304" pitchFamily="18" typeface="Times New Roman"/>
                <a:cs charset="0" panose="02020603050405020304" pitchFamily="18" typeface="Times New Roman"/>
              </a:rPr>
              <a:t>The </a:t>
            </a:r>
            <a:r>
              <a:rPr b="1" dirty="0" lang="en-US">
                <a:uFillTx/>
                <a:latin charset="0" panose="02020603050405020304" pitchFamily="18" typeface="Times New Roman"/>
                <a:cs charset="0" panose="02020603050405020304" pitchFamily="18" typeface="Times New Roman"/>
              </a:rPr>
              <a:t>gastrin hormone, </a:t>
            </a:r>
            <a:r>
              <a:rPr b="1" dirty="0" lang="en-US" smtClean="0">
                <a:uFillTx/>
                <a:latin charset="0" panose="02020603050405020304" pitchFamily="18" typeface="Times New Roman"/>
                <a:cs charset="0" panose="02020603050405020304" pitchFamily="18" typeface="Times New Roman"/>
              </a:rPr>
              <a:t>released from the stomach by food, contracts LES.</a:t>
            </a:r>
          </a:p>
          <a:p>
            <a:r>
              <a:rPr b="1" dirty="0" lang="en-US" smtClean="0">
                <a:uFillTx/>
                <a:latin charset="0" panose="02020603050405020304" pitchFamily="18" typeface="Times New Roman"/>
                <a:cs charset="0" panose="02020603050405020304" pitchFamily="18" typeface="Times New Roman"/>
              </a:rPr>
              <a:t>Secretin and </a:t>
            </a:r>
            <a:r>
              <a:rPr b="1" dirty="0" err="1" lang="en-US" smtClean="0">
                <a:uFillTx/>
                <a:latin charset="0" panose="02020603050405020304" pitchFamily="18" typeface="Times New Roman"/>
                <a:cs charset="0" panose="02020603050405020304" pitchFamily="18" typeface="Times New Roman"/>
              </a:rPr>
              <a:t>cholecystokinine</a:t>
            </a:r>
            <a:r>
              <a:rPr b="1" dirty="0" lang="en-US" smtClean="0">
                <a:uFillTx/>
                <a:latin charset="0" panose="02020603050405020304" pitchFamily="18" typeface="Times New Roman"/>
                <a:cs charset="0" panose="02020603050405020304" pitchFamily="18" typeface="Times New Roman"/>
              </a:rPr>
              <a:t> (CCK), are released from the upper small intestine, relax the LES.</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26626">
                                            <p:txEl>
                                              <p:pRg end="0" st="0"/>
                                            </p:txEl>
                                          </p:spTgt>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0"/>
                                          </p:stCondLst>
                                        </p:cTn>
                                        <p:tgtEl>
                                          <p:spTgt spid="26626">
                                            <p:txEl>
                                              <p:pRg end="1" st="1"/>
                                            </p:txEl>
                                          </p:spTgt>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0"/>
                                          </p:stCondLst>
                                        </p:cTn>
                                        <p:tgtEl>
                                          <p:spTgt spid="26626">
                                            <p:txEl>
                                              <p:pRg end="2" st="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build="p" grpId="0" spid="26626"/>
    </p:bldLst>
  </p:timing>
</p:sld>
</file>

<file path=ppt/slides/slide2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7650"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23850" y="0"/>
            <a:ext cx="8510588" cy="119697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r>
              <a:rPr b="1" dirty="0" lang="en-US" smtClean="0" sz="4800">
                <a:solidFill>
                  <a:srgbClr val="FF0000"/>
                </a:solidFill>
                <a:uFillTx/>
                <a:latin charset="0" panose="02020603050405020304" pitchFamily="18" typeface="Times New Roman"/>
                <a:cs charset="0" panose="02020603050405020304" pitchFamily="18" typeface="Times New Roman"/>
              </a:rPr>
              <a:t>Achalasia</a:t>
            </a:r>
            <a:endParaRPr dirty="0" lang="en-US" smtClean="0" sz="4800">
              <a:solidFill>
                <a:srgbClr val="FF0000"/>
              </a:solidFill>
              <a:uFillTx/>
              <a:latin charset="0" panose="02020603050405020304" pitchFamily="18" typeface="Times New Roman"/>
              <a:cs charset="0" panose="02020603050405020304"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7651"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2904" y="1196975"/>
            <a:ext cx="8892480" cy="4968551"/>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nSpc>
                <a:spcPct val="90000"/>
              </a:lnSpc>
            </a:pPr>
            <a:r>
              <a:rPr b="1" dirty="0" lang="en-US" smtClean="0">
                <a:uFillTx/>
                <a:latin charset="0" panose="02020603050405020304" pitchFamily="18" typeface="Times New Roman"/>
                <a:cs charset="0" panose="02020603050405020304" pitchFamily="18" typeface="Times New Roman"/>
              </a:rPr>
              <a:t> </a:t>
            </a:r>
            <a:r>
              <a:rPr b="1" dirty="0" lang="en-US" smtClean="0" sz="2400">
                <a:uFillTx/>
                <a:latin charset="0" panose="02020603050405020304" pitchFamily="18" typeface="Times New Roman"/>
                <a:cs charset="0" panose="02020603050405020304" pitchFamily="18" typeface="Times New Roman"/>
              </a:rPr>
              <a:t>A condition due to high resting pressure at the LES that fails to relax during swallowing. As a result, food transmission from the esophagus into the stomach is prevented. </a:t>
            </a:r>
          </a:p>
          <a:p>
            <a:pPr>
              <a:lnSpc>
                <a:spcPct val="90000"/>
              </a:lnSpc>
            </a:pPr>
            <a:r>
              <a:rPr b="1" dirty="0" lang="en-US" smtClean="0" sz="2400">
                <a:uFillTx/>
                <a:latin charset="0" panose="02020603050405020304" pitchFamily="18" typeface="Times New Roman"/>
                <a:cs charset="0" panose="02020603050405020304" pitchFamily="18" typeface="Times New Roman"/>
              </a:rPr>
              <a:t>Physiological basis of this condition is either pathology of or absence of the </a:t>
            </a:r>
            <a:r>
              <a:rPr b="1" dirty="0" err="1" lang="en-US" smtClean="0" sz="2400">
                <a:uFillTx/>
                <a:latin charset="0" panose="02020603050405020304" pitchFamily="18" typeface="Times New Roman"/>
                <a:cs charset="0" panose="02020603050405020304" pitchFamily="18" typeface="Times New Roman"/>
              </a:rPr>
              <a:t>myenteric</a:t>
            </a:r>
            <a:r>
              <a:rPr b="1" dirty="0" lang="en-US" smtClean="0" sz="2400">
                <a:uFillTx/>
                <a:latin charset="0" panose="02020603050405020304" pitchFamily="18" typeface="Times New Roman"/>
                <a:cs charset="0" panose="02020603050405020304" pitchFamily="18" typeface="Times New Roman"/>
              </a:rPr>
              <a:t> plexus containing VIP &amp; NO in the lower third of esophagus. </a:t>
            </a:r>
          </a:p>
          <a:p>
            <a:pPr>
              <a:lnSpc>
                <a:spcPct val="90000"/>
              </a:lnSpc>
            </a:pPr>
            <a:r>
              <a:rPr b="1" dirty="0" lang="en-US" smtClean="0" sz="2400">
                <a:uFillTx/>
                <a:latin charset="0" panose="02020603050405020304" pitchFamily="18" typeface="Times New Roman"/>
                <a:cs charset="0" panose="02020603050405020304" pitchFamily="18" typeface="Times New Roman"/>
              </a:rPr>
              <a:t>The musculature of the lower esophagus instead remains contracted and the </a:t>
            </a:r>
            <a:r>
              <a:rPr b="1" dirty="0" err="1" lang="en-US" smtClean="0" sz="2400">
                <a:uFillTx/>
                <a:latin charset="0" panose="02020603050405020304" pitchFamily="18" typeface="Times New Roman"/>
                <a:cs charset="0" panose="02020603050405020304" pitchFamily="18" typeface="Times New Roman"/>
              </a:rPr>
              <a:t>myenteric</a:t>
            </a:r>
            <a:r>
              <a:rPr b="1" dirty="0" lang="en-US" smtClean="0" sz="2400">
                <a:uFillTx/>
                <a:latin charset="0" panose="02020603050405020304" pitchFamily="18" typeface="Times New Roman"/>
                <a:cs charset="0" panose="02020603050405020304" pitchFamily="18" typeface="Times New Roman"/>
              </a:rPr>
              <a:t> plexus has lost the ability to transmit a signal to cause relaxation of the LES.</a:t>
            </a:r>
          </a:p>
          <a:p>
            <a:pPr>
              <a:lnSpc>
                <a:spcPct val="90000"/>
              </a:lnSpc>
            </a:pPr>
            <a:r>
              <a:rPr b="1" dirty="0" lang="en-US" sz="2400">
                <a:uFillTx/>
                <a:latin charset="0" panose="02020603050405020304" pitchFamily="18" typeface="Times New Roman"/>
                <a:cs charset="0" panose="02020603050405020304" pitchFamily="18" typeface="Times New Roman"/>
              </a:rPr>
              <a:t>As achalasia gets worse, the esophagus gradually enlarged as food collects within it. </a:t>
            </a:r>
            <a:endParaRPr b="1" dirty="0" lang="en-US" smtClean="0" sz="2400">
              <a:uFillTx/>
              <a:latin charset="0" panose="02020603050405020304" pitchFamily="18" typeface="Times New Roman"/>
              <a:cs charset="0" panose="02020603050405020304" pitchFamily="18" typeface="Times New Roman"/>
            </a:endParaRPr>
          </a:p>
          <a:p>
            <a:pPr>
              <a:lnSpc>
                <a:spcPct val="90000"/>
              </a:lnSpc>
            </a:pPr>
            <a:r>
              <a:rPr b="1" dirty="0" lang="en-US" sz="2400">
                <a:uFillTx/>
                <a:latin charset="0" panose="02020603050405020304" pitchFamily="18" typeface="Times New Roman"/>
                <a:cs charset="0" panose="02020603050405020304" pitchFamily="18" typeface="Times New Roman"/>
              </a:rPr>
              <a:t>Food becomes putridly infected during the long periods of esophageal stasis causing ulceration of the esophageal mucosa, severe substernal pain or even rupture &amp; death</a:t>
            </a:r>
            <a:r>
              <a:rPr b="1" dirty="0" lang="en-US" smtClean="0" sz="2400">
                <a:uFillTx/>
                <a:latin charset="0" panose="02020603050405020304" pitchFamily="18" typeface="Times New Roman"/>
                <a:cs charset="0" panose="02020603050405020304" pitchFamily="18" typeface="Times New Roman"/>
              </a:rPr>
              <a:t>.</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27651">
                                            <p:txEl>
                                              <p:pRg end="0" st="0"/>
                                            </p:txEl>
                                          </p:spTgt>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0"/>
                                          </p:stCondLst>
                                        </p:cTn>
                                        <p:tgtEl>
                                          <p:spTgt spid="27651">
                                            <p:txEl>
                                              <p:pRg end="1" st="1"/>
                                            </p:txEl>
                                          </p:spTgt>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0"/>
                                          </p:stCondLst>
                                        </p:cTn>
                                        <p:tgtEl>
                                          <p:spTgt spid="27651">
                                            <p:txEl>
                                              <p:pRg end="2" st="2"/>
                                            </p:txEl>
                                          </p:spTgt>
                                        </p:tgtEl>
                                        <p:attrNameLst>
                                          <p:attrName>style.visibility</p:attrName>
                                        </p:attrNameLst>
                                      </p:cBhvr>
                                      <p:to>
                                        <p:strVal val="visible"/>
                                      </p:to>
                                    </p:set>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1" presetSubtype="0">
                                  <p:stCondLst>
                                    <p:cond delay="0"/>
                                  </p:stCondLst>
                                  <p:childTnLst>
                                    <p:set>
                                      <p:cBhvr>
                                        <p:cTn dur="1" fill="hold" id="18">
                                          <p:stCondLst>
                                            <p:cond delay="0"/>
                                          </p:stCondLst>
                                        </p:cTn>
                                        <p:tgtEl>
                                          <p:spTgt spid="27651">
                                            <p:txEl>
                                              <p:pRg end="3" st="3"/>
                                            </p:txEl>
                                          </p:spTgt>
                                        </p:tgtEl>
                                        <p:attrNameLst>
                                          <p:attrName>style.visibility</p:attrName>
                                        </p:attrNameLst>
                                      </p:cBhvr>
                                      <p:to>
                                        <p:strVal val="visible"/>
                                      </p:to>
                                    </p:set>
                                  </p:childTnLst>
                                </p:cTn>
                              </p:par>
                            </p:childTnLst>
                          </p:cTn>
                        </p:par>
                      </p:childTnLst>
                    </p:cTn>
                  </p:par>
                  <p:par>
                    <p:cTn fill="hold" id="19">
                      <p:stCondLst>
                        <p:cond delay="indefinite"/>
                      </p:stCondLst>
                      <p:childTnLst>
                        <p:par>
                          <p:cTn fill="hold" id="20">
                            <p:stCondLst>
                              <p:cond delay="0"/>
                            </p:stCondLst>
                            <p:childTnLst>
                              <p:par>
                                <p:cTn fill="hold" grpId="0" id="21" nodeType="clickEffect" presetClass="entr" presetID="1" presetSubtype="0">
                                  <p:stCondLst>
                                    <p:cond delay="0"/>
                                  </p:stCondLst>
                                  <p:childTnLst>
                                    <p:set>
                                      <p:cBhvr>
                                        <p:cTn dur="1" fill="hold" id="22">
                                          <p:stCondLst>
                                            <p:cond delay="0"/>
                                          </p:stCondLst>
                                        </p:cTn>
                                        <p:tgtEl>
                                          <p:spTgt spid="27651">
                                            <p:txEl>
                                              <p:pRg end="4" st="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build="p" grpId="0" spid="27651"/>
    </p:bldLst>
  </p:timing>
</p:sld>
</file>

<file path=ppt/slides/slide2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67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mtClean="0" sz="6000">
                <a:solidFill>
                  <a:srgbClr val="FF0000"/>
                </a:solidFill>
                <a:uFillTx/>
                <a:latin charset="0" panose="02020603050405020304" pitchFamily="18" typeface="Times New Roman"/>
                <a:cs charset="0" panose="02020603050405020304" pitchFamily="18" typeface="Times New Roman"/>
              </a:rPr>
              <a:t>Achalasia</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http://radiology.rsna.org/content/235/3/886/F2.large.jpg" id="28675" name="il_fi"/>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Grp="1"/>
          </p:cNvPicPr>
          <p:nvPr>
            <p:ph idx="1"/>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300788" y="1989138"/>
            <a:ext cx="2336800" cy="3886200"/>
          </a:xfrm>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http://www.oralchelation.com/faq/images2/a1.gif" id="28676"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38150" y="2060575"/>
            <a:ext cx="5267325" cy="3889375"/>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9" name="Rectangle 2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white">
          <a:xfrm>
            <a:off x="179512" y="1425550"/>
            <a:ext cx="8784975" cy="4401205"/>
          </a:xfrm>
          <a:prstGeom prst="rect">
            <a:avLst/>
          </a:prstGeom>
          <a:noFill/>
          <a:ln>
            <a:noFill/>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indent="-457200" marL="457200">
              <a:buFont charset="0" panose="020B0604020202020204" pitchFamily="34" typeface="Arial"/>
              <a:buChar char="•"/>
            </a:pPr>
            <a:r>
              <a:rPr altLang="en-US" b="1" dirty="0" lang="en-US" sz="2800">
                <a:uFillTx/>
              </a:rPr>
              <a:t>Incompetence of the lower esophageal sphincter allows reflux of gastric contents into the esophagus</a:t>
            </a:r>
            <a:r>
              <a:rPr altLang="en-US" b="1" dirty="0" lang="en-US" smtClean="0" sz="2800">
                <a:uFillTx/>
              </a:rPr>
              <a:t>.</a:t>
            </a:r>
          </a:p>
          <a:p>
            <a:pPr indent="-457200" marL="457200">
              <a:buFont charset="0" panose="020B0604020202020204" pitchFamily="34" typeface="Arial"/>
              <a:buChar char="•"/>
            </a:pPr>
            <a:r>
              <a:rPr altLang="en-US" b="1" dirty="0" lang="en-US" smtClean="0" sz="2800">
                <a:uFillTx/>
              </a:rPr>
              <a:t>It </a:t>
            </a:r>
            <a:r>
              <a:rPr altLang="en-US" b="1" dirty="0" lang="en-US" sz="2800">
                <a:uFillTx/>
              </a:rPr>
              <a:t>may result from a generalized loss of intrinsic sphincter tone or from recurrent inappropriate transient relaxations triggered by gastric distention. </a:t>
            </a:r>
          </a:p>
          <a:p>
            <a:pPr indent="-457200" marL="457200">
              <a:buFont charset="0" panose="020B0604020202020204" pitchFamily="34" typeface="Arial"/>
              <a:buChar char="•"/>
            </a:pPr>
            <a:r>
              <a:rPr altLang="en-US" b="1" dirty="0" lang="en-US" sz="2800">
                <a:solidFill>
                  <a:srgbClr val="002060"/>
                </a:solidFill>
                <a:uFillTx/>
              </a:rPr>
              <a:t>Contributing factors </a:t>
            </a:r>
            <a:r>
              <a:rPr altLang="en-US" b="1" dirty="0" lang="en-US" smtClean="0" sz="2800">
                <a:solidFill>
                  <a:srgbClr val="002060"/>
                </a:solidFill>
                <a:uFillTx/>
              </a:rPr>
              <a:t>are: </a:t>
            </a:r>
            <a:r>
              <a:rPr altLang="en-US" b="1" dirty="0" lang="en-US" smtClean="0" sz="2800">
                <a:solidFill>
                  <a:srgbClr val="002060"/>
                </a:solidFill>
                <a:uFillTx/>
              </a:rPr>
              <a:t>weight </a:t>
            </a:r>
            <a:r>
              <a:rPr altLang="en-US" b="1" dirty="0" lang="en-US" sz="2800">
                <a:solidFill>
                  <a:srgbClr val="002060"/>
                </a:solidFill>
                <a:uFillTx/>
              </a:rPr>
              <a:t>gain, fatty foods, caffeinated or carbonated beverages, alcohol, tobacco smoking, and drugs </a:t>
            </a:r>
            <a:r>
              <a:rPr altLang="en-US" b="1" dirty="0" lang="en-US" smtClean="0" sz="2800">
                <a:solidFill>
                  <a:srgbClr val="002060"/>
                </a:solidFill>
                <a:uFillTx/>
              </a:rPr>
              <a:t>(as </a:t>
            </a:r>
            <a:r>
              <a:rPr altLang="en-US" b="1" dirty="0" lang="en-US" sz="2800">
                <a:solidFill>
                  <a:srgbClr val="002060"/>
                </a:solidFill>
                <a:uFillTx/>
              </a:rPr>
              <a:t>anticholinergics, antihistamines, calcium channel blockers, progesterone and nitrates</a:t>
            </a:r>
            <a:r>
              <a:rPr altLang="en-US" b="1" dirty="0" lang="en-US" smtClean="0" sz="2800">
                <a:solidFill>
                  <a:srgbClr val="002060"/>
                </a:solidFill>
                <a:uFillTx/>
              </a:rPr>
              <a:t>).</a:t>
            </a:r>
            <a:endParaRPr altLang="en-US" b="1" dirty="0" lang="en-US" sz="2800">
              <a:solidFill>
                <a:srgbClr val="002060"/>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4"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512" y="116632"/>
            <a:ext cx="8510588" cy="98072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err="1" lang="en-US" sz="3200">
                <a:solidFill>
                  <a:srgbClr val="FF0000"/>
                </a:solidFill>
                <a:uFillTx/>
                <a:latin charset="0" pitchFamily="18" typeface="Times New Roman"/>
                <a:cs charset="0" pitchFamily="18" typeface="Times New Roman"/>
              </a:rPr>
              <a:t>Gastroesophageal</a:t>
            </a:r>
            <a:r>
              <a:rPr b="1" dirty="0" lang="en-US" sz="3200">
                <a:solidFill>
                  <a:srgbClr val="FF0000"/>
                </a:solidFill>
                <a:uFillTx/>
                <a:latin charset="0" pitchFamily="18" typeface="Times New Roman"/>
                <a:cs charset="0" pitchFamily="18" typeface="Times New Roman"/>
              </a:rPr>
              <a:t> Reflux Disease (GERD)</a:t>
            </a:r>
            <a:br>
              <a:rPr b="1" dirty="0" lang="en-US" sz="3200">
                <a:solidFill>
                  <a:srgbClr val="FF0000"/>
                </a:solidFill>
                <a:uFillTx/>
                <a:latin charset="0" pitchFamily="18" typeface="Times New Roman"/>
                <a:cs charset="0" pitchFamily="18" typeface="Times New Roman"/>
              </a:rPr>
            </a:br>
            <a:r>
              <a:rPr b="1" dirty="0" lang="en-US" sz="3200">
                <a:solidFill>
                  <a:srgbClr val="FF0000"/>
                </a:solidFill>
                <a:uFillTx/>
                <a:latin charset="0" pitchFamily="18" typeface="Times New Roman"/>
                <a:cs charset="0" pitchFamily="18" typeface="Times New Roman"/>
              </a:rPr>
              <a:t>Incompetence </a:t>
            </a:r>
            <a:r>
              <a:rPr b="1" dirty="0" lang="en-US" smtClean="0" sz="3200">
                <a:solidFill>
                  <a:srgbClr val="FF0000"/>
                </a:solidFill>
                <a:uFillTx/>
                <a:latin charset="0" pitchFamily="18" typeface="Times New Roman"/>
                <a:cs charset="0" pitchFamily="18" typeface="Times New Roman"/>
              </a:rPr>
              <a:t>of the LES</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it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7500" y="2153722"/>
            <a:ext cx="8637588" cy="2215991"/>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lang="en-US" smtClean="0" sz="16600">
                <a:uFillTx/>
                <a:latin charset="0" panose="02020603050405020304" pitchFamily="18" typeface="Times New Roman"/>
                <a:cs charset="0" panose="02020603050405020304" pitchFamily="18" typeface="Times New Roman"/>
              </a:rPr>
              <a:t>The End </a:t>
            </a:r>
            <a:endParaRPr b="1" dirty="0" lang="ar-SA" sz="16600">
              <a:uFillTx/>
              <a:latin charset="0" panose="02020603050405020304" pitchFamily="18" typeface="Times New Roman"/>
              <a:cs charset="0" panose="02020603050405020304"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showMasterPhAnim="0">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122"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r>
              <a:rPr b="1" dirty="0" lang="en-US" smtClean="0" sz="5400">
                <a:solidFill>
                  <a:srgbClr val="FF0000"/>
                </a:solidFill>
                <a:uFillTx/>
                <a:latin charset="0" panose="02020603050405020304" pitchFamily="18" typeface="Times New Roman"/>
                <a:cs charset="0" panose="02020603050405020304" pitchFamily="18" typeface="Times New Roman"/>
              </a:rPr>
              <a:t>Mastication (Chewing)</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0419"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 y="1981200"/>
            <a:ext cx="8077200"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indent="-609600" marL="609600"/>
            <a:r>
              <a:rPr b="1" dirty="0" lang="en-US" smtClean="0" sz="3600">
                <a:uFillTx/>
                <a:latin charset="0" panose="02020603050405020304" pitchFamily="18" typeface="Times New Roman"/>
                <a:cs charset="0" panose="02020603050405020304" pitchFamily="18" typeface="Times New Roman"/>
              </a:rPr>
              <a:t>Functions:</a:t>
            </a:r>
          </a:p>
          <a:p>
            <a:pPr eaLnBrk="1" hangingPunct="1" indent="-609600" marL="609600">
              <a:buFont charset="2" pitchFamily="2" typeface="Wingdings"/>
              <a:buAutoNum type="arabicPeriod"/>
            </a:pPr>
            <a:r>
              <a:rPr b="1" dirty="0" lang="en-US" smtClean="0">
                <a:uFillTx/>
                <a:latin charset="0" pitchFamily="18" typeface="Times New Roman"/>
                <a:cs charset="0" panose="02020603050405020304" pitchFamily="18" typeface="Times New Roman"/>
              </a:rPr>
              <a:t>To lubricate the bolus with salivary secretion</a:t>
            </a:r>
          </a:p>
          <a:p>
            <a:pPr eaLnBrk="1" hangingPunct="1" indent="-609600" marL="609600">
              <a:buFont charset="2" pitchFamily="2" typeface="Wingdings"/>
              <a:buAutoNum type="arabicPeriod"/>
            </a:pPr>
            <a:r>
              <a:rPr b="1" dirty="0" lang="en-US" smtClean="0">
                <a:uFillTx/>
                <a:latin charset="0" pitchFamily="18" typeface="Times New Roman"/>
                <a:cs charset="0" panose="02020603050405020304" pitchFamily="18" typeface="Times New Roman"/>
              </a:rPr>
              <a:t>To breakdown the bolus to small particles</a:t>
            </a:r>
          </a:p>
          <a:p>
            <a:pPr eaLnBrk="1" hangingPunct="1" indent="-609600" marL="609600">
              <a:buFont charset="2" pitchFamily="2" typeface="Wingdings"/>
              <a:buAutoNum type="arabicPeriod"/>
            </a:pPr>
            <a:r>
              <a:rPr b="1" dirty="0" lang="en-US" smtClean="0">
                <a:uFillTx/>
                <a:latin charset="0" pitchFamily="18" typeface="Times New Roman"/>
                <a:cs charset="0" panose="02020603050405020304" pitchFamily="18" typeface="Times New Roman"/>
              </a:rPr>
              <a:t>To begin digestion of carbohydrate (α-amylase)</a:t>
            </a:r>
            <a:r>
              <a:rPr b="1" dirty="0" lang="en-US" smtClean="0" sz="3600">
                <a:uFillTx/>
                <a:latin charset="0" pitchFamily="18" typeface="Times New Roman"/>
                <a:cs charset="0" panose="02020603050405020304" pitchFamily="18" typeface="Times New Roman"/>
              </a:rPr>
              <a:t> </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499"/>
                                          </p:stCondLst>
                                        </p:cTn>
                                        <p:tgtEl>
                                          <p:spTgt spid="60419">
                                            <p:txEl>
                                              <p:pRg end="0" st="0"/>
                                            </p:txEl>
                                          </p:spTgt>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499"/>
                                          </p:stCondLst>
                                        </p:cTn>
                                        <p:tgtEl>
                                          <p:spTgt spid="60419">
                                            <p:txEl>
                                              <p:pRg end="1" st="1"/>
                                            </p:txEl>
                                          </p:spTgt>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499"/>
                                          </p:stCondLst>
                                        </p:cTn>
                                        <p:tgtEl>
                                          <p:spTgt spid="60419">
                                            <p:txEl>
                                              <p:pRg end="2" st="2"/>
                                            </p:txEl>
                                          </p:spTgt>
                                        </p:tgtEl>
                                        <p:attrNameLst>
                                          <p:attrName>style.visibility</p:attrName>
                                        </p:attrNameLst>
                                      </p:cBhvr>
                                      <p:to>
                                        <p:strVal val="visible"/>
                                      </p:to>
                                    </p:set>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1" presetSubtype="0">
                                  <p:stCondLst>
                                    <p:cond delay="0"/>
                                  </p:stCondLst>
                                  <p:childTnLst>
                                    <p:set>
                                      <p:cBhvr>
                                        <p:cTn dur="1" fill="hold" id="18">
                                          <p:stCondLst>
                                            <p:cond delay="499"/>
                                          </p:stCondLst>
                                        </p:cTn>
                                        <p:tgtEl>
                                          <p:spTgt spid="60419">
                                            <p:txEl>
                                              <p:pRg end="3" st="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autoUpdateAnimBg="0" build="p" grpId="0" spid="60419"/>
    </p:bldLst>
  </p:timing>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showMasterPhAnim="0">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098"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9552" y="-243408"/>
            <a:ext cx="77724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r>
              <a:rPr b="1" dirty="0" lang="en-US" smtClean="0">
                <a:solidFill>
                  <a:srgbClr val="FF0000"/>
                </a:solidFill>
                <a:uFillTx/>
                <a:latin charset="0" panose="02020603050405020304" pitchFamily="18" typeface="Times New Roman"/>
                <a:cs charset="0" panose="02020603050405020304" pitchFamily="18" typeface="Times New Roman"/>
              </a:rPr>
              <a:t>Mastication (Chewing)</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9395"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7723" y="1268760"/>
            <a:ext cx="8991600" cy="4572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indent="0" marL="0">
              <a:lnSpc>
                <a:spcPct val="90000"/>
              </a:lnSpc>
              <a:buNone/>
            </a:pPr>
            <a:r>
              <a:rPr b="1" dirty="0" lang="en-US" smtClean="0" u="sng">
                <a:uFillTx/>
                <a:latin charset="0" pitchFamily="18" typeface="Times New Roman"/>
                <a:cs charset="0" panose="02020603050405020304" pitchFamily="18" typeface="Times New Roman"/>
              </a:rPr>
              <a:t>Teeth organization:</a:t>
            </a:r>
          </a:p>
          <a:p>
            <a:pPr eaLnBrk="1" hangingPunct="1">
              <a:lnSpc>
                <a:spcPct val="90000"/>
              </a:lnSpc>
              <a:buClr>
                <a:srgbClr val="FF0000"/>
              </a:buClr>
              <a:buSzPct val="120000"/>
              <a:buFontTx/>
              <a:buChar char="•"/>
            </a:pPr>
            <a:r>
              <a:rPr b="1" dirty="0" lang="en-US" smtClean="0">
                <a:uFillTx/>
                <a:latin charset="0" pitchFamily="18" typeface="Times New Roman"/>
                <a:cs charset="0" panose="02020603050405020304" pitchFamily="18" typeface="Times New Roman"/>
              </a:rPr>
              <a:t>Anterior teeth (incisors) for cutting</a:t>
            </a:r>
          </a:p>
          <a:p>
            <a:pPr eaLnBrk="1" hangingPunct="1">
              <a:lnSpc>
                <a:spcPct val="90000"/>
              </a:lnSpc>
              <a:buClr>
                <a:srgbClr val="FF0000"/>
              </a:buClr>
              <a:buSzPct val="120000"/>
              <a:buFontTx/>
              <a:buChar char="•"/>
            </a:pPr>
            <a:r>
              <a:rPr b="1" dirty="0" lang="en-US" smtClean="0">
                <a:uFillTx/>
                <a:latin charset="0" pitchFamily="18" typeface="Times New Roman"/>
                <a:cs charset="0" panose="02020603050405020304" pitchFamily="18" typeface="Times New Roman"/>
              </a:rPr>
              <a:t>Posterior teeth (molars) for grinding </a:t>
            </a:r>
          </a:p>
          <a:p>
            <a:pPr eaLnBrk="1" hangingPunct="1">
              <a:lnSpc>
                <a:spcPct val="90000"/>
              </a:lnSpc>
              <a:buSzPct val="120000"/>
              <a:buFont charset="2" pitchFamily="2" typeface="Wingdings"/>
              <a:buChar char="§"/>
            </a:pPr>
            <a:r>
              <a:rPr b="1" dirty="0" lang="en-US" smtClean="0">
                <a:uFillTx/>
                <a:latin charset="0" pitchFamily="18" typeface="Times New Roman"/>
                <a:cs charset="0" panose="02020603050405020304" pitchFamily="18" typeface="Times New Roman"/>
              </a:rPr>
              <a:t>Chewing muscles are innervated by CN-V (5</a:t>
            </a:r>
            <a:r>
              <a:rPr b="1" baseline="30000" dirty="0" lang="en-US" smtClean="0">
                <a:uFillTx/>
                <a:latin charset="0" pitchFamily="18" typeface="Times New Roman"/>
                <a:cs charset="0" panose="02020603050405020304" pitchFamily="18" typeface="Times New Roman"/>
              </a:rPr>
              <a:t>th</a:t>
            </a:r>
            <a:r>
              <a:rPr b="1" dirty="0" lang="en-US" smtClean="0">
                <a:uFillTx/>
                <a:latin charset="0" pitchFamily="18" typeface="Times New Roman"/>
                <a:cs charset="0" panose="02020603050405020304" pitchFamily="18" typeface="Times New Roman"/>
              </a:rPr>
              <a:t> cranial nerve). </a:t>
            </a:r>
          </a:p>
          <a:p>
            <a:pPr eaLnBrk="1" hangingPunct="1">
              <a:lnSpc>
                <a:spcPct val="90000"/>
              </a:lnSpc>
              <a:buSzPct val="120000"/>
              <a:buFont charset="2" pitchFamily="2" typeface="Wingdings"/>
              <a:buChar char="ü"/>
            </a:pPr>
            <a:r>
              <a:rPr b="1" dirty="0" err="1" lang="en-US" smtClean="0">
                <a:uFillTx/>
                <a:latin charset="0" pitchFamily="18" typeface="Times New Roman"/>
                <a:cs charset="0" panose="02020603050405020304" pitchFamily="18" typeface="Times New Roman"/>
              </a:rPr>
              <a:t>Masseter</a:t>
            </a:r>
            <a:endParaRPr b="1" dirty="0" lang="en-US" smtClean="0">
              <a:uFillTx/>
              <a:latin charset="0" pitchFamily="18" typeface="Times New Roman"/>
              <a:cs charset="0" panose="02020603050405020304" pitchFamily="18" typeface="Times New Roman"/>
            </a:endParaRPr>
          </a:p>
          <a:p>
            <a:pPr eaLnBrk="1" hangingPunct="1">
              <a:lnSpc>
                <a:spcPct val="90000"/>
              </a:lnSpc>
              <a:buSzPct val="120000"/>
              <a:buFont charset="2" pitchFamily="2" typeface="Wingdings"/>
              <a:buChar char="ü"/>
            </a:pPr>
            <a:r>
              <a:rPr b="1" dirty="0" err="1" lang="en-US" smtClean="0">
                <a:uFillTx/>
                <a:latin charset="0" pitchFamily="18" typeface="Times New Roman"/>
                <a:cs charset="0" panose="02020603050405020304" pitchFamily="18" typeface="Times New Roman"/>
              </a:rPr>
              <a:t>Temporalis</a:t>
            </a:r>
            <a:r>
              <a:rPr b="1" dirty="0" lang="en-US" smtClean="0">
                <a:uFillTx/>
                <a:latin charset="0" pitchFamily="18" typeface="Times New Roman"/>
                <a:cs charset="0" panose="02020603050405020304" pitchFamily="18" typeface="Times New Roman"/>
              </a:rPr>
              <a:t> </a:t>
            </a:r>
          </a:p>
          <a:p>
            <a:pPr eaLnBrk="1" hangingPunct="1">
              <a:lnSpc>
                <a:spcPct val="90000"/>
              </a:lnSpc>
              <a:buSzPct val="120000"/>
              <a:buFont charset="2" pitchFamily="2" typeface="Wingdings"/>
              <a:buChar char="ü"/>
            </a:pPr>
            <a:r>
              <a:rPr b="1" dirty="0" lang="en-US" smtClean="0">
                <a:uFillTx/>
                <a:latin charset="0" pitchFamily="18" typeface="Times New Roman"/>
                <a:cs charset="0" panose="02020603050405020304" pitchFamily="18" typeface="Times New Roman"/>
              </a:rPr>
              <a:t>Lateral </a:t>
            </a:r>
            <a:r>
              <a:rPr b="1" dirty="0" err="1" lang="en-US" smtClean="0">
                <a:uFillTx/>
                <a:latin charset="0" pitchFamily="18" typeface="Times New Roman"/>
                <a:cs charset="0" panose="02020603050405020304" pitchFamily="18" typeface="Times New Roman"/>
              </a:rPr>
              <a:t>Pterygoid</a:t>
            </a:r>
            <a:r>
              <a:rPr b="1" dirty="0" lang="en-US" smtClean="0">
                <a:uFillTx/>
                <a:latin charset="0" pitchFamily="18" typeface="Times New Roman"/>
                <a:cs charset="0" panose="02020603050405020304" pitchFamily="18" typeface="Times New Roman"/>
              </a:rPr>
              <a:t> </a:t>
            </a:r>
          </a:p>
          <a:p>
            <a:pPr eaLnBrk="1" hangingPunct="1">
              <a:lnSpc>
                <a:spcPct val="90000"/>
              </a:lnSpc>
              <a:buSzPct val="120000"/>
              <a:buFont charset="2" pitchFamily="2" typeface="Wingdings"/>
              <a:buChar char="ü"/>
            </a:pPr>
            <a:r>
              <a:rPr b="1" dirty="0" lang="en-US" smtClean="0">
                <a:uFillTx/>
                <a:latin charset="0" pitchFamily="18" typeface="Times New Roman"/>
                <a:cs charset="0" panose="02020603050405020304" pitchFamily="18" typeface="Times New Roman"/>
              </a:rPr>
              <a:t>Medial </a:t>
            </a:r>
            <a:r>
              <a:rPr b="1" dirty="0" err="1" lang="en-US" smtClean="0">
                <a:uFillTx/>
                <a:latin charset="0" pitchFamily="18" typeface="Times New Roman"/>
                <a:cs charset="0" panose="02020603050405020304" pitchFamily="18" typeface="Times New Roman"/>
              </a:rPr>
              <a:t>Pterygoid</a:t>
            </a:r>
            <a:r>
              <a:rPr b="1" dirty="0" lang="en-US" smtClean="0">
                <a:uFillTx/>
                <a:latin charset="0" pitchFamily="18" typeface="Times New Roman"/>
                <a:cs charset="0" panose="02020603050405020304" pitchFamily="18" typeface="Times New Roman"/>
              </a:rPr>
              <a:t> </a:t>
            </a:r>
          </a:p>
          <a:p>
            <a:pPr eaLnBrk="1" hangingPunct="1">
              <a:lnSpc>
                <a:spcPct val="90000"/>
              </a:lnSpc>
              <a:buSzPct val="120000"/>
              <a:buFont charset="2" pitchFamily="2" typeface="Wingdings"/>
              <a:buChar char="§"/>
            </a:pPr>
            <a:endParaRPr b="1" dirty="0" lang="en-US" smtClean="0">
              <a:uFillTx/>
              <a:latin charset="0" pitchFamily="18" typeface="Times New Roman"/>
              <a:cs charset="0" panose="02020603050405020304" pitchFamily="18" typeface="Times New Roman"/>
            </a:endParaRPr>
          </a:p>
          <a:p>
            <a:pPr eaLnBrk="1" hangingPunct="1">
              <a:lnSpc>
                <a:spcPct val="90000"/>
              </a:lnSpc>
              <a:buSzPct val="120000"/>
              <a:buFont charset="2" pitchFamily="2" typeface="Wingdings"/>
              <a:buChar char="§"/>
            </a:pPr>
            <a:r>
              <a:rPr b="1" dirty="0" lang="en-US" smtClean="0">
                <a:uFillTx/>
                <a:latin charset="0" pitchFamily="18" typeface="Times New Roman"/>
                <a:cs charset="0" panose="02020603050405020304" pitchFamily="18" typeface="Times New Roman"/>
              </a:rPr>
              <a:t>Taste centers in the brain stem and Hypothalamus responsible for rhythmical chewing movements.</a:t>
            </a:r>
          </a:p>
          <a:p>
            <a:pPr eaLnBrk="1" hangingPunct="1">
              <a:lnSpc>
                <a:spcPct val="90000"/>
              </a:lnSpc>
              <a:buClr>
                <a:srgbClr val="FF0000"/>
              </a:buClr>
              <a:buSzPct val="120000"/>
              <a:buFont charset="0" panose="020B0604020202020204" pitchFamily="34" typeface="Arial"/>
              <a:buChar char="•"/>
            </a:pPr>
            <a:r>
              <a:rPr b="1" dirty="0" lang="en-US">
                <a:uFillTx/>
                <a:latin charset="0" panose="02020603050405020304" pitchFamily="18" typeface="Times New Roman"/>
                <a:cs charset="0" panose="02020603050405020304" pitchFamily="18" typeface="Times New Roman"/>
              </a:rPr>
              <a:t>Much of the chewing process is caused by a c</a:t>
            </a:r>
            <a:r>
              <a:rPr b="1" dirty="0" lang="en-US" smtClean="0">
                <a:uFillTx/>
                <a:latin charset="0" panose="02020603050405020304" pitchFamily="18" typeface="Times New Roman"/>
                <a:cs charset="0" panose="02020603050405020304" pitchFamily="18" typeface="Times New Roman"/>
              </a:rPr>
              <a:t>hewing reflex &amp; stretch reflex.</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image.gif" id="5" name="Picture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329460" y="3108501"/>
            <a:ext cx="1498213" cy="1492804"/>
          </a:xfrm>
          <a:prstGeom prst="rect">
            <a:avLst/>
          </a:prstGeom>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8">
                                  <p:stCondLst>
                                    <p:cond delay="0"/>
                                  </p:stCondLst>
                                  <p:childTnLst>
                                    <p:set>
                                      <p:cBhvr>
                                        <p:cTn dur="1" fill="hold" id="6">
                                          <p:stCondLst>
                                            <p:cond delay="0"/>
                                          </p:stCondLst>
                                        </p:cTn>
                                        <p:tgtEl>
                                          <p:spTgt spid="59395">
                                            <p:txEl>
                                              <p:pRg end="0" st="0"/>
                                            </p:txEl>
                                          </p:spTgt>
                                        </p:tgtEl>
                                        <p:attrNameLst>
                                          <p:attrName>style.visibility</p:attrName>
                                        </p:attrNameLst>
                                      </p:cBhvr>
                                      <p:to>
                                        <p:strVal val="visible"/>
                                      </p:to>
                                    </p:set>
                                    <p:anim calcmode="lin" valueType="num">
                                      <p:cBhvr additive="base">
                                        <p:cTn dur="500" fill="hold" id="7"/>
                                        <p:tgtEl>
                                          <p:spTgt spid="59395">
                                            <p:txEl>
                                              <p:pRg end="0" st="0"/>
                                            </p:txEl>
                                          </p:spTgt>
                                        </p:tgtEl>
                                        <p:attrNameLst>
                                          <p:attrName>ppt_x</p:attrName>
                                        </p:attrNameLst>
                                      </p:cBhvr>
                                      <p:tavLst>
                                        <p:tav tm="0">
                                          <p:val>
                                            <p:strVal val="0-#ppt_w/2"/>
                                          </p:val>
                                        </p:tav>
                                        <p:tav tm="100000">
                                          <p:val>
                                            <p:strVal val="#ppt_x"/>
                                          </p:val>
                                        </p:tav>
                                      </p:tavLst>
                                    </p:anim>
                                    <p:anim calcmode="lin" valueType="num">
                                      <p:cBhvr additive="base">
                                        <p:cTn dur="500" fill="hold" id="8"/>
                                        <p:tgtEl>
                                          <p:spTgt spid="59395">
                                            <p:txEl>
                                              <p:pRg end="0" st="0"/>
                                            </p:txEl>
                                          </p:spTgt>
                                        </p:tgtEl>
                                        <p:attrNameLst>
                                          <p:attrName>ppt_y</p:attrName>
                                        </p:attrNameLst>
                                      </p:cBhvr>
                                      <p:tavLst>
                                        <p:tav tm="0">
                                          <p:val>
                                            <p:strVal val="#ppt_y"/>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8">
                                  <p:stCondLst>
                                    <p:cond delay="0"/>
                                  </p:stCondLst>
                                  <p:childTnLst>
                                    <p:set>
                                      <p:cBhvr>
                                        <p:cTn dur="1" fill="hold" id="12">
                                          <p:stCondLst>
                                            <p:cond delay="0"/>
                                          </p:stCondLst>
                                        </p:cTn>
                                        <p:tgtEl>
                                          <p:spTgt spid="59395">
                                            <p:txEl>
                                              <p:pRg end="1" st="1"/>
                                            </p:txEl>
                                          </p:spTgt>
                                        </p:tgtEl>
                                        <p:attrNameLst>
                                          <p:attrName>style.visibility</p:attrName>
                                        </p:attrNameLst>
                                      </p:cBhvr>
                                      <p:to>
                                        <p:strVal val="visible"/>
                                      </p:to>
                                    </p:set>
                                    <p:anim calcmode="lin" valueType="num">
                                      <p:cBhvr additive="base">
                                        <p:cTn dur="500" fill="hold" id="13"/>
                                        <p:tgtEl>
                                          <p:spTgt spid="59395">
                                            <p:txEl>
                                              <p:pRg end="1" st="1"/>
                                            </p:txEl>
                                          </p:spTgt>
                                        </p:tgtEl>
                                        <p:attrNameLst>
                                          <p:attrName>ppt_x</p:attrName>
                                        </p:attrNameLst>
                                      </p:cBhvr>
                                      <p:tavLst>
                                        <p:tav tm="0">
                                          <p:val>
                                            <p:strVal val="0-#ppt_w/2"/>
                                          </p:val>
                                        </p:tav>
                                        <p:tav tm="100000">
                                          <p:val>
                                            <p:strVal val="#ppt_x"/>
                                          </p:val>
                                        </p:tav>
                                      </p:tavLst>
                                    </p:anim>
                                    <p:anim calcmode="lin" valueType="num">
                                      <p:cBhvr additive="base">
                                        <p:cTn dur="500" fill="hold" id="14"/>
                                        <p:tgtEl>
                                          <p:spTgt spid="59395">
                                            <p:txEl>
                                              <p:pRg end="1" st="1"/>
                                            </p:txEl>
                                          </p:spTgt>
                                        </p:tgtEl>
                                        <p:attrNameLst>
                                          <p:attrName>ppt_y</p:attrName>
                                        </p:attrNameLst>
                                      </p:cBhvr>
                                      <p:tavLst>
                                        <p:tav tm="0">
                                          <p:val>
                                            <p:strVal val="#ppt_y"/>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2" presetSubtype="8">
                                  <p:stCondLst>
                                    <p:cond delay="0"/>
                                  </p:stCondLst>
                                  <p:childTnLst>
                                    <p:set>
                                      <p:cBhvr>
                                        <p:cTn dur="1" fill="hold" id="18">
                                          <p:stCondLst>
                                            <p:cond delay="0"/>
                                          </p:stCondLst>
                                        </p:cTn>
                                        <p:tgtEl>
                                          <p:spTgt spid="59395">
                                            <p:txEl>
                                              <p:pRg end="2" st="2"/>
                                            </p:txEl>
                                          </p:spTgt>
                                        </p:tgtEl>
                                        <p:attrNameLst>
                                          <p:attrName>style.visibility</p:attrName>
                                        </p:attrNameLst>
                                      </p:cBhvr>
                                      <p:to>
                                        <p:strVal val="visible"/>
                                      </p:to>
                                    </p:set>
                                    <p:anim calcmode="lin" valueType="num">
                                      <p:cBhvr additive="base">
                                        <p:cTn dur="500" fill="hold" id="19"/>
                                        <p:tgtEl>
                                          <p:spTgt spid="59395">
                                            <p:txEl>
                                              <p:pRg end="2" st="2"/>
                                            </p:txEl>
                                          </p:spTgt>
                                        </p:tgtEl>
                                        <p:attrNameLst>
                                          <p:attrName>ppt_x</p:attrName>
                                        </p:attrNameLst>
                                      </p:cBhvr>
                                      <p:tavLst>
                                        <p:tav tm="0">
                                          <p:val>
                                            <p:strVal val="0-#ppt_w/2"/>
                                          </p:val>
                                        </p:tav>
                                        <p:tav tm="100000">
                                          <p:val>
                                            <p:strVal val="#ppt_x"/>
                                          </p:val>
                                        </p:tav>
                                      </p:tavLst>
                                    </p:anim>
                                    <p:anim calcmode="lin" valueType="num">
                                      <p:cBhvr additive="base">
                                        <p:cTn dur="500" fill="hold" id="20"/>
                                        <p:tgtEl>
                                          <p:spTgt spid="59395">
                                            <p:txEl>
                                              <p:pRg end="2" st="2"/>
                                            </p:txEl>
                                          </p:spTgt>
                                        </p:tgtEl>
                                        <p:attrNameLst>
                                          <p:attrName>ppt_y</p:attrName>
                                        </p:attrNameLst>
                                      </p:cBhvr>
                                      <p:tavLst>
                                        <p:tav tm="0">
                                          <p:val>
                                            <p:strVal val="#ppt_y"/>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2" presetSubtype="8">
                                  <p:stCondLst>
                                    <p:cond delay="0"/>
                                  </p:stCondLst>
                                  <p:childTnLst>
                                    <p:set>
                                      <p:cBhvr>
                                        <p:cTn dur="1" fill="hold" id="24">
                                          <p:stCondLst>
                                            <p:cond delay="0"/>
                                          </p:stCondLst>
                                        </p:cTn>
                                        <p:tgtEl>
                                          <p:spTgt spid="59395">
                                            <p:txEl>
                                              <p:pRg end="3" st="3"/>
                                            </p:txEl>
                                          </p:spTgt>
                                        </p:tgtEl>
                                        <p:attrNameLst>
                                          <p:attrName>style.visibility</p:attrName>
                                        </p:attrNameLst>
                                      </p:cBhvr>
                                      <p:to>
                                        <p:strVal val="visible"/>
                                      </p:to>
                                    </p:set>
                                    <p:anim calcmode="lin" valueType="num">
                                      <p:cBhvr additive="base">
                                        <p:cTn dur="500" fill="hold" id="25"/>
                                        <p:tgtEl>
                                          <p:spTgt spid="59395">
                                            <p:txEl>
                                              <p:pRg end="3" st="3"/>
                                            </p:txEl>
                                          </p:spTgt>
                                        </p:tgtEl>
                                        <p:attrNameLst>
                                          <p:attrName>ppt_x</p:attrName>
                                        </p:attrNameLst>
                                      </p:cBhvr>
                                      <p:tavLst>
                                        <p:tav tm="0">
                                          <p:val>
                                            <p:strVal val="0-#ppt_w/2"/>
                                          </p:val>
                                        </p:tav>
                                        <p:tav tm="100000">
                                          <p:val>
                                            <p:strVal val="#ppt_x"/>
                                          </p:val>
                                        </p:tav>
                                      </p:tavLst>
                                    </p:anim>
                                    <p:anim calcmode="lin" valueType="num">
                                      <p:cBhvr additive="base">
                                        <p:cTn dur="500" fill="hold" id="26"/>
                                        <p:tgtEl>
                                          <p:spTgt spid="59395">
                                            <p:txEl>
                                              <p:pRg end="3" st="3"/>
                                            </p:txEl>
                                          </p:spTgt>
                                        </p:tgtEl>
                                        <p:attrNameLst>
                                          <p:attrName>ppt_y</p:attrName>
                                        </p:attrNameLst>
                                      </p:cBhvr>
                                      <p:tavLst>
                                        <p:tav tm="0">
                                          <p:val>
                                            <p:strVal val="#ppt_y"/>
                                          </p:val>
                                        </p:tav>
                                        <p:tav tm="100000">
                                          <p:val>
                                            <p:strVal val="#ppt_y"/>
                                          </p:val>
                                        </p:tav>
                                      </p:tavLst>
                                    </p:anim>
                                  </p:childTnLst>
                                </p:cTn>
                              </p:par>
                            </p:childTnLst>
                          </p:cTn>
                        </p:par>
                      </p:childTnLst>
                    </p:cTn>
                  </p:par>
                  <p:par>
                    <p:cTn fill="hold" id="27">
                      <p:stCondLst>
                        <p:cond delay="indefinite"/>
                      </p:stCondLst>
                      <p:childTnLst>
                        <p:par>
                          <p:cTn fill="hold" id="28">
                            <p:stCondLst>
                              <p:cond delay="0"/>
                            </p:stCondLst>
                            <p:childTnLst>
                              <p:par>
                                <p:cTn fill="hold" grpId="0" id="29" nodeType="clickEffect" presetClass="entr" presetID="2" presetSubtype="8">
                                  <p:stCondLst>
                                    <p:cond delay="0"/>
                                  </p:stCondLst>
                                  <p:childTnLst>
                                    <p:set>
                                      <p:cBhvr>
                                        <p:cTn dur="1" fill="hold" id="30">
                                          <p:stCondLst>
                                            <p:cond delay="0"/>
                                          </p:stCondLst>
                                        </p:cTn>
                                        <p:tgtEl>
                                          <p:spTgt spid="59395">
                                            <p:txEl>
                                              <p:pRg end="4" st="4"/>
                                            </p:txEl>
                                          </p:spTgt>
                                        </p:tgtEl>
                                        <p:attrNameLst>
                                          <p:attrName>style.visibility</p:attrName>
                                        </p:attrNameLst>
                                      </p:cBhvr>
                                      <p:to>
                                        <p:strVal val="visible"/>
                                      </p:to>
                                    </p:set>
                                    <p:anim calcmode="lin" valueType="num">
                                      <p:cBhvr additive="base">
                                        <p:cTn dur="500" fill="hold" id="31"/>
                                        <p:tgtEl>
                                          <p:spTgt spid="59395">
                                            <p:txEl>
                                              <p:pRg end="4" st="4"/>
                                            </p:txEl>
                                          </p:spTgt>
                                        </p:tgtEl>
                                        <p:attrNameLst>
                                          <p:attrName>ppt_x</p:attrName>
                                        </p:attrNameLst>
                                      </p:cBhvr>
                                      <p:tavLst>
                                        <p:tav tm="0">
                                          <p:val>
                                            <p:strVal val="0-#ppt_w/2"/>
                                          </p:val>
                                        </p:tav>
                                        <p:tav tm="100000">
                                          <p:val>
                                            <p:strVal val="#ppt_x"/>
                                          </p:val>
                                        </p:tav>
                                      </p:tavLst>
                                    </p:anim>
                                    <p:anim calcmode="lin" valueType="num">
                                      <p:cBhvr additive="base">
                                        <p:cTn dur="500" fill="hold" id="32"/>
                                        <p:tgtEl>
                                          <p:spTgt spid="59395">
                                            <p:txEl>
                                              <p:pRg end="4" st="4"/>
                                            </p:txEl>
                                          </p:spTgt>
                                        </p:tgtEl>
                                        <p:attrNameLst>
                                          <p:attrName>ppt_y</p:attrName>
                                        </p:attrNameLst>
                                      </p:cBhvr>
                                      <p:tavLst>
                                        <p:tav tm="0">
                                          <p:val>
                                            <p:strVal val="#ppt_y"/>
                                          </p:val>
                                        </p:tav>
                                        <p:tav tm="100000">
                                          <p:val>
                                            <p:strVal val="#ppt_y"/>
                                          </p:val>
                                        </p:tav>
                                      </p:tavLst>
                                    </p:anim>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2" presetSubtype="8">
                                  <p:stCondLst>
                                    <p:cond delay="0"/>
                                  </p:stCondLst>
                                  <p:childTnLst>
                                    <p:set>
                                      <p:cBhvr>
                                        <p:cTn dur="1" fill="hold" id="36">
                                          <p:stCondLst>
                                            <p:cond delay="0"/>
                                          </p:stCondLst>
                                        </p:cTn>
                                        <p:tgtEl>
                                          <p:spTgt spid="59395">
                                            <p:txEl>
                                              <p:pRg end="5" st="5"/>
                                            </p:txEl>
                                          </p:spTgt>
                                        </p:tgtEl>
                                        <p:attrNameLst>
                                          <p:attrName>style.visibility</p:attrName>
                                        </p:attrNameLst>
                                      </p:cBhvr>
                                      <p:to>
                                        <p:strVal val="visible"/>
                                      </p:to>
                                    </p:set>
                                    <p:anim calcmode="lin" valueType="num">
                                      <p:cBhvr additive="base">
                                        <p:cTn dur="500" fill="hold" id="37"/>
                                        <p:tgtEl>
                                          <p:spTgt spid="59395">
                                            <p:txEl>
                                              <p:pRg end="5" st="5"/>
                                            </p:txEl>
                                          </p:spTgt>
                                        </p:tgtEl>
                                        <p:attrNameLst>
                                          <p:attrName>ppt_x</p:attrName>
                                        </p:attrNameLst>
                                      </p:cBhvr>
                                      <p:tavLst>
                                        <p:tav tm="0">
                                          <p:val>
                                            <p:strVal val="0-#ppt_w/2"/>
                                          </p:val>
                                        </p:tav>
                                        <p:tav tm="100000">
                                          <p:val>
                                            <p:strVal val="#ppt_x"/>
                                          </p:val>
                                        </p:tav>
                                      </p:tavLst>
                                    </p:anim>
                                    <p:anim calcmode="lin" valueType="num">
                                      <p:cBhvr additive="base">
                                        <p:cTn dur="500" fill="hold" id="38"/>
                                        <p:tgtEl>
                                          <p:spTgt spid="59395">
                                            <p:txEl>
                                              <p:pRg end="5" st="5"/>
                                            </p:txEl>
                                          </p:spTgt>
                                        </p:tgtEl>
                                        <p:attrNameLst>
                                          <p:attrName>ppt_y</p:attrName>
                                        </p:attrNameLst>
                                      </p:cBhvr>
                                      <p:tavLst>
                                        <p:tav tm="0">
                                          <p:val>
                                            <p:strVal val="#ppt_y"/>
                                          </p:val>
                                        </p:tav>
                                        <p:tav tm="100000">
                                          <p:val>
                                            <p:strVal val="#ppt_y"/>
                                          </p:val>
                                        </p:tav>
                                      </p:tavLst>
                                    </p:anim>
                                  </p:childTnLst>
                                </p:cTn>
                              </p:par>
                            </p:childTnLst>
                          </p:cTn>
                        </p:par>
                      </p:childTnLst>
                    </p:cTn>
                  </p:par>
                  <p:par>
                    <p:cTn fill="hold" id="39">
                      <p:stCondLst>
                        <p:cond delay="indefinite"/>
                      </p:stCondLst>
                      <p:childTnLst>
                        <p:par>
                          <p:cTn fill="hold" id="40">
                            <p:stCondLst>
                              <p:cond delay="0"/>
                            </p:stCondLst>
                            <p:childTnLst>
                              <p:par>
                                <p:cTn fill="hold" grpId="0" id="41" nodeType="clickEffect" presetClass="entr" presetID="2" presetSubtype="8">
                                  <p:stCondLst>
                                    <p:cond delay="0"/>
                                  </p:stCondLst>
                                  <p:childTnLst>
                                    <p:set>
                                      <p:cBhvr>
                                        <p:cTn dur="1" fill="hold" id="42">
                                          <p:stCondLst>
                                            <p:cond delay="0"/>
                                          </p:stCondLst>
                                        </p:cTn>
                                        <p:tgtEl>
                                          <p:spTgt spid="59395">
                                            <p:txEl>
                                              <p:pRg end="6" st="6"/>
                                            </p:txEl>
                                          </p:spTgt>
                                        </p:tgtEl>
                                        <p:attrNameLst>
                                          <p:attrName>style.visibility</p:attrName>
                                        </p:attrNameLst>
                                      </p:cBhvr>
                                      <p:to>
                                        <p:strVal val="visible"/>
                                      </p:to>
                                    </p:set>
                                    <p:anim calcmode="lin" valueType="num">
                                      <p:cBhvr additive="base">
                                        <p:cTn dur="500" fill="hold" id="43"/>
                                        <p:tgtEl>
                                          <p:spTgt spid="59395">
                                            <p:txEl>
                                              <p:pRg end="6" st="6"/>
                                            </p:txEl>
                                          </p:spTgt>
                                        </p:tgtEl>
                                        <p:attrNameLst>
                                          <p:attrName>ppt_x</p:attrName>
                                        </p:attrNameLst>
                                      </p:cBhvr>
                                      <p:tavLst>
                                        <p:tav tm="0">
                                          <p:val>
                                            <p:strVal val="0-#ppt_w/2"/>
                                          </p:val>
                                        </p:tav>
                                        <p:tav tm="100000">
                                          <p:val>
                                            <p:strVal val="#ppt_x"/>
                                          </p:val>
                                        </p:tav>
                                      </p:tavLst>
                                    </p:anim>
                                    <p:anim calcmode="lin" valueType="num">
                                      <p:cBhvr additive="base">
                                        <p:cTn dur="500" fill="hold" id="44"/>
                                        <p:tgtEl>
                                          <p:spTgt spid="59395">
                                            <p:txEl>
                                              <p:pRg end="6" st="6"/>
                                            </p:txEl>
                                          </p:spTgt>
                                        </p:tgtEl>
                                        <p:attrNameLst>
                                          <p:attrName>ppt_y</p:attrName>
                                        </p:attrNameLst>
                                      </p:cBhvr>
                                      <p:tavLst>
                                        <p:tav tm="0">
                                          <p:val>
                                            <p:strVal val="#ppt_y"/>
                                          </p:val>
                                        </p:tav>
                                        <p:tav tm="100000">
                                          <p:val>
                                            <p:strVal val="#ppt_y"/>
                                          </p:val>
                                        </p:tav>
                                      </p:tavLst>
                                    </p:anim>
                                  </p:childTnLst>
                                </p:cTn>
                              </p:par>
                            </p:childTnLst>
                          </p:cTn>
                        </p:par>
                      </p:childTnLst>
                    </p:cTn>
                  </p:par>
                  <p:par>
                    <p:cTn fill="hold" id="45">
                      <p:stCondLst>
                        <p:cond delay="indefinite"/>
                      </p:stCondLst>
                      <p:childTnLst>
                        <p:par>
                          <p:cTn fill="hold" id="46">
                            <p:stCondLst>
                              <p:cond delay="0"/>
                            </p:stCondLst>
                            <p:childTnLst>
                              <p:par>
                                <p:cTn fill="hold" grpId="0" id="47" nodeType="clickEffect" presetClass="entr" presetID="2" presetSubtype="8">
                                  <p:stCondLst>
                                    <p:cond delay="0"/>
                                  </p:stCondLst>
                                  <p:childTnLst>
                                    <p:set>
                                      <p:cBhvr>
                                        <p:cTn dur="1" fill="hold" id="48">
                                          <p:stCondLst>
                                            <p:cond delay="0"/>
                                          </p:stCondLst>
                                        </p:cTn>
                                        <p:tgtEl>
                                          <p:spTgt spid="59395">
                                            <p:txEl>
                                              <p:pRg end="7" st="7"/>
                                            </p:txEl>
                                          </p:spTgt>
                                        </p:tgtEl>
                                        <p:attrNameLst>
                                          <p:attrName>style.visibility</p:attrName>
                                        </p:attrNameLst>
                                      </p:cBhvr>
                                      <p:to>
                                        <p:strVal val="visible"/>
                                      </p:to>
                                    </p:set>
                                    <p:anim calcmode="lin" valueType="num">
                                      <p:cBhvr additive="base">
                                        <p:cTn dur="500" fill="hold" id="49"/>
                                        <p:tgtEl>
                                          <p:spTgt spid="59395">
                                            <p:txEl>
                                              <p:pRg end="7" st="7"/>
                                            </p:txEl>
                                          </p:spTgt>
                                        </p:tgtEl>
                                        <p:attrNameLst>
                                          <p:attrName>ppt_x</p:attrName>
                                        </p:attrNameLst>
                                      </p:cBhvr>
                                      <p:tavLst>
                                        <p:tav tm="0">
                                          <p:val>
                                            <p:strVal val="0-#ppt_w/2"/>
                                          </p:val>
                                        </p:tav>
                                        <p:tav tm="100000">
                                          <p:val>
                                            <p:strVal val="#ppt_x"/>
                                          </p:val>
                                        </p:tav>
                                      </p:tavLst>
                                    </p:anim>
                                    <p:anim calcmode="lin" valueType="num">
                                      <p:cBhvr additive="base">
                                        <p:cTn dur="500" fill="hold" id="50"/>
                                        <p:tgtEl>
                                          <p:spTgt spid="59395">
                                            <p:txEl>
                                              <p:pRg end="7" st="7"/>
                                            </p:txEl>
                                          </p:spTgt>
                                        </p:tgtEl>
                                        <p:attrNameLst>
                                          <p:attrName>ppt_y</p:attrName>
                                        </p:attrNameLst>
                                      </p:cBhvr>
                                      <p:tavLst>
                                        <p:tav tm="0">
                                          <p:val>
                                            <p:strVal val="#ppt_y"/>
                                          </p:val>
                                        </p:tav>
                                        <p:tav tm="100000">
                                          <p:val>
                                            <p:strVal val="#ppt_y"/>
                                          </p:val>
                                        </p:tav>
                                      </p:tavLst>
                                    </p:anim>
                                  </p:childTnLst>
                                </p:cTn>
                              </p:par>
                            </p:childTnLst>
                          </p:cTn>
                        </p:par>
                      </p:childTnLst>
                    </p:cTn>
                  </p:par>
                  <p:par>
                    <p:cTn fill="hold" id="51">
                      <p:stCondLst>
                        <p:cond delay="indefinite"/>
                      </p:stCondLst>
                      <p:childTnLst>
                        <p:par>
                          <p:cTn fill="hold" id="52">
                            <p:stCondLst>
                              <p:cond delay="0"/>
                            </p:stCondLst>
                            <p:childTnLst>
                              <p:par>
                                <p:cTn fill="hold" grpId="0" id="53" nodeType="clickEffect" presetClass="entr" presetID="2" presetSubtype="8">
                                  <p:stCondLst>
                                    <p:cond delay="0"/>
                                  </p:stCondLst>
                                  <p:childTnLst>
                                    <p:set>
                                      <p:cBhvr>
                                        <p:cTn dur="1" fill="hold" id="54">
                                          <p:stCondLst>
                                            <p:cond delay="0"/>
                                          </p:stCondLst>
                                        </p:cTn>
                                        <p:tgtEl>
                                          <p:spTgt spid="59395">
                                            <p:txEl>
                                              <p:pRg end="9" st="9"/>
                                            </p:txEl>
                                          </p:spTgt>
                                        </p:tgtEl>
                                        <p:attrNameLst>
                                          <p:attrName>style.visibility</p:attrName>
                                        </p:attrNameLst>
                                      </p:cBhvr>
                                      <p:to>
                                        <p:strVal val="visible"/>
                                      </p:to>
                                    </p:set>
                                    <p:anim calcmode="lin" valueType="num">
                                      <p:cBhvr additive="base">
                                        <p:cTn dur="500" fill="hold" id="55"/>
                                        <p:tgtEl>
                                          <p:spTgt spid="59395">
                                            <p:txEl>
                                              <p:pRg end="9" st="9"/>
                                            </p:txEl>
                                          </p:spTgt>
                                        </p:tgtEl>
                                        <p:attrNameLst>
                                          <p:attrName>ppt_x</p:attrName>
                                        </p:attrNameLst>
                                      </p:cBhvr>
                                      <p:tavLst>
                                        <p:tav tm="0">
                                          <p:val>
                                            <p:strVal val="0-#ppt_w/2"/>
                                          </p:val>
                                        </p:tav>
                                        <p:tav tm="100000">
                                          <p:val>
                                            <p:strVal val="#ppt_x"/>
                                          </p:val>
                                        </p:tav>
                                      </p:tavLst>
                                    </p:anim>
                                    <p:anim calcmode="lin" valueType="num">
                                      <p:cBhvr additive="base">
                                        <p:cTn dur="500" fill="hold" id="56"/>
                                        <p:tgtEl>
                                          <p:spTgt spid="59395">
                                            <p:txEl>
                                              <p:pRg end="9" st="9"/>
                                            </p:txEl>
                                          </p:spTgt>
                                        </p:tgtEl>
                                        <p:attrNameLst>
                                          <p:attrName>ppt_y</p:attrName>
                                        </p:attrNameLst>
                                      </p:cBhvr>
                                      <p:tavLst>
                                        <p:tav tm="0">
                                          <p:val>
                                            <p:strVal val="#ppt_y"/>
                                          </p:val>
                                        </p:tav>
                                        <p:tav tm="100000">
                                          <p:val>
                                            <p:strVal val="#ppt_y"/>
                                          </p:val>
                                        </p:tav>
                                      </p:tavLst>
                                    </p:anim>
                                  </p:childTnLst>
                                </p:cTn>
                              </p:par>
                            </p:childTnLst>
                          </p:cTn>
                        </p:par>
                      </p:childTnLst>
                    </p:cTn>
                  </p:par>
                  <p:par>
                    <p:cTn fill="hold" id="57">
                      <p:stCondLst>
                        <p:cond delay="indefinite"/>
                      </p:stCondLst>
                      <p:childTnLst>
                        <p:par>
                          <p:cTn fill="hold" id="58">
                            <p:stCondLst>
                              <p:cond delay="0"/>
                            </p:stCondLst>
                            <p:childTnLst>
                              <p:par>
                                <p:cTn fill="hold" grpId="0" id="59" nodeType="clickEffect" presetClass="entr" presetID="2" presetSubtype="8">
                                  <p:stCondLst>
                                    <p:cond delay="0"/>
                                  </p:stCondLst>
                                  <p:childTnLst>
                                    <p:set>
                                      <p:cBhvr>
                                        <p:cTn dur="1" fill="hold" id="60">
                                          <p:stCondLst>
                                            <p:cond delay="0"/>
                                          </p:stCondLst>
                                        </p:cTn>
                                        <p:tgtEl>
                                          <p:spTgt spid="59395">
                                            <p:txEl>
                                              <p:pRg end="10" st="10"/>
                                            </p:txEl>
                                          </p:spTgt>
                                        </p:tgtEl>
                                        <p:attrNameLst>
                                          <p:attrName>style.visibility</p:attrName>
                                        </p:attrNameLst>
                                      </p:cBhvr>
                                      <p:to>
                                        <p:strVal val="visible"/>
                                      </p:to>
                                    </p:set>
                                    <p:anim calcmode="lin" valueType="num">
                                      <p:cBhvr additive="base">
                                        <p:cTn dur="500" fill="hold" id="61"/>
                                        <p:tgtEl>
                                          <p:spTgt spid="59395">
                                            <p:txEl>
                                              <p:pRg end="10" st="10"/>
                                            </p:txEl>
                                          </p:spTgt>
                                        </p:tgtEl>
                                        <p:attrNameLst>
                                          <p:attrName>ppt_x</p:attrName>
                                        </p:attrNameLst>
                                      </p:cBhvr>
                                      <p:tavLst>
                                        <p:tav tm="0">
                                          <p:val>
                                            <p:strVal val="0-#ppt_w/2"/>
                                          </p:val>
                                        </p:tav>
                                        <p:tav tm="100000">
                                          <p:val>
                                            <p:strVal val="#ppt_x"/>
                                          </p:val>
                                        </p:tav>
                                      </p:tavLst>
                                    </p:anim>
                                    <p:anim calcmode="lin" valueType="num">
                                      <p:cBhvr additive="base">
                                        <p:cTn dur="500" fill="hold" id="62"/>
                                        <p:tgtEl>
                                          <p:spTgt spid="59395">
                                            <p:txEl>
                                              <p:pRg end="10" st="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autoUpdateAnimBg="0" bldLvl="5" build="p" grpId="0" spid="59395" uiExpand="1"/>
    </p:bldLst>
  </p:timing>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4624"/>
            <a:ext cx="77724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mtClean="0" sz="4000">
                <a:solidFill>
                  <a:srgbClr val="FF0000"/>
                </a:solidFill>
                <a:uFillTx/>
                <a:latin charset="0" panose="02020603050405020304" pitchFamily="18" typeface="Times New Roman"/>
                <a:cs charset="0" panose="02020603050405020304" pitchFamily="18" typeface="Times New Roman"/>
              </a:rPr>
              <a:t>Mastication (Chewing)</a:t>
            </a:r>
            <a:endParaRPr b="1" dirty="0" lang="en-US" sz="4000">
              <a:solidFill>
                <a:srgbClr val="FF0000"/>
              </a:solidFill>
              <a:uFillTx/>
              <a:latin charset="0" panose="02020603050405020304" pitchFamily="18" typeface="Times New Roman"/>
              <a:cs charset="0" panose="02020603050405020304"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3848" y="1052736"/>
            <a:ext cx="9110151" cy="414833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b="1" dirty="0" lang="en-US" smtClean="0" sz="3000">
                <a:uFillTx/>
                <a:latin charset="0" pitchFamily="18" typeface="Times New Roman"/>
                <a:cs charset="0" panose="02020603050405020304" pitchFamily="18" typeface="Times New Roman"/>
              </a:rPr>
              <a:t>The presence of a </a:t>
            </a:r>
            <a:r>
              <a:rPr b="1" dirty="0" lang="en-US" sz="3000">
                <a:solidFill>
                  <a:srgbClr val="FF0000"/>
                </a:solidFill>
                <a:uFillTx/>
                <a:latin charset="0" pitchFamily="18" typeface="Times New Roman"/>
                <a:cs charset="0" panose="02020603050405020304" pitchFamily="18" typeface="Times New Roman"/>
              </a:rPr>
              <a:t>Chewing reflex &amp; stretch reflex: </a:t>
            </a:r>
          </a:p>
          <a:p>
            <a:r>
              <a:rPr b="1" dirty="0" lang="en-US" smtClean="0" sz="3000">
                <a:uFillTx/>
                <a:latin charset="0" pitchFamily="18" typeface="Times New Roman"/>
                <a:cs charset="0" panose="02020603050405020304" pitchFamily="18" typeface="Times New Roman"/>
              </a:rPr>
              <a:t>bolus of food in the mouth at first initiates reflex inhibition of the muscles of mastication, which allows the lower jaw to drop. The drop in turn initiates a stretch reflex of the jaw muscles that leads to </a:t>
            </a:r>
            <a:r>
              <a:rPr b="1" dirty="0" i="1" lang="en-US" smtClean="0" sz="3000">
                <a:uFillTx/>
                <a:latin charset="0" panose="02020603050405020304" pitchFamily="18" typeface="Times New Roman"/>
                <a:cs charset="0" panose="02020603050405020304" pitchFamily="18" typeface="Times New Roman"/>
              </a:rPr>
              <a:t>rebound contraction. This automatically raises the jaw to cause closure of the </a:t>
            </a:r>
            <a:r>
              <a:rPr b="1" dirty="0" lang="en-US" smtClean="0" sz="3000">
                <a:uFillTx/>
                <a:latin charset="0" panose="02020603050405020304" pitchFamily="18" typeface="Times New Roman"/>
                <a:cs charset="0" panose="02020603050405020304" pitchFamily="18" typeface="Times New Roman"/>
              </a:rPr>
              <a:t>teeth, but it also compresses the bolus again against the linings of the mouth, which inhibits the jaw muscles once again, allowing the jaw to drop and rebound another time; this is repeated again and again.</a:t>
            </a:r>
            <a:endParaRPr b="1" dirty="0" lang="en-US" sz="3000">
              <a:uFillTx/>
              <a:latin charset="0" panose="02020603050405020304" pitchFamily="18" typeface="Times New Roman"/>
              <a:cs charset="0" panose="02020603050405020304"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showMasterPhAnim="0">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098"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3602" y="116632"/>
            <a:ext cx="8637588" cy="707886"/>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lang="en-US" smtClean="0" sz="4000">
                <a:solidFill>
                  <a:srgbClr val="FF0000"/>
                </a:solidFill>
                <a:uFillTx/>
                <a:latin charset="0" panose="02020603050405020304" pitchFamily="18" typeface="Times New Roman"/>
                <a:cs charset="0" panose="02020603050405020304" pitchFamily="18" typeface="Times New Roman"/>
              </a:rPr>
              <a:t> Swallowing (Deglutition)</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47"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3602" y="1047937"/>
            <a:ext cx="8208963" cy="47244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nSpc>
                <a:spcPct val="80000"/>
              </a:lnSpc>
            </a:pPr>
            <a:r>
              <a:rPr b="1" dirty="0" lang="en-US">
                <a:uFillTx/>
                <a:latin charset="0" panose="02020603050405020304" pitchFamily="18" typeface="Times New Roman"/>
                <a:cs charset="0" panose="02020603050405020304" pitchFamily="18" typeface="Times New Roman"/>
              </a:rPr>
              <a:t>Swallowing is the ordered sequence of events that propel food from the mouth to the </a:t>
            </a:r>
            <a:r>
              <a:rPr b="1" dirty="0" lang="en-US" smtClean="0">
                <a:uFillTx/>
                <a:latin charset="0" panose="02020603050405020304" pitchFamily="18" typeface="Times New Roman"/>
                <a:cs charset="0" panose="02020603050405020304" pitchFamily="18" typeface="Times New Roman"/>
              </a:rPr>
              <a:t>stomach</a:t>
            </a:r>
          </a:p>
          <a:p>
            <a:pPr eaLnBrk="1" hangingPunct="1">
              <a:lnSpc>
                <a:spcPct val="80000"/>
              </a:lnSpc>
            </a:pPr>
            <a:r>
              <a:rPr b="1" dirty="0" lang="en-US" smtClean="0">
                <a:uFillTx/>
                <a:latin charset="0" panose="02020603050405020304" pitchFamily="18" typeface="Times New Roman"/>
                <a:cs charset="0" panose="02020603050405020304" pitchFamily="18" typeface="Times New Roman"/>
              </a:rPr>
              <a:t>Swallowing is initiated voluntarily in the mouth, but thereafter is under involuntary or reflex control. The reflex portion is controlled by the </a:t>
            </a:r>
            <a:r>
              <a:rPr b="1" dirty="0" lang="en-US" smtClean="0" u="sng">
                <a:uFillTx/>
                <a:latin charset="0" panose="02020603050405020304" pitchFamily="18" typeface="Times New Roman"/>
                <a:cs charset="0" panose="02020603050405020304" pitchFamily="18" typeface="Times New Roman"/>
              </a:rPr>
              <a:t>swallowing center</a:t>
            </a:r>
            <a:r>
              <a:rPr b="1" dirty="0" lang="en-US" smtClean="0">
                <a:uFillTx/>
                <a:latin charset="0" panose="02020603050405020304" pitchFamily="18" typeface="Times New Roman"/>
                <a:cs charset="0" panose="02020603050405020304" pitchFamily="18" typeface="Times New Roman"/>
              </a:rPr>
              <a:t> in the </a:t>
            </a:r>
            <a:r>
              <a:rPr b="1" dirty="0" lang="en-US" smtClean="0" u="sng">
                <a:uFillTx/>
                <a:latin charset="0" panose="02020603050405020304" pitchFamily="18" typeface="Times New Roman"/>
                <a:cs charset="0" panose="02020603050405020304" pitchFamily="18" typeface="Times New Roman"/>
              </a:rPr>
              <a:t>medulla</a:t>
            </a:r>
            <a:r>
              <a:rPr b="1" dirty="0" lang="en-US" smtClean="0">
                <a:uFillTx/>
                <a:latin charset="0" panose="02020603050405020304" pitchFamily="18" typeface="Times New Roman"/>
                <a:cs charset="0" panose="02020603050405020304" pitchFamily="18" typeface="Times New Roman"/>
              </a:rPr>
              <a:t>. </a:t>
            </a:r>
          </a:p>
          <a:p>
            <a:pPr eaLnBrk="1" hangingPunct="1" indent="0" marL="0">
              <a:lnSpc>
                <a:spcPct val="80000"/>
              </a:lnSpc>
              <a:buNone/>
            </a:pPr>
            <a:endParaRPr b="1" dirty="0" lang="en-US" smtClean="0">
              <a:uFillTx/>
              <a:latin charset="0" panose="02020603050405020304" pitchFamily="18" typeface="Times New Roman"/>
              <a:cs charset="0" panose="02020603050405020304" pitchFamily="18" typeface="Times New Roman"/>
            </a:endParaRPr>
          </a:p>
          <a:p>
            <a:pPr eaLnBrk="1" hangingPunct="1">
              <a:lnSpc>
                <a:spcPct val="80000"/>
              </a:lnSpc>
            </a:pPr>
            <a:r>
              <a:rPr b="1" dirty="0" lang="en-US" smtClean="0">
                <a:solidFill>
                  <a:srgbClr val="FF0000"/>
                </a:solidFill>
                <a:uFillTx/>
                <a:latin charset="0" panose="02020603050405020304" pitchFamily="18" typeface="Times New Roman"/>
                <a:cs charset="0" panose="02020603050405020304" pitchFamily="18" typeface="Times New Roman"/>
              </a:rPr>
              <a:t>Stages of Swallowing:</a:t>
            </a:r>
          </a:p>
          <a:p>
            <a:pPr eaLnBrk="1" hangingPunct="1" indent="-514350" marL="514350">
              <a:lnSpc>
                <a:spcPct val="80000"/>
              </a:lnSpc>
              <a:buFont typeface="+mj-lt"/>
              <a:buAutoNum type="arabicPeriod"/>
            </a:pPr>
            <a:r>
              <a:rPr b="1" dirty="0" lang="en-US" smtClean="0">
                <a:uFillTx/>
                <a:latin charset="0" panose="02020603050405020304" pitchFamily="18" typeface="Times New Roman"/>
                <a:cs charset="0" panose="02020603050405020304" pitchFamily="18" typeface="Times New Roman"/>
              </a:rPr>
              <a:t>Oral stage (voluntary)</a:t>
            </a:r>
          </a:p>
          <a:p>
            <a:pPr eaLnBrk="1" hangingPunct="1" indent="-514350" marL="514350">
              <a:lnSpc>
                <a:spcPct val="80000"/>
              </a:lnSpc>
              <a:buFont typeface="+mj-lt"/>
              <a:buAutoNum type="arabicPeriod"/>
            </a:pPr>
            <a:r>
              <a:rPr b="1" dirty="0" lang="en-US" smtClean="0">
                <a:uFillTx/>
                <a:latin charset="0" panose="02020603050405020304" pitchFamily="18" typeface="Times New Roman"/>
                <a:cs charset="0" panose="02020603050405020304" pitchFamily="18" typeface="Times New Roman"/>
              </a:rPr>
              <a:t>Pharyngeal stage (involuntary)</a:t>
            </a:r>
          </a:p>
          <a:p>
            <a:pPr eaLnBrk="1" hangingPunct="1" indent="-514350" marL="514350">
              <a:lnSpc>
                <a:spcPct val="80000"/>
              </a:lnSpc>
              <a:buFont typeface="+mj-lt"/>
              <a:buAutoNum type="arabicPeriod"/>
            </a:pPr>
            <a:r>
              <a:rPr b="1" dirty="0" lang="en-US" smtClean="0">
                <a:uFillTx/>
                <a:latin charset="0" panose="02020603050405020304" pitchFamily="18" typeface="Times New Roman"/>
                <a:cs charset="0" panose="02020603050405020304" pitchFamily="18" typeface="Times New Roman"/>
              </a:rPr>
              <a:t>Esophageal stage (involuntary)</a:t>
            </a:r>
          </a:p>
          <a:p>
            <a:pPr eaLnBrk="1" hangingPunct="1">
              <a:lnSpc>
                <a:spcPct val="80000"/>
              </a:lnSpc>
              <a:buNone/>
            </a:pPr>
            <a:r>
              <a:rPr b="1" dirty="0" lang="en-US" smtClean="0" sz="1050">
                <a:uFillTx/>
                <a:latin charset="0" panose="02020603050405020304" pitchFamily="18" typeface="Times New Roman"/>
                <a:cs charset="0" panose="02020603050405020304" pitchFamily="18" typeface="Times New Roman"/>
              </a:rPr>
              <a:t>	</a:t>
            </a:r>
          </a:p>
          <a:p>
            <a:pPr eaLnBrk="1" hangingPunct="1">
              <a:lnSpc>
                <a:spcPct val="80000"/>
              </a:lnSpc>
            </a:pPr>
            <a:endParaRPr b="1" dirty="0" lang="en-US" smtClean="0" sz="1050">
              <a:uFillTx/>
              <a:latin charset="0" panose="02020603050405020304" pitchFamily="18" typeface="Times New Roman"/>
              <a:cs charset="0" panose="02020603050405020304"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6147">
                                            <p:txEl>
                                              <p:pRg end="0" st="0"/>
                                            </p:txEl>
                                          </p:spTgt>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0"/>
                                          </p:stCondLst>
                                        </p:cTn>
                                        <p:tgtEl>
                                          <p:spTgt spid="6147">
                                            <p:txEl>
                                              <p:pRg end="1" st="1"/>
                                            </p:txEl>
                                          </p:spTgt>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 presetSubtype="0">
                                  <p:stCondLst>
                                    <p:cond delay="0"/>
                                  </p:stCondLst>
                                  <p:childTnLst>
                                    <p:set>
                                      <p:cBhvr>
                                        <p:cTn dur="1" fill="hold" id="14">
                                          <p:stCondLst>
                                            <p:cond delay="0"/>
                                          </p:stCondLst>
                                        </p:cTn>
                                        <p:tgtEl>
                                          <p:spTgt spid="6147">
                                            <p:txEl>
                                              <p:pRg end="3" st="3"/>
                                            </p:txEl>
                                          </p:spTgt>
                                        </p:tgtEl>
                                        <p:attrNameLst>
                                          <p:attrName>style.visibility</p:attrName>
                                        </p:attrNameLst>
                                      </p:cBhvr>
                                      <p:to>
                                        <p:strVal val="visible"/>
                                      </p:to>
                                    </p:set>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1" presetSubtype="0">
                                  <p:stCondLst>
                                    <p:cond delay="0"/>
                                  </p:stCondLst>
                                  <p:childTnLst>
                                    <p:set>
                                      <p:cBhvr>
                                        <p:cTn dur="1" fill="hold" id="18">
                                          <p:stCondLst>
                                            <p:cond delay="0"/>
                                          </p:stCondLst>
                                        </p:cTn>
                                        <p:tgtEl>
                                          <p:spTgt spid="6147">
                                            <p:txEl>
                                              <p:pRg end="4" st="4"/>
                                            </p:txEl>
                                          </p:spTgt>
                                        </p:tgtEl>
                                        <p:attrNameLst>
                                          <p:attrName>style.visibility</p:attrName>
                                        </p:attrNameLst>
                                      </p:cBhvr>
                                      <p:to>
                                        <p:strVal val="visible"/>
                                      </p:to>
                                    </p:set>
                                  </p:childTnLst>
                                </p:cTn>
                              </p:par>
                            </p:childTnLst>
                          </p:cTn>
                        </p:par>
                      </p:childTnLst>
                    </p:cTn>
                  </p:par>
                  <p:par>
                    <p:cTn fill="hold" id="19">
                      <p:stCondLst>
                        <p:cond delay="indefinite"/>
                      </p:stCondLst>
                      <p:childTnLst>
                        <p:par>
                          <p:cTn fill="hold" id="20">
                            <p:stCondLst>
                              <p:cond delay="0"/>
                            </p:stCondLst>
                            <p:childTnLst>
                              <p:par>
                                <p:cTn fill="hold" grpId="0" id="21" nodeType="clickEffect" presetClass="entr" presetID="1" presetSubtype="0">
                                  <p:stCondLst>
                                    <p:cond delay="0"/>
                                  </p:stCondLst>
                                  <p:childTnLst>
                                    <p:set>
                                      <p:cBhvr>
                                        <p:cTn dur="1" fill="hold" id="22">
                                          <p:stCondLst>
                                            <p:cond delay="0"/>
                                          </p:stCondLst>
                                        </p:cTn>
                                        <p:tgtEl>
                                          <p:spTgt spid="6147">
                                            <p:txEl>
                                              <p:pRg end="5" st="5"/>
                                            </p:txEl>
                                          </p:spTgt>
                                        </p:tgtEl>
                                        <p:attrNameLst>
                                          <p:attrName>style.visibility</p:attrName>
                                        </p:attrNameLst>
                                      </p:cBhvr>
                                      <p:to>
                                        <p:strVal val="visible"/>
                                      </p:to>
                                    </p:se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1" presetSubtype="0">
                                  <p:stCondLst>
                                    <p:cond delay="0"/>
                                  </p:stCondLst>
                                  <p:childTnLst>
                                    <p:set>
                                      <p:cBhvr>
                                        <p:cTn dur="1" fill="hold" id="26">
                                          <p:stCondLst>
                                            <p:cond delay="0"/>
                                          </p:stCondLst>
                                        </p:cTn>
                                        <p:tgtEl>
                                          <p:spTgt spid="6147">
                                            <p:txEl>
                                              <p:pRg end="6" st="6"/>
                                            </p:txEl>
                                          </p:spTgt>
                                        </p:tgtEl>
                                        <p:attrNameLst>
                                          <p:attrName>style.visibility</p:attrName>
                                        </p:attrNameLst>
                                      </p:cBhvr>
                                      <p:to>
                                        <p:strVal val="visible"/>
                                      </p:to>
                                    </p:set>
                                  </p:childTnLst>
                                </p:cTn>
                              </p:par>
                            </p:childTnLst>
                          </p:cTn>
                        </p:par>
                      </p:childTnLst>
                    </p:cTn>
                  </p:par>
                  <p:par>
                    <p:cTn fill="hold" id="27">
                      <p:stCondLst>
                        <p:cond delay="indefinite"/>
                      </p:stCondLst>
                      <p:childTnLst>
                        <p:par>
                          <p:cTn fill="hold" id="28">
                            <p:stCondLst>
                              <p:cond delay="0"/>
                            </p:stCondLst>
                            <p:childTnLst>
                              <p:par>
                                <p:cTn fill="hold" grpId="0" id="29" nodeType="clickEffect" presetClass="entr" presetID="1" presetSubtype="0">
                                  <p:stCondLst>
                                    <p:cond delay="0"/>
                                  </p:stCondLst>
                                  <p:childTnLst>
                                    <p:set>
                                      <p:cBhvr>
                                        <p:cTn dur="1" fill="hold" id="30">
                                          <p:stCondLst>
                                            <p:cond delay="0"/>
                                          </p:stCondLst>
                                        </p:cTn>
                                        <p:tgtEl>
                                          <p:spTgt spid="6147">
                                            <p:txEl>
                                              <p:pRg end="7" st="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build="p" grpId="0" spid="6147"/>
    </p:bldLst>
  </p:timing>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722" name="Text 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152400"/>
            <a:ext cx="9144000" cy="701675"/>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pPr algn="ctr" eaLnBrk="0" hangingPunct="0"/>
            <a:r>
              <a:rPr b="1" dirty="0" lang="en-US" smtClean="0" sz="4000">
                <a:solidFill>
                  <a:srgbClr val="FF0000"/>
                </a:solidFill>
                <a:uFillTx/>
              </a:rPr>
              <a:t>Stages of Swallowing</a:t>
            </a:r>
            <a:endParaRPr b="1" dirty="0" lang="en-US" sz="4000">
              <a:solidFill>
                <a:srgbClr val="FF0000"/>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723" name="Text 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396552" y="588744"/>
            <a:ext cx="8915400" cy="3416320"/>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eaLnBrk="0" hangingPunct="0" indent="-457200" marL="457200"/>
            <a:r>
              <a:rPr b="1" dirty="0" lang="en-US" smtClean="0">
                <a:uFillTx/>
              </a:rPr>
              <a:t>	The </a:t>
            </a:r>
            <a:r>
              <a:rPr b="1" dirty="0" lang="en-US">
                <a:uFillTx/>
              </a:rPr>
              <a:t>pharynx plays a role in respiration as well as </a:t>
            </a:r>
            <a:r>
              <a:rPr b="1" dirty="0" lang="en-US" smtClean="0">
                <a:uFillTx/>
              </a:rPr>
              <a:t>swallowing. Generally </a:t>
            </a:r>
            <a:r>
              <a:rPr b="1" dirty="0" lang="en-US">
                <a:uFillTx/>
              </a:rPr>
              <a:t>swallowing can be divided into (a) </a:t>
            </a:r>
            <a:r>
              <a:rPr b="1" dirty="0" lang="en-US" smtClean="0">
                <a:uFillTx/>
              </a:rPr>
              <a:t>an oral stage (voluntary), </a:t>
            </a:r>
            <a:r>
              <a:rPr b="1" dirty="0" lang="en-US">
                <a:uFillTx/>
              </a:rPr>
              <a:t>(b) a pharyngeal stage (involuntary), and (c) an esophageal stage (involuntary) that transports food from the pharynx to the stomach. </a:t>
            </a:r>
          </a:p>
          <a:p>
            <a:pPr eaLnBrk="0" hangingPunct="0" indent="-457200" marL="457200"/>
            <a:r>
              <a:rPr b="1" dirty="0" lang="en-US">
                <a:uFillTx/>
              </a:rPr>
              <a:t>	</a:t>
            </a:r>
            <a:r>
              <a:rPr b="1" dirty="0" lang="en-US" smtClean="0">
                <a:solidFill>
                  <a:srgbClr val="FF0000"/>
                </a:solidFill>
                <a:uFillTx/>
              </a:rPr>
              <a:t>(I) </a:t>
            </a:r>
            <a:r>
              <a:rPr b="1" dirty="0" lang="en-US" u="sng">
                <a:solidFill>
                  <a:srgbClr val="FF0000"/>
                </a:solidFill>
                <a:uFillTx/>
              </a:rPr>
              <a:t>Voluntary Stage of Swallowing</a:t>
            </a:r>
            <a:r>
              <a:rPr b="1" dirty="0" lang="en-US">
                <a:solidFill>
                  <a:srgbClr val="FF0000"/>
                </a:solidFill>
                <a:uFillTx/>
              </a:rPr>
              <a:t>. </a:t>
            </a:r>
            <a:r>
              <a:rPr b="1" dirty="0" lang="en-US">
                <a:uFillTx/>
              </a:rPr>
              <a:t>The first stage of swallowing involves the voluntary rolling of the chewed food </a:t>
            </a:r>
            <a:r>
              <a:rPr b="1" dirty="0" err="1" lang="en-US">
                <a:uFillTx/>
              </a:rPr>
              <a:t>posteriorly</a:t>
            </a:r>
            <a:r>
              <a:rPr b="1" dirty="0" lang="en-US">
                <a:uFillTx/>
              </a:rPr>
              <a:t> into the pharynx by the upward and </a:t>
            </a:r>
            <a:r>
              <a:rPr b="1" dirty="0" lang="en-US" smtClean="0">
                <a:uFillTx/>
              </a:rPr>
              <a:t>backward </a:t>
            </a:r>
            <a:r>
              <a:rPr b="1" dirty="0" lang="en-US">
                <a:uFillTx/>
              </a:rPr>
              <a:t>pressure applied by the tongue against the palate.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725"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187450" y="4522788"/>
            <a:ext cx="2012950" cy="946150"/>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pPr eaLnBrk="0" hangingPunct="0"/>
            <a:r>
              <a:rPr b="1" dirty="0" lang="en-US" sz="2800">
                <a:solidFill>
                  <a:srgbClr val="FF0000"/>
                </a:solidFill>
                <a:uFillTx/>
              </a:rPr>
              <a:t>Swallowing </a:t>
            </a:r>
          </a:p>
          <a:p>
            <a:pPr eaLnBrk="0" hangingPunct="0"/>
            <a:r>
              <a:rPr b="1" dirty="0" lang="en-US" sz="2800">
                <a:solidFill>
                  <a:srgbClr val="FF0000"/>
                </a:solidFill>
                <a:uFillTx/>
              </a:rPr>
              <a:t>mechanism.</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726" name="Rectang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228600" y="6249988"/>
            <a:ext cx="7772400" cy="441325"/>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0" hangingPunct="0"/>
            <a:r>
              <a:rPr dirty="0" lang="en-US" sz="1400">
                <a:uFillTx/>
              </a:rPr>
              <a:t>Figure </a:t>
            </a:r>
            <a:r>
              <a:rPr dirty="0" lang="en-US" smtClean="0" sz="1400">
                <a:uFillTx/>
              </a:rPr>
              <a:t>65-3. </a:t>
            </a:r>
            <a:endParaRPr dirty="0" lang="en-US" sz="1000">
              <a:uFillTx/>
            </a:endParaRPr>
          </a:p>
          <a:p>
            <a:pPr eaLnBrk="0" hangingPunct="0"/>
            <a:r>
              <a:rPr dirty="0" lang="en-US" sz="1000">
                <a:solidFill>
                  <a:srgbClr val="CCFFFF"/>
                </a:solidFill>
                <a:uFillTx/>
              </a:rPr>
              <a:t>Copyright 2000, WB Saunders Company, All Rights Reserved</a:t>
            </a:r>
            <a:endParaRPr dirty="0" lang="en-US" sz="1000">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Picture 3"/>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607820" y="3501008"/>
            <a:ext cx="3572692" cy="3468489"/>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30723"/>
                                        </p:tgtEl>
                                        <p:attrNameLst>
                                          <p:attrName>style.visibility</p:attrName>
                                        </p:attrNameLst>
                                      </p:cBhvr>
                                      <p:to>
                                        <p:strVal val="visible"/>
                                      </p:to>
                                    </p:set>
                                    <p:animEffect filter="fade" transition="in">
                                      <p:cBhvr>
                                        <p:cTn dur="1000" id="7"/>
                                        <p:tgtEl>
                                          <p:spTgt spid="30723"/>
                                        </p:tgtEl>
                                      </p:cBhvr>
                                    </p:animEffect>
                                    <p:anim calcmode="lin" valueType="num">
                                      <p:cBhvr>
                                        <p:cTn dur="1000" fill="hold" id="8"/>
                                        <p:tgtEl>
                                          <p:spTgt spid="30723"/>
                                        </p:tgtEl>
                                        <p:attrNameLst>
                                          <p:attrName>ppt_x</p:attrName>
                                        </p:attrNameLst>
                                      </p:cBhvr>
                                      <p:tavLst>
                                        <p:tav tm="0">
                                          <p:val>
                                            <p:strVal val="#ppt_x"/>
                                          </p:val>
                                        </p:tav>
                                        <p:tav tm="100000">
                                          <p:val>
                                            <p:strVal val="#ppt_x"/>
                                          </p:val>
                                        </p:tav>
                                      </p:tavLst>
                                    </p:anim>
                                    <p:anim calcmode="lin" valueType="num">
                                      <p:cBhvr>
                                        <p:cTn dur="1000" fill="hold" id="9"/>
                                        <p:tgtEl>
                                          <p:spTgt spid="30723"/>
                                        </p:tgtEl>
                                        <p:attrNameLst>
                                          <p:attrName>ppt_y</p:attrName>
                                        </p:attrNameLst>
                                      </p:cBhvr>
                                      <p:tavLst>
                                        <p:tav tm="0">
                                          <p:val>
                                            <p:strVal val="#ppt_y+.1"/>
                                          </p:val>
                                        </p:tav>
                                        <p:tav tm="100000">
                                          <p:val>
                                            <p:strVal val="#ppt_y"/>
                                          </p:val>
                                        </p:tav>
                                      </p:tavLst>
                                    </p:anim>
                                  </p:childTnLst>
                                </p:cTn>
                              </p:par>
                            </p:childTnLst>
                          </p:cTn>
                        </p:par>
                      </p:childTnLst>
                    </p:cTn>
                  </p:par>
                  <p:par>
                    <p:cTn fill="hold" id="10">
                      <p:stCondLst>
                        <p:cond delay="indefinite"/>
                      </p:stCondLst>
                      <p:childTnLst>
                        <p:par>
                          <p:cTn fill="hold" id="11">
                            <p:stCondLst>
                              <p:cond delay="0"/>
                            </p:stCondLst>
                            <p:childTnLst>
                              <p:par>
                                <p:cTn fill="hold" id="12" nodeType="clickEffect" presetClass="entr" presetID="1" presetSubtype="0">
                                  <p:stCondLst>
                                    <p:cond delay="0"/>
                                  </p:stCondLst>
                                  <p:childTnLst>
                                    <p:set>
                                      <p:cBhvr>
                                        <p:cTn dur="1" fill="hold" id="13">
                                          <p:stCondLst>
                                            <p:cond delay="0"/>
                                          </p:stCondLst>
                                        </p:cTn>
                                        <p:tgtEl>
                                          <p:spTgt spid="30725">
                                            <p:txEl>
                                              <p:pRg end="0" st="0"/>
                                            </p:txEl>
                                          </p:spTgt>
                                        </p:tgtEl>
                                        <p:attrNameLst>
                                          <p:attrName>style.visibility</p:attrName>
                                        </p:attrNameLst>
                                      </p:cBhvr>
                                      <p:to>
                                        <p:strVal val="visible"/>
                                      </p:to>
                                    </p:set>
                                  </p:childTnLst>
                                </p:cTn>
                              </p:par>
                              <p:par>
                                <p:cTn fill="hold" id="14" nodeType="withEffect" presetClass="entr" presetID="1" presetSubtype="0">
                                  <p:stCondLst>
                                    <p:cond delay="0"/>
                                  </p:stCondLst>
                                  <p:childTnLst>
                                    <p:set>
                                      <p:cBhvr>
                                        <p:cTn dur="1" fill="hold" id="15">
                                          <p:stCondLst>
                                            <p:cond delay="0"/>
                                          </p:stCondLst>
                                        </p:cTn>
                                        <p:tgtEl>
                                          <p:spTgt spid="30725">
                                            <p:txEl>
                                              <p:pRg end="1" st="1"/>
                                            </p:txEl>
                                          </p:spTgt>
                                        </p:tgtEl>
                                        <p:attrNameLst>
                                          <p:attrName>style.visibility</p:attrName>
                                        </p:attrNameLst>
                                      </p:cBhvr>
                                      <p:to>
                                        <p:strVal val="visible"/>
                                      </p:to>
                                    </p:set>
                                  </p:childTnLst>
                                </p:cTn>
                              </p:par>
                            </p:childTnLst>
                          </p:cTn>
                        </p:par>
                      </p:childTnLst>
                    </p:cTn>
                  </p:par>
                  <p:par>
                    <p:cTn fill="hold" id="16">
                      <p:stCondLst>
                        <p:cond delay="indefinite"/>
                      </p:stCondLst>
                      <p:childTnLst>
                        <p:par>
                          <p:cTn fill="hold" id="17">
                            <p:stCondLst>
                              <p:cond delay="0"/>
                            </p:stCondLst>
                            <p:childTnLst>
                              <p:par>
                                <p:cTn fill="hold" id="18" nodeType="clickEffect" presetClass="entr" presetID="1" presetSubtype="0">
                                  <p:stCondLst>
                                    <p:cond delay="0"/>
                                  </p:stCondLst>
                                  <p:childTnLst>
                                    <p:set>
                                      <p:cBhvr>
                                        <p:cTn dur="1" fill="hold" id="19">
                                          <p:stCondLst>
                                            <p:cond delay="0"/>
                                          </p:stCondLst>
                                        </p:cTn>
                                        <p:tgtEl>
                                          <p:spTgt spid="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grpId="0" spid="30723"/>
    </p:bldLst>
  </p:timing>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1746" name="Text 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30162"/>
            <a:ext cx="9144000" cy="584775"/>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pPr algn="ctr" eaLnBrk="0" hangingPunct="0"/>
            <a:r>
              <a:rPr b="1" dirty="0" lang="en-US" sz="3200">
                <a:solidFill>
                  <a:srgbClr val="FF0000"/>
                </a:solidFill>
                <a:uFillTx/>
              </a:rPr>
              <a:t>Stages of </a:t>
            </a:r>
            <a:r>
              <a:rPr b="1" dirty="0" lang="en-US" smtClean="0" sz="3200">
                <a:solidFill>
                  <a:srgbClr val="FF0000"/>
                </a:solidFill>
                <a:uFillTx/>
              </a:rPr>
              <a:t>Swallowing (continued</a:t>
            </a:r>
            <a:r>
              <a:rPr b="1" dirty="0" lang="en-US" sz="3200">
                <a:solidFill>
                  <a:srgbClr val="FF0000"/>
                </a:solidFill>
                <a:uFillTx/>
              </a:rPr>
              <a:t>)</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1747" name="Text 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80528" y="640427"/>
            <a:ext cx="9397138" cy="3508653"/>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eaLnBrk="0" hangingPunct="0" indent="-457200" marL="457200"/>
            <a:r>
              <a:rPr b="1" dirty="0" lang="en-US">
                <a:uFillTx/>
              </a:rPr>
              <a:t>	</a:t>
            </a:r>
            <a:r>
              <a:rPr b="1" dirty="0" lang="en-US" smtClean="0" sz="2200">
                <a:solidFill>
                  <a:srgbClr val="FF0000"/>
                </a:solidFill>
                <a:uFillTx/>
              </a:rPr>
              <a:t>(II) </a:t>
            </a:r>
            <a:r>
              <a:rPr b="1" dirty="0" lang="en-US" sz="2200" u="sng">
                <a:solidFill>
                  <a:srgbClr val="FF0000"/>
                </a:solidFill>
                <a:uFillTx/>
              </a:rPr>
              <a:t>Pharyngeal stage </a:t>
            </a:r>
            <a:r>
              <a:rPr b="1" dirty="0" lang="en-US" smtClean="0" sz="2200" u="sng">
                <a:solidFill>
                  <a:srgbClr val="FF0000"/>
                </a:solidFill>
                <a:uFillTx/>
              </a:rPr>
              <a:t>of Swallowing </a:t>
            </a:r>
            <a:r>
              <a:rPr b="1" dirty="0" lang="en-US" sz="2200" u="sng">
                <a:solidFill>
                  <a:srgbClr val="FF0000"/>
                </a:solidFill>
                <a:uFillTx/>
              </a:rPr>
              <a:t>(</a:t>
            </a:r>
            <a:r>
              <a:rPr b="1" dirty="0" lang="en-US" smtClean="0" sz="2200" u="sng">
                <a:solidFill>
                  <a:srgbClr val="FF0000"/>
                </a:solidFill>
                <a:uFillTx/>
              </a:rPr>
              <a:t>involuntary):</a:t>
            </a:r>
            <a:r>
              <a:rPr b="1" dirty="0" lang="en-US" smtClean="0" sz="2200">
                <a:solidFill>
                  <a:srgbClr val="FF0000"/>
                </a:solidFill>
                <a:uFillTx/>
              </a:rPr>
              <a:t> </a:t>
            </a:r>
            <a:r>
              <a:rPr b="1" dirty="0" lang="en-US" smtClean="0" sz="2200">
                <a:uFillTx/>
              </a:rPr>
              <a:t>At </a:t>
            </a:r>
            <a:r>
              <a:rPr b="1" dirty="0" lang="en-US" sz="2200">
                <a:uFillTx/>
              </a:rPr>
              <a:t>the pharynx, the bolus of food stimulates epithelial swallowing receptor areas all around the pharynx opening and impulses from this area pass to the brain stem (swallowing center) and accordingly initiate a series of autonomic pharyngeal muscle contractions as follows: </a:t>
            </a:r>
          </a:p>
          <a:p>
            <a:pPr eaLnBrk="0" hangingPunct="0" indent="-457200" marL="457200"/>
            <a:r>
              <a:rPr b="1" dirty="0" lang="en-US" sz="2200">
                <a:uFillTx/>
              </a:rPr>
              <a:t>	(1) </a:t>
            </a:r>
            <a:r>
              <a:rPr b="1" dirty="0" lang="en-US" sz="2200" u="sng">
                <a:uFillTx/>
              </a:rPr>
              <a:t>The soft palate is pulled upward to close the posterior </a:t>
            </a:r>
            <a:r>
              <a:rPr b="1" dirty="0" err="1" lang="en-US" sz="2200" u="sng">
                <a:uFillTx/>
              </a:rPr>
              <a:t>nares</a:t>
            </a:r>
            <a:r>
              <a:rPr b="1" dirty="0" lang="en-US" sz="2200" u="sng">
                <a:uFillTx/>
              </a:rPr>
              <a:t> </a:t>
            </a:r>
            <a:r>
              <a:rPr b="1" dirty="0" lang="en-US" sz="2200">
                <a:uFillTx/>
              </a:rPr>
              <a:t>which prevents the food </a:t>
            </a:r>
            <a:r>
              <a:rPr b="1" dirty="0" lang="en-US" smtClean="0" sz="2200">
                <a:uFillTx/>
              </a:rPr>
              <a:t>from </a:t>
            </a:r>
            <a:r>
              <a:rPr b="1" dirty="0" lang="en-US" sz="2200">
                <a:uFillTx/>
              </a:rPr>
              <a:t>entering the nasal cavities.</a:t>
            </a:r>
          </a:p>
          <a:p>
            <a:pPr eaLnBrk="0" hangingPunct="0" indent="-457200" marL="457200"/>
            <a:r>
              <a:rPr b="1" dirty="0" lang="en-US" sz="2200">
                <a:uFillTx/>
              </a:rPr>
              <a:t>	(2)  </a:t>
            </a:r>
            <a:r>
              <a:rPr b="1" dirty="0" lang="en-US" sz="2200" u="sng">
                <a:uFillTx/>
              </a:rPr>
              <a:t>The </a:t>
            </a:r>
            <a:r>
              <a:rPr b="1" dirty="0" err="1" lang="en-US" sz="2200" u="sng">
                <a:uFillTx/>
              </a:rPr>
              <a:t>palatopharyngeal</a:t>
            </a:r>
            <a:r>
              <a:rPr b="1" dirty="0" lang="en-US" sz="2200" u="sng">
                <a:uFillTx/>
              </a:rPr>
              <a:t> folds on each side of the pharynx are pulled medially to approximate each other. </a:t>
            </a:r>
            <a:r>
              <a:rPr b="1" dirty="0" lang="en-US" sz="2200">
                <a:uFillTx/>
              </a:rPr>
              <a:t>These folds form a sagittal slit through which food must pass into the posterior pharynx.   </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23-08_Tongue_1.jpg                                             00002536Sarah                          B9D5FA8B:" id="7" name="Picture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475656" y="4081914"/>
            <a:ext cx="6772292" cy="2875478"/>
          </a:xfrm>
          <a:prstGeom prst="rect">
            <a:avLst/>
          </a:prstGeom>
          <a:noFill/>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31747"/>
                                        </p:tgtEl>
                                        <p:attrNameLst>
                                          <p:attrName>style.visibility</p:attrName>
                                        </p:attrNameLst>
                                      </p:cBhvr>
                                      <p:to>
                                        <p:strVal val="visible"/>
                                      </p:to>
                                    </p:set>
                                    <p:animEffect filter="fade" transition="in">
                                      <p:cBhvr>
                                        <p:cTn dur="1000" id="7"/>
                                        <p:tgtEl>
                                          <p:spTgt spid="31747"/>
                                        </p:tgtEl>
                                      </p:cBhvr>
                                    </p:animEffect>
                                    <p:anim calcmode="lin" valueType="num">
                                      <p:cBhvr>
                                        <p:cTn dur="1000" fill="hold" id="8"/>
                                        <p:tgtEl>
                                          <p:spTgt spid="31747"/>
                                        </p:tgtEl>
                                        <p:attrNameLst>
                                          <p:attrName>ppt_x</p:attrName>
                                        </p:attrNameLst>
                                      </p:cBhvr>
                                      <p:tavLst>
                                        <p:tav tm="0">
                                          <p:val>
                                            <p:strVal val="#ppt_x"/>
                                          </p:val>
                                        </p:tav>
                                        <p:tav tm="100000">
                                          <p:val>
                                            <p:strVal val="#ppt_x"/>
                                          </p:val>
                                        </p:tav>
                                      </p:tavLst>
                                    </p:anim>
                                    <p:anim calcmode="lin" valueType="num">
                                      <p:cBhvr>
                                        <p:cTn dur="1000" fill="hold" id="9"/>
                                        <p:tgtEl>
                                          <p:spTgt spid="31747"/>
                                        </p:tgtEl>
                                        <p:attrNameLst>
                                          <p:attrName>ppt_y</p:attrName>
                                        </p:attrNameLst>
                                      </p:cBhvr>
                                      <p:tavLst>
                                        <p:tav tm="0">
                                          <p:val>
                                            <p:strVal val="#ppt_y+.1"/>
                                          </p:val>
                                        </p:tav>
                                        <p:tav tm="100000">
                                          <p:val>
                                            <p:strVal val="#ppt_y"/>
                                          </p:val>
                                        </p:tav>
                                      </p:tavLst>
                                    </p:anim>
                                  </p:childTnLst>
                                </p:cTn>
                              </p:par>
                            </p:childTnLst>
                          </p:cTn>
                        </p:par>
                      </p:childTnLst>
                    </p:cTn>
                  </p:par>
                  <p:par>
                    <p:cTn fill="hold" id="10">
                      <p:stCondLst>
                        <p:cond delay="indefinite"/>
                      </p:stCondLst>
                      <p:childTnLst>
                        <p:par>
                          <p:cTn fill="hold" id="11">
                            <p:stCondLst>
                              <p:cond delay="0"/>
                            </p:stCondLst>
                            <p:childTnLst>
                              <p:par>
                                <p:cTn fill="hold" id="12" nodeType="clickEffect" presetClass="entr" presetID="3" presetSubtype="10">
                                  <p:stCondLst>
                                    <p:cond delay="0"/>
                                  </p:stCondLst>
                                  <p:childTnLst>
                                    <p:set>
                                      <p:cBhvr>
                                        <p:cTn dur="1" fill="hold" id="13">
                                          <p:stCondLst>
                                            <p:cond delay="0"/>
                                          </p:stCondLst>
                                        </p:cTn>
                                        <p:tgtEl>
                                          <p:spTgt spid="7"/>
                                        </p:tgtEl>
                                        <p:attrNameLst>
                                          <p:attrName>style.visibility</p:attrName>
                                        </p:attrNameLst>
                                      </p:cBhvr>
                                      <p:to>
                                        <p:strVal val="visible"/>
                                      </p:to>
                                    </p:set>
                                    <p:animEffect filter="blinds(horizontal)" transition="in">
                                      <p:cBhvr>
                                        <p:cTn dur="500" id="14"/>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grpId="0" spid="31747"/>
    </p:bldLst>
  </p:timing>
</p:sld>
</file>

<file path=ppt/slides/slide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ext cx="0" c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2770" name="Text 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30162"/>
            <a:ext cx="9144000" cy="579438"/>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pPr algn="ctr" eaLnBrk="0" hangingPunct="0"/>
            <a:r>
              <a:rPr b="1" dirty="0" lang="en-US" sz="3200">
                <a:solidFill>
                  <a:srgbClr val="FF0000"/>
                </a:solidFill>
                <a:uFillTx/>
              </a:rPr>
              <a:t>Stages of Swallowing (continued)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2771" name="Text 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0" y="381000"/>
            <a:ext cx="9067800" cy="3847207"/>
          </a:xfrm>
          <a:prstGeom prst="rect">
            <a:avLst/>
          </a:prstGeom>
          <a:noFill/>
          <a:ln w="12700">
            <a:noFill/>
            <a:miter lim="800000"/>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eaLnBrk="0" hangingPunct="0" indent="-457200" marL="457200"/>
            <a:r>
              <a:rPr b="1" dirty="0" lang="en-US">
                <a:uFillTx/>
              </a:rPr>
              <a:t>	</a:t>
            </a:r>
            <a:r>
              <a:rPr b="1" dirty="0" lang="en-US" sz="2200" u="sng">
                <a:uFillTx/>
              </a:rPr>
              <a:t>(3) The vocal cords of the larynx are strongly approximated and the larynx is pulled upward and anteriorly by the neck muscles. </a:t>
            </a:r>
            <a:r>
              <a:rPr b="1" dirty="0" lang="en-US" smtClean="0" sz="2200">
                <a:uFillTx/>
              </a:rPr>
              <a:t>These actions </a:t>
            </a:r>
            <a:r>
              <a:rPr b="1" dirty="0" lang="en-US" sz="2200">
                <a:uFillTx/>
              </a:rPr>
              <a:t>and the </a:t>
            </a:r>
            <a:r>
              <a:rPr b="1" dirty="0" lang="en-US" smtClean="0" sz="2200">
                <a:uFillTx/>
              </a:rPr>
              <a:t>ligaments that prevent the </a:t>
            </a:r>
            <a:r>
              <a:rPr b="1" dirty="0" lang="en-US" sz="2200">
                <a:uFillTx/>
              </a:rPr>
              <a:t>epiglottis </a:t>
            </a:r>
            <a:r>
              <a:rPr b="1" dirty="0" lang="en-US" smtClean="0" sz="2200">
                <a:uFillTx/>
              </a:rPr>
              <a:t>from </a:t>
            </a:r>
            <a:r>
              <a:rPr b="1" dirty="0" lang="en-US" sz="2200">
                <a:uFillTx/>
              </a:rPr>
              <a:t>moving upward, cause the epiglottis to swing backward over the opening of the larynx. All these effects prevent food from going into the nose and trachea. </a:t>
            </a:r>
            <a:r>
              <a:rPr b="1" dirty="0" lang="en-US" smtClean="0" sz="2200">
                <a:uFillTx/>
              </a:rPr>
              <a:t>Destruction of the vocal cords or the muscle that approximate them can cause strangulation. </a:t>
            </a:r>
            <a:endParaRPr b="1" dirty="0" lang="en-US" sz="2200">
              <a:uFillTx/>
            </a:endParaRPr>
          </a:p>
          <a:p>
            <a:pPr eaLnBrk="0" hangingPunct="0" indent="-457200" marL="457200"/>
            <a:r>
              <a:rPr b="1" dirty="0" lang="en-US" sz="2200">
                <a:uFillTx/>
              </a:rPr>
              <a:t>	(4) </a:t>
            </a:r>
            <a:r>
              <a:rPr b="1" dirty="0" lang="en-US" sz="2200" u="sng">
                <a:uFillTx/>
              </a:rPr>
              <a:t>The upward movement of the larynx pulls up and enlarges the opening to the esophagus. </a:t>
            </a:r>
            <a:r>
              <a:rPr b="1" dirty="0" lang="en-US" sz="2200">
                <a:uFillTx/>
              </a:rPr>
              <a:t>The upper esophageal sphincter (or the </a:t>
            </a:r>
            <a:r>
              <a:rPr b="1" dirty="0" err="1" lang="en-US" sz="2200">
                <a:uFillTx/>
              </a:rPr>
              <a:t>pharyngoesophageal</a:t>
            </a:r>
            <a:r>
              <a:rPr b="1" dirty="0" lang="en-US" sz="2200">
                <a:uFillTx/>
              </a:rPr>
              <a:t> sphincter) relaxes and allows food to move freely from the posterior </a:t>
            </a:r>
            <a:r>
              <a:rPr b="1" dirty="0" lang="en-US" smtClean="0" sz="2200">
                <a:uFillTx/>
              </a:rPr>
              <a:t>pharynx into </a:t>
            </a:r>
            <a:r>
              <a:rPr b="1" dirty="0" lang="en-US" sz="2200">
                <a:uFillTx/>
              </a:rPr>
              <a:t>the upper esophagus. </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22-05_VocalCords_1.jpg                                         00002536Sarah                          B9D5FA8B:" id="5" name="Picture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071538" y="4181149"/>
            <a:ext cx="7110402" cy="2533999"/>
          </a:xfrm>
          <a:prstGeom prst="rect">
            <a:avLst/>
          </a:prstGeom>
          <a:noFill/>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32771"/>
                                        </p:tgtEl>
                                        <p:attrNameLst>
                                          <p:attrName>style.visibility</p:attrName>
                                        </p:attrNameLst>
                                      </p:cBhvr>
                                      <p:to>
                                        <p:strVal val="visible"/>
                                      </p:to>
                                    </p:set>
                                    <p:animEffect filter="fade" transition="in">
                                      <p:cBhvr>
                                        <p:cTn dur="1000" id="7"/>
                                        <p:tgtEl>
                                          <p:spTgt spid="32771"/>
                                        </p:tgtEl>
                                      </p:cBhvr>
                                    </p:animEffect>
                                    <p:anim calcmode="lin" valueType="num">
                                      <p:cBhvr>
                                        <p:cTn dur="1000" fill="hold" id="8"/>
                                        <p:tgtEl>
                                          <p:spTgt spid="32771"/>
                                        </p:tgtEl>
                                        <p:attrNameLst>
                                          <p:attrName>ppt_x</p:attrName>
                                        </p:attrNameLst>
                                      </p:cBhvr>
                                      <p:tavLst>
                                        <p:tav tm="0">
                                          <p:val>
                                            <p:strVal val="#ppt_x"/>
                                          </p:val>
                                        </p:tav>
                                        <p:tav tm="100000">
                                          <p:val>
                                            <p:strVal val="#ppt_x"/>
                                          </p:val>
                                        </p:tav>
                                      </p:tavLst>
                                    </p:anim>
                                    <p:anim calcmode="lin" valueType="num">
                                      <p:cBhvr>
                                        <p:cTn dur="1000" fill="hold" id="9"/>
                                        <p:tgtEl>
                                          <p:spTgt spid="32771"/>
                                        </p:tgtEl>
                                        <p:attrNameLst>
                                          <p:attrName>ppt_y</p:attrName>
                                        </p:attrNameLst>
                                      </p:cBhvr>
                                      <p:tavLst>
                                        <p:tav tm="0">
                                          <p:val>
                                            <p:strVal val="#ppt_y+.1"/>
                                          </p:val>
                                        </p:tav>
                                        <p:tav tm="100000">
                                          <p:val>
                                            <p:strVal val="#ppt_y"/>
                                          </p:val>
                                        </p:tav>
                                      </p:tavLst>
                                    </p:anim>
                                  </p:childTnLst>
                                </p:cTn>
                              </p:par>
                            </p:childTnLst>
                          </p:cTn>
                        </p:par>
                      </p:childTnLst>
                    </p:cTn>
                  </p:par>
                  <p:par>
                    <p:cTn fill="hold" id="10">
                      <p:stCondLst>
                        <p:cond delay="indefinite"/>
                      </p:stCondLst>
                      <p:childTnLst>
                        <p:par>
                          <p:cTn fill="hold" id="11">
                            <p:stCondLst>
                              <p:cond delay="0"/>
                            </p:stCondLst>
                            <p:childTnLst>
                              <p:par>
                                <p:cTn fill="hold" grpId="1" id="12" nodeType="clickEffect" presetClass="entr" presetID="1" presetSubtype="0">
                                  <p:stCondLst>
                                    <p:cond delay="0"/>
                                  </p:stCondLst>
                                  <p:childTnLst>
                                    <p:set>
                                      <p:cBhvr>
                                        <p:cTn dur="1" fill="hold" id="13">
                                          <p:stCondLst>
                                            <p:cond delay="0"/>
                                          </p:stCondLst>
                                        </p:cTn>
                                        <p:tgtEl>
                                          <p:spTgt spid="32771"/>
                                        </p:tgtEl>
                                        <p:attrNameLst>
                                          <p:attrName>style.visibility</p:attrName>
                                        </p:attrNameLst>
                                      </p:cBhvr>
                                      <p:to>
                                        <p:strVal val="visible"/>
                                      </p:to>
                                    </p:set>
                                  </p:childTnLst>
                                </p:cTn>
                              </p:par>
                            </p:childTnLst>
                          </p:cTn>
                        </p:par>
                      </p:childTnLst>
                    </p:cTn>
                  </p:par>
                  <p:par>
                    <p:cTn fill="hold" id="14">
                      <p:stCondLst>
                        <p:cond delay="indefinite"/>
                      </p:stCondLst>
                      <p:childTnLst>
                        <p:par>
                          <p:cTn fill="hold" id="15">
                            <p:stCondLst>
                              <p:cond delay="0"/>
                            </p:stCondLst>
                            <p:childTnLst>
                              <p:par>
                                <p:cTn fill="hold" id="16" nodeType="clickEffect" presetClass="entr" presetID="4" presetSubtype="16">
                                  <p:stCondLst>
                                    <p:cond delay="0"/>
                                  </p:stCondLst>
                                  <p:childTnLst>
                                    <p:set>
                                      <p:cBhvr>
                                        <p:cTn dur="1" fill="hold" id="17">
                                          <p:stCondLst>
                                            <p:cond delay="0"/>
                                          </p:stCondLst>
                                        </p:cTn>
                                        <p:tgtEl>
                                          <p:spTgt spid="5"/>
                                        </p:tgtEl>
                                        <p:attrNameLst>
                                          <p:attrName>style.visibility</p:attrName>
                                        </p:attrNameLst>
                                      </p:cBhvr>
                                      <p:to>
                                        <p:strVal val="visible"/>
                                      </p:to>
                                    </p:set>
                                    <p:animEffect filter="box(in)" transition="in">
                                      <p:cBhvr>
                                        <p:cTn dur="500" id="18"/>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4294967295" grpId="0" spid="32771"/>
      <p:bldP advAuto="4294967295" grpId="1" spid="32771"/>
    </p:bldLst>
  </p:timing>
</p:sld>
</file>

<file path=ppt/theme/theme1.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2- Erythropoiesi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ppt/theme/theme2.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GI Block (L 1) GI Introduction</Template>
  <TotalTime>1425</TotalTime>
  <Words>1462</Words>
  <Application>Microsoft Office PowerPoint</Application>
  <PresentationFormat>On-screen Show (4:3)</PresentationFormat>
  <Paragraphs>113</Paragraphs>
  <Slides>27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Times New Roman</vt:lpstr>
      <vt:lpstr>Wingdings</vt:lpstr>
      <vt:lpstr>2- Erythropoiesis</vt:lpstr>
      <vt:lpstr>Office Theme</vt:lpstr>
      <vt:lpstr>Esophageal Motility and Pathophysiology of Reflux Disease </vt:lpstr>
      <vt:lpstr>Learning Objectives </vt:lpstr>
      <vt:lpstr>Mastication (Chewing)</vt:lpstr>
      <vt:lpstr>Mastication (Chewing)</vt:lpstr>
      <vt:lpstr>Mastication (Chewing)</vt:lpstr>
      <vt:lpstr> Swallowing (Deglutition)</vt:lpstr>
      <vt:lpstr>PowerPoint Presentation</vt:lpstr>
      <vt:lpstr>PowerPoint Presentation</vt:lpstr>
      <vt:lpstr>PowerPoint Presentation</vt:lpstr>
      <vt:lpstr>Stages of Swallowing (continued)</vt:lpstr>
      <vt:lpstr>PowerPoint Presentation</vt:lpstr>
      <vt:lpstr>Nervous initiation of the pharyngeal stage of swallowing.</vt:lpstr>
      <vt:lpstr>PowerPoint Presentation</vt:lpstr>
      <vt:lpstr>Stages of Swallowing (continued)</vt:lpstr>
      <vt:lpstr>Stages of Swallowing (continued)</vt:lpstr>
      <vt:lpstr>Esophageal Stage of Swallowing</vt:lpstr>
      <vt:lpstr>The Upper Esophageal Sphincter (UES)</vt:lpstr>
      <vt:lpstr>Esophageal Stage of Swallowing</vt:lpstr>
      <vt:lpstr>PowerPoint Presentation</vt:lpstr>
      <vt:lpstr>Causes of Competence and the antireflux functions of the LES</vt:lpstr>
      <vt:lpstr>Causes of Competence and the antireflux functions of the LES (continued)</vt:lpstr>
      <vt:lpstr>Control of LES Function</vt:lpstr>
      <vt:lpstr>Control of LES Function (continued)</vt:lpstr>
      <vt:lpstr>Achalasia</vt:lpstr>
      <vt:lpstr>Achalasia</vt:lpstr>
      <vt:lpstr>Gastroesophageal Reflux Disease (GERD) Incompetence of the LES</vt:lpstr>
      <vt:lpstr>The End </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Swallowing (Deglution)</dc:title>
  <dc:creator>Professor Ali Al Tuwaijri</dc:creator>
  <cp:lastModifiedBy>Mohammed Al Zoghaibi</cp:lastModifiedBy>
  <cp:revision>121</cp:revision>
  <dcterms:created xsi:type="dcterms:W3CDTF">2005-02-27T13:08:41Z</dcterms:created>
  <dcterms:modified xsi:type="dcterms:W3CDTF">2019-11-25T09:53:50Z</dcterms:modified>
</cp:coreProperties>
</file>