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 r:id="rId5" id="2147483660"/>
  </p:sldMasterIdLst>
  <p:notesMasterIdLst>
    <p:notesMasterId r:id="rId6"/>
  </p:notesMasterIdLst>
  <p:sldIdLst>
    <p:sldId r:id="rId7" id="256"/>
    <p:sldId r:id="rId8" id="257"/>
    <p:sldId r:id="rId9" id="258"/>
    <p:sldId r:id="rId10" id="259"/>
    <p:sldId r:id="rId11" id="260"/>
    <p:sldId r:id="rId12" id="261"/>
    <p:sldId r:id="rId13" id="262"/>
    <p:sldId r:id="rId14" id="263"/>
    <p:sldId r:id="rId15" id="264"/>
    <p:sldId r:id="rId16" id="265"/>
    <p:sldId r:id="rId17" id="266"/>
    <p:sldId r:id="rId18" id="267"/>
    <p:sldId r:id="rId19" id="268"/>
    <p:sldId r:id="rId20" id="269"/>
    <p:sldId r:id="rId21" id="270"/>
    <p:sldId r:id="rId22" id="271"/>
    <p:sldId r:id="rId23" id="272"/>
    <p:sldId r:id="rId24" id="273"/>
    <p:sldId r:id="rId25" id="274"/>
    <p:sldId r:id="rId26" id="275"/>
    <p:sldId r:id="rId27" id="276"/>
    <p:sldId r:id="rId28" id="277"/>
    <p:sldId r:id="rId29" id="278"/>
    <p:sldId r:id="rId30" id="279"/>
    <p:sldId r:id="rId31" id="280"/>
    <p:sldId r:id="rId32" id="281"/>
    <p:sldId r:id="rId33" id="282"/>
    <p:sldId r:id="rId34" id="283"/>
    <p:sldId r:id="rId35" id="284"/>
    <p:sldId r:id="rId36" id="285"/>
    <p:sldId r:id="rId37" id="286"/>
    <p:sldId r:id="rId38" id="287"/>
    <p:sldId r:id="rId39" id="288"/>
    <p:sldId r:id="rId40" id="289"/>
    <p:sldId r:id="rId41" id="290"/>
    <p:sldId r:id="rId42" id="291"/>
    <p:sldId r:id="rId43" id="292"/>
    <p:sldId r:id="rId44" id="293"/>
    <p:sldId r:id="rId45" id="294"/>
    <p:sldId r:id="rId46" id="295"/>
    <p:sldId r:id="rId47" id="296"/>
    <p:sldId r:id="rId48" id="297"/>
    <p:sldId r:id="rId49" id="298"/>
    <p:sldId r:id="rId50" id="299"/>
    <p:sldId r:id="rId51" id="300"/>
    <p:sldId r:id="rId52" id="301"/>
    <p:sldId r:id="rId53" id="302"/>
    <p:sldId r:id="rId54" id="303"/>
    <p:sldId r:id="rId55" id="304"/>
  </p:sldIdLst>
  <p:sldSz cx="9144000" cy="6858000" type="screen4x3"/>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fontAlgn="base" rtl="0">
      <a:spcBef>
        <a:spcPct val="0"/>
      </a:spcBef>
      <a:spcAft>
        <a:spcPct val="0"/>
      </a:spcAft>
      <a:defRPr kern="1200" sz="2400">
        <a:solidFill>
          <a:schemeClr val="tx1"/>
        </a:solidFill>
        <a:uFillTx/>
        <a:latin charset="0" pitchFamily="18" typeface="Times New Roman"/>
        <a:ea typeface="+mn-ea"/>
        <a:cs charset="0" pitchFamily="18" typeface="Times New Roman"/>
      </a:defRPr>
    </a:lvl1pPr>
    <a:lvl2pPr algn="l" fontAlgn="base" marL="457200" rtl="0">
      <a:spcBef>
        <a:spcPct val="0"/>
      </a:spcBef>
      <a:spcAft>
        <a:spcPct val="0"/>
      </a:spcAft>
      <a:defRPr kern="1200" sz="2400">
        <a:solidFill>
          <a:schemeClr val="tx1"/>
        </a:solidFill>
        <a:uFillTx/>
        <a:latin charset="0" pitchFamily="18" typeface="Times New Roman"/>
        <a:ea typeface="+mn-ea"/>
        <a:cs charset="0" pitchFamily="18" typeface="Times New Roman"/>
      </a:defRPr>
    </a:lvl2pPr>
    <a:lvl3pPr algn="l" fontAlgn="base" marL="914400" rtl="0">
      <a:spcBef>
        <a:spcPct val="0"/>
      </a:spcBef>
      <a:spcAft>
        <a:spcPct val="0"/>
      </a:spcAft>
      <a:defRPr kern="1200" sz="2400">
        <a:solidFill>
          <a:schemeClr val="tx1"/>
        </a:solidFill>
        <a:uFillTx/>
        <a:latin charset="0" pitchFamily="18" typeface="Times New Roman"/>
        <a:ea typeface="+mn-ea"/>
        <a:cs charset="0" pitchFamily="18" typeface="Times New Roman"/>
      </a:defRPr>
    </a:lvl3pPr>
    <a:lvl4pPr algn="l" fontAlgn="base" marL="1371600" rtl="0">
      <a:spcBef>
        <a:spcPct val="0"/>
      </a:spcBef>
      <a:spcAft>
        <a:spcPct val="0"/>
      </a:spcAft>
      <a:defRPr kern="1200" sz="2400">
        <a:solidFill>
          <a:schemeClr val="tx1"/>
        </a:solidFill>
        <a:uFillTx/>
        <a:latin charset="0" pitchFamily="18" typeface="Times New Roman"/>
        <a:ea typeface="+mn-ea"/>
        <a:cs charset="0" pitchFamily="18" typeface="Times New Roman"/>
      </a:defRPr>
    </a:lvl4pPr>
    <a:lvl5pPr algn="l" fontAlgn="base" marL="1828800" rtl="0">
      <a:spcBef>
        <a:spcPct val="0"/>
      </a:spcBef>
      <a:spcAft>
        <a:spcPct val="0"/>
      </a:spcAft>
      <a:defRPr kern="1200" sz="2400">
        <a:solidFill>
          <a:schemeClr val="tx1"/>
        </a:solidFill>
        <a:uFillTx/>
        <a:latin charset="0" pitchFamily="18" typeface="Times New Roman"/>
        <a:ea typeface="+mn-ea"/>
        <a:cs charset="0" pitchFamily="18" typeface="Times New Roman"/>
      </a:defRPr>
    </a:lvl5pPr>
    <a:lvl6pPr algn="l" defTabSz="914400" eaLnBrk="1" hangingPunct="1" latinLnBrk="0" marL="2286000" rtl="0">
      <a:defRPr kern="1200" sz="2400">
        <a:solidFill>
          <a:schemeClr val="tx1"/>
        </a:solidFill>
        <a:uFillTx/>
        <a:latin charset="0" pitchFamily="18" typeface="Times New Roman"/>
        <a:ea typeface="+mn-ea"/>
        <a:cs charset="0" pitchFamily="18" typeface="Times New Roman"/>
      </a:defRPr>
    </a:lvl6pPr>
    <a:lvl7pPr algn="l" defTabSz="914400" eaLnBrk="1" hangingPunct="1" latinLnBrk="0" marL="2743200" rtl="0">
      <a:defRPr kern="1200" sz="2400">
        <a:solidFill>
          <a:schemeClr val="tx1"/>
        </a:solidFill>
        <a:uFillTx/>
        <a:latin charset="0" pitchFamily="18" typeface="Times New Roman"/>
        <a:ea typeface="+mn-ea"/>
        <a:cs charset="0" pitchFamily="18" typeface="Times New Roman"/>
      </a:defRPr>
    </a:lvl7pPr>
    <a:lvl8pPr algn="l" defTabSz="914400" eaLnBrk="1" hangingPunct="1" latinLnBrk="0" marL="3200400" rtl="0">
      <a:defRPr kern="1200" sz="2400">
        <a:solidFill>
          <a:schemeClr val="tx1"/>
        </a:solidFill>
        <a:uFillTx/>
        <a:latin charset="0" pitchFamily="18" typeface="Times New Roman"/>
        <a:ea typeface="+mn-ea"/>
        <a:cs charset="0" pitchFamily="18" typeface="Times New Roman"/>
      </a:defRPr>
    </a:lvl8pPr>
    <a:lvl9pPr algn="l" defTabSz="914400" eaLnBrk="1" hangingPunct="1" latinLnBrk="0" marL="3657600" rtl="0">
      <a:defRPr kern="1200" sz="2400">
        <a:solidFill>
          <a:schemeClr val="tx1"/>
        </a:solidFill>
        <a:uFillTx/>
        <a:latin charset="0" pitchFamily="18" typeface="Times New Roman"/>
        <a:ea typeface="+mn-ea"/>
        <a:cs charset="0" pitchFamily="18" typeface="Times New Roman"/>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rgbClr val="FF0000"/>
    </p:penClr>
  </p:showPr>
</p:presentationPr>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horzBarState="maximized">
    <p:restoredLeft sz="15620"/>
    <p:restoredTop sz="94660"/>
  </p:normalViewPr>
  <p:slideViewPr>
    <p:cSldViewPr>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16"/>
          <a:sy d="100" n="116"/>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1464" y="108"/>
      </p:cViewPr>
      <p:guideLst>
        <p:guide orient="horz" pos="2160"/>
        <p:guide pos="2880"/>
      </p:guideLst>
    </p:cSldViewPr>
  </p:slideViewPr>
  <p:outline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33"/>
        <a:sy d="100" n="33"/>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outlin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00"/>
        <a:sy d="100" n="10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sorter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66"/>
        <a:sy d="100" n="66"/>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3312"/>
    </p:cViewPr>
  </p:sorter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slideMasters/slideMaster2.xml" Type="http://schemas.openxmlformats.org/officeDocument/2006/relationships/slideMaster"></Relationship><Relationship Id="rId6" Target="notesMasters/notesMaster1.xml" Type="http://schemas.openxmlformats.org/officeDocument/2006/relationships/notesMaster"></Relationship><Relationship Id="rId7" Target="slides/slide1.xml" Type="http://schemas.openxmlformats.org/officeDocument/2006/relationships/slide"></Relationship><Relationship Id="rId8" Target="slides/slide2.xml" Type="http://schemas.openxmlformats.org/officeDocument/2006/relationships/slide"></Relationship><Relationship Id="rId9" Target="slides/slide3.xml" Type="http://schemas.openxmlformats.org/officeDocument/2006/relationships/slide"></Relationship><Relationship Id="rId10" Target="slides/slide4.xml" Type="http://schemas.openxmlformats.org/officeDocument/2006/relationships/slide"></Relationship><Relationship Id="rId11" Target="slides/slide5.xml" Type="http://schemas.openxmlformats.org/officeDocument/2006/relationships/slide"></Relationship><Relationship Id="rId12" Target="slides/slide6.xml" Type="http://schemas.openxmlformats.org/officeDocument/2006/relationships/slide"></Relationship><Relationship Id="rId13" Target="slides/slide7.xml" Type="http://schemas.openxmlformats.org/officeDocument/2006/relationships/slide"></Relationship><Relationship Id="rId14" Target="slides/slide8.xml" Type="http://schemas.openxmlformats.org/officeDocument/2006/relationships/slide"></Relationship><Relationship Id="rId15" Target="slides/slide9.xml" Type="http://schemas.openxmlformats.org/officeDocument/2006/relationships/slide"></Relationship><Relationship Id="rId16" Target="slides/slide10.xml" Type="http://schemas.openxmlformats.org/officeDocument/2006/relationships/slide"></Relationship><Relationship Id="rId17" Target="slides/slide11.xml" Type="http://schemas.openxmlformats.org/officeDocument/2006/relationships/slide"></Relationship><Relationship Id="rId18" Target="slides/slide12.xml" Type="http://schemas.openxmlformats.org/officeDocument/2006/relationships/slide"></Relationship><Relationship Id="rId19" Target="slides/slide13.xml" Type="http://schemas.openxmlformats.org/officeDocument/2006/relationships/slide"></Relationship><Relationship Id="rId20" Target="slides/slide14.xml" Type="http://schemas.openxmlformats.org/officeDocument/2006/relationships/slide"></Relationship><Relationship Id="rId21" Target="slides/slide15.xml" Type="http://schemas.openxmlformats.org/officeDocument/2006/relationships/slide"></Relationship><Relationship Id="rId22" Target="slides/slide16.xml" Type="http://schemas.openxmlformats.org/officeDocument/2006/relationships/slide"></Relationship><Relationship Id="rId23" Target="slides/slide17.xml" Type="http://schemas.openxmlformats.org/officeDocument/2006/relationships/slide"></Relationship><Relationship Id="rId24" Target="slides/slide18.xml" Type="http://schemas.openxmlformats.org/officeDocument/2006/relationships/slide"></Relationship><Relationship Id="rId25" Target="slides/slide19.xml" Type="http://schemas.openxmlformats.org/officeDocument/2006/relationships/slide"></Relationship><Relationship Id="rId26" Target="slides/slide20.xml" Type="http://schemas.openxmlformats.org/officeDocument/2006/relationships/slide"></Relationship><Relationship Id="rId27" Target="slides/slide21.xml" Type="http://schemas.openxmlformats.org/officeDocument/2006/relationships/slide"></Relationship><Relationship Id="rId28" Target="slides/slide22.xml" Type="http://schemas.openxmlformats.org/officeDocument/2006/relationships/slide"></Relationship><Relationship Id="rId29" Target="slides/slide23.xml" Type="http://schemas.openxmlformats.org/officeDocument/2006/relationships/slide"></Relationship><Relationship Id="rId30" Target="slides/slide24.xml" Type="http://schemas.openxmlformats.org/officeDocument/2006/relationships/slide"></Relationship><Relationship Id="rId31" Target="slides/slide25.xml" Type="http://schemas.openxmlformats.org/officeDocument/2006/relationships/slide"></Relationship><Relationship Id="rId32" Target="slides/slide26.xml" Type="http://schemas.openxmlformats.org/officeDocument/2006/relationships/slide"></Relationship><Relationship Id="rId33" Target="slides/slide27.xml" Type="http://schemas.openxmlformats.org/officeDocument/2006/relationships/slide"></Relationship><Relationship Id="rId34" Target="slides/slide28.xml" Type="http://schemas.openxmlformats.org/officeDocument/2006/relationships/slide"></Relationship><Relationship Id="rId35" Target="slides/slide29.xml" Type="http://schemas.openxmlformats.org/officeDocument/2006/relationships/slide"></Relationship><Relationship Id="rId36" Target="slides/slide30.xml" Type="http://schemas.openxmlformats.org/officeDocument/2006/relationships/slide"></Relationship><Relationship Id="rId37" Target="slides/slide31.xml" Type="http://schemas.openxmlformats.org/officeDocument/2006/relationships/slide"></Relationship><Relationship Id="rId38" Target="slides/slide32.xml" Type="http://schemas.openxmlformats.org/officeDocument/2006/relationships/slide"></Relationship><Relationship Id="rId39" Target="slides/slide33.xml" Type="http://schemas.openxmlformats.org/officeDocument/2006/relationships/slide"></Relationship><Relationship Id="rId40" Target="slides/slide34.xml" Type="http://schemas.openxmlformats.org/officeDocument/2006/relationships/slide"></Relationship><Relationship Id="rId41" Target="slides/slide35.xml" Type="http://schemas.openxmlformats.org/officeDocument/2006/relationships/slide"></Relationship><Relationship Id="rId42" Target="slides/slide36.xml" Type="http://schemas.openxmlformats.org/officeDocument/2006/relationships/slide"></Relationship><Relationship Id="rId43" Target="slides/slide37.xml" Type="http://schemas.openxmlformats.org/officeDocument/2006/relationships/slide"></Relationship><Relationship Id="rId44" Target="slides/slide38.xml" Type="http://schemas.openxmlformats.org/officeDocument/2006/relationships/slide"></Relationship><Relationship Id="rId45" Target="slides/slide39.xml" Type="http://schemas.openxmlformats.org/officeDocument/2006/relationships/slide"></Relationship><Relationship Id="rId46" Target="slides/slide40.xml" Type="http://schemas.openxmlformats.org/officeDocument/2006/relationships/slide"></Relationship><Relationship Id="rId47" Target="slides/slide41.xml" Type="http://schemas.openxmlformats.org/officeDocument/2006/relationships/slide"></Relationship><Relationship Id="rId48" Target="slides/slide42.xml" Type="http://schemas.openxmlformats.org/officeDocument/2006/relationships/slide"></Relationship><Relationship Id="rId49" Target="slides/slide43.xml" Type="http://schemas.openxmlformats.org/officeDocument/2006/relationships/slide"></Relationship><Relationship Id="rId50" Target="slides/slide44.xml" Type="http://schemas.openxmlformats.org/officeDocument/2006/relationships/slide"></Relationship><Relationship Id="rId51" Target="slides/slide45.xml" Type="http://schemas.openxmlformats.org/officeDocument/2006/relationships/slide"></Relationship><Relationship Id="rId52" Target="slides/slide46.xml" Type="http://schemas.openxmlformats.org/officeDocument/2006/relationships/slide"></Relationship><Relationship Id="rId53" Target="slides/slide47.xml" Type="http://schemas.openxmlformats.org/officeDocument/2006/relationships/slide"></Relationship><Relationship Id="rId54" Target="slides/slide48.xml" Type="http://schemas.openxmlformats.org/officeDocument/2006/relationships/slide"></Relationship><Relationship Id="rId55" Target="slides/slide49.xml" Type="http://schemas.openxmlformats.org/officeDocument/2006/relationships/slide"></Relationship><Relationship Id="rId56"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3.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Head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sz="quarter"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971800" cy="4587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0"/>
            <a:ext cx="2971800" cy="458788"/>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r">
              <a:defRPr sz="1200">
                <a:uFillTx/>
              </a:defRPr>
            </a:lvl1pPr>
          </a:lstStyle>
          <a:p>
            <a:fld id="{285BA6B1-A000-40C1-AF31-629CD28A2F46}" type="datetimeFigureOut">
              <a:rPr lang="en-US" smtClean="0">
                <a:uFillTx/>
              </a:rPr>
              <a:t>11/26/2019</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Imag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1143000"/>
            <a:ext cx="4114800" cy="3086100"/>
          </a:xfrm>
          <a:prstGeom prst="rect">
            <a:avLst/>
          </a:prstGeom>
          <a:noFill/>
          <a:ln w="12700">
            <a:solidFill>
              <a:srgbClr val="000000"/>
            </a:solid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Notes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400550"/>
            <a:ext cx="5486400" cy="360045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685213"/>
            <a:ext cx="2971800" cy="45878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8787"/>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r">
              <a:defRPr sz="1200">
                <a:uFillTx/>
              </a:defRPr>
            </a:lvl1pPr>
          </a:lstStyle>
          <a:p>
            <a:fld id="{38BDB06F-8ACF-4560-A508-C573B0FED9C7}" type="slidenum">
              <a:rPr lang="en-US" smtClean="0">
                <a:uFillTx/>
              </a:r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latinLnBrk="0" marL="0" rtl="0">
      <a:defRPr kern="1200" sz="1200">
        <a:solidFill>
          <a:schemeClr val="tx1"/>
        </a:solidFill>
        <a:uFillTx/>
        <a:latin typeface="+mn-lt"/>
        <a:ea typeface="+mn-ea"/>
        <a:cs typeface="+mn-cs"/>
      </a:defRPr>
    </a:lvl1pPr>
    <a:lvl2pPr algn="l" defTabSz="914400" eaLnBrk="1" hangingPunct="1" latinLnBrk="0" marL="457200" rtl="0">
      <a:defRPr kern="1200" sz="1200">
        <a:solidFill>
          <a:schemeClr val="tx1"/>
        </a:solidFill>
        <a:uFillTx/>
        <a:latin typeface="+mn-lt"/>
        <a:ea typeface="+mn-ea"/>
        <a:cs typeface="+mn-cs"/>
      </a:defRPr>
    </a:lvl2pPr>
    <a:lvl3pPr algn="l" defTabSz="914400" eaLnBrk="1" hangingPunct="1" latinLnBrk="0" marL="914400" rtl="0">
      <a:defRPr kern="1200" sz="1200">
        <a:solidFill>
          <a:schemeClr val="tx1"/>
        </a:solidFill>
        <a:uFillTx/>
        <a:latin typeface="+mn-lt"/>
        <a:ea typeface="+mn-ea"/>
        <a:cs typeface="+mn-cs"/>
      </a:defRPr>
    </a:lvl3pPr>
    <a:lvl4pPr algn="l" defTabSz="914400" eaLnBrk="1" hangingPunct="1" latinLnBrk="0" marL="1371600" rtl="0">
      <a:defRPr kern="1200" sz="1200">
        <a:solidFill>
          <a:schemeClr val="tx1"/>
        </a:solidFill>
        <a:uFillTx/>
        <a:latin typeface="+mn-lt"/>
        <a:ea typeface="+mn-ea"/>
        <a:cs typeface="+mn-cs"/>
      </a:defRPr>
    </a:lvl4pPr>
    <a:lvl5pPr algn="l" defTabSz="914400" eaLnBrk="1" hangingPunct="1" latinLnBrk="0" marL="1828800" rtl="0">
      <a:defRPr kern="1200" sz="1200">
        <a:solidFill>
          <a:schemeClr val="tx1"/>
        </a:solidFill>
        <a:uFillTx/>
        <a:latin typeface="+mn-lt"/>
        <a:ea typeface="+mn-ea"/>
        <a:cs typeface="+mn-cs"/>
      </a:defRPr>
    </a:lvl5pPr>
    <a:lvl6pPr algn="l" defTabSz="914400" eaLnBrk="1" hangingPunct="1" latinLnBrk="0" marL="2286000" rtl="0">
      <a:defRPr kern="1200" sz="1200">
        <a:solidFill>
          <a:schemeClr val="tx1"/>
        </a:solidFill>
        <a:uFillTx/>
        <a:latin typeface="+mn-lt"/>
        <a:ea typeface="+mn-ea"/>
        <a:cs typeface="+mn-cs"/>
      </a:defRPr>
    </a:lvl6pPr>
    <a:lvl7pPr algn="l" defTabSz="914400" eaLnBrk="1" hangingPunct="1" latinLnBrk="0" marL="2743200" rtl="0">
      <a:defRPr kern="1200" sz="1200">
        <a:solidFill>
          <a:schemeClr val="tx1"/>
        </a:solidFill>
        <a:uFillTx/>
        <a:latin typeface="+mn-lt"/>
        <a:ea typeface="+mn-ea"/>
        <a:cs typeface="+mn-cs"/>
      </a:defRPr>
    </a:lvl7pPr>
    <a:lvl8pPr algn="l" defTabSz="914400" eaLnBrk="1" hangingPunct="1" latinLnBrk="0" marL="3200400" rtl="0">
      <a:defRPr kern="1200" sz="1200">
        <a:solidFill>
          <a:schemeClr val="tx1"/>
        </a:solidFill>
        <a:uFillTx/>
        <a:latin typeface="+mn-lt"/>
        <a:ea typeface="+mn-ea"/>
        <a:cs typeface="+mn-cs"/>
      </a:defRPr>
    </a:lvl8pPr>
    <a:lvl9pPr algn="l" defTabSz="914400" eaLnBrk="1" hangingPunct="1" latinLnBrk="0" marL="3657600" rtl="0">
      <a:defRPr kern="1200" sz="1200">
        <a:solidFill>
          <a:schemeClr val="tx1"/>
        </a:solidFill>
        <a:uFillTx/>
        <a:latin typeface="+mn-lt"/>
        <a:ea typeface="+mn-ea"/>
        <a:cs typeface="+mn-cs"/>
      </a:defRPr>
    </a:lvl9pPr>
  </p:notesStyle>
</p:notesMaster>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4.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5.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6.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7.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8.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19.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0.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1.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2.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3.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130426"/>
            <a:ext cx="7772400" cy="14700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3886200"/>
            <a:ext cx="6400800" cy="1752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indent="0" marL="0">
              <a:buNone/>
              <a:defRPr>
                <a:uFillTx/>
              </a:defRPr>
            </a:lvl1pPr>
            <a:lvl2pPr algn="ctr" indent="0" marL="406405">
              <a:buNone/>
              <a:defRPr>
                <a:uFillTx/>
              </a:defRPr>
            </a:lvl2pPr>
            <a:lvl3pPr algn="ctr" indent="0" marL="812810">
              <a:buNone/>
              <a:defRPr>
                <a:uFillTx/>
              </a:defRPr>
            </a:lvl3pPr>
            <a:lvl4pPr algn="ctr" indent="0" marL="1219215">
              <a:buNone/>
              <a:defRPr>
                <a:uFillTx/>
              </a:defRPr>
            </a:lvl4pPr>
            <a:lvl5pPr algn="ctr" indent="0" marL="1625620">
              <a:buNone/>
              <a:defRPr>
                <a:uFillTx/>
              </a:defRPr>
            </a:lvl5pPr>
            <a:lvl6pPr algn="ctr" indent="0" marL="2032025">
              <a:buNone/>
              <a:defRPr>
                <a:uFillTx/>
              </a:defRPr>
            </a:lvl6pPr>
            <a:lvl7pPr algn="ctr" indent="0" marL="2438430">
              <a:buNone/>
              <a:defRPr>
                <a:uFillTx/>
              </a:defRPr>
            </a:lvl7pPr>
            <a:lvl8pPr algn="ctr" indent="0" marL="2844836">
              <a:buNone/>
              <a:defRPr>
                <a:uFillTx/>
              </a:defRPr>
            </a:lvl8pPr>
            <a:lvl9pPr algn="ctr" indent="0" marL="3251241">
              <a:buNone/>
              <a:defRPr>
                <a:uFillTx/>
              </a:defRPr>
            </a:lvl9pPr>
          </a:lstStyle>
          <a:p>
            <a:r>
              <a:rPr lang="en-US" smtClean="0">
                <a:uFillTx/>
              </a:rPr>
              <a:t>Click to edit Master subtitle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EA1D1091-56A2-43DF-BC98-CB5BA236124E}"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40836C17-A493-453A-9A65-5EF46B15A2BD}"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29400" y="274639"/>
            <a:ext cx="2057400" cy="58515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274639"/>
            <a:ext cx="6036733" cy="58515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6A7615D2-093C-4A99-9641-0D68E5F9EA94}"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130427"/>
            <a:ext cx="7772400" cy="14700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3886200"/>
            <a:ext cx="6400800" cy="1752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indent="0" marL="0">
              <a:buNone/>
              <a:defRPr>
                <a:solidFill>
                  <a:schemeClr val="tx1">
                    <a:tint val="75000"/>
                  </a:schemeClr>
                </a:solidFill>
                <a:uFillTx/>
              </a:defRPr>
            </a:lvl1pPr>
            <a:lvl2pPr algn="ctr" indent="0" marL="406405">
              <a:buNone/>
              <a:defRPr>
                <a:solidFill>
                  <a:schemeClr val="tx1">
                    <a:tint val="75000"/>
                  </a:schemeClr>
                </a:solidFill>
                <a:uFillTx/>
              </a:defRPr>
            </a:lvl2pPr>
            <a:lvl3pPr algn="ctr" indent="0" marL="812810">
              <a:buNone/>
              <a:defRPr>
                <a:solidFill>
                  <a:schemeClr val="tx1">
                    <a:tint val="75000"/>
                  </a:schemeClr>
                </a:solidFill>
                <a:uFillTx/>
              </a:defRPr>
            </a:lvl3pPr>
            <a:lvl4pPr algn="ctr" indent="0" marL="1219215">
              <a:buNone/>
              <a:defRPr>
                <a:solidFill>
                  <a:schemeClr val="tx1">
                    <a:tint val="75000"/>
                  </a:schemeClr>
                </a:solidFill>
                <a:uFillTx/>
              </a:defRPr>
            </a:lvl4pPr>
            <a:lvl5pPr algn="ctr" indent="0" marL="1625620">
              <a:buNone/>
              <a:defRPr>
                <a:solidFill>
                  <a:schemeClr val="tx1">
                    <a:tint val="75000"/>
                  </a:schemeClr>
                </a:solidFill>
                <a:uFillTx/>
              </a:defRPr>
            </a:lvl5pPr>
            <a:lvl6pPr algn="ctr" indent="0" marL="2032025">
              <a:buNone/>
              <a:defRPr>
                <a:solidFill>
                  <a:schemeClr val="tx1">
                    <a:tint val="75000"/>
                  </a:schemeClr>
                </a:solidFill>
                <a:uFillTx/>
              </a:defRPr>
            </a:lvl6pPr>
            <a:lvl7pPr algn="ctr" indent="0" marL="2438430">
              <a:buNone/>
              <a:defRPr>
                <a:solidFill>
                  <a:schemeClr val="tx1">
                    <a:tint val="75000"/>
                  </a:schemeClr>
                </a:solidFill>
                <a:uFillTx/>
              </a:defRPr>
            </a:lvl7pPr>
            <a:lvl8pPr algn="ctr" indent="0" marL="2844836">
              <a:buNone/>
              <a:defRPr>
                <a:solidFill>
                  <a:schemeClr val="tx1">
                    <a:tint val="75000"/>
                  </a:schemeClr>
                </a:solidFill>
                <a:uFillTx/>
              </a:defRPr>
            </a:lvl8pPr>
            <a:lvl9pPr algn="ctr" indent="0" marL="3251241">
              <a:buNone/>
              <a:defRPr>
                <a:solidFill>
                  <a:schemeClr val="tx1">
                    <a:tint val="75000"/>
                  </a:schemeClr>
                </a:solidFill>
                <a:uFillTx/>
              </a:defRPr>
            </a:lvl9pPr>
          </a:lstStyle>
          <a:p>
            <a:r>
              <a:rPr lang="en-US" smtClean="0">
                <a:uFillTx/>
              </a:rPr>
              <a:t>Click to edit Master subtitle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7CC035DE-6BDE-4E0C-8670-FEA10764E26C}"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5554F449-27BD-4B02-9375-A26BEF3DA3FA}"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6928CCB7-6B9E-4ADB-8C40-D4B8C081E7A9}"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1F84AD3B-7B7F-4E2F-9F2B-533ED073C141}"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22313" y="4406902"/>
            <a:ext cx="7772400" cy="13620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algn="l">
              <a:defRPr b="1" cap="all" sz="3556">
                <a:uFillTx/>
              </a:defRPr>
            </a:lvl1p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22313" y="2906713"/>
            <a:ext cx="7772400" cy="15001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sz="1778">
                <a:solidFill>
                  <a:schemeClr val="tx1">
                    <a:tint val="75000"/>
                  </a:schemeClr>
                </a:solidFill>
                <a:uFillTx/>
              </a:defRPr>
            </a:lvl1pPr>
            <a:lvl2pPr indent="0" marL="406405">
              <a:buNone/>
              <a:defRPr sz="1600">
                <a:solidFill>
                  <a:schemeClr val="tx1">
                    <a:tint val="75000"/>
                  </a:schemeClr>
                </a:solidFill>
                <a:uFillTx/>
              </a:defRPr>
            </a:lvl2pPr>
            <a:lvl3pPr indent="0" marL="812810">
              <a:buNone/>
              <a:defRPr sz="1422">
                <a:solidFill>
                  <a:schemeClr val="tx1">
                    <a:tint val="75000"/>
                  </a:schemeClr>
                </a:solidFill>
                <a:uFillTx/>
              </a:defRPr>
            </a:lvl3pPr>
            <a:lvl4pPr indent="0" marL="1219215">
              <a:buNone/>
              <a:defRPr sz="1244">
                <a:solidFill>
                  <a:schemeClr val="tx1">
                    <a:tint val="75000"/>
                  </a:schemeClr>
                </a:solidFill>
                <a:uFillTx/>
              </a:defRPr>
            </a:lvl4pPr>
            <a:lvl5pPr indent="0" marL="1625620">
              <a:buNone/>
              <a:defRPr sz="1244">
                <a:solidFill>
                  <a:schemeClr val="tx1">
                    <a:tint val="75000"/>
                  </a:schemeClr>
                </a:solidFill>
                <a:uFillTx/>
              </a:defRPr>
            </a:lvl5pPr>
            <a:lvl6pPr indent="0" marL="2032025">
              <a:buNone/>
              <a:defRPr sz="1244">
                <a:solidFill>
                  <a:schemeClr val="tx1">
                    <a:tint val="75000"/>
                  </a:schemeClr>
                </a:solidFill>
                <a:uFillTx/>
              </a:defRPr>
            </a:lvl6pPr>
            <a:lvl7pPr indent="0" marL="2438430">
              <a:buNone/>
              <a:defRPr sz="1244">
                <a:solidFill>
                  <a:schemeClr val="tx1">
                    <a:tint val="75000"/>
                  </a:schemeClr>
                </a:solidFill>
                <a:uFillTx/>
              </a:defRPr>
            </a:lvl7pPr>
            <a:lvl8pPr indent="0" marL="2844836">
              <a:buNone/>
              <a:defRPr sz="1244">
                <a:solidFill>
                  <a:schemeClr val="tx1">
                    <a:tint val="75000"/>
                  </a:schemeClr>
                </a:solidFill>
                <a:uFillTx/>
              </a:defRPr>
            </a:lvl8pPr>
            <a:lvl9pPr indent="0" marL="3251241">
              <a:buNone/>
              <a:defRPr sz="1244">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EBE8FE32-A14B-41FE-A58F-5F0A26983CB8}"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BCDD4A63-0043-4C29-ADFF-0D56A2A41FEF}"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2"/>
            <a:ext cx="4038600"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89">
                <a:uFillTx/>
              </a:defRPr>
            </a:lvl1pPr>
            <a:lvl2pPr>
              <a:defRPr sz="2133">
                <a:uFillTx/>
              </a:defRPr>
            </a:lvl2pPr>
            <a:lvl3pPr>
              <a:defRPr sz="1778">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8200" y="1600202"/>
            <a:ext cx="4038600"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89">
                <a:uFillTx/>
              </a:defRPr>
            </a:lvl1pPr>
            <a:lvl2pPr>
              <a:defRPr sz="2133">
                <a:uFillTx/>
              </a:defRPr>
            </a:lvl2pPr>
            <a:lvl3pPr>
              <a:defRPr sz="1778">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180E6BB6-AD7D-46E4-8744-FB42D01311BF}"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38C7034D-2289-46CB-B0C6-A8C2D4570967}"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535113"/>
            <a:ext cx="4040188" cy="6397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133">
                <a:uFillTx/>
              </a:defRPr>
            </a:lvl1pPr>
            <a:lvl2pPr indent="0" marL="406405">
              <a:buNone/>
              <a:defRPr b="1" sz="1778">
                <a:uFillTx/>
              </a:defRPr>
            </a:lvl2pPr>
            <a:lvl3pPr indent="0" marL="812810">
              <a:buNone/>
              <a:defRPr b="1" sz="1600">
                <a:uFillTx/>
              </a:defRPr>
            </a:lvl3pPr>
            <a:lvl4pPr indent="0" marL="1219215">
              <a:buNone/>
              <a:defRPr b="1" sz="1422">
                <a:uFillTx/>
              </a:defRPr>
            </a:lvl4pPr>
            <a:lvl5pPr indent="0" marL="1625620">
              <a:buNone/>
              <a:defRPr b="1" sz="1422">
                <a:uFillTx/>
              </a:defRPr>
            </a:lvl5pPr>
            <a:lvl6pPr indent="0" marL="2032025">
              <a:buNone/>
              <a:defRPr b="1" sz="1422">
                <a:uFillTx/>
              </a:defRPr>
            </a:lvl6pPr>
            <a:lvl7pPr indent="0" marL="2438430">
              <a:buNone/>
              <a:defRPr b="1" sz="1422">
                <a:uFillTx/>
              </a:defRPr>
            </a:lvl7pPr>
            <a:lvl8pPr indent="0" marL="2844836">
              <a:buNone/>
              <a:defRPr b="1" sz="1422">
                <a:uFillTx/>
              </a:defRPr>
            </a:lvl8pPr>
            <a:lvl9pPr indent="0" marL="3251241">
              <a:buNone/>
              <a:defRPr b="1" sz="1422">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174875"/>
            <a:ext cx="4040188" cy="39512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133">
                <a:uFillTx/>
              </a:defRPr>
            </a:lvl1pPr>
            <a:lvl2pPr>
              <a:defRPr sz="1778">
                <a:uFillTx/>
              </a:defRPr>
            </a:lvl2pPr>
            <a:lvl3pPr>
              <a:defRPr sz="1600">
                <a:uFillTx/>
              </a:defRPr>
            </a:lvl3pPr>
            <a:lvl4pPr>
              <a:defRPr sz="1422">
                <a:uFillTx/>
              </a:defRPr>
            </a:lvl4pPr>
            <a:lvl5pPr>
              <a:defRPr sz="1422">
                <a:uFillTx/>
              </a:defRPr>
            </a:lvl5pPr>
            <a:lvl6pPr>
              <a:defRPr sz="1422">
                <a:uFillTx/>
              </a:defRPr>
            </a:lvl6pPr>
            <a:lvl7pPr>
              <a:defRPr sz="1422">
                <a:uFillTx/>
              </a:defRPr>
            </a:lvl7pPr>
            <a:lvl8pPr>
              <a:defRPr sz="1422">
                <a:uFillTx/>
              </a:defRPr>
            </a:lvl8pPr>
            <a:lvl9pPr>
              <a:defRPr sz="1422">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5026" y="1535113"/>
            <a:ext cx="4041775" cy="6397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133">
                <a:uFillTx/>
              </a:defRPr>
            </a:lvl1pPr>
            <a:lvl2pPr indent="0" marL="406405">
              <a:buNone/>
              <a:defRPr b="1" sz="1778">
                <a:uFillTx/>
              </a:defRPr>
            </a:lvl2pPr>
            <a:lvl3pPr indent="0" marL="812810">
              <a:buNone/>
              <a:defRPr b="1" sz="1600">
                <a:uFillTx/>
              </a:defRPr>
            </a:lvl3pPr>
            <a:lvl4pPr indent="0" marL="1219215">
              <a:buNone/>
              <a:defRPr b="1" sz="1422">
                <a:uFillTx/>
              </a:defRPr>
            </a:lvl4pPr>
            <a:lvl5pPr indent="0" marL="1625620">
              <a:buNone/>
              <a:defRPr b="1" sz="1422">
                <a:uFillTx/>
              </a:defRPr>
            </a:lvl5pPr>
            <a:lvl6pPr indent="0" marL="2032025">
              <a:buNone/>
              <a:defRPr b="1" sz="1422">
                <a:uFillTx/>
              </a:defRPr>
            </a:lvl6pPr>
            <a:lvl7pPr indent="0" marL="2438430">
              <a:buNone/>
              <a:defRPr b="1" sz="1422">
                <a:uFillTx/>
              </a:defRPr>
            </a:lvl7pPr>
            <a:lvl8pPr indent="0" marL="2844836">
              <a:buNone/>
              <a:defRPr b="1" sz="1422">
                <a:uFillTx/>
              </a:defRPr>
            </a:lvl8pPr>
            <a:lvl9pPr indent="0" marL="3251241">
              <a:buNone/>
              <a:defRPr b="1" sz="1422">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5026" y="2174875"/>
            <a:ext cx="4041775" cy="39512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133">
                <a:uFillTx/>
              </a:defRPr>
            </a:lvl1pPr>
            <a:lvl2pPr>
              <a:defRPr sz="1778">
                <a:uFillTx/>
              </a:defRPr>
            </a:lvl2pPr>
            <a:lvl3pPr>
              <a:defRPr sz="1600">
                <a:uFillTx/>
              </a:defRPr>
            </a:lvl3pPr>
            <a:lvl4pPr>
              <a:defRPr sz="1422">
                <a:uFillTx/>
              </a:defRPr>
            </a:lvl4pPr>
            <a:lvl5pPr>
              <a:defRPr sz="1422">
                <a:uFillTx/>
              </a:defRPr>
            </a:lvl5pPr>
            <a:lvl6pPr>
              <a:defRPr sz="1422">
                <a:uFillTx/>
              </a:defRPr>
            </a:lvl6pPr>
            <a:lvl7pPr>
              <a:defRPr sz="1422">
                <a:uFillTx/>
              </a:defRPr>
            </a:lvl7pPr>
            <a:lvl8pPr>
              <a:defRPr sz="1422">
                <a:uFillTx/>
              </a:defRPr>
            </a:lvl8pPr>
            <a:lvl9pPr>
              <a:defRPr sz="1422">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7A3C9503-3E25-4D0F-ACA0-BE0E27FB0298}"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33F9EB23-E2FB-4338-8E95-2E462A8E32E6}"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12AAE3F3-5D89-4120-9B0C-068C85FB79BE}"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01043538-9470-440C-BA6D-C5D8DEA09475}"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E636CCD5-FA94-43F7-9047-8F1243B8165E}"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2C6C3917-4CC8-4640-A56D-8FCA9D3AFAA8}"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273050"/>
            <a:ext cx="3008313" cy="11620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1778">
                <a:uFillTx/>
              </a:defRPr>
            </a:lvl1p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75050" y="273052"/>
            <a:ext cx="5111750" cy="585311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844">
                <a:uFillTx/>
              </a:defRPr>
            </a:lvl1pPr>
            <a:lvl2pPr>
              <a:defRPr sz="2489">
                <a:uFillTx/>
              </a:defRPr>
            </a:lvl2pPr>
            <a:lvl3pPr>
              <a:defRPr sz="2133">
                <a:uFillTx/>
              </a:defRPr>
            </a:lvl3pPr>
            <a:lvl4pPr>
              <a:defRPr sz="1778">
                <a:uFillTx/>
              </a:defRPr>
            </a:lvl4pPr>
            <a:lvl5pPr>
              <a:defRPr sz="1778">
                <a:uFillTx/>
              </a:defRPr>
            </a:lvl5pPr>
            <a:lvl6pPr>
              <a:defRPr sz="1778">
                <a:uFillTx/>
              </a:defRPr>
            </a:lvl6pPr>
            <a:lvl7pPr>
              <a:defRPr sz="1778">
                <a:uFillTx/>
              </a:defRPr>
            </a:lvl7pPr>
            <a:lvl8pPr>
              <a:defRPr sz="1778">
                <a:uFillTx/>
              </a:defRPr>
            </a:lvl8pPr>
            <a:lvl9pPr>
              <a:defRPr sz="1778">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1" y="1435102"/>
            <a:ext cx="3008313" cy="46910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244">
                <a:uFillTx/>
              </a:defRPr>
            </a:lvl1pPr>
            <a:lvl2pPr indent="0" marL="406405">
              <a:buNone/>
              <a:defRPr sz="1067">
                <a:uFillTx/>
              </a:defRPr>
            </a:lvl2pPr>
            <a:lvl3pPr indent="0" marL="812810">
              <a:buNone/>
              <a:defRPr sz="889">
                <a:uFillTx/>
              </a:defRPr>
            </a:lvl3pPr>
            <a:lvl4pPr indent="0" marL="1219215">
              <a:buNone/>
              <a:defRPr sz="800">
                <a:uFillTx/>
              </a:defRPr>
            </a:lvl4pPr>
            <a:lvl5pPr indent="0" marL="1625620">
              <a:buNone/>
              <a:defRPr sz="800">
                <a:uFillTx/>
              </a:defRPr>
            </a:lvl5pPr>
            <a:lvl6pPr indent="0" marL="2032025">
              <a:buNone/>
              <a:defRPr sz="800">
                <a:uFillTx/>
              </a:defRPr>
            </a:lvl6pPr>
            <a:lvl7pPr indent="0" marL="2438430">
              <a:buNone/>
              <a:defRPr sz="800">
                <a:uFillTx/>
              </a:defRPr>
            </a:lvl7pPr>
            <a:lvl8pPr indent="0" marL="2844836">
              <a:buNone/>
              <a:defRPr sz="800">
                <a:uFillTx/>
              </a:defRPr>
            </a:lvl8pPr>
            <a:lvl9pPr indent="0" marL="3251241">
              <a:buNone/>
              <a:defRPr sz="8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0E86ABF5-4A7E-4810-8E2F-C8EA5D128C0A}"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D40D4D33-108D-40EF-A402-79DFC0968EBA}"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178CC8DF-B9BD-4BD4-B438-C358B80FE111}"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2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288" y="4800600"/>
            <a:ext cx="5486400" cy="566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1778">
                <a:uFillTx/>
              </a:defRPr>
            </a:lvl1p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288" y="612775"/>
            <a:ext cx="54864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a:normAutofit/>
          </a:bodyPr>
          <a:lstStyle>
            <a:lvl1pPr indent="0" marL="0">
              <a:buNone/>
              <a:defRPr sz="2844">
                <a:uFillTx/>
              </a:defRPr>
            </a:lvl1pPr>
            <a:lvl2pPr indent="0" marL="406405">
              <a:buNone/>
              <a:defRPr sz="2489">
                <a:uFillTx/>
              </a:defRPr>
            </a:lvl2pPr>
            <a:lvl3pPr indent="0" marL="812810">
              <a:buNone/>
              <a:defRPr sz="2133">
                <a:uFillTx/>
              </a:defRPr>
            </a:lvl3pPr>
            <a:lvl4pPr indent="0" marL="1219215">
              <a:buNone/>
              <a:defRPr sz="1778">
                <a:uFillTx/>
              </a:defRPr>
            </a:lvl4pPr>
            <a:lvl5pPr indent="0" marL="1625620">
              <a:buNone/>
              <a:defRPr sz="1778">
                <a:uFillTx/>
              </a:defRPr>
            </a:lvl5pPr>
            <a:lvl6pPr indent="0" marL="2032025">
              <a:buNone/>
              <a:defRPr sz="1778">
                <a:uFillTx/>
              </a:defRPr>
            </a:lvl6pPr>
            <a:lvl7pPr indent="0" marL="2438430">
              <a:buNone/>
              <a:defRPr sz="1778">
                <a:uFillTx/>
              </a:defRPr>
            </a:lvl7pPr>
            <a:lvl8pPr indent="0" marL="2844836">
              <a:buNone/>
              <a:defRPr sz="1778">
                <a:uFillTx/>
              </a:defRPr>
            </a:lvl8pPr>
            <a:lvl9pPr indent="0" marL="3251241">
              <a:buNone/>
              <a:defRPr sz="1778">
                <a:uFillTx/>
              </a:defRPr>
            </a:lvl9pPr>
          </a:lstStyle>
          <a:p>
            <a:pPr lvl="0"/>
            <a:r>
              <a:rPr lang="en-US" noProof="0" smtClean="0">
                <a:uFillTx/>
              </a:rPr>
              <a:t>Click icon to add picture</a:t>
            </a:r>
            <a:endParaRPr lang="en-GB" noProof="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288" y="5367338"/>
            <a:ext cx="5486400" cy="8048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244">
                <a:uFillTx/>
              </a:defRPr>
            </a:lvl1pPr>
            <a:lvl2pPr indent="0" marL="406405">
              <a:buNone/>
              <a:defRPr sz="1067">
                <a:uFillTx/>
              </a:defRPr>
            </a:lvl2pPr>
            <a:lvl3pPr indent="0" marL="812810">
              <a:buNone/>
              <a:defRPr sz="889">
                <a:uFillTx/>
              </a:defRPr>
            </a:lvl3pPr>
            <a:lvl4pPr indent="0" marL="1219215">
              <a:buNone/>
              <a:defRPr sz="800">
                <a:uFillTx/>
              </a:defRPr>
            </a:lvl4pPr>
            <a:lvl5pPr indent="0" marL="1625620">
              <a:buNone/>
              <a:defRPr sz="800">
                <a:uFillTx/>
              </a:defRPr>
            </a:lvl5pPr>
            <a:lvl6pPr indent="0" marL="2032025">
              <a:buNone/>
              <a:defRPr sz="800">
                <a:uFillTx/>
              </a:defRPr>
            </a:lvl6pPr>
            <a:lvl7pPr indent="0" marL="2438430">
              <a:buNone/>
              <a:defRPr sz="800">
                <a:uFillTx/>
              </a:defRPr>
            </a:lvl7pPr>
            <a:lvl8pPr indent="0" marL="2844836">
              <a:buNone/>
              <a:defRPr sz="800">
                <a:uFillTx/>
              </a:defRPr>
            </a:lvl8pPr>
            <a:lvl9pPr indent="0" marL="3251241">
              <a:buNone/>
              <a:defRPr sz="8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6E5ED86E-3605-471E-BFD4-EACC0CACA54B}"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85E978E9-002F-4ABB-A500-09E1012D5102}"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789DC18C-2679-419F-B726-42D7402913A9}"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73686F1B-F5B7-4D42-897C-59DC8EC5DAAD}"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29400" y="274640"/>
            <a:ext cx="2057400" cy="58515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74640"/>
            <a:ext cx="6019800" cy="58515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A493DCE3-2A69-4407-88AA-B1872547A820}"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E415ABF1-1C02-4BA8-BC0F-4C13A2F1AB74}" type="slidenum">
              <a:rPr lang="en-GB">
                <a:uFillTx/>
              </a:rPr>
              <a:pPr>
                <a:defRPr>
                  <a:uFillTx/>
                </a:defRPr>
              </a:pPr>
              <a:t>‹#›</a:t>
            </a:fld>
            <a:endParaRPr lang="en-GB">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AndTwoObj">
  <p:cSld name="Title, Content, and 2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22238"/>
            <a:ext cx="7543800" cy="1295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719263"/>
            <a:ext cx="4038600" cy="44116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8200" y="1719265"/>
            <a:ext cx="4038600" cy="212883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Conten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8200" y="4000502"/>
            <a:ext cx="4038600" cy="21304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Date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248400"/>
            <a:ext cx="2133600" cy="457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E4A0D650-6ABB-4EDC-AAF5-00448B71197B}" type="datetime1">
              <a:rPr altLang="en-US" lang="en-GB">
                <a:uFillTx/>
              </a:rPr>
              <a:pPr>
                <a:defRPr>
                  <a:uFillTx/>
                </a:defRPr>
              </a:pPr>
              <a:t>26/11/2019</a:t>
            </a:fld>
            <a:endParaRPr altLang="en-US"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Foot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24200" y="6248400"/>
            <a:ext cx="2895600" cy="457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r>
              <a:rPr altLang="en-US" lang="en-US">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Slide Numb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53200" y="6248400"/>
            <a:ext cx="2133600" cy="457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fontAlgn="base">
              <a:spcBef>
                <a:spcPct val="0"/>
              </a:spcBef>
              <a:spcAft>
                <a:spcPct val="0"/>
              </a:spcAft>
              <a:defRPr>
                <a:uFillTx/>
                <a:latin charset="0" panose="02020603050405020304" pitchFamily="18" typeface="Times New Roman"/>
              </a:defRPr>
            </a:lvl1pPr>
          </a:lstStyle>
          <a:p>
            <a:pPr>
              <a:defRPr>
                <a:uFillTx/>
              </a:defRPr>
            </a:pPr>
            <a:fld id="{6AD0C772-5F8D-4074-B88D-BAC5BF1C189D}" type="slidenum">
              <a:rPr altLang="en-US" lang="en-US">
                <a:uFillTx/>
              </a:rPr>
              <a:pPr>
                <a:defRPr>
                  <a:uFillTx/>
                </a:defRPr>
              </a:pPr>
              <a:t>‹#›</a:t>
            </a:fld>
            <a:endParaRPr altLang="en-US"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22489" y="4406901"/>
            <a:ext cx="7772400" cy="13620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lstStyle>
            <a:lvl1pPr algn="l">
              <a:defRPr b="1" cap="all" sz="3556">
                <a:uFillTx/>
              </a:defRPr>
            </a:lvl1p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22489" y="2906713"/>
            <a:ext cx="7772400" cy="15001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sz="1778">
                <a:uFillTx/>
              </a:defRPr>
            </a:lvl1pPr>
            <a:lvl2pPr indent="0" marL="406405">
              <a:buNone/>
              <a:defRPr sz="1600">
                <a:uFillTx/>
              </a:defRPr>
            </a:lvl2pPr>
            <a:lvl3pPr indent="0" marL="812810">
              <a:buNone/>
              <a:defRPr sz="1422">
                <a:uFillTx/>
              </a:defRPr>
            </a:lvl3pPr>
            <a:lvl4pPr indent="0" marL="1219215">
              <a:buNone/>
              <a:defRPr sz="1244">
                <a:uFillTx/>
              </a:defRPr>
            </a:lvl4pPr>
            <a:lvl5pPr indent="0" marL="1625620">
              <a:buNone/>
              <a:defRPr sz="1244">
                <a:uFillTx/>
              </a:defRPr>
            </a:lvl5pPr>
            <a:lvl6pPr indent="0" marL="2032025">
              <a:buNone/>
              <a:defRPr sz="1244">
                <a:uFillTx/>
              </a:defRPr>
            </a:lvl6pPr>
            <a:lvl7pPr indent="0" marL="2438430">
              <a:buNone/>
              <a:defRPr sz="1244">
                <a:uFillTx/>
              </a:defRPr>
            </a:lvl7pPr>
            <a:lvl8pPr indent="0" marL="2844836">
              <a:buNone/>
              <a:defRPr sz="1244">
                <a:uFillTx/>
              </a:defRPr>
            </a:lvl8pPr>
            <a:lvl9pPr indent="0" marL="3251241">
              <a:buNone/>
              <a:defRPr sz="1244">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76C8F8A1-639F-404E-BC09-0A025F2B74EF}"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1"/>
            <a:ext cx="4047067"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89">
                <a:uFillTx/>
              </a:defRPr>
            </a:lvl1pPr>
            <a:lvl2pPr>
              <a:defRPr sz="2133">
                <a:uFillTx/>
              </a:defRPr>
            </a:lvl2pPr>
            <a:lvl3pPr>
              <a:defRPr sz="1778">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39733" y="1600201"/>
            <a:ext cx="4047067"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489">
                <a:uFillTx/>
              </a:defRPr>
            </a:lvl1pPr>
            <a:lvl2pPr>
              <a:defRPr sz="2133">
                <a:uFillTx/>
              </a:defRPr>
            </a:lvl2pPr>
            <a:lvl3pPr>
              <a:defRPr sz="1778">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920938B2-FB76-4044-AFE5-30D6AE5BA440}"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535113"/>
            <a:ext cx="4040012" cy="6397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133">
                <a:uFillTx/>
              </a:defRPr>
            </a:lvl1pPr>
            <a:lvl2pPr indent="0" marL="406405">
              <a:buNone/>
              <a:defRPr b="1" sz="1778">
                <a:uFillTx/>
              </a:defRPr>
            </a:lvl2pPr>
            <a:lvl3pPr indent="0" marL="812810">
              <a:buNone/>
              <a:defRPr b="1" sz="1600">
                <a:uFillTx/>
              </a:defRPr>
            </a:lvl3pPr>
            <a:lvl4pPr indent="0" marL="1219215">
              <a:buNone/>
              <a:defRPr b="1" sz="1422">
                <a:uFillTx/>
              </a:defRPr>
            </a:lvl4pPr>
            <a:lvl5pPr indent="0" marL="1625620">
              <a:buNone/>
              <a:defRPr b="1" sz="1422">
                <a:uFillTx/>
              </a:defRPr>
            </a:lvl5pPr>
            <a:lvl6pPr indent="0" marL="2032025">
              <a:buNone/>
              <a:defRPr b="1" sz="1422">
                <a:uFillTx/>
              </a:defRPr>
            </a:lvl6pPr>
            <a:lvl7pPr indent="0" marL="2438430">
              <a:buNone/>
              <a:defRPr b="1" sz="1422">
                <a:uFillTx/>
              </a:defRPr>
            </a:lvl7pPr>
            <a:lvl8pPr indent="0" marL="2844836">
              <a:buNone/>
              <a:defRPr b="1" sz="1422">
                <a:uFillTx/>
              </a:defRPr>
            </a:lvl8pPr>
            <a:lvl9pPr indent="0" marL="3251241">
              <a:buNone/>
              <a:defRPr b="1" sz="1422">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174875"/>
            <a:ext cx="4040012" cy="39512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133">
                <a:uFillTx/>
              </a:defRPr>
            </a:lvl1pPr>
            <a:lvl2pPr>
              <a:defRPr sz="1778">
                <a:uFillTx/>
              </a:defRPr>
            </a:lvl2pPr>
            <a:lvl3pPr>
              <a:defRPr sz="1600">
                <a:uFillTx/>
              </a:defRPr>
            </a:lvl3pPr>
            <a:lvl4pPr>
              <a:defRPr sz="1422">
                <a:uFillTx/>
              </a:defRPr>
            </a:lvl4pPr>
            <a:lvl5pPr>
              <a:defRPr sz="1422">
                <a:uFillTx/>
              </a:defRPr>
            </a:lvl5pPr>
            <a:lvl6pPr>
              <a:defRPr sz="1422">
                <a:uFillTx/>
              </a:defRPr>
            </a:lvl6pPr>
            <a:lvl7pPr>
              <a:defRPr sz="1422">
                <a:uFillTx/>
              </a:defRPr>
            </a:lvl7pPr>
            <a:lvl8pPr>
              <a:defRPr sz="1422">
                <a:uFillTx/>
              </a:defRPr>
            </a:lvl8pPr>
            <a:lvl9pPr>
              <a:defRPr sz="1422">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5378" y="1535113"/>
            <a:ext cx="4041422" cy="6397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indent="0" marL="0">
              <a:buNone/>
              <a:defRPr b="1" sz="2133">
                <a:uFillTx/>
              </a:defRPr>
            </a:lvl1pPr>
            <a:lvl2pPr indent="0" marL="406405">
              <a:buNone/>
              <a:defRPr b="1" sz="1778">
                <a:uFillTx/>
              </a:defRPr>
            </a:lvl2pPr>
            <a:lvl3pPr indent="0" marL="812810">
              <a:buNone/>
              <a:defRPr b="1" sz="1600">
                <a:uFillTx/>
              </a:defRPr>
            </a:lvl3pPr>
            <a:lvl4pPr indent="0" marL="1219215">
              <a:buNone/>
              <a:defRPr b="1" sz="1422">
                <a:uFillTx/>
              </a:defRPr>
            </a:lvl4pPr>
            <a:lvl5pPr indent="0" marL="1625620">
              <a:buNone/>
              <a:defRPr b="1" sz="1422">
                <a:uFillTx/>
              </a:defRPr>
            </a:lvl5pPr>
            <a:lvl6pPr indent="0" marL="2032025">
              <a:buNone/>
              <a:defRPr b="1" sz="1422">
                <a:uFillTx/>
              </a:defRPr>
            </a:lvl6pPr>
            <a:lvl7pPr indent="0" marL="2438430">
              <a:buNone/>
              <a:defRPr b="1" sz="1422">
                <a:uFillTx/>
              </a:defRPr>
            </a:lvl7pPr>
            <a:lvl8pPr indent="0" marL="2844836">
              <a:buNone/>
              <a:defRPr b="1" sz="1422">
                <a:uFillTx/>
              </a:defRPr>
            </a:lvl8pPr>
            <a:lvl9pPr indent="0" marL="3251241">
              <a:buNone/>
              <a:defRPr b="1" sz="1422">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5378" y="2174875"/>
            <a:ext cx="4041422" cy="39512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133">
                <a:uFillTx/>
              </a:defRPr>
            </a:lvl1pPr>
            <a:lvl2pPr>
              <a:defRPr sz="1778">
                <a:uFillTx/>
              </a:defRPr>
            </a:lvl2pPr>
            <a:lvl3pPr>
              <a:defRPr sz="1600">
                <a:uFillTx/>
              </a:defRPr>
            </a:lvl3pPr>
            <a:lvl4pPr>
              <a:defRPr sz="1422">
                <a:uFillTx/>
              </a:defRPr>
            </a:lvl4pPr>
            <a:lvl5pPr>
              <a:defRPr sz="1422">
                <a:uFillTx/>
              </a:defRPr>
            </a:lvl5pPr>
            <a:lvl6pPr>
              <a:defRPr sz="1422">
                <a:uFillTx/>
              </a:defRPr>
            </a:lvl6pPr>
            <a:lvl7pPr>
              <a:defRPr sz="1422">
                <a:uFillTx/>
              </a:defRPr>
            </a:lvl7pPr>
            <a:lvl8pPr>
              <a:defRPr sz="1422">
                <a:uFillTx/>
              </a:defRPr>
            </a:lvl8pPr>
            <a:lvl9pPr>
              <a:defRPr sz="1422">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ECFAC56A-45F9-4420-9E71-993DDBC2112C}"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185F120B-7623-4636-817F-78152265789E}"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CC1BFB85-1FE2-47DA-8A85-5F237E25DBAF}"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73050"/>
            <a:ext cx="3008489" cy="11620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1778">
                <a:uFillTx/>
              </a:defRPr>
            </a:lvl1p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75756" y="273051"/>
            <a:ext cx="5111044" cy="585311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sz="2844">
                <a:uFillTx/>
              </a:defRPr>
            </a:lvl1pPr>
            <a:lvl2pPr>
              <a:defRPr sz="2489">
                <a:uFillTx/>
              </a:defRPr>
            </a:lvl2pPr>
            <a:lvl3pPr>
              <a:defRPr sz="2133">
                <a:uFillTx/>
              </a:defRPr>
            </a:lvl3pPr>
            <a:lvl4pPr>
              <a:defRPr sz="1778">
                <a:uFillTx/>
              </a:defRPr>
            </a:lvl4pPr>
            <a:lvl5pPr>
              <a:defRPr sz="1778">
                <a:uFillTx/>
              </a:defRPr>
            </a:lvl5pPr>
            <a:lvl6pPr>
              <a:defRPr sz="1778">
                <a:uFillTx/>
              </a:defRPr>
            </a:lvl6pPr>
            <a:lvl7pPr>
              <a:defRPr sz="1778">
                <a:uFillTx/>
              </a:defRPr>
            </a:lvl7pPr>
            <a:lvl8pPr>
              <a:defRPr sz="1778">
                <a:uFillTx/>
              </a:defRPr>
            </a:lvl8pPr>
            <a:lvl9pPr>
              <a:defRPr sz="1778">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435101"/>
            <a:ext cx="3008489" cy="46910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244">
                <a:uFillTx/>
              </a:defRPr>
            </a:lvl1pPr>
            <a:lvl2pPr indent="0" marL="406405">
              <a:buNone/>
              <a:defRPr sz="1067">
                <a:uFillTx/>
              </a:defRPr>
            </a:lvl2pPr>
            <a:lvl3pPr indent="0" marL="812810">
              <a:buNone/>
              <a:defRPr sz="889">
                <a:uFillTx/>
              </a:defRPr>
            </a:lvl3pPr>
            <a:lvl4pPr indent="0" marL="1219215">
              <a:buNone/>
              <a:defRPr sz="800">
                <a:uFillTx/>
              </a:defRPr>
            </a:lvl4pPr>
            <a:lvl5pPr indent="0" marL="1625620">
              <a:buNone/>
              <a:defRPr sz="800">
                <a:uFillTx/>
              </a:defRPr>
            </a:lvl5pPr>
            <a:lvl6pPr indent="0" marL="2032025">
              <a:buNone/>
              <a:defRPr sz="800">
                <a:uFillTx/>
              </a:defRPr>
            </a:lvl6pPr>
            <a:lvl7pPr indent="0" marL="2438430">
              <a:buNone/>
              <a:defRPr sz="800">
                <a:uFillTx/>
              </a:defRPr>
            </a:lvl7pPr>
            <a:lvl8pPr indent="0" marL="2844836">
              <a:buNone/>
              <a:defRPr sz="800">
                <a:uFillTx/>
              </a:defRPr>
            </a:lvl8pPr>
            <a:lvl9pPr indent="0" marL="3251241">
              <a:buNone/>
              <a:defRPr sz="8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0F4C54C3-5743-4721-A727-314A9D052DDA}"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111" y="4800600"/>
            <a:ext cx="5486400" cy="566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l">
              <a:defRPr b="1" sz="1778">
                <a:uFillTx/>
              </a:defRPr>
            </a:lvl1p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111" y="612775"/>
            <a:ext cx="54864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2844">
                <a:uFillTx/>
              </a:defRPr>
            </a:lvl1pPr>
            <a:lvl2pPr indent="0" marL="406405">
              <a:buNone/>
              <a:defRPr sz="2489">
                <a:uFillTx/>
              </a:defRPr>
            </a:lvl2pPr>
            <a:lvl3pPr indent="0" marL="812810">
              <a:buNone/>
              <a:defRPr sz="2133">
                <a:uFillTx/>
              </a:defRPr>
            </a:lvl3pPr>
            <a:lvl4pPr indent="0" marL="1219215">
              <a:buNone/>
              <a:defRPr sz="1778">
                <a:uFillTx/>
              </a:defRPr>
            </a:lvl4pPr>
            <a:lvl5pPr indent="0" marL="1625620">
              <a:buNone/>
              <a:defRPr sz="1778">
                <a:uFillTx/>
              </a:defRPr>
            </a:lvl5pPr>
            <a:lvl6pPr indent="0" marL="2032025">
              <a:buNone/>
              <a:defRPr sz="1778">
                <a:uFillTx/>
              </a:defRPr>
            </a:lvl6pPr>
            <a:lvl7pPr indent="0" marL="2438430">
              <a:buNone/>
              <a:defRPr sz="1778">
                <a:uFillTx/>
              </a:defRPr>
            </a:lvl7pPr>
            <a:lvl8pPr indent="0" marL="2844836">
              <a:buNone/>
              <a:defRPr sz="1778">
                <a:uFillTx/>
              </a:defRPr>
            </a:lvl8pPr>
            <a:lvl9pPr indent="0" marL="3251241">
              <a:buNone/>
              <a:defRPr sz="1778">
                <a:uFillTx/>
              </a:defRPr>
            </a:lvl9pPr>
          </a:lstStyle>
          <a:p>
            <a:pPr lvl="0"/>
            <a:r>
              <a:rPr lang="en-US" noProof="0" smtClean="0">
                <a:uFillTx/>
              </a:rPr>
              <a:t>Click icon to add picture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2111" y="5367338"/>
            <a:ext cx="5486400" cy="8048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1244">
                <a:uFillTx/>
              </a:defRPr>
            </a:lvl1pPr>
            <a:lvl2pPr indent="0" marL="406405">
              <a:buNone/>
              <a:defRPr sz="1067">
                <a:uFillTx/>
              </a:defRPr>
            </a:lvl2pPr>
            <a:lvl3pPr indent="0" marL="812810">
              <a:buNone/>
              <a:defRPr sz="889">
                <a:uFillTx/>
              </a:defRPr>
            </a:lvl3pPr>
            <a:lvl4pPr indent="0" marL="1219215">
              <a:buNone/>
              <a:defRPr sz="800">
                <a:uFillTx/>
              </a:defRPr>
            </a:lvl4pPr>
            <a:lvl5pPr indent="0" marL="1625620">
              <a:buNone/>
              <a:defRPr sz="800">
                <a:uFillTx/>
              </a:defRPr>
            </a:lvl5pPr>
            <a:lvl6pPr indent="0" marL="2032025">
              <a:buNone/>
              <a:defRPr sz="800">
                <a:uFillTx/>
              </a:defRPr>
            </a:lvl6pPr>
            <a:lvl7pPr indent="0" marL="2438430">
              <a:buNone/>
              <a:defRPr sz="800">
                <a:uFillTx/>
              </a:defRPr>
            </a:lvl7pPr>
            <a:lvl8pPr indent="0" marL="2844836">
              <a:buNone/>
              <a:defRPr sz="800">
                <a:uFillTx/>
              </a:defRPr>
            </a:lvl8pPr>
            <a:lvl9pPr indent="0" marL="3251241">
              <a:buNone/>
              <a:defRPr sz="8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pPr>
              <a:defRPr>
                <a:uFillTx/>
              </a:defRPr>
            </a:pPr>
            <a:fld id="{3F3AF0A5-6B66-4568-8E45-B0BE62F492C9}" type="slidenum">
              <a:rPr lang="ar-SA">
                <a:uFillTx/>
              </a:rPr>
              <a:pPr>
                <a:defRPr>
                  <a:uFillTx/>
                </a:def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_rels/slideMaster2.xml.rels><?xml version="1.0" standalone="yes" ?><Relationships xmlns="http://schemas.openxmlformats.org/package/2006/relationships"><Relationship Id="rId1" Target="../slideLayouts/slideLayout12.xml" Type="http://schemas.openxmlformats.org/officeDocument/2006/relationships/slideLayout"></Relationship><Relationship Id="rId2" Target="../slideLayouts/slideLayout13.xml" Type="http://schemas.openxmlformats.org/officeDocument/2006/relationships/slideLayout"></Relationship><Relationship Id="rId3" Target="../slideLayouts/slideLayout14.xml" Type="http://schemas.openxmlformats.org/officeDocument/2006/relationships/slideLayout"></Relationship><Relationship Id="rId4" Target="../slideLayouts/slideLayout15.xml" Type="http://schemas.openxmlformats.org/officeDocument/2006/relationships/slideLayout"></Relationship><Relationship Id="rId5" Target="../slideLayouts/slideLayout16.xml" Type="http://schemas.openxmlformats.org/officeDocument/2006/relationships/slideLayout"></Relationship><Relationship Id="rId6" Target="../slideLayouts/slideLayout17.xml" Type="http://schemas.openxmlformats.org/officeDocument/2006/relationships/slideLayout"></Relationship><Relationship Id="rId7" Target="../slideLayouts/slideLayout18.xml" Type="http://schemas.openxmlformats.org/officeDocument/2006/relationships/slideLayout"></Relationship><Relationship Id="rId8" Target="../slideLayouts/slideLayout19.xml" Type="http://schemas.openxmlformats.org/officeDocument/2006/relationships/slideLayout"></Relationship><Relationship Id="rId9" Target="../slideLayouts/slideLayout20.xml" Type="http://schemas.openxmlformats.org/officeDocument/2006/relationships/slideLayout"></Relationship><Relationship Id="rId10" Target="../slideLayouts/slideLayout21.xml" Type="http://schemas.openxmlformats.org/officeDocument/2006/relationships/slideLayout"></Relationship><Relationship Id="rId11" Target="../slideLayouts/slideLayout22.xml" Type="http://schemas.openxmlformats.org/officeDocument/2006/relationships/slideLayout"></Relationship><Relationship Id="rId12" Target="../slideLayouts/slideLayout23.xml" Type="http://schemas.openxmlformats.org/officeDocument/2006/relationships/slideLayout"></Relationship><Relationship Id="rId13" Target="../theme/theme2.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274638"/>
            <a:ext cx="8229600" cy="114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lIns="91440" numCol="1" rIns="91440" tIns="45720" vert="horz" wrap="square">
            <a:prstTxWarp prst="textNoShape">
              <a:avLst/>
            </a:prstTxWarp>
          </a:bodyPr>
          <a:lstStyle/>
          <a:p>
            <a:pPr lvl="0"/>
            <a:r>
              <a:rPr altLang="en-US" lang="en-US" smtClean="0">
                <a:uFillTx/>
              </a:rPr>
              <a:t>Click to edit Master title style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1600200"/>
            <a:ext cx="8229600" cy="45259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p>
            <a:pPr lvl="0"/>
            <a:r>
              <a:rPr altLang="en-US" lang="en-US" smtClean="0">
                <a:uFillTx/>
              </a:rPr>
              <a:t>Click to edit Master text styles</a:t>
            </a:r>
          </a:p>
          <a:p>
            <a:pPr lvl="1"/>
            <a:r>
              <a:rPr altLang="en-US" lang="en-US" smtClean="0">
                <a:uFillTx/>
              </a:rPr>
              <a:t>Second level</a:t>
            </a:r>
          </a:p>
          <a:p>
            <a:pPr lvl="2"/>
            <a:r>
              <a:rPr altLang="en-US" lang="en-US" smtClean="0">
                <a:uFillTx/>
              </a:rPr>
              <a:t>Third level</a:t>
            </a:r>
          </a:p>
          <a:p>
            <a:pPr lvl="3"/>
            <a:r>
              <a:rPr altLang="en-US" lang="en-US" smtClean="0">
                <a:uFillTx/>
              </a:rPr>
              <a:t>Fourth level</a:t>
            </a:r>
          </a:p>
          <a:p>
            <a:pPr lvl="4"/>
            <a:r>
              <a:rPr altLang="en-US" lang="en-US" smtClean="0">
                <a:uFillTx/>
              </a:rPr>
              <a:t>Fifth level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8"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6245225"/>
            <a:ext cx="2133600" cy="47625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lvl1pPr>
              <a:defRPr sz="1244">
                <a:uFillTx/>
                <a:latin charset="0" typeface="Arial"/>
                <a:cs charset="0" typeface="Arial"/>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29"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124200" y="6245225"/>
            <a:ext cx="2895600" cy="47625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lvl1pPr algn="ctr">
              <a:defRPr sz="1244">
                <a:uFillTx/>
                <a:latin charset="0" typeface="Arial"/>
                <a:cs charset="0" typeface="Arial"/>
              </a:defRPr>
            </a:lvl1pPr>
          </a:lstStyle>
          <a:p>
            <a:pPr>
              <a:defRPr>
                <a:uFillTx/>
              </a:defRPr>
            </a:pP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30"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553200" y="6245225"/>
            <a:ext cx="2133600" cy="47625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lvl1pPr algn="r">
              <a:defRPr sz="1244">
                <a:uFillTx/>
                <a:latin charset="0" typeface="Arial"/>
                <a:cs charset="0" typeface="Arial"/>
              </a:defRPr>
            </a:lvl1pPr>
          </a:lstStyle>
          <a:p>
            <a:pPr>
              <a:defRPr>
                <a:uFillTx/>
              </a:defRPr>
            </a:pPr>
            <a:fld id="{96F41824-DAD9-4CBB-A63E-924DB2BA691C}" type="slidenum">
              <a:rPr lang="ar-SA">
                <a:uFillTx/>
              </a:rPr>
              <a:pPr>
                <a:defRPr>
                  <a:uFillTx/>
                </a:defRPr>
              </a:p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transition>
    <p:comb/>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grpId="0" id="5" nodeType="withEffect" presetClass="entr" presetID="30" presetSubtype="0">
                                  <p:stCondLst>
                                    <p:cond delay="0"/>
                                  </p:stCondLst>
                                  <p:childTnLst>
                                    <p:set>
                                      <p:cBhvr>
                                        <p:cTn dur="1" fill="hold" id="6">
                                          <p:stCondLst>
                                            <p:cond delay="0"/>
                                          </p:stCondLst>
                                        </p:cTn>
                                        <p:tgtEl>
                                          <p:spTgt spid="1026"/>
                                        </p:tgtEl>
                                        <p:attrNameLst>
                                          <p:attrName>style.visibility</p:attrName>
                                        </p:attrNameLst>
                                      </p:cBhvr>
                                      <p:to>
                                        <p:strVal val="visible"/>
                                      </p:to>
                                    </p:set>
                                    <p:animEffect filter="fade" transition="in">
                                      <p:cBhvr>
                                        <p:cTn decel="100000" dur="800" id="7"/>
                                        <p:tgtEl>
                                          <p:spTgt spid="1026"/>
                                        </p:tgtEl>
                                      </p:cBhvr>
                                    </p:animEffect>
                                    <p:anim calcmode="lin" valueType="num">
                                      <p:cBhvr>
                                        <p:cTn decel="100000" dur="800" fill="hold" id="8"/>
                                        <p:tgtEl>
                                          <p:spTgt spid="1026"/>
                                        </p:tgtEl>
                                        <p:attrNameLst>
                                          <p:attrName>style.rotation</p:attrName>
                                        </p:attrNameLst>
                                      </p:cBhvr>
                                      <p:tavLst>
                                        <p:tav tm="0">
                                          <p:val>
                                            <p:fltVal val="-90"/>
                                          </p:val>
                                        </p:tav>
                                        <p:tav tm="100000">
                                          <p:val>
                                            <p:fltVal val="0"/>
                                          </p:val>
                                        </p:tav>
                                      </p:tavLst>
                                    </p:anim>
                                    <p:anim calcmode="lin" valueType="num">
                                      <p:cBhvr>
                                        <p:cTn decel="100000" dur="800" fill="hold" id="9"/>
                                        <p:tgtEl>
                                          <p:spTgt spid="1026"/>
                                        </p:tgtEl>
                                        <p:attrNameLst>
                                          <p:attrName>ppt_x</p:attrName>
                                        </p:attrNameLst>
                                      </p:cBhvr>
                                      <p:tavLst>
                                        <p:tav tm="0">
                                          <p:val>
                                            <p:strVal val="#ppt_x+0.4"/>
                                          </p:val>
                                        </p:tav>
                                        <p:tav tm="100000">
                                          <p:val>
                                            <p:strVal val="#ppt_x-0.05"/>
                                          </p:val>
                                        </p:tav>
                                      </p:tavLst>
                                    </p:anim>
                                    <p:anim calcmode="lin" valueType="num">
                                      <p:cBhvr>
                                        <p:cTn decel="100000" dur="800" fill="hold" id="10"/>
                                        <p:tgtEl>
                                          <p:spTgt spid="1026"/>
                                        </p:tgtEl>
                                        <p:attrNameLst>
                                          <p:attrName>ppt_y</p:attrName>
                                        </p:attrNameLst>
                                      </p:cBhvr>
                                      <p:tavLst>
                                        <p:tav tm="0">
                                          <p:val>
                                            <p:strVal val="#ppt_y-0.4"/>
                                          </p:val>
                                        </p:tav>
                                        <p:tav tm="100000">
                                          <p:val>
                                            <p:strVal val="#ppt_y+0.1"/>
                                          </p:val>
                                        </p:tav>
                                      </p:tavLst>
                                    </p:anim>
                                    <p:anim calcmode="lin" valueType="num">
                                      <p:cBhvr>
                                        <p:cTn accel="100000" dur="200" fill="hold" id="11">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accel="100000" dur="200" fill="hold" id="12">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47" presetSubtype="0">
                                  <p:stCondLst>
                                    <p:cond delay="0"/>
                                  </p:stCondLst>
                                  <p:childTnLst>
                                    <p:set>
                                      <p:cBhvr>
                                        <p:cTn dur="1" fill="hold" id="16">
                                          <p:stCondLst>
                                            <p:cond delay="0"/>
                                          </p:stCondLst>
                                        </p:cTn>
                                        <p:tgtEl>
                                          <p:spTgt spid="1027">
                                            <p:txEl>
                                              <p:pRg end="0" st="0"/>
                                            </p:txEl>
                                          </p:spTgt>
                                        </p:tgtEl>
                                        <p:attrNameLst>
                                          <p:attrName>style.visibility</p:attrName>
                                        </p:attrNameLst>
                                      </p:cBhvr>
                                      <p:to>
                                        <p:strVal val="visible"/>
                                      </p:to>
                                    </p:set>
                                    <p:animEffect filter="fade" transition="in">
                                      <p:cBhvr>
                                        <p:cTn dur="1000" id="17"/>
                                        <p:tgtEl>
                                          <p:spTgt spid="1027">
                                            <p:txEl>
                                              <p:pRg end="0" st="0"/>
                                            </p:txEl>
                                          </p:spTgt>
                                        </p:tgtEl>
                                      </p:cBhvr>
                                    </p:animEffect>
                                    <p:anim calcmode="lin" valueType="num">
                                      <p:cBhvr>
                                        <p:cTn dur="1000" fill="hold" id="18"/>
                                        <p:tgtEl>
                                          <p:spTgt spid="1027">
                                            <p:txEl>
                                              <p:pRg end="0" st="0"/>
                                            </p:txEl>
                                          </p:spTgt>
                                        </p:tgtEl>
                                        <p:attrNameLst>
                                          <p:attrName>ppt_x</p:attrName>
                                        </p:attrNameLst>
                                      </p:cBhvr>
                                      <p:tavLst>
                                        <p:tav tm="0">
                                          <p:val>
                                            <p:strVal val="#ppt_x"/>
                                          </p:val>
                                        </p:tav>
                                        <p:tav tm="100000">
                                          <p:val>
                                            <p:strVal val="#ppt_x"/>
                                          </p:val>
                                        </p:tav>
                                      </p:tavLst>
                                    </p:anim>
                                    <p:anim calcmode="lin" valueType="num">
                                      <p:cBhvr>
                                        <p:cTn dur="1000" fill="hold" id="19"/>
                                        <p:tgtEl>
                                          <p:spTgt spid="1027">
                                            <p:txEl>
                                              <p:pRg end="0" st="0"/>
                                            </p:txEl>
                                          </p:spTgt>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1027">
                                            <p:txEl>
                                              <p:pRg end="1" st="1"/>
                                            </p:txEl>
                                          </p:spTgt>
                                        </p:tgtEl>
                                        <p:attrNameLst>
                                          <p:attrName>style.visibility</p:attrName>
                                        </p:attrNameLst>
                                      </p:cBhvr>
                                      <p:to>
                                        <p:strVal val="visible"/>
                                      </p:to>
                                    </p:set>
                                    <p:animEffect filter="fade" transition="in">
                                      <p:cBhvr>
                                        <p:cTn dur="1000" id="22"/>
                                        <p:tgtEl>
                                          <p:spTgt spid="1027">
                                            <p:txEl>
                                              <p:pRg end="1" st="1"/>
                                            </p:txEl>
                                          </p:spTgt>
                                        </p:tgtEl>
                                      </p:cBhvr>
                                    </p:animEffect>
                                    <p:anim calcmode="lin" valueType="num">
                                      <p:cBhvr>
                                        <p:cTn dur="1000" fill="hold" id="23"/>
                                        <p:tgtEl>
                                          <p:spTgt spid="1027">
                                            <p:txEl>
                                              <p:pRg end="1" st="1"/>
                                            </p:txEl>
                                          </p:spTgt>
                                        </p:tgtEl>
                                        <p:attrNameLst>
                                          <p:attrName>ppt_x</p:attrName>
                                        </p:attrNameLst>
                                      </p:cBhvr>
                                      <p:tavLst>
                                        <p:tav tm="0">
                                          <p:val>
                                            <p:strVal val="#ppt_x"/>
                                          </p:val>
                                        </p:tav>
                                        <p:tav tm="100000">
                                          <p:val>
                                            <p:strVal val="#ppt_x"/>
                                          </p:val>
                                        </p:tav>
                                      </p:tavLst>
                                    </p:anim>
                                    <p:anim calcmode="lin" valueType="num">
                                      <p:cBhvr>
                                        <p:cTn dur="1000" fill="hold" id="24"/>
                                        <p:tgtEl>
                                          <p:spTgt spid="1027">
                                            <p:txEl>
                                              <p:pRg end="1" st="1"/>
                                            </p:txEl>
                                          </p:spTgt>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0"/>
                                  </p:stCondLst>
                                  <p:childTnLst>
                                    <p:set>
                                      <p:cBhvr>
                                        <p:cTn dur="1" fill="hold" id="26">
                                          <p:stCondLst>
                                            <p:cond delay="0"/>
                                          </p:stCondLst>
                                        </p:cTn>
                                        <p:tgtEl>
                                          <p:spTgt spid="1027">
                                            <p:txEl>
                                              <p:pRg end="2" st="2"/>
                                            </p:txEl>
                                          </p:spTgt>
                                        </p:tgtEl>
                                        <p:attrNameLst>
                                          <p:attrName>style.visibility</p:attrName>
                                        </p:attrNameLst>
                                      </p:cBhvr>
                                      <p:to>
                                        <p:strVal val="visible"/>
                                      </p:to>
                                    </p:set>
                                    <p:animEffect filter="fade" transition="in">
                                      <p:cBhvr>
                                        <p:cTn dur="1000" id="27"/>
                                        <p:tgtEl>
                                          <p:spTgt spid="1027">
                                            <p:txEl>
                                              <p:pRg end="2" st="2"/>
                                            </p:txEl>
                                          </p:spTgt>
                                        </p:tgtEl>
                                      </p:cBhvr>
                                    </p:animEffect>
                                    <p:anim calcmode="lin" valueType="num">
                                      <p:cBhvr>
                                        <p:cTn dur="1000" fill="hold" id="28"/>
                                        <p:tgtEl>
                                          <p:spTgt spid="1027">
                                            <p:txEl>
                                              <p:pRg end="2" st="2"/>
                                            </p:txEl>
                                          </p:spTgt>
                                        </p:tgtEl>
                                        <p:attrNameLst>
                                          <p:attrName>ppt_x</p:attrName>
                                        </p:attrNameLst>
                                      </p:cBhvr>
                                      <p:tavLst>
                                        <p:tav tm="0">
                                          <p:val>
                                            <p:strVal val="#ppt_x"/>
                                          </p:val>
                                        </p:tav>
                                        <p:tav tm="100000">
                                          <p:val>
                                            <p:strVal val="#ppt_x"/>
                                          </p:val>
                                        </p:tav>
                                      </p:tavLst>
                                    </p:anim>
                                    <p:anim calcmode="lin" valueType="num">
                                      <p:cBhvr>
                                        <p:cTn dur="1000" fill="hold" id="29"/>
                                        <p:tgtEl>
                                          <p:spTgt spid="1027">
                                            <p:txEl>
                                              <p:pRg end="2" st="2"/>
                                            </p:txEl>
                                          </p:spTgt>
                                        </p:tgtEl>
                                        <p:attrNameLst>
                                          <p:attrName>ppt_y</p:attrName>
                                        </p:attrNameLst>
                                      </p:cBhvr>
                                      <p:tavLst>
                                        <p:tav tm="0">
                                          <p:val>
                                            <p:strVal val="#ppt_y-.1"/>
                                          </p:val>
                                        </p:tav>
                                        <p:tav tm="100000">
                                          <p:val>
                                            <p:strVal val="#ppt_y"/>
                                          </p:val>
                                        </p:tav>
                                      </p:tavLst>
                                    </p:anim>
                                  </p:childTnLst>
                                </p:cTn>
                              </p:par>
                              <p:par>
                                <p:cTn fill="hold" grpId="0" id="30" nodeType="withEffect" presetClass="entr" presetID="47" presetSubtype="0">
                                  <p:stCondLst>
                                    <p:cond delay="0"/>
                                  </p:stCondLst>
                                  <p:childTnLst>
                                    <p:set>
                                      <p:cBhvr>
                                        <p:cTn dur="1" fill="hold" id="31">
                                          <p:stCondLst>
                                            <p:cond delay="0"/>
                                          </p:stCondLst>
                                        </p:cTn>
                                        <p:tgtEl>
                                          <p:spTgt spid="1027">
                                            <p:txEl>
                                              <p:pRg end="3" st="3"/>
                                            </p:txEl>
                                          </p:spTgt>
                                        </p:tgtEl>
                                        <p:attrNameLst>
                                          <p:attrName>style.visibility</p:attrName>
                                        </p:attrNameLst>
                                      </p:cBhvr>
                                      <p:to>
                                        <p:strVal val="visible"/>
                                      </p:to>
                                    </p:set>
                                    <p:animEffect filter="fade" transition="in">
                                      <p:cBhvr>
                                        <p:cTn dur="1000" id="32"/>
                                        <p:tgtEl>
                                          <p:spTgt spid="1027">
                                            <p:txEl>
                                              <p:pRg end="3" st="3"/>
                                            </p:txEl>
                                          </p:spTgt>
                                        </p:tgtEl>
                                      </p:cBhvr>
                                    </p:animEffect>
                                    <p:anim calcmode="lin" valueType="num">
                                      <p:cBhvr>
                                        <p:cTn dur="1000" fill="hold" id="33"/>
                                        <p:tgtEl>
                                          <p:spTgt spid="1027">
                                            <p:txEl>
                                              <p:pRg end="3" st="3"/>
                                            </p:txEl>
                                          </p:spTgt>
                                        </p:tgtEl>
                                        <p:attrNameLst>
                                          <p:attrName>ppt_x</p:attrName>
                                        </p:attrNameLst>
                                      </p:cBhvr>
                                      <p:tavLst>
                                        <p:tav tm="0">
                                          <p:val>
                                            <p:strVal val="#ppt_x"/>
                                          </p:val>
                                        </p:tav>
                                        <p:tav tm="100000">
                                          <p:val>
                                            <p:strVal val="#ppt_x"/>
                                          </p:val>
                                        </p:tav>
                                      </p:tavLst>
                                    </p:anim>
                                    <p:anim calcmode="lin" valueType="num">
                                      <p:cBhvr>
                                        <p:cTn dur="1000" fill="hold" id="34"/>
                                        <p:tgtEl>
                                          <p:spTgt spid="1027">
                                            <p:txEl>
                                              <p:pRg end="3" st="3"/>
                                            </p:txEl>
                                          </p:spTgt>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0"/>
                                  </p:stCondLst>
                                  <p:childTnLst>
                                    <p:set>
                                      <p:cBhvr>
                                        <p:cTn dur="1" fill="hold" id="36">
                                          <p:stCondLst>
                                            <p:cond delay="0"/>
                                          </p:stCondLst>
                                        </p:cTn>
                                        <p:tgtEl>
                                          <p:spTgt spid="1027">
                                            <p:txEl>
                                              <p:pRg end="4" st="4"/>
                                            </p:txEl>
                                          </p:spTgt>
                                        </p:tgtEl>
                                        <p:attrNameLst>
                                          <p:attrName>style.visibility</p:attrName>
                                        </p:attrNameLst>
                                      </p:cBhvr>
                                      <p:to>
                                        <p:strVal val="visible"/>
                                      </p:to>
                                    </p:set>
                                    <p:animEffect filter="fade" transition="in">
                                      <p:cBhvr>
                                        <p:cTn dur="1000" id="37"/>
                                        <p:tgtEl>
                                          <p:spTgt spid="1027">
                                            <p:txEl>
                                              <p:pRg end="4" st="4"/>
                                            </p:txEl>
                                          </p:spTgt>
                                        </p:tgtEl>
                                      </p:cBhvr>
                                    </p:animEffect>
                                    <p:anim calcmode="lin" valueType="num">
                                      <p:cBhvr>
                                        <p:cTn dur="1000" fill="hold" id="38"/>
                                        <p:tgtEl>
                                          <p:spTgt spid="1027">
                                            <p:txEl>
                                              <p:pRg end="4" st="4"/>
                                            </p:txEl>
                                          </p:spTgt>
                                        </p:tgtEl>
                                        <p:attrNameLst>
                                          <p:attrName>ppt_x</p:attrName>
                                        </p:attrNameLst>
                                      </p:cBhvr>
                                      <p:tavLst>
                                        <p:tav tm="0">
                                          <p:val>
                                            <p:strVal val="#ppt_x"/>
                                          </p:val>
                                        </p:tav>
                                        <p:tav tm="100000">
                                          <p:val>
                                            <p:strVal val="#ppt_x"/>
                                          </p:val>
                                        </p:tav>
                                      </p:tavLst>
                                    </p:anim>
                                    <p:anim calcmode="lin" valueType="num">
                                      <p:cBhvr>
                                        <p:cTn dur="1000" fill="hold" id="39"/>
                                        <p:tgtEl>
                                          <p:spTgt spid="1027">
                                            <p:txEl>
                                              <p:pRg end="4" st="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1026"/>
      <p:bldP advAuto="4294967295" build="p" grpId="0" spid="1027"/>
    </p:bldLst>
  </p:timing>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eaLnBrk="1" fontAlgn="base" hangingPunct="1" rtl="0">
        <a:spcBef>
          <a:spcPct val="0"/>
        </a:spcBef>
        <a:spcAft>
          <a:spcPct val="0"/>
        </a:spcAft>
        <a:defRPr sz="3900">
          <a:solidFill>
            <a:schemeClr val="tx2"/>
          </a:solidFill>
          <a:uFillTx/>
          <a:latin typeface="+mj-lt"/>
          <a:ea typeface="+mj-ea"/>
          <a:cs typeface="+mj-cs"/>
        </a:defRPr>
      </a:lvl1pPr>
      <a:lvl2pPr algn="ctr" eaLnBrk="1" fontAlgn="base" hangingPunct="1" rtl="0">
        <a:spcBef>
          <a:spcPct val="0"/>
        </a:spcBef>
        <a:spcAft>
          <a:spcPct val="0"/>
        </a:spcAft>
        <a:defRPr sz="3900">
          <a:solidFill>
            <a:schemeClr val="tx2"/>
          </a:solidFill>
          <a:uFillTx/>
          <a:latin charset="0" typeface="Arial"/>
          <a:cs charset="0" typeface="Arial"/>
        </a:defRPr>
      </a:lvl2pPr>
      <a:lvl3pPr algn="ctr" eaLnBrk="1" fontAlgn="base" hangingPunct="1" rtl="0">
        <a:spcBef>
          <a:spcPct val="0"/>
        </a:spcBef>
        <a:spcAft>
          <a:spcPct val="0"/>
        </a:spcAft>
        <a:defRPr sz="3900">
          <a:solidFill>
            <a:schemeClr val="tx2"/>
          </a:solidFill>
          <a:uFillTx/>
          <a:latin charset="0" typeface="Arial"/>
          <a:cs charset="0" typeface="Arial"/>
        </a:defRPr>
      </a:lvl3pPr>
      <a:lvl4pPr algn="ctr" eaLnBrk="1" fontAlgn="base" hangingPunct="1" rtl="0">
        <a:spcBef>
          <a:spcPct val="0"/>
        </a:spcBef>
        <a:spcAft>
          <a:spcPct val="0"/>
        </a:spcAft>
        <a:defRPr sz="3900">
          <a:solidFill>
            <a:schemeClr val="tx2"/>
          </a:solidFill>
          <a:uFillTx/>
          <a:latin charset="0" typeface="Arial"/>
          <a:cs charset="0" typeface="Arial"/>
        </a:defRPr>
      </a:lvl4pPr>
      <a:lvl5pPr algn="ctr" eaLnBrk="1" fontAlgn="base" hangingPunct="1" rtl="0">
        <a:spcBef>
          <a:spcPct val="0"/>
        </a:spcBef>
        <a:spcAft>
          <a:spcPct val="0"/>
        </a:spcAft>
        <a:defRPr sz="3900">
          <a:solidFill>
            <a:schemeClr val="tx2"/>
          </a:solidFill>
          <a:uFillTx/>
          <a:latin charset="0" typeface="Arial"/>
          <a:cs charset="0" typeface="Arial"/>
        </a:defRPr>
      </a:lvl5pPr>
      <a:lvl6pPr algn="ctr" eaLnBrk="1" fontAlgn="base" hangingPunct="1" marL="406405" rtl="0">
        <a:spcBef>
          <a:spcPct val="0"/>
        </a:spcBef>
        <a:spcAft>
          <a:spcPct val="0"/>
        </a:spcAft>
        <a:defRPr sz="3911">
          <a:solidFill>
            <a:schemeClr val="tx2"/>
          </a:solidFill>
          <a:uFillTx/>
          <a:latin charset="0" typeface="Arial"/>
          <a:cs charset="0" typeface="Arial"/>
        </a:defRPr>
      </a:lvl6pPr>
      <a:lvl7pPr algn="ctr" eaLnBrk="1" fontAlgn="base" hangingPunct="1" marL="812810" rtl="0">
        <a:spcBef>
          <a:spcPct val="0"/>
        </a:spcBef>
        <a:spcAft>
          <a:spcPct val="0"/>
        </a:spcAft>
        <a:defRPr sz="3911">
          <a:solidFill>
            <a:schemeClr val="tx2"/>
          </a:solidFill>
          <a:uFillTx/>
          <a:latin charset="0" typeface="Arial"/>
          <a:cs charset="0" typeface="Arial"/>
        </a:defRPr>
      </a:lvl7pPr>
      <a:lvl8pPr algn="ctr" eaLnBrk="1" fontAlgn="base" hangingPunct="1" marL="1219215" rtl="0">
        <a:spcBef>
          <a:spcPct val="0"/>
        </a:spcBef>
        <a:spcAft>
          <a:spcPct val="0"/>
        </a:spcAft>
        <a:defRPr sz="3911">
          <a:solidFill>
            <a:schemeClr val="tx2"/>
          </a:solidFill>
          <a:uFillTx/>
          <a:latin charset="0" typeface="Arial"/>
          <a:cs charset="0" typeface="Arial"/>
        </a:defRPr>
      </a:lvl8pPr>
      <a:lvl9pPr algn="ctr" eaLnBrk="1" fontAlgn="base" hangingPunct="1" marL="1625620" rtl="0">
        <a:spcBef>
          <a:spcPct val="0"/>
        </a:spcBef>
        <a:spcAft>
          <a:spcPct val="0"/>
        </a:spcAft>
        <a:defRPr sz="3911">
          <a:solidFill>
            <a:schemeClr val="tx2"/>
          </a:solidFill>
          <a:uFillTx/>
          <a:latin charset="0" typeface="Arial"/>
          <a:cs charset="0" typeface="Arial"/>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eaLnBrk="1" fontAlgn="base" hangingPunct="1" indent="-304800" marL="304800" rtl="0">
        <a:spcBef>
          <a:spcPct val="20000"/>
        </a:spcBef>
        <a:spcAft>
          <a:spcPct val="0"/>
        </a:spcAft>
        <a:buChar char="•"/>
        <a:defRPr sz="2800">
          <a:solidFill>
            <a:schemeClr val="tx1"/>
          </a:solidFill>
          <a:uFillTx/>
          <a:latin typeface="+mn-lt"/>
          <a:ea typeface="+mn-ea"/>
          <a:cs typeface="+mn-cs"/>
        </a:defRPr>
      </a:lvl1pPr>
      <a:lvl2pPr algn="l" eaLnBrk="1" fontAlgn="base" hangingPunct="1" indent="-254000" marL="660400" rtl="0">
        <a:spcBef>
          <a:spcPct val="20000"/>
        </a:spcBef>
        <a:spcAft>
          <a:spcPct val="0"/>
        </a:spcAft>
        <a:buChar char="–"/>
        <a:defRPr sz="2400">
          <a:solidFill>
            <a:schemeClr val="tx1"/>
          </a:solidFill>
          <a:uFillTx/>
          <a:latin typeface="+mn-lt"/>
          <a:cs typeface="+mn-cs"/>
        </a:defRPr>
      </a:lvl2pPr>
      <a:lvl3pPr algn="l" eaLnBrk="1" fontAlgn="base" hangingPunct="1" indent="-203200" marL="1016000" rtl="0">
        <a:spcBef>
          <a:spcPct val="20000"/>
        </a:spcBef>
        <a:spcAft>
          <a:spcPct val="0"/>
        </a:spcAft>
        <a:buChar char="•"/>
        <a:defRPr sz="2100">
          <a:solidFill>
            <a:schemeClr val="tx1"/>
          </a:solidFill>
          <a:uFillTx/>
          <a:latin typeface="+mn-lt"/>
          <a:cs typeface="+mn-cs"/>
        </a:defRPr>
      </a:lvl3pPr>
      <a:lvl4pPr algn="l" eaLnBrk="1" fontAlgn="base" hangingPunct="1" indent="-203200" marL="1422400" rtl="0">
        <a:spcBef>
          <a:spcPct val="20000"/>
        </a:spcBef>
        <a:spcAft>
          <a:spcPct val="0"/>
        </a:spcAft>
        <a:buChar char="–"/>
        <a:defRPr sz="1700">
          <a:solidFill>
            <a:schemeClr val="tx1"/>
          </a:solidFill>
          <a:uFillTx/>
          <a:latin typeface="+mn-lt"/>
          <a:cs typeface="+mn-cs"/>
        </a:defRPr>
      </a:lvl4pPr>
      <a:lvl5pPr algn="l" eaLnBrk="1" fontAlgn="base" hangingPunct="1" indent="-203200" marL="1828800" rtl="0">
        <a:spcBef>
          <a:spcPct val="20000"/>
        </a:spcBef>
        <a:spcAft>
          <a:spcPct val="0"/>
        </a:spcAft>
        <a:buChar char="»"/>
        <a:defRPr sz="1700">
          <a:solidFill>
            <a:schemeClr val="tx1"/>
          </a:solidFill>
          <a:uFillTx/>
          <a:latin typeface="+mn-lt"/>
          <a:cs typeface="+mn-cs"/>
        </a:defRPr>
      </a:lvl5pPr>
      <a:lvl6pPr algn="l" eaLnBrk="1" fontAlgn="base" hangingPunct="1" indent="-203203" marL="2235228" rtl="0">
        <a:spcBef>
          <a:spcPct val="20000"/>
        </a:spcBef>
        <a:spcAft>
          <a:spcPct val="0"/>
        </a:spcAft>
        <a:buChar char="»"/>
        <a:defRPr sz="1778">
          <a:solidFill>
            <a:schemeClr val="tx1"/>
          </a:solidFill>
          <a:uFillTx/>
          <a:latin typeface="+mn-lt"/>
          <a:cs typeface="+mn-cs"/>
        </a:defRPr>
      </a:lvl6pPr>
      <a:lvl7pPr algn="l" eaLnBrk="1" fontAlgn="base" hangingPunct="1" indent="-203203" marL="2641633" rtl="0">
        <a:spcBef>
          <a:spcPct val="20000"/>
        </a:spcBef>
        <a:spcAft>
          <a:spcPct val="0"/>
        </a:spcAft>
        <a:buChar char="»"/>
        <a:defRPr sz="1778">
          <a:solidFill>
            <a:schemeClr val="tx1"/>
          </a:solidFill>
          <a:uFillTx/>
          <a:latin typeface="+mn-lt"/>
          <a:cs typeface="+mn-cs"/>
        </a:defRPr>
      </a:lvl7pPr>
      <a:lvl8pPr algn="l" eaLnBrk="1" fontAlgn="base" hangingPunct="1" indent="-203203" marL="3048038" rtl="0">
        <a:spcBef>
          <a:spcPct val="20000"/>
        </a:spcBef>
        <a:spcAft>
          <a:spcPct val="0"/>
        </a:spcAft>
        <a:buChar char="»"/>
        <a:defRPr sz="1778">
          <a:solidFill>
            <a:schemeClr val="tx1"/>
          </a:solidFill>
          <a:uFillTx/>
          <a:latin typeface="+mn-lt"/>
          <a:cs typeface="+mn-cs"/>
        </a:defRPr>
      </a:lvl8pPr>
      <a:lvl9pPr algn="l" eaLnBrk="1" fontAlgn="base" hangingPunct="1" indent="-203203" marL="3454443" rtl="0">
        <a:spcBef>
          <a:spcPct val="20000"/>
        </a:spcBef>
        <a:spcAft>
          <a:spcPct val="0"/>
        </a:spcAft>
        <a:buChar char="»"/>
        <a:defRPr sz="1778">
          <a:solidFill>
            <a:schemeClr val="tx1"/>
          </a:solidFill>
          <a:uFillTx/>
          <a:latin typeface="+mn-lt"/>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812810" eaLnBrk="1" hangingPunct="1" latinLnBrk="0" marL="0" rtl="0">
        <a:defRPr kern="1200" sz="1600">
          <a:solidFill>
            <a:schemeClr val="tx1"/>
          </a:solidFill>
          <a:uFillTx/>
          <a:latin typeface="+mn-lt"/>
          <a:ea typeface="+mn-ea"/>
          <a:cs typeface="+mn-cs"/>
        </a:defRPr>
      </a:lvl1pPr>
      <a:lvl2pPr algn="l" defTabSz="812810" eaLnBrk="1" hangingPunct="1" latinLnBrk="0" marL="406405" rtl="0">
        <a:defRPr kern="1200" sz="1600">
          <a:solidFill>
            <a:schemeClr val="tx1"/>
          </a:solidFill>
          <a:uFillTx/>
          <a:latin typeface="+mn-lt"/>
          <a:ea typeface="+mn-ea"/>
          <a:cs typeface="+mn-cs"/>
        </a:defRPr>
      </a:lvl2pPr>
      <a:lvl3pPr algn="l" defTabSz="812810" eaLnBrk="1" hangingPunct="1" latinLnBrk="0" marL="812810" rtl="0">
        <a:defRPr kern="1200" sz="1600">
          <a:solidFill>
            <a:schemeClr val="tx1"/>
          </a:solidFill>
          <a:uFillTx/>
          <a:latin typeface="+mn-lt"/>
          <a:ea typeface="+mn-ea"/>
          <a:cs typeface="+mn-cs"/>
        </a:defRPr>
      </a:lvl3pPr>
      <a:lvl4pPr algn="l" defTabSz="812810" eaLnBrk="1" hangingPunct="1" latinLnBrk="0" marL="1219215" rtl="0">
        <a:defRPr kern="1200" sz="1600">
          <a:solidFill>
            <a:schemeClr val="tx1"/>
          </a:solidFill>
          <a:uFillTx/>
          <a:latin typeface="+mn-lt"/>
          <a:ea typeface="+mn-ea"/>
          <a:cs typeface="+mn-cs"/>
        </a:defRPr>
      </a:lvl4pPr>
      <a:lvl5pPr algn="l" defTabSz="812810" eaLnBrk="1" hangingPunct="1" latinLnBrk="0" marL="1625620" rtl="0">
        <a:defRPr kern="1200" sz="1600">
          <a:solidFill>
            <a:schemeClr val="tx1"/>
          </a:solidFill>
          <a:uFillTx/>
          <a:latin typeface="+mn-lt"/>
          <a:ea typeface="+mn-ea"/>
          <a:cs typeface="+mn-cs"/>
        </a:defRPr>
      </a:lvl5pPr>
      <a:lvl6pPr algn="l" defTabSz="812810" eaLnBrk="1" hangingPunct="1" latinLnBrk="0" marL="2032025" rtl="0">
        <a:defRPr kern="1200" sz="1600">
          <a:solidFill>
            <a:schemeClr val="tx1"/>
          </a:solidFill>
          <a:uFillTx/>
          <a:latin typeface="+mn-lt"/>
          <a:ea typeface="+mn-ea"/>
          <a:cs typeface="+mn-cs"/>
        </a:defRPr>
      </a:lvl6pPr>
      <a:lvl7pPr algn="l" defTabSz="812810" eaLnBrk="1" hangingPunct="1" latinLnBrk="0" marL="2438430" rtl="0">
        <a:defRPr kern="1200" sz="1600">
          <a:solidFill>
            <a:schemeClr val="tx1"/>
          </a:solidFill>
          <a:uFillTx/>
          <a:latin typeface="+mn-lt"/>
          <a:ea typeface="+mn-ea"/>
          <a:cs typeface="+mn-cs"/>
        </a:defRPr>
      </a:lvl7pPr>
      <a:lvl8pPr algn="l" defTabSz="812810" eaLnBrk="1" hangingPunct="1" latinLnBrk="0" marL="2844836" rtl="0">
        <a:defRPr kern="1200" sz="1600">
          <a:solidFill>
            <a:schemeClr val="tx1"/>
          </a:solidFill>
          <a:uFillTx/>
          <a:latin typeface="+mn-lt"/>
          <a:ea typeface="+mn-ea"/>
          <a:cs typeface="+mn-cs"/>
        </a:defRPr>
      </a:lvl8pPr>
      <a:lvl9pPr algn="l" defTabSz="812810" eaLnBrk="1" hangingPunct="1" latinLnBrk="0" marL="3251241" rtl="0">
        <a:defRPr kern="1200" sz="16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Pr>
        <a:solidFill>
          <a:schemeClr val="bg1"/>
        </a:solidFill>
        <a:effectLst/>
      </p:bgPr>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0"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274638"/>
            <a:ext cx="8229600" cy="1143000"/>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lIns="91440" numCol="1" rIns="91440" tIns="45720" vert="horz" wrap="square">
            <a:prstTxWarp prst="textNoShape">
              <a:avLst/>
            </a:prstTxWarp>
          </a:bodyPr>
          <a:lstStyle/>
          <a:p>
            <a:pPr lvl="0"/>
            <a:r>
              <a:rPr altLang="en-US" lang="en-US" smtClean="0">
                <a:uFillTx/>
              </a:rPr>
              <a:t>Click to edit Master title style</a:t>
            </a:r>
            <a:endParaRPr altLang="en-US" lang="en-GB" smtClean="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1"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57200" y="1600200"/>
            <a:ext cx="8229600" cy="4525963"/>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5720" compatLnSpc="1" lIns="91440" numCol="1" rIns="91440" tIns="45720" vert="horz" wrap="square">
            <a:prstTxWarp prst="textNoShape">
              <a:avLst/>
            </a:prstTxWarp>
          </a:bodyPr>
          <a:lstStyle/>
          <a:p>
            <a:pPr lvl="0"/>
            <a:r>
              <a:rPr altLang="en-US" lang="en-US" smtClean="0">
                <a:uFillTx/>
              </a:rPr>
              <a:t>Click to edit Master text styles</a:t>
            </a:r>
          </a:p>
          <a:p>
            <a:pPr lvl="1"/>
            <a:r>
              <a:rPr altLang="en-US" lang="en-US" smtClean="0">
                <a:uFillTx/>
              </a:rPr>
              <a:t>Second level</a:t>
            </a:r>
          </a:p>
          <a:p>
            <a:pPr lvl="2"/>
            <a:r>
              <a:rPr altLang="en-US" lang="en-US" smtClean="0">
                <a:uFillTx/>
              </a:rPr>
              <a:t>Third level</a:t>
            </a:r>
          </a:p>
          <a:p>
            <a:pPr lvl="3"/>
            <a:r>
              <a:rPr altLang="en-US" lang="en-US" smtClean="0">
                <a:uFillTx/>
              </a:rPr>
              <a:t>Fourth level</a:t>
            </a:r>
          </a:p>
          <a:p>
            <a:pPr lvl="4"/>
            <a:r>
              <a:rPr altLang="en-US" lang="en-US" smtClean="0">
                <a:uFillTx/>
              </a:rPr>
              <a:t>Fifth level</a:t>
            </a:r>
            <a:endParaRPr altLang="en-US" lang="en-GB" smtClean="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356350"/>
            <a:ext cx="2133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fontAlgn="auto">
              <a:spcBef>
                <a:spcPts val="0"/>
              </a:spcBef>
              <a:spcAft>
                <a:spcPts val="0"/>
              </a:spcAft>
              <a:defRPr sz="1067">
                <a:solidFill>
                  <a:srgbClr val="000000">
                    <a:tint val="75000"/>
                  </a:srgbClr>
                </a:solidFill>
                <a:uFillTx/>
                <a:latin typeface="Calibri"/>
                <a:cs typeface="+mn-cs"/>
              </a:defRPr>
            </a:lvl1pPr>
          </a:lstStyle>
          <a:p>
            <a:pPr>
              <a:defRPr>
                <a:uFillTx/>
              </a:defRPr>
            </a:pPr>
            <a:fld id="{87C29158-A1A8-48C7-97C9-610C803F59E0}" type="datetime1">
              <a:rPr lang="en-GB">
                <a:uFillTx/>
              </a:rPr>
              <a:pPr>
                <a:defRPr>
                  <a:uFillTx/>
                </a:defRPr>
              </a:pPr>
              <a:t>26/11/2019</a:t>
            </a:fld>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24200" y="6356350"/>
            <a:ext cx="2895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ctr" fontAlgn="auto">
              <a:spcBef>
                <a:spcPts val="0"/>
              </a:spcBef>
              <a:spcAft>
                <a:spcPts val="0"/>
              </a:spcAft>
              <a:defRPr sz="1067">
                <a:solidFill>
                  <a:srgbClr val="000000">
                    <a:tint val="75000"/>
                  </a:srgbClr>
                </a:solidFill>
                <a:uFillTx/>
                <a:latin typeface="Calibri"/>
                <a:cs typeface="+mn-cs"/>
              </a:defRPr>
            </a:lvl1pPr>
          </a:lstStyle>
          <a:p>
            <a:pPr>
              <a:defRPr>
                <a:uFillTx/>
              </a:defRPr>
            </a:pPr>
            <a:r>
              <a:rPr lang="en-GB">
                <a:uFillTx/>
              </a:rPr>
              <a:t>Dr Mohamed Mansour, 2014</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53200" y="6356350"/>
            <a:ext cx="2133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fontAlgn="auto">
              <a:spcBef>
                <a:spcPts val="0"/>
              </a:spcBef>
              <a:spcAft>
                <a:spcPts val="0"/>
              </a:spcAft>
              <a:defRPr sz="1067">
                <a:solidFill>
                  <a:srgbClr val="000000">
                    <a:tint val="75000"/>
                  </a:srgbClr>
                </a:solidFill>
                <a:uFillTx/>
                <a:latin typeface="Calibri"/>
                <a:cs typeface="+mn-cs"/>
              </a:defRPr>
            </a:lvl1pPr>
          </a:lstStyle>
          <a:p>
            <a:pPr>
              <a:defRPr>
                <a:uFillTx/>
              </a:defRPr>
            </a:pPr>
            <a:fld id="{4DC6B40B-2C50-4CAB-8077-B77E432C9FBD}" type="slidenum">
              <a:rPr lang="en-GB">
                <a:uFillTx/>
              </a:rPr>
              <a:pPr>
                <a:defRPr>
                  <a:uFillTx/>
                </a:defRPr>
              </a:pPr>
              <a:t>‹#›</a:t>
            </a:fld>
            <a:endParaRPr lang="en-GB">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1" id="2147483673"/>
    <p:sldLayoutId r:id="rId2" id="2147483674"/>
    <p:sldLayoutId r:id="rId3" id="2147483675"/>
    <p:sldLayoutId r:id="rId4" id="2147483676"/>
    <p:sldLayoutId r:id="rId5" id="2147483677"/>
    <p:sldLayoutId r:id="rId6" id="2147483678"/>
    <p:sldLayoutId r:id="rId7" id="2147483679"/>
    <p:sldLayoutId r:id="rId8" id="2147483680"/>
    <p:sldLayoutId r:id="rId9" id="2147483681"/>
    <p:sldLayoutId r:id="rId10" id="2147483682"/>
    <p:sldLayoutId r:id="rId11" id="2147483683"/>
    <p:sldLayoutId r:id="rId12" id="2147483684"/>
  </p:sldLayoutIdLst>
  <p:hf dt="0" hdr="0" sldNum="0"/>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defTabSz="812800" eaLnBrk="1" fontAlgn="base" hangingPunct="1" rtl="0">
        <a:spcBef>
          <a:spcPct val="0"/>
        </a:spcBef>
        <a:spcAft>
          <a:spcPct val="0"/>
        </a:spcAft>
        <a:defRPr kern="1200" sz="3900">
          <a:solidFill>
            <a:schemeClr val="tx1"/>
          </a:solidFill>
          <a:uFillTx/>
          <a:latin typeface="+mj-lt"/>
          <a:ea typeface="+mj-ea"/>
          <a:cs typeface="+mj-cs"/>
        </a:defRPr>
      </a:lvl1pPr>
      <a:lvl2pPr algn="ctr" defTabSz="812800" eaLnBrk="1" fontAlgn="base" hangingPunct="1" rtl="0">
        <a:spcBef>
          <a:spcPct val="0"/>
        </a:spcBef>
        <a:spcAft>
          <a:spcPct val="0"/>
        </a:spcAft>
        <a:defRPr sz="3900">
          <a:solidFill>
            <a:schemeClr val="tx1"/>
          </a:solidFill>
          <a:uFillTx/>
          <a:latin charset="0" panose="020F0502020204030204" pitchFamily="34" typeface="Calibri"/>
        </a:defRPr>
      </a:lvl2pPr>
      <a:lvl3pPr algn="ctr" defTabSz="812800" eaLnBrk="1" fontAlgn="base" hangingPunct="1" rtl="0">
        <a:spcBef>
          <a:spcPct val="0"/>
        </a:spcBef>
        <a:spcAft>
          <a:spcPct val="0"/>
        </a:spcAft>
        <a:defRPr sz="3900">
          <a:solidFill>
            <a:schemeClr val="tx1"/>
          </a:solidFill>
          <a:uFillTx/>
          <a:latin charset="0" panose="020F0502020204030204" pitchFamily="34" typeface="Calibri"/>
        </a:defRPr>
      </a:lvl3pPr>
      <a:lvl4pPr algn="ctr" defTabSz="812800" eaLnBrk="1" fontAlgn="base" hangingPunct="1" rtl="0">
        <a:spcBef>
          <a:spcPct val="0"/>
        </a:spcBef>
        <a:spcAft>
          <a:spcPct val="0"/>
        </a:spcAft>
        <a:defRPr sz="3900">
          <a:solidFill>
            <a:schemeClr val="tx1"/>
          </a:solidFill>
          <a:uFillTx/>
          <a:latin charset="0" panose="020F0502020204030204" pitchFamily="34" typeface="Calibri"/>
        </a:defRPr>
      </a:lvl4pPr>
      <a:lvl5pPr algn="ctr" defTabSz="812800" eaLnBrk="1" fontAlgn="base" hangingPunct="1" rtl="0">
        <a:spcBef>
          <a:spcPct val="0"/>
        </a:spcBef>
        <a:spcAft>
          <a:spcPct val="0"/>
        </a:spcAft>
        <a:defRPr sz="3900">
          <a:solidFill>
            <a:schemeClr val="tx1"/>
          </a:solidFill>
          <a:uFillTx/>
          <a:latin charset="0" panose="020F0502020204030204" pitchFamily="34" typeface="Calibri"/>
        </a:defRPr>
      </a:lvl5pPr>
      <a:lvl6pPr algn="ctr" defTabSz="812800" eaLnBrk="1" fontAlgn="base" hangingPunct="1" marL="457200" rtl="0">
        <a:spcBef>
          <a:spcPct val="0"/>
        </a:spcBef>
        <a:spcAft>
          <a:spcPct val="0"/>
        </a:spcAft>
        <a:defRPr sz="3900">
          <a:solidFill>
            <a:schemeClr val="tx1"/>
          </a:solidFill>
          <a:uFillTx/>
          <a:latin charset="0" panose="020F0502020204030204" pitchFamily="34" typeface="Calibri"/>
        </a:defRPr>
      </a:lvl6pPr>
      <a:lvl7pPr algn="ctr" defTabSz="812800" eaLnBrk="1" fontAlgn="base" hangingPunct="1" marL="914400" rtl="0">
        <a:spcBef>
          <a:spcPct val="0"/>
        </a:spcBef>
        <a:spcAft>
          <a:spcPct val="0"/>
        </a:spcAft>
        <a:defRPr sz="3900">
          <a:solidFill>
            <a:schemeClr val="tx1"/>
          </a:solidFill>
          <a:uFillTx/>
          <a:latin charset="0" panose="020F0502020204030204" pitchFamily="34" typeface="Calibri"/>
        </a:defRPr>
      </a:lvl7pPr>
      <a:lvl8pPr algn="ctr" defTabSz="812800" eaLnBrk="1" fontAlgn="base" hangingPunct="1" marL="1371600" rtl="0">
        <a:spcBef>
          <a:spcPct val="0"/>
        </a:spcBef>
        <a:spcAft>
          <a:spcPct val="0"/>
        </a:spcAft>
        <a:defRPr sz="3900">
          <a:solidFill>
            <a:schemeClr val="tx1"/>
          </a:solidFill>
          <a:uFillTx/>
          <a:latin charset="0" panose="020F0502020204030204" pitchFamily="34" typeface="Calibri"/>
        </a:defRPr>
      </a:lvl8pPr>
      <a:lvl9pPr algn="ctr" defTabSz="812800" eaLnBrk="1" fontAlgn="base" hangingPunct="1" marL="1828800" rtl="0">
        <a:spcBef>
          <a:spcPct val="0"/>
        </a:spcBef>
        <a:spcAft>
          <a:spcPct val="0"/>
        </a:spcAft>
        <a:defRPr sz="3900">
          <a:solidFill>
            <a:schemeClr val="tx1"/>
          </a:solidFill>
          <a:uFillTx/>
          <a:latin charset="0" panose="020F0502020204030204" pitchFamily="34" typeface="Calibri"/>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812800" eaLnBrk="1" fontAlgn="base" hangingPunct="1" indent="-304800" marL="304800" rtl="0">
        <a:spcBef>
          <a:spcPct val="20000"/>
        </a:spcBef>
        <a:spcAft>
          <a:spcPct val="0"/>
        </a:spcAft>
        <a:buFont charset="0" panose="020B0604020202020204" pitchFamily="34" typeface="Arial"/>
        <a:buChar char="•"/>
        <a:defRPr kern="1200" sz="2800">
          <a:solidFill>
            <a:schemeClr val="tx1"/>
          </a:solidFill>
          <a:uFillTx/>
          <a:latin typeface="+mn-lt"/>
          <a:ea typeface="+mn-ea"/>
          <a:cs typeface="+mn-cs"/>
        </a:defRPr>
      </a:lvl1pPr>
      <a:lvl2pPr algn="l" defTabSz="812800" eaLnBrk="1" fontAlgn="base" hangingPunct="1" indent="-254000" marL="660400" rtl="0">
        <a:spcBef>
          <a:spcPct val="20000"/>
        </a:spcBef>
        <a:spcAft>
          <a:spcPct val="0"/>
        </a:spcAft>
        <a:buFont charset="0" panose="020B0604020202020204" pitchFamily="34" typeface="Arial"/>
        <a:buChar char="–"/>
        <a:defRPr kern="1200" sz="2400">
          <a:solidFill>
            <a:schemeClr val="tx1"/>
          </a:solidFill>
          <a:uFillTx/>
          <a:latin typeface="+mn-lt"/>
          <a:ea typeface="+mn-ea"/>
          <a:cs typeface="+mn-cs"/>
        </a:defRPr>
      </a:lvl2pPr>
      <a:lvl3pPr algn="l" defTabSz="812800" eaLnBrk="1" fontAlgn="base" hangingPunct="1" indent="-203200" marL="1016000" rtl="0">
        <a:spcBef>
          <a:spcPct val="20000"/>
        </a:spcBef>
        <a:spcAft>
          <a:spcPct val="0"/>
        </a:spcAft>
        <a:buFont charset="0" panose="020B0604020202020204" pitchFamily="34" typeface="Arial"/>
        <a:buChar char="•"/>
        <a:defRPr kern="1200" sz="2100">
          <a:solidFill>
            <a:schemeClr val="tx1"/>
          </a:solidFill>
          <a:uFillTx/>
          <a:latin typeface="+mn-lt"/>
          <a:ea typeface="+mn-ea"/>
          <a:cs typeface="+mn-cs"/>
        </a:defRPr>
      </a:lvl3pPr>
      <a:lvl4pPr algn="l" defTabSz="812800" eaLnBrk="1" fontAlgn="base" hangingPunct="1" indent="-203200" marL="1422400" rtl="0">
        <a:spcBef>
          <a:spcPct val="20000"/>
        </a:spcBef>
        <a:spcAft>
          <a:spcPct val="0"/>
        </a:spcAft>
        <a:buFont charset="0" panose="020B0604020202020204" pitchFamily="34" typeface="Arial"/>
        <a:buChar char="–"/>
        <a:defRPr kern="1200" sz="1700">
          <a:solidFill>
            <a:schemeClr val="tx1"/>
          </a:solidFill>
          <a:uFillTx/>
          <a:latin typeface="+mn-lt"/>
          <a:ea typeface="+mn-ea"/>
          <a:cs typeface="+mn-cs"/>
        </a:defRPr>
      </a:lvl4pPr>
      <a:lvl5pPr algn="l" defTabSz="812800" eaLnBrk="1" fontAlgn="base" hangingPunct="1" indent="-203200" marL="1828800" rtl="0">
        <a:spcBef>
          <a:spcPct val="20000"/>
        </a:spcBef>
        <a:spcAft>
          <a:spcPct val="0"/>
        </a:spcAft>
        <a:buFont charset="0" panose="020B0604020202020204" pitchFamily="34" typeface="Arial"/>
        <a:buChar char="»"/>
        <a:defRPr kern="1200" sz="1700">
          <a:solidFill>
            <a:schemeClr val="tx1"/>
          </a:solidFill>
          <a:uFillTx/>
          <a:latin typeface="+mn-lt"/>
          <a:ea typeface="+mn-ea"/>
          <a:cs typeface="+mn-cs"/>
        </a:defRPr>
      </a:lvl5pPr>
      <a:lvl6pPr algn="l" defTabSz="812810" eaLnBrk="1" hangingPunct="1" indent="-203203" latinLnBrk="0" marL="2235228" rtl="0">
        <a:spcBef>
          <a:spcPct val="20000"/>
        </a:spcBef>
        <a:buFont charset="0" pitchFamily="34" typeface="Arial"/>
        <a:buChar char="•"/>
        <a:defRPr kern="1200" sz="1778">
          <a:solidFill>
            <a:schemeClr val="tx1"/>
          </a:solidFill>
          <a:uFillTx/>
          <a:latin typeface="+mn-lt"/>
          <a:ea typeface="+mn-ea"/>
          <a:cs typeface="+mn-cs"/>
        </a:defRPr>
      </a:lvl6pPr>
      <a:lvl7pPr algn="l" defTabSz="812810" eaLnBrk="1" hangingPunct="1" indent="-203203" latinLnBrk="0" marL="2641633" rtl="0">
        <a:spcBef>
          <a:spcPct val="20000"/>
        </a:spcBef>
        <a:buFont charset="0" pitchFamily="34" typeface="Arial"/>
        <a:buChar char="•"/>
        <a:defRPr kern="1200" sz="1778">
          <a:solidFill>
            <a:schemeClr val="tx1"/>
          </a:solidFill>
          <a:uFillTx/>
          <a:latin typeface="+mn-lt"/>
          <a:ea typeface="+mn-ea"/>
          <a:cs typeface="+mn-cs"/>
        </a:defRPr>
      </a:lvl7pPr>
      <a:lvl8pPr algn="l" defTabSz="812810" eaLnBrk="1" hangingPunct="1" indent="-203203" latinLnBrk="0" marL="3048038" rtl="0">
        <a:spcBef>
          <a:spcPct val="20000"/>
        </a:spcBef>
        <a:buFont charset="0" pitchFamily="34" typeface="Arial"/>
        <a:buChar char="•"/>
        <a:defRPr kern="1200" sz="1778">
          <a:solidFill>
            <a:schemeClr val="tx1"/>
          </a:solidFill>
          <a:uFillTx/>
          <a:latin typeface="+mn-lt"/>
          <a:ea typeface="+mn-ea"/>
          <a:cs typeface="+mn-cs"/>
        </a:defRPr>
      </a:lvl8pPr>
      <a:lvl9pPr algn="l" defTabSz="812810" eaLnBrk="1" hangingPunct="1" indent="-203203" latinLnBrk="0" marL="3454443" rtl="0">
        <a:spcBef>
          <a:spcPct val="20000"/>
        </a:spcBef>
        <a:buFont charset="0" pitchFamily="34" typeface="Arial"/>
        <a:buChar char="•"/>
        <a:defRPr kern="1200" sz="1778">
          <a:solidFill>
            <a:schemeClr val="tx1"/>
          </a:solidFill>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812810" eaLnBrk="1" hangingPunct="1" latinLnBrk="0" marL="0" rtl="0">
        <a:defRPr kern="1200" sz="1600">
          <a:solidFill>
            <a:schemeClr val="tx1"/>
          </a:solidFill>
          <a:uFillTx/>
          <a:latin typeface="+mn-lt"/>
          <a:ea typeface="+mn-ea"/>
          <a:cs typeface="+mn-cs"/>
        </a:defRPr>
      </a:lvl1pPr>
      <a:lvl2pPr algn="l" defTabSz="812810" eaLnBrk="1" hangingPunct="1" latinLnBrk="0" marL="406405" rtl="0">
        <a:defRPr kern="1200" sz="1600">
          <a:solidFill>
            <a:schemeClr val="tx1"/>
          </a:solidFill>
          <a:uFillTx/>
          <a:latin typeface="+mn-lt"/>
          <a:ea typeface="+mn-ea"/>
          <a:cs typeface="+mn-cs"/>
        </a:defRPr>
      </a:lvl2pPr>
      <a:lvl3pPr algn="l" defTabSz="812810" eaLnBrk="1" hangingPunct="1" latinLnBrk="0" marL="812810" rtl="0">
        <a:defRPr kern="1200" sz="1600">
          <a:solidFill>
            <a:schemeClr val="tx1"/>
          </a:solidFill>
          <a:uFillTx/>
          <a:latin typeface="+mn-lt"/>
          <a:ea typeface="+mn-ea"/>
          <a:cs typeface="+mn-cs"/>
        </a:defRPr>
      </a:lvl3pPr>
      <a:lvl4pPr algn="l" defTabSz="812810" eaLnBrk="1" hangingPunct="1" latinLnBrk="0" marL="1219215" rtl="0">
        <a:defRPr kern="1200" sz="1600">
          <a:solidFill>
            <a:schemeClr val="tx1"/>
          </a:solidFill>
          <a:uFillTx/>
          <a:latin typeface="+mn-lt"/>
          <a:ea typeface="+mn-ea"/>
          <a:cs typeface="+mn-cs"/>
        </a:defRPr>
      </a:lvl4pPr>
      <a:lvl5pPr algn="l" defTabSz="812810" eaLnBrk="1" hangingPunct="1" latinLnBrk="0" marL="1625620" rtl="0">
        <a:defRPr kern="1200" sz="1600">
          <a:solidFill>
            <a:schemeClr val="tx1"/>
          </a:solidFill>
          <a:uFillTx/>
          <a:latin typeface="+mn-lt"/>
          <a:ea typeface="+mn-ea"/>
          <a:cs typeface="+mn-cs"/>
        </a:defRPr>
      </a:lvl5pPr>
      <a:lvl6pPr algn="l" defTabSz="812810" eaLnBrk="1" hangingPunct="1" latinLnBrk="0" marL="2032025" rtl="0">
        <a:defRPr kern="1200" sz="1600">
          <a:solidFill>
            <a:schemeClr val="tx1"/>
          </a:solidFill>
          <a:uFillTx/>
          <a:latin typeface="+mn-lt"/>
          <a:ea typeface="+mn-ea"/>
          <a:cs typeface="+mn-cs"/>
        </a:defRPr>
      </a:lvl6pPr>
      <a:lvl7pPr algn="l" defTabSz="812810" eaLnBrk="1" hangingPunct="1" latinLnBrk="0" marL="2438430" rtl="0">
        <a:defRPr kern="1200" sz="1600">
          <a:solidFill>
            <a:schemeClr val="tx1"/>
          </a:solidFill>
          <a:uFillTx/>
          <a:latin typeface="+mn-lt"/>
          <a:ea typeface="+mn-ea"/>
          <a:cs typeface="+mn-cs"/>
        </a:defRPr>
      </a:lvl7pPr>
      <a:lvl8pPr algn="l" defTabSz="812810" eaLnBrk="1" hangingPunct="1" latinLnBrk="0" marL="2844836" rtl="0">
        <a:defRPr kern="1200" sz="1600">
          <a:solidFill>
            <a:schemeClr val="tx1"/>
          </a:solidFill>
          <a:uFillTx/>
          <a:latin typeface="+mn-lt"/>
          <a:ea typeface="+mn-ea"/>
          <a:cs typeface="+mn-cs"/>
        </a:defRPr>
      </a:lvl8pPr>
      <a:lvl9pPr algn="l" defTabSz="812810" eaLnBrk="1" hangingPunct="1" latinLnBrk="0" marL="3251241" rtl="0">
        <a:defRPr kern="1200" sz="16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s>
</file>

<file path=ppt/slides/_rels/slide1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3.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6.png" Type="http://schemas.openxmlformats.org/officeDocument/2006/relationships/image"></Relationship></Relationships>
</file>

<file path=ppt/slides/_rels/slide14.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7.jpeg" Type="http://schemas.openxmlformats.org/officeDocument/2006/relationships/image"></Relationship></Relationships>
</file>

<file path=ppt/slides/_rels/slide1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8.jpe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9.jpe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19.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0.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2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2.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2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7.xml.rels><?xml version="1.0" standalone="yes" ?><Relationships xmlns="http://schemas.openxmlformats.org/package/2006/relationships"><Relationship Id="rId1" Target="../slideLayouts/slideLayout4.xml" Type="http://schemas.openxmlformats.org/officeDocument/2006/relationships/slideLayout"></Relationship></Relationships>
</file>

<file path=ppt/slides/_rels/slide2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0.png" Type="http://schemas.openxmlformats.org/officeDocument/2006/relationships/image"></Relationship></Relationships>
</file>

<file path=ppt/slides/_rels/slide2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xml.rels><?xml version="1.0" standalone="yes" ?><Relationships xmlns="http://schemas.openxmlformats.org/package/2006/relationships"><Relationship Id="rId1" Target="../slideLayouts/slideLayout6.xml" Type="http://schemas.openxmlformats.org/officeDocument/2006/relationships/slideLayout"></Relationship><Relationship Id="rId2" Target="../media/image1.jpeg" Type="http://schemas.openxmlformats.org/officeDocument/2006/relationships/image"></Relationship><Relationship Id="rId3" Target="../media/image2.jpeg" Type="http://schemas.openxmlformats.org/officeDocument/2006/relationships/image"></Relationship></Relationships>
</file>

<file path=ppt/slides/_rels/slide30.xml.rels><?xml version="1.0" standalone="yes" ?><Relationships xmlns="http://schemas.openxmlformats.org/package/2006/relationships"><Relationship Id="rId1" Target="../slideLayouts/slideLayout6.xml" Type="http://schemas.openxmlformats.org/officeDocument/2006/relationships/slideLayout"></Relationship><Relationship Id="rId2" Target="../media/image11.jpeg" Type="http://schemas.openxmlformats.org/officeDocument/2006/relationships/image"></Relationship></Relationships>
</file>

<file path=ppt/slides/_rels/slide3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2.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12.jpe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12.jpeg" Type="http://schemas.openxmlformats.org/officeDocument/2006/relationships/image"></Relationship></Relationships>
</file>

<file path=ppt/slides/_rels/slide3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2.jpeg" Type="http://schemas.openxmlformats.org/officeDocument/2006/relationships/image"></Relationship></Relationships>
</file>

<file path=ppt/slides/_rels/slide3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6.xml.rels><?xml version="1.0" standalone="yes" ?><Relationships xmlns="http://schemas.openxmlformats.org/package/2006/relationships"><Relationship Id="rId1" Target="../slideLayouts/slideLayout6.xml" Type="http://schemas.openxmlformats.org/officeDocument/2006/relationships/slideLayout"></Relationship><Relationship Id="rId2" Target="../media/image13.jpeg" Type="http://schemas.openxmlformats.org/officeDocument/2006/relationships/image"></Relationship></Relationships>
</file>

<file path=ppt/slides/_rels/slide37.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14.jpeg" Type="http://schemas.openxmlformats.org/officeDocument/2006/relationships/image"></Relationship></Relationships>
</file>

<file path=ppt/slides/_rels/slide3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9.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15.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1.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16.jpeg" Type="http://schemas.openxmlformats.org/officeDocument/2006/relationships/image"></Relationship></Relationships>
</file>

<file path=ppt/slides/_rels/slide4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5.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14.jpeg" Type="http://schemas.openxmlformats.org/officeDocument/2006/relationships/image"></Relationship></Relationships>
</file>

<file path=ppt/slides/_rels/slide46.xml.rels><?xml version="1.0" standalone="yes" ?><Relationships xmlns="http://schemas.openxmlformats.org/package/2006/relationships"><Relationship Id="rId1" Target="../slideLayouts/slideLayout6.xml" Type="http://schemas.openxmlformats.org/officeDocument/2006/relationships/slideLayout"></Relationship><Relationship Id="rId2" Target="../media/image17.jpeg" Type="http://schemas.openxmlformats.org/officeDocument/2006/relationships/image"></Relationship></Relationships>
</file>

<file path=ppt/slides/_rels/slide4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8.xml.rels><?xml version="1.0" standalone="yes" ?><Relationships xmlns="http://schemas.openxmlformats.org/package/2006/relationships"><Relationship Id="rId1" Target="../slideLayouts/slideLayout7.xml" Type="http://schemas.openxmlformats.org/officeDocument/2006/relationships/slideLayout"></Relationship><Relationship Id="rId2" Target="http://www.studentconsult.com/content/bookcontent.cfm?ID=HC008008&amp;channel=toc" TargetMode="External" Type="http://schemas.openxmlformats.org/officeDocument/2006/relationships/hyperlink"></Relationship><Relationship Id="rId3" Target="../media/image18.gif" Type="http://schemas.openxmlformats.org/officeDocument/2006/relationships/image"></Relationship></Relationships>
</file>

<file path=ppt/slides/_rels/slide4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pn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4.png" Type="http://schemas.openxmlformats.org/officeDocument/2006/relationships/image"></Relationship></Relationships>
</file>

<file path=ppt/slides/_rels/slide8.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5.jpeg" Type="http://schemas.openxmlformats.org/officeDocument/2006/relationships/image"></Relationship></Relationships>
</file>

<file path=ppt/slides/_rels/slide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7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b="1" dirty="0" lang="en-US" smtClean="0" sz="8000">
                <a:solidFill>
                  <a:srgbClr val="FF0000"/>
                </a:solidFill>
                <a:uFillTx/>
                <a:latin charset="0" pitchFamily="18" typeface="Times New Roman"/>
              </a:rPr>
              <a:t>Gastric Motility &amp; Secretion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7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0825" y="4572000"/>
            <a:ext cx="6102350" cy="9271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a:uFillTx/>
                <a:latin charset="0" panose="02020603050405020304" pitchFamily="18" typeface="Times New Roman"/>
                <a:cs charset="0" panose="02020603050405020304" pitchFamily="18" typeface="Times New Roman"/>
              </a:rPr>
              <a:t>Prof. Mohammed </a:t>
            </a:r>
            <a:r>
              <a:rPr b="1" dirty="0" err="1" lang="en-US" smtClean="0">
                <a:uFillTx/>
                <a:latin charset="0" panose="02020603050405020304" pitchFamily="18" typeface="Times New Roman"/>
                <a:cs charset="0" panose="02020603050405020304" pitchFamily="18" typeface="Times New Roman"/>
              </a:rPr>
              <a:t>Alzoghaibi</a:t>
            </a:r>
            <a:endParaRPr b="1" dirty="0" lang="en-US" smtClean="0">
              <a:uFillTx/>
              <a:latin charset="0" panose="02020603050405020304" pitchFamily="18" typeface="Times New Roman"/>
              <a:cs charset="0" panose="02020603050405020304" pitchFamily="18" typeface="Times New Roman"/>
            </a:endParaRPr>
          </a:p>
          <a:p>
            <a:pPr eaLnBrk="1" hangingPunct="1" rtl="0"/>
            <a:r>
              <a:rPr b="1" dirty="0" lang="en-US" smtClean="0">
                <a:uFillTx/>
                <a:latin charset="0" panose="02020603050405020304" pitchFamily="18" typeface="Times New Roman"/>
                <a:cs charset="0" panose="02020603050405020304" pitchFamily="18" typeface="Times New Roman"/>
              </a:rPr>
              <a:t>malzoghaibi@ksu.edu</a:t>
            </a:r>
          </a:p>
          <a:p>
            <a:pPr eaLnBrk="1" hangingPunct="1" rtl="0"/>
            <a:r>
              <a:rPr b="1" dirty="0" lang="en-US" smtClean="0">
                <a:uFillTx/>
                <a:latin charset="0" panose="02020603050405020304" pitchFamily="18" typeface="Times New Roman"/>
                <a:cs charset="0" panose="02020603050405020304" pitchFamily="18" typeface="Times New Roman"/>
              </a:rPr>
              <a:t>zzoghaibi@gmail.com</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76"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733580" y="238835"/>
            <a:ext cx="3676840" cy="1261884"/>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pPr algn="ctr"/>
            <a:r>
              <a:rPr b="1" dirty="0" lang="en-US" smtClean="0" sz="2800">
                <a:solidFill>
                  <a:srgbClr val="FF0000"/>
                </a:solidFill>
                <a:uFillTx/>
              </a:rPr>
              <a:t>Lecture 3</a:t>
            </a:r>
          </a:p>
          <a:p>
            <a:r>
              <a:rPr b="1" dirty="0" lang="en-US" smtClean="0">
                <a:uFillTx/>
              </a:rPr>
              <a:t>Chapter 64; </a:t>
            </a:r>
            <a:r>
              <a:rPr b="1" dirty="0" lang="en-US">
                <a:uFillTx/>
              </a:rPr>
              <a:t>pages </a:t>
            </a:r>
            <a:r>
              <a:rPr b="1" dirty="0" lang="en-US" smtClean="0">
                <a:uFillTx/>
              </a:rPr>
              <a:t>809-812</a:t>
            </a:r>
          </a:p>
          <a:p>
            <a:r>
              <a:rPr b="1" dirty="0" lang="en-US" smtClean="0">
                <a:uFillTx/>
              </a:rPr>
              <a:t>Chapter 65; pages 821-825</a:t>
            </a:r>
            <a:endParaRPr b="1"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a:solidFill>
                  <a:srgbClr val="FF0000"/>
                </a:solidFill>
                <a:uFillTx/>
                <a:latin charset="0" panose="02020603050405020304" pitchFamily="18" typeface="Times New Roman"/>
                <a:cs charset="0" panose="02020603050405020304" pitchFamily="18" typeface="Times New Roman"/>
              </a:rPr>
              <a:t>Motor Functions of the Stomach (continued)</a:t>
            </a:r>
            <a:endParaRPr b="1" dirty="0" lang="ar-SA">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981200"/>
            <a:ext cx="7772400" cy="2895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indent="-514350" marL="514350" rtl="0">
              <a:buFont typeface="+mj-lt"/>
              <a:buAutoNum startAt="2" type="arabicPeriod"/>
            </a:pPr>
            <a:r>
              <a:rPr b="1" dirty="0" lang="en-US" smtClean="0" sz="4000" u="sng">
                <a:solidFill>
                  <a:srgbClr val="FF0000"/>
                </a:solidFill>
                <a:uFillTx/>
              </a:rPr>
              <a:t>Chyme</a:t>
            </a:r>
            <a:r>
              <a:rPr b="1" dirty="0" lang="en-US" smtClean="0" sz="4000">
                <a:solidFill>
                  <a:srgbClr val="FF0000"/>
                </a:solidFill>
                <a:uFillTx/>
              </a:rPr>
              <a:t>. </a:t>
            </a:r>
            <a:r>
              <a:rPr b="1" dirty="0" lang="en-US" smtClean="0" sz="4000">
                <a:uFillTx/>
              </a:rPr>
              <a:t>Is a murky semi-fluid or paste composed of food that is thoroughly mixed with gastric secretions.</a:t>
            </a:r>
            <a:endParaRPr dirty="0" lang="ar-SA" sz="4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9067800" cy="838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smtClean="0" sz="3600">
                <a:solidFill>
                  <a:srgbClr val="FF0000"/>
                </a:solidFill>
                <a:uFillTx/>
                <a:latin charset="0" panose="02020603050405020304" pitchFamily="18" typeface="Times New Roman"/>
                <a:cs charset="0" panose="02020603050405020304" pitchFamily="18" typeface="Times New Roman"/>
              </a:rPr>
              <a:t>Motor Functions of the Stomach (continued)</a:t>
            </a:r>
            <a:endParaRPr b="1" dirty="0" lang="en-US" sz="36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685800"/>
            <a:ext cx="91440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buNone/>
            </a:pPr>
            <a:r>
              <a:rPr b="1" dirty="0" lang="en-US" smtClean="0" sz="2400">
                <a:uFillTx/>
                <a:latin charset="0" panose="02020603050405020304" pitchFamily="18" typeface="Times New Roman"/>
                <a:cs charset="0" pitchFamily="18" typeface="Times New Roman"/>
              </a:rPr>
              <a:t>3.  </a:t>
            </a:r>
            <a:r>
              <a:rPr b="1" dirty="0" lang="en-US" smtClean="0" sz="2400">
                <a:solidFill>
                  <a:srgbClr val="FF0000"/>
                </a:solidFill>
                <a:uFillTx/>
                <a:latin charset="0" panose="02020603050405020304" pitchFamily="18" typeface="Times New Roman"/>
                <a:cs charset="0" pitchFamily="18" typeface="Times New Roman"/>
              </a:rPr>
              <a:t>Mixing and Propulsion of Food in the Stomach: </a:t>
            </a:r>
            <a:r>
              <a:rPr b="1" dirty="0" lang="en-US" smtClean="0" sz="2400">
                <a:uFillTx/>
                <a:latin charset="0" panose="02020603050405020304" pitchFamily="18" typeface="Times New Roman"/>
                <a:cs charset="0" pitchFamily="18" typeface="Times New Roman"/>
              </a:rPr>
              <a:t>Major mixing activities take place in the antrum (</a:t>
            </a:r>
            <a:r>
              <a:rPr b="1" dirty="0" lang="en-US" smtClean="0" sz="2400" u="sng">
                <a:uFillTx/>
                <a:latin charset="0" pitchFamily="18" typeface="Times New Roman"/>
                <a:cs charset="0" pitchFamily="18" typeface="Times New Roman"/>
              </a:rPr>
              <a:t>antral pump region</a:t>
            </a:r>
            <a:r>
              <a:rPr b="1" dirty="0" lang="en-US" smtClean="0" sz="2400">
                <a:uFillTx/>
                <a:latin charset="0" pitchFamily="18" typeface="Times New Roman"/>
                <a:cs charset="0" pitchFamily="18" typeface="Times New Roman"/>
              </a:rPr>
              <a:t>, phasic contraction).</a:t>
            </a:r>
          </a:p>
          <a:p>
            <a:pPr algn="l" rtl="0"/>
            <a:r>
              <a:rPr b="1" dirty="0" lang="en-US" smtClean="0" sz="2400">
                <a:uFillTx/>
                <a:latin charset="0" pitchFamily="18" typeface="Times New Roman"/>
                <a:cs charset="0" pitchFamily="18" typeface="Times New Roman"/>
              </a:rPr>
              <a:t>The Basic Electrical Rhythm of the Stomach Wall. The digestive gastric juices are secreted by gastric glands and these secretions come in contact with the food lying against the mucosal surface of the stomach. The presence of food causes weak </a:t>
            </a:r>
            <a:r>
              <a:rPr b="1" dirty="0" i="1" lang="en-US" smtClean="0" sz="2400" u="sng">
                <a:uFillTx/>
                <a:latin charset="0" panose="02020603050405020304" pitchFamily="18" typeface="Times New Roman"/>
                <a:cs charset="0" panose="02020603050405020304" pitchFamily="18" typeface="Times New Roman"/>
              </a:rPr>
              <a:t>peristaltic constrictor waves called mixing waves once every 15-20 </a:t>
            </a:r>
            <a:r>
              <a:rPr b="1" dirty="0" i="1" lang="en-US" smtClean="0" u="sng">
                <a:uFillTx/>
                <a:latin charset="0" panose="02020603050405020304" pitchFamily="18" typeface="Times New Roman"/>
                <a:cs charset="0" panose="02020603050405020304" pitchFamily="18" typeface="Times New Roman"/>
              </a:rPr>
              <a:t>seconds</a:t>
            </a:r>
            <a:r>
              <a:rPr b="1" dirty="0" lang="en-US" smtClean="0" sz="2400">
                <a:uFillTx/>
                <a:latin charset="0" panose="02020603050405020304" pitchFamily="18" typeface="Times New Roman"/>
                <a:cs charset="0" panose="02020603050405020304" pitchFamily="18" typeface="Times New Roman"/>
              </a:rPr>
              <a:t>.</a:t>
            </a:r>
            <a:r>
              <a:rPr b="1" dirty="0" lang="en-US" smtClean="0" sz="2800">
                <a:uFillTx/>
                <a:latin charset="0" panose="02020603050405020304" pitchFamily="18" typeface="Times New Roman"/>
                <a:cs charset="0" panose="02020603050405020304" pitchFamily="18" typeface="Times New Roman"/>
              </a:rPr>
              <a:t> </a:t>
            </a:r>
            <a:r>
              <a:rPr b="1" dirty="0" lang="en-US" smtClean="0" sz="2400" u="sng">
                <a:uFillTx/>
                <a:latin charset="0" panose="02020603050405020304" pitchFamily="18" typeface="Times New Roman"/>
                <a:cs charset="0" panose="02020603050405020304" pitchFamily="18" typeface="Times New Roman"/>
              </a:rPr>
              <a:t>These waves are initiated by the gut wall basic electrical rhythm of the slow spontaneous electrical waves. </a:t>
            </a:r>
            <a:r>
              <a:rPr b="1" dirty="0" lang="en-US" smtClean="0" sz="2400">
                <a:uFillTx/>
                <a:latin charset="0" panose="02020603050405020304" pitchFamily="18" typeface="Times New Roman"/>
                <a:cs charset="0" panose="02020603050405020304" pitchFamily="18" typeface="Times New Roman"/>
              </a:rPr>
              <a:t>These waves progress from the body to the antrum and become intense forcing the chyme to mix and move under high pressure from the antrum toward the pylorus. Each time a peristaltic wave passes from to the antrum to the pylorus, few millimeters of antral content move into the duodenum through the pyloric sphincter.</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228600"/>
            <a:ext cx="90678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2800">
                <a:solidFill>
                  <a:srgbClr val="FF0000"/>
                </a:solidFill>
                <a:uFillTx/>
                <a:latin charset="0" panose="02020603050405020304" pitchFamily="18" typeface="Times New Roman"/>
                <a:cs charset="0" panose="02020603050405020304" pitchFamily="18" typeface="Times New Roman"/>
              </a:rPr>
              <a:t>Motor Behavior of the Antral Pump Is Initiated by a Dominant Pacemaker (Motility in the Antrum)</a:t>
            </a:r>
            <a:br>
              <a:rPr b="1" dirty="0" lang="en-US" smtClean="0" sz="2800">
                <a:solidFill>
                  <a:srgbClr val="FF0000"/>
                </a:solidFill>
                <a:uFillTx/>
                <a:latin charset="0" panose="02020603050405020304" pitchFamily="18" typeface="Times New Roman"/>
                <a:cs charset="0" panose="02020603050405020304" pitchFamily="18" typeface="Times New Roman"/>
              </a:rPr>
            </a:br>
            <a:endParaRPr b="1" dirty="0" lang="ar-SA" sz="28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685800"/>
            <a:ext cx="9144000" cy="3581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2600">
                <a:uFillTx/>
                <a:latin charset="0" panose="02020603050405020304" pitchFamily="18" typeface="Times New Roman"/>
                <a:cs charset="0" panose="02020603050405020304" pitchFamily="18" typeface="Times New Roman"/>
              </a:rPr>
              <a:t>Gastric action potentials determine the duration and strength of the phasic contractions of the antral pump. They are initiated by a dominant pacemaker (ICC). </a:t>
            </a:r>
            <a:r>
              <a:rPr b="1" dirty="0" lang="en-US" smtClean="0" sz="2600" u="sng">
                <a:uFillTx/>
                <a:latin charset="0" panose="02020603050405020304" pitchFamily="18" typeface="Times New Roman"/>
                <a:cs charset="0" panose="02020603050405020304" pitchFamily="18" typeface="Times New Roman"/>
              </a:rPr>
              <a:t>The action potentials propagate rapidly around the gastric circumference and trigger a ring-like contraction.</a:t>
            </a:r>
            <a:r>
              <a:rPr b="1" dirty="0" lang="en-US" smtClean="0" sz="2600">
                <a:uFillTx/>
                <a:latin charset="0" panose="02020603050405020304" pitchFamily="18" typeface="Times New Roman"/>
                <a:cs charset="0" panose="02020603050405020304" pitchFamily="18" typeface="Times New Roman"/>
              </a:rPr>
              <a:t> The action potentials and associated ring-like contraction then travel more slowly toward the gastroduodenal junction.</a:t>
            </a:r>
          </a:p>
          <a:p>
            <a:pPr algn="l" rtl="0"/>
            <a:r>
              <a:rPr b="1" dirty="0" lang="en-US" smtClean="0" sz="2600">
                <a:uFillTx/>
                <a:latin charset="0" panose="02020603050405020304" pitchFamily="18" typeface="Times New Roman"/>
                <a:cs charset="0" panose="02020603050405020304" pitchFamily="18" typeface="Times New Roman"/>
              </a:rPr>
              <a:t>Electrical syncytial properties of the gastric musculature account for propagation of the action potentials from the pacemaker site to the gastroduodenal junction. </a:t>
            </a:r>
            <a:r>
              <a:rPr b="1" dirty="0" lang="en-US" smtClean="0" sz="2600" u="sng">
                <a:uFillTx/>
                <a:latin charset="0" panose="02020603050405020304" pitchFamily="18" typeface="Times New Roman"/>
                <a:cs charset="0" panose="02020603050405020304" pitchFamily="18" typeface="Times New Roman"/>
              </a:rPr>
              <a:t>The pacemaker region in humans generates action potentials and associated antral contractions at a frequency of three per minute. The gastric action potential lasts about 5 seconds and has a rising phase (depolarization), a plateau phase, and a falling phase (repolarization)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240268"/>
            <a:ext cx="8915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2800">
                <a:solidFill>
                  <a:srgbClr val="FF0000"/>
                </a:solidFill>
                <a:uFillTx/>
                <a:latin charset="0" panose="02020603050405020304" pitchFamily="18" typeface="Times New Roman"/>
                <a:cs charset="0" panose="02020603050405020304" pitchFamily="18" typeface="Times New Roman"/>
              </a:rPr>
              <a:t>Motor Behavior of the Antral Pump Is Initiated by a Dominant Pacemaker (Motility in the Antrum)</a:t>
            </a:r>
            <a:endParaRPr b="1" dirty="0" lang="ar-SA" sz="2800">
              <a:solidFill>
                <a:srgbClr val="FF0000"/>
              </a:solidFill>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A7C25FF2.png" id="4" name="Content Placeholder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95600" y="4847102"/>
            <a:ext cx="3574033" cy="1858498"/>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 y="1384280"/>
            <a:ext cx="8915400" cy="341632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r>
              <a:rPr b="1" dirty="0" lang="en-US" smtClean="0">
                <a:uFillTx/>
              </a:rPr>
              <a:t>Electrical action potentials in gastrointestinal muscles occur in four phases, determined by specific ionic mechanisms. </a:t>
            </a:r>
            <a:r>
              <a:rPr b="1" dirty="0" lang="en-US" smtClean="0">
                <a:solidFill>
                  <a:srgbClr val="FF0000"/>
                </a:solidFill>
                <a:uFillTx/>
              </a:rPr>
              <a:t>Phase 0:</a:t>
            </a:r>
            <a:r>
              <a:rPr b="1" dirty="0" lang="en-US" smtClean="0">
                <a:uFillTx/>
              </a:rPr>
              <a:t> Resting membrane potential; outward potassium current. </a:t>
            </a:r>
            <a:r>
              <a:rPr b="1" dirty="0" lang="en-US" smtClean="0">
                <a:solidFill>
                  <a:srgbClr val="FF0000"/>
                </a:solidFill>
                <a:uFillTx/>
              </a:rPr>
              <a:t>Phase 1:</a:t>
            </a:r>
            <a:r>
              <a:rPr b="1" dirty="0" lang="en-US" smtClean="0">
                <a:uFillTx/>
              </a:rPr>
              <a:t> Rising phase (upstroke depolarization); activation of voltage-gated calcium channels and voltage-gated potassium channels. </a:t>
            </a:r>
            <a:r>
              <a:rPr b="1" dirty="0" lang="en-US" smtClean="0">
                <a:solidFill>
                  <a:srgbClr val="FF0000"/>
                </a:solidFill>
                <a:uFillTx/>
              </a:rPr>
              <a:t>Phase 3:</a:t>
            </a:r>
            <a:r>
              <a:rPr b="1" dirty="0" lang="en-US" smtClean="0">
                <a:uFillTx/>
              </a:rPr>
              <a:t> Plateau phase; balance of inward calcium current and outward potassium current. </a:t>
            </a:r>
            <a:r>
              <a:rPr b="1" dirty="0" lang="en-US" smtClean="0">
                <a:solidFill>
                  <a:srgbClr val="FF0000"/>
                </a:solidFill>
                <a:uFillTx/>
              </a:rPr>
              <a:t>Phase 4:</a:t>
            </a:r>
            <a:r>
              <a:rPr b="1" dirty="0" lang="en-US" smtClean="0">
                <a:uFillTx/>
              </a:rPr>
              <a:t> Falling phase (repolarization); inactivation of voltage-gated calcium channels and activation of calcium-gated potassium channels.</a:t>
            </a:r>
            <a:endParaRPr b="1" dirty="0" lang="ar-SA">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9857" y="11502"/>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3600">
                <a:solidFill>
                  <a:srgbClr val="FF0000"/>
                </a:solidFill>
                <a:uFillTx/>
                <a:latin charset="0" panose="02020603050405020304" pitchFamily="18" typeface="Times New Roman"/>
                <a:cs charset="0" panose="02020603050405020304" pitchFamily="18" typeface="Times New Roman"/>
              </a:rPr>
              <a:t>The Gastric Action Potential Triggers Two Kinds of Contractions</a:t>
            </a:r>
            <a:endParaRPr b="1" dirty="0" lang="ar-SA" sz="36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1268659"/>
            <a:ext cx="4800600" cy="4648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2600">
                <a:uFillTx/>
                <a:latin charset="0" panose="02020603050405020304" pitchFamily="18" typeface="Times New Roman"/>
                <a:cs charset="0" panose="02020603050405020304" pitchFamily="18" typeface="Times New Roman"/>
              </a:rPr>
              <a:t>The gastric action potential is responsible for two components of the propulsive contractile behavior in the antral pump. </a:t>
            </a:r>
          </a:p>
          <a:p>
            <a:pPr algn="l" indent="-457200" marL="457200" rtl="0">
              <a:buAutoNum type="arabicParenBoth"/>
            </a:pPr>
            <a:r>
              <a:rPr b="1" dirty="0" lang="en-US" smtClean="0" sz="2600">
                <a:uFillTx/>
                <a:latin charset="0" panose="02020603050405020304" pitchFamily="18" typeface="Times New Roman"/>
                <a:cs charset="0" panose="02020603050405020304" pitchFamily="18" typeface="Times New Roman"/>
              </a:rPr>
              <a:t>A leading contraction, which has relatively constant amplitude, is associated with the rising phase of the action potential, and (2) a trailing contraction, of variable amplitude, is associated with the plateau phase. </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26-25" id="5"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2"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105401" y="1268659"/>
            <a:ext cx="3886199" cy="5433346"/>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81000"/>
            <a:ext cx="7772400" cy="91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3200">
                <a:solidFill>
                  <a:srgbClr val="FF0000"/>
                </a:solidFill>
                <a:uFillTx/>
                <a:latin charset="0" panose="02020603050405020304" pitchFamily="18" typeface="Times New Roman"/>
                <a:cs charset="0" panose="02020603050405020304" pitchFamily="18" typeface="Times New Roman"/>
              </a:rPr>
              <a:t>The Gastric Action Potential Triggers Two Kinds of Contractions (continued)</a:t>
            </a:r>
            <a:endParaRPr b="1" dirty="0" lang="ar-SA" sz="32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828800"/>
            <a:ext cx="89154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a:uFillTx/>
                <a:latin charset="0" panose="02020603050405020304" pitchFamily="18" typeface="Times New Roman"/>
                <a:cs charset="0" panose="02020603050405020304" pitchFamily="18" typeface="Times New Roman"/>
              </a:rPr>
              <a:t>The leading contractions have negligible amplitude as they propagate to the pylorus. As the rising phase reaches the terminal antrum and spreads into the pylorus, contraction of the pyloric muscle closes the orifice between the stomach and duodenum. The trailing contraction follows the leading contraction by a few seconds. </a:t>
            </a:r>
          </a:p>
          <a:p>
            <a:pPr algn="l" rtl="0"/>
            <a:endParaRPr dirty="0" lang="ar-SA">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26-26" id="12290"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133600" y="4530840"/>
            <a:ext cx="5029200" cy="2364541"/>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291" name="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2400"/>
            <a:ext cx="7772400" cy="685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b="1" dirty="0" lang="en-US" smtClean="0">
                <a:solidFill>
                  <a:srgbClr val="FF0000"/>
                </a:solidFill>
                <a:uFillTx/>
                <a:latin charset="0" panose="02020603050405020304" pitchFamily="18" typeface="Times New Roman"/>
                <a:cs charset="0" panose="02020603050405020304" pitchFamily="18" typeface="Times New Roman"/>
              </a:rPr>
              <a:t>Retropulsion Phenomena </a:t>
            </a:r>
            <a:endParaRPr b="1" dirty="0" lang="ar-SA" smtClean="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7316" y="762000"/>
            <a:ext cx="9116683" cy="3200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2400">
                <a:uFillTx/>
                <a:latin charset="0" panose="02020603050405020304" pitchFamily="18" typeface="Times New Roman"/>
                <a:cs charset="0" panose="02020603050405020304" pitchFamily="18" typeface="Times New Roman"/>
              </a:rPr>
              <a:t>As the trailing contraction approaches the closed pylorus, the gastric contents are forced into an antral compartment of ever-decreasing volume and progressively increasing pressure. This results in </a:t>
            </a:r>
            <a:r>
              <a:rPr b="1" dirty="0" lang="en-US" smtClean="0" sz="2400" u="sng">
                <a:uFillTx/>
                <a:latin charset="0" panose="02020603050405020304" pitchFamily="18" typeface="Times New Roman"/>
                <a:cs charset="0" panose="02020603050405020304" pitchFamily="18" typeface="Times New Roman"/>
              </a:rPr>
              <a:t>jet-like retropulsion through the orifice formed by the trailing contraction. </a:t>
            </a:r>
            <a:r>
              <a:rPr b="1" dirty="0" lang="en-US" smtClean="0" sz="2400">
                <a:uFillTx/>
                <a:latin charset="0" panose="02020603050405020304" pitchFamily="18" typeface="Times New Roman"/>
                <a:cs charset="0" panose="02020603050405020304" pitchFamily="18" typeface="Times New Roman"/>
              </a:rPr>
              <a:t>Repetition at 3 cycles/min reduces particle size to the 1-mm to 7-mm range that is necessary before a particle can be emptied into the duodenum. These intense peristaltic contractions that cause emptying increase the pressure in the stomach to 50-70 cm of H</a:t>
            </a:r>
            <a:r>
              <a:rPr b="1" baseline="-25000" dirty="0" lang="en-US" smtClean="0" sz="2400">
                <a:uFillTx/>
                <a:latin charset="0" panose="02020603050405020304" pitchFamily="18" typeface="Times New Roman"/>
                <a:cs charset="0" panose="02020603050405020304" pitchFamily="18" typeface="Times New Roman"/>
              </a:rPr>
              <a:t>2</a:t>
            </a:r>
            <a:r>
              <a:rPr b="1" dirty="0" lang="en-US" smtClean="0" sz="2400">
                <a:uFillTx/>
                <a:latin charset="0" panose="02020603050405020304" pitchFamily="18" typeface="Times New Roman"/>
                <a:cs charset="0" panose="02020603050405020304" pitchFamily="18" typeface="Times New Roman"/>
              </a:rPr>
              <a:t>O (compared to a pressure of ~10 cm of H</a:t>
            </a:r>
            <a:r>
              <a:rPr b="1" baseline="-25000" dirty="0" lang="en-US" smtClean="0" sz="2400">
                <a:uFillTx/>
                <a:latin charset="0" panose="02020603050405020304" pitchFamily="18" typeface="Times New Roman"/>
                <a:cs charset="0" panose="02020603050405020304" pitchFamily="18" typeface="Times New Roman"/>
              </a:rPr>
              <a:t>2</a:t>
            </a:r>
            <a:r>
              <a:rPr b="1" dirty="0" lang="en-US" smtClean="0" sz="2400">
                <a:uFillTx/>
                <a:latin charset="0" panose="02020603050405020304" pitchFamily="18" typeface="Times New Roman"/>
                <a:cs charset="0" panose="02020603050405020304" pitchFamily="18" typeface="Times New Roman"/>
              </a:rPr>
              <a:t>O during the mixing peristaltic contractions).</a:t>
            </a:r>
            <a:endParaRPr dirty="0" lang="ar-SA" sz="2400">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62"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641350"/>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algn="ctr" eaLnBrk="0" hangingPunct="0"/>
            <a:r>
              <a:rPr b="1" dirty="0" lang="en-US" sz="3600">
                <a:solidFill>
                  <a:srgbClr val="FF0000"/>
                </a:solidFill>
                <a:uFillTx/>
              </a:rPr>
              <a:t>Motor Functions of the Stomach (continued)</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howimage.jpg" id="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81600" y="685800"/>
            <a:ext cx="3679371" cy="5853545"/>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Content Placeholder 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685800"/>
            <a:ext cx="4800600" cy="5867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2600">
                <a:uFillTx/>
                <a:latin charset="0" panose="02020603050405020304" pitchFamily="18" typeface="Times New Roman"/>
                <a:cs charset="0" panose="02020603050405020304" pitchFamily="18" typeface="Times New Roman"/>
              </a:rPr>
              <a:t>Hunger Contractions. Hunger contractions occur when the stomach has been empty for several hours. These are rhythmical peristaltic contractions that can become very strong and fuse to form a continuing tetanic contraction lasting sometimes 2-3 minutes. Hunger contractions are intense in young healthy people and increase by low blood glucose levels. Hunger  pain can begin after 12-24 hr of last food ingestion.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010"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24825"/>
            <a:ext cx="9144000" cy="707886"/>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algn="ctr" eaLnBrk="0" hangingPunct="0"/>
            <a:r>
              <a:rPr b="1" dirty="0" lang="en-US" smtClean="0" sz="4000">
                <a:solidFill>
                  <a:srgbClr val="FF0000"/>
                </a:solidFill>
                <a:uFillTx/>
              </a:rPr>
              <a:t>Stomach Emptying</a:t>
            </a:r>
            <a:endParaRPr b="1" dirty="0" lang="en-US" sz="40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011" name="Text 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644525"/>
            <a:ext cx="9144000" cy="5908675"/>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eaLnBrk="0" hangingPunct="0" indent="-457200" marL="457200">
              <a:spcBef>
                <a:spcPct val="50000"/>
              </a:spcBef>
            </a:pPr>
            <a:r>
              <a:rPr b="1" dirty="0" lang="en-US" sz="2800">
                <a:uFillTx/>
              </a:rPr>
              <a:t>	Stomach Emptying. Is the result of intense peristaltic antral contractions against resistance to passage of chyme at the pylorus.   </a:t>
            </a:r>
          </a:p>
          <a:p>
            <a:pPr eaLnBrk="0" hangingPunct="0" indent="-457200" marL="457200">
              <a:spcBef>
                <a:spcPct val="50000"/>
              </a:spcBef>
            </a:pPr>
            <a:r>
              <a:rPr b="1" dirty="0" lang="en-US" sz="2800">
                <a:uFillTx/>
              </a:rPr>
              <a:t>	● Role of the Pylorus in Controlling Stomach Emptying. The distal opening is the pylorus. The pyloric sphincter is characterized by strong circular muscle (as compared to the antrum) and remains tonically contracted most of the time. However, during pyloric constriction, watery chyme can still pass through the pylorus into the duodenum, but not food particles. Pyloric constriction is determined by nervous and humoral reflex signals from the stomach and the duodenum.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034"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76200"/>
            <a:ext cx="9144000" cy="584775"/>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algn="ctr" eaLnBrk="0" hangingPunct="0"/>
            <a:r>
              <a:rPr b="1" dirty="0" lang="en-US" smtClean="0" sz="3200">
                <a:solidFill>
                  <a:srgbClr val="FF0000"/>
                </a:solidFill>
                <a:uFillTx/>
              </a:rPr>
              <a:t>Stomach Emptying</a:t>
            </a:r>
            <a:endParaRPr b="1" dirty="0" lang="en-US" sz="32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035" name="Text 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289895"/>
            <a:ext cx="9296400" cy="6694140"/>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eaLnBrk="0" hangingPunct="0" indent="-457200" marL="457200">
              <a:spcBef>
                <a:spcPct val="50000"/>
              </a:spcBef>
            </a:pPr>
            <a:r>
              <a:rPr b="1" dirty="0" lang="en-US" smtClean="0" sz="2200">
                <a:uFillTx/>
              </a:rPr>
              <a:t>Regulation </a:t>
            </a:r>
            <a:r>
              <a:rPr b="1" dirty="0" lang="en-US" sz="2200">
                <a:uFillTx/>
              </a:rPr>
              <a:t>of Stomach Emptying. The rate of stomach emptying is controlled by signals from the duodenum and stomach. The signals from the duodenum are far stronger and control emptying of chyme at a rate that allows the proper digestion and absorption in the small intestines.   </a:t>
            </a:r>
          </a:p>
          <a:p>
            <a:pPr eaLnBrk="0" hangingPunct="0" indent="-457200" marL="457200">
              <a:spcBef>
                <a:spcPct val="50000"/>
              </a:spcBef>
            </a:pPr>
            <a:r>
              <a:rPr b="1" dirty="0" lang="en-US" smtClean="0" sz="2200">
                <a:solidFill>
                  <a:srgbClr val="FF0000"/>
                </a:solidFill>
                <a:uFillTx/>
              </a:rPr>
              <a:t>Gastric </a:t>
            </a:r>
            <a:r>
              <a:rPr b="1" dirty="0" lang="en-US" sz="2200">
                <a:solidFill>
                  <a:srgbClr val="FF0000"/>
                </a:solidFill>
                <a:uFillTx/>
              </a:rPr>
              <a:t>Factors that Promote Stomach Emptying:</a:t>
            </a:r>
          </a:p>
          <a:p>
            <a:pPr eaLnBrk="0" hangingPunct="0" indent="-457200" marL="457200">
              <a:spcBef>
                <a:spcPct val="50000"/>
              </a:spcBef>
            </a:pPr>
            <a:r>
              <a:rPr b="1" dirty="0" lang="en-US" smtClean="0" sz="2200">
                <a:solidFill>
                  <a:srgbClr val="00B050"/>
                </a:solidFill>
                <a:uFillTx/>
              </a:rPr>
              <a:t>1</a:t>
            </a:r>
            <a:r>
              <a:rPr b="1" dirty="0" lang="en-US" sz="2200">
                <a:solidFill>
                  <a:srgbClr val="00B050"/>
                </a:solidFill>
                <a:uFillTx/>
              </a:rPr>
              <a:t>. Effect of Gastric Food Volume on Rate of Stomach Emptying. </a:t>
            </a:r>
            <a:r>
              <a:rPr b="1" dirty="0" lang="en-US" sz="2200">
                <a:uFillTx/>
              </a:rPr>
              <a:t>An increase in gastric food volume results in increased stretch in the stomach wall which elicits local myenteric reflexes that increase the activity of the pyloric pump and inhibit the tonic contraction of the pyloric sphincter leading to increased stomach emptying. </a:t>
            </a:r>
          </a:p>
          <a:p>
            <a:pPr eaLnBrk="0" hangingPunct="0" indent="-457200" marL="457200">
              <a:spcBef>
                <a:spcPct val="50000"/>
              </a:spcBef>
            </a:pPr>
            <a:r>
              <a:rPr b="1" dirty="0" lang="en-US" smtClean="0" sz="2200">
                <a:solidFill>
                  <a:srgbClr val="00B050"/>
                </a:solidFill>
                <a:uFillTx/>
              </a:rPr>
              <a:t>2</a:t>
            </a:r>
            <a:r>
              <a:rPr b="1" dirty="0" lang="en-US" sz="2200">
                <a:solidFill>
                  <a:srgbClr val="00B050"/>
                </a:solidFill>
                <a:uFillTx/>
              </a:rPr>
              <a:t>. Effect of the Hormone Gastrin on Stomach Emptying. </a:t>
            </a:r>
            <a:r>
              <a:rPr b="1" dirty="0" lang="en-US" sz="2200">
                <a:uFillTx/>
              </a:rPr>
              <a:t>Gastrin is released from the antral mucosa in response to the presence of digestive products of meat. In turn, gastrin promotes the secretion of acidic gastric juices (ex. HCl) by the stomach gastric glands (or oxyntic </a:t>
            </a:r>
            <a:r>
              <a:rPr b="1" dirty="0" lang="en-US" smtClean="0" sz="2200">
                <a:uFillTx/>
              </a:rPr>
              <a:t>glands) </a:t>
            </a:r>
            <a:r>
              <a:rPr b="1" dirty="0" lang="en-US" sz="2200">
                <a:uFillTx/>
              </a:rPr>
              <a:t>located on the inside surface of the body and fundus of the stomach; </a:t>
            </a:r>
            <a:r>
              <a:rPr b="1" dirty="0" lang="en-US" smtClean="0" sz="2200">
                <a:uFillTx/>
              </a:rPr>
              <a:t>(i.e</a:t>
            </a:r>
            <a:r>
              <a:rPr b="1" dirty="0" lang="en-US" sz="2200">
                <a:uFillTx/>
              </a:rPr>
              <a:t>. proximal 80% of the stomach). Gastrin also increases the activity of the pyloric pump and motor stomach function (moderate effect) and probably promotes stomach emptying.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b="1" dirty="0" lang="en-US" smtClean="0" sz="5400">
                <a:solidFill>
                  <a:srgbClr val="FF0000"/>
                </a:solidFill>
                <a:uFillTx/>
                <a:latin charset="0" panose="02020603050405020304" pitchFamily="18" typeface="Times New Roman"/>
                <a:cs charset="0" panose="02020603050405020304" pitchFamily="18" typeface="Times New Roman"/>
              </a:rPr>
              <a:t>Motor Functions of the</a:t>
            </a:r>
            <a:br>
              <a:rPr b="1" dirty="0" lang="en-US" smtClean="0" sz="5400">
                <a:solidFill>
                  <a:srgbClr val="FF0000"/>
                </a:solidFill>
                <a:uFillTx/>
                <a:latin charset="0" panose="02020603050405020304" pitchFamily="18" typeface="Times New Roman"/>
                <a:cs charset="0" panose="02020603050405020304" pitchFamily="18" typeface="Times New Roman"/>
              </a:rPr>
            </a:br>
            <a:r>
              <a:rPr b="1" dirty="0" lang="en-US" smtClean="0" sz="5400">
                <a:solidFill>
                  <a:srgbClr val="FF0000"/>
                </a:solidFill>
                <a:uFillTx/>
                <a:latin charset="0" panose="02020603050405020304" pitchFamily="18" typeface="Times New Roman"/>
                <a:cs charset="0" panose="02020603050405020304" pitchFamily="18" typeface="Times New Roman"/>
              </a:rPr>
              <a:t>Stomach</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09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905000"/>
            <a:ext cx="8229600" cy="3886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Clr>
                <a:srgbClr val="FF0000"/>
              </a:buClr>
              <a:buSzPct val="90000"/>
              <a:buFontTx/>
              <a:buNone/>
              <a:defRPr>
                <a:uFillTx/>
              </a:defRPr>
            </a:pPr>
            <a:r>
              <a:rPr b="1" dirty="0" lang="en-US" smtClean="0">
                <a:solidFill>
                  <a:srgbClr val="FF0000"/>
                </a:solidFill>
                <a:uFillTx/>
                <a:latin charset="0" panose="02020603050405020304" pitchFamily="18" typeface="Times New Roman"/>
                <a:cs charset="0" panose="02020603050405020304" pitchFamily="18" typeface="Times New Roman"/>
              </a:rPr>
              <a:t>The main motor functions of the stomach are:</a:t>
            </a:r>
          </a:p>
          <a:p>
            <a:pPr algn="l" eaLnBrk="1" hangingPunct="1" indent="-514350" marL="514350" rtl="0">
              <a:buClr>
                <a:schemeClr val="tx2"/>
              </a:buClr>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Storage of large quantities of food</a:t>
            </a:r>
          </a:p>
          <a:p>
            <a:pPr algn="l" eaLnBrk="1" hangingPunct="1" indent="-514350" marL="514350" rtl="0">
              <a:buClr>
                <a:schemeClr val="tx2"/>
              </a:buClr>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Preparing the chyme for digestion in the small intestine</a:t>
            </a:r>
          </a:p>
          <a:p>
            <a:pPr algn="l" eaLnBrk="1" hangingPunct="1" indent="-514350" marL="514350" rtl="0">
              <a:buClr>
                <a:schemeClr val="tx2"/>
              </a:buClr>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Absorption of water and lipid-soluble substances (alcohol and drugs)</a:t>
            </a:r>
          </a:p>
          <a:p>
            <a:pPr algn="l" eaLnBrk="1" hangingPunct="1" indent="-514350" marL="514350" rtl="0">
              <a:buClr>
                <a:schemeClr val="tx2"/>
              </a:buClr>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Regulate emptying of the chyme from the stomach into the small intestine</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058"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1200329"/>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algn="ctr" eaLnBrk="0" hangingPunct="0" indent="-457200" marL="457200">
              <a:spcBef>
                <a:spcPct val="50000"/>
              </a:spcBef>
            </a:pPr>
            <a:r>
              <a:rPr b="1" dirty="0" lang="en-US" smtClean="0" sz="3600">
                <a:solidFill>
                  <a:srgbClr val="FF0000"/>
                </a:solidFill>
                <a:uFillTx/>
              </a:rPr>
              <a:t>	Powerful Duodenal Factors That Inhibit Stomach Emptying:</a:t>
            </a:r>
            <a:endParaRPr b="1" dirty="0" lang="en-US" sz="36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059" name="Text 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1161157"/>
            <a:ext cx="9144000" cy="5262979"/>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eaLnBrk="0" hangingPunct="0" indent="-457200" marL="457200">
              <a:spcBef>
                <a:spcPct val="50000"/>
              </a:spcBef>
            </a:pPr>
            <a:r>
              <a:rPr b="1" dirty="0" lang="en-US">
                <a:uFillTx/>
              </a:rPr>
              <a:t>	</a:t>
            </a:r>
            <a:r>
              <a:rPr b="1" dirty="0" lang="en-US">
                <a:solidFill>
                  <a:srgbClr val="00B050"/>
                </a:solidFill>
                <a:uFillTx/>
              </a:rPr>
              <a:t>1. Inhibitory Effect of Enterogastric Nervous Reflexes from the Duodenum. </a:t>
            </a:r>
            <a:r>
              <a:rPr b="1" dirty="0" lang="en-US">
                <a:uFillTx/>
              </a:rPr>
              <a:t>When food enters the duodenum, multiple nervous reflexes are initiated from the duodenal wall and pass back to the stomach to regulate stomach emptying depending on the volume of chyme in the duodenum. These duodenal reflexes are mediated by three routes: (1) directly from the duodenum to stomach through the enteric nervous system in the gut wall, (2) through extrinsic nerves that go to the prevertebral sympathetic ganglia and then back through inhibitory sympathetic nerve fibers to the stomach, and (3), probably </a:t>
            </a:r>
            <a:r>
              <a:rPr b="1" dirty="0" lang="en-US">
                <a:solidFill>
                  <a:srgbClr val="FF0000"/>
                </a:solidFill>
                <a:uFillTx/>
              </a:rPr>
              <a:t>to a slight extent </a:t>
            </a:r>
            <a:r>
              <a:rPr b="1" dirty="0" lang="en-US">
                <a:uFillTx/>
              </a:rPr>
              <a:t>through the vagus nerves reflex to the brain stem to inhibit the normal excitatory signals that are transmitted to the stomach through the vagus nerves. </a:t>
            </a:r>
            <a:r>
              <a:rPr b="1" dirty="0" lang="en-US" u="sng">
                <a:solidFill>
                  <a:srgbClr val="FF0000"/>
                </a:solidFill>
                <a:uFillTx/>
              </a:rPr>
              <a:t>These reflexes inhibit the pyloric pump and increase the tone of the pyloric sphincter thus decreasing stomach emptying.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286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3600">
                <a:solidFill>
                  <a:srgbClr val="FF0000"/>
                </a:solidFill>
                <a:uFillTx/>
                <a:latin charset="0" panose="02020603050405020304" pitchFamily="18" typeface="Times New Roman"/>
                <a:cs charset="0" panose="02020603050405020304" pitchFamily="18" typeface="Times New Roman"/>
              </a:rPr>
              <a:t>Powerful Duodenal Factors That Inhibit Stomach Emptying (continued)</a:t>
            </a:r>
            <a:endParaRPr b="1" dirty="0" lang="ar-SA" sz="36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76400"/>
            <a:ext cx="77724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3600">
                <a:solidFill>
                  <a:schemeClr val="accent6"/>
                </a:solidFill>
                <a:uFillTx/>
                <a:latin charset="0" panose="02020603050405020304" pitchFamily="18" typeface="Times New Roman"/>
                <a:cs charset="0" panose="02020603050405020304" pitchFamily="18" typeface="Times New Roman"/>
              </a:rPr>
              <a:t>The duodenal factors that can initiate the enterogastric inhibitory reflexes include: </a:t>
            </a:r>
            <a:r>
              <a:rPr b="1" dirty="0" lang="en-US" smtClean="0" sz="3600">
                <a:uFillTx/>
                <a:latin charset="0" panose="02020603050405020304" pitchFamily="18" typeface="Times New Roman"/>
                <a:cs charset="0" panose="02020603050405020304" pitchFamily="18" typeface="Times New Roman"/>
              </a:rPr>
              <a:t>(1) duodenal distention, (2) duodenal irritation, (3) duodenal acidity, (4) osmolality of the chyme in the duodenum, and (5) protein (and may be fat) content of the chyme in the duodenum.</a:t>
            </a:r>
            <a:endParaRPr dirty="0" lang="ar-SA" sz="3600">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082"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83403"/>
            <a:ext cx="9144000" cy="954107"/>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algn="ctr" eaLnBrk="0" hangingPunct="0"/>
            <a:r>
              <a:rPr b="1" dirty="0" lang="en-US" smtClean="0" sz="2800">
                <a:solidFill>
                  <a:srgbClr val="FF0000"/>
                </a:solidFill>
                <a:uFillTx/>
              </a:rPr>
              <a:t>Powerful Duodenal Factors That Inhibit Stomach Emptying (continued):</a:t>
            </a:r>
            <a:endParaRPr b="1" dirty="0" lang="en-US" sz="2800">
              <a:solidFill>
                <a:srgbClr val="FF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083" name="Text 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28600" y="914400"/>
            <a:ext cx="9372600" cy="5693866"/>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eaLnBrk="0" hangingPunct="0" indent="-457200" marL="457200">
              <a:spcBef>
                <a:spcPct val="50000"/>
              </a:spcBef>
            </a:pPr>
            <a:r>
              <a:rPr b="1" dirty="0" lang="en-US" sz="2800">
                <a:uFillTx/>
              </a:rPr>
              <a:t>	</a:t>
            </a:r>
            <a:r>
              <a:rPr b="1" dirty="0" lang="en-US" sz="2800">
                <a:solidFill>
                  <a:srgbClr val="00B050"/>
                </a:solidFill>
                <a:uFillTx/>
              </a:rPr>
              <a:t>2. Hormonal Feedback from the Duodenum Inhibits Gastric Emptying – Role of Fats and the Hormone Cholecystokinin. </a:t>
            </a:r>
            <a:r>
              <a:rPr b="1" dirty="0" lang="en-US" sz="2800">
                <a:uFillTx/>
              </a:rPr>
              <a:t>Fat entering the duodenum or acidity of chyme or excess quantities of chyme causes (probably a receptor mediated mechanism) the release of cholecystokinin (</a:t>
            </a:r>
            <a:r>
              <a:rPr b="1" dirty="0" lang="en-US" smtClean="0" sz="2800">
                <a:uFillTx/>
              </a:rPr>
              <a:t>CCK), </a:t>
            </a:r>
            <a:r>
              <a:rPr b="1" dirty="0" lang="en-US" sz="2800">
                <a:uFillTx/>
              </a:rPr>
              <a:t>and probably other inhibitory hormones such as secretin and gastric inhibitory peptide, </a:t>
            </a:r>
            <a:r>
              <a:rPr b="1" dirty="0" lang="en-US" smtClean="0" sz="2800">
                <a:uFillTx/>
              </a:rPr>
              <a:t>(GIP</a:t>
            </a:r>
            <a:r>
              <a:rPr b="1" dirty="0" lang="en-US" sz="2800">
                <a:uFillTx/>
              </a:rPr>
              <a:t>) from the epithelium of the duodenum and </a:t>
            </a:r>
            <a:r>
              <a:rPr b="1" dirty="0" lang="en-US" smtClean="0" sz="2800">
                <a:uFillTx/>
              </a:rPr>
              <a:t>jejunum. </a:t>
            </a:r>
            <a:r>
              <a:rPr b="1" dirty="0" lang="en-US" sz="2800">
                <a:uFillTx/>
              </a:rPr>
              <a:t>When released, CCK (and probably secretin and GIP) circulates and inhibit the pyloric pump and increase the tone of the pyloric sphincter thus decreasing stomach emptying. CCK also </a:t>
            </a:r>
            <a:r>
              <a:rPr b="1" dirty="0" lang="en-US" smtClean="0" sz="2800">
                <a:uFillTx/>
              </a:rPr>
              <a:t>acts as an inhibitor to block </a:t>
            </a:r>
            <a:r>
              <a:rPr b="1" dirty="0" lang="en-US" sz="2800">
                <a:uFillTx/>
              </a:rPr>
              <a:t>increased stomach motility caused by gastrin.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14"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228600"/>
            <a:ext cx="7772400" cy="838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a:solidFill>
                  <a:srgbClr val="FF0000"/>
                </a:solidFill>
                <a:uFillTx/>
                <a:latin charset="0" panose="02020603050405020304" pitchFamily="18" typeface="Times New Roman"/>
                <a:cs charset="0" panose="02020603050405020304" pitchFamily="18" typeface="Times New Roman"/>
              </a:rPr>
              <a:t>Regulation of Stomach Emptying</a:t>
            </a:r>
            <a:br>
              <a:rPr b="1" dirty="0" lang="en-US" smtClean="0">
                <a:solidFill>
                  <a:srgbClr val="FF0000"/>
                </a:solidFill>
                <a:uFillTx/>
                <a:latin charset="0" panose="02020603050405020304" pitchFamily="18" typeface="Times New Roman"/>
                <a:cs charset="0" panose="02020603050405020304" pitchFamily="18" typeface="Times New Roman"/>
              </a:rPr>
            </a:br>
            <a:r>
              <a:rPr b="1" dirty="0" lang="en-US" smtClean="0">
                <a:solidFill>
                  <a:srgbClr val="FF0000"/>
                </a:solidFill>
                <a:uFillTx/>
                <a:latin charset="0" panose="02020603050405020304" pitchFamily="18" typeface="Times New Roman"/>
                <a:cs charset="0" panose="02020603050405020304" pitchFamily="18" typeface="Times New Roman"/>
              </a:rPr>
              <a:t>(Summary) </a:t>
            </a:r>
            <a:endParaRPr b="1" dirty="0" lang="ar-SA" smtClean="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1371600"/>
            <a:ext cx="88392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indent="-514350" marL="514350" rtl="0">
              <a:buFont typeface="+mj-lt"/>
              <a:buAutoNum type="arabicPeriod"/>
              <a:defRPr>
                <a:uFillTx/>
              </a:defRPr>
            </a:pPr>
            <a:r>
              <a:rPr b="1" dirty="0" lang="en-US" smtClean="0" sz="2400" u="sng">
                <a:solidFill>
                  <a:srgbClr val="FF0000"/>
                </a:solidFill>
                <a:uFillTx/>
                <a:latin charset="0" panose="02020603050405020304" pitchFamily="18" typeface="Times New Roman"/>
                <a:cs charset="0" panose="02020603050405020304" pitchFamily="18" typeface="Times New Roman"/>
              </a:rPr>
              <a:t>Gastric Factors That Promote Emptying</a:t>
            </a:r>
          </a:p>
          <a:p>
            <a:pPr algn="l" eaLnBrk="1" hangingPunct="1" rtl="0">
              <a:defRPr>
                <a:uFillTx/>
              </a:defRPr>
            </a:pPr>
            <a:r>
              <a:rPr b="1" dirty="0" lang="en-US" smtClean="0" sz="2400" u="sng">
                <a:solidFill>
                  <a:srgbClr val="00B050"/>
                </a:solidFill>
                <a:uFillTx/>
                <a:latin charset="0" panose="02020603050405020304" pitchFamily="18" typeface="Times New Roman"/>
                <a:cs charset="0" panose="02020603050405020304" pitchFamily="18" typeface="Times New Roman"/>
              </a:rPr>
              <a:t>Food Volume</a:t>
            </a:r>
            <a:r>
              <a:rPr b="1" dirty="0" lang="en-US" smtClean="0" sz="2400">
                <a:solidFill>
                  <a:srgbClr val="00B050"/>
                </a:solidFill>
                <a:uFillTx/>
                <a:latin charset="0" panose="02020603050405020304" pitchFamily="18" typeface="Times New Roman"/>
                <a:cs charset="0" panose="02020603050405020304" pitchFamily="18" typeface="Times New Roman"/>
              </a:rPr>
              <a:t>: </a:t>
            </a:r>
            <a:r>
              <a:rPr b="1" dirty="0" lang="en-US" smtClean="0" sz="2400">
                <a:uFillTx/>
                <a:latin charset="0" panose="02020603050405020304" pitchFamily="18" typeface="Times New Roman"/>
                <a:cs charset="0" panose="02020603050405020304" pitchFamily="18" typeface="Times New Roman"/>
              </a:rPr>
              <a:t>Increased food volume in the stomach promotes emptying from the stomach (inhibits the pylorus).</a:t>
            </a:r>
          </a:p>
          <a:p>
            <a:pPr algn="l" eaLnBrk="1" hangingPunct="1" rtl="0">
              <a:defRPr>
                <a:uFillTx/>
              </a:defRPr>
            </a:pPr>
            <a:r>
              <a:rPr b="1" dirty="0" lang="en-US" smtClean="0" sz="2400" u="sng">
                <a:solidFill>
                  <a:srgbClr val="00B050"/>
                </a:solidFill>
                <a:uFillTx/>
                <a:latin charset="0" panose="02020603050405020304" pitchFamily="18" typeface="Times New Roman"/>
                <a:cs charset="0" panose="02020603050405020304" pitchFamily="18" typeface="Times New Roman"/>
              </a:rPr>
              <a:t>Gastrin hormone</a:t>
            </a:r>
            <a:r>
              <a:rPr b="1" dirty="0" lang="en-US" smtClean="0" sz="2400">
                <a:solidFill>
                  <a:srgbClr val="00B050"/>
                </a:solidFill>
                <a:uFillTx/>
                <a:latin charset="0" panose="02020603050405020304" pitchFamily="18" typeface="Times New Roman"/>
                <a:cs charset="0" panose="02020603050405020304" pitchFamily="18" typeface="Times New Roman"/>
              </a:rPr>
              <a:t>: </a:t>
            </a:r>
            <a:r>
              <a:rPr b="1" dirty="0" lang="en-US" smtClean="0" sz="2400">
                <a:uFillTx/>
                <a:latin charset="0" panose="02020603050405020304" pitchFamily="18" typeface="Times New Roman"/>
                <a:cs charset="0" panose="02020603050405020304" pitchFamily="18" typeface="Times New Roman"/>
              </a:rPr>
              <a:t>enhances the activity of the </a:t>
            </a:r>
            <a:r>
              <a:rPr b="1" dirty="0" lang="en-US" smtClean="0" sz="2400" u="sng">
                <a:uFillTx/>
                <a:latin charset="0" panose="02020603050405020304" pitchFamily="18" typeface="Times New Roman"/>
                <a:cs charset="0" panose="02020603050405020304" pitchFamily="18" typeface="Times New Roman"/>
              </a:rPr>
              <a:t>pyloric pump</a:t>
            </a:r>
            <a:r>
              <a:rPr b="1" dirty="0" lang="en-US" smtClean="0" sz="2400">
                <a:uFillTx/>
                <a:latin charset="0" panose="02020603050405020304" pitchFamily="18" typeface="Times New Roman"/>
                <a:cs charset="0" panose="02020603050405020304" pitchFamily="18" typeface="Times New Roman"/>
              </a:rPr>
              <a:t>. Thus, it, too, probably promotes stomach emptying. </a:t>
            </a:r>
          </a:p>
          <a:p>
            <a:pPr algn="l" eaLnBrk="1" hangingPunct="1" indent="-457200" marL="457200" rtl="0">
              <a:buFont typeface="+mj-lt"/>
              <a:buAutoNum startAt="2" type="arabicPeriod"/>
              <a:defRPr>
                <a:uFillTx/>
              </a:defRPr>
            </a:pPr>
            <a:r>
              <a:rPr b="1" dirty="0" lang="en-US" smtClean="0" sz="2400" u="sng">
                <a:solidFill>
                  <a:srgbClr val="FF0000"/>
                </a:solidFill>
                <a:uFillTx/>
                <a:latin charset="0" panose="02020603050405020304" pitchFamily="18" typeface="Times New Roman"/>
                <a:cs charset="0" panose="02020603050405020304" pitchFamily="18" typeface="Times New Roman"/>
              </a:rPr>
              <a:t>Powerful Duodenal Factors That Inhibit Stomach Emptying</a:t>
            </a:r>
          </a:p>
          <a:p>
            <a:pPr algn="l" eaLnBrk="1" hangingPunct="1" rtl="0">
              <a:defRPr>
                <a:uFillTx/>
              </a:defRPr>
            </a:pPr>
            <a:r>
              <a:rPr b="1" dirty="0" lang="en-US" smtClean="0" sz="2400">
                <a:uFillTx/>
                <a:latin charset="0" panose="02020603050405020304" pitchFamily="18" typeface="Times New Roman"/>
                <a:cs charset="0" panose="02020603050405020304" pitchFamily="18" typeface="Times New Roman"/>
              </a:rPr>
              <a:t>At the presence of food in the duodenum, multiple nervous reflexes are initiated from the duodenal wall that pass back to the stomach to slow or even stop stomach emptying via one of the following routes:(1) directly through ENS, (2) through extrinsic nerves that go to the prevertebral sympathetic ganglia and then back through inhibitory sympathetic nerve fibers to the stomach, and (3) through the vagus nerves. </a:t>
            </a:r>
            <a:endParaRPr b="1" dirty="0" lang="ar-SA">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33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2400"/>
            <a:ext cx="77724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a:solidFill>
                  <a:srgbClr val="FF0000"/>
                </a:solidFill>
                <a:uFillTx/>
                <a:latin charset="0" panose="02020603050405020304" pitchFamily="18" typeface="Times New Roman"/>
                <a:cs charset="0" panose="02020603050405020304" pitchFamily="18" typeface="Times New Roman"/>
              </a:rPr>
              <a:t>Regulation of Stomach Emptying</a:t>
            </a:r>
            <a:br>
              <a:rPr b="1" dirty="0" lang="en-US" smtClean="0">
                <a:solidFill>
                  <a:srgbClr val="FF0000"/>
                </a:solidFill>
                <a:uFillTx/>
                <a:latin charset="0" panose="02020603050405020304" pitchFamily="18" typeface="Times New Roman"/>
                <a:cs charset="0" panose="02020603050405020304" pitchFamily="18" typeface="Times New Roman"/>
              </a:rPr>
            </a:br>
            <a:r>
              <a:rPr b="1" dirty="0" lang="en-US" smtClean="0">
                <a:solidFill>
                  <a:srgbClr val="FF0000"/>
                </a:solidFill>
                <a:uFillTx/>
                <a:latin charset="0" panose="02020603050405020304" pitchFamily="18" typeface="Times New Roman"/>
                <a:cs charset="0" panose="02020603050405020304" pitchFamily="18" typeface="Times New Roman"/>
              </a:rPr>
              <a:t>Summary (continued)</a:t>
            </a:r>
            <a:endParaRPr b="1" dirty="0" lang="en-US" smtClean="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45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1219200"/>
            <a:ext cx="8534400" cy="457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FontTx/>
              <a:buNone/>
              <a:defRPr>
                <a:uFillTx/>
              </a:defRPr>
            </a:pPr>
            <a:r>
              <a:rPr b="1" dirty="0" lang="en-US" smtClean="0" sz="2800">
                <a:uFillTx/>
                <a:latin charset="0" panose="02020603050405020304" pitchFamily="18" typeface="Times New Roman"/>
                <a:cs charset="0" panose="02020603050405020304" pitchFamily="18" typeface="Times New Roman"/>
              </a:rPr>
              <a:t>The types of factors that can initiate enterogastric inhibitory reflexes include the following:  </a:t>
            </a:r>
          </a:p>
          <a:p>
            <a:pPr algn="l" eaLnBrk="1" hangingPunct="1" indent="-514350" marL="514350" rtl="0">
              <a:buFont typeface="+mj-lt"/>
              <a:buAutoNum type="arabicPeriod"/>
              <a:defRPr>
                <a:uFillTx/>
              </a:defRPr>
            </a:pPr>
            <a:r>
              <a:rPr b="1" dirty="0" lang="en-US" smtClean="0" sz="2800">
                <a:uFillTx/>
                <a:latin charset="0" panose="02020603050405020304" pitchFamily="18" typeface="Times New Roman"/>
                <a:cs charset="0" panose="02020603050405020304" pitchFamily="18" typeface="Times New Roman"/>
              </a:rPr>
              <a:t>The distention of the duodenum. </a:t>
            </a:r>
          </a:p>
          <a:p>
            <a:pPr algn="l" eaLnBrk="1" hangingPunct="1" indent="-514350" marL="514350" rtl="0">
              <a:lnSpc>
                <a:spcPct val="90000"/>
              </a:lnSpc>
              <a:buSzPct val="90000"/>
              <a:buFont typeface="+mj-lt"/>
              <a:buAutoNum type="arabicPeriod"/>
              <a:defRPr>
                <a:uFillTx/>
              </a:defRPr>
            </a:pPr>
            <a:r>
              <a:rPr b="1" dirty="0" lang="en-US" smtClean="0" sz="2800">
                <a:uFillTx/>
                <a:latin charset="0" panose="02020603050405020304" pitchFamily="18" typeface="Times New Roman"/>
                <a:cs charset="0" panose="02020603050405020304" pitchFamily="18" typeface="Times New Roman"/>
              </a:rPr>
              <a:t>Acidity of the duodenum activates </a:t>
            </a:r>
            <a:r>
              <a:rPr b="1" dirty="0" lang="en-US" smtClean="0" sz="2800" u="sng">
                <a:uFillTx/>
                <a:latin charset="0" panose="02020603050405020304" pitchFamily="18" typeface="Times New Roman"/>
                <a:cs charset="0" panose="02020603050405020304" pitchFamily="18" typeface="Times New Roman"/>
              </a:rPr>
              <a:t>S</a:t>
            </a:r>
            <a:r>
              <a:rPr b="1" dirty="0" lang="en-US" smtClean="0" sz="2800">
                <a:uFillTx/>
                <a:latin charset="0" panose="02020603050405020304" pitchFamily="18" typeface="Times New Roman"/>
                <a:cs charset="0" panose="02020603050405020304" pitchFamily="18" typeface="Times New Roman"/>
              </a:rPr>
              <a:t> cells to release Secretin which constricts the antrum. </a:t>
            </a:r>
          </a:p>
          <a:p>
            <a:pPr algn="l" eaLnBrk="1" hangingPunct="1" indent="-514350" marL="514350" rtl="0">
              <a:lnSpc>
                <a:spcPct val="90000"/>
              </a:lnSpc>
              <a:buSzPct val="90000"/>
              <a:buFont typeface="+mj-lt"/>
              <a:buAutoNum type="arabicPeriod"/>
              <a:defRPr>
                <a:uFillTx/>
              </a:defRPr>
            </a:pPr>
            <a:r>
              <a:rPr b="1" dirty="0" lang="en-US" smtClean="0" sz="2800">
                <a:uFillTx/>
                <a:latin charset="0" panose="02020603050405020304" pitchFamily="18" typeface="Times New Roman"/>
                <a:cs charset="0" panose="02020603050405020304" pitchFamily="18" typeface="Times New Roman"/>
              </a:rPr>
              <a:t>Fat (monoglycerides) in the duodenum activates different cells to produce CCK and GIP that delay gastric emptying. </a:t>
            </a:r>
          </a:p>
          <a:p>
            <a:pPr algn="l" eaLnBrk="1" hangingPunct="1" indent="-514350" marL="514350" rtl="0">
              <a:lnSpc>
                <a:spcPct val="90000"/>
              </a:lnSpc>
              <a:buSzPct val="90000"/>
              <a:buFont typeface="+mj-lt"/>
              <a:buAutoNum type="arabicPeriod"/>
              <a:defRPr>
                <a:uFillTx/>
              </a:defRPr>
            </a:pPr>
            <a:r>
              <a:rPr b="1" dirty="0" lang="en-US" smtClean="0" sz="2800">
                <a:uFillTx/>
                <a:latin charset="0" panose="02020603050405020304" pitchFamily="18" typeface="Times New Roman"/>
                <a:cs charset="0" panose="02020603050405020304" pitchFamily="18" typeface="Times New Roman"/>
              </a:rPr>
              <a:t>Hyperosmotic or hyposmotic solutions delay gastric emptying. </a:t>
            </a:r>
          </a:p>
          <a:p>
            <a:pPr algn="l" eaLnBrk="1" hangingPunct="1" indent="-514350" marL="514350" rtl="0">
              <a:lnSpc>
                <a:spcPct val="90000"/>
              </a:lnSpc>
              <a:buSzPct val="90000"/>
              <a:buFont typeface="+mj-lt"/>
              <a:buAutoNum type="arabicPeriod"/>
              <a:defRPr>
                <a:uFillTx/>
              </a:defRPr>
            </a:pPr>
            <a:r>
              <a:rPr b="1" dirty="0" lang="en-US" smtClean="0" sz="2800">
                <a:uFillTx/>
                <a:latin charset="0" panose="02020603050405020304" pitchFamily="18" typeface="Times New Roman"/>
                <a:cs charset="0" panose="02020603050405020304" pitchFamily="18" typeface="Times New Roman"/>
              </a:rPr>
              <a:t>Amino acids elicit inhibitory enterogastric reflexes; by slowing the rate of stomach emptying.</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36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572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4000">
                <a:solidFill>
                  <a:srgbClr val="FF0000"/>
                </a:solidFill>
                <a:uFillTx/>
                <a:latin charset="0" panose="02020603050405020304" pitchFamily="18" typeface="Times New Roman"/>
                <a:cs charset="0" panose="02020603050405020304" pitchFamily="18" typeface="Times New Roman"/>
              </a:rPr>
              <a:t>Summary </a:t>
            </a:r>
            <a:br>
              <a:rPr b="1" dirty="0" lang="en-US" smtClean="0" sz="4000">
                <a:solidFill>
                  <a:srgbClr val="FF0000"/>
                </a:solidFill>
                <a:uFillTx/>
                <a:latin charset="0" panose="02020603050405020304" pitchFamily="18" typeface="Times New Roman"/>
                <a:cs charset="0" panose="02020603050405020304" pitchFamily="18" typeface="Times New Roman"/>
              </a:rPr>
            </a:br>
            <a:r>
              <a:rPr b="1" dirty="0" lang="en-US" smtClean="0" sz="4000">
                <a:solidFill>
                  <a:srgbClr val="FF0000"/>
                </a:solidFill>
                <a:uFillTx/>
                <a:latin charset="0" panose="02020603050405020304" pitchFamily="18" typeface="Times New Roman"/>
                <a:cs charset="0" panose="02020603050405020304" pitchFamily="18" typeface="Times New Roman"/>
              </a:rPr>
              <a:t>Constriction of Pyloric Sphincter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43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951037"/>
            <a:ext cx="8229600" cy="45259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defRPr>
                <a:uFillTx/>
              </a:defRPr>
            </a:pPr>
            <a:r>
              <a:rPr b="1" dirty="0" lang="en-US" smtClean="0">
                <a:solidFill>
                  <a:srgbClr val="FF0000"/>
                </a:solidFill>
                <a:uFillTx/>
                <a:latin charset="0" panose="02020603050405020304" pitchFamily="18" typeface="Times New Roman"/>
                <a:cs charset="0" panose="02020603050405020304" pitchFamily="18" typeface="Times New Roman"/>
              </a:rPr>
              <a:t>Hormones promote constriction of pyloric sphincter and </a:t>
            </a:r>
            <a:r>
              <a:rPr b="1" dirty="0" lang="en-US" smtClean="0" u="sng">
                <a:solidFill>
                  <a:srgbClr val="FF0000"/>
                </a:solidFill>
                <a:uFillTx/>
                <a:latin charset="0" panose="02020603050405020304" pitchFamily="18" typeface="Times New Roman"/>
                <a:cs charset="0" panose="02020603050405020304" pitchFamily="18" typeface="Times New Roman"/>
              </a:rPr>
              <a:t>inhibit stomach emptying:</a:t>
            </a:r>
            <a:endParaRPr b="1" dirty="0" lang="en-US" smtClean="0">
              <a:solidFill>
                <a:srgbClr val="FF0000"/>
              </a:solidFill>
              <a:uFillTx/>
              <a:latin charset="0" panose="02020603050405020304" pitchFamily="18" typeface="Times New Roman"/>
              <a:cs charset="0" panose="02020603050405020304" pitchFamily="18" typeface="Times New Roman"/>
            </a:endParaRPr>
          </a:p>
          <a:p>
            <a:pPr algn="l" eaLnBrk="1" hangingPunct="1" indent="-514350" marL="514350" rtl="0">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Cholecystokinin (CCK)</a:t>
            </a:r>
          </a:p>
          <a:p>
            <a:pPr algn="l" eaLnBrk="1" hangingPunct="1" indent="-514350" marL="514350" rtl="0">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Secretin</a:t>
            </a:r>
          </a:p>
          <a:p>
            <a:pPr algn="l" eaLnBrk="1" hangingPunct="1" indent="-514350" marL="514350" rtl="0">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Glucose-dependent insulinotropic peptide (GIP)</a:t>
            </a:r>
          </a:p>
          <a:p>
            <a:pPr algn="l" eaLnBrk="1" hangingPunct="1" rtl="0">
              <a:defRPr>
                <a:uFillTx/>
              </a:defRPr>
            </a:pPr>
            <a:r>
              <a:rPr b="1" dirty="0" lang="en-US" smtClean="0">
                <a:uFillTx/>
                <a:latin charset="0" panose="02020603050405020304" pitchFamily="18" typeface="Times New Roman"/>
                <a:cs charset="0" panose="02020603050405020304" pitchFamily="18" typeface="Times New Roman"/>
              </a:rPr>
              <a:t>Sympathetic innervation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41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6858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6600">
                <a:solidFill>
                  <a:srgbClr val="FF0000"/>
                </a:solidFill>
                <a:uFillTx/>
                <a:latin charset="0" panose="02020603050405020304" pitchFamily="18" typeface="Times New Roman"/>
                <a:cs charset="0" panose="02020603050405020304" pitchFamily="18" typeface="Times New Roman"/>
              </a:rPr>
              <a:t>Gastric Secretion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1905000"/>
            <a:ext cx="90678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FontTx/>
              <a:buNone/>
              <a:defRPr>
                <a:uFillTx/>
              </a:defRPr>
            </a:pPr>
            <a:r>
              <a:rPr b="1" dirty="0" lang="en-US" smtClean="0">
                <a:uFillTx/>
                <a:latin charset="0" panose="02020603050405020304" pitchFamily="18" typeface="Times New Roman"/>
                <a:cs charset="0" panose="02020603050405020304" pitchFamily="18" typeface="Times New Roman"/>
              </a:rPr>
              <a:t>The stomach's mucosal lining, the glandular gastric mucosa, contains three main types of glands:</a:t>
            </a:r>
          </a:p>
          <a:p>
            <a:pPr algn="l" eaLnBrk="1" hangingPunct="1" indent="-514350" marL="514350" rtl="0">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Cardiac Glands</a:t>
            </a:r>
          </a:p>
          <a:p>
            <a:pPr algn="l" eaLnBrk="1" hangingPunct="1" indent="-514350" marL="514350" rtl="0">
              <a:buSzPct val="90000"/>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Oxyntic </a:t>
            </a:r>
            <a:r>
              <a:rPr b="1" dirty="0" lang="en-US" smtClean="0">
                <a:uFillTx/>
                <a:latin charset="0" panose="02020603050405020304" pitchFamily="18" typeface="Times New Roman"/>
                <a:cs charset="0" panose="02020603050405020304" pitchFamily="18" typeface="Times New Roman"/>
              </a:rPr>
              <a:t>glands. They are composed of three types of cells: mucus neck cells, peptic </a:t>
            </a:r>
            <a:r>
              <a:rPr b="1" dirty="0" lang="en-US" smtClean="0">
                <a:uFillTx/>
                <a:latin charset="0" panose="02020603050405020304" pitchFamily="18" typeface="Times New Roman"/>
                <a:cs charset="0" panose="02020603050405020304" pitchFamily="18" typeface="Times New Roman"/>
              </a:rPr>
              <a:t>(Chief</a:t>
            </a:r>
            <a:r>
              <a:rPr b="1" dirty="0" lang="en-US" smtClean="0">
                <a:uFillTx/>
                <a:latin charset="0" panose="02020603050405020304" pitchFamily="18" typeface="Times New Roman"/>
                <a:cs charset="0" panose="02020603050405020304" pitchFamily="18" typeface="Times New Roman"/>
              </a:rPr>
              <a:t>) cells, and parietal cells (Oxyntic cells). These glands are </a:t>
            </a:r>
            <a:r>
              <a:rPr b="1" dirty="0" lang="en-US" smtClean="0" u="sng">
                <a:uFillTx/>
                <a:latin charset="0" panose="02020603050405020304" pitchFamily="18" typeface="Times New Roman"/>
                <a:cs charset="0" panose="02020603050405020304" pitchFamily="18" typeface="Times New Roman"/>
              </a:rPr>
              <a:t>the most abundant</a:t>
            </a:r>
            <a:r>
              <a:rPr b="1" dirty="0" lang="en-US" smtClean="0">
                <a:uFillTx/>
                <a:latin charset="0" panose="02020603050405020304" pitchFamily="18" typeface="Times New Roman"/>
                <a:cs charset="0" panose="02020603050405020304" pitchFamily="18" typeface="Times New Roman"/>
              </a:rPr>
              <a:t> gastric glands, found in fundus and corpus</a:t>
            </a:r>
          </a:p>
          <a:p>
            <a:pPr algn="l" eaLnBrk="1" hangingPunct="1" indent="-514350" marL="514350" rtl="0">
              <a:buSzPct val="90000"/>
              <a:buFont typeface="+mj-lt"/>
              <a:buAutoNum type="arabicPeriod"/>
              <a:defRPr>
                <a:uFillTx/>
              </a:defRPr>
            </a:pPr>
            <a:r>
              <a:rPr b="1" dirty="0" lang="en-US" smtClean="0">
                <a:uFillTx/>
                <a:latin charset="0" panose="02020603050405020304" pitchFamily="18" typeface="Times New Roman"/>
                <a:cs charset="0" panose="02020603050405020304" pitchFamily="18" typeface="Times New Roman"/>
              </a:rPr>
              <a:t>Pyloric glands (many G cells)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ubtit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981200" y="85725"/>
            <a:ext cx="4800600" cy="742950"/>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bIns="46038" compatLnSpc="1" lIns="92075" numCol="1" rIns="92075" tIns="46038" vert="horz" wrap="square">
            <a:prstTxWarp prst="textNoShape">
              <a:avLst/>
            </a:prstTxWarp>
          </a:bodyPr>
          <a:lstStyle>
            <a:lvl1pPr algn="r" eaLnBrk="0" fontAlgn="base" hangingPunct="0" indent="-342900" marL="342900" rtl="1">
              <a:spcBef>
                <a:spcPct val="20000"/>
              </a:spcBef>
              <a:spcAft>
                <a:spcPct val="0"/>
              </a:spcAft>
              <a:buChar char="•"/>
              <a:defRPr sz="3200">
                <a:solidFill>
                  <a:schemeClr val="tx1"/>
                </a:solidFill>
                <a:uFillTx/>
                <a:latin typeface="+mn-lt"/>
                <a:ea typeface="+mn-ea"/>
                <a:cs typeface="+mn-cs"/>
              </a:defRPr>
            </a:lvl1pPr>
            <a:lvl2pPr algn="r" eaLnBrk="0" fontAlgn="base" hangingPunct="0" indent="-285750" marL="742950" rtl="1">
              <a:spcBef>
                <a:spcPct val="20000"/>
              </a:spcBef>
              <a:spcAft>
                <a:spcPct val="0"/>
              </a:spcAft>
              <a:buChar char="–"/>
              <a:defRPr sz="2800">
                <a:solidFill>
                  <a:schemeClr val="tx1"/>
                </a:solidFill>
                <a:uFillTx/>
                <a:latin typeface="+mn-lt"/>
              </a:defRPr>
            </a:lvl2pPr>
            <a:lvl3pPr algn="r" eaLnBrk="0" fontAlgn="base" hangingPunct="0" indent="-228600" marL="1143000" rtl="1">
              <a:spcBef>
                <a:spcPct val="20000"/>
              </a:spcBef>
              <a:spcAft>
                <a:spcPct val="0"/>
              </a:spcAft>
              <a:buChar char="•"/>
              <a:defRPr sz="2400">
                <a:solidFill>
                  <a:schemeClr val="tx1"/>
                </a:solidFill>
                <a:uFillTx/>
                <a:latin typeface="+mn-lt"/>
              </a:defRPr>
            </a:lvl3pPr>
            <a:lvl4pPr algn="r" eaLnBrk="0" fontAlgn="base" hangingPunct="0" indent="-228600" marL="1600200" rtl="1">
              <a:spcBef>
                <a:spcPct val="20000"/>
              </a:spcBef>
              <a:spcAft>
                <a:spcPct val="0"/>
              </a:spcAft>
              <a:buChar char="–"/>
              <a:defRPr sz="2000">
                <a:solidFill>
                  <a:schemeClr val="tx1"/>
                </a:solidFill>
                <a:uFillTx/>
                <a:latin typeface="+mn-lt"/>
              </a:defRPr>
            </a:lvl4pPr>
            <a:lvl5pPr algn="r" eaLnBrk="0" fontAlgn="base" hangingPunct="0" indent="-228600" marL="2057400" rtl="1">
              <a:spcBef>
                <a:spcPct val="20000"/>
              </a:spcBef>
              <a:spcAft>
                <a:spcPct val="0"/>
              </a:spcAft>
              <a:buChar char="•"/>
              <a:defRPr sz="2000">
                <a:solidFill>
                  <a:schemeClr val="tx1"/>
                </a:solidFill>
                <a:uFillTx/>
                <a:latin typeface="+mn-lt"/>
              </a:defRPr>
            </a:lvl5pPr>
            <a:lvl6pPr algn="r" eaLnBrk="1" fontAlgn="base" hangingPunct="1" indent="-228600" marL="2514600" rtl="1">
              <a:spcBef>
                <a:spcPct val="20000"/>
              </a:spcBef>
              <a:spcAft>
                <a:spcPct val="0"/>
              </a:spcAft>
              <a:buChar char="•"/>
              <a:defRPr sz="2000">
                <a:solidFill>
                  <a:schemeClr val="tx1"/>
                </a:solidFill>
                <a:uFillTx/>
                <a:latin typeface="+mn-lt"/>
              </a:defRPr>
            </a:lvl6pPr>
            <a:lvl7pPr algn="r" eaLnBrk="1" fontAlgn="base" hangingPunct="1" indent="-228600" marL="2971800" rtl="1">
              <a:spcBef>
                <a:spcPct val="20000"/>
              </a:spcBef>
              <a:spcAft>
                <a:spcPct val="0"/>
              </a:spcAft>
              <a:buChar char="•"/>
              <a:defRPr sz="2000">
                <a:solidFill>
                  <a:schemeClr val="tx1"/>
                </a:solidFill>
                <a:uFillTx/>
                <a:latin typeface="+mn-lt"/>
              </a:defRPr>
            </a:lvl7pPr>
            <a:lvl8pPr algn="r" eaLnBrk="1" fontAlgn="base" hangingPunct="1" indent="-228600" marL="3429000" rtl="1">
              <a:spcBef>
                <a:spcPct val="20000"/>
              </a:spcBef>
              <a:spcAft>
                <a:spcPct val="0"/>
              </a:spcAft>
              <a:buChar char="•"/>
              <a:defRPr sz="2000">
                <a:solidFill>
                  <a:schemeClr val="tx1"/>
                </a:solidFill>
                <a:uFillTx/>
                <a:latin typeface="+mn-lt"/>
              </a:defRPr>
            </a:lvl8pPr>
            <a:lvl9pPr algn="r" eaLnBrk="1" fontAlgn="base" hangingPunct="1" indent="-228600" marL="3886200" rtl="1">
              <a:spcBef>
                <a:spcPct val="20000"/>
              </a:spcBef>
              <a:spcAft>
                <a:spcPct val="0"/>
              </a:spcAft>
              <a:buChar char="•"/>
              <a:defRPr sz="2000">
                <a:solidFill>
                  <a:schemeClr val="tx1"/>
                </a:solidFill>
                <a:uFillTx/>
                <a:latin typeface="+mn-lt"/>
              </a:defRPr>
            </a:lvl9pPr>
          </a:lstStyle>
          <a:p>
            <a:pPr algn="ctr" eaLnBrk="1" hangingPunct="1" indent="0" marL="0" rtl="0">
              <a:buNone/>
            </a:pPr>
            <a:r>
              <a:rPr b="1" dirty="0" kern="0" lang="en-US" smtClean="0" sz="2800">
                <a:solidFill>
                  <a:srgbClr val="FF0000"/>
                </a:solidFill>
                <a:uFillTx/>
                <a:latin charset="0" panose="02020603050405020304" pitchFamily="18" typeface="Times New Roman"/>
                <a:cs charset="0" panose="02020603050405020304" pitchFamily="18" typeface="Times New Roman"/>
              </a:rPr>
              <a:t>Chapter 65; pages 821-825</a:t>
            </a:r>
            <a:endParaRPr b="1" dirty="0" kern="0" lang="ar-SA" smtClean="0" sz="2800">
              <a:solidFill>
                <a:srgbClr val="FF0000"/>
              </a:solidFill>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066800"/>
            <a:ext cx="92202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err="1" lang="en-US" smtClean="0" sz="3200">
                <a:uFillTx/>
                <a:latin charset="0" panose="02020603050405020304" pitchFamily="18" typeface="Times New Roman"/>
                <a:cs charset="0" panose="02020603050405020304" pitchFamily="18" typeface="Times New Roman"/>
              </a:rPr>
              <a:t>HCl</a:t>
            </a:r>
            <a:r>
              <a:rPr b="1" dirty="0" lang="en-US" smtClean="0" sz="3200">
                <a:uFillTx/>
                <a:latin charset="0" panose="02020603050405020304" pitchFamily="18" typeface="Times New Roman"/>
                <a:cs charset="0" panose="02020603050405020304" pitchFamily="18" typeface="Times New Roman"/>
              </a:rPr>
              <a:t> is secreted across the parietal cell microvillar membrane and flows out of the intracellular canaliculi into the oxyntic gland lumen. </a:t>
            </a:r>
          </a:p>
          <a:p>
            <a:pPr algn="l" rtl="0"/>
            <a:r>
              <a:rPr b="1" dirty="0" lang="en-US" smtClean="0" sz="3200">
                <a:uFillTx/>
                <a:latin charset="0" panose="02020603050405020304" pitchFamily="18" typeface="Times New Roman"/>
                <a:cs charset="0" panose="02020603050405020304" pitchFamily="18" typeface="Times New Roman"/>
              </a:rPr>
              <a:t>The surface </a:t>
            </a:r>
            <a:r>
              <a:rPr b="1" dirty="0" lang="en-US" smtClean="0" sz="3200">
                <a:solidFill>
                  <a:srgbClr val="00B050"/>
                </a:solidFill>
                <a:uFillTx/>
                <a:latin charset="0" panose="02020603050405020304" pitchFamily="18" typeface="Times New Roman"/>
                <a:cs charset="0" panose="02020603050405020304" pitchFamily="18" typeface="Times New Roman"/>
              </a:rPr>
              <a:t>mucous cells </a:t>
            </a:r>
            <a:r>
              <a:rPr b="1" dirty="0" lang="en-US" smtClean="0" sz="3200">
                <a:uFillTx/>
                <a:latin charset="0" panose="02020603050405020304" pitchFamily="18" typeface="Times New Roman"/>
                <a:cs charset="0" panose="02020603050405020304" pitchFamily="18" typeface="Times New Roman"/>
              </a:rPr>
              <a:t>line the entire surface of the gastric mucosa and the openings of the cardiac, pyloric, and oxyntic glands. These cells secrete </a:t>
            </a:r>
            <a:r>
              <a:rPr b="1" dirty="0" lang="en-US" smtClean="0" sz="3200">
                <a:solidFill>
                  <a:srgbClr val="00B050"/>
                </a:solidFill>
                <a:uFillTx/>
                <a:latin charset="0" panose="02020603050405020304" pitchFamily="18" typeface="Times New Roman"/>
                <a:cs charset="0" panose="02020603050405020304" pitchFamily="18" typeface="Times New Roman"/>
              </a:rPr>
              <a:t>mucus and HCO</a:t>
            </a:r>
            <a:r>
              <a:rPr b="1" baseline="-25000" dirty="0" lang="en-US" smtClean="0" sz="3200">
                <a:solidFill>
                  <a:srgbClr val="00B050"/>
                </a:solidFill>
                <a:uFillTx/>
                <a:latin charset="0" panose="02020603050405020304" pitchFamily="18" typeface="Times New Roman"/>
                <a:cs charset="0" panose="02020603050405020304" pitchFamily="18" typeface="Times New Roman"/>
              </a:rPr>
              <a:t>3</a:t>
            </a:r>
            <a:r>
              <a:rPr b="1" baseline="30000" dirty="0" lang="en-US" smtClean="0" sz="3200">
                <a:solidFill>
                  <a:srgbClr val="00B050"/>
                </a:solidFill>
                <a:uFillTx/>
                <a:latin charset="0" panose="02020603050405020304" pitchFamily="18" typeface="Times New Roman"/>
                <a:cs charset="0" panose="02020603050405020304" pitchFamily="18" typeface="Times New Roman"/>
              </a:rPr>
              <a:t>-</a:t>
            </a:r>
            <a:r>
              <a:rPr b="1" dirty="0" lang="en-US" smtClean="0" sz="3200">
                <a:solidFill>
                  <a:srgbClr val="00B050"/>
                </a:solidFill>
                <a:uFillTx/>
                <a:latin charset="0" panose="02020603050405020304" pitchFamily="18" typeface="Times New Roman"/>
                <a:cs charset="0" panose="02020603050405020304" pitchFamily="18" typeface="Times New Roman"/>
              </a:rPr>
              <a:t> </a:t>
            </a:r>
            <a:r>
              <a:rPr b="1" dirty="0" lang="en-US" smtClean="0" sz="3200">
                <a:uFillTx/>
                <a:latin charset="0" panose="02020603050405020304" pitchFamily="18" typeface="Times New Roman"/>
                <a:cs charset="0" panose="02020603050405020304" pitchFamily="18" typeface="Times New Roman"/>
              </a:rPr>
              <a:t>to protect the gastric surface from the acidic environment of the stomach. The distinguishing characteristic of a surface mucous cell is the presence of numerous mucus granules at its apex.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TextBox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6380"/>
            <a:ext cx="9144000"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1" wrap="square">
            <a:spAutoFit/>
          </a:bodyPr>
          <a:lstStyle/>
          <a:p>
            <a:pPr algn="ctr"/>
            <a:r>
              <a:rPr b="1" dirty="0" lang="en-US" smtClean="0" sz="4000">
                <a:solidFill>
                  <a:srgbClr val="FF0000"/>
                </a:solidFill>
                <a:uFillTx/>
              </a:rPr>
              <a:t>Structure of a Gastric Oxyntic Gland </a:t>
            </a:r>
            <a:endParaRPr b="1" dirty="0" lang="ar-SA" sz="4000">
              <a:solidFill>
                <a:srgbClr val="FF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434"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048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b="1" dirty="0" lang="en-US" smtClean="0" sz="4400">
                <a:solidFill>
                  <a:srgbClr val="FF0000"/>
                </a:solidFill>
                <a:uFillTx/>
                <a:latin charset="0" panose="02020603050405020304" pitchFamily="18" typeface="Times New Roman"/>
                <a:cs charset="0" panose="02020603050405020304" pitchFamily="18" typeface="Times New Roman"/>
              </a:rPr>
              <a:t>Structure of a Gastric Oxyntic Gland </a:t>
            </a:r>
            <a:endParaRPr b="1" dirty="0" lang="ar-SA" smtClean="0" sz="4400">
              <a:solidFill>
                <a:srgbClr val="FF0000"/>
              </a:solidFill>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A7C26FF4.png" id="6" name="Content Placeholder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505480" y="1478202"/>
            <a:ext cx="3895320" cy="5227398"/>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48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19100" y="76200"/>
            <a:ext cx="82296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5400">
                <a:solidFill>
                  <a:srgbClr val="FF0000"/>
                </a:solidFill>
                <a:uFillTx/>
                <a:latin charset="0" panose="02020603050405020304" pitchFamily="18" typeface="Times New Roman"/>
                <a:cs charset="0" panose="02020603050405020304" pitchFamily="18" typeface="Times New Roman"/>
              </a:rPr>
              <a:t>Types of Cells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48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219200"/>
            <a:ext cx="9067800" cy="495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Clr>
                <a:srgbClr val="FF0000"/>
              </a:buClr>
              <a:buSzPct val="90000"/>
              <a:buFont charset="2" pitchFamily="2" typeface="Wingdings"/>
              <a:buChar char="v"/>
            </a:pPr>
            <a:r>
              <a:rPr b="1" dirty="0" lang="en-US" smtClean="0">
                <a:uFillTx/>
                <a:latin charset="0" panose="02020603050405020304" pitchFamily="18" typeface="Times New Roman"/>
                <a:cs charset="0" panose="02020603050405020304" pitchFamily="18" typeface="Times New Roman"/>
              </a:rPr>
              <a:t>Parietal cells (oxyntic cells): most distinctive cells in stomach (HCl &amp; intrinsic factor).</a:t>
            </a:r>
          </a:p>
          <a:p>
            <a:pPr algn="l" eaLnBrk="1" hangingPunct="1" rtl="0">
              <a:buClr>
                <a:srgbClr val="FF0000"/>
              </a:buClr>
              <a:buSzPct val="90000"/>
              <a:buFont charset="2" pitchFamily="2" typeface="Wingdings"/>
              <a:buChar char="v"/>
            </a:pPr>
            <a:r>
              <a:rPr b="1" dirty="0" lang="en-US" smtClean="0">
                <a:uFillTx/>
                <a:latin charset="0" panose="02020603050405020304" pitchFamily="18" typeface="Times New Roman"/>
                <a:cs charset="0" panose="02020603050405020304" pitchFamily="18" typeface="Times New Roman"/>
              </a:rPr>
              <a:t>Chief cells (peptic cells), they are available in oxyntic glands and few in pyloric glands (pepsinogen). </a:t>
            </a:r>
          </a:p>
          <a:p>
            <a:pPr algn="l" eaLnBrk="1" hangingPunct="1" rtl="0">
              <a:buClr>
                <a:srgbClr val="FF0000"/>
              </a:buClr>
              <a:buSzPct val="90000"/>
              <a:buFont charset="2" pitchFamily="2" typeface="Wingdings"/>
              <a:buChar char="v"/>
            </a:pPr>
            <a:r>
              <a:rPr b="1" dirty="0" lang="en-US" smtClean="0">
                <a:uFillTx/>
                <a:latin charset="0" panose="02020603050405020304" pitchFamily="18" typeface="Times New Roman"/>
                <a:cs charset="0" panose="02020603050405020304" pitchFamily="18" typeface="Times New Roman"/>
              </a:rPr>
              <a:t>Mucus neck cells: HCO</a:t>
            </a:r>
            <a:r>
              <a:rPr b="1" baseline="-25000" dirty="0" lang="en-US" smtClean="0">
                <a:uFillTx/>
                <a:latin charset="0" panose="02020603050405020304" pitchFamily="18" typeface="Times New Roman"/>
                <a:cs charset="0" panose="02020603050405020304" pitchFamily="18" typeface="Times New Roman"/>
              </a:rPr>
              <a:t>3</a:t>
            </a:r>
            <a:r>
              <a:rPr b="1" baseline="30000" dirty="0" lang="en-US" smtClean="0">
                <a:uFillTx/>
                <a:latin charset="0" panose="02020603050405020304" pitchFamily="18" typeface="Times New Roman"/>
                <a:cs charset="0" panose="02020603050405020304" pitchFamily="18" typeface="Times New Roman"/>
              </a:rPr>
              <a:t>-</a:t>
            </a:r>
            <a:r>
              <a:rPr b="1" dirty="0" lang="en-US" smtClean="0">
                <a:uFillTx/>
                <a:latin charset="0" panose="02020603050405020304" pitchFamily="18" typeface="Times New Roman"/>
                <a:cs charset="0" panose="02020603050405020304" pitchFamily="18" typeface="Times New Roman"/>
              </a:rPr>
              <a:t> and mucus. </a:t>
            </a:r>
          </a:p>
          <a:p>
            <a:pPr algn="l" eaLnBrk="1" hangingPunct="1" rtl="0">
              <a:buClr>
                <a:srgbClr val="FF0000"/>
              </a:buClr>
              <a:buSzPct val="90000"/>
              <a:buFont charset="2" pitchFamily="2" typeface="Wingdings"/>
              <a:buChar char="v"/>
            </a:pPr>
            <a:r>
              <a:rPr b="1" dirty="0" lang="en-US" smtClean="0">
                <a:uFillTx/>
                <a:latin charset="0" panose="02020603050405020304" pitchFamily="18" typeface="Times New Roman"/>
                <a:cs charset="0" panose="02020603050405020304" pitchFamily="18" typeface="Times New Roman"/>
              </a:rPr>
              <a:t>G Cells: Gastrin (hormone) increases </a:t>
            </a:r>
            <a:r>
              <a:rPr b="1" dirty="0" err="1" lang="en-US" smtClean="0">
                <a:uFillTx/>
                <a:latin charset="0" panose="02020603050405020304" pitchFamily="18" typeface="Times New Roman"/>
                <a:cs charset="0" panose="02020603050405020304" pitchFamily="18" typeface="Times New Roman"/>
              </a:rPr>
              <a:t>HCl</a:t>
            </a:r>
            <a:r>
              <a:rPr b="1" dirty="0" lang="en-US" smtClean="0">
                <a:uFillTx/>
                <a:latin charset="0" panose="02020603050405020304" pitchFamily="18" typeface="Times New Roman"/>
                <a:cs charset="0" panose="02020603050405020304" pitchFamily="18" typeface="Times New Roman"/>
              </a:rPr>
              <a:t> secretion from Parietal cells. </a:t>
            </a:r>
          </a:p>
          <a:p>
            <a:pPr algn="l" eaLnBrk="1" hangingPunct="1" rtl="0">
              <a:buClr>
                <a:srgbClr val="FF0000"/>
              </a:buClr>
              <a:buSzPct val="90000"/>
              <a:buFont charset="2" pitchFamily="2" typeface="Wingdings"/>
              <a:buChar char="v"/>
            </a:pPr>
            <a:r>
              <a:rPr b="1" dirty="0" lang="en-US" smtClean="0">
                <a:uFillTx/>
                <a:latin charset="0" panose="02020603050405020304" pitchFamily="18" typeface="Times New Roman"/>
                <a:cs charset="0" panose="02020603050405020304" pitchFamily="18" typeface="Times New Roman"/>
              </a:rPr>
              <a:t>D Cells: Somatostatin (in the antrum part of the stomach) decreases </a:t>
            </a:r>
            <a:r>
              <a:rPr b="1" dirty="0" err="1" lang="en-US" smtClean="0">
                <a:uFillTx/>
                <a:latin charset="0" panose="02020603050405020304" pitchFamily="18" typeface="Times New Roman"/>
                <a:cs charset="0" panose="02020603050405020304" pitchFamily="18" typeface="Times New Roman"/>
              </a:rPr>
              <a:t>HCl</a:t>
            </a:r>
            <a:r>
              <a:rPr b="1" dirty="0" lang="en-US" smtClean="0">
                <a:uFillTx/>
                <a:latin charset="0" panose="02020603050405020304" pitchFamily="18" typeface="Times New Roman"/>
                <a:cs charset="0" panose="02020603050405020304" pitchFamily="18" typeface="Times New Roman"/>
              </a:rPr>
              <a:t> secretion.</a:t>
            </a:r>
          </a:p>
          <a:p>
            <a:pPr algn="l" eaLnBrk="1" hangingPunct="1" rtl="0">
              <a:buClr>
                <a:srgbClr val="FF0000"/>
              </a:buClr>
              <a:buSzPct val="90000"/>
              <a:buFont charset="2" pitchFamily="2" typeface="Wingdings"/>
              <a:buChar char="v"/>
            </a:pPr>
            <a:r>
              <a:rPr b="1" dirty="0" lang="en-US" smtClean="0">
                <a:uFillTx/>
                <a:latin charset="0" panose="02020603050405020304" pitchFamily="18" typeface="Times New Roman"/>
                <a:cs charset="0" panose="02020603050405020304" pitchFamily="18" typeface="Times New Roman"/>
              </a:rPr>
              <a:t>Enterochromaffin-like cell: Histamine.</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8_9" id="5122"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648200" y="3657600"/>
            <a:ext cx="4343400" cy="289560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123" name="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b="1" dirty="0" lang="en-US" smtClean="0" sz="3200">
                <a:solidFill>
                  <a:srgbClr val="FF0000"/>
                </a:solidFill>
                <a:uFillTx/>
                <a:latin charset="0" panose="02020603050405020304" pitchFamily="18" typeface="Times New Roman"/>
                <a:cs charset="0" panose="02020603050405020304" pitchFamily="18" typeface="Times New Roman"/>
              </a:rPr>
              <a:t>Anatomically and Physiologically Divisions of the Stomach</a:t>
            </a:r>
            <a:endParaRPr b="1" dirty="0" lang="ar-SA" smtClean="0" sz="32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990600"/>
            <a:ext cx="9144000" cy="3108543"/>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r>
              <a:rPr b="1" dirty="0" lang="en-US" smtClean="0" sz="2800" u="sng">
                <a:uFillTx/>
              </a:rPr>
              <a:t>Anatomically</a:t>
            </a:r>
            <a:r>
              <a:rPr b="1" dirty="0" lang="en-US" smtClean="0" sz="2800">
                <a:uFillTx/>
              </a:rPr>
              <a:t> the stomach is composed of the fundus, body and the antrum. </a:t>
            </a:r>
            <a:r>
              <a:rPr b="1" dirty="0" lang="en-US" smtClean="0" sz="2800" u="sng">
                <a:uFillTx/>
              </a:rPr>
              <a:t>Physiologically</a:t>
            </a:r>
            <a:r>
              <a:rPr b="1" dirty="0" lang="en-US" smtClean="0" sz="2800">
                <a:uFillTx/>
              </a:rPr>
              <a:t>, it is composed of the orad portion (fundus and upper two thirds of the body)- </a:t>
            </a:r>
            <a:r>
              <a:rPr b="1" dirty="0" kern="0" lang="en-US" smtClean="0" sz="2800">
                <a:uFillTx/>
              </a:rPr>
              <a:t>Reservoir part </a:t>
            </a:r>
            <a:r>
              <a:rPr b="1" dirty="0" kern="0" lang="en-US" smtClean="0" sz="2800">
                <a:solidFill>
                  <a:srgbClr val="FF0000"/>
                </a:solidFill>
                <a:uFillTx/>
              </a:rPr>
              <a:t>(tonic contraction) </a:t>
            </a:r>
            <a:r>
              <a:rPr b="1" dirty="0" lang="en-US" smtClean="0" sz="2800">
                <a:uFillTx/>
              </a:rPr>
              <a:t>and the caudad (lower third of the body plus antrum)-</a:t>
            </a:r>
            <a:r>
              <a:rPr b="1" dirty="0" kern="0" lang="en-US" smtClean="0" sz="2800">
                <a:uFillTx/>
              </a:rPr>
              <a:t>Antral pump </a:t>
            </a:r>
            <a:r>
              <a:rPr b="1" dirty="0" kern="0" lang="en-US" smtClean="0" sz="2800">
                <a:solidFill>
                  <a:srgbClr val="FF0000"/>
                </a:solidFill>
                <a:uFillTx/>
              </a:rPr>
              <a:t>(phasic contraction).</a:t>
            </a:r>
          </a:p>
          <a:p>
            <a:pPr lvl="0"/>
            <a:endParaRPr dirty="0" lang="en-US" sz="28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26-24" id="6"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1" y="3657600"/>
            <a:ext cx="4473954" cy="2906713"/>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8_14" id="21506"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52400" y="1797050"/>
            <a:ext cx="8763000" cy="4070350"/>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7" name="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228600"/>
            <a:ext cx="89916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a:r>
              <a:rPr b="1" dirty="0" lang="en-US" smtClean="0" sz="4800">
                <a:solidFill>
                  <a:srgbClr val="FF0000"/>
                </a:solidFill>
                <a:uFillTx/>
                <a:latin charset="0" panose="02020603050405020304" pitchFamily="18" typeface="Times New Roman"/>
                <a:cs charset="0" panose="02020603050405020304" pitchFamily="18" typeface="Times New Roman"/>
              </a:rPr>
              <a:t>The Normal Locations of Gastric Cells</a:t>
            </a:r>
            <a:endParaRPr b="1" dirty="0" lang="ar-SA" smtClean="0" sz="4800">
              <a:solidFill>
                <a:srgbClr val="FF0000"/>
              </a:solidFill>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53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3048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8000">
                <a:uFillTx/>
                <a:latin charset="0" panose="02020603050405020304" pitchFamily="18" typeface="Times New Roman"/>
                <a:cs charset="0" panose="02020603050405020304" pitchFamily="18" typeface="Times New Roman"/>
              </a:rPr>
              <a:t>Gastric juice: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53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r>
              <a:rPr b="1" dirty="0" lang="en-US" smtClean="0" sz="4400">
                <a:uFillTx/>
                <a:latin charset="0" panose="02020603050405020304" pitchFamily="18" typeface="Times New Roman"/>
                <a:cs charset="0" panose="02020603050405020304" pitchFamily="18" typeface="Times New Roman"/>
              </a:rPr>
              <a:t>HCL</a:t>
            </a:r>
          </a:p>
          <a:p>
            <a:pPr algn="l" eaLnBrk="1" hangingPunct="1" rtl="0"/>
            <a:r>
              <a:rPr b="1" dirty="0" lang="en-US" smtClean="0" sz="4400">
                <a:uFillTx/>
                <a:latin charset="0" panose="02020603050405020304" pitchFamily="18" typeface="Times New Roman"/>
                <a:cs charset="0" panose="02020603050405020304" pitchFamily="18" typeface="Times New Roman"/>
              </a:rPr>
              <a:t>Pepsinogen</a:t>
            </a:r>
          </a:p>
          <a:p>
            <a:pPr algn="l" eaLnBrk="1" hangingPunct="1" rtl="0"/>
            <a:r>
              <a:rPr b="1" dirty="0" lang="en-US" smtClean="0" sz="4400">
                <a:uFillTx/>
                <a:latin charset="0" panose="02020603050405020304" pitchFamily="18" typeface="Times New Roman"/>
                <a:cs charset="0" panose="02020603050405020304" pitchFamily="18" typeface="Times New Roman"/>
              </a:rPr>
              <a:t>Electrolytes </a:t>
            </a:r>
          </a:p>
          <a:p>
            <a:pPr algn="l" eaLnBrk="1" hangingPunct="1" rtl="0"/>
            <a:r>
              <a:rPr b="1" dirty="0" lang="en-US" smtClean="0" sz="4400">
                <a:uFillTx/>
                <a:latin charset="0" panose="02020603050405020304" pitchFamily="18" typeface="Times New Roman"/>
                <a:cs charset="0" panose="02020603050405020304" pitchFamily="18" typeface="Times New Roman"/>
              </a:rPr>
              <a:t>Intrinsic factor</a:t>
            </a:r>
          </a:p>
          <a:p>
            <a:pPr algn="l" eaLnBrk="1" hangingPunct="1" rtl="0"/>
            <a:r>
              <a:rPr b="1" dirty="0" lang="en-US" smtClean="0" sz="4400">
                <a:uFillTx/>
                <a:latin charset="0" panose="02020603050405020304" pitchFamily="18" typeface="Times New Roman"/>
                <a:cs charset="0" panose="02020603050405020304" pitchFamily="18" typeface="Times New Roman"/>
              </a:rPr>
              <a:t>Mucus (mucus gel layer)</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554"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68547" y="25879"/>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a:solidFill>
                  <a:srgbClr val="FF0000"/>
                </a:solidFill>
                <a:uFillTx/>
                <a:latin charset="0" panose="02020603050405020304" pitchFamily="18" typeface="Times New Roman"/>
                <a:cs charset="0" panose="02020603050405020304" pitchFamily="18" typeface="Times New Roman"/>
              </a:rPr>
              <a:t>Mechanism for secretion of hydrochloric acid (</a:t>
            </a:r>
            <a:r>
              <a:rPr b="1" dirty="0" err="1" lang="en-US" smtClean="0">
                <a:solidFill>
                  <a:srgbClr val="FF0000"/>
                </a:solidFill>
                <a:uFillTx/>
                <a:latin charset="0" panose="02020603050405020304" pitchFamily="18" typeface="Times New Roman"/>
                <a:cs charset="0" panose="02020603050405020304" pitchFamily="18" typeface="Times New Roman"/>
              </a:rPr>
              <a:t>HCl</a:t>
            </a:r>
            <a:r>
              <a:rPr b="1" dirty="0" lang="en-US" smtClean="0">
                <a:solidFill>
                  <a:srgbClr val="FF0000"/>
                </a:solidFill>
                <a:uFillTx/>
                <a:latin charset="0" panose="02020603050405020304" pitchFamily="18" typeface="Times New Roman"/>
                <a:cs charset="0" panose="02020603050405020304" pitchFamily="18" typeface="Times New Roman"/>
              </a:rPr>
              <a:t>)</a:t>
            </a:r>
            <a:endParaRPr b="1" dirty="0" lang="ar-SA" smtClean="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555"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1447800"/>
            <a:ext cx="41910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indent="-457200" marL="457200" rtl="0">
              <a:buFont charset="0" pitchFamily="18" typeface="Garamond"/>
              <a:buAutoNum type="arabicPeriod"/>
            </a:pPr>
            <a:r>
              <a:rPr b="1" dirty="0" lang="en-US" smtClean="0" sz="2800">
                <a:uFillTx/>
                <a:latin charset="0" panose="02020603050405020304" pitchFamily="18" typeface="Times New Roman"/>
                <a:cs charset="0" panose="02020603050405020304" pitchFamily="18" typeface="Times New Roman"/>
              </a:rPr>
              <a:t>Chloride ion is actively transported from the cytoplasm of the parietal cell into the lumen of the canaliculus, and sodium ions are actively transported out of the canaliculus into the cytoplasm of the parietal cell.</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Content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208436" y="1676400"/>
            <a:ext cx="4935563" cy="4529508"/>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it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62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4000">
                <a:uFillTx/>
                <a:latin charset="0" panose="02020603050405020304" pitchFamily="18" typeface="Times New Roman"/>
                <a:cs charset="0" panose="02020603050405020304" pitchFamily="18" typeface="Times New Roman"/>
              </a:rPr>
              <a:t>Mechanism for secretion of hydrochloric acid (continued)</a:t>
            </a:r>
            <a:endParaRPr b="1" dirty="0" lang="ar-SA" sz="4000">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219200"/>
            <a:ext cx="4800600" cy="563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indent="-457200" marL="457200" rtl="0">
              <a:buNone/>
            </a:pPr>
            <a:r>
              <a:rPr b="1" dirty="0" lang="en-US" smtClean="0" sz="2200">
                <a:uFillTx/>
                <a:latin charset="0" panose="02020603050405020304" pitchFamily="18" typeface="Times New Roman"/>
                <a:cs charset="0" panose="02020603050405020304" pitchFamily="18" typeface="Times New Roman"/>
              </a:rPr>
              <a:t>2. Water becomes dissociated into </a:t>
            </a:r>
            <a:r>
              <a:rPr b="1" dirty="0" i="1" lang="en-US" smtClean="0" sz="2200">
                <a:uFillTx/>
                <a:latin charset="0" panose="02020603050405020304" pitchFamily="18" typeface="Times New Roman"/>
                <a:cs charset="0" panose="02020603050405020304" pitchFamily="18" typeface="Times New Roman"/>
              </a:rPr>
              <a:t>hydrogen ions </a:t>
            </a:r>
            <a:r>
              <a:rPr b="1" dirty="0" lang="en-US" smtClean="0" sz="2200">
                <a:uFillTx/>
                <a:latin charset="0" panose="02020603050405020304" pitchFamily="18" typeface="Times New Roman"/>
                <a:cs charset="0" panose="02020603050405020304" pitchFamily="18" typeface="Times New Roman"/>
              </a:rPr>
              <a:t>and </a:t>
            </a:r>
            <a:r>
              <a:rPr b="1" dirty="0" i="1" lang="en-US" smtClean="0" sz="2200">
                <a:uFillTx/>
                <a:latin charset="0" panose="02020603050405020304" pitchFamily="18" typeface="Times New Roman"/>
                <a:cs charset="0" panose="02020603050405020304" pitchFamily="18" typeface="Times New Roman"/>
              </a:rPr>
              <a:t>hydroxyl ions in the cell cytoplasm. </a:t>
            </a:r>
            <a:r>
              <a:rPr b="1" dirty="0" lang="en-US" smtClean="0" sz="2200">
                <a:uFillTx/>
                <a:latin charset="0" panose="02020603050405020304" pitchFamily="18" typeface="Times New Roman"/>
                <a:cs charset="0" panose="02020603050405020304" pitchFamily="18" typeface="Times New Roman"/>
              </a:rPr>
              <a:t>The</a:t>
            </a:r>
            <a:r>
              <a:rPr b="1" dirty="0" i="1" lang="en-US" smtClean="0" sz="2200">
                <a:uFillTx/>
                <a:latin charset="0" panose="02020603050405020304" pitchFamily="18" typeface="Times New Roman"/>
                <a:cs charset="0" panose="02020603050405020304" pitchFamily="18" typeface="Times New Roman"/>
              </a:rPr>
              <a:t> </a:t>
            </a:r>
            <a:r>
              <a:rPr b="1" dirty="0" lang="en-US" smtClean="0" sz="2200">
                <a:uFillTx/>
                <a:latin charset="0" panose="02020603050405020304" pitchFamily="18" typeface="Times New Roman"/>
                <a:cs charset="0" panose="02020603050405020304" pitchFamily="18" typeface="Times New Roman"/>
              </a:rPr>
              <a:t>hydrogen ions are then actively secreted into the </a:t>
            </a:r>
            <a:r>
              <a:rPr b="1" dirty="0" err="1" lang="en-US" smtClean="0" sz="2200">
                <a:uFillTx/>
                <a:latin charset="0" panose="02020603050405020304" pitchFamily="18" typeface="Times New Roman"/>
                <a:cs charset="0" panose="02020603050405020304" pitchFamily="18" typeface="Times New Roman"/>
              </a:rPr>
              <a:t>canaliculus</a:t>
            </a:r>
            <a:r>
              <a:rPr b="1" dirty="0" lang="en-US" smtClean="0" sz="2200">
                <a:uFillTx/>
                <a:latin charset="0" panose="02020603050405020304" pitchFamily="18" typeface="Times New Roman"/>
                <a:cs charset="0" panose="02020603050405020304" pitchFamily="18" typeface="Times New Roman"/>
              </a:rPr>
              <a:t> in exchange for potassium ions. </a:t>
            </a:r>
          </a:p>
          <a:p>
            <a:pPr algn="l" eaLnBrk="1" hangingPunct="1" indent="-457200" marL="457200" rtl="0">
              <a:buNone/>
            </a:pPr>
            <a:r>
              <a:rPr b="1" dirty="0" lang="en-US" smtClean="0" sz="2200">
                <a:uFillTx/>
                <a:latin charset="0" panose="02020603050405020304" pitchFamily="18" typeface="Times New Roman"/>
                <a:cs charset="0" panose="02020603050405020304" pitchFamily="18" typeface="Times New Roman"/>
              </a:rPr>
              <a:t>3. Carbon dioxide, either formed during metabolism in the cell or entering the cell from the blood, combines under the influence of </a:t>
            </a:r>
            <a:r>
              <a:rPr b="1" dirty="0" lang="en-US" smtClean="0" sz="2200">
                <a:solidFill>
                  <a:srgbClr val="FF0000"/>
                </a:solidFill>
                <a:uFillTx/>
                <a:latin charset="0" panose="02020603050405020304" pitchFamily="18" typeface="Times New Roman"/>
                <a:cs charset="0" panose="02020603050405020304" pitchFamily="18" typeface="Times New Roman"/>
              </a:rPr>
              <a:t>carbonic </a:t>
            </a:r>
            <a:r>
              <a:rPr b="1" dirty="0" err="1" lang="en-US" smtClean="0" sz="2200">
                <a:solidFill>
                  <a:srgbClr val="FF0000"/>
                </a:solidFill>
                <a:uFillTx/>
                <a:latin charset="0" panose="02020603050405020304" pitchFamily="18" typeface="Times New Roman"/>
                <a:cs charset="0" panose="02020603050405020304" pitchFamily="18" typeface="Times New Roman"/>
              </a:rPr>
              <a:t>anhydrase</a:t>
            </a:r>
            <a:r>
              <a:rPr b="1" dirty="0" lang="en-US" smtClean="0" sz="2200">
                <a:solidFill>
                  <a:srgbClr val="FF0000"/>
                </a:solidFill>
                <a:uFillTx/>
                <a:latin charset="0" panose="02020603050405020304" pitchFamily="18" typeface="Times New Roman"/>
                <a:cs charset="0" panose="02020603050405020304" pitchFamily="18" typeface="Times New Roman"/>
              </a:rPr>
              <a:t> </a:t>
            </a:r>
            <a:r>
              <a:rPr b="1" dirty="0" lang="en-US" smtClean="0" sz="2200">
                <a:uFillTx/>
                <a:latin charset="0" panose="02020603050405020304" pitchFamily="18" typeface="Times New Roman"/>
                <a:cs charset="0" panose="02020603050405020304" pitchFamily="18" typeface="Times New Roman"/>
              </a:rPr>
              <a:t>with the hydroxyl ions to form bicarbonate ions. These then diffuse out of the cell cytoplasm into the extracellular fluid in exchange for chloride ions that enter the cell.</a:t>
            </a:r>
            <a:endParaRPr dirty="0" lang="ar-SA" sz="2200">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648200" y="1752600"/>
            <a:ext cx="4357401" cy="3998913"/>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8809" y="152400"/>
            <a:ext cx="8637588"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4000">
                <a:solidFill>
                  <a:srgbClr val="FF0000"/>
                </a:solidFill>
                <a:uFillTx/>
                <a:latin charset="0" panose="02020603050405020304" pitchFamily="18" typeface="Times New Roman"/>
                <a:cs charset="0" panose="02020603050405020304" pitchFamily="18" typeface="Times New Roman"/>
              </a:rPr>
              <a:t>HCL Secretion </a:t>
            </a:r>
            <a:br>
              <a:rPr b="1" dirty="0" lang="en-US" smtClean="0" sz="4000">
                <a:solidFill>
                  <a:srgbClr val="FF0000"/>
                </a:solidFill>
                <a:uFillTx/>
                <a:latin charset="0" panose="02020603050405020304" pitchFamily="18" typeface="Times New Roman"/>
                <a:cs charset="0" panose="02020603050405020304" pitchFamily="18" typeface="Times New Roman"/>
              </a:rPr>
            </a:br>
            <a:r>
              <a:rPr b="1" dirty="0" lang="en-US" smtClean="0" sz="4000">
                <a:solidFill>
                  <a:srgbClr val="FF0000"/>
                </a:solidFill>
                <a:uFillTx/>
                <a:latin charset="0" panose="02020603050405020304" pitchFamily="18" typeface="Times New Roman"/>
                <a:cs charset="0" panose="02020603050405020304" pitchFamily="18" typeface="Times New Roman"/>
              </a:rPr>
              <a:t>(summary)</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8832" y="1295400"/>
            <a:ext cx="4805841" cy="4191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r>
              <a:rPr b="1" dirty="0" lang="en-US" smtClean="0" sz="2600">
                <a:uFillTx/>
                <a:latin charset="0" panose="02020603050405020304" pitchFamily="18" typeface="Times New Roman"/>
                <a:cs charset="0" panose="02020603050405020304" pitchFamily="18" typeface="Times New Roman"/>
              </a:rPr>
              <a:t>Mechanism of HCl production:</a:t>
            </a:r>
          </a:p>
          <a:p>
            <a:pPr algn="l" eaLnBrk="1" hangingPunct="1" rtl="0">
              <a:buClr>
                <a:schemeClr val="hlink"/>
              </a:buClr>
              <a:buSzPct val="90000"/>
              <a:buFont charset="2" pitchFamily="2" typeface="Wingdings"/>
              <a:buChar char="ü"/>
            </a:pPr>
            <a:r>
              <a:rPr b="1" dirty="0" lang="en-US" smtClean="0" sz="2600">
                <a:uFillTx/>
                <a:latin charset="0" panose="02020603050405020304" pitchFamily="18" typeface="Times New Roman"/>
                <a:cs charset="0" panose="02020603050405020304" pitchFamily="18" typeface="Times New Roman"/>
              </a:rPr>
              <a:t>Depends on H/K ATPase </a:t>
            </a:r>
          </a:p>
          <a:p>
            <a:pPr algn="l" eaLnBrk="1" hangingPunct="1" rtl="0">
              <a:buClr>
                <a:schemeClr val="tx1"/>
              </a:buClr>
              <a:buSzPct val="90000"/>
              <a:buFont charset="2" pitchFamily="2" typeface="Wingdings"/>
              <a:buChar char="ü"/>
            </a:pPr>
            <a:r>
              <a:rPr b="1" dirty="0" lang="en-US" smtClean="0" sz="2600">
                <a:uFillTx/>
                <a:latin charset="0" panose="02020603050405020304" pitchFamily="18" typeface="Times New Roman"/>
                <a:cs charset="0" panose="02020603050405020304" pitchFamily="18" typeface="Times New Roman"/>
              </a:rPr>
              <a:t>Inhibited by: omeprazole</a:t>
            </a:r>
          </a:p>
          <a:p>
            <a:pPr algn="l" eaLnBrk="1" hangingPunct="1" rtl="0">
              <a:buClr>
                <a:schemeClr val="hlink"/>
              </a:buClr>
              <a:buSzPct val="90000"/>
              <a:buFont charset="2" pitchFamily="2" typeface="Wingdings"/>
              <a:buChar char="ü"/>
            </a:pPr>
            <a:r>
              <a:rPr b="1" dirty="0" lang="en-US" smtClean="0" sz="2600">
                <a:uFillTx/>
                <a:latin charset="0" panose="02020603050405020304" pitchFamily="18" typeface="Times New Roman"/>
                <a:cs charset="0" panose="02020603050405020304" pitchFamily="18" typeface="Times New Roman"/>
              </a:rPr>
              <a:t>H/K pump depends on [K]</a:t>
            </a:r>
            <a:r>
              <a:rPr b="1" baseline="-25000" dirty="0" lang="en-US" smtClean="0" sz="2600">
                <a:uFillTx/>
                <a:latin charset="0" panose="02020603050405020304" pitchFamily="18" typeface="Times New Roman"/>
                <a:cs charset="0" panose="02020603050405020304" pitchFamily="18" typeface="Times New Roman"/>
              </a:rPr>
              <a:t>out</a:t>
            </a:r>
          </a:p>
          <a:p>
            <a:pPr algn="l" eaLnBrk="1" hangingPunct="1" rtl="0">
              <a:buClr>
                <a:schemeClr val="hlink"/>
              </a:buClr>
              <a:buSzPct val="90000"/>
              <a:buFont charset="2" pitchFamily="2" typeface="Wingdings"/>
              <a:buChar char="ü"/>
            </a:pPr>
            <a:r>
              <a:rPr b="1" dirty="0" lang="en-US" smtClean="0" sz="2600">
                <a:uFillTx/>
                <a:latin charset="0" panose="02020603050405020304" pitchFamily="18" typeface="Times New Roman"/>
                <a:cs charset="0" panose="02020603050405020304" pitchFamily="18" typeface="Times New Roman"/>
              </a:rPr>
              <a:t>[HCl] drives water into gastric content to maintain osmolality</a:t>
            </a:r>
          </a:p>
          <a:p>
            <a:pPr algn="l" eaLnBrk="1" hangingPunct="1" rtl="0">
              <a:buClr>
                <a:schemeClr val="hlink"/>
              </a:buClr>
              <a:buSzPct val="90000"/>
              <a:buFont charset="2" pitchFamily="2" typeface="Wingdings"/>
              <a:buChar char="ü"/>
            </a:pPr>
            <a:r>
              <a:rPr b="1" dirty="0" lang="en-US" smtClean="0" sz="2600">
                <a:uFillTx/>
                <a:latin charset="0" panose="02020603050405020304" pitchFamily="18" typeface="Times New Roman"/>
                <a:cs charset="0" panose="02020603050405020304" pitchFamily="18" typeface="Times New Roman"/>
              </a:rPr>
              <a:t>During gastric acid secretion: amount of HCO</a:t>
            </a:r>
            <a:r>
              <a:rPr b="1" baseline="-25000" dirty="0" lang="en-US" smtClean="0" sz="2600">
                <a:uFillTx/>
                <a:latin charset="0" panose="02020603050405020304" pitchFamily="18" typeface="Times New Roman"/>
                <a:cs charset="0" panose="02020603050405020304" pitchFamily="18" typeface="Times New Roman"/>
              </a:rPr>
              <a:t>3</a:t>
            </a:r>
            <a:r>
              <a:rPr b="1" baseline="30000" dirty="0" lang="en-US" smtClean="0" sz="2600">
                <a:uFillTx/>
                <a:latin charset="0" panose="02020603050405020304" pitchFamily="18" typeface="Times New Roman"/>
                <a:cs charset="0" panose="02020603050405020304" pitchFamily="18" typeface="Times New Roman"/>
              </a:rPr>
              <a:t>-</a:t>
            </a:r>
            <a:r>
              <a:rPr b="1" dirty="0" lang="en-US" smtClean="0" sz="2600">
                <a:uFillTx/>
                <a:latin charset="0" panose="02020603050405020304" pitchFamily="18" typeface="Times New Roman"/>
                <a:cs charset="0" panose="02020603050405020304" pitchFamily="18" typeface="Times New Roman"/>
              </a:rPr>
              <a:t> in blood = amount of HCl being secreted</a:t>
            </a:r>
          </a:p>
          <a:p>
            <a:pPr algn="l" eaLnBrk="1" hangingPunct="1" rtl="0">
              <a:buClr>
                <a:schemeClr val="hlink"/>
              </a:buClr>
              <a:buSzPct val="90000"/>
              <a:buFont charset="2" pitchFamily="2" typeface="Wingdings"/>
              <a:buChar char="ü"/>
            </a:pPr>
            <a:r>
              <a:rPr b="1" dirty="0" lang="en-US" smtClean="0" sz="2600">
                <a:uFillTx/>
                <a:latin charset="0" panose="02020603050405020304" pitchFamily="18" typeface="Times New Roman"/>
                <a:cs charset="0" panose="02020603050405020304" pitchFamily="18" typeface="Times New Roman"/>
              </a:rPr>
              <a:t>Alkaline tide</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Picture 1"/>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888143" y="1443410"/>
            <a:ext cx="2926348" cy="2685594"/>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62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3200">
                <a:solidFill>
                  <a:srgbClr val="FF0000"/>
                </a:solidFill>
                <a:uFillTx/>
                <a:latin charset="0" panose="02020603050405020304" pitchFamily="18" typeface="Times New Roman"/>
                <a:cs charset="0" panose="02020603050405020304" pitchFamily="18" typeface="Times New Roman"/>
              </a:rPr>
              <a:t>Gastric Secretion Is Under Neural and Hormonal Control</a:t>
            </a:r>
            <a:endParaRPr b="1" dirty="0" lang="ar-SA" sz="32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1066800"/>
            <a:ext cx="84582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2400">
                <a:uFillTx/>
                <a:latin charset="0" panose="02020603050405020304" pitchFamily="18" typeface="Times New Roman"/>
                <a:cs charset="0" panose="02020603050405020304" pitchFamily="18" typeface="Times New Roman"/>
              </a:rPr>
              <a:t>Gastric acid secretion is mediated through neural and hormonal pathways. </a:t>
            </a:r>
            <a:r>
              <a:rPr b="1" dirty="0" lang="en-US" smtClean="0" sz="2400">
                <a:solidFill>
                  <a:srgbClr val="00B050"/>
                </a:solidFill>
                <a:uFillTx/>
                <a:latin charset="0" panose="02020603050405020304" pitchFamily="18" typeface="Times New Roman"/>
                <a:cs charset="0" panose="02020603050405020304" pitchFamily="18" typeface="Times New Roman"/>
              </a:rPr>
              <a:t>Vagus nerve stimulation is the neural effector; histamine and gastrin are the hormonal effectors. </a:t>
            </a:r>
            <a:r>
              <a:rPr b="1" dirty="0" lang="en-US" smtClean="0" sz="2400">
                <a:uFillTx/>
                <a:latin charset="0" panose="02020603050405020304" pitchFamily="18" typeface="Times New Roman"/>
                <a:cs charset="0" panose="02020603050405020304" pitchFamily="18" typeface="Times New Roman"/>
              </a:rPr>
              <a:t>Parietal cells possess special histamine receptors, H</a:t>
            </a:r>
            <a:r>
              <a:rPr b="1" baseline="-25000" dirty="0" lang="en-US" smtClean="0" sz="2400">
                <a:uFillTx/>
                <a:latin charset="0" panose="02020603050405020304" pitchFamily="18" typeface="Times New Roman"/>
                <a:cs charset="0" panose="02020603050405020304" pitchFamily="18" typeface="Times New Roman"/>
              </a:rPr>
              <a:t>2</a:t>
            </a:r>
            <a:r>
              <a:rPr b="1" dirty="0" lang="en-US" smtClean="0" sz="2400">
                <a:uFillTx/>
                <a:latin charset="0" panose="02020603050405020304" pitchFamily="18" typeface="Times New Roman"/>
                <a:cs charset="0" panose="02020603050405020304" pitchFamily="18" typeface="Times New Roman"/>
              </a:rPr>
              <a:t> receptors, whose stimulation results in increased acid secretion. Special neuroendocrine cells of the stomach, known as enterochromaffinlike (ECL) cells, are believed to be the source of this histamine. They are located mostly in the acid-secreting regions of the stomach. The mechanisms that stimulate the ECL cells to release histamine are poorly understood. The effectiveness of cimetidine, a H</a:t>
            </a:r>
            <a:r>
              <a:rPr b="1" baseline="-25000" dirty="0" lang="en-US" smtClean="0" sz="2400">
                <a:uFillTx/>
                <a:latin charset="0" panose="02020603050405020304" pitchFamily="18" typeface="Times New Roman"/>
                <a:cs charset="0" panose="02020603050405020304" pitchFamily="18" typeface="Times New Roman"/>
              </a:rPr>
              <a:t>2</a:t>
            </a:r>
            <a:r>
              <a:rPr b="1" dirty="0" lang="en-US" smtClean="0" sz="2400">
                <a:uFillTx/>
                <a:latin charset="0" panose="02020603050405020304" pitchFamily="18" typeface="Times New Roman"/>
                <a:cs charset="0" panose="02020603050405020304" pitchFamily="18" typeface="Times New Roman"/>
              </a:rPr>
              <a:t> blocker, in reducing acid secretion has indirectly demonstrated the importance of histamine as an effector of gastric acid secretion. H</a:t>
            </a:r>
            <a:r>
              <a:rPr b="1" baseline="-25000" dirty="0" lang="en-US" smtClean="0" sz="2400">
                <a:uFillTx/>
                <a:latin charset="0" panose="02020603050405020304" pitchFamily="18" typeface="Times New Roman"/>
                <a:cs charset="0" panose="02020603050405020304" pitchFamily="18" typeface="Times New Roman"/>
              </a:rPr>
              <a:t>2</a:t>
            </a:r>
            <a:r>
              <a:rPr b="1" dirty="0" lang="en-US" smtClean="0" sz="2400">
                <a:uFillTx/>
                <a:latin charset="0" panose="02020603050405020304" pitchFamily="18" typeface="Times New Roman"/>
                <a:cs charset="0" panose="02020603050405020304" pitchFamily="18" typeface="Times New Roman"/>
              </a:rPr>
              <a:t> blockers are commonly used for the treatment of peptic ulcer disease or gastroesophageal reflux disease.</a:t>
            </a:r>
            <a:endParaRPr b="1" dirty="0" lang="ar-SA" sz="2400">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650" name="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400" y="152400"/>
            <a:ext cx="80772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4000">
                <a:solidFill>
                  <a:srgbClr val="FF0000"/>
                </a:solidFill>
                <a:uFillTx/>
                <a:latin charset="0" panose="02020603050405020304" pitchFamily="18" typeface="Times New Roman"/>
                <a:cs charset="0" panose="02020603050405020304" pitchFamily="18" typeface="Times New Roman"/>
              </a:rPr>
              <a:t>Agents that stimulate and inhibit H</a:t>
            </a:r>
            <a:r>
              <a:rPr b="1" baseline="30000" dirty="0" lang="en-US" smtClean="0" sz="4000">
                <a:solidFill>
                  <a:srgbClr val="FF0000"/>
                </a:solidFill>
                <a:uFillTx/>
                <a:latin charset="0" panose="02020603050405020304" pitchFamily="18" typeface="Times New Roman"/>
                <a:cs charset="0" panose="02020603050405020304" pitchFamily="18" typeface="Times New Roman"/>
              </a:rPr>
              <a:t>+</a:t>
            </a:r>
            <a:r>
              <a:rPr b="1" dirty="0" lang="en-US" smtClean="0" sz="4000">
                <a:solidFill>
                  <a:srgbClr val="FF0000"/>
                </a:solidFill>
                <a:uFillTx/>
                <a:latin charset="0" panose="02020603050405020304" pitchFamily="18" typeface="Times New Roman"/>
                <a:cs charset="0" panose="02020603050405020304" pitchFamily="18" typeface="Times New Roman"/>
              </a:rPr>
              <a:t> secretion by gastric parietal cells</a:t>
            </a:r>
            <a:endParaRPr b="1" dirty="0" lang="ar-SA" smtClean="0" sz="4000">
              <a:solidFill>
                <a:srgbClr val="FF0000"/>
              </a:solidFill>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howimage.jpg" id="27651"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52500" y="1506694"/>
            <a:ext cx="7048500" cy="5122706"/>
          </a:xfrm>
          <a:prstGeom prst="rect">
            <a:avLst/>
          </a:prstGeom>
          <a:noFill/>
          <a:ln w="9525">
            <a:noFill/>
            <a:miter lim="800000"/>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62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a:solidFill>
                  <a:srgbClr val="FF0000"/>
                </a:solidFill>
                <a:uFillTx/>
                <a:latin charset="0" panose="02020603050405020304" pitchFamily="18" typeface="Times New Roman"/>
                <a:cs charset="0" panose="02020603050405020304" pitchFamily="18" typeface="Times New Roman"/>
              </a:rPr>
              <a:t>Neural &amp; Hormonal Control of Gastric Secretion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143000"/>
            <a:ext cx="44958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SzPct val="90000"/>
              <a:buFont charset="2" pitchFamily="2" typeface="Wingdings"/>
              <a:buChar char="v"/>
            </a:pPr>
            <a:r>
              <a:rPr b="1" dirty="0" lang="en-US" smtClean="0" sz="2400">
                <a:uFillTx/>
                <a:latin charset="0" panose="02020603050405020304" pitchFamily="18" typeface="Times New Roman"/>
                <a:cs charset="0" panose="02020603050405020304" pitchFamily="18" typeface="Times New Roman"/>
              </a:rPr>
              <a:t>Vagus nerve (neural </a:t>
            </a:r>
            <a:r>
              <a:rPr b="1" dirty="0" err="1" lang="en-US" smtClean="0" sz="2400">
                <a:uFillTx/>
                <a:latin charset="0" panose="02020603050405020304" pitchFamily="18" typeface="Times New Roman"/>
                <a:cs charset="0" panose="02020603050405020304" pitchFamily="18" typeface="Times New Roman"/>
              </a:rPr>
              <a:t>effector</a:t>
            </a:r>
            <a:r>
              <a:rPr b="1" dirty="0" lang="en-US" smtClean="0" sz="2400">
                <a:uFillTx/>
                <a:latin charset="0" panose="02020603050405020304" pitchFamily="18" typeface="Times New Roman"/>
                <a:cs charset="0" panose="02020603050405020304" pitchFamily="18" typeface="Times New Roman"/>
              </a:rPr>
              <a:t>) either by releasing Ach (direct activation of parietal cells) or by releasing </a:t>
            </a:r>
            <a:r>
              <a:rPr b="1" dirty="0" err="1" lang="en-US" smtClean="0" sz="2400">
                <a:uFillTx/>
                <a:latin charset="0" panose="02020603050405020304" pitchFamily="18" typeface="Times New Roman"/>
                <a:cs charset="0" panose="02020603050405020304" pitchFamily="18" typeface="Times New Roman"/>
              </a:rPr>
              <a:t>Gastrin</a:t>
            </a:r>
            <a:r>
              <a:rPr b="1" dirty="0" lang="en-US" smtClean="0" sz="2400">
                <a:uFillTx/>
                <a:latin charset="0" panose="02020603050405020304" pitchFamily="18" typeface="Times New Roman"/>
                <a:cs charset="0" panose="02020603050405020304" pitchFamily="18" typeface="Times New Roman"/>
              </a:rPr>
              <a:t> releasing peptide, GRP (indirect activation).</a:t>
            </a:r>
          </a:p>
          <a:p>
            <a:pPr algn="l" eaLnBrk="1" hangingPunct="1" rtl="0">
              <a:buSzPct val="90000"/>
              <a:buFont charset="2" pitchFamily="2" typeface="Wingdings"/>
              <a:buChar char="v"/>
            </a:pPr>
            <a:r>
              <a:rPr b="1" dirty="0" lang="en-US" smtClean="0" sz="2400">
                <a:uFillTx/>
                <a:latin charset="0" panose="02020603050405020304" pitchFamily="18" typeface="Times New Roman"/>
                <a:cs charset="0" panose="02020603050405020304" pitchFamily="18" typeface="Times New Roman"/>
              </a:rPr>
              <a:t>Gastrin (hormonal effector)</a:t>
            </a:r>
          </a:p>
          <a:p>
            <a:pPr algn="l" eaLnBrk="1" hangingPunct="1" rtl="0">
              <a:buSzPct val="90000"/>
              <a:buFont charset="2" pitchFamily="2" typeface="Wingdings"/>
              <a:buChar char="v"/>
            </a:pPr>
            <a:r>
              <a:rPr b="1" dirty="0" err="1" lang="en-US" smtClean="0" sz="2400">
                <a:uFillTx/>
                <a:latin charset="0" panose="02020603050405020304" pitchFamily="18" typeface="Times New Roman"/>
                <a:cs charset="0" panose="02020603050405020304" pitchFamily="18" typeface="Times New Roman"/>
              </a:rPr>
              <a:t>Enterochromaffin</a:t>
            </a:r>
            <a:r>
              <a:rPr b="1" dirty="0" lang="en-US" smtClean="0" sz="2400">
                <a:uFillTx/>
                <a:latin charset="0" panose="02020603050405020304" pitchFamily="18" typeface="Times New Roman"/>
                <a:cs charset="0" panose="02020603050405020304" pitchFamily="18" typeface="Times New Roman"/>
              </a:rPr>
              <a:t>-like cells release Histamine</a:t>
            </a:r>
            <a:r>
              <a:rPr b="1" dirty="0" lang="en-US" smtClean="0" sz="2400">
                <a:uFillTx/>
                <a:latin charset="0" panose="02020603050405020304" pitchFamily="18" typeface="Times New Roman"/>
                <a:cs charset="0" panose="02020603050405020304" pitchFamily="18" typeface="Times New Roman"/>
                <a:sym charset="2" pitchFamily="2" typeface="Wingdings"/>
              </a:rPr>
              <a:t> activates H</a:t>
            </a:r>
            <a:r>
              <a:rPr b="1" baseline="-25000" dirty="0" lang="en-US" smtClean="0" sz="2400">
                <a:uFillTx/>
                <a:latin charset="0" panose="02020603050405020304" pitchFamily="18" typeface="Times New Roman"/>
                <a:cs charset="0" panose="02020603050405020304" pitchFamily="18" typeface="Times New Roman"/>
                <a:sym charset="2" pitchFamily="2" typeface="Wingdings"/>
              </a:rPr>
              <a:t>2</a:t>
            </a:r>
            <a:r>
              <a:rPr b="1" dirty="0" lang="en-US" smtClean="0" sz="2400">
                <a:uFillTx/>
                <a:latin charset="0" panose="02020603050405020304" pitchFamily="18" typeface="Times New Roman"/>
                <a:cs charset="0" panose="02020603050405020304" pitchFamily="18" typeface="Times New Roman"/>
                <a:sym charset="2" pitchFamily="2" typeface="Wingdings"/>
              </a:rPr>
              <a:t> receptor (parietal cells)</a:t>
            </a:r>
            <a:r>
              <a:rPr b="1" dirty="0" lang="en-US" smtClean="0" sz="2400">
                <a:uFillTx/>
                <a:latin charset="0" panose="02020603050405020304" pitchFamily="18" typeface="Times New Roman"/>
                <a:cs charset="0" panose="02020603050405020304" pitchFamily="18" typeface="Times New Roman"/>
              </a:rPr>
              <a:t> </a:t>
            </a:r>
            <a:r>
              <a:rPr b="1" dirty="0" lang="en-US" smtClean="0" sz="2400">
                <a:uFillTx/>
                <a:latin charset="0" panose="02020603050405020304" pitchFamily="18" typeface="Times New Roman"/>
                <a:cs charset="0" panose="02020603050405020304" pitchFamily="18" typeface="Times New Roman"/>
                <a:sym charset="2" pitchFamily="2" typeface="Wingdings"/>
              </a:rPr>
              <a:t> increases </a:t>
            </a:r>
            <a:r>
              <a:rPr b="1" dirty="0" lang="en-US" smtClean="0" sz="2400">
                <a:uFillTx/>
                <a:latin charset="0" panose="02020603050405020304" pitchFamily="18" typeface="Times New Roman"/>
                <a:cs charset="0" panose="02020603050405020304" pitchFamily="18" typeface="Times New Roman"/>
              </a:rPr>
              <a:t>acid secretion</a:t>
            </a:r>
          </a:p>
          <a:p>
            <a:pPr algn="l" eaLnBrk="1" hangingPunct="1" rtl="0">
              <a:buSzPct val="90000"/>
              <a:buFont charset="2" pitchFamily="2" typeface="Wingdings"/>
              <a:buChar char="Ø"/>
            </a:pPr>
            <a:r>
              <a:rPr b="1" dirty="0" lang="en-US" smtClean="0" sz="2400">
                <a:uFillTx/>
                <a:latin charset="0" panose="02020603050405020304" pitchFamily="18" typeface="Times New Roman"/>
                <a:cs charset="0" panose="02020603050405020304" pitchFamily="18" typeface="Times New Roman"/>
              </a:rPr>
              <a:t>Cimetidine (H</a:t>
            </a:r>
            <a:r>
              <a:rPr b="1" baseline="-25000" dirty="0" lang="en-US" smtClean="0" sz="2400">
                <a:uFillTx/>
                <a:latin charset="0" panose="02020603050405020304" pitchFamily="18" typeface="Times New Roman"/>
                <a:cs charset="0" panose="02020603050405020304" pitchFamily="18" typeface="Times New Roman"/>
              </a:rPr>
              <a:t>2</a:t>
            </a:r>
            <a:r>
              <a:rPr b="1" dirty="0" lang="en-US" smtClean="0" sz="2400">
                <a:uFillTx/>
                <a:latin charset="0" panose="02020603050405020304" pitchFamily="18" typeface="Times New Roman"/>
                <a:cs charset="0" panose="02020603050405020304" pitchFamily="18" typeface="Times New Roman"/>
              </a:rPr>
              <a:t> receptor blocker)</a:t>
            </a:r>
            <a:r>
              <a:rPr b="1" dirty="0" lang="en-US" smtClean="0" sz="2400">
                <a:uFillTx/>
                <a:latin charset="0" panose="02020603050405020304" pitchFamily="18" typeface="Times New Roman"/>
                <a:cs charset="0" panose="02020603050405020304" pitchFamily="18" typeface="Times New Roman"/>
                <a:sym charset="2" pitchFamily="2" typeface="Wingdings"/>
              </a:rPr>
              <a:t>  peptic ulcer and gastroesophageal reflux </a:t>
            </a:r>
            <a:endParaRPr b="1" dirty="0" lang="en-US" smtClean="0" sz="2400">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8" name="Lin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ShapeType="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828800" y="5791200"/>
            <a:ext cx="0" cy="381000"/>
          </a:xfrm>
          <a:prstGeom prst="line">
            <a:avLst/>
          </a:prstGeom>
          <a:noFill/>
          <a:ln w="38100">
            <a:solidFill>
              <a:srgbClr val="FF0000"/>
            </a:solidFill>
            <a:round/>
            <a:tailEnd len="med" type="triangle" w="med"/>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howimage.jpg"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19600" y="1905000"/>
            <a:ext cx="4614863" cy="4343400"/>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675" name="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24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4000">
                <a:solidFill>
                  <a:srgbClr val="FF0000"/>
                </a:solidFill>
                <a:uFillTx/>
                <a:latin charset="0" panose="02020603050405020304" pitchFamily="18" typeface="Times New Roman"/>
                <a:cs charset="0" panose="02020603050405020304" pitchFamily="18" typeface="Times New Roman"/>
              </a:rPr>
              <a:t>The Rate of Secretion Modify the Composition of Gastric Juice</a:t>
            </a:r>
            <a:endParaRPr b="1" dirty="0" lang="ar-SA" smtClean="0" sz="40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295400"/>
            <a:ext cx="91440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2600" u="sng">
                <a:solidFill>
                  <a:srgbClr val="00B050"/>
                </a:solidFill>
                <a:uFillTx/>
                <a:latin charset="0" panose="02020603050405020304" pitchFamily="18" typeface="Times New Roman"/>
                <a:cs charset="0" panose="02020603050405020304" pitchFamily="18" typeface="Times New Roman"/>
              </a:rPr>
              <a:t>At a low secretion rate</a:t>
            </a:r>
            <a:r>
              <a:rPr b="1" dirty="0" lang="en-US" smtClean="0" sz="2600">
                <a:solidFill>
                  <a:srgbClr val="00B050"/>
                </a:solidFill>
                <a:uFillTx/>
                <a:latin charset="0" panose="02020603050405020304" pitchFamily="18" typeface="Times New Roman"/>
                <a:cs charset="0" panose="02020603050405020304" pitchFamily="18" typeface="Times New Roman"/>
              </a:rPr>
              <a:t>, gastric juice contains high concentrations of Na</a:t>
            </a:r>
            <a:r>
              <a:rPr b="1" baseline="30000" dirty="0" lang="en-US" smtClean="0" sz="2600">
                <a:solidFill>
                  <a:srgbClr val="00B050"/>
                </a:solidFill>
                <a:uFillTx/>
                <a:latin charset="0" panose="02020603050405020304" pitchFamily="18" typeface="Times New Roman"/>
                <a:cs charset="0" panose="02020603050405020304" pitchFamily="18" typeface="Times New Roman"/>
              </a:rPr>
              <a:t>+</a:t>
            </a:r>
            <a:r>
              <a:rPr b="1" dirty="0" lang="en-US" smtClean="0" sz="2600">
                <a:solidFill>
                  <a:srgbClr val="00B050"/>
                </a:solidFill>
                <a:uFillTx/>
                <a:latin charset="0" panose="02020603050405020304" pitchFamily="18" typeface="Times New Roman"/>
                <a:cs charset="0" panose="02020603050405020304" pitchFamily="18" typeface="Times New Roman"/>
              </a:rPr>
              <a:t> and Cl</a:t>
            </a:r>
            <a:r>
              <a:rPr b="1" baseline="30000" dirty="0" lang="en-US" smtClean="0" sz="2600">
                <a:solidFill>
                  <a:srgbClr val="00B050"/>
                </a:solidFill>
                <a:uFillTx/>
                <a:latin charset="0" panose="02020603050405020304" pitchFamily="18" typeface="Times New Roman"/>
                <a:cs charset="0" panose="02020603050405020304" pitchFamily="18" typeface="Times New Roman"/>
              </a:rPr>
              <a:t>-</a:t>
            </a:r>
            <a:r>
              <a:rPr b="1" dirty="0" lang="en-US" smtClean="0" sz="2600">
                <a:solidFill>
                  <a:srgbClr val="00B050"/>
                </a:solidFill>
                <a:uFillTx/>
                <a:latin charset="0" panose="02020603050405020304" pitchFamily="18" typeface="Times New Roman"/>
                <a:cs charset="0" panose="02020603050405020304" pitchFamily="18" typeface="Times New Roman"/>
              </a:rPr>
              <a:t> and low concentrations of K</a:t>
            </a:r>
            <a:r>
              <a:rPr b="1" baseline="30000" dirty="0" lang="en-US" smtClean="0" sz="2600">
                <a:solidFill>
                  <a:srgbClr val="00B050"/>
                </a:solidFill>
                <a:uFillTx/>
                <a:latin charset="0" panose="02020603050405020304" pitchFamily="18" typeface="Times New Roman"/>
                <a:cs charset="0" panose="02020603050405020304" pitchFamily="18" typeface="Times New Roman"/>
              </a:rPr>
              <a:t>+</a:t>
            </a:r>
            <a:r>
              <a:rPr b="1" dirty="0" lang="en-US" smtClean="0" sz="2600">
                <a:solidFill>
                  <a:srgbClr val="00B050"/>
                </a:solidFill>
                <a:uFillTx/>
                <a:latin charset="0" panose="02020603050405020304" pitchFamily="18" typeface="Times New Roman"/>
                <a:cs charset="0" panose="02020603050405020304" pitchFamily="18" typeface="Times New Roman"/>
              </a:rPr>
              <a:t> and H</a:t>
            </a:r>
            <a:r>
              <a:rPr b="1" baseline="30000" dirty="0" lang="en-US" smtClean="0" sz="2600">
                <a:solidFill>
                  <a:srgbClr val="00B050"/>
                </a:solidFill>
                <a:uFillTx/>
                <a:latin charset="0" panose="02020603050405020304" pitchFamily="18" typeface="Times New Roman"/>
                <a:cs charset="0" panose="02020603050405020304" pitchFamily="18" typeface="Times New Roman"/>
              </a:rPr>
              <a:t>+</a:t>
            </a:r>
            <a:r>
              <a:rPr b="1" dirty="0" lang="en-US" smtClean="0" sz="2600">
                <a:solidFill>
                  <a:srgbClr val="00B050"/>
                </a:solidFill>
                <a:uFillTx/>
                <a:latin charset="0" panose="02020603050405020304" pitchFamily="18" typeface="Times New Roman"/>
                <a:cs charset="0" panose="02020603050405020304" pitchFamily="18" typeface="Times New Roman"/>
              </a:rPr>
              <a:t>. </a:t>
            </a:r>
            <a:r>
              <a:rPr b="1" dirty="0" lang="en-US" smtClean="0" sz="2600">
                <a:uFillTx/>
                <a:latin charset="0" panose="02020603050405020304" pitchFamily="18" typeface="Times New Roman"/>
                <a:cs charset="0" panose="02020603050405020304" pitchFamily="18" typeface="Times New Roman"/>
              </a:rPr>
              <a:t>When the rate of secretion increases, the concentration of Na</a:t>
            </a:r>
            <a:r>
              <a:rPr b="1" baseline="30000" dirty="0" lang="en-US" smtClean="0" sz="2600">
                <a:uFillTx/>
                <a:latin charset="0" panose="02020603050405020304" pitchFamily="18" typeface="Times New Roman"/>
                <a:cs charset="0" panose="02020603050405020304" pitchFamily="18" typeface="Times New Roman"/>
              </a:rPr>
              <a:t>+</a:t>
            </a:r>
            <a:r>
              <a:rPr b="1" dirty="0" lang="en-US" smtClean="0" sz="2600">
                <a:uFillTx/>
                <a:latin charset="0" panose="02020603050405020304" pitchFamily="18" typeface="Times New Roman"/>
                <a:cs charset="0" panose="02020603050405020304" pitchFamily="18" typeface="Times New Roman"/>
              </a:rPr>
              <a:t> decreases whereas that of H</a:t>
            </a:r>
            <a:r>
              <a:rPr b="1" baseline="30000" dirty="0" lang="en-US" smtClean="0" sz="2600">
                <a:uFillTx/>
                <a:latin charset="0" panose="02020603050405020304" pitchFamily="18" typeface="Times New Roman"/>
                <a:cs charset="0" panose="02020603050405020304" pitchFamily="18" typeface="Times New Roman"/>
              </a:rPr>
              <a:t>+</a:t>
            </a:r>
            <a:r>
              <a:rPr b="1" dirty="0" lang="en-US" smtClean="0" sz="2600">
                <a:uFillTx/>
                <a:latin charset="0" panose="02020603050405020304" pitchFamily="18" typeface="Times New Roman"/>
                <a:cs charset="0" panose="02020603050405020304" pitchFamily="18" typeface="Times New Roman"/>
              </a:rPr>
              <a:t> increases significantly. Also coupled with this increase in gastric secretion is an increase in Cl</a:t>
            </a:r>
            <a:r>
              <a:rPr b="1" baseline="30000" dirty="0" lang="en-US" smtClean="0" sz="2600">
                <a:uFillTx/>
                <a:latin charset="0" panose="02020603050405020304" pitchFamily="18" typeface="Times New Roman"/>
                <a:cs charset="0" panose="02020603050405020304" pitchFamily="18" typeface="Times New Roman"/>
              </a:rPr>
              <a:t>-</a:t>
            </a:r>
            <a:r>
              <a:rPr b="1" dirty="0" lang="en-US" smtClean="0" sz="2600">
                <a:uFillTx/>
                <a:latin charset="0" panose="02020603050405020304" pitchFamily="18" typeface="Times New Roman"/>
                <a:cs charset="0" panose="02020603050405020304" pitchFamily="18" typeface="Times New Roman"/>
              </a:rPr>
              <a:t> concentration. </a:t>
            </a:r>
            <a:r>
              <a:rPr b="1" dirty="0" lang="en-US" smtClean="0" sz="2600">
                <a:solidFill>
                  <a:srgbClr val="FF0000"/>
                </a:solidFill>
                <a:uFillTx/>
                <a:latin charset="0" panose="02020603050405020304" pitchFamily="18" typeface="Times New Roman"/>
                <a:cs charset="0" panose="02020603050405020304" pitchFamily="18" typeface="Times New Roman"/>
              </a:rPr>
              <a:t>To understand the changes in electrolyte composition of gastric juice at different secretion rates, remember that gastric juice is derived from the secretions of two major sources: parietal cells and nonparietal cells. </a:t>
            </a:r>
            <a:r>
              <a:rPr b="1" dirty="0" lang="en-US" smtClean="0" sz="2600">
                <a:solidFill>
                  <a:srgbClr val="C00000"/>
                </a:solidFill>
                <a:uFillTx/>
                <a:latin charset="0" panose="02020603050405020304" pitchFamily="18" typeface="Times New Roman"/>
                <a:cs charset="0" panose="02020603050405020304" pitchFamily="18" typeface="Times New Roman"/>
              </a:rPr>
              <a:t>Secretion from nonparietal cells is probably constant; therefore, it is parietal secretion (HCl secretion) that contributes mainly to the changes in electrolyte composition with higher secretion rates.</a:t>
            </a:r>
            <a:endParaRPr b="1" dirty="0" lang="ar-SA" sz="2600">
              <a:solidFill>
                <a:srgbClr val="C00000"/>
              </a:solidFill>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48730" y="319216"/>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3200">
                <a:solidFill>
                  <a:srgbClr val="FF0000"/>
                </a:solidFill>
                <a:uFillTx/>
                <a:latin charset="0" panose="02020603050405020304" pitchFamily="18" typeface="Times New Roman"/>
                <a:cs charset="0" panose="02020603050405020304" pitchFamily="18" typeface="Times New Roman"/>
              </a:rPr>
              <a:t>The Rate of Secretion Modify the Composition of Gastric Juice (continued)</a:t>
            </a:r>
            <a:endParaRPr b="1" dirty="0" lang="ar-SA" sz="32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1981200"/>
            <a:ext cx="38100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lnSpc>
                <a:spcPct val="90000"/>
              </a:lnSpc>
              <a:spcBef>
                <a:spcPct val="10000"/>
              </a:spcBef>
              <a:buSzPct val="125000"/>
            </a:pPr>
            <a:r>
              <a:rPr altLang="en-US" b="1" dirty="0" lang="en-US" smtClean="0" sz="3200">
                <a:uFillTx/>
                <a:latin charset="0" panose="02020603050405020304" pitchFamily="18" typeface="Times New Roman"/>
                <a:cs charset="0" panose="02020603050405020304" pitchFamily="18" typeface="Times New Roman"/>
              </a:rPr>
              <a:t>Low </a:t>
            </a:r>
            <a:r>
              <a:rPr altLang="en-US" b="1" dirty="0" lang="en-US" sz="3200">
                <a:uFillTx/>
                <a:latin charset="0" panose="02020603050405020304" pitchFamily="18" typeface="Times New Roman"/>
                <a:cs charset="0" panose="02020603050405020304" pitchFamily="18" typeface="Times New Roman"/>
              </a:rPr>
              <a:t>secretion rate (between meals) - high </a:t>
            </a:r>
            <a:r>
              <a:rPr altLang="en-US" b="1" dirty="0" err="1" lang="en-US" smtClean="0" sz="3200">
                <a:uFillTx/>
                <a:latin charset="0" panose="02020603050405020304" pitchFamily="18" typeface="Times New Roman"/>
                <a:cs charset="0" panose="02020603050405020304" pitchFamily="18" typeface="Times New Roman"/>
              </a:rPr>
              <a:t>NaCl</a:t>
            </a:r>
            <a:r>
              <a:rPr altLang="en-US" b="1" dirty="0" lang="en-US" smtClean="0" sz="3200">
                <a:uFillTx/>
                <a:latin charset="0" panose="02020603050405020304" pitchFamily="18" typeface="Times New Roman"/>
                <a:cs charset="0" panose="02020603050405020304" pitchFamily="18" typeface="Times New Roman"/>
              </a:rPr>
              <a:t>.</a:t>
            </a:r>
            <a:endParaRPr altLang="en-US" b="1" dirty="0" lang="en-US" sz="3200">
              <a:uFillTx/>
              <a:latin charset="0" panose="02020603050405020304" pitchFamily="18" typeface="Times New Roman"/>
              <a:cs charset="0" panose="02020603050405020304" pitchFamily="18" typeface="Times New Roman"/>
            </a:endParaRPr>
          </a:p>
          <a:p>
            <a:pPr algn="l" eaLnBrk="1" hangingPunct="1" indent="0" marL="0" rtl="0">
              <a:lnSpc>
                <a:spcPct val="90000"/>
              </a:lnSpc>
              <a:spcBef>
                <a:spcPct val="10000"/>
              </a:spcBef>
              <a:buSzPct val="125000"/>
              <a:buNone/>
            </a:pPr>
            <a:endParaRPr altLang="en-US" b="1" dirty="0" lang="en-US" sz="3200">
              <a:uFillTx/>
              <a:latin charset="0" panose="02020603050405020304" pitchFamily="18" typeface="Times New Roman"/>
              <a:cs charset="0" panose="02020603050405020304" pitchFamily="18" typeface="Times New Roman"/>
            </a:endParaRPr>
          </a:p>
          <a:p>
            <a:pPr algn="l" eaLnBrk="1" hangingPunct="1" rtl="0">
              <a:lnSpc>
                <a:spcPct val="90000"/>
              </a:lnSpc>
              <a:spcBef>
                <a:spcPct val="10000"/>
              </a:spcBef>
              <a:buSzPct val="125000"/>
            </a:pPr>
            <a:r>
              <a:rPr altLang="en-US" b="1" dirty="0" lang="en-US" smtClean="0" sz="3200">
                <a:uFillTx/>
                <a:latin charset="0" panose="02020603050405020304" pitchFamily="18" typeface="Times New Roman"/>
                <a:cs charset="0" panose="02020603050405020304" pitchFamily="18" typeface="Times New Roman"/>
              </a:rPr>
              <a:t>High </a:t>
            </a:r>
            <a:r>
              <a:rPr altLang="en-US" b="1" dirty="0" lang="en-US" sz="3200">
                <a:uFillTx/>
                <a:latin charset="0" panose="02020603050405020304" pitchFamily="18" typeface="Times New Roman"/>
                <a:cs charset="0" panose="02020603050405020304" pitchFamily="18" typeface="Times New Roman"/>
              </a:rPr>
              <a:t>secretion rate (after a meal)- high </a:t>
            </a:r>
            <a:r>
              <a:rPr altLang="en-US" b="1" dirty="0" err="1" lang="en-US" smtClean="0" sz="3200">
                <a:uFillTx/>
                <a:latin charset="0" panose="02020603050405020304" pitchFamily="18" typeface="Times New Roman"/>
                <a:cs charset="0" panose="02020603050405020304" pitchFamily="18" typeface="Times New Roman"/>
              </a:rPr>
              <a:t>HCl</a:t>
            </a:r>
            <a:r>
              <a:rPr altLang="en-US" b="1" dirty="0" lang="en-US" smtClean="0" sz="3200">
                <a:uFillTx/>
                <a:latin charset="0" panose="02020603050405020304" pitchFamily="18" typeface="Times New Roman"/>
                <a:cs charset="0" panose="02020603050405020304" pitchFamily="18" typeface="Times New Roman"/>
              </a:rPr>
              <a:t>.</a:t>
            </a:r>
            <a:endParaRPr altLang="en-US" b="1" dirty="0" lang="en-US" sz="3200">
              <a:uFillTx/>
              <a:latin charset="0" panose="02020603050405020304" pitchFamily="18" typeface="Times New Roman"/>
              <a:cs charset="0" panose="02020603050405020304" pitchFamily="18" typeface="Times New Roman"/>
            </a:endParaRPr>
          </a:p>
          <a:p>
            <a:pPr algn="l" eaLnBrk="1" hangingPunct="1" rtl="0">
              <a:lnSpc>
                <a:spcPct val="90000"/>
              </a:lnSpc>
              <a:spcBef>
                <a:spcPct val="10000"/>
              </a:spcBef>
              <a:buSzPct val="125000"/>
            </a:pPr>
            <a:endParaRPr altLang="en-US" b="1" dirty="0" lang="en-US" sz="3200">
              <a:uFillTx/>
              <a:latin charset="0" panose="02020603050405020304" pitchFamily="18" typeface="Times New Roman"/>
              <a:cs charset="0" panose="02020603050405020304" pitchFamily="18" typeface="Times New Roman"/>
            </a:endParaRPr>
          </a:p>
          <a:p>
            <a:pPr algn="l" eaLnBrk="1" hangingPunct="1" rtl="0">
              <a:lnSpc>
                <a:spcPct val="90000"/>
              </a:lnSpc>
              <a:spcBef>
                <a:spcPct val="10000"/>
              </a:spcBef>
              <a:buSzPct val="125000"/>
            </a:pPr>
            <a:r>
              <a:rPr altLang="en-US" b="1" dirty="0" lang="en-US" smtClean="0" sz="3200">
                <a:solidFill>
                  <a:srgbClr val="C00000"/>
                </a:solidFill>
                <a:uFillTx/>
                <a:latin charset="0" panose="02020603050405020304" pitchFamily="18" typeface="Times New Roman"/>
                <a:cs charset="0" panose="02020603050405020304" pitchFamily="18" typeface="Times New Roman"/>
              </a:rPr>
              <a:t>Always isotonic</a:t>
            </a:r>
            <a:r>
              <a:rPr altLang="en-US" b="1" dirty="0" lang="en-US" sz="3200">
                <a:solidFill>
                  <a:srgbClr val="C00000"/>
                </a:solidFill>
                <a:uFillTx/>
                <a:latin charset="0" panose="02020603050405020304" pitchFamily="18" typeface="Times New Roman"/>
                <a:cs charset="0" panose="02020603050405020304" pitchFamily="18" typeface="Times New Roman"/>
              </a:rPr>
              <a:t>.</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A7C26FF7.png" id="4"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876800" y="1905000"/>
            <a:ext cx="3886200" cy="4823052"/>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7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6000">
                <a:solidFill>
                  <a:srgbClr val="FF0000"/>
                </a:solidFill>
                <a:uFillTx/>
                <a:latin charset="0" panose="02020603050405020304" pitchFamily="18" typeface="Times New Roman"/>
                <a:cs charset="0" panose="02020603050405020304" pitchFamily="18" typeface="Times New Roman"/>
              </a:rPr>
              <a:t>Gastric Reservoir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28612" y="2093913"/>
            <a:ext cx="8662987" cy="33162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defRPr>
                <a:uFillTx/>
              </a:defRPr>
            </a:pPr>
            <a:r>
              <a:rPr b="1" dirty="0" lang="en-US" smtClean="0" sz="4000">
                <a:solidFill>
                  <a:srgbClr val="FF0000"/>
                </a:solidFill>
                <a:uFillTx/>
                <a:latin charset="0" panose="02020603050405020304" pitchFamily="18" typeface="Times New Roman"/>
                <a:cs charset="0" panose="02020603050405020304" pitchFamily="18" typeface="Times New Roman"/>
              </a:rPr>
              <a:t>The main functions of the upper part of the stomach (Reservoir part ):</a:t>
            </a:r>
          </a:p>
          <a:p>
            <a:pPr algn="l" eaLnBrk="1" hangingPunct="1" indent="-514350" marL="514350" rtl="0">
              <a:buFont typeface="+mj-lt"/>
              <a:buAutoNum type="arabicPeriod"/>
              <a:defRPr>
                <a:uFillTx/>
              </a:defRPr>
            </a:pPr>
            <a:r>
              <a:rPr b="1" dirty="0" lang="en-US" smtClean="0" sz="3600">
                <a:uFillTx/>
                <a:latin charset="0" panose="02020603050405020304" pitchFamily="18" typeface="Times New Roman"/>
                <a:cs charset="0" panose="02020603050405020304" pitchFamily="18" typeface="Times New Roman"/>
              </a:rPr>
              <a:t>To maintain a continuous compression</a:t>
            </a:r>
          </a:p>
          <a:p>
            <a:pPr algn="l" eaLnBrk="1" hangingPunct="1" indent="-514350" marL="514350" rtl="0">
              <a:buFont typeface="+mj-lt"/>
              <a:buAutoNum type="arabicPeriod"/>
              <a:defRPr>
                <a:uFillTx/>
              </a:defRPr>
            </a:pPr>
            <a:r>
              <a:rPr b="1" dirty="0" lang="en-US" smtClean="0" sz="3600">
                <a:uFillTx/>
                <a:latin charset="0" panose="02020603050405020304" pitchFamily="18" typeface="Times New Roman"/>
                <a:cs charset="0" panose="02020603050405020304" pitchFamily="18" typeface="Times New Roman"/>
              </a:rPr>
              <a:t>To accommodate the received food with out significant gastric wall distention or pressure </a:t>
            </a:r>
            <a:r>
              <a:rPr b="1" dirty="0" lang="en-US" smtClean="0" sz="3600" u="sng">
                <a:uFillTx/>
                <a:latin charset="0" panose="02020603050405020304" pitchFamily="18" typeface="Times New Roman"/>
                <a:cs charset="0" panose="02020603050405020304" pitchFamily="18" typeface="Times New Roman"/>
              </a:rPr>
              <a:t>(Storage of food)</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113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400" y="457200"/>
            <a:ext cx="8229600" cy="609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Autofit/>
          </a:bodyPr>
          <a:lstStyle/>
          <a:p>
            <a:pPr eaLnBrk="1" hangingPunct="1"/>
            <a:r>
              <a:rPr b="1" dirty="0" lang="en-US" smtClean="0" sz="4800">
                <a:ln cmpd="sng" w="18415">
                  <a:solidFill>
                    <a:srgbClr val="993300"/>
                  </a:solidFill>
                  <a:prstDash val="solid"/>
                </a:ln>
                <a:solidFill>
                  <a:srgbClr val="FF0000"/>
                </a:solidFill>
                <a:uFillTx/>
                <a:latin charset="0" panose="02020603050405020304" pitchFamily="18" typeface="Times New Roman"/>
                <a:cs charset="0" panose="02020603050405020304" pitchFamily="18" typeface="Times New Roman"/>
              </a:rPr>
              <a:t>Gastric digestive enzymes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113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1524000"/>
            <a:ext cx="85344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l" eaLnBrk="1" hangingPunct="1" indent="-457200" marL="635000" rtl="0"/>
            <a:r>
              <a:rPr b="1" dirty="0" lang="en-US" smtClean="0" sz="3000">
                <a:uFillTx/>
                <a:latin charset="0" panose="02020603050405020304" pitchFamily="18" typeface="Times New Roman"/>
                <a:cs charset="0" panose="02020603050405020304" pitchFamily="18" typeface="Times New Roman"/>
              </a:rPr>
              <a:t>Several types of pepsinogen secreted from chief cells. They are activated by </a:t>
            </a:r>
            <a:r>
              <a:rPr b="1" dirty="0" err="1" lang="en-US" smtClean="0" sz="3000">
                <a:uFillTx/>
                <a:latin charset="0" panose="02020603050405020304" pitchFamily="18" typeface="Times New Roman"/>
                <a:cs charset="0" panose="02020603050405020304" pitchFamily="18" typeface="Times New Roman"/>
              </a:rPr>
              <a:t>HCl</a:t>
            </a:r>
            <a:r>
              <a:rPr b="1" dirty="0" lang="en-US" smtClean="0" sz="3000">
                <a:uFillTx/>
                <a:latin charset="0" panose="02020603050405020304" pitchFamily="18" typeface="Times New Roman"/>
                <a:cs charset="0" panose="02020603050405020304" pitchFamily="18" typeface="Times New Roman"/>
              </a:rPr>
              <a:t> into pepsin and once activated, they can activate more pepsinogen. </a:t>
            </a:r>
            <a:r>
              <a:rPr b="1" dirty="0" lang="en-US" smtClean="0" sz="3000">
                <a:solidFill>
                  <a:srgbClr val="C00000"/>
                </a:solidFill>
                <a:uFillTx/>
                <a:latin charset="0" panose="02020603050405020304" pitchFamily="18" typeface="Times New Roman"/>
                <a:cs charset="0" panose="02020603050405020304" pitchFamily="18" typeface="Times New Roman"/>
              </a:rPr>
              <a:t>The optimum pH is 1.5-3.5. </a:t>
            </a:r>
            <a:r>
              <a:rPr b="1" dirty="0" lang="en-US" smtClean="0" sz="3000">
                <a:uFillTx/>
                <a:latin charset="0" panose="02020603050405020304" pitchFamily="18" typeface="Times New Roman"/>
                <a:cs charset="0" panose="02020603050405020304" pitchFamily="18" typeface="Times New Roman"/>
              </a:rPr>
              <a:t>Pepsin breaks down proteins into peptones &amp; polypeptides. </a:t>
            </a:r>
            <a:r>
              <a:rPr b="1" dirty="0" lang="en-US" smtClean="0" sz="3000">
                <a:solidFill>
                  <a:srgbClr val="C00000"/>
                </a:solidFill>
                <a:uFillTx/>
                <a:latin charset="0" panose="02020603050405020304" pitchFamily="18" typeface="Times New Roman"/>
                <a:cs charset="0" panose="02020603050405020304" pitchFamily="18" typeface="Times New Roman"/>
              </a:rPr>
              <a:t>Pepsinogen secretion is stimulated by Ach, acid, gastrin, secretin &amp; CCK.</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 y="76200"/>
            <a:ext cx="88392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Autofit/>
          </a:bodyPr>
          <a:lstStyle/>
          <a:p>
            <a:r>
              <a:rPr b="1" dirty="0" lang="en-US" smtClean="0" sz="3600">
                <a:solidFill>
                  <a:srgbClr val="FF0000"/>
                </a:solidFill>
                <a:uFillTx/>
                <a:latin charset="0" panose="02020603050405020304" pitchFamily="18" typeface="Times New Roman"/>
                <a:cs charset="0" panose="02020603050405020304" pitchFamily="18" typeface="Times New Roman"/>
              </a:rPr>
              <a:t>Pepsinogen activation in the stomach lumen</a:t>
            </a:r>
            <a:endParaRPr b="1" dirty="0" lang="en-US" sz="3600">
              <a:solidFill>
                <a:srgbClr val="FF0000"/>
              </a:solidFill>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Users\Dr. Hayam\Desktop\figure_20_14_labeled.jpg" id="9523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6200" y="1143000"/>
            <a:ext cx="9067800" cy="5486400"/>
          </a:xfrm>
          <a:prstGeom prst="rect">
            <a:avLst/>
          </a:prstGeom>
          <a:ln>
            <a:noFill/>
          </a:ln>
          <a:effectLst>
            <a:softEdge rad="112500"/>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728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6706" y="260648"/>
            <a:ext cx="8510588" cy="91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Autofit/>
          </a:bodyPr>
          <a:lstStyle/>
          <a:p>
            <a:pPr algn="ctr" eaLnBrk="1" hangingPunct="1"/>
            <a:r>
              <a:rPr b="1" dirty="0" lang="en-US" smtClean="0" sz="4800">
                <a:ln cmpd="sng" w="10541">
                  <a:solidFill>
                    <a:schemeClr val="accent1">
                      <a:shade val="88000"/>
                      <a:satMod val="110000"/>
                    </a:schemeClr>
                  </a:solidFill>
                  <a:prstDash val="solid"/>
                </a:ln>
                <a:solidFill>
                  <a:srgbClr val="FF0000"/>
                </a:solidFill>
                <a:uFillTx/>
                <a:latin charset="0" panose="02020603050405020304" pitchFamily="18" typeface="Times New Roman"/>
                <a:cs charset="0" panose="02020603050405020304" pitchFamily="18" typeface="Times New Roman"/>
              </a:rPr>
              <a:t>Intrinsic Factor</a:t>
            </a:r>
            <a:endParaRPr b="1" dirty="0" lang="en-US" smtClean="0" sz="5400">
              <a:ln cmpd="sng" w="10541">
                <a:solidFill>
                  <a:schemeClr val="accent1">
                    <a:shade val="88000"/>
                    <a:satMod val="110000"/>
                  </a:schemeClr>
                </a:solidFill>
                <a:prstDash val="solid"/>
              </a:ln>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728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 y="1676400"/>
            <a:ext cx="8839200" cy="3200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a:bodyPr>
          <a:lstStyle/>
          <a:p>
            <a:pPr algn="l" eaLnBrk="1" hangingPunct="1" indent="-571500" marL="749300" rtl="0">
              <a:buSzPct val="100000"/>
              <a:buFont charset="0" panose="020B0604020202020204" pitchFamily="34" typeface="Arial"/>
              <a:buChar char="•"/>
            </a:pPr>
            <a:r>
              <a:rPr b="1" dirty="0" lang="en-US" smtClean="0" sz="3600">
                <a:uFillTx/>
                <a:latin charset="0" panose="02020603050405020304" pitchFamily="18" typeface="Times New Roman"/>
                <a:cs charset="0" panose="02020603050405020304" pitchFamily="18" typeface="Times New Roman"/>
              </a:rPr>
              <a:t>It is glycoprotein secreted by </a:t>
            </a:r>
            <a:r>
              <a:rPr b="1" dirty="0" lang="en-US" smtClean="0" sz="3600">
                <a:solidFill>
                  <a:srgbClr val="FF0000"/>
                </a:solidFill>
                <a:uFillTx/>
                <a:latin charset="0" panose="02020603050405020304" pitchFamily="18" typeface="Times New Roman"/>
                <a:cs charset="0" panose="02020603050405020304" pitchFamily="18" typeface="Times New Roman"/>
              </a:rPr>
              <a:t>parietal cells</a:t>
            </a:r>
            <a:r>
              <a:rPr b="1" dirty="0" lang="en-US" smtClean="0" sz="3600">
                <a:uFillTx/>
                <a:latin charset="0" panose="02020603050405020304" pitchFamily="18" typeface="Times New Roman"/>
                <a:cs charset="0" panose="02020603050405020304" pitchFamily="18" typeface="Times New Roman"/>
              </a:rPr>
              <a:t>. </a:t>
            </a:r>
          </a:p>
          <a:p>
            <a:pPr algn="l" eaLnBrk="1" hangingPunct="1" indent="-571500" marL="749300" rtl="0">
              <a:buSzPct val="100000"/>
              <a:buFont charset="0" panose="020B0604020202020204" pitchFamily="34" typeface="Arial"/>
              <a:buChar char="•"/>
            </a:pPr>
            <a:r>
              <a:rPr b="1" dirty="0" lang="en-US" smtClean="0" sz="3600">
                <a:uFillTx/>
                <a:latin charset="0" panose="02020603050405020304" pitchFamily="18" typeface="Times New Roman"/>
                <a:cs charset="0" panose="02020603050405020304" pitchFamily="18" typeface="Times New Roman"/>
              </a:rPr>
              <a:t>It is the only essential function of stomach as it is essential for vitamin B</a:t>
            </a:r>
            <a:r>
              <a:rPr b="1" baseline="-25000" dirty="0" lang="en-US" smtClean="0" sz="3600">
                <a:uFillTx/>
                <a:latin charset="0" panose="02020603050405020304" pitchFamily="18" typeface="Times New Roman"/>
                <a:cs charset="0" panose="02020603050405020304" pitchFamily="18" typeface="Times New Roman"/>
              </a:rPr>
              <a:t>12</a:t>
            </a:r>
            <a:r>
              <a:rPr b="1" dirty="0" lang="en-US" smtClean="0" sz="3600">
                <a:uFillTx/>
                <a:latin charset="0" panose="02020603050405020304" pitchFamily="18" typeface="Times New Roman"/>
                <a:cs charset="0" panose="02020603050405020304" pitchFamily="18" typeface="Times New Roman"/>
              </a:rPr>
              <a:t> absorption.</a:t>
            </a:r>
          </a:p>
          <a:p>
            <a:pPr algn="l" eaLnBrk="1" hangingPunct="1" indent="-571500" marL="749300" rtl="0">
              <a:buSzPct val="100000"/>
              <a:buFont charset="0" panose="020B0604020202020204" pitchFamily="34" typeface="Arial"/>
              <a:buChar char="•"/>
            </a:pPr>
            <a:r>
              <a:rPr b="1" dirty="0" lang="en-US" smtClean="0" sz="3600">
                <a:uFillTx/>
                <a:latin charset="0" panose="02020603050405020304" pitchFamily="18" typeface="Times New Roman"/>
                <a:cs charset="0" panose="02020603050405020304" pitchFamily="18" typeface="Times New Roman"/>
              </a:rPr>
              <a:t>Atrophy of gastric mucosa leads to pernicious anemia.</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69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1524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4000">
                <a:solidFill>
                  <a:srgbClr val="FF0000"/>
                </a:solidFill>
                <a:uFillTx/>
                <a:latin charset="0" panose="02020603050405020304" pitchFamily="18" typeface="Times New Roman"/>
                <a:cs charset="0" panose="02020603050405020304" pitchFamily="18" typeface="Times New Roman"/>
              </a:rPr>
              <a:t>Gastric Secretion Occurs in Three Phases: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69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1371600"/>
            <a:ext cx="87630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Clr>
                <a:srgbClr val="FF0000"/>
              </a:buClr>
              <a:buSzPct val="90000"/>
              <a:buNone/>
            </a:pPr>
            <a:r>
              <a:rPr b="1" dirty="0" lang="en-US" smtClean="0">
                <a:uFillTx/>
                <a:latin charset="0" panose="02020603050405020304" pitchFamily="18" typeface="Times New Roman"/>
                <a:cs charset="0" panose="02020603050405020304" pitchFamily="18" typeface="Times New Roman"/>
              </a:rPr>
              <a:t>The stimulation of acid secretion resulting from the ingestion of food </a:t>
            </a:r>
            <a:r>
              <a:rPr b="1" dirty="0" lang="en-US" smtClean="0">
                <a:solidFill>
                  <a:srgbClr val="FF0000"/>
                </a:solidFill>
                <a:uFillTx/>
                <a:latin charset="0" panose="02020603050405020304" pitchFamily="18" typeface="Times New Roman"/>
                <a:cs charset="0" panose="02020603050405020304" pitchFamily="18" typeface="Times New Roman"/>
              </a:rPr>
              <a:t>can be divided into three phases: the cephalic phase, the gastric phase, and the intestinal phase:</a:t>
            </a:r>
          </a:p>
          <a:p>
            <a:pPr algn="l" eaLnBrk="1" hangingPunct="1" rtl="0">
              <a:buClr>
                <a:srgbClr val="FF0000"/>
              </a:buClr>
              <a:buSzPct val="90000"/>
              <a:buNone/>
            </a:pPr>
            <a:r>
              <a:rPr b="1" dirty="0" lang="en-US" smtClean="0">
                <a:uFillTx/>
                <a:latin charset="0" panose="02020603050405020304" pitchFamily="18" typeface="Times New Roman"/>
                <a:cs charset="0" panose="02020603050405020304" pitchFamily="18" typeface="Times New Roman"/>
              </a:rPr>
              <a:t>1.  </a:t>
            </a:r>
            <a:r>
              <a:rPr b="1" dirty="0" lang="en-US" smtClean="0" u="sng">
                <a:solidFill>
                  <a:srgbClr val="FF0000"/>
                </a:solidFill>
                <a:uFillTx/>
                <a:latin charset="0" panose="02020603050405020304" pitchFamily="18" typeface="Times New Roman"/>
                <a:cs charset="0" panose="02020603050405020304" pitchFamily="18" typeface="Times New Roman"/>
              </a:rPr>
              <a:t>The cephalic phase </a:t>
            </a:r>
            <a:r>
              <a:rPr b="1" dirty="0" lang="en-US" smtClean="0">
                <a:uFillTx/>
                <a:latin charset="0" panose="02020603050405020304" pitchFamily="18" typeface="Times New Roman"/>
                <a:cs charset="0" panose="02020603050405020304" pitchFamily="18" typeface="Times New Roman"/>
              </a:rPr>
              <a:t>involves the central nervous system. Smelling, chewing, and swallowing food send impulses via the vagus nerves to the parietal and G cells in the stomach. The nerve endings release ACh, which directly stimulates acid secretion from parietal cells. The nerves also release gastrin-releasing peptide (GRP), which stimulates G cells to release gastrin, indirectly stimulating parietal cell acid secretion.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62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smtClean="0" sz="3600">
                <a:solidFill>
                  <a:srgbClr val="FF0000"/>
                </a:solidFill>
                <a:uFillTx/>
                <a:latin charset="0" panose="02020603050405020304" pitchFamily="18" typeface="Times New Roman"/>
                <a:cs charset="0" panose="02020603050405020304" pitchFamily="18" typeface="Times New Roman"/>
              </a:rPr>
              <a:t>Gastric Secretion Occurs in Three Phases (continued): </a:t>
            </a:r>
            <a:endParaRPr b="1" dirty="0" lang="ar-SA" sz="36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295400"/>
            <a:ext cx="91440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buNone/>
            </a:pPr>
            <a:r>
              <a:rPr b="1" dirty="0" lang="en-US" smtClean="0" sz="2400">
                <a:uFillTx/>
                <a:latin charset="0" panose="02020603050405020304" pitchFamily="18" typeface="Times New Roman"/>
                <a:cs charset="0" panose="02020603050405020304" pitchFamily="18" typeface="Times New Roman"/>
              </a:rPr>
              <a:t>2.  </a:t>
            </a:r>
            <a:r>
              <a:rPr b="1" dirty="0" lang="en-US" smtClean="0" sz="2400" u="sng">
                <a:solidFill>
                  <a:srgbClr val="FF0000"/>
                </a:solidFill>
                <a:uFillTx/>
                <a:latin charset="0" panose="02020603050405020304" pitchFamily="18" typeface="Times New Roman"/>
                <a:cs charset="0" panose="02020603050405020304" pitchFamily="18" typeface="Times New Roman"/>
              </a:rPr>
              <a:t>The gastric phase </a:t>
            </a:r>
            <a:r>
              <a:rPr b="1" dirty="0" lang="en-US" smtClean="0" sz="2400">
                <a:uFillTx/>
                <a:latin charset="0" panose="02020603050405020304" pitchFamily="18" typeface="Times New Roman"/>
                <a:cs charset="0" panose="02020603050405020304" pitchFamily="18" typeface="Times New Roman"/>
              </a:rPr>
              <a:t>is mainly a result of gastric distention and chemical agents such as digested proteins. </a:t>
            </a:r>
            <a:r>
              <a:rPr b="1" dirty="0" lang="en-US" smtClean="0" sz="2400">
                <a:solidFill>
                  <a:srgbClr val="FF0000"/>
                </a:solidFill>
                <a:uFillTx/>
                <a:latin charset="0" panose="02020603050405020304" pitchFamily="18" typeface="Times New Roman"/>
                <a:cs charset="0" panose="02020603050405020304" pitchFamily="18" typeface="Times New Roman"/>
              </a:rPr>
              <a:t>Distention of the stomach stimulates mechanoreceptors, </a:t>
            </a:r>
            <a:r>
              <a:rPr b="1" dirty="0" lang="en-US" smtClean="0" sz="2400">
                <a:uFillTx/>
                <a:latin charset="0" panose="02020603050405020304" pitchFamily="18" typeface="Times New Roman"/>
                <a:cs charset="0" panose="02020603050405020304" pitchFamily="18" typeface="Times New Roman"/>
              </a:rPr>
              <a:t>which stimulate the parietal cells directly through short local (enteric) reflexes and by long vago-vagal reflexes. </a:t>
            </a:r>
            <a:r>
              <a:rPr b="1" dirty="0" lang="en-US" smtClean="0" sz="2400">
                <a:solidFill>
                  <a:srgbClr val="FF0000"/>
                </a:solidFill>
                <a:uFillTx/>
                <a:latin charset="0" panose="02020603050405020304" pitchFamily="18" typeface="Times New Roman"/>
                <a:cs charset="0" panose="02020603050405020304" pitchFamily="18" typeface="Times New Roman"/>
              </a:rPr>
              <a:t>Digested proteins in the stomach are also potent stimulators of gastric acid secretion, </a:t>
            </a:r>
            <a:r>
              <a:rPr b="1" dirty="0" lang="en-US" smtClean="0" sz="2400">
                <a:uFillTx/>
                <a:latin charset="0" panose="02020603050405020304" pitchFamily="18" typeface="Times New Roman"/>
                <a:cs charset="0" panose="02020603050405020304" pitchFamily="18" typeface="Times New Roman"/>
              </a:rPr>
              <a:t>an effect mediated through gastrin release. Several other chemicals, such </a:t>
            </a:r>
            <a:r>
              <a:rPr b="1" dirty="0" lang="en-US" smtClean="0" sz="2400" u="sng">
                <a:uFillTx/>
                <a:latin charset="0" panose="02020603050405020304" pitchFamily="18" typeface="Times New Roman"/>
                <a:cs charset="0" panose="02020603050405020304" pitchFamily="18" typeface="Times New Roman"/>
              </a:rPr>
              <a:t>as alcohol and caffeine, stimulate gastric acid secretion through mechanisms that are not well understood. </a:t>
            </a:r>
          </a:p>
          <a:p>
            <a:pPr algn="l" rtl="0">
              <a:buNone/>
            </a:pPr>
            <a:r>
              <a:rPr b="1" dirty="0" lang="en-US" smtClean="0" sz="2400">
                <a:uFillTx/>
                <a:latin charset="0" panose="02020603050405020304" pitchFamily="18" typeface="Times New Roman"/>
                <a:cs charset="0" panose="02020603050405020304" pitchFamily="18" typeface="Times New Roman"/>
              </a:rPr>
              <a:t>3. </a:t>
            </a:r>
            <a:r>
              <a:rPr b="1" dirty="0" lang="en-US" smtClean="0" sz="2400" u="sng">
                <a:solidFill>
                  <a:srgbClr val="FF0000"/>
                </a:solidFill>
                <a:uFillTx/>
                <a:latin charset="0" panose="02020603050405020304" pitchFamily="18" typeface="Times New Roman"/>
                <a:cs charset="0" panose="02020603050405020304" pitchFamily="18" typeface="Times New Roman"/>
              </a:rPr>
              <a:t>During the intestinal phase</a:t>
            </a:r>
            <a:r>
              <a:rPr b="1" dirty="0" lang="en-US" smtClean="0" sz="2400">
                <a:solidFill>
                  <a:srgbClr val="FF0000"/>
                </a:solidFill>
                <a:uFillTx/>
                <a:latin charset="0" panose="02020603050405020304" pitchFamily="18" typeface="Times New Roman"/>
                <a:cs charset="0" panose="02020603050405020304" pitchFamily="18" typeface="Times New Roman"/>
              </a:rPr>
              <a:t>, </a:t>
            </a:r>
            <a:r>
              <a:rPr b="1" dirty="0" lang="en-US" smtClean="0" sz="2400">
                <a:uFillTx/>
                <a:latin charset="0" panose="02020603050405020304" pitchFamily="18" typeface="Times New Roman"/>
                <a:cs charset="0" panose="02020603050405020304" pitchFamily="18" typeface="Times New Roman"/>
              </a:rPr>
              <a:t>protein digestion products in the duodenum stimulate gastric acid secretion through the action of the circulating amino acids on the parietal cells. Distention of the small intestine, probably via the release of the hormone </a:t>
            </a:r>
            <a:r>
              <a:rPr b="1" dirty="0" lang="en-US" smtClean="0" sz="2400" u="sng">
                <a:uFillTx/>
                <a:latin charset="0" panose="02020603050405020304" pitchFamily="18" typeface="Times New Roman"/>
                <a:cs charset="0" panose="02020603050405020304" pitchFamily="18" typeface="Times New Roman"/>
              </a:rPr>
              <a:t>entero-oxyntin</a:t>
            </a:r>
            <a:r>
              <a:rPr b="1" dirty="0" lang="en-US" smtClean="0" sz="2400">
                <a:uFillTx/>
                <a:latin charset="0" panose="02020603050405020304" pitchFamily="18" typeface="Times New Roman"/>
                <a:cs charset="0" panose="02020603050405020304" pitchFamily="18" typeface="Times New Roman"/>
              </a:rPr>
              <a:t> from intestinal endocrine cells, stimulates acid secretion. </a:t>
            </a:r>
          </a:p>
          <a:p>
            <a:pPr algn="l" rtl="0"/>
            <a:endParaRPr b="1" dirty="0" lang="ar-SA" sz="2400">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762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a:solidFill>
                  <a:srgbClr val="FF0000"/>
                </a:solidFill>
                <a:uFillTx/>
                <a:latin charset="0" panose="02020603050405020304" pitchFamily="18" typeface="Times New Roman"/>
                <a:cs charset="0" panose="02020603050405020304" pitchFamily="18" typeface="Times New Roman"/>
              </a:rPr>
              <a:t>Gastric Secretion Occurs in Three Phases</a:t>
            </a:r>
            <a:endParaRPr b="1" dirty="0" lang="ar-SA">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524000"/>
            <a:ext cx="46482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indent="-514350" marL="514350" rtl="0">
              <a:buFont typeface="+mj-lt"/>
              <a:buAutoNum type="arabicPeriod"/>
            </a:pPr>
            <a:r>
              <a:rPr b="1" dirty="0" lang="en-US" smtClean="0" sz="2800">
                <a:uFillTx/>
                <a:latin charset="0" panose="02020603050405020304" pitchFamily="18" typeface="Times New Roman"/>
                <a:cs charset="0" panose="02020603050405020304" pitchFamily="18" typeface="Times New Roman"/>
              </a:rPr>
              <a:t>Cephalic phase(30%): </a:t>
            </a:r>
            <a:br>
              <a:rPr b="1" dirty="0" lang="en-US" smtClean="0" sz="2800">
                <a:uFillTx/>
                <a:latin charset="0" panose="02020603050405020304" pitchFamily="18" typeface="Times New Roman"/>
                <a:cs charset="0" panose="02020603050405020304" pitchFamily="18" typeface="Times New Roman"/>
              </a:rPr>
            </a:br>
            <a:r>
              <a:rPr b="1" dirty="0" lang="en-US" smtClean="0" sz="2800">
                <a:uFillTx/>
                <a:latin charset="0" panose="02020603050405020304" pitchFamily="18" typeface="Times New Roman"/>
                <a:cs charset="0" panose="02020603050405020304" pitchFamily="18" typeface="Times New Roman"/>
              </a:rPr>
              <a:t>Smelling, Chewing and swallowing</a:t>
            </a:r>
            <a:br>
              <a:rPr b="1" dirty="0" lang="en-US" smtClean="0" sz="2800">
                <a:uFillTx/>
                <a:latin charset="0" panose="02020603050405020304" pitchFamily="18" typeface="Times New Roman"/>
                <a:cs charset="0" panose="02020603050405020304" pitchFamily="18" typeface="Times New Roman"/>
              </a:rPr>
            </a:br>
            <a:r>
              <a:rPr b="1" dirty="0" lang="en-US" smtClean="0" sz="2800">
                <a:uFillTx/>
                <a:latin charset="0" panose="02020603050405020304" pitchFamily="18" typeface="Times New Roman"/>
                <a:cs charset="0" panose="02020603050405020304" pitchFamily="18" typeface="Times New Roman"/>
              </a:rPr>
              <a:t>Stimulate parietal G-Cells (via GRP)</a:t>
            </a:r>
          </a:p>
          <a:p>
            <a:pPr algn="l" indent="-514350" marL="514350" rtl="0">
              <a:buFont typeface="+mj-lt"/>
              <a:buAutoNum type="arabicPeriod"/>
            </a:pPr>
            <a:r>
              <a:rPr b="1" dirty="0" lang="en-US" smtClean="0" sz="2800">
                <a:uFillTx/>
                <a:latin charset="0" panose="02020603050405020304" pitchFamily="18" typeface="Times New Roman"/>
                <a:cs charset="0" panose="02020603050405020304" pitchFamily="18" typeface="Times New Roman"/>
              </a:rPr>
              <a:t>Gastric phase (60%): </a:t>
            </a:r>
            <a:br>
              <a:rPr b="1" dirty="0" lang="en-US" smtClean="0" sz="2800">
                <a:uFillTx/>
                <a:latin charset="0" panose="02020603050405020304" pitchFamily="18" typeface="Times New Roman"/>
                <a:cs charset="0" panose="02020603050405020304" pitchFamily="18" typeface="Times New Roman"/>
              </a:rPr>
            </a:br>
            <a:r>
              <a:rPr b="1" dirty="0" lang="en-US" smtClean="0" sz="2800">
                <a:uFillTx/>
                <a:latin charset="0" panose="02020603050405020304" pitchFamily="18" typeface="Times New Roman"/>
                <a:cs charset="0" panose="02020603050405020304" pitchFamily="18" typeface="Times New Roman"/>
              </a:rPr>
              <a:t>gastric distention</a:t>
            </a:r>
            <a:br>
              <a:rPr b="1" dirty="0" lang="en-US" smtClean="0" sz="2800">
                <a:uFillTx/>
                <a:latin charset="0" panose="02020603050405020304" pitchFamily="18" typeface="Times New Roman"/>
                <a:cs charset="0" panose="02020603050405020304" pitchFamily="18" typeface="Times New Roman"/>
              </a:rPr>
            </a:br>
            <a:r>
              <a:rPr b="1" dirty="0" lang="en-US" smtClean="0" sz="2800">
                <a:uFillTx/>
                <a:latin charset="0" panose="02020603050405020304" pitchFamily="18" typeface="Times New Roman"/>
                <a:cs charset="0" panose="02020603050405020304" pitchFamily="18" typeface="Times New Roman"/>
              </a:rPr>
              <a:t>proteins</a:t>
            </a:r>
          </a:p>
          <a:p>
            <a:pPr algn="l" indent="-514350" marL="514350" rtl="0">
              <a:buFont typeface="+mj-lt"/>
              <a:buAutoNum type="arabicPeriod"/>
            </a:pPr>
            <a:r>
              <a:rPr b="1" dirty="0" lang="en-US" smtClean="0" sz="2800">
                <a:uFillTx/>
                <a:latin charset="0" panose="02020603050405020304" pitchFamily="18" typeface="Times New Roman"/>
                <a:cs charset="0" panose="02020603050405020304" pitchFamily="18" typeface="Times New Roman"/>
              </a:rPr>
              <a:t>Intestinal phase (10%):</a:t>
            </a:r>
            <a:br>
              <a:rPr b="1" dirty="0" lang="en-US" smtClean="0" sz="2800">
                <a:uFillTx/>
                <a:latin charset="0" panose="02020603050405020304" pitchFamily="18" typeface="Times New Roman"/>
                <a:cs charset="0" panose="02020603050405020304" pitchFamily="18" typeface="Times New Roman"/>
              </a:rPr>
            </a:br>
            <a:r>
              <a:rPr b="1" dirty="0" lang="en-US" smtClean="0" sz="2800">
                <a:uFillTx/>
                <a:latin charset="0" panose="02020603050405020304" pitchFamily="18" typeface="Times New Roman"/>
                <a:cs charset="0" panose="02020603050405020304" pitchFamily="18" typeface="Times New Roman"/>
              </a:rPr>
              <a:t>digested proteins </a:t>
            </a:r>
            <a:br>
              <a:rPr b="1" dirty="0" lang="en-US" smtClean="0" sz="2800">
                <a:uFillTx/>
                <a:latin charset="0" panose="02020603050405020304" pitchFamily="18" typeface="Times New Roman"/>
                <a:cs charset="0" panose="02020603050405020304" pitchFamily="18" typeface="Times New Roman"/>
              </a:rPr>
            </a:br>
            <a:endParaRPr b="1" dirty="0" lang="ar-SA" sz="2800">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showimage.jpg" id="7" name="Content Placeholder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2" sz="half"/>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05325" y="1752600"/>
            <a:ext cx="4638675" cy="4365812"/>
          </a:xfr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it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5019" y="1524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rtl="0"/>
            <a:r>
              <a:rPr b="1" dirty="0" lang="en-US" smtClean="0" sz="4400">
                <a:solidFill>
                  <a:srgbClr val="FF0000"/>
                </a:solidFill>
                <a:uFillTx/>
                <a:latin charset="0" panose="02020603050405020304" pitchFamily="18" typeface="Times New Roman"/>
                <a:cs charset="0" panose="02020603050405020304" pitchFamily="18" typeface="Times New Roman"/>
              </a:rPr>
              <a:t>Gastric Secretion Occurs in Three Phases (cont’d)</a:t>
            </a:r>
            <a:endParaRPr b="1" dirty="0" lang="ar-SA" sz="4400">
              <a:solidFill>
                <a:srgbClr val="FF0000"/>
              </a:solidFill>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85019" y="1318404"/>
            <a:ext cx="7437438" cy="5410347"/>
          </a:xfrm>
          <a:prstGeom prst="rect">
            <a:avLst/>
          </a:prstGeom>
          <a:noFill/>
          <a:ln>
            <a:noFill/>
          </a:ln>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74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 y="609600"/>
            <a:ext cx="86868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5400">
                <a:solidFill>
                  <a:srgbClr val="FF0000"/>
                </a:solidFill>
                <a:uFillTx/>
                <a:latin charset="0" panose="02020603050405020304" pitchFamily="18" typeface="Times New Roman"/>
                <a:cs charset="0" panose="02020603050405020304" pitchFamily="18" typeface="Times New Roman"/>
              </a:rPr>
              <a:t>Inhibition of Acid Secretion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174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1905000"/>
            <a:ext cx="8686800" cy="3581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Clr>
                <a:srgbClr val="FF0000"/>
              </a:buClr>
              <a:buSzPct val="90000"/>
              <a:buFont charset="2" pitchFamily="2" typeface="Wingdings"/>
              <a:buChar char="v"/>
            </a:pPr>
            <a:r>
              <a:rPr b="1" dirty="0" lang="en-US" smtClean="0" sz="3600">
                <a:solidFill>
                  <a:srgbClr val="FF0000"/>
                </a:solidFill>
                <a:uFillTx/>
                <a:latin charset="0" panose="02020603050405020304" pitchFamily="18" typeface="Times New Roman"/>
                <a:cs charset="0" panose="02020603050405020304" pitchFamily="18" typeface="Times New Roman"/>
              </a:rPr>
              <a:t>Inhibitory hormones (</a:t>
            </a:r>
            <a:r>
              <a:rPr b="1" dirty="0" lang="en-US" smtClean="0" sz="3600" u="sng">
                <a:solidFill>
                  <a:srgbClr val="FF0000"/>
                </a:solidFill>
                <a:uFillTx/>
                <a:latin charset="0" panose="02020603050405020304" pitchFamily="18" typeface="Times New Roman"/>
                <a:cs charset="0" panose="02020603050405020304" pitchFamily="18" typeface="Times New Roman"/>
              </a:rPr>
              <a:t>Enterogastrones</a:t>
            </a:r>
            <a:r>
              <a:rPr b="1" dirty="0" lang="en-US" smtClean="0" sz="3600">
                <a:solidFill>
                  <a:srgbClr val="FF0000"/>
                </a:solidFill>
                <a:uFillTx/>
                <a:latin charset="0" panose="02020603050405020304" pitchFamily="18" typeface="Times New Roman"/>
                <a:cs charset="0" panose="02020603050405020304" pitchFamily="18" typeface="Times New Roman"/>
              </a:rPr>
              <a:t>):</a:t>
            </a:r>
          </a:p>
          <a:p>
            <a:pPr algn="l" eaLnBrk="1" hangingPunct="1" rtl="0">
              <a:buSzPct val="85000"/>
              <a:buFont charset="2" pitchFamily="2" typeface="Wingdings"/>
              <a:buChar char="Ø"/>
            </a:pPr>
            <a:r>
              <a:rPr b="1" dirty="0" lang="en-US" smtClean="0" sz="3600">
                <a:uFillTx/>
                <a:latin charset="0" panose="02020603050405020304" pitchFamily="18" typeface="Times New Roman"/>
                <a:cs charset="0" panose="02020603050405020304" pitchFamily="18" typeface="Times New Roman"/>
              </a:rPr>
              <a:t>Somatostatin (D-cells) in antrum</a:t>
            </a:r>
          </a:p>
          <a:p>
            <a:pPr algn="l" eaLnBrk="1" hangingPunct="1" rtl="0">
              <a:buSzPct val="85000"/>
              <a:buFont charset="2" pitchFamily="2" typeface="Wingdings"/>
              <a:buChar char="Ø"/>
            </a:pPr>
            <a:r>
              <a:rPr b="1" dirty="0" lang="en-US" smtClean="0" sz="3600">
                <a:uFillTx/>
                <a:latin charset="0" panose="02020603050405020304" pitchFamily="18" typeface="Times New Roman"/>
                <a:cs charset="0" panose="02020603050405020304" pitchFamily="18" typeface="Times New Roman"/>
              </a:rPr>
              <a:t>Secretin (S-cells) in duodenum</a:t>
            </a:r>
          </a:p>
          <a:p>
            <a:pPr algn="l" eaLnBrk="1" hangingPunct="1" rtl="0">
              <a:buSzPct val="85000"/>
              <a:buFont charset="2" pitchFamily="2" typeface="Wingdings"/>
              <a:buChar char="Ø"/>
            </a:pPr>
            <a:r>
              <a:rPr b="1" dirty="0" lang="en-US" smtClean="0" sz="3600">
                <a:uFillTx/>
                <a:latin charset="0" panose="02020603050405020304" pitchFamily="18" typeface="Times New Roman"/>
                <a:cs charset="0" panose="02020603050405020304" pitchFamily="18" typeface="Times New Roman"/>
              </a:rPr>
              <a:t>Glucose-dependent insulinotropic peptide (GIP) in duodenum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4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able 1"/>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35496" y="140669"/>
          <a:ext cx="9058273" cy="6980510"/>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2192102"/>
                <a:gridCol w="1985574"/>
                <a:gridCol w="1844265"/>
                <a:gridCol w="3036332"/>
              </a:tblGrid>
              <a:tr h="346921">
                <a:tc>
                  <a:txBody>
                    <a:bodyPr/>
                    <a:lstStyle/>
                    <a:p>
                      <a:pPr algn="ctr" rtl="0">
                        <a:lnSpc>
                          <a:spcPct val="115000"/>
                        </a:lnSpc>
                        <a:spcAft>
                          <a:spcPts val="0"/>
                        </a:spcAft>
                      </a:pPr>
                      <a:r>
                        <a:rPr b="1" dirty="0" lang="en-US" sz="2400">
                          <a:solidFill>
                            <a:srgbClr val="FF0000"/>
                          </a:solidFill>
                          <a:uFillTx/>
                          <a:latin charset="0" panose="02020603050405020304" pitchFamily="18" typeface="Times New Roman"/>
                          <a:ea typeface="Times New Roman"/>
                          <a:cs charset="0" panose="02020603050405020304" pitchFamily="18" typeface="Times New Roman"/>
                        </a:rPr>
                        <a:t>Hormone</a:t>
                      </a:r>
                      <a:endParaRPr dirty="0" lang="en-US" sz="2400">
                        <a:solidFill>
                          <a:srgbClr val="FF0000"/>
                        </a:solidFill>
                        <a:uFillTx/>
                        <a:latin charset="0" panose="02020603050405020304" pitchFamily="18" typeface="Times New Roman"/>
                        <a:ea typeface="Calibri"/>
                        <a:cs charset="0" panose="02020603050405020304" pitchFamily="18" typeface="Times New Roman"/>
                      </a:endParaRPr>
                    </a:p>
                  </a:txBody>
                  <a:tcPr anchor="b" marB="7565" marL="7565" marR="7565" marT="7565">
                    <a:lnL algn="ctr" cap="flat" cmpd="sng" w="28575">
                      <a:solidFill>
                        <a:srgbClr val="DEDEDE"/>
                      </a:solidFill>
                      <a:prstDash val="solid"/>
                      <a:round/>
                      <a:headEnd len="med" type="none" w="med"/>
                      <a:tailEnd len="med" type="none" w="med"/>
                    </a:lnL>
                    <a:lnR>
                      <a:noFill/>
                    </a:lnR>
                    <a:lnT algn="ctr" cap="flat" cmpd="sng" w="28575">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DEDEDE"/>
                    </a:solidFill>
                  </a:tcPr>
                </a:tc>
                <a:tc>
                  <a:txBody>
                    <a:bodyPr/>
                    <a:lstStyle/>
                    <a:p>
                      <a:pPr algn="ctr" rtl="0">
                        <a:lnSpc>
                          <a:spcPct val="115000"/>
                        </a:lnSpc>
                        <a:spcAft>
                          <a:spcPts val="0"/>
                        </a:spcAft>
                      </a:pPr>
                      <a:r>
                        <a:rPr b="1" dirty="0" lang="en-US" sz="2400">
                          <a:solidFill>
                            <a:srgbClr val="FF0000"/>
                          </a:solidFill>
                          <a:uFillTx/>
                          <a:latin charset="0" panose="02020603050405020304" pitchFamily="18" typeface="Times New Roman"/>
                          <a:ea typeface="Times New Roman"/>
                          <a:cs charset="0" panose="02020603050405020304" pitchFamily="18" typeface="Times New Roman"/>
                        </a:rPr>
                        <a:t>Site of Secretion</a:t>
                      </a:r>
                      <a:endParaRPr dirty="0" lang="en-US" sz="2400">
                        <a:solidFill>
                          <a:srgbClr val="FF0000"/>
                        </a:solidFill>
                        <a:uFillTx/>
                        <a:latin charset="0" panose="02020603050405020304" pitchFamily="18" typeface="Times New Roman"/>
                        <a:ea typeface="Calibri"/>
                        <a:cs charset="0" panose="02020603050405020304" pitchFamily="18" typeface="Times New Roman"/>
                      </a:endParaRPr>
                    </a:p>
                  </a:txBody>
                  <a:tcPr anchor="b" marB="7565" marL="7565" marR="7565" marT="7565">
                    <a:lnL>
                      <a:noFill/>
                    </a:lnL>
                    <a:lnR>
                      <a:noFill/>
                    </a:lnR>
                    <a:lnT algn="ctr" cap="flat" cmpd="sng" w="28575">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DEDEDE"/>
                    </a:solidFill>
                  </a:tcPr>
                </a:tc>
                <a:tc>
                  <a:txBody>
                    <a:bodyPr/>
                    <a:lstStyle/>
                    <a:p>
                      <a:pPr algn="ctr" rtl="0">
                        <a:lnSpc>
                          <a:spcPct val="115000"/>
                        </a:lnSpc>
                        <a:spcAft>
                          <a:spcPts val="0"/>
                        </a:spcAft>
                      </a:pPr>
                      <a:r>
                        <a:rPr b="1" dirty="0" lang="en-US" sz="2400">
                          <a:solidFill>
                            <a:srgbClr val="FF0000"/>
                          </a:solidFill>
                          <a:uFillTx/>
                          <a:latin charset="0" panose="02020603050405020304" pitchFamily="18" typeface="Times New Roman"/>
                          <a:ea typeface="Times New Roman"/>
                          <a:cs charset="0" panose="02020603050405020304" pitchFamily="18" typeface="Times New Roman"/>
                        </a:rPr>
                        <a:t>Stimuli for Secretion</a:t>
                      </a:r>
                      <a:endParaRPr dirty="0" lang="en-US" sz="2400">
                        <a:solidFill>
                          <a:srgbClr val="FF0000"/>
                        </a:solidFill>
                        <a:uFillTx/>
                        <a:latin charset="0" panose="02020603050405020304" pitchFamily="18" typeface="Times New Roman"/>
                        <a:ea typeface="Calibri"/>
                        <a:cs charset="0" panose="02020603050405020304" pitchFamily="18" typeface="Times New Roman"/>
                      </a:endParaRPr>
                    </a:p>
                  </a:txBody>
                  <a:tcPr anchor="b" marB="7565" marL="7565" marR="7565" marT="7565">
                    <a:lnL>
                      <a:noFill/>
                    </a:lnL>
                    <a:lnR>
                      <a:noFill/>
                    </a:lnR>
                    <a:lnT algn="ctr" cap="flat" cmpd="sng" w="28575">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DEDEDE"/>
                    </a:solidFill>
                  </a:tcPr>
                </a:tc>
                <a:tc>
                  <a:txBody>
                    <a:bodyPr/>
                    <a:lstStyle/>
                    <a:p>
                      <a:pPr algn="ctr" rtl="0">
                        <a:lnSpc>
                          <a:spcPct val="115000"/>
                        </a:lnSpc>
                        <a:spcAft>
                          <a:spcPts val="0"/>
                        </a:spcAft>
                      </a:pPr>
                      <a:r>
                        <a:rPr b="1" dirty="0" lang="en-US" sz="2400">
                          <a:solidFill>
                            <a:srgbClr val="FF0000"/>
                          </a:solidFill>
                          <a:uFillTx/>
                          <a:latin charset="0" panose="02020603050405020304" pitchFamily="18" typeface="Times New Roman"/>
                          <a:ea typeface="Times New Roman"/>
                          <a:cs charset="0" panose="02020603050405020304" pitchFamily="18" typeface="Times New Roman"/>
                        </a:rPr>
                        <a:t>Actions</a:t>
                      </a:r>
                      <a:endParaRPr dirty="0" lang="en-US" sz="2400">
                        <a:solidFill>
                          <a:srgbClr val="FF0000"/>
                        </a:solidFill>
                        <a:uFillTx/>
                        <a:latin charset="0" panose="02020603050405020304" pitchFamily="18" typeface="Times New Roman"/>
                        <a:ea typeface="Calibri"/>
                        <a:cs charset="0" panose="02020603050405020304" pitchFamily="18" typeface="Times New Roman"/>
                      </a:endParaRPr>
                    </a:p>
                  </a:txBody>
                  <a:tcPr anchor="b" marB="7565" marL="7565" marR="7565" marT="7565">
                    <a:lnL>
                      <a:noFill/>
                    </a:lnL>
                    <a:lnR algn="ctr" cap="flat" cmpd="sng" w="28575">
                      <a:solidFill>
                        <a:srgbClr val="DEDEDE"/>
                      </a:solidFill>
                      <a:prstDash val="solid"/>
                      <a:round/>
                      <a:headEnd len="med" type="none" w="med"/>
                      <a:tailEnd len="med" type="none" w="med"/>
                    </a:lnR>
                    <a:lnT algn="ctr" cap="flat" cmpd="sng" w="28575">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DEDEDE"/>
                    </a:solidFill>
                  </a:tcPr>
                </a:tc>
              </a:tr>
              <a:tr h="1022878">
                <a:tc>
                  <a:txBody>
                    <a:bodyPr/>
                    <a:lstStyle/>
                    <a:p>
                      <a:pPr algn="ctr" rtl="0">
                        <a:lnSpc>
                          <a:spcPct val="115000"/>
                        </a:lnSpc>
                        <a:spcAft>
                          <a:spcPts val="0"/>
                        </a:spcAft>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ctr" rtl="0">
                        <a:lnSpc>
                          <a:spcPct val="115000"/>
                        </a:lnSpc>
                        <a:spcAft>
                          <a:spcPts val="0"/>
                        </a:spcAft>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ctr" rtl="0">
                        <a:lnSpc>
                          <a:spcPct val="115000"/>
                        </a:lnSpc>
                        <a:spcAft>
                          <a:spcPts val="0"/>
                        </a:spcAft>
                      </a:pPr>
                      <a:r>
                        <a:rPr b="1" dirty="0" lang="en-US" smtClean="0" sz="2400">
                          <a:solidFill>
                            <a:srgbClr val="FF0000"/>
                          </a:solidFill>
                          <a:uFillTx/>
                          <a:latin charset="0" panose="02020603050405020304" pitchFamily="18" typeface="Times New Roman"/>
                          <a:ea typeface="Times New Roman"/>
                          <a:cs charset="0" panose="02020603050405020304" pitchFamily="18" typeface="Times New Roman"/>
                        </a:rPr>
                        <a:t>Gastrin</a:t>
                      </a:r>
                      <a:endParaRPr dirty="0" lang="en-US" sz="2000">
                        <a:solidFill>
                          <a:srgbClr val="FF0000"/>
                        </a:solidFill>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ctr" defTabSz="914400" eaLnBrk="1" fontAlgn="auto" hangingPunct="1" indent="0" latinLnBrk="0" lvl="0" marL="0" marR="0" rtl="0">
                        <a:lnSpc>
                          <a:spcPct val="115000"/>
                        </a:lnSpc>
                        <a:spcBef>
                          <a:spcPts val="0"/>
                        </a:spcBef>
                        <a:spcAft>
                          <a:spcPts val="0"/>
                        </a:spcAft>
                        <a:buFontTx/>
                        <a:buNone/>
                        <a:defRPr>
                          <a:uFillTx/>
                        </a:defRPr>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ctr" defTabSz="914400" eaLnBrk="1" fontAlgn="auto" hangingPunct="1" indent="0" latinLnBrk="0" lvl="0" marL="0" marR="0" rtl="0">
                        <a:lnSpc>
                          <a:spcPct val="115000"/>
                        </a:lnSpc>
                        <a:spcBef>
                          <a:spcPts val="0"/>
                        </a:spcBef>
                        <a:spcAft>
                          <a:spcPts val="0"/>
                        </a:spcAft>
                        <a:buFontTx/>
                        <a:buNone/>
                        <a:defRPr>
                          <a:uFillTx/>
                        </a:defRPr>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l" defTabSz="914400" eaLnBrk="1" fontAlgn="auto" hangingPunct="1" indent="0" latinLnBrk="0" lvl="0" marL="0" marR="0" rtl="0">
                        <a:lnSpc>
                          <a:spcPct val="115000"/>
                        </a:lnSpc>
                        <a:spcBef>
                          <a:spcPts val="0"/>
                        </a:spcBef>
                        <a:spcAft>
                          <a:spcPts val="0"/>
                        </a:spcAft>
                        <a:buFontTx/>
                        <a:buNone/>
                        <a:defRPr>
                          <a:uFillTx/>
                        </a:defRPr>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G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cells of the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antrum,</a:t>
                      </a:r>
                      <a:r>
                        <a:rPr b="1" baseline="0"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duodenum and jejunum</a:t>
                      </a:r>
                      <a:endParaRPr dirty="0" lang="en-US" smtClean="0" sz="1400">
                        <a:uFillTx/>
                        <a:latin charset="0" panose="02020603050405020304" pitchFamily="18" typeface="Times New Roman"/>
                        <a:ea typeface="Calibri"/>
                        <a:cs charset="0" panose="02020603050405020304" pitchFamily="18" typeface="Times New Roman"/>
                      </a:endParaRPr>
                    </a:p>
                    <a:p>
                      <a:pPr algn="l" rtl="0">
                        <a:lnSpc>
                          <a:spcPct val="115000"/>
                        </a:lnSpc>
                        <a:spcAft>
                          <a:spcPts val="0"/>
                        </a:spcAft>
                      </a:pP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Protein</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Distention of the stomach</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Vagal stimulation (GRP</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a:t>
                      </a:r>
                    </a:p>
                    <a:p>
                      <a:pPr algn="l" rtl="0">
                        <a:lnSpc>
                          <a:spcPct val="115000"/>
                        </a:lnSpc>
                        <a:spcAft>
                          <a:spcPts val="0"/>
                        </a:spcAft>
                      </a:pPr>
                      <a:r>
                        <a:rPr b="1" dirty="0" lang="en-US" smtClean="0" sz="1400">
                          <a:solidFill>
                            <a:srgbClr val="000000"/>
                          </a:solidFill>
                          <a:uFillTx/>
                          <a:latin charset="0" panose="02020603050405020304" pitchFamily="18" typeface="Times New Roman"/>
                          <a:ea typeface="Calibri"/>
                          <a:cs charset="0" panose="02020603050405020304" pitchFamily="18" typeface="Times New Roman"/>
                        </a:rPr>
                        <a:t>(Acid inhibits release)</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endPar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endParaRPr>
                    </a:p>
                    <a:p>
                      <a:pPr algn="l" rtl="0">
                        <a:lnSpc>
                          <a:spcPct val="115000"/>
                        </a:lnSpc>
                        <a:spcAft>
                          <a:spcPts val="0"/>
                        </a:spcAft>
                      </a:pPr>
                      <a:endPar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endParaRPr>
                    </a:p>
                    <a:p>
                      <a:pPr algn="l" rtl="0">
                        <a:lnSpc>
                          <a:spcPct val="115000"/>
                        </a:lnSpc>
                        <a:spcAft>
                          <a:spcPts val="0"/>
                        </a:spcAft>
                      </a:pPr>
                      <a:r>
                        <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rPr>
                        <a:t>Stimulates</a:t>
                      </a:r>
                      <a:r>
                        <a:rPr b="1"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a:t>
                      </a:r>
                      <a:r>
                        <a:rPr b="1" baseline="0"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Gastric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H</a:t>
                      </a:r>
                      <a:r>
                        <a:rPr b="1" baseline="30000" dirty="0" lang="en-US" sz="1400">
                          <a:solidFill>
                            <a:srgbClr val="000000"/>
                          </a:solidFill>
                          <a:uFillTx/>
                          <a:latin charset="0" panose="02020603050405020304" pitchFamily="18" typeface="Times New Roman"/>
                          <a:ea typeface="Times New Roman"/>
                          <a:cs charset="0" panose="02020603050405020304" pitchFamily="18" typeface="Times New Roman"/>
                        </a:rPr>
                        <a:t>+</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secretion</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and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growth of gastric mucosa</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r>
              <a:tr h="1516436">
                <a:tc>
                  <a:txBody>
                    <a:bodyPr/>
                    <a:lstStyle/>
                    <a:p>
                      <a:pPr algn="ctr" rtl="0">
                        <a:lnSpc>
                          <a:spcPct val="115000"/>
                        </a:lnSpc>
                        <a:spcAft>
                          <a:spcPts val="0"/>
                        </a:spcAft>
                      </a:pPr>
                      <a:r>
                        <a:rPr b="1" dirty="0" lang="en-US" sz="2400">
                          <a:solidFill>
                            <a:srgbClr val="FF0000"/>
                          </a:solidFill>
                          <a:uFillTx/>
                          <a:latin charset="0" panose="02020603050405020304" pitchFamily="18" typeface="Times New Roman"/>
                          <a:ea typeface="Times New Roman"/>
                          <a:cs charset="0" panose="02020603050405020304" pitchFamily="18" typeface="Times New Roman"/>
                        </a:rPr>
                        <a:t>Cholecystokinin (CCK)</a:t>
                      </a:r>
                      <a:endParaRPr dirty="0" lang="en-US" sz="2400">
                        <a:solidFill>
                          <a:srgbClr val="FF0000"/>
                        </a:solidFill>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l" rtl="0">
                        <a:lnSpc>
                          <a:spcPct val="115000"/>
                        </a:lnSpc>
                        <a:spcAft>
                          <a:spcPts val="0"/>
                        </a:spcAft>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I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cells of the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duodenum, jejunum, and ileum</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trike="noStrike" sz="1400" u="none">
                          <a:solidFill>
                            <a:srgbClr val="000000"/>
                          </a:solidFill>
                          <a:uFillTx/>
                          <a:latin charset="0" panose="02020603050405020304" pitchFamily="18" typeface="Times New Roman"/>
                          <a:ea typeface="Times New Roman"/>
                          <a:cs charset="0" panose="02020603050405020304" pitchFamily="18" typeface="Times New Roman"/>
                        </a:rPr>
                        <a:t>Protein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Fatty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acids</a:t>
                      </a:r>
                    </a:p>
                    <a:p>
                      <a:pPr algn="l" rtl="0">
                        <a:lnSpc>
                          <a:spcPct val="115000"/>
                        </a:lnSpc>
                        <a:spcAft>
                          <a:spcPts val="0"/>
                        </a:spcAft>
                      </a:pPr>
                      <a:r>
                        <a:rPr b="1" dirty="0" lang="en-US" smtClean="0" sz="1400">
                          <a:solidFill>
                            <a:srgbClr val="000000"/>
                          </a:solidFill>
                          <a:uFillTx/>
                          <a:latin charset="0" panose="02020603050405020304" pitchFamily="18" typeface="Times New Roman"/>
                          <a:ea typeface="Calibri"/>
                          <a:cs charset="0" panose="02020603050405020304" pitchFamily="18" typeface="Times New Roman"/>
                        </a:rPr>
                        <a:t>Acids </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rPr>
                        <a:t>Stimulates</a:t>
                      </a:r>
                      <a:r>
                        <a:rPr b="1"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a:t>
                      </a:r>
                      <a:r>
                        <a:rPr b="1" baseline="0"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Pancreatic</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enzyme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secretion,</a:t>
                      </a:r>
                      <a:r>
                        <a:rPr b="1" baseline="0"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Pancreatic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HCO</a:t>
                      </a:r>
                      <a:r>
                        <a:rPr b="1" baseline="-25000" dirty="0" lang="en-US" sz="1400">
                          <a:solidFill>
                            <a:srgbClr val="000000"/>
                          </a:solidFill>
                          <a:uFillTx/>
                          <a:latin charset="0" panose="02020603050405020304" pitchFamily="18" typeface="Times New Roman"/>
                          <a:ea typeface="Times New Roman"/>
                          <a:cs charset="0" panose="02020603050405020304" pitchFamily="18" typeface="Times New Roman"/>
                        </a:rPr>
                        <a:t>3</a:t>
                      </a:r>
                      <a:r>
                        <a:rPr b="1" baseline="30000" dirty="0" lang="en-US" sz="1400">
                          <a:solidFill>
                            <a:srgbClr val="000000"/>
                          </a:solidFill>
                          <a:uFillTx/>
                          <a:latin charset="0" panose="02020603050405020304" pitchFamily="18" typeface="Times New Roman"/>
                          <a:ea typeface="Times New Roman"/>
                          <a:cs charset="0" panose="02020603050405020304" pitchFamily="18" typeface="Times New Roman"/>
                        </a:rPr>
                        <a:t>-</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secretion, gallbladder contraction, growth of the exocrine pancreas,</a:t>
                      </a:r>
                      <a:r>
                        <a:rPr b="1" baseline="0"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and</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relaxation of the sphincter of </a:t>
                      </a:r>
                      <a:r>
                        <a:rPr b="1" dirty="0" err="1" lang="en-US" smtClean="0" sz="1400">
                          <a:solidFill>
                            <a:srgbClr val="000000"/>
                          </a:solidFill>
                          <a:uFillTx/>
                          <a:latin charset="0" panose="02020603050405020304" pitchFamily="18" typeface="Times New Roman"/>
                          <a:ea typeface="Times New Roman"/>
                          <a:cs charset="0" panose="02020603050405020304" pitchFamily="18" typeface="Times New Roman"/>
                        </a:rPr>
                        <a:t>Oddi</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rPr>
                        <a:t>Inhibits</a:t>
                      </a:r>
                      <a:r>
                        <a:rPr b="1"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gastric emptying</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r>
              <a:tr h="1071463">
                <a:tc>
                  <a:txBody>
                    <a:bodyPr/>
                    <a:lstStyle/>
                    <a:p>
                      <a:pPr algn="ctr" rtl="0">
                        <a:lnSpc>
                          <a:spcPct val="115000"/>
                        </a:lnSpc>
                        <a:spcAft>
                          <a:spcPts val="0"/>
                        </a:spcAft>
                      </a:pPr>
                      <a:r>
                        <a:rPr b="1" dirty="0" err="1" lang="en-US" strike="noStrike" sz="2400" u="none">
                          <a:solidFill>
                            <a:srgbClr val="FF0000"/>
                          </a:solidFill>
                          <a:uFillTx/>
                          <a:latin charset="0" panose="02020603050405020304" pitchFamily="18" typeface="Times New Roman"/>
                          <a:ea typeface="Times New Roman"/>
                          <a:cs charset="0" panose="02020603050405020304" pitchFamily="18" typeface="Times New Roman"/>
                        </a:rPr>
                        <a:t>Secretin</a:t>
                      </a:r>
                      <a:r>
                        <a:rPr b="1" dirty="0" lang="en-US" strike="noStrike" sz="2400" u="none">
                          <a:solidFill>
                            <a:srgbClr val="FF0000"/>
                          </a:solidFill>
                          <a:uFillTx/>
                          <a:latin charset="0" panose="02020603050405020304" pitchFamily="18" typeface="Times New Roman"/>
                          <a:ea typeface="Times New Roman"/>
                          <a:cs charset="0" panose="02020603050405020304" pitchFamily="18" typeface="Times New Roman"/>
                        </a:rPr>
                        <a:t> </a:t>
                      </a:r>
                      <a:endParaRPr dirty="0" lang="en-US" sz="2400">
                        <a:solidFill>
                          <a:srgbClr val="FF0000"/>
                        </a:solidFill>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defTabSz="914400" eaLnBrk="1" fontAlgn="auto" hangingPunct="1" indent="0" latinLnBrk="0" lvl="0" marL="0" marR="0" rtl="0">
                        <a:lnSpc>
                          <a:spcPct val="115000"/>
                        </a:lnSpc>
                        <a:spcBef>
                          <a:spcPts val="0"/>
                        </a:spcBef>
                        <a:spcAft>
                          <a:spcPts val="0"/>
                        </a:spcAft>
                        <a:buFontTx/>
                        <a:buNone/>
                        <a:defRPr>
                          <a:uFillTx/>
                        </a:defRPr>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l" defTabSz="914400" eaLnBrk="1" fontAlgn="auto" hangingPunct="1" indent="0" latinLnBrk="0" lvl="0" marL="0" marR="0" rtl="0">
                        <a:lnSpc>
                          <a:spcPct val="115000"/>
                        </a:lnSpc>
                        <a:spcBef>
                          <a:spcPts val="0"/>
                        </a:spcBef>
                        <a:spcAft>
                          <a:spcPts val="0"/>
                        </a:spcAft>
                        <a:buFontTx/>
                        <a:buNone/>
                        <a:defRPr>
                          <a:uFillTx/>
                        </a:defRPr>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S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cells of the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duodenum, jejunum, and ileum</a:t>
                      </a:r>
                      <a:endParaRPr dirty="0" lang="en-US" smtClean="0" sz="1400">
                        <a:uFillTx/>
                        <a:latin charset="0" panose="02020603050405020304" pitchFamily="18" typeface="Times New Roman"/>
                        <a:ea typeface="Calibri"/>
                        <a:cs charset="0" panose="02020603050405020304" pitchFamily="18" typeface="Times New Roman"/>
                      </a:endParaRPr>
                    </a:p>
                    <a:p>
                      <a:pPr algn="l" rtl="0">
                        <a:lnSpc>
                          <a:spcPct val="115000"/>
                        </a:lnSpc>
                        <a:spcAft>
                          <a:spcPts val="0"/>
                        </a:spcAft>
                      </a:pP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Acids</a:t>
                      </a:r>
                      <a:r>
                        <a:rPr b="1" baseline="0"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and Fat</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in the duodenum</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rPr>
                        <a:t>Stimulates</a:t>
                      </a:r>
                      <a:r>
                        <a:rPr b="1"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a:t>
                      </a:r>
                      <a:r>
                        <a:rPr b="1" baseline="0"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 Pepsin secretion,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Pancreatic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HCO</a:t>
                      </a:r>
                      <a:r>
                        <a:rPr b="1" baseline="-25000" dirty="0" lang="en-US" sz="1400">
                          <a:solidFill>
                            <a:srgbClr val="000000"/>
                          </a:solidFill>
                          <a:uFillTx/>
                          <a:latin charset="0" panose="02020603050405020304" pitchFamily="18" typeface="Times New Roman"/>
                          <a:ea typeface="Times New Roman"/>
                          <a:cs charset="0" panose="02020603050405020304" pitchFamily="18" typeface="Times New Roman"/>
                        </a:rPr>
                        <a:t>3</a:t>
                      </a:r>
                      <a:r>
                        <a:rPr b="1" baseline="30000" dirty="0" lang="en-US" sz="1400">
                          <a:solidFill>
                            <a:srgbClr val="000000"/>
                          </a:solidFill>
                          <a:uFillTx/>
                          <a:latin charset="0" panose="02020603050405020304" pitchFamily="18" typeface="Times New Roman"/>
                          <a:ea typeface="Times New Roman"/>
                          <a:cs charset="0" panose="02020603050405020304" pitchFamily="18" typeface="Times New Roman"/>
                        </a:rPr>
                        <a:t>-</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secretion,</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Biliary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HCO</a:t>
                      </a:r>
                      <a:r>
                        <a:rPr b="1" baseline="-25000" dirty="0" lang="en-US" sz="1400">
                          <a:solidFill>
                            <a:srgbClr val="000000"/>
                          </a:solidFill>
                          <a:uFillTx/>
                          <a:latin charset="0" panose="02020603050405020304" pitchFamily="18" typeface="Times New Roman"/>
                          <a:ea typeface="Times New Roman"/>
                          <a:cs charset="0" panose="02020603050405020304" pitchFamily="18" typeface="Times New Roman"/>
                        </a:rPr>
                        <a:t>3</a:t>
                      </a:r>
                      <a:r>
                        <a:rPr b="1" baseline="30000" dirty="0" lang="en-US" sz="1400">
                          <a:solidFill>
                            <a:srgbClr val="000000"/>
                          </a:solidFill>
                          <a:uFillTx/>
                          <a:latin charset="0" panose="02020603050405020304" pitchFamily="18" typeface="Times New Roman"/>
                          <a:ea typeface="Times New Roman"/>
                          <a:cs charset="0" panose="02020603050405020304" pitchFamily="18" typeface="Times New Roman"/>
                        </a:rPr>
                        <a:t>-</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secretion, and growth of the exocrine pancreas.</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rPr>
                        <a:t>Inhibits</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 Gastric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H</a:t>
                      </a:r>
                      <a:r>
                        <a:rPr b="1" baseline="30000" dirty="0" lang="en-US" sz="1400">
                          <a:solidFill>
                            <a:srgbClr val="000000"/>
                          </a:solidFill>
                          <a:uFillTx/>
                          <a:latin charset="0" panose="02020603050405020304" pitchFamily="18" typeface="Times New Roman"/>
                          <a:ea typeface="Times New Roman"/>
                          <a:cs charset="0" panose="02020603050405020304" pitchFamily="18" typeface="Times New Roman"/>
                        </a:rPr>
                        <a:t>+</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secretion</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r>
              <a:tr h="657183">
                <a:tc>
                  <a:txBody>
                    <a:bodyPr/>
                    <a:lstStyle/>
                    <a:p>
                      <a:pPr algn="ctr" rtl="0">
                        <a:lnSpc>
                          <a:spcPct val="115000"/>
                        </a:lnSpc>
                        <a:spcAft>
                          <a:spcPts val="0"/>
                        </a:spcAft>
                      </a:pPr>
                      <a:r>
                        <a:rPr b="1" dirty="0" lang="en-US" sz="2000">
                          <a:solidFill>
                            <a:srgbClr val="FF0000"/>
                          </a:solidFill>
                          <a:uFillTx/>
                          <a:latin charset="0" panose="02020603050405020304" pitchFamily="18" typeface="Times New Roman"/>
                          <a:ea typeface="Times New Roman"/>
                          <a:cs charset="0" panose="02020603050405020304" pitchFamily="18" typeface="Times New Roman"/>
                        </a:rPr>
                        <a:t>Glucose-Dependent </a:t>
                      </a:r>
                      <a:r>
                        <a:rPr b="1" dirty="0" err="1" lang="en-US" sz="2000">
                          <a:solidFill>
                            <a:srgbClr val="FF0000"/>
                          </a:solidFill>
                          <a:uFillTx/>
                          <a:latin charset="0" panose="02020603050405020304" pitchFamily="18" typeface="Times New Roman"/>
                          <a:ea typeface="Times New Roman"/>
                          <a:cs charset="0" panose="02020603050405020304" pitchFamily="18" typeface="Times New Roman"/>
                        </a:rPr>
                        <a:t>Insulinotropic</a:t>
                      </a:r>
                      <a:r>
                        <a:rPr b="1" dirty="0" lang="en-US" sz="2000">
                          <a:solidFill>
                            <a:srgbClr val="FF0000"/>
                          </a:solidFill>
                          <a:uFillTx/>
                          <a:latin charset="0" panose="02020603050405020304" pitchFamily="18" typeface="Times New Roman"/>
                          <a:ea typeface="Times New Roman"/>
                          <a:cs charset="0" panose="02020603050405020304" pitchFamily="18" typeface="Times New Roman"/>
                        </a:rPr>
                        <a:t> Peptide (GIP)</a:t>
                      </a:r>
                      <a:endParaRPr dirty="0" lang="en-US" sz="2000">
                        <a:solidFill>
                          <a:srgbClr val="FF0000"/>
                        </a:solidFill>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endParaRPr b="1" dirty="0" lang="en-US" smtClean="0" sz="1400">
                        <a:solidFill>
                          <a:srgbClr val="000000"/>
                        </a:solidFill>
                        <a:uFillTx/>
                        <a:latin charset="0" panose="02020603050405020304" pitchFamily="18" typeface="Times New Roman"/>
                        <a:ea typeface="Times New Roman"/>
                        <a:cs charset="0" panose="02020603050405020304" pitchFamily="18" typeface="Times New Roman"/>
                      </a:endParaRPr>
                    </a:p>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K cells</a:t>
                      </a:r>
                      <a:r>
                        <a:rPr b="1" baseline="0" dirty="0" lang="en-US" smtClean="0" sz="1400">
                          <a:solidFill>
                            <a:srgbClr val="000000"/>
                          </a:solidFill>
                          <a:uFillTx/>
                          <a:latin charset="0" panose="02020603050405020304" pitchFamily="18" typeface="Times New Roman"/>
                          <a:ea typeface="Times New Roman"/>
                          <a:cs charset="0" panose="02020603050405020304" pitchFamily="18" typeface="Times New Roman"/>
                        </a:rPr>
                        <a:t> of the </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Duodenum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and jejunum</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Protein</a:t>
                      </a:r>
                    </a:p>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Fatty acids</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Oral </a:t>
                      </a:r>
                      <a:r>
                        <a:rPr b="1" dirty="0" lang="en-US" strike="noStrike" sz="1400" u="none">
                          <a:solidFill>
                            <a:srgbClr val="000000"/>
                          </a:solidFill>
                          <a:uFillTx/>
                          <a:latin charset="0" panose="02020603050405020304" pitchFamily="18" typeface="Times New Roman"/>
                          <a:ea typeface="Times New Roman"/>
                          <a:cs charset="0" panose="02020603050405020304" pitchFamily="18" typeface="Times New Roman"/>
                        </a:rPr>
                        <a:t>glucose </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rPr>
                        <a:t>Stimulates</a:t>
                      </a:r>
                      <a:r>
                        <a:rPr b="1"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 Insulin</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secretion from pancreatic β cells</a:t>
                      </a:r>
                      <a:br>
                        <a:rPr b="1" dirty="0" lang="en-US" sz="1400">
                          <a:solidFill>
                            <a:srgbClr val="000000"/>
                          </a:solidFill>
                          <a:uFillTx/>
                          <a:latin charset="0" panose="02020603050405020304" pitchFamily="18" typeface="Times New Roman"/>
                          <a:ea typeface="Times New Roman"/>
                          <a:cs charset="0" panose="02020603050405020304" pitchFamily="18" typeface="Times New Roman"/>
                        </a:rPr>
                      </a:br>
                      <a:r>
                        <a:rPr b="1" dirty="0" lang="en-US" smtClean="0" sz="1400" u="sng">
                          <a:solidFill>
                            <a:srgbClr val="000000"/>
                          </a:solidFill>
                          <a:uFillTx/>
                          <a:latin charset="0" panose="02020603050405020304" pitchFamily="18" typeface="Times New Roman"/>
                          <a:ea typeface="Times New Roman"/>
                          <a:cs charset="0" panose="02020603050405020304" pitchFamily="18" typeface="Times New Roman"/>
                        </a:rPr>
                        <a:t>Inhibits</a:t>
                      </a:r>
                      <a:r>
                        <a:rPr b="1" dirty="0" lang="en-US" smtClean="0" sz="1400" u="none">
                          <a:solidFill>
                            <a:srgbClr val="000000"/>
                          </a:solidFill>
                          <a:uFillTx/>
                          <a:latin charset="0" panose="02020603050405020304" pitchFamily="18" typeface="Times New Roman"/>
                          <a:ea typeface="Times New Roman"/>
                          <a:cs charset="0" panose="02020603050405020304" pitchFamily="18" typeface="Times New Roman"/>
                        </a:rPr>
                        <a:t>: Gastric</a:t>
                      </a: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 </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H</a:t>
                      </a:r>
                      <a:r>
                        <a:rPr b="1" baseline="30000" dirty="0" lang="en-US" sz="1400">
                          <a:solidFill>
                            <a:srgbClr val="000000"/>
                          </a:solidFill>
                          <a:uFillTx/>
                          <a:latin charset="0" panose="02020603050405020304" pitchFamily="18" typeface="Times New Roman"/>
                          <a:ea typeface="Times New Roman"/>
                          <a:cs charset="0" panose="02020603050405020304" pitchFamily="18" typeface="Times New Roman"/>
                        </a:rPr>
                        <a:t>+</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secretion</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r>
              <a:tr h="657183">
                <a:tc>
                  <a:txBody>
                    <a:bodyPr/>
                    <a:lstStyle/>
                    <a:p>
                      <a:pPr algn="ctr" rtl="0">
                        <a:lnSpc>
                          <a:spcPct val="115000"/>
                        </a:lnSpc>
                        <a:spcAft>
                          <a:spcPts val="0"/>
                        </a:spcAft>
                      </a:pPr>
                      <a:r>
                        <a:rPr b="1" dirty="0" lang="en-US" sz="2400">
                          <a:solidFill>
                            <a:srgbClr val="FF0000"/>
                          </a:solidFill>
                          <a:uFillTx/>
                          <a:latin charset="0" panose="02020603050405020304" pitchFamily="18" typeface="Times New Roman"/>
                          <a:ea typeface="Times New Roman"/>
                          <a:cs charset="0" panose="02020603050405020304" pitchFamily="18" typeface="Times New Roman"/>
                        </a:rPr>
                        <a:t>Motilin</a:t>
                      </a:r>
                      <a:endParaRPr dirty="0" lang="en-US" sz="1400">
                        <a:solidFill>
                          <a:srgbClr val="FF0000"/>
                        </a:solidFill>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defTabSz="914400" eaLnBrk="1" fontAlgn="auto" hangingPunct="1" indent="0" latinLnBrk="0" marL="0" marR="0" rtl="0">
                        <a:lnSpc>
                          <a:spcPct val="115000"/>
                        </a:lnSpc>
                        <a:spcBef>
                          <a:spcPts val="0"/>
                        </a:spcBef>
                        <a:spcAft>
                          <a:spcPts val="0"/>
                        </a:spcAft>
                        <a:buFontTx/>
                        <a:buNone/>
                        <a:defRPr>
                          <a:uFillTx/>
                        </a:defRPr>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M cells of the duodenum and jejunum</a:t>
                      </a:r>
                      <a:endParaRPr dirty="0" lang="en-US" smtClean="0"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Fat</a:t>
                      </a:r>
                      <a:endParaRPr dirty="0" lang="en-US" smtClean="0" sz="1400">
                        <a:uFillTx/>
                        <a:latin charset="0" panose="02020603050405020304" pitchFamily="18" typeface="Times New Roman"/>
                        <a:ea typeface="Calibri"/>
                        <a:cs charset="0" panose="02020603050405020304" pitchFamily="18" typeface="Times New Roman"/>
                      </a:endParaRPr>
                    </a:p>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Acid</a:t>
                      </a:r>
                      <a:endParaRPr dirty="0" lang="en-US" smtClean="0" sz="1400">
                        <a:uFillTx/>
                        <a:latin charset="0" panose="02020603050405020304" pitchFamily="18" typeface="Times New Roman"/>
                        <a:ea typeface="Calibri"/>
                        <a:cs charset="0" panose="02020603050405020304" pitchFamily="18" typeface="Times New Roman"/>
                      </a:endParaRPr>
                    </a:p>
                    <a:p>
                      <a:pPr algn="l" rtl="0">
                        <a:lnSpc>
                          <a:spcPct val="115000"/>
                        </a:lnSpc>
                        <a:spcAft>
                          <a:spcPts val="0"/>
                        </a:spcAft>
                      </a:pPr>
                      <a:r>
                        <a:rPr b="1" dirty="0" lang="en-US" smtClean="0" sz="1400">
                          <a:solidFill>
                            <a:srgbClr val="000000"/>
                          </a:solidFill>
                          <a:uFillTx/>
                          <a:latin charset="0" panose="02020603050405020304" pitchFamily="18" typeface="Times New Roman"/>
                          <a:ea typeface="Times New Roman"/>
                          <a:cs charset="0" panose="02020603050405020304" pitchFamily="18" typeface="Times New Roman"/>
                        </a:rPr>
                        <a:t>Nerve </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c>
                  <a:txBody>
                    <a:bodyPr/>
                    <a:lstStyle/>
                    <a:p>
                      <a:pPr algn="l" rtl="0">
                        <a:lnSpc>
                          <a:spcPct val="115000"/>
                        </a:lnSpc>
                        <a:spcAft>
                          <a:spcPts val="0"/>
                        </a:spcAft>
                      </a:pPr>
                      <a:r>
                        <a:rPr b="1" dirty="0" lang="en-US" sz="1400" u="sng">
                          <a:solidFill>
                            <a:srgbClr val="000000"/>
                          </a:solidFill>
                          <a:uFillTx/>
                          <a:latin charset="0" panose="02020603050405020304" pitchFamily="18" typeface="Times New Roman"/>
                          <a:ea typeface="Times New Roman"/>
                          <a:cs charset="0" panose="02020603050405020304" pitchFamily="18" typeface="Times New Roman"/>
                        </a:rPr>
                        <a:t>Stimulates</a:t>
                      </a: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a:t>
                      </a:r>
                      <a:endParaRPr dirty="0" lang="en-US" sz="1400">
                        <a:uFillTx/>
                        <a:latin charset="0" panose="02020603050405020304" pitchFamily="18" typeface="Times New Roman"/>
                        <a:ea typeface="Calibri"/>
                        <a:cs charset="0" panose="02020603050405020304" pitchFamily="18" typeface="Times New Roman"/>
                      </a:endParaRPr>
                    </a:p>
                    <a:p>
                      <a:pPr algn="l" rtl="0">
                        <a:lnSpc>
                          <a:spcPct val="115000"/>
                        </a:lnSpc>
                        <a:spcAft>
                          <a:spcPts val="0"/>
                        </a:spcAft>
                      </a:pP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Gastric motility</a:t>
                      </a:r>
                      <a:endParaRPr dirty="0" lang="en-US" sz="1400">
                        <a:uFillTx/>
                        <a:latin charset="0" panose="02020603050405020304" pitchFamily="18" typeface="Times New Roman"/>
                        <a:ea typeface="Calibri"/>
                        <a:cs charset="0" panose="02020603050405020304" pitchFamily="18" typeface="Times New Roman"/>
                      </a:endParaRPr>
                    </a:p>
                    <a:p>
                      <a:pPr algn="l" rtl="0">
                        <a:lnSpc>
                          <a:spcPct val="115000"/>
                        </a:lnSpc>
                        <a:spcAft>
                          <a:spcPts val="0"/>
                        </a:spcAft>
                      </a:pPr>
                      <a:r>
                        <a:rPr b="1" dirty="0" lang="en-US" sz="1400">
                          <a:solidFill>
                            <a:srgbClr val="000000"/>
                          </a:solidFill>
                          <a:uFillTx/>
                          <a:latin charset="0" panose="02020603050405020304" pitchFamily="18" typeface="Times New Roman"/>
                          <a:ea typeface="Times New Roman"/>
                          <a:cs charset="0" panose="02020603050405020304" pitchFamily="18" typeface="Times New Roman"/>
                        </a:rPr>
                        <a:t>  Intestinal motility</a:t>
                      </a:r>
                      <a:endParaRPr dirty="0" lang="en-US" sz="1400">
                        <a:uFillTx/>
                        <a:latin charset="0" panose="02020603050405020304" pitchFamily="18" typeface="Times New Roman"/>
                        <a:ea typeface="Calibri"/>
                        <a:cs charset="0" panose="02020603050405020304" pitchFamily="18" typeface="Times New Roman"/>
                      </a:endParaRPr>
                    </a:p>
                  </a:txBody>
                  <a:tcPr marB="15130" marL="15130" marR="15130" marT="15130">
                    <a:lnL algn="ctr" cap="flat" cmpd="sng" w="12700">
                      <a:solidFill>
                        <a:srgbClr val="DEDEDE"/>
                      </a:solidFill>
                      <a:prstDash val="solid"/>
                      <a:round/>
                      <a:headEnd len="med" type="none" w="med"/>
                      <a:tailEnd len="med" type="none" w="med"/>
                    </a:lnL>
                    <a:lnR algn="ctr" cap="flat" cmpd="sng" w="12700">
                      <a:solidFill>
                        <a:srgbClr val="DEDEDE"/>
                      </a:solidFill>
                      <a:prstDash val="solid"/>
                      <a:round/>
                      <a:headEnd len="med" type="none" w="med"/>
                      <a:tailEnd len="med" type="none" w="med"/>
                    </a:lnR>
                    <a:lnT algn="ctr" cap="flat" cmpd="sng" w="12700">
                      <a:solidFill>
                        <a:srgbClr val="DEDEDE"/>
                      </a:solidFill>
                      <a:prstDash val="solid"/>
                      <a:round/>
                      <a:headEnd len="med" type="none" w="med"/>
                      <a:tailEnd len="med" type="none" w="med"/>
                    </a:lnT>
                    <a:lnB algn="ctr" cap="flat" cmpd="sng" w="12700">
                      <a:solidFill>
                        <a:srgbClr val="DEDEDE"/>
                      </a:solidFill>
                      <a:prstDash val="solid"/>
                      <a:round/>
                      <a:headEnd len="med" type="none" w="med"/>
                      <a:tailEnd len="med" type="none" w="med"/>
                    </a:lnB>
                    <a:solidFill>
                      <a:srgbClr val="FFFFFF"/>
                    </a:solidFill>
                  </a:tcPr>
                </a:tc>
              </a:tr>
            </a:tbl>
          </a:graphicData>
        </a:graphic>
      </p:graphicFrame>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ew drug information" id="15365" name="Picture 1">
            <a:hlinkClick r:id="rId2" tooltip="&quot;View drug information&quot;"/>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85725" cy="1143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ew drug information" id="15364" name="Picture 2">
            <a:hlinkClick r:id="rId2" tooltip="&quot;View drug information&quot;"/>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85725" cy="1143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ew drug information" id="15363" name="Picture 3">
            <a:hlinkClick r:id="rId2" tooltip="&quot;View drug information&quot;"/>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85725" cy="1143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ew drug information" id="15362" name="Picture 4">
            <a:hlinkClick r:id="rId2" tooltip="&quot;View drug information&quot;"/>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85725" cy="1143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View drug information" id="15361" name="Picture 5">
            <a:hlinkClick r:id="rId2" tooltip="&quot;View drug information&quot;"/>
          </p:cNvPr>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85725" cy="11430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366"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4572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lIns="91440" numCol="1" rIns="91440" tIns="45720" vert="horz" wrap="none">
            <a:prstTxWarp prst="textNoShape">
              <a:avLst/>
            </a:prstTxWarp>
            <a:spAutoFit/>
          </a:bodyPr>
          <a:lstStyle/>
          <a:p>
            <a:pPr algn="r" defTabSz="914400" eaLnBrk="1" fontAlgn="base" hangingPunct="1" indent="0" latinLnBrk="0" lvl="0" marL="0" marR="0" rtl="1">
              <a:lnSpc>
                <a:spcPct val="100000"/>
              </a:lnSpc>
              <a:spcBef>
                <a:spcPct val="0"/>
              </a:spcBef>
              <a:spcAft>
                <a:spcPct val="0"/>
              </a:spcAft>
              <a:buFontTx/>
              <a:buNone/>
            </a:pPr>
            <a:endParaRPr b="0" baseline="0" cap="none" i="0" kumimoji="0" lang="ar-SA" normalizeH="0" smtClean="0" strike="noStrike" sz="1800" u="none">
              <a:ln>
                <a:noFill/>
              </a:ln>
              <a:solidFill>
                <a:schemeClr val="tx1"/>
              </a:solidFill>
              <a:effectLst/>
              <a:uFillTx/>
              <a:latin charset="0" pitchFamily="34" typeface="Arial"/>
              <a:cs charset="0" pitchFamily="34"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36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457200"/>
            <a:ext cx="9144000" cy="4572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chorCtr="0" bIns="45720" compatLnSpc="1" lIns="91440" numCol="1" rIns="91440" tIns="45720" vert="horz" wrap="none">
            <a:prstTxWarp prst="textNoShape">
              <a:avLst/>
            </a:prstTxWarp>
            <a:spAutoFit/>
          </a:bodyPr>
          <a:lstStyle/>
          <a:p>
            <a:pPr algn="r" defTabSz="914400" eaLnBrk="1" fontAlgn="base" hangingPunct="1" indent="0" latinLnBrk="0" lvl="0" marL="0" marR="0" rtl="1">
              <a:lnSpc>
                <a:spcPct val="100000"/>
              </a:lnSpc>
              <a:spcBef>
                <a:spcPct val="0"/>
              </a:spcBef>
              <a:spcAft>
                <a:spcPct val="0"/>
              </a:spcAft>
              <a:buFontTx/>
              <a:buNone/>
            </a:pPr>
            <a:endParaRPr b="0" baseline="0" cap="none" i="0" kumimoji="0" lang="ar-SA" normalizeH="0" smtClean="0" strike="noStrike" sz="1800" u="none">
              <a:ln>
                <a:noFill/>
              </a:ln>
              <a:solidFill>
                <a:schemeClr val="tx1"/>
              </a:solidFill>
              <a:effectLst/>
              <a:uFillTx/>
              <a:latin charset="0" pitchFamily="34" typeface="Arial"/>
              <a:cs charset="0" pitchFamily="34"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770"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400" y="1981200"/>
            <a:ext cx="83058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rtl="0">
              <a:buFontTx/>
              <a:buNone/>
            </a:pPr>
            <a:r>
              <a:rPr b="1" dirty="0" lang="en-US" smtClean="0" sz="16600">
                <a:uFillTx/>
                <a:latin charset="0" panose="02020603050405020304" pitchFamily="18" typeface="Times New Roman"/>
                <a:cs charset="0" panose="02020603050405020304" pitchFamily="18" typeface="Times New Roman"/>
              </a:rPr>
              <a:t>The End </a:t>
            </a:r>
            <a:endParaRPr b="1" dirty="0" lang="ar-SA" smtClean="0" sz="16600">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938"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8691" y="-37381"/>
            <a:ext cx="9144000" cy="1323439"/>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algn="ctr" eaLnBrk="0" hangingPunct="0"/>
            <a:r>
              <a:rPr b="1" dirty="0" lang="en-US" sz="4000">
                <a:solidFill>
                  <a:srgbClr val="FF0000"/>
                </a:solidFill>
                <a:uFillTx/>
              </a:rPr>
              <a:t>Motor Functions of the Stomach (continued)</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9939" name="Text Box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1066800"/>
            <a:ext cx="9049109" cy="5816977"/>
          </a:xfrm>
          <a:prstGeom prst="rect">
            <a:avLst/>
          </a:prstGeom>
          <a:noFill/>
          <a:ln w="12700">
            <a:noFill/>
            <a:miter lim="800000"/>
            <a:headEnd len="sm" type="none" w="sm"/>
            <a:tailEnd len="sm" type="none" w="sm"/>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square">
            <a:spAutoFit/>
          </a:bodyPr>
          <a:lstStyle/>
          <a:p>
            <a:pPr eaLnBrk="0" hangingPunct="0" indent="-457200" marL="457200">
              <a:spcBef>
                <a:spcPct val="50000"/>
              </a:spcBef>
            </a:pPr>
            <a:r>
              <a:rPr b="1" dirty="0" lang="en-US" sz="3600">
                <a:uFillTx/>
              </a:rPr>
              <a:t>	</a:t>
            </a:r>
            <a:r>
              <a:rPr b="1" dirty="0" lang="en-US" sz="2800">
                <a:uFillTx/>
              </a:rPr>
              <a:t>Storage and Mixing Function of the Stomach.</a:t>
            </a:r>
          </a:p>
          <a:p>
            <a:pPr eaLnBrk="0" hangingPunct="0" indent="-457200" marL="457200">
              <a:spcBef>
                <a:spcPct val="50000"/>
              </a:spcBef>
            </a:pPr>
            <a:r>
              <a:rPr b="1" dirty="0" lang="en-US" sz="2800">
                <a:uFillTx/>
              </a:rPr>
              <a:t>	</a:t>
            </a:r>
            <a:r>
              <a:rPr b="1" dirty="0" lang="en-US" sz="2800" u="sng">
                <a:solidFill>
                  <a:srgbClr val="FF0000"/>
                </a:solidFill>
                <a:uFillTx/>
              </a:rPr>
              <a:t>1. Storage of food</a:t>
            </a:r>
            <a:r>
              <a:rPr b="1" dirty="0" lang="en-US" sz="2800">
                <a:solidFill>
                  <a:srgbClr val="FF0000"/>
                </a:solidFill>
                <a:uFillTx/>
              </a:rPr>
              <a:t>. </a:t>
            </a:r>
            <a:r>
              <a:rPr b="1" dirty="0" lang="en-US" sz="2800">
                <a:uFillTx/>
              </a:rPr>
              <a:t>The stomach can store 0.8-1.5 L of food</a:t>
            </a:r>
            <a:r>
              <a:rPr b="1" dirty="0" lang="en-US" smtClean="0" sz="2800">
                <a:uFillTx/>
              </a:rPr>
              <a:t>. Gastric contents may remain unmixed for 1hour in the corpus.  </a:t>
            </a:r>
          </a:p>
          <a:p>
            <a:pPr eaLnBrk="0" hangingPunct="0" indent="-457200" marL="457200">
              <a:spcBef>
                <a:spcPct val="50000"/>
              </a:spcBef>
              <a:buFont charset="0" pitchFamily="34" typeface="Arial"/>
              <a:buChar char="•"/>
            </a:pPr>
            <a:r>
              <a:rPr b="1" dirty="0" lang="en-US" smtClean="0" sz="2800">
                <a:uFillTx/>
              </a:rPr>
              <a:t>When </a:t>
            </a:r>
            <a:r>
              <a:rPr b="1" dirty="0" lang="en-US" sz="2800">
                <a:uFillTx/>
              </a:rPr>
              <a:t>the stomach is stretched by food, a vagovagal reflex is initiated from the stomach to the brain stem and back to the muscular wall of the stomach resulting in reduction in muscular wall tone which allows storage. The pressure in the stomach remains low until the volume reaches ~1.5 L of food. </a:t>
            </a:r>
            <a:r>
              <a:rPr b="1" dirty="0" lang="en-US" smtClean="0" sz="2800">
                <a:uFillTx/>
              </a:rPr>
              <a:t>This function is regulated by Receptive Relaxation Reflex (</a:t>
            </a:r>
            <a:r>
              <a:rPr b="1" dirty="0" err="1" lang="en-US" smtClean="0" sz="2800">
                <a:uFillTx/>
              </a:rPr>
              <a:t>vagovagal</a:t>
            </a:r>
            <a:r>
              <a:rPr b="1" dirty="0" lang="en-US" smtClean="0" sz="2800">
                <a:uFillTx/>
              </a:rPr>
              <a:t>): </a:t>
            </a:r>
            <a:r>
              <a:rPr b="1" dirty="0" lang="en-US" smtClean="0" sz="2800">
                <a:solidFill>
                  <a:srgbClr val="FF0000"/>
                </a:solidFill>
                <a:uFillTx/>
              </a:rPr>
              <a:t>Triggered by swallowing reflex.</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19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381000"/>
            <a:ext cx="9067800" cy="685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eaLnBrk="1" hangingPunct="1" rtl="0"/>
            <a:r>
              <a:rPr b="1" dirty="0" lang="en-US" smtClean="0" sz="3600">
                <a:solidFill>
                  <a:srgbClr val="FF0000"/>
                </a:solidFill>
                <a:uFillTx/>
                <a:latin charset="0" panose="02020603050405020304" pitchFamily="18" typeface="Times New Roman"/>
                <a:cs charset="0" panose="02020603050405020304" pitchFamily="18" typeface="Times New Roman"/>
              </a:rPr>
              <a:t>Relaxation Reflexes in Gastric Reservoir Part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53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219200"/>
            <a:ext cx="9296400" cy="3124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indent="-514350" marL="514350" rtl="0">
              <a:buNone/>
              <a:defRPr>
                <a:uFillTx/>
              </a:defRPr>
            </a:pPr>
            <a:r>
              <a:rPr b="1" dirty="0" lang="en-US" smtClean="0" sz="2800">
                <a:uFillTx/>
                <a:latin charset="0" panose="02020603050405020304" pitchFamily="18" typeface="Times New Roman"/>
                <a:cs charset="0" panose="02020603050405020304" pitchFamily="18" typeface="Times New Roman"/>
              </a:rPr>
              <a:t>Three Kinds of Relaxation Occur in the Gastric Reservoir:</a:t>
            </a:r>
          </a:p>
          <a:p>
            <a:pPr algn="l" eaLnBrk="1" hangingPunct="1" indent="-514350" marL="514350" rtl="0">
              <a:buFont typeface="+mj-lt"/>
              <a:buAutoNum type="alphaUcPeriod"/>
              <a:defRPr>
                <a:uFillTx/>
              </a:defRPr>
            </a:pPr>
            <a:r>
              <a:rPr b="1" dirty="0" lang="en-US" smtClean="0" sz="2800">
                <a:solidFill>
                  <a:srgbClr val="0070C0"/>
                </a:solidFill>
                <a:uFillTx/>
                <a:latin charset="0" panose="02020603050405020304" pitchFamily="18" typeface="Times New Roman"/>
                <a:cs charset="0" panose="02020603050405020304" pitchFamily="18" typeface="Times New Roman"/>
              </a:rPr>
              <a:t>Receptive Relaxation Reflex: </a:t>
            </a:r>
            <a:r>
              <a:rPr dirty="0" lang="en-US" smtClean="0" sz="2800">
                <a:uFillTx/>
                <a:latin charset="0" panose="02020603050405020304" pitchFamily="18" typeface="Times New Roman"/>
                <a:cs charset="0" panose="02020603050405020304" pitchFamily="18" typeface="Times New Roman"/>
              </a:rPr>
              <a:t>Triggered by swallowing reflex. </a:t>
            </a:r>
            <a:r>
              <a:rPr b="1" dirty="0" lang="en-US" smtClean="0" sz="2800">
                <a:uFillTx/>
                <a:latin charset="0" panose="02020603050405020304" pitchFamily="18" typeface="Times New Roman"/>
                <a:cs charset="0" panose="02020603050405020304" pitchFamily="18" typeface="Times New Roman"/>
              </a:rPr>
              <a:t>When the esophageal peristaltic waves reach the stomach, the stomach relaxes through inhibition of myenteric neurons which prepares the stomach to receive the food that is propelled into the esophagus during swallowing. </a:t>
            </a:r>
            <a:endParaRPr dirty="0" lang="en-US" smtClean="0" sz="2800">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A7C25FF28.png" id="6"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67200" y="3900577"/>
            <a:ext cx="4401628" cy="2971800"/>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76200"/>
            <a:ext cx="9144000" cy="838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smtClean="0" sz="2800">
                <a:solidFill>
                  <a:srgbClr val="FF0000"/>
                </a:solidFill>
                <a:uFillTx/>
                <a:latin charset="0" panose="02020603050405020304" pitchFamily="18" typeface="Times New Roman"/>
                <a:cs charset="0" panose="02020603050405020304" pitchFamily="18" typeface="Times New Roman"/>
              </a:rPr>
              <a:t>Relaxation Reflexes in Gastric Reservoir Part (continued) </a:t>
            </a:r>
            <a:endParaRPr b="1" dirty="0" lang="en-US" sz="28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838200"/>
            <a:ext cx="8686800" cy="3886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eaLnBrk="1" hangingPunct="1" indent="-514350" marL="514350" rtl="0">
              <a:buFont typeface="+mj-lt"/>
              <a:buAutoNum startAt="2" type="alphaUcPeriod"/>
              <a:defRPr>
                <a:uFillTx/>
              </a:defRPr>
            </a:pPr>
            <a:r>
              <a:rPr b="1" dirty="0" lang="en-US" smtClean="0" sz="2400">
                <a:solidFill>
                  <a:srgbClr val="0070C0"/>
                </a:solidFill>
                <a:uFillTx/>
                <a:latin charset="0" panose="02020603050405020304" pitchFamily="18" typeface="Times New Roman"/>
                <a:cs charset="0" panose="02020603050405020304" pitchFamily="18" typeface="Times New Roman"/>
              </a:rPr>
              <a:t>Adaptive relaxation: </a:t>
            </a:r>
            <a:r>
              <a:rPr b="1" dirty="0" lang="en-US" smtClean="0" sz="2400">
                <a:uFillTx/>
                <a:latin charset="0" panose="02020603050405020304" pitchFamily="18" typeface="Times New Roman"/>
                <a:cs charset="0" panose="02020603050405020304" pitchFamily="18" typeface="Times New Roman"/>
              </a:rPr>
              <a:t>Triggered by stretch receptors (vago-vagal reflex). Normally, when food stretches the stomach, a “vagovagal reflex” from the stomach to the brain stem and then back to the stomach reduces the tone in the muscular wall of the body of the stomach so that the wall bulges progressively outward, accommodating greater and greater quantities of food up to a limit (0.8 to 1.5 L). This reflex is lost in vagotomy.  </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A7C25FF29.png"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114800" y="3429000"/>
            <a:ext cx="4648200" cy="3356293"/>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76200"/>
            <a:ext cx="8991600" cy="91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smtClean="0" sz="2800">
                <a:solidFill>
                  <a:srgbClr val="FF0000"/>
                </a:solidFill>
                <a:uFillTx/>
                <a:latin charset="0" panose="02020603050405020304" pitchFamily="18" typeface="Times New Roman"/>
                <a:cs charset="0" panose="02020603050405020304" pitchFamily="18" typeface="Times New Roman"/>
              </a:rPr>
              <a:t>Relaxation Reflexes in Gastric Reservoir Part (continued) </a:t>
            </a:r>
            <a:endParaRPr b="1" dirty="0" lang="ar-SA" sz="2800">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685800"/>
            <a:ext cx="8991600" cy="2362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rtl="0"/>
            <a:r>
              <a:rPr b="1" dirty="0" lang="en-US" smtClean="0" sz="2400">
                <a:uFillTx/>
                <a:latin charset="0" panose="02020603050405020304" pitchFamily="18" typeface="Times New Roman"/>
                <a:cs charset="0" panose="02020603050405020304" pitchFamily="18" typeface="Times New Roman"/>
              </a:rPr>
              <a:t>Adaptive relaxation is lost in patients who have undergone a vagotomy. Following a vagotomy, increased tone in the musculature of the reservoir decreases the wall compliance, which in turn affects the responses of gastric stretch receptors to distention of the reservoir. Pressure–volume curves obtained before and after vagotomy reflect the decrease in compliance of the gastric wall. The loss of adaptive relaxation after a vagotomy is associated with a lowered threshold for sensations of fullness and pain. </a:t>
            </a:r>
          </a:p>
          <a:p>
            <a:pPr algn="l" rtl="0"/>
            <a:endParaRPr b="1" dirty="0" lang="ar-SA" sz="2400">
              <a:uFillTx/>
              <a:latin charset="0" panose="02020603050405020304" pitchFamily="18" typeface="Times New Roman"/>
              <a:cs charset="0" panose="02020603050405020304"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26-29.jpg" id="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038600" y="3657600"/>
            <a:ext cx="4473575" cy="3159448"/>
          </a:xfrm>
          <a:prstGeom prst="rect">
            <a:avLst/>
          </a:prstGeom>
          <a:noFill/>
          <a:ln w="9525">
            <a:noFill/>
            <a:miter lim="800000"/>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105400" y="3714690"/>
            <a:ext cx="2427268"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none">
            <a:spAutoFit/>
          </a:bodyPr>
          <a:lstStyle/>
          <a:p>
            <a:r>
              <a:rPr b="1" dirty="0" lang="en-US" smtClean="0" sz="2000">
                <a:solidFill>
                  <a:schemeClr val="bg1"/>
                </a:solidFill>
                <a:uFillTx/>
              </a:rPr>
              <a:t>Adaptive Relaxation</a:t>
            </a:r>
            <a:endParaRPr b="1" dirty="0" lang="en-US" sz="2000">
              <a:solidFill>
                <a:schemeClr val="bg1"/>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ext cx="0" c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57200"/>
            <a:ext cx="77724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smtClean="0">
                <a:solidFill>
                  <a:srgbClr val="FF0000"/>
                </a:solidFill>
                <a:uFillTx/>
                <a:latin charset="0" panose="02020603050405020304" pitchFamily="18" typeface="Times New Roman"/>
                <a:cs charset="0" panose="02020603050405020304" pitchFamily="18" typeface="Times New Roman"/>
              </a:rPr>
              <a:t>Relaxation Reflexes in Gastric Reservoir Part (continued) </a:t>
            </a:r>
            <a:endParaRPr b="1" dirty="0" lang="ar-SA">
              <a:solidFill>
                <a:srgbClr val="FF0000"/>
              </a:solidFill>
              <a:uFillTx/>
              <a:latin charset="0" panose="02020603050405020304" pitchFamily="18" typeface="Times New Roman"/>
              <a:cs charset="0" panose="02020603050405020304"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6200" y="1981200"/>
            <a:ext cx="90678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indent="-514350" marL="514350" rtl="0">
              <a:buFont typeface="+mj-lt"/>
              <a:buAutoNum startAt="3" type="alphaUcPeriod"/>
            </a:pPr>
            <a:r>
              <a:rPr b="1" dirty="0" lang="en-US" smtClean="0">
                <a:solidFill>
                  <a:srgbClr val="0070C0"/>
                </a:solidFill>
                <a:uFillTx/>
                <a:latin charset="0" panose="02020603050405020304" pitchFamily="18" typeface="Times New Roman"/>
                <a:cs charset="0" panose="02020603050405020304" pitchFamily="18" typeface="Times New Roman"/>
              </a:rPr>
              <a:t>Feedback Relaxation: </a:t>
            </a:r>
            <a:r>
              <a:rPr b="1" dirty="0" lang="en-US" smtClean="0">
                <a:uFillTx/>
                <a:latin charset="0" panose="02020603050405020304" pitchFamily="18" typeface="Times New Roman"/>
                <a:cs charset="0" panose="02020603050405020304" pitchFamily="18" typeface="Times New Roman"/>
              </a:rPr>
              <a:t>The presence of nutrients in the small intestine triggers feedback relaxation. It can involve both local reflex connections between receptors in the small intestine and the gastric ENS or hormones that are released from endocrine cells in the small intestinal mucosa and transported by the blood to signal the gastric ENS and stimulate firing in vagal afferent terminals in the stomach</a:t>
            </a:r>
            <a:endParaRPr b="1" dirty="0" lang="ar-SA">
              <a:uFillTx/>
              <a:latin charset="0" panose="02020603050405020304" pitchFamily="18" typeface="Times New Roman"/>
              <a:cs charset="0" panose="02020603050405020304"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p:transition>
  <p:timing>
    <p:tnLst>
      <p:par>
        <p:cTn dur="indefinite" id="1" nodeType="tmRoot" restart="never"/>
      </p:par>
    </p:tnLst>
  </p:timing>
</p:sld>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2- Erythropoiesi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panose="020F0302020204030204"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panose="020F0502020204030204"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GI Block (L 1) GI Introduction</Template>
  <TotalTime>1819</TotalTime>
  <Words>3208</Words>
  <Application>Microsoft Office PowerPoint</Application>
  <PresentationFormat>On-screen Show (4:3)</PresentationFormat>
  <Paragraphs>203</Paragraphs>
  <Slides>49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Garamond</vt:lpstr>
      <vt:lpstr>Times New Roman</vt:lpstr>
      <vt:lpstr>Wingdings</vt:lpstr>
      <vt:lpstr>2- Erythropoiesis</vt:lpstr>
      <vt:lpstr>Office Theme</vt:lpstr>
      <vt:lpstr>Gastric Motility &amp; Secretion</vt:lpstr>
      <vt:lpstr>Motor Functions of the Stomach</vt:lpstr>
      <vt:lpstr>Anatomically and Physiologically Divisions of the Stomach</vt:lpstr>
      <vt:lpstr>Gastric Reservoir </vt:lpstr>
      <vt:lpstr>PowerPoint Presentation</vt:lpstr>
      <vt:lpstr>Relaxation Reflexes in Gastric Reservoir Part  </vt:lpstr>
      <vt:lpstr>Relaxation Reflexes in Gastric Reservoir Part (continued) </vt:lpstr>
      <vt:lpstr>Relaxation Reflexes in Gastric Reservoir Part (continued) </vt:lpstr>
      <vt:lpstr>Relaxation Reflexes in Gastric Reservoir Part (continued) </vt:lpstr>
      <vt:lpstr>Motor Functions of the Stomach (continued)</vt:lpstr>
      <vt:lpstr>Motor Functions of the Stomach (continued)</vt:lpstr>
      <vt:lpstr>Motor Behavior of the Antral Pump Is Initiated by a Dominant Pacemaker (Motility in the Antrum) </vt:lpstr>
      <vt:lpstr>Motor Behavior of the Antral Pump Is Initiated by a Dominant Pacemaker (Motility in the Antrum)</vt:lpstr>
      <vt:lpstr>The Gastric Action Potential Triggers Two Kinds of Contractions</vt:lpstr>
      <vt:lpstr>The Gastric Action Potential Triggers Two Kinds of Contractions (continued)</vt:lpstr>
      <vt:lpstr>Retropulsion Phenomena </vt:lpstr>
      <vt:lpstr>PowerPoint Presentation</vt:lpstr>
      <vt:lpstr>PowerPoint Presentation</vt:lpstr>
      <vt:lpstr>PowerPoint Presentation</vt:lpstr>
      <vt:lpstr>PowerPoint Presentation</vt:lpstr>
      <vt:lpstr>Powerful Duodenal Factors That Inhibit Stomach Emptying (continued)</vt:lpstr>
      <vt:lpstr>PowerPoint Presentation</vt:lpstr>
      <vt:lpstr>Regulation of Stomach Emptying (Summary) </vt:lpstr>
      <vt:lpstr>Regulation of Stomach Emptying Summary (continued)</vt:lpstr>
      <vt:lpstr>Summary  Constriction of Pyloric Sphincter </vt:lpstr>
      <vt:lpstr>Gastric Secretion</vt:lpstr>
      <vt:lpstr>PowerPoint Presentation</vt:lpstr>
      <vt:lpstr>Structure of a Gastric Oxyntic Gland </vt:lpstr>
      <vt:lpstr>Types of Cells</vt:lpstr>
      <vt:lpstr>The Normal Locations of Gastric Cells</vt:lpstr>
      <vt:lpstr>Gastric juice:</vt:lpstr>
      <vt:lpstr>Mechanism for secretion of hydrochloric acid (HCl)</vt:lpstr>
      <vt:lpstr>Mechanism for secretion of hydrochloric acid (continued)</vt:lpstr>
      <vt:lpstr>HCL Secretion  (summary)</vt:lpstr>
      <vt:lpstr>Gastric Secretion Is Under Neural and Hormonal Control</vt:lpstr>
      <vt:lpstr>Agents that stimulate and inhibit H+ secretion by gastric parietal cells</vt:lpstr>
      <vt:lpstr>Neural &amp; Hormonal Control of Gastric Secretion</vt:lpstr>
      <vt:lpstr>The Rate of Secretion Modify the Composition of Gastric Juice</vt:lpstr>
      <vt:lpstr>The Rate of Secretion Modify the Composition of Gastric Juice (continued)</vt:lpstr>
      <vt:lpstr>Gastric digestive enzymes</vt:lpstr>
      <vt:lpstr>Pepsinogen activation in the stomach lumen</vt:lpstr>
      <vt:lpstr>Intrinsic Factor</vt:lpstr>
      <vt:lpstr>Gastric Secretion Occurs in Three Phases:</vt:lpstr>
      <vt:lpstr>Gastric Secretion Occurs in Three Phases (continued): </vt:lpstr>
      <vt:lpstr>Gastric Secretion Occurs in Three Phases</vt:lpstr>
      <vt:lpstr>Gastric Secretion Occurs in Three Phases (cont’d)</vt:lpstr>
      <vt:lpstr>Inhibition of Acid Secretion</vt:lpstr>
      <vt:lpstr>PowerPoint Presentation</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Gastric Secretion</dc:title>
  <dc:creator>Abid Jaffery</dc:creator>
  <cp:lastModifiedBy>Mohammed Al Zoghaibi</cp:lastModifiedBy>
  <cp:revision>155</cp:revision>
  <dcterms:created xsi:type="dcterms:W3CDTF">2004-02-28T21:59:49Z</dcterms:created>
  <dcterms:modified xsi:type="dcterms:W3CDTF">2019-11-26T05:39:07Z</dcterms:modified>
</cp:coreProperties>
</file>