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6858000" cy="9144000"/>
  <p:embeddedFontLst>
    <p:embeddedFont>
      <p:font typeface="Mada"/>
      <p:regular r:id="rId20"/>
      <p:bold r:id="rId21"/>
    </p:embeddedFont>
    <p:embeddedFont>
      <p:font typeface="Bree Serif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0BEB005-0BB8-43BB-947E-1C54F6245036}">
  <a:tblStyle styleId="{E0BEB005-0BB8-43BB-947E-1C54F62450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regular.fntdata"/><Relationship Id="rId11" Type="http://schemas.openxmlformats.org/officeDocument/2006/relationships/slide" Target="slides/slide3.xml"/><Relationship Id="rId22" Type="http://schemas.openxmlformats.org/officeDocument/2006/relationships/font" Target="fonts/BreeSerif-regular.fntdata"/><Relationship Id="rId10" Type="http://schemas.openxmlformats.org/officeDocument/2006/relationships/slide" Target="slides/slide2.xml"/><Relationship Id="rId21" Type="http://schemas.openxmlformats.org/officeDocument/2006/relationships/font" Target="fonts/Mada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65c2df13826b0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165c2df13826b0a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054de6bf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054de6bf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965c21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5965c21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965c218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5965c218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5965c218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5965c218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5965c218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5965c218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5965c218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5965c218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58d689a2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58d689a2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58d689a2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758d689a2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-5400000">
            <a:off x="4242000" y="673575"/>
            <a:ext cx="234000" cy="87180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718407" y="4798575"/>
            <a:ext cx="408192" cy="350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hyperlink" Target="https://docs.google.com/presentation/d/1-1bSI6s_2c-g9tQtrxnJztu4LDKFE-rEXck0oIugip4" TargetMode="External"/><Relationship Id="rId7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9.jpg"/><Relationship Id="rId9" Type="http://schemas.openxmlformats.org/officeDocument/2006/relationships/image" Target="../media/image23.png"/><Relationship Id="rId5" Type="http://schemas.openxmlformats.org/officeDocument/2006/relationships/hyperlink" Target="https://docs.google.com/presentation/d/1-1bSI6s_2c-g9tQtrxnJztu4LDKFE-rEXck0oIugip4" TargetMode="External"/><Relationship Id="rId6" Type="http://schemas.openxmlformats.org/officeDocument/2006/relationships/hyperlink" Target="https://twitter.com/Anatomy438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s://www.sarahah.com/messages/user/2bda1359-b366-4952-9ee4-9f797a9b65f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25" y="1288100"/>
            <a:ext cx="8332499" cy="22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4">
            <a:alphaModFix/>
          </a:blip>
          <a:srcRect b="27591" l="14737" r="14411" t="24952"/>
          <a:stretch/>
        </p:blipFill>
        <p:spPr>
          <a:xfrm>
            <a:off x="3144604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4415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3575375" y="1755425"/>
            <a:ext cx="4003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Oral Cavity, Palate And Tongue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963525" y="2730025"/>
            <a:ext cx="52269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Gastrointestinal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block-Anatomy-Lecture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4569752" y="3036624"/>
            <a:ext cx="2029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7">
            <a:alphaModFix/>
          </a:blip>
          <a:srcRect b="40678" l="16887" r="21277" t="28723"/>
          <a:stretch/>
        </p:blipFill>
        <p:spPr>
          <a:xfrm>
            <a:off x="4082991" y="4508100"/>
            <a:ext cx="1200360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8" name="Google Shape;398;p46"/>
          <p:cNvSpPr txBox="1"/>
          <p:nvPr/>
        </p:nvSpPr>
        <p:spPr>
          <a:xfrm>
            <a:off x="88300" y="628900"/>
            <a:ext cx="44241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muscles is NOT innervated by the hypoglossal nerve?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genioglossus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hyoglossus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styloglossus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palatoglossus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Which one of the following is not part of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Pharyngeal plexus :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glossopharyngeal nerve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vagus nerve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Abducent nerve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superior cervical ganglion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these is correct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7th CN carries only, taste sensation from the Anterior half of the tongue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9th CN carries only, taste sensation from the posterior third of the tongue.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5th CN carries only  general sensation from the anterior two-thirds of the tongue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9th CN carries general &amp; taste sensation from the posterior half of the tongue</a:t>
            </a:r>
            <a:endParaRPr b="1" sz="9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which muscle of these forms the palatine aponeurosis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Tensor tympani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Levator veli palatini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Palato-pharyngeus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Tensor palatini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9" name="Google Shape;399;p46"/>
          <p:cNvSpPr txBox="1"/>
          <p:nvPr/>
        </p:nvSpPr>
        <p:spPr>
          <a:xfrm>
            <a:off x="4572000" y="628900"/>
            <a:ext cx="41235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tip of the tongue drain into…………….lymph nodes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submental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submandibular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deep cervical lymph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neek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Opening of the parotid duct located in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Opposite the lower second molar tooth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Opposite the upper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last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molar tooth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Opposite the upper second molar tooth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There is no opening :(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Nasopalatine nerves enters the palate through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 incisive foramen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cecum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foramen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greater palatine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foramen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 lesser palatine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foramen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vallate papillae is innervated by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glossopharyngeal nerve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vagus nerve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Lingual nerve branch of the 5th CN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Facial  nerve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0" name="Google Shape;400;p46"/>
          <p:cNvSpPr txBox="1"/>
          <p:nvPr>
            <p:ph idx="12" type="sldNum"/>
          </p:nvPr>
        </p:nvSpPr>
        <p:spPr>
          <a:xfrm>
            <a:off x="8892875" y="46874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401" name="Google Shape;401;p46"/>
          <p:cNvPicPr preferRelativeResize="0"/>
          <p:nvPr/>
        </p:nvPicPr>
        <p:blipFill rotWithShape="1">
          <a:blip r:embed="rId3">
            <a:alphaModFix/>
          </a:blip>
          <a:srcRect b="52062" l="18786" r="12423" t="8273"/>
          <a:stretch/>
        </p:blipFill>
        <p:spPr>
          <a:xfrm>
            <a:off x="1121465" y="90063"/>
            <a:ext cx="746709" cy="576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2" name="Google Shape;402;p46"/>
          <p:cNvGraphicFramePr/>
          <p:nvPr/>
        </p:nvGraphicFramePr>
        <p:xfrm>
          <a:off x="60812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{E0BEB005-0BB8-43BB-947E-1C54F6245036}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14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</a:tr>
              <a:tr h="17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6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6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47"/>
          <p:cNvGrpSpPr/>
          <p:nvPr/>
        </p:nvGrpSpPr>
        <p:grpSpPr>
          <a:xfrm>
            <a:off x="453155" y="3285957"/>
            <a:ext cx="2565329" cy="1857545"/>
            <a:chOff x="1323825" y="543050"/>
            <a:chExt cx="5639326" cy="3920526"/>
          </a:xfrm>
        </p:grpSpPr>
        <p:grpSp>
          <p:nvGrpSpPr>
            <p:cNvPr id="408" name="Google Shape;408;p47"/>
            <p:cNvGrpSpPr/>
            <p:nvPr/>
          </p:nvGrpSpPr>
          <p:grpSpPr>
            <a:xfrm>
              <a:off x="1323825" y="602675"/>
              <a:ext cx="5639326" cy="3860901"/>
              <a:chOff x="447200" y="866425"/>
              <a:chExt cx="5639326" cy="3860901"/>
            </a:xfrm>
          </p:grpSpPr>
          <p:pic>
            <p:nvPicPr>
              <p:cNvPr id="409" name="Google Shape;409;p4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47200" y="866425"/>
                <a:ext cx="5639326" cy="38609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" name="Google Shape;410;p47"/>
              <p:cNvSpPr/>
              <p:nvPr/>
            </p:nvSpPr>
            <p:spPr>
              <a:xfrm>
                <a:off x="4453624" y="2872739"/>
                <a:ext cx="1353700" cy="1391550"/>
              </a:xfrm>
              <a:custGeom>
                <a:rect b="b" l="l" r="r" t="t"/>
                <a:pathLst>
                  <a:path extrusionOk="0" h="55662" w="54148">
                    <a:moveTo>
                      <a:pt x="150" y="26904"/>
                    </a:moveTo>
                    <a:cubicBezTo>
                      <a:pt x="-574" y="19663"/>
                      <a:pt x="1328" y="9349"/>
                      <a:pt x="5736" y="4871"/>
                    </a:cubicBezTo>
                    <a:cubicBezTo>
                      <a:pt x="10144" y="393"/>
                      <a:pt x="20114" y="291"/>
                      <a:pt x="26599" y="34"/>
                    </a:cubicBezTo>
                    <a:cubicBezTo>
                      <a:pt x="33084" y="-223"/>
                      <a:pt x="40140" y="966"/>
                      <a:pt x="44647" y="3329"/>
                    </a:cubicBezTo>
                    <a:cubicBezTo>
                      <a:pt x="49154" y="5692"/>
                      <a:pt x="52511" y="9057"/>
                      <a:pt x="53640" y="14210"/>
                    </a:cubicBezTo>
                    <a:cubicBezTo>
                      <a:pt x="54770" y="19364"/>
                      <a:pt x="54009" y="27955"/>
                      <a:pt x="51424" y="34250"/>
                    </a:cubicBezTo>
                    <a:cubicBezTo>
                      <a:pt x="48839" y="40545"/>
                      <a:pt x="42683" y="48445"/>
                      <a:pt x="38128" y="51978"/>
                    </a:cubicBezTo>
                    <a:cubicBezTo>
                      <a:pt x="33573" y="55511"/>
                      <a:pt x="28768" y="56056"/>
                      <a:pt x="24093" y="55446"/>
                    </a:cubicBezTo>
                    <a:cubicBezTo>
                      <a:pt x="19418" y="54836"/>
                      <a:pt x="14071" y="53073"/>
                      <a:pt x="10080" y="48316"/>
                    </a:cubicBezTo>
                    <a:cubicBezTo>
                      <a:pt x="6090" y="43559"/>
                      <a:pt x="874" y="34145"/>
                      <a:pt x="150" y="2690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FDECD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411" name="Google Shape;411;p47"/>
            <p:cNvSpPr/>
            <p:nvPr/>
          </p:nvSpPr>
          <p:spPr>
            <a:xfrm>
              <a:off x="2091975" y="543050"/>
              <a:ext cx="821550" cy="1866775"/>
            </a:xfrm>
            <a:custGeom>
              <a:rect b="b" l="l" r="r" t="t"/>
              <a:pathLst>
                <a:path extrusionOk="0" h="74671" w="32862">
                  <a:moveTo>
                    <a:pt x="0" y="70480"/>
                  </a:moveTo>
                  <a:lnTo>
                    <a:pt x="4810" y="24203"/>
                  </a:lnTo>
                  <a:lnTo>
                    <a:pt x="27736" y="0"/>
                  </a:lnTo>
                  <a:lnTo>
                    <a:pt x="32862" y="31965"/>
                  </a:lnTo>
                  <a:lnTo>
                    <a:pt x="12573" y="74671"/>
                  </a:lnTo>
                  <a:close/>
                </a:path>
              </a:pathLst>
            </a:custGeom>
            <a:solidFill>
              <a:srgbClr val="F3DCC6"/>
            </a:solidFill>
            <a:ln>
              <a:noFill/>
            </a:ln>
          </p:spPr>
        </p:sp>
        <p:sp>
          <p:nvSpPr>
            <p:cNvPr id="412" name="Google Shape;412;p47"/>
            <p:cNvSpPr/>
            <p:nvPr/>
          </p:nvSpPr>
          <p:spPr>
            <a:xfrm>
              <a:off x="2082450" y="547700"/>
              <a:ext cx="704850" cy="1810700"/>
            </a:xfrm>
            <a:custGeom>
              <a:rect b="b" l="l" r="r" t="t"/>
              <a:pathLst>
                <a:path extrusionOk="0" h="72428" w="28194">
                  <a:moveTo>
                    <a:pt x="28194" y="0"/>
                  </a:moveTo>
                  <a:lnTo>
                    <a:pt x="4762" y="24384"/>
                  </a:lnTo>
                  <a:lnTo>
                    <a:pt x="0" y="70475"/>
                  </a:lnTo>
                  <a:lnTo>
                    <a:pt x="6790" y="72428"/>
                  </a:lnTo>
                  <a:close/>
                </a:path>
              </a:pathLst>
            </a:custGeom>
            <a:solidFill>
              <a:srgbClr val="FDECDB"/>
            </a:solidFill>
            <a:ln>
              <a:noFill/>
            </a:ln>
          </p:spPr>
        </p:sp>
      </p:grpSp>
      <p:pic>
        <p:nvPicPr>
          <p:cNvPr id="413" name="Google Shape;413;p47"/>
          <p:cNvPicPr preferRelativeResize="0"/>
          <p:nvPr/>
        </p:nvPicPr>
        <p:blipFill rotWithShape="1">
          <a:blip r:embed="rId4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7"/>
          <p:cNvSpPr txBox="1"/>
          <p:nvPr/>
        </p:nvSpPr>
        <p:spPr>
          <a:xfrm>
            <a:off x="3061525" y="1408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5" name="Google Shape;415;p47"/>
          <p:cNvSpPr txBox="1"/>
          <p:nvPr/>
        </p:nvSpPr>
        <p:spPr>
          <a:xfrm>
            <a:off x="1460175" y="10285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F6B26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5044150" y="10285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F6B26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7" name="Google Shape;417;p47"/>
          <p:cNvSpPr txBox="1"/>
          <p:nvPr/>
        </p:nvSpPr>
        <p:spPr>
          <a:xfrm>
            <a:off x="5355763" y="14143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8" name="Google Shape;418;p47"/>
          <p:cNvSpPr txBox="1"/>
          <p:nvPr/>
        </p:nvSpPr>
        <p:spPr>
          <a:xfrm>
            <a:off x="3856075" y="6931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419" name="Google Shape;419;p47"/>
          <p:cNvSpPr/>
          <p:nvPr/>
        </p:nvSpPr>
        <p:spPr>
          <a:xfrm rot="10797218">
            <a:off x="8027273" y="4706680"/>
            <a:ext cx="1112100" cy="299400"/>
          </a:xfrm>
          <a:prstGeom prst="homePlate">
            <a:avLst>
              <a:gd fmla="val 50000" name="adj"/>
            </a:avLst>
          </a:prstGeom>
          <a:solidFill>
            <a:srgbClr val="FDE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>
            <a:hlinkClick r:id="rId5"/>
          </p:cNvPr>
          <p:cNvSpPr txBox="1"/>
          <p:nvPr/>
        </p:nvSpPr>
        <p:spPr>
          <a:xfrm>
            <a:off x="8186275" y="4706225"/>
            <a:ext cx="9531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Editing file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1" name="Google Shape;421;p4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7015" y="4584550"/>
            <a:ext cx="203279" cy="18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0996" y="4618345"/>
            <a:ext cx="173700" cy="11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23" name="Google Shape;423;p47"/>
          <p:cNvSpPr txBox="1"/>
          <p:nvPr/>
        </p:nvSpPr>
        <p:spPr>
          <a:xfrm rot="-1379">
            <a:off x="2212464" y="4350512"/>
            <a:ext cx="747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4" name="Google Shape;424;p47"/>
          <p:cNvSpPr txBox="1"/>
          <p:nvPr/>
        </p:nvSpPr>
        <p:spPr>
          <a:xfrm>
            <a:off x="1908650" y="12650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5" name="Google Shape;425;p47"/>
          <p:cNvPicPr preferRelativeResize="0"/>
          <p:nvPr/>
        </p:nvPicPr>
        <p:blipFill rotWithShape="1">
          <a:blip r:embed="rId10">
            <a:alphaModFix/>
          </a:blip>
          <a:srcRect b="47363" l="62781" r="9870" t="34106"/>
          <a:stretch/>
        </p:blipFill>
        <p:spPr>
          <a:xfrm>
            <a:off x="1641304" y="1098450"/>
            <a:ext cx="316571" cy="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/>
          <p:nvPr/>
        </p:nvSpPr>
        <p:spPr>
          <a:xfrm rot="10800000">
            <a:off x="5700" y="-50"/>
            <a:ext cx="9132600" cy="1548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873950" y="1728100"/>
            <a:ext cx="5021700" cy="26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●"/>
            </a:pPr>
            <a:r>
              <a:rPr lang="ar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anatomy of the oral cavity, (boundaries, parts, nerve supply). 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●"/>
            </a:pPr>
            <a:r>
              <a:rPr lang="ar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anatomy of the palate, (parts, muscles, nerve &amp; blood supply).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●"/>
            </a:pPr>
            <a:r>
              <a:rPr lang="ar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anatomy of the tongue, (structure, muscles, motor and sensory nerve, blood supply and lymphatic  drainage). 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6259300" y="943700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13907" l="10344" r="17265" t="48166"/>
          <a:stretch/>
        </p:blipFill>
        <p:spPr>
          <a:xfrm>
            <a:off x="5995545" y="2571750"/>
            <a:ext cx="2906174" cy="20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ctrTitle"/>
          </p:nvPr>
        </p:nvSpPr>
        <p:spPr>
          <a:xfrm>
            <a:off x="337750" y="0"/>
            <a:ext cx="55551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800"/>
              <a:t>Oral Cavity</a:t>
            </a:r>
            <a:endParaRPr sz="2800"/>
          </a:p>
        </p:txBody>
      </p:sp>
      <p:sp>
        <p:nvSpPr>
          <p:cNvPr id="227" name="Google Shape;227;p39"/>
          <p:cNvSpPr txBox="1"/>
          <p:nvPr>
            <p:ph idx="1" type="subTitle"/>
          </p:nvPr>
        </p:nvSpPr>
        <p:spPr>
          <a:xfrm>
            <a:off x="337750" y="583388"/>
            <a:ext cx="74109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ar">
                <a:solidFill>
                  <a:schemeClr val="dk1"/>
                </a:solidFill>
              </a:rPr>
              <a:t>The mouth extends from lips to </a:t>
            </a:r>
            <a:r>
              <a:rPr lang="ar">
                <a:solidFill>
                  <a:srgbClr val="E69138"/>
                </a:solidFill>
              </a:rPr>
              <a:t>oropharyngeal isthmus</a:t>
            </a:r>
            <a:r>
              <a:rPr lang="ar">
                <a:solidFill>
                  <a:schemeClr val="dk1"/>
                </a:solidFill>
              </a:rPr>
              <a:t> (the junction between mouth &amp; the pharynx).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Char char="●"/>
            </a:pPr>
            <a:r>
              <a:rPr lang="ar">
                <a:solidFill>
                  <a:srgbClr val="674EA7"/>
                </a:solidFill>
              </a:rPr>
              <a:t>Is bounded:  Above by the soft palate and the palatoglossal folds, Below by the dorsum of the tongue.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28" name="Google Shape;228;p39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3736300" y="1135950"/>
            <a:ext cx="1679100" cy="281700"/>
          </a:xfrm>
          <a:prstGeom prst="roundRect">
            <a:avLst>
              <a:gd fmla="val 16667" name="adj"/>
            </a:avLst>
          </a:prstGeom>
          <a:solidFill>
            <a:srgbClr val="CEAE7E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it divided into </a:t>
            </a:r>
            <a:endParaRPr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30" name="Google Shape;230;p39"/>
          <p:cNvCxnSpPr>
            <a:stCxn id="229" idx="2"/>
            <a:endCxn id="231" idx="0"/>
          </p:cNvCxnSpPr>
          <p:nvPr/>
        </p:nvCxnSpPr>
        <p:spPr>
          <a:xfrm flipH="1" rot="-5400000">
            <a:off x="5960800" y="32700"/>
            <a:ext cx="207600" cy="2977500"/>
          </a:xfrm>
          <a:prstGeom prst="bentConnector3">
            <a:avLst>
              <a:gd fmla="val 4997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9"/>
          <p:cNvCxnSpPr>
            <a:stCxn id="229" idx="2"/>
            <a:endCxn id="233" idx="0"/>
          </p:cNvCxnSpPr>
          <p:nvPr/>
        </p:nvCxnSpPr>
        <p:spPr>
          <a:xfrm rot="5400000">
            <a:off x="3011650" y="60750"/>
            <a:ext cx="207300" cy="29211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39"/>
          <p:cNvSpPr/>
          <p:nvPr/>
        </p:nvSpPr>
        <p:spPr>
          <a:xfrm>
            <a:off x="81525" y="1625025"/>
            <a:ext cx="3146700" cy="304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Vestibule: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It’s lies between gums &amp; teeth 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internally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and, Lips &amp; cheeks 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externally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 slit-like space that communicates with the exterior through the oral fissure.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When the jaws are closed, it communicates with the mouth proper behind the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last molar tooth. 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cheek forms the lateral wall of the vestibule and is made up of the buccinator muscle, which is covered by skin and lined by mucous membrane.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Opposite the upper second molar tooth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there is a small papilla on the mucous membrane, marking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opening of the parotid duct.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6071700" y="1625125"/>
            <a:ext cx="2963400" cy="313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Mouth cavity proper: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lies within the alveolar arches, gums, and teeth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9225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has a: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54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○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Roof: which is formed by the hard &amp; soft palate.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54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○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Floor: which is formed by the anterior 2/3 of the tongue, (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oral or palatine part of the tongue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300" y="1690950"/>
            <a:ext cx="1822301" cy="20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3220" y="3020583"/>
            <a:ext cx="722725" cy="55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375" y="3541588"/>
            <a:ext cx="920026" cy="1197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7" name="Google Shape;237;p39"/>
          <p:cNvSpPr txBox="1"/>
          <p:nvPr/>
        </p:nvSpPr>
        <p:spPr>
          <a:xfrm>
            <a:off x="3403225" y="2994313"/>
            <a:ext cx="7548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3574950" y="2406000"/>
            <a:ext cx="722700" cy="2292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latin typeface="Bree Serif"/>
                <a:ea typeface="Bree Serif"/>
                <a:cs typeface="Bree Serif"/>
                <a:sym typeface="Bree Serif"/>
              </a:rPr>
              <a:t>Oropharyngeal</a:t>
            </a:r>
            <a:r>
              <a:rPr b="1" lang="ar" sz="6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600">
                <a:latin typeface="Bree Serif"/>
                <a:ea typeface="Bree Serif"/>
                <a:cs typeface="Bree Serif"/>
                <a:sym typeface="Bree Serif"/>
              </a:rPr>
              <a:t>isthmus</a:t>
            </a:r>
            <a:endParaRPr sz="6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39" name="Google Shape;239;p39"/>
          <p:cNvCxnSpPr/>
          <p:nvPr/>
        </p:nvCxnSpPr>
        <p:spPr>
          <a:xfrm>
            <a:off x="4297925" y="2568225"/>
            <a:ext cx="345600" cy="98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0" name="Google Shape;240;p39"/>
          <p:cNvPicPr preferRelativeResize="0"/>
          <p:nvPr/>
        </p:nvPicPr>
        <p:blipFill rotWithShape="1">
          <a:blip r:embed="rId6">
            <a:alphaModFix/>
          </a:blip>
          <a:srcRect b="22906" l="54046" r="12976" t="49933"/>
          <a:stretch/>
        </p:blipFill>
        <p:spPr>
          <a:xfrm>
            <a:off x="3494613" y="3848712"/>
            <a:ext cx="539949" cy="42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 rotWithShape="1">
          <a:blip r:embed="rId7">
            <a:alphaModFix/>
          </a:blip>
          <a:srcRect b="3869" l="23974" r="24708" t="77834"/>
          <a:stretch/>
        </p:blipFill>
        <p:spPr>
          <a:xfrm>
            <a:off x="3403223" y="4278069"/>
            <a:ext cx="754801" cy="25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247" name="Google Shape;247;p40"/>
          <p:cNvCxnSpPr/>
          <p:nvPr/>
        </p:nvCxnSpPr>
        <p:spPr>
          <a:xfrm>
            <a:off x="363300" y="1504303"/>
            <a:ext cx="6876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48" name="Google Shape;248;p40"/>
          <p:cNvSpPr txBox="1"/>
          <p:nvPr/>
        </p:nvSpPr>
        <p:spPr>
          <a:xfrm>
            <a:off x="596450" y="1135700"/>
            <a:ext cx="6156300" cy="12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is formed by (4 bones)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separated by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cruciform suture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2 Palatine processes of the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maxillae 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anteriorly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2 Horizontal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plates of palatine bones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posteriorly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Bounded Laterally by the alveolar arches of the maxilla.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The under surface of the hard palate is covered with mucoperiosteum. It possesses a median elevated ridge. On either side of the ridge the mucous membrane shows transverse corrugations </a:t>
            </a:r>
            <a:endParaRPr sz="10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hard palate forms the floor of the nasal cavities.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49" name="Google Shape;249;p40"/>
          <p:cNvCxnSpPr>
            <a:endCxn id="250" idx="1"/>
          </p:cNvCxnSpPr>
          <p:nvPr/>
        </p:nvCxnSpPr>
        <p:spPr>
          <a:xfrm>
            <a:off x="335550" y="2942300"/>
            <a:ext cx="261000" cy="6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50" name="Google Shape;250;p40"/>
          <p:cNvSpPr txBox="1"/>
          <p:nvPr/>
        </p:nvSpPr>
        <p:spPr>
          <a:xfrm>
            <a:off x="596550" y="2632700"/>
            <a:ext cx="6156300" cy="63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a mobile fold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formed of a bag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of mucous membrane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filled with striated muscles.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attached to the posterior border of the hard palate.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Its free posterior border is a conical projection called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uvula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51" name="Google Shape;251;p40"/>
          <p:cNvCxnSpPr/>
          <p:nvPr/>
        </p:nvCxnSpPr>
        <p:spPr>
          <a:xfrm flipH="1">
            <a:off x="335475" y="720450"/>
            <a:ext cx="300" cy="2235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40"/>
          <p:cNvCxnSpPr>
            <a:stCxn id="250" idx="2"/>
            <a:endCxn id="253" idx="0"/>
          </p:cNvCxnSpPr>
          <p:nvPr/>
        </p:nvCxnSpPr>
        <p:spPr>
          <a:xfrm rot="5400000">
            <a:off x="2654550" y="2371250"/>
            <a:ext cx="125700" cy="19146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40"/>
          <p:cNvCxnSpPr>
            <a:stCxn id="250" idx="2"/>
            <a:endCxn id="255" idx="0"/>
          </p:cNvCxnSpPr>
          <p:nvPr/>
        </p:nvCxnSpPr>
        <p:spPr>
          <a:xfrm flipH="1" rot="-5400000">
            <a:off x="5680200" y="1260200"/>
            <a:ext cx="125700" cy="41367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40"/>
          <p:cNvCxnSpPr>
            <a:stCxn id="250" idx="2"/>
            <a:endCxn id="257" idx="0"/>
          </p:cNvCxnSpPr>
          <p:nvPr/>
        </p:nvCxnSpPr>
        <p:spPr>
          <a:xfrm flipH="1" rot="-5400000">
            <a:off x="4271700" y="2668700"/>
            <a:ext cx="125700" cy="13197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40"/>
          <p:cNvSpPr/>
          <p:nvPr/>
        </p:nvSpPr>
        <p:spPr>
          <a:xfrm>
            <a:off x="91075" y="3391425"/>
            <a:ext cx="3338100" cy="1534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AutoNum type="arabicPeriod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Mucous membrane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covers its upper &amp; lower surfaces.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AutoNum type="arabicPeriod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Palatine aponeurosis: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 a fibrous sheet attached to the posterior border of the hard palate, It is the expanded tendon of the tensor palatini.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AutoNum type="arabicPeriod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Muscles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AutoNum type="arabicPeriod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Nerves and vessels.</a:t>
            </a:r>
            <a:endParaRPr b="1"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7" name="Google Shape;257;p40"/>
          <p:cNvSpPr/>
          <p:nvPr/>
        </p:nvSpPr>
        <p:spPr>
          <a:xfrm>
            <a:off x="3502150" y="3391425"/>
            <a:ext cx="2984400" cy="1534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AutoNum type="arabicPeriod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Maxillary nerve through: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Greater and Lesser palatine </a:t>
            </a: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nerve </a:t>
            </a:r>
            <a:r>
              <a:rPr lang="ar" sz="9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from</a:t>
            </a:r>
            <a:r>
              <a:rPr lang="ar" sz="9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 maxillary nerve</a:t>
            </a: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enter the palate through greater and lesser palatine foramina. </a:t>
            </a:r>
            <a:r>
              <a:rPr lang="ar" sz="9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(also the vessels)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Nasopalatine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nerve </a:t>
            </a:r>
            <a:r>
              <a:rPr lang="ar" sz="9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is  a branch of the maxillary nerve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enters the palate through the incisive foramen. </a:t>
            </a:r>
            <a:r>
              <a:rPr lang="ar" sz="9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(also the vessels)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AutoNum type="arabicPeriod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Glossopharyngeal nerve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6570100" y="3391425"/>
            <a:ext cx="2482800" cy="1534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Greater &amp; lesser palatine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branches of the maxillary artery.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Ascending palatine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branch of the facial artery.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Ascending pharyngeal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branch of the external carotid artery.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8" name="Google Shape;258;p40"/>
          <p:cNvSpPr/>
          <p:nvPr/>
        </p:nvSpPr>
        <p:spPr>
          <a:xfrm>
            <a:off x="561175" y="851092"/>
            <a:ext cx="2747700" cy="29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B29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Hard (Bony) palate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in front.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561175" y="2426701"/>
            <a:ext cx="2747700" cy="29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B29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Soft palate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behind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0" name="Google Shape;260;p40"/>
          <p:cNvSpPr txBox="1"/>
          <p:nvPr>
            <p:ph type="ctrTitle"/>
          </p:nvPr>
        </p:nvSpPr>
        <p:spPr>
          <a:xfrm>
            <a:off x="321875" y="79829"/>
            <a:ext cx="5392200" cy="4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800"/>
              <a:t>Palate</a:t>
            </a:r>
            <a:endParaRPr sz="2800"/>
          </a:p>
        </p:txBody>
      </p:sp>
      <p:sp>
        <p:nvSpPr>
          <p:cNvPr id="261" name="Google Shape;261;p40"/>
          <p:cNvSpPr/>
          <p:nvPr/>
        </p:nvSpPr>
        <p:spPr>
          <a:xfrm>
            <a:off x="777775" y="3321672"/>
            <a:ext cx="1964700" cy="28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b="1" lang="ar" sz="12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omposed</a:t>
            </a:r>
            <a:r>
              <a:rPr b="1" lang="ar" sz="12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 of </a:t>
            </a:r>
            <a:endParaRPr b="1" sz="1200">
              <a:solidFill>
                <a:schemeClr val="accent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2" name="Google Shape;262;p40"/>
          <p:cNvSpPr/>
          <p:nvPr/>
        </p:nvSpPr>
        <p:spPr>
          <a:xfrm>
            <a:off x="4012009" y="3303175"/>
            <a:ext cx="1964700" cy="28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1C232"/>
                </a:solidFill>
                <a:latin typeface="Bree Serif"/>
                <a:ea typeface="Bree Serif"/>
                <a:cs typeface="Bree Serif"/>
                <a:sym typeface="Bree Serif"/>
              </a:rPr>
              <a:t>Sensory Innervation </a:t>
            </a:r>
            <a:endParaRPr b="1" sz="1200">
              <a:solidFill>
                <a:srgbClr val="F1C23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3" name="Google Shape;263;p40"/>
          <p:cNvSpPr/>
          <p:nvPr/>
        </p:nvSpPr>
        <p:spPr>
          <a:xfrm>
            <a:off x="6752875" y="3321675"/>
            <a:ext cx="1964700" cy="28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Blood supply</a:t>
            </a:r>
            <a:endParaRPr b="1" sz="12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4" name="Google Shape;264;p40"/>
          <p:cNvPicPr preferRelativeResize="0"/>
          <p:nvPr/>
        </p:nvPicPr>
        <p:blipFill rotWithShape="1">
          <a:blip r:embed="rId3">
            <a:alphaModFix/>
          </a:blip>
          <a:srcRect b="8839" l="2942" r="7620" t="3816"/>
          <a:stretch/>
        </p:blipFill>
        <p:spPr>
          <a:xfrm>
            <a:off x="7094091" y="1751198"/>
            <a:ext cx="1697199" cy="96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/>
          <p:nvPr/>
        </p:nvSpPr>
        <p:spPr>
          <a:xfrm>
            <a:off x="184351" y="478671"/>
            <a:ext cx="4838100" cy="285000"/>
          </a:xfrm>
          <a:prstGeom prst="roundRect">
            <a:avLst>
              <a:gd fmla="val 16667" name="adj"/>
            </a:avLst>
          </a:prstGeom>
          <a:solidFill>
            <a:srgbClr val="F3D6B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forms the roof of the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mouth and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divided into two parts: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66" name="Google Shape;266;p40"/>
          <p:cNvGrpSpPr/>
          <p:nvPr/>
        </p:nvGrpSpPr>
        <p:grpSpPr>
          <a:xfrm>
            <a:off x="7028363" y="376185"/>
            <a:ext cx="1568275" cy="1144578"/>
            <a:chOff x="7028600" y="960997"/>
            <a:chExt cx="1568275" cy="1144578"/>
          </a:xfrm>
        </p:grpSpPr>
        <p:pic>
          <p:nvPicPr>
            <p:cNvPr id="267" name="Google Shape;267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4800" y="960997"/>
              <a:ext cx="1542075" cy="1056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40"/>
            <p:cNvSpPr/>
            <p:nvPr/>
          </p:nvSpPr>
          <p:spPr>
            <a:xfrm>
              <a:off x="7028600" y="1107525"/>
              <a:ext cx="263700" cy="2556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7731350" y="1849975"/>
              <a:ext cx="471000" cy="2556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ctrTitle"/>
          </p:nvPr>
        </p:nvSpPr>
        <p:spPr>
          <a:xfrm>
            <a:off x="206867" y="45294"/>
            <a:ext cx="5999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800"/>
              <a:t>Palate: Muscle of the soft palate </a:t>
            </a:r>
            <a:endParaRPr sz="2800"/>
          </a:p>
        </p:txBody>
      </p:sp>
      <p:sp>
        <p:nvSpPr>
          <p:cNvPr id="275" name="Google Shape;275;p41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276" name="Google Shape;276;p41"/>
          <p:cNvGraphicFramePr/>
          <p:nvPr/>
        </p:nvGraphicFramePr>
        <p:xfrm>
          <a:off x="128625" y="72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{E0BEB005-0BB8-43BB-947E-1C54F6245036}</a:tableStyleId>
              </a:tblPr>
              <a:tblGrid>
                <a:gridCol w="1274425"/>
                <a:gridCol w="1330525"/>
                <a:gridCol w="1548250"/>
                <a:gridCol w="1108975"/>
                <a:gridCol w="1924075"/>
              </a:tblGrid>
              <a:tr h="31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 (Pair)</a:t>
                      </a:r>
                      <a:endParaRPr b="1" sz="1000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AE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Origin*</a:t>
                      </a:r>
                      <a:endParaRPr b="1" sz="1000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AE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Insertion* </a:t>
                      </a:r>
                      <a:endParaRPr b="1" sz="1000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AE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supply</a:t>
                      </a:r>
                      <a:endParaRPr b="1" sz="1000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AE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Action </a:t>
                      </a:r>
                      <a:endParaRPr b="1" sz="1000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AE7E"/>
                    </a:solidFill>
                  </a:tcPr>
                </a:tc>
              </a:tr>
              <a:tr h="59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Tensor veli palatini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Spine of sphenoid, auditory tube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With muscle of other side,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forms palatine aponeurosis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to medial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ptetygoid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from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mandibular n.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When muscles contract: tightened and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Tenses the soft palate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Levator veli palatini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Petrous part of temporal bone, auditory tube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Palatine aponeurosis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Pharyngeal plexus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</a:t>
                      </a:r>
                      <a:r>
                        <a:rPr lang="ar" sz="8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ormed by branches from </a:t>
                      </a:r>
                      <a:endParaRPr sz="8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079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800"/>
                        <a:buFont typeface="Bree Serif"/>
                        <a:buChar char="●"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glossopharyngeal nerve </a:t>
                      </a:r>
                      <a:endParaRPr sz="8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079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800"/>
                        <a:buFont typeface="Bree Serif"/>
                        <a:buChar char="●"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vagus nerve </a:t>
                      </a:r>
                      <a:endParaRPr sz="8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079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800"/>
                        <a:buFont typeface="Bree Serif"/>
                        <a:buChar char="●"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cranial part of accessory nerve</a:t>
                      </a:r>
                      <a:endParaRPr sz="8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079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800"/>
                        <a:buFont typeface="Bree Serif"/>
                        <a:buChar char="●"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cervical ganglion sympathetic fibers</a:t>
                      </a:r>
                      <a:endParaRPr sz="8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Raises soft palate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Palato-glossus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Palatine aponeurosis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Side of tongue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Pulls root of tongue upward and backward, narrows oropharyngeal isthmus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Palato-pharyngeus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Palatine aponeurosis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border of thyroid cartilage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Elevates wall of pharynx, pulls palato-phatyngeal folds medially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Musculus uvulae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border of hard palate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Mucous membrane of uvula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Elevates uvula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(can be tested by saying ‘Ah’, normally uvula moves backward in the middle line,</a:t>
                      </a:r>
                      <a:r>
                        <a:rPr lang="ar" sz="800">
                          <a:solidFill>
                            <a:srgbClr val="8E7CC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8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if it deviated to a side. that inducat a lesion in the nerve supply in the opposite side )</a:t>
                      </a:r>
                      <a:endParaRPr sz="800">
                        <a:solidFill>
                          <a:srgbClr val="B7B7B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875" y="516233"/>
            <a:ext cx="1801800" cy="12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475" y="1903175"/>
            <a:ext cx="1858151" cy="79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/>
        </p:nvSpPr>
        <p:spPr>
          <a:xfrm>
            <a:off x="652525" y="4878675"/>
            <a:ext cx="48717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65175" y="4671825"/>
            <a:ext cx="5294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*Males’ doctor said 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origin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and 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insertion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are not important </a:t>
            </a:r>
            <a:endParaRPr sz="10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 rotWithShape="1">
          <a:blip r:embed="rId5">
            <a:alphaModFix/>
          </a:blip>
          <a:srcRect b="0" l="37915" r="0" t="0"/>
          <a:stretch/>
        </p:blipFill>
        <p:spPr>
          <a:xfrm>
            <a:off x="7573363" y="2738338"/>
            <a:ext cx="1284816" cy="90558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 txBox="1"/>
          <p:nvPr/>
        </p:nvSpPr>
        <p:spPr>
          <a:xfrm>
            <a:off x="7405200" y="3679550"/>
            <a:ext cx="1655100" cy="1150200"/>
          </a:xfrm>
          <a:prstGeom prst="rect">
            <a:avLst/>
          </a:prstGeom>
          <a:noFill/>
          <a:ln cap="flat" cmpd="sng" w="9525">
            <a:solidFill>
              <a:srgbClr val="695D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muscle fibers of the tensor palatini converge as they descend from their origin to form a narrow tendon, which turns medially around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pterygoid hamulus.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8371800" y="3314350"/>
            <a:ext cx="444300" cy="236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4" name="Google Shape;284;p41"/>
          <p:cNvCxnSpPr>
            <a:stCxn id="283" idx="4"/>
            <a:endCxn id="282" idx="0"/>
          </p:cNvCxnSpPr>
          <p:nvPr/>
        </p:nvCxnSpPr>
        <p:spPr>
          <a:xfrm flipH="1">
            <a:off x="8232750" y="3550450"/>
            <a:ext cx="361200" cy="12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>
            <p:ph type="ctrTitle"/>
          </p:nvPr>
        </p:nvSpPr>
        <p:spPr>
          <a:xfrm>
            <a:off x="135675" y="251800"/>
            <a:ext cx="76377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800"/>
              <a:t>Palate : Movement of the soft palate </a:t>
            </a:r>
            <a:endParaRPr sz="2800"/>
          </a:p>
        </p:txBody>
      </p:sp>
      <p:sp>
        <p:nvSpPr>
          <p:cNvPr id="290" name="Google Shape;290;p42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291" name="Google Shape;291;p42"/>
          <p:cNvCxnSpPr/>
          <p:nvPr/>
        </p:nvCxnSpPr>
        <p:spPr>
          <a:xfrm>
            <a:off x="257725" y="2911700"/>
            <a:ext cx="8622600" cy="6900"/>
          </a:xfrm>
          <a:prstGeom prst="straightConnector1">
            <a:avLst/>
          </a:prstGeom>
          <a:noFill/>
          <a:ln cap="flat" cmpd="sng" w="63500">
            <a:solidFill>
              <a:srgbClr val="F3F3F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2" name="Google Shape;292;p42"/>
          <p:cNvSpPr/>
          <p:nvPr/>
        </p:nvSpPr>
        <p:spPr>
          <a:xfrm>
            <a:off x="1231676" y="2839209"/>
            <a:ext cx="159600" cy="166200"/>
          </a:xfrm>
          <a:prstGeom prst="ellipse">
            <a:avLst/>
          </a:prstGeom>
          <a:solidFill>
            <a:srgbClr val="EEB2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3319099" y="2826054"/>
            <a:ext cx="159600" cy="166200"/>
          </a:xfrm>
          <a:prstGeom prst="ellipse">
            <a:avLst/>
          </a:prstGeom>
          <a:solidFill>
            <a:srgbClr val="CEA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5348086" y="2832631"/>
            <a:ext cx="159600" cy="166200"/>
          </a:xfrm>
          <a:prstGeom prst="ellipse">
            <a:avLst/>
          </a:prstGeom>
          <a:solidFill>
            <a:srgbClr val="F8C3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p42"/>
          <p:cNvSpPr/>
          <p:nvPr/>
        </p:nvSpPr>
        <p:spPr>
          <a:xfrm>
            <a:off x="7518017" y="2839209"/>
            <a:ext cx="159600" cy="166200"/>
          </a:xfrm>
          <a:prstGeom prst="ellipse">
            <a:avLst/>
          </a:prstGeom>
          <a:solidFill>
            <a:srgbClr val="E6B7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96" name="Google Shape;296;p42"/>
          <p:cNvGrpSpPr/>
          <p:nvPr/>
        </p:nvGrpSpPr>
        <p:grpSpPr>
          <a:xfrm rot="10800000">
            <a:off x="2988414" y="2016516"/>
            <a:ext cx="821314" cy="775245"/>
            <a:chOff x="5019564" y="4294004"/>
            <a:chExt cx="914400" cy="1007204"/>
          </a:xfrm>
        </p:grpSpPr>
        <p:sp>
          <p:nvSpPr>
            <p:cNvPr id="297" name="Google Shape;297;p42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CEAE7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CEAE7E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42"/>
          <p:cNvGrpSpPr/>
          <p:nvPr/>
        </p:nvGrpSpPr>
        <p:grpSpPr>
          <a:xfrm>
            <a:off x="5016819" y="3052247"/>
            <a:ext cx="821314" cy="775245"/>
            <a:chOff x="5019564" y="4294004"/>
            <a:chExt cx="914400" cy="1007204"/>
          </a:xfrm>
        </p:grpSpPr>
        <p:sp>
          <p:nvSpPr>
            <p:cNvPr id="300" name="Google Shape;300;p42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F8C3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F8C38E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42"/>
          <p:cNvGrpSpPr/>
          <p:nvPr/>
        </p:nvGrpSpPr>
        <p:grpSpPr>
          <a:xfrm>
            <a:off x="900410" y="3054535"/>
            <a:ext cx="821314" cy="775245"/>
            <a:chOff x="5019564" y="4294004"/>
            <a:chExt cx="914400" cy="1007204"/>
          </a:xfrm>
        </p:grpSpPr>
        <p:sp>
          <p:nvSpPr>
            <p:cNvPr id="303" name="Google Shape;303;p42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F8C3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EEB276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05" name="Google Shape;305;p42"/>
          <p:cNvGrpSpPr/>
          <p:nvPr/>
        </p:nvGrpSpPr>
        <p:grpSpPr>
          <a:xfrm rot="10800000">
            <a:off x="7187332" y="2029671"/>
            <a:ext cx="821314" cy="775245"/>
            <a:chOff x="5019564" y="4294004"/>
            <a:chExt cx="914400" cy="1007204"/>
          </a:xfrm>
        </p:grpSpPr>
        <p:sp>
          <p:nvSpPr>
            <p:cNvPr id="306" name="Google Shape;306;p42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E6B7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E6B788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308" name="Google Shape;308;p42"/>
          <p:cNvSpPr txBox="1"/>
          <p:nvPr/>
        </p:nvSpPr>
        <p:spPr>
          <a:xfrm>
            <a:off x="148113" y="3372250"/>
            <a:ext cx="2325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Pharyngeal isthmus: (It is the communicating between nasal and oral parts of the pharynx) It is closed by raising the soft palate upward.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1952138" y="1327350"/>
            <a:ext cx="28218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Closure occurs during the production of explosive consonants in speech and swallowing.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Soft palate is raised by the contraction of the levator veli palatini and Palatopharyngeus.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become tenes by Tensor veli palatini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6156775" y="1389650"/>
            <a:ext cx="288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palatopharyngeus muscles on both sides also contract so that the palatopharyngeal arches are pulled medially, like side curtains.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By this means the nasal part of the pharynx is closed off from its oral part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782013" y="2291000"/>
            <a:ext cx="1058100" cy="237000"/>
          </a:xfrm>
          <a:prstGeom prst="rect">
            <a:avLst/>
          </a:prstGeom>
          <a:solidFill>
            <a:srgbClr val="D09551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4437788" y="3294725"/>
            <a:ext cx="1945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At the same time, the posterior (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superior)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wall of the pharynx is pulled  forward. </a:t>
            </a:r>
            <a:endParaRPr i="0" sz="1000" u="none" cap="none" strike="noStrike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2858762" y="3252573"/>
            <a:ext cx="1084200" cy="237000"/>
          </a:xfrm>
          <a:prstGeom prst="rect">
            <a:avLst/>
          </a:prstGeom>
          <a:solidFill>
            <a:srgbClr val="CEAE7E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4962148" y="2299737"/>
            <a:ext cx="1084200" cy="237000"/>
          </a:xfrm>
          <a:prstGeom prst="rect">
            <a:avLst/>
          </a:prstGeom>
          <a:solidFill>
            <a:srgbClr val="F8C38E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7065054" y="3252573"/>
            <a:ext cx="1073400" cy="237000"/>
          </a:xfrm>
          <a:prstGeom prst="rect">
            <a:avLst/>
          </a:prstGeom>
          <a:solidFill>
            <a:srgbClr val="E6B788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16" name="Google Shape;316;p42"/>
          <p:cNvPicPr preferRelativeResize="0"/>
          <p:nvPr/>
        </p:nvPicPr>
        <p:blipFill rotWithShape="1">
          <a:blip r:embed="rId3">
            <a:alphaModFix/>
          </a:blip>
          <a:srcRect b="0" l="33329" r="33155" t="15569"/>
          <a:stretch/>
        </p:blipFill>
        <p:spPr>
          <a:xfrm>
            <a:off x="2941000" y="3489572"/>
            <a:ext cx="915801" cy="12865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7" name="Google Shape;317;p42"/>
          <p:cNvPicPr preferRelativeResize="0"/>
          <p:nvPr/>
        </p:nvPicPr>
        <p:blipFill rotWithShape="1">
          <a:blip r:embed="rId4">
            <a:alphaModFix/>
          </a:blip>
          <a:srcRect b="19972" l="51498" r="22998" t="4742"/>
          <a:stretch/>
        </p:blipFill>
        <p:spPr>
          <a:xfrm>
            <a:off x="4999883" y="1153757"/>
            <a:ext cx="821324" cy="11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2"/>
          <p:cNvPicPr preferRelativeResize="0"/>
          <p:nvPr/>
        </p:nvPicPr>
        <p:blipFill rotWithShape="1">
          <a:blip r:embed="rId3">
            <a:alphaModFix/>
          </a:blip>
          <a:srcRect b="0" l="0" r="63947" t="15569"/>
          <a:stretch/>
        </p:blipFill>
        <p:spPr>
          <a:xfrm>
            <a:off x="853575" y="1059802"/>
            <a:ext cx="915801" cy="1195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9" name="Google Shape;319;p42"/>
          <p:cNvPicPr preferRelativeResize="0"/>
          <p:nvPr/>
        </p:nvPicPr>
        <p:blipFill rotWithShape="1">
          <a:blip r:embed="rId4">
            <a:alphaModFix/>
          </a:blip>
          <a:srcRect b="21373" l="74496" r="0" t="3342"/>
          <a:stretch/>
        </p:blipFill>
        <p:spPr>
          <a:xfrm>
            <a:off x="7223358" y="3534569"/>
            <a:ext cx="821324" cy="113724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/>
          <p:nvPr/>
        </p:nvSpPr>
        <p:spPr>
          <a:xfrm>
            <a:off x="1343450" y="1400400"/>
            <a:ext cx="211500" cy="23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2"/>
          <p:cNvSpPr/>
          <p:nvPr/>
        </p:nvSpPr>
        <p:spPr>
          <a:xfrm>
            <a:off x="3512175" y="3879350"/>
            <a:ext cx="211500" cy="23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2"/>
          <p:cNvSpPr/>
          <p:nvPr/>
        </p:nvSpPr>
        <p:spPr>
          <a:xfrm>
            <a:off x="5507675" y="1874100"/>
            <a:ext cx="211500" cy="23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2"/>
          <p:cNvSpPr/>
          <p:nvPr/>
        </p:nvSpPr>
        <p:spPr>
          <a:xfrm>
            <a:off x="7561875" y="4014338"/>
            <a:ext cx="211500" cy="23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29" name="Google Shape;329;p43"/>
          <p:cNvSpPr txBox="1"/>
          <p:nvPr>
            <p:ph type="ctrTitle"/>
          </p:nvPr>
        </p:nvSpPr>
        <p:spPr>
          <a:xfrm>
            <a:off x="192100" y="3557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800"/>
              <a:t>Tongue: </a:t>
            </a:r>
            <a:endParaRPr sz="2800"/>
          </a:p>
        </p:txBody>
      </p:sp>
      <p:cxnSp>
        <p:nvCxnSpPr>
          <p:cNvPr id="330" name="Google Shape;330;p43"/>
          <p:cNvCxnSpPr/>
          <p:nvPr/>
        </p:nvCxnSpPr>
        <p:spPr>
          <a:xfrm>
            <a:off x="307626" y="3557021"/>
            <a:ext cx="3631200" cy="8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43"/>
          <p:cNvCxnSpPr/>
          <p:nvPr/>
        </p:nvCxnSpPr>
        <p:spPr>
          <a:xfrm>
            <a:off x="641197" y="1575113"/>
            <a:ext cx="3108300" cy="14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43"/>
          <p:cNvSpPr txBox="1"/>
          <p:nvPr/>
        </p:nvSpPr>
        <p:spPr>
          <a:xfrm>
            <a:off x="157675" y="1740750"/>
            <a:ext cx="67395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an be divided 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by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sulcus terminalis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V-shaped sulcus.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into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1" marL="71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○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Anterior 2/3 or oral part and Posterior 1/3 or pharyngeal part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 apex of the sulcus projects backward and is marked by a small pit, the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foramen cecum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. It’s an embryologic remnant which marks the site of the upper end of the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thyroglossal duct</a:t>
            </a:r>
            <a:endParaRPr sz="9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157675" y="3728575"/>
            <a:ext cx="66675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 mucous membrane on the inferior surface of the tongue is smooth and is reflected from the tongue to the floor of the mouth.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In the midline, the undersurface of the tongue is connected to the floor of the mouth by a fold of mucous membrane,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the frenulum of  tongue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ar" sz="9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(Tongue-tie is a condition where tongue movement is restricted due to a short </a:t>
            </a:r>
            <a:r>
              <a:rPr lang="ar" sz="9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frenulum, baby may have difficulties breastfeeding and speaking.</a:t>
            </a:r>
            <a:r>
              <a:rPr lang="ar" sz="9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9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On the lateral side of the frenulum, the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deep lingual vein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can be seen through the mucous membrane.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Lateral to the lingual vein, the mucous membrane forms a serrated fold called the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fimbriated fold.</a:t>
            </a:r>
            <a:endParaRPr sz="9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157675" y="2403325"/>
            <a:ext cx="66675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Three types of papillae are present on the upper surface of the anterior two thirds of the tongue: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○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filiform papillae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○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fungiform papillae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○"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vallate papillae.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●"/>
            </a:pPr>
            <a:r>
              <a:rPr lang="ar" sz="9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The mucous membrane covering the posterior third of the tongue is devoid of papillae but has a nodular irregular surface caused by the presence of underlying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lymph nodules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, the lingual tonsil.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The posterior third has no papillae.</a:t>
            </a:r>
            <a:endParaRPr sz="9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 b="0" l="9954" r="7774" t="11079"/>
          <a:stretch/>
        </p:blipFill>
        <p:spPr>
          <a:xfrm>
            <a:off x="7183825" y="1752827"/>
            <a:ext cx="1568950" cy="13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/>
          <p:nvPr/>
        </p:nvSpPr>
        <p:spPr>
          <a:xfrm>
            <a:off x="217143" y="1288538"/>
            <a:ext cx="1794600" cy="519900"/>
          </a:xfrm>
          <a:prstGeom prst="leftArrow">
            <a:avLst>
              <a:gd fmla="val 50000" name="adj1"/>
              <a:gd fmla="val 0" name="adj2"/>
            </a:avLst>
          </a:prstGeom>
          <a:solidFill>
            <a:srgbClr val="D09551"/>
          </a:solidFill>
          <a:ln cap="flat" cmpd="sng" w="9525">
            <a:solidFill>
              <a:srgbClr val="D095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Upper surface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37" name="Google Shape;3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602" y="3405038"/>
            <a:ext cx="1568950" cy="138640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/>
        </p:nvSpPr>
        <p:spPr>
          <a:xfrm>
            <a:off x="7650125" y="648400"/>
            <a:ext cx="1569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 tongue is divided into right &amp; left halves by a median fibrous septum.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39" name="Google Shape;339;p43"/>
          <p:cNvGrpSpPr/>
          <p:nvPr/>
        </p:nvGrpSpPr>
        <p:grpSpPr>
          <a:xfrm>
            <a:off x="307620" y="694974"/>
            <a:ext cx="363175" cy="459187"/>
            <a:chOff x="219906" y="1124884"/>
            <a:chExt cx="502455" cy="736349"/>
          </a:xfrm>
        </p:grpSpPr>
        <p:grpSp>
          <p:nvGrpSpPr>
            <p:cNvPr id="340" name="Google Shape;340;p4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41" name="Google Shape;341;p4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DECDB"/>
              </a:solidFill>
              <a:ln cap="flat" cmpd="sng" w="9525">
                <a:solidFill>
                  <a:srgbClr val="D095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42" name="Google Shape;342;p4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43" name="Google Shape;343;p43"/>
            <p:cNvSpPr txBox="1"/>
            <p:nvPr/>
          </p:nvSpPr>
          <p:spPr>
            <a:xfrm>
              <a:off x="279204" y="1152203"/>
              <a:ext cx="29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1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44" name="Google Shape;344;p43"/>
          <p:cNvGrpSpPr/>
          <p:nvPr/>
        </p:nvGrpSpPr>
        <p:grpSpPr>
          <a:xfrm>
            <a:off x="2513332" y="694965"/>
            <a:ext cx="363175" cy="459187"/>
            <a:chOff x="219906" y="1124884"/>
            <a:chExt cx="502455" cy="736349"/>
          </a:xfrm>
        </p:grpSpPr>
        <p:grpSp>
          <p:nvGrpSpPr>
            <p:cNvPr id="345" name="Google Shape;345;p4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46" name="Google Shape;346;p4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DECDB"/>
              </a:solidFill>
              <a:ln cap="flat" cmpd="sng" w="9525">
                <a:solidFill>
                  <a:srgbClr val="D095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47" name="Google Shape;347;p4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48" name="Google Shape;348;p43"/>
            <p:cNvSpPr txBox="1"/>
            <p:nvPr/>
          </p:nvSpPr>
          <p:spPr>
            <a:xfrm>
              <a:off x="28324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2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49" name="Google Shape;349;p43"/>
          <p:cNvGrpSpPr/>
          <p:nvPr/>
        </p:nvGrpSpPr>
        <p:grpSpPr>
          <a:xfrm>
            <a:off x="4520226" y="694966"/>
            <a:ext cx="363175" cy="459187"/>
            <a:chOff x="219906" y="1124884"/>
            <a:chExt cx="502455" cy="736349"/>
          </a:xfrm>
        </p:grpSpPr>
        <p:grpSp>
          <p:nvGrpSpPr>
            <p:cNvPr id="350" name="Google Shape;350;p4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51" name="Google Shape;351;p4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DECDB"/>
              </a:solidFill>
              <a:ln cap="flat" cmpd="sng" w="9525">
                <a:solidFill>
                  <a:srgbClr val="D095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52" name="Google Shape;352;p4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53" name="Google Shape;353;p43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3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54" name="Google Shape;354;p43"/>
          <p:cNvGrpSpPr/>
          <p:nvPr/>
        </p:nvGrpSpPr>
        <p:grpSpPr>
          <a:xfrm>
            <a:off x="7286943" y="708157"/>
            <a:ext cx="363175" cy="459187"/>
            <a:chOff x="219906" y="1124884"/>
            <a:chExt cx="502455" cy="736349"/>
          </a:xfrm>
        </p:grpSpPr>
        <p:grpSp>
          <p:nvGrpSpPr>
            <p:cNvPr id="355" name="Google Shape;355;p4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56" name="Google Shape;356;p4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DECDB"/>
              </a:solidFill>
              <a:ln cap="flat" cmpd="sng" w="9525">
                <a:solidFill>
                  <a:srgbClr val="D095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57" name="Google Shape;357;p4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58" name="Google Shape;358;p43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4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359" name="Google Shape;359;p43"/>
          <p:cNvSpPr txBox="1"/>
          <p:nvPr/>
        </p:nvSpPr>
        <p:spPr>
          <a:xfrm>
            <a:off x="717400" y="677788"/>
            <a:ext cx="1911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 a mass of striated muscle covered with mucous membrane.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2912500" y="626800"/>
            <a:ext cx="16698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Its anterior 2/3 lies in the mouth, and its posterior 1/3 lies in the pharynx. </a:t>
            </a:r>
            <a:endParaRPr sz="900"/>
          </a:p>
        </p:txBody>
      </p:sp>
      <p:sp>
        <p:nvSpPr>
          <p:cNvPr id="361" name="Google Shape;361;p43"/>
          <p:cNvSpPr txBox="1"/>
          <p:nvPr/>
        </p:nvSpPr>
        <p:spPr>
          <a:xfrm>
            <a:off x="4945475" y="648400"/>
            <a:ext cx="24741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Muscles attach the tongue to :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styloid process &amp; soft palate </a:t>
            </a:r>
            <a:r>
              <a:rPr lang="ar" sz="9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above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mandible &amp; the hyoid bone </a:t>
            </a:r>
            <a:r>
              <a:rPr lang="ar" sz="9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below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2" name="Google Shape;362;p43"/>
          <p:cNvSpPr/>
          <p:nvPr/>
        </p:nvSpPr>
        <p:spPr>
          <a:xfrm>
            <a:off x="217143" y="3301413"/>
            <a:ext cx="1794600" cy="519900"/>
          </a:xfrm>
          <a:prstGeom prst="leftArrow">
            <a:avLst>
              <a:gd fmla="val 50000" name="adj1"/>
              <a:gd fmla="val 0" name="adj2"/>
            </a:avLst>
          </a:prstGeom>
          <a:solidFill>
            <a:srgbClr val="F8C38E"/>
          </a:solidFill>
          <a:ln cap="flat" cmpd="sng" w="9525">
            <a:solidFill>
              <a:srgbClr val="F8C3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inferior </a:t>
            </a: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surface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>
            <p:ph idx="12" type="sldNum"/>
          </p:nvPr>
        </p:nvSpPr>
        <p:spPr>
          <a:xfrm>
            <a:off x="8840929" y="4694339"/>
            <a:ext cx="33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68" name="Google Shape;368;p44"/>
          <p:cNvSpPr txBox="1"/>
          <p:nvPr>
            <p:ph type="ctrTitle"/>
          </p:nvPr>
        </p:nvSpPr>
        <p:spPr>
          <a:xfrm>
            <a:off x="107450" y="6832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/>
              <a:t>Tongue: Muscles</a:t>
            </a:r>
            <a:endParaRPr/>
          </a:p>
        </p:txBody>
      </p:sp>
      <p:graphicFrame>
        <p:nvGraphicFramePr>
          <p:cNvPr id="369" name="Google Shape;369;p44"/>
          <p:cNvGraphicFramePr/>
          <p:nvPr/>
        </p:nvGraphicFramePr>
        <p:xfrm>
          <a:off x="107450" y="64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{E0BEB005-0BB8-43BB-947E-1C54F6245036}</a:tableStyleId>
              </a:tblPr>
              <a:tblGrid>
                <a:gridCol w="1216850"/>
                <a:gridCol w="1450725"/>
                <a:gridCol w="1038800"/>
                <a:gridCol w="968875"/>
                <a:gridCol w="2068425"/>
              </a:tblGrid>
              <a:tr h="26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 (Pair)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Origin*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Insertion* 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supply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Action 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DB"/>
                    </a:solidFill>
                  </a:tcPr>
                </a:tc>
              </a:tr>
              <a:tr h="1000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Intrinsic Muscles: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are not attached to  bone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B276"/>
                    </a:solidFill>
                  </a:tcPr>
                </a:tc>
                <a:tc hMerge="1"/>
                <a:tc hMerge="1"/>
                <a:tc hMerge="1"/>
                <a:tc hMerge="1"/>
              </a:tr>
              <a:tr h="485150">
                <a:tc>
                  <a:txBody>
                    <a:bodyPr/>
                    <a:lstStyle/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&amp; inferior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Longitudinal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Transverse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Vertical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Median septum and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submucosa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Mucous membrane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Hypoglossal nerve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Alter the shape of the tongue while it lies within the mouth.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12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Extrinsic </a:t>
                      </a:r>
                      <a:r>
                        <a:rPr b="1"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Muscles: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are attached to bones and soft palate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  <a:tc hMerge="1"/>
                <a:tc hMerge="1"/>
              </a:tr>
              <a:tr h="43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Genioglossus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genial spine of mandible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Blends with other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muscles of tongue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Hypoglossal nerve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Protrudes apex of tongue through mouth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Hyoglossus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Body and greater cornu of hyoid bone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Depresses tongue 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Styloglossus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Styloid process of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temporal bone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Draws tongue upward and backward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Palato-glossus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Palatine aponeurosis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Side of tongue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Pharyngeal plexus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Pulls root of tongue upward and backward,narrows oropharyngeal isthmus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70" name="Google Shape;3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924" y="1125625"/>
            <a:ext cx="2153037" cy="12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2375" y="3026850"/>
            <a:ext cx="2216125" cy="15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4"/>
          <p:cNvSpPr txBox="1"/>
          <p:nvPr/>
        </p:nvSpPr>
        <p:spPr>
          <a:xfrm>
            <a:off x="107450" y="4822800"/>
            <a:ext cx="5294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*Males’ doctor said origin and insertion are not important </a:t>
            </a:r>
            <a:endParaRPr sz="10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 txBox="1"/>
          <p:nvPr>
            <p:ph type="ctrTitle"/>
          </p:nvPr>
        </p:nvSpPr>
        <p:spPr>
          <a:xfrm>
            <a:off x="128625" y="160075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/>
              <a:t>Tongue Supply : </a:t>
            </a:r>
            <a:endParaRPr/>
          </a:p>
        </p:txBody>
      </p:sp>
      <p:sp>
        <p:nvSpPr>
          <p:cNvPr id="378" name="Google Shape;378;p45"/>
          <p:cNvSpPr txBox="1"/>
          <p:nvPr>
            <p:ph idx="12" type="sldNum"/>
          </p:nvPr>
        </p:nvSpPr>
        <p:spPr>
          <a:xfrm>
            <a:off x="8866966" y="4694338"/>
            <a:ext cx="303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79" name="Google Shape;379;p45"/>
          <p:cNvSpPr/>
          <p:nvPr/>
        </p:nvSpPr>
        <p:spPr>
          <a:xfrm>
            <a:off x="420200" y="1171841"/>
            <a:ext cx="4086300" cy="1458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supplied by: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lingual artery, from external carotid artery. 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its branch: Deep lingual artery, sublingual artery and dorsal lingual arteries </a:t>
            </a:r>
            <a:endParaRPr sz="10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Tonsillar branch of the facial artery,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Ascending pharyngeal artery.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veins drain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into the internal jugular vein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1489750" y="965050"/>
            <a:ext cx="1061100" cy="3936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drainage</a:t>
            </a:r>
            <a:endParaRPr/>
          </a:p>
        </p:txBody>
      </p:sp>
      <p:graphicFrame>
        <p:nvGraphicFramePr>
          <p:cNvPr id="381" name="Google Shape;381;p45"/>
          <p:cNvGraphicFramePr/>
          <p:nvPr/>
        </p:nvGraphicFramePr>
        <p:xfrm>
          <a:off x="596663" y="3104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{E0BEB005-0BB8-43BB-947E-1C54F6245036}</a:tableStyleId>
              </a:tblPr>
              <a:tblGrid>
                <a:gridCol w="1655850"/>
                <a:gridCol w="2164350"/>
                <a:gridCol w="3302100"/>
              </a:tblGrid>
              <a:tr h="32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Part 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General Sensation 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(from mucous membrane)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Taste Sensation 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(from taste </a:t>
                      </a: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buds)</a:t>
                      </a:r>
                      <a:r>
                        <a:rPr b="1"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2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Anterior 2/3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Lingual nerve.</a:t>
                      </a:r>
                      <a:r>
                        <a:rPr lang="ar" sz="9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(branch of the 5th CN)</a:t>
                      </a:r>
                      <a:endParaRPr sz="9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Chorda Tympani of the (Facial) nerve. </a:t>
                      </a:r>
                      <a:r>
                        <a:rPr lang="ar" sz="9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EXCEPT </a:t>
                      </a:r>
                      <a:r>
                        <a:rPr lang="ar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vallate papillae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  <a:tr h="2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1/3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Glossopharyngeal nerve.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Glossopharyngeal nerve.  </a:t>
                      </a:r>
                      <a:r>
                        <a:rPr lang="ar" sz="9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(including the vallate papillae)</a:t>
                      </a:r>
                      <a:endParaRPr sz="9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  <a:tr h="32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Roots of the tongue and epiglottis </a:t>
                      </a:r>
                      <a:endParaRPr sz="9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Vagus nerve</a:t>
                      </a:r>
                      <a:endParaRPr sz="9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Vagus nerve</a:t>
                      </a:r>
                      <a:endParaRPr sz="9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2" name="Google Shape;382;p45"/>
          <p:cNvSpPr/>
          <p:nvPr/>
        </p:nvSpPr>
        <p:spPr>
          <a:xfrm>
            <a:off x="485775" y="965050"/>
            <a:ext cx="1004100" cy="393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B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lood supply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3" name="Google Shape;383;p45"/>
          <p:cNvSpPr/>
          <p:nvPr/>
        </p:nvSpPr>
        <p:spPr>
          <a:xfrm>
            <a:off x="74775" y="965050"/>
            <a:ext cx="800100" cy="393600"/>
          </a:xfrm>
          <a:prstGeom prst="flowChartMerg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4" name="Google Shape;384;p45"/>
          <p:cNvSpPr/>
          <p:nvPr/>
        </p:nvSpPr>
        <p:spPr>
          <a:xfrm>
            <a:off x="420200" y="2733600"/>
            <a:ext cx="8367900" cy="393600"/>
          </a:xfrm>
          <a:prstGeom prst="rect">
            <a:avLst/>
          </a:prstGeom>
          <a:solidFill>
            <a:srgbClr val="F3C1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Sensory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Innervation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5" name="Google Shape;385;p45"/>
          <p:cNvSpPr/>
          <p:nvPr/>
        </p:nvSpPr>
        <p:spPr>
          <a:xfrm>
            <a:off x="2157375" y="965050"/>
            <a:ext cx="800100" cy="393600"/>
          </a:xfrm>
          <a:prstGeom prst="triangle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446" y="3143751"/>
            <a:ext cx="1291203" cy="16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5"/>
          <p:cNvSpPr/>
          <p:nvPr/>
        </p:nvSpPr>
        <p:spPr>
          <a:xfrm>
            <a:off x="4934725" y="1117363"/>
            <a:ext cx="4086300" cy="1458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tip of the tongue drain into submental lymph nodes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remainder of the anterior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2/3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drain into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submandibular lymph nodes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○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deep cervical lymph nodes.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Posterior 1/3 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drain into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deep cervical lymph nodes.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8" name="Google Shape;388;p45"/>
          <p:cNvSpPr/>
          <p:nvPr/>
        </p:nvSpPr>
        <p:spPr>
          <a:xfrm>
            <a:off x="4934725" y="1022925"/>
            <a:ext cx="2096400" cy="3936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ymphatic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drainage </a:t>
            </a:r>
            <a:endParaRPr/>
          </a:p>
        </p:txBody>
      </p:sp>
      <p:sp>
        <p:nvSpPr>
          <p:cNvPr id="389" name="Google Shape;389;p45"/>
          <p:cNvSpPr/>
          <p:nvPr/>
        </p:nvSpPr>
        <p:spPr>
          <a:xfrm>
            <a:off x="4525200" y="1022925"/>
            <a:ext cx="800100" cy="393600"/>
          </a:xfrm>
          <a:prstGeom prst="flowChartMerg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0" name="Google Shape;390;p45"/>
          <p:cNvSpPr/>
          <p:nvPr/>
        </p:nvSpPr>
        <p:spPr>
          <a:xfrm>
            <a:off x="6620700" y="1022925"/>
            <a:ext cx="800100" cy="3936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5"/>
          <p:cNvSpPr/>
          <p:nvPr/>
        </p:nvSpPr>
        <p:spPr>
          <a:xfrm>
            <a:off x="8369875" y="2733600"/>
            <a:ext cx="800100" cy="3936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5"/>
          <p:cNvSpPr/>
          <p:nvPr/>
        </p:nvSpPr>
        <p:spPr>
          <a:xfrm>
            <a:off x="45725" y="2733600"/>
            <a:ext cx="800100" cy="393600"/>
          </a:xfrm>
          <a:prstGeom prst="flowChartMerg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