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1" r:id="rId5"/>
    <p:sldMasterId id="2147483682" r:id="rId6"/>
    <p:sldMasterId id="214748368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</p:sldIdLst>
  <p:sldSz cy="5143500" cx="9144000"/>
  <p:notesSz cx="6858000" cy="9144000"/>
  <p:embeddedFontLst>
    <p:embeddedFont>
      <p:font typeface="Mada"/>
      <p:regular r:id="rId20"/>
      <p:bold r:id="rId21"/>
    </p:embeddedFont>
    <p:embeddedFont>
      <p:font typeface="Bree Serif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F98AC75D-07C5-4A3A-A764-9CFE00687CFF}">
  <a:tblStyle styleId="{F98AC75D-07C5-4A3A-A764-9CFE00687C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ada-regular.fntdata"/><Relationship Id="rId11" Type="http://schemas.openxmlformats.org/officeDocument/2006/relationships/slide" Target="slides/slide3.xml"/><Relationship Id="rId22" Type="http://schemas.openxmlformats.org/officeDocument/2006/relationships/font" Target="fonts/BreeSerif-regular.fntdata"/><Relationship Id="rId10" Type="http://schemas.openxmlformats.org/officeDocument/2006/relationships/slide" Target="slides/slide2.xml"/><Relationship Id="rId21" Type="http://schemas.openxmlformats.org/officeDocument/2006/relationships/font" Target="fonts/Mada-bold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1.xml"/><Relationship Id="rId6" Type="http://schemas.openxmlformats.org/officeDocument/2006/relationships/slideMaster" Target="slideMasters/slideMaster2.xml"/><Relationship Id="rId18" Type="http://schemas.openxmlformats.org/officeDocument/2006/relationships/slide" Target="slides/slide10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165c2df13826b0a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3165c2df13826b0a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5cc511b498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5cc511b498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054de6bf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054de6bf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054de6bf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6054de6bf4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58d689a2a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58d689a2a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5920060e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75920060e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5a0ff6428_7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5a0ff6428_7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758d689a2a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758d689a2a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59f2a06a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759f2a06a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759f2a06a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759f2a06a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75a0ff6428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75a0ff6428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35675" y="251800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3875" y="1029075"/>
            <a:ext cx="32109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ree Serif"/>
              <a:buNone/>
              <a:defRPr sz="4500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ree Serif"/>
              <a:buNone/>
              <a:defRPr sz="1800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ree Serif"/>
              <a:buNone/>
              <a:defRPr sz="1500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>
                <a:solidFill>
                  <a:srgbClr val="000000"/>
                </a:solidFill>
              </a:defRPr>
            </a:lvl1pPr>
            <a:lvl2pPr lvl="1" rtl="0">
              <a:buNone/>
              <a:defRPr b="1">
                <a:solidFill>
                  <a:srgbClr val="000000"/>
                </a:solidFill>
              </a:defRPr>
            </a:lvl2pPr>
            <a:lvl3pPr lvl="2" rtl="0">
              <a:buNone/>
              <a:defRPr b="1">
                <a:solidFill>
                  <a:srgbClr val="000000"/>
                </a:solidFill>
              </a:defRPr>
            </a:lvl3pPr>
            <a:lvl4pPr lvl="3" rtl="0">
              <a:buNone/>
              <a:defRPr b="1">
                <a:solidFill>
                  <a:srgbClr val="000000"/>
                </a:solidFill>
              </a:defRPr>
            </a:lvl4pPr>
            <a:lvl5pPr lvl="4" rtl="0">
              <a:buNone/>
              <a:defRPr b="1">
                <a:solidFill>
                  <a:srgbClr val="000000"/>
                </a:solidFill>
              </a:defRPr>
            </a:lvl5pPr>
            <a:lvl6pPr lvl="5" rtl="0">
              <a:buNone/>
              <a:defRPr b="1">
                <a:solidFill>
                  <a:srgbClr val="000000"/>
                </a:solidFill>
              </a:defRPr>
            </a:lvl6pPr>
            <a:lvl7pPr lvl="6" rtl="0">
              <a:buNone/>
              <a:defRPr b="1">
                <a:solidFill>
                  <a:srgbClr val="000000"/>
                </a:solidFill>
              </a:defRPr>
            </a:lvl7pPr>
            <a:lvl8pPr lvl="7" rtl="0">
              <a:buNone/>
              <a:defRPr b="1">
                <a:solidFill>
                  <a:srgbClr val="000000"/>
                </a:solidFill>
              </a:defRPr>
            </a:lvl8pPr>
            <a:lvl9pPr lvl="8" rtl="0">
              <a:buNone/>
              <a:defRPr b="1"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26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4" name="Google Shape;134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0" name="Google Shape;140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1" name="Google Shape;141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8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6" name="Google Shape;146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29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2" name="Google Shape;152;p29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3" name="Google Shape;153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30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9" name="Google Shape;159;p30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0" name="Google Shape;160;p30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1" name="Google Shape;161;p30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2" name="Google Shape;162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2" name="Google Shape;172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254400" y="1255413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33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77" name="Google Shape;177;p33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78" name="Google Shape;178;p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34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34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85" name="Google Shape;185;p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3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1" name="Google Shape;191;p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2" name="Google Shape;192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" name="Google Shape;196;p36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7" name="Google Shape;197;p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4400" y="125541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  <a:defRPr sz="1800">
                <a:latin typeface="Bree Serif"/>
                <a:ea typeface="Bree Serif"/>
                <a:cs typeface="Bree Serif"/>
                <a:sym typeface="Bree Serif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●"/>
              <a:defRPr>
                <a:latin typeface="Bree Serif"/>
                <a:ea typeface="Bree Serif"/>
                <a:cs typeface="Bree Serif"/>
                <a:sym typeface="Bree Serif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●"/>
              <a:defRPr>
                <a:latin typeface="Bree Serif"/>
                <a:ea typeface="Bree Serif"/>
                <a:cs typeface="Bree Serif"/>
                <a:sym typeface="Bree Serif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-5400000">
            <a:off x="4242000" y="673575"/>
            <a:ext cx="234000" cy="8718000"/>
          </a:xfrm>
          <a:prstGeom prst="rect">
            <a:avLst/>
          </a:prstGeom>
          <a:solidFill>
            <a:srgbClr val="FDEC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718407" y="4798575"/>
            <a:ext cx="408192" cy="3509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ree Serif"/>
              <a:buNone/>
              <a:defRPr i="0" sz="33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ree Serif"/>
              <a:buChar char="•"/>
              <a:defRPr i="0" sz="21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ree Serif"/>
              <a:buChar char="•"/>
              <a:defRPr i="0" sz="18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ree Serif"/>
              <a:buChar char="•"/>
              <a:defRPr i="0" sz="15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7.jpg"/><Relationship Id="rId5" Type="http://schemas.openxmlformats.org/officeDocument/2006/relationships/image" Target="../media/image2.jpg"/><Relationship Id="rId6" Type="http://schemas.openxmlformats.org/officeDocument/2006/relationships/hyperlink" Target="https://docs.google.com/presentation/d/1-1bSI6s_2c-g9tQtrxnJztu4LDKFE-rEXck0oIugip4" TargetMode="External"/><Relationship Id="rId7" Type="http://schemas.openxmlformats.org/officeDocument/2006/relationships/image" Target="../media/image2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5.jpg"/><Relationship Id="rId9" Type="http://schemas.openxmlformats.org/officeDocument/2006/relationships/image" Target="../media/image19.png"/><Relationship Id="rId5" Type="http://schemas.openxmlformats.org/officeDocument/2006/relationships/hyperlink" Target="https://docs.google.com/presentation/d/1-1bSI6s_2c-g9tQtrxnJztu4LDKFE-rEXck0oIugip4" TargetMode="External"/><Relationship Id="rId6" Type="http://schemas.openxmlformats.org/officeDocument/2006/relationships/hyperlink" Target="https://twitter.com/Anatomy438" TargetMode="External"/><Relationship Id="rId7" Type="http://schemas.openxmlformats.org/officeDocument/2006/relationships/image" Target="../media/image27.png"/><Relationship Id="rId8" Type="http://schemas.openxmlformats.org/officeDocument/2006/relationships/hyperlink" Target="https://www.sarahah.com/messages/user/2bda1359-b366-4952-9ee4-9f797a9b65f3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5" Type="http://schemas.openxmlformats.org/officeDocument/2006/relationships/image" Target="../media/image13.png"/><Relationship Id="rId6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025" y="1288100"/>
            <a:ext cx="8332499" cy="22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7"/>
          <p:cNvPicPr preferRelativeResize="0"/>
          <p:nvPr/>
        </p:nvPicPr>
        <p:blipFill rotWithShape="1">
          <a:blip r:embed="rId4">
            <a:alphaModFix/>
          </a:blip>
          <a:srcRect b="27591" l="14737" r="14411" t="24952"/>
          <a:stretch/>
        </p:blipFill>
        <p:spPr>
          <a:xfrm>
            <a:off x="3144604" y="4549500"/>
            <a:ext cx="938400" cy="5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4415" y="4405500"/>
            <a:ext cx="738025" cy="73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7"/>
          <p:cNvSpPr txBox="1"/>
          <p:nvPr/>
        </p:nvSpPr>
        <p:spPr>
          <a:xfrm>
            <a:off x="2712875" y="1698625"/>
            <a:ext cx="5728200" cy="95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Esophagus And Stomach</a:t>
            </a:r>
            <a:endParaRPr b="1"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8" name="Google Shape;208;p37"/>
          <p:cNvSpPr txBox="1"/>
          <p:nvPr/>
        </p:nvSpPr>
        <p:spPr>
          <a:xfrm>
            <a:off x="2963525" y="2653825"/>
            <a:ext cx="52269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Gastrointestinal</a:t>
            </a:r>
            <a:r>
              <a:rPr lang="ar" sz="12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block-Anatomy-Lecture 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3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209" name="Google Shape;209;p37"/>
          <p:cNvSpPr txBox="1"/>
          <p:nvPr/>
        </p:nvSpPr>
        <p:spPr>
          <a:xfrm>
            <a:off x="4569752" y="3036624"/>
            <a:ext cx="20298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800">
                <a:solidFill>
                  <a:srgbClr val="999999"/>
                </a:solidFill>
                <a:uFill>
                  <a:noFill/>
                </a:uFill>
                <a:latin typeface="Bree Serif"/>
                <a:ea typeface="Bree Serif"/>
                <a:cs typeface="Bree Serif"/>
                <a:sym typeface="Bree Serif"/>
                <a:hlinkClick r:id="rId6"/>
              </a:rPr>
              <a:t>Editing file </a:t>
            </a:r>
            <a:endParaRPr sz="800">
              <a:solidFill>
                <a:srgbClr val="999999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10" name="Google Shape;210;p37"/>
          <p:cNvPicPr preferRelativeResize="0"/>
          <p:nvPr/>
        </p:nvPicPr>
        <p:blipFill rotWithShape="1">
          <a:blip r:embed="rId7">
            <a:alphaModFix/>
          </a:blip>
          <a:srcRect b="40678" l="16887" r="21277" t="28723"/>
          <a:stretch/>
        </p:blipFill>
        <p:spPr>
          <a:xfrm>
            <a:off x="4082991" y="4508100"/>
            <a:ext cx="1200360" cy="5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6"/>
          <p:cNvSpPr txBox="1"/>
          <p:nvPr/>
        </p:nvSpPr>
        <p:spPr>
          <a:xfrm>
            <a:off x="68607" y="51975"/>
            <a:ext cx="25521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ar" sz="3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QUIZ</a:t>
            </a:r>
            <a:endParaRPr b="1" i="0" sz="3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5" name="Google Shape;365;p46"/>
          <p:cNvSpPr txBox="1"/>
          <p:nvPr/>
        </p:nvSpPr>
        <p:spPr>
          <a:xfrm>
            <a:off x="88300" y="628900"/>
            <a:ext cx="4065600" cy="45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Q1: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At which level does the esophagus ends ?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T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8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T10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T11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C6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Q2:</a:t>
            </a:r>
            <a:r>
              <a:rPr b="1" lang="ar" sz="9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Which of the following is a lateral relation of the 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cervical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 Esophagus?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Trachea 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Aortic arch</a:t>
            </a:r>
            <a:endParaRPr b="0" i="0" sz="900" u="none" cap="none" strike="noStrike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Lobes of thyroid gland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Pericardium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Q3: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Which of the following is a direct branch of the celiac artery?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Left gastric artery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Right gastric artery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Short gastric artery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Right gastroepiploic artery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Q4:</a:t>
            </a:r>
            <a:r>
              <a:rPr b="0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barium swallow will help to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asses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 which of the following? 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left ventricle dilation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left atrial dilation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RIght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atrial dilation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Right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ventricle dilation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26262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6" name="Google Shape;366;p46"/>
          <p:cNvSpPr txBox="1"/>
          <p:nvPr/>
        </p:nvSpPr>
        <p:spPr>
          <a:xfrm>
            <a:off x="4557825" y="618525"/>
            <a:ext cx="4123500" cy="4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Q5: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hich one is from the posterior relations of the stomach :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 Anterior abdominal wall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Diaphragm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Left crus of diaphragm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Base of the left pleura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Q6: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Lesser curvature is attached to which of the following?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liver by gastrohepatic ligament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liver by  gastrosplenic ligament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Colon by lesser omentum 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Colon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by gastrosplenic ligament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Q7: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Fundus of the stomach is located at which level? 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4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th intercostal space just below the apex of the heart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5th intercostal space just below the apex of the heart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5th intercostal space just above the apex of the heart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6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th intercostal space just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above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the apex of the heart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Q8</a:t>
            </a:r>
            <a:r>
              <a:rPr b="1"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Second esophageal constriction is  located at which of the following?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at the crossing with the aortic arch and left main bronchus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 at the junction with the stomach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at the junction with the pharynx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at the junction with the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L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arynx</a:t>
            </a:r>
            <a:endParaRPr b="0" i="0" sz="900" u="none" cap="none" strike="noStrike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26262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7" name="Google Shape;367;p46"/>
          <p:cNvSpPr txBox="1"/>
          <p:nvPr>
            <p:ph idx="12" type="sldNum"/>
          </p:nvPr>
        </p:nvSpPr>
        <p:spPr>
          <a:xfrm>
            <a:off x="8781809" y="4690719"/>
            <a:ext cx="3831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pic>
        <p:nvPicPr>
          <p:cNvPr id="368" name="Google Shape;368;p46"/>
          <p:cNvPicPr preferRelativeResize="0"/>
          <p:nvPr/>
        </p:nvPicPr>
        <p:blipFill rotWithShape="1">
          <a:blip r:embed="rId3">
            <a:alphaModFix/>
          </a:blip>
          <a:srcRect b="52062" l="18786" r="12423" t="8273"/>
          <a:stretch/>
        </p:blipFill>
        <p:spPr>
          <a:xfrm>
            <a:off x="1121465" y="90063"/>
            <a:ext cx="746709" cy="576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9" name="Google Shape;369;p46"/>
          <p:cNvGraphicFramePr/>
          <p:nvPr/>
        </p:nvGraphicFramePr>
        <p:xfrm>
          <a:off x="589560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{F98AC75D-07C5-4A3A-A764-9CFE00687CFF}</a:tableStyleId>
              </a:tblPr>
              <a:tblGrid>
                <a:gridCol w="406050"/>
                <a:gridCol w="406050"/>
                <a:gridCol w="406050"/>
                <a:gridCol w="406050"/>
                <a:gridCol w="406050"/>
                <a:gridCol w="406050"/>
                <a:gridCol w="406050"/>
                <a:gridCol w="406050"/>
              </a:tblGrid>
              <a:tr h="223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Q1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Q2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Q3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Q4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Q5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Q6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Q7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Q8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</a:tr>
              <a:tr h="223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47"/>
          <p:cNvGrpSpPr/>
          <p:nvPr/>
        </p:nvGrpSpPr>
        <p:grpSpPr>
          <a:xfrm>
            <a:off x="453155" y="3285957"/>
            <a:ext cx="2565329" cy="1857545"/>
            <a:chOff x="1323825" y="543050"/>
            <a:chExt cx="5639326" cy="3920526"/>
          </a:xfrm>
        </p:grpSpPr>
        <p:grpSp>
          <p:nvGrpSpPr>
            <p:cNvPr id="375" name="Google Shape;375;p47"/>
            <p:cNvGrpSpPr/>
            <p:nvPr/>
          </p:nvGrpSpPr>
          <p:grpSpPr>
            <a:xfrm>
              <a:off x="1323825" y="602675"/>
              <a:ext cx="5639326" cy="3860901"/>
              <a:chOff x="447200" y="866425"/>
              <a:chExt cx="5639326" cy="3860901"/>
            </a:xfrm>
          </p:grpSpPr>
          <p:pic>
            <p:nvPicPr>
              <p:cNvPr id="376" name="Google Shape;376;p4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47200" y="866425"/>
                <a:ext cx="5639326" cy="38609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7" name="Google Shape;377;p47"/>
              <p:cNvSpPr/>
              <p:nvPr/>
            </p:nvSpPr>
            <p:spPr>
              <a:xfrm>
                <a:off x="4453624" y="2872739"/>
                <a:ext cx="1353700" cy="1391550"/>
              </a:xfrm>
              <a:custGeom>
                <a:rect b="b" l="l" r="r" t="t"/>
                <a:pathLst>
                  <a:path extrusionOk="0" h="55662" w="54148">
                    <a:moveTo>
                      <a:pt x="150" y="26904"/>
                    </a:moveTo>
                    <a:cubicBezTo>
                      <a:pt x="-574" y="19663"/>
                      <a:pt x="1328" y="9349"/>
                      <a:pt x="5736" y="4871"/>
                    </a:cubicBezTo>
                    <a:cubicBezTo>
                      <a:pt x="10144" y="393"/>
                      <a:pt x="20114" y="291"/>
                      <a:pt x="26599" y="34"/>
                    </a:cubicBezTo>
                    <a:cubicBezTo>
                      <a:pt x="33084" y="-223"/>
                      <a:pt x="40140" y="966"/>
                      <a:pt x="44647" y="3329"/>
                    </a:cubicBezTo>
                    <a:cubicBezTo>
                      <a:pt x="49154" y="5692"/>
                      <a:pt x="52511" y="9057"/>
                      <a:pt x="53640" y="14210"/>
                    </a:cubicBezTo>
                    <a:cubicBezTo>
                      <a:pt x="54770" y="19364"/>
                      <a:pt x="54009" y="27955"/>
                      <a:pt x="51424" y="34250"/>
                    </a:cubicBezTo>
                    <a:cubicBezTo>
                      <a:pt x="48839" y="40545"/>
                      <a:pt x="42683" y="48445"/>
                      <a:pt x="38128" y="51978"/>
                    </a:cubicBezTo>
                    <a:cubicBezTo>
                      <a:pt x="33573" y="55511"/>
                      <a:pt x="28768" y="56056"/>
                      <a:pt x="24093" y="55446"/>
                    </a:cubicBezTo>
                    <a:cubicBezTo>
                      <a:pt x="19418" y="54836"/>
                      <a:pt x="14071" y="53073"/>
                      <a:pt x="10080" y="48316"/>
                    </a:cubicBezTo>
                    <a:cubicBezTo>
                      <a:pt x="6090" y="43559"/>
                      <a:pt x="874" y="34145"/>
                      <a:pt x="150" y="2690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76200">
                <a:solidFill>
                  <a:srgbClr val="FDECDB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378" name="Google Shape;378;p47"/>
            <p:cNvSpPr/>
            <p:nvPr/>
          </p:nvSpPr>
          <p:spPr>
            <a:xfrm>
              <a:off x="2091975" y="543050"/>
              <a:ext cx="821550" cy="1866775"/>
            </a:xfrm>
            <a:custGeom>
              <a:rect b="b" l="l" r="r" t="t"/>
              <a:pathLst>
                <a:path extrusionOk="0" h="74671" w="32862">
                  <a:moveTo>
                    <a:pt x="0" y="70480"/>
                  </a:moveTo>
                  <a:lnTo>
                    <a:pt x="4810" y="24203"/>
                  </a:lnTo>
                  <a:lnTo>
                    <a:pt x="27736" y="0"/>
                  </a:lnTo>
                  <a:lnTo>
                    <a:pt x="32862" y="31965"/>
                  </a:lnTo>
                  <a:lnTo>
                    <a:pt x="12573" y="74671"/>
                  </a:lnTo>
                  <a:close/>
                </a:path>
              </a:pathLst>
            </a:custGeom>
            <a:solidFill>
              <a:srgbClr val="F3DCC6"/>
            </a:solidFill>
            <a:ln>
              <a:noFill/>
            </a:ln>
          </p:spPr>
        </p:sp>
        <p:sp>
          <p:nvSpPr>
            <p:cNvPr id="379" name="Google Shape;379;p47"/>
            <p:cNvSpPr/>
            <p:nvPr/>
          </p:nvSpPr>
          <p:spPr>
            <a:xfrm>
              <a:off x="2082450" y="547700"/>
              <a:ext cx="704850" cy="1810700"/>
            </a:xfrm>
            <a:custGeom>
              <a:rect b="b" l="l" r="r" t="t"/>
              <a:pathLst>
                <a:path extrusionOk="0" h="72428" w="28194">
                  <a:moveTo>
                    <a:pt x="28194" y="0"/>
                  </a:moveTo>
                  <a:lnTo>
                    <a:pt x="4762" y="24384"/>
                  </a:lnTo>
                  <a:lnTo>
                    <a:pt x="0" y="70475"/>
                  </a:lnTo>
                  <a:lnTo>
                    <a:pt x="6790" y="72428"/>
                  </a:lnTo>
                  <a:close/>
                </a:path>
              </a:pathLst>
            </a:custGeom>
            <a:solidFill>
              <a:srgbClr val="FDECDB"/>
            </a:solidFill>
            <a:ln>
              <a:noFill/>
            </a:ln>
          </p:spPr>
        </p:sp>
      </p:grpSp>
      <p:pic>
        <p:nvPicPr>
          <p:cNvPr id="380" name="Google Shape;380;p47"/>
          <p:cNvPicPr preferRelativeResize="0"/>
          <p:nvPr/>
        </p:nvPicPr>
        <p:blipFill rotWithShape="1">
          <a:blip r:embed="rId4">
            <a:alphaModFix/>
          </a:blip>
          <a:srcRect b="40678" l="16887" r="21277" t="28723"/>
          <a:stretch/>
        </p:blipFill>
        <p:spPr>
          <a:xfrm>
            <a:off x="7628876" y="92051"/>
            <a:ext cx="1459225" cy="7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7"/>
          <p:cNvSpPr txBox="1"/>
          <p:nvPr/>
        </p:nvSpPr>
        <p:spPr>
          <a:xfrm>
            <a:off x="3061525" y="140800"/>
            <a:ext cx="30888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Members board</a:t>
            </a:r>
            <a:endParaRPr b="1"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2" name="Google Shape;382;p47"/>
          <p:cNvSpPr txBox="1"/>
          <p:nvPr/>
        </p:nvSpPr>
        <p:spPr>
          <a:xfrm>
            <a:off x="1460175" y="1028513"/>
            <a:ext cx="2330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1200"/>
              <a:buFont typeface="Bree Serif"/>
              <a:buChar char="●"/>
            </a:pPr>
            <a:r>
              <a:rPr b="1" lang="ar" sz="1200">
                <a:solidFill>
                  <a:srgbClr val="F6B26B"/>
                </a:solidFill>
                <a:latin typeface="Bree Serif"/>
                <a:ea typeface="Bree Serif"/>
                <a:cs typeface="Bree Serif"/>
                <a:sym typeface="Bree Serif"/>
              </a:rPr>
              <a:t>Abdulrahman Shadid</a:t>
            </a:r>
            <a:endParaRPr b="1" sz="1200">
              <a:solidFill>
                <a:srgbClr val="F6B26B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3" name="Google Shape;383;p47"/>
          <p:cNvSpPr txBox="1"/>
          <p:nvPr/>
        </p:nvSpPr>
        <p:spPr>
          <a:xfrm>
            <a:off x="5044150" y="1028537"/>
            <a:ext cx="2213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ctr"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1200"/>
              <a:buFont typeface="Bree Serif"/>
              <a:buChar char="●"/>
            </a:pPr>
            <a:r>
              <a:rPr b="1" lang="ar" sz="1200">
                <a:solidFill>
                  <a:srgbClr val="F6B26B"/>
                </a:solidFill>
                <a:latin typeface="Bree Serif"/>
                <a:ea typeface="Bree Serif"/>
                <a:cs typeface="Bree Serif"/>
                <a:sym typeface="Bree Serif"/>
              </a:rPr>
              <a:t>Ateen Almutairi</a:t>
            </a:r>
            <a:endParaRPr b="1" sz="1200">
              <a:solidFill>
                <a:srgbClr val="F6B26B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4" name="Google Shape;384;p47"/>
          <p:cNvSpPr txBox="1"/>
          <p:nvPr/>
        </p:nvSpPr>
        <p:spPr>
          <a:xfrm>
            <a:off x="5355763" y="1414350"/>
            <a:ext cx="24117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Girls team :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Ajeed Al Rashoud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‏Taif Alotaibi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‏Noura Al Turki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‏Amirah Al-Zahrani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‏Alhanouf Al-haluli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‏Sara Al-Abdulkarem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‏Renad Al Haqbani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‏Nouf Al Humaidhi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Jude Al Khalifah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Nouf Al Hussaini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Danah Al Halees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Rema Al Mutawa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Maha Al Nahdi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Razan Al zohaifi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Ghalia </a:t>
            </a: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Alnufaei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5" name="Google Shape;385;p47"/>
          <p:cNvSpPr txBox="1"/>
          <p:nvPr/>
        </p:nvSpPr>
        <p:spPr>
          <a:xfrm>
            <a:off x="3856075" y="693175"/>
            <a:ext cx="14997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Team leaders</a:t>
            </a:r>
            <a:endParaRPr b="1" sz="1400">
              <a:solidFill>
                <a:srgbClr val="000000"/>
              </a:solidFill>
            </a:endParaRPr>
          </a:p>
        </p:txBody>
      </p:sp>
      <p:sp>
        <p:nvSpPr>
          <p:cNvPr id="386" name="Google Shape;386;p47"/>
          <p:cNvSpPr/>
          <p:nvPr/>
        </p:nvSpPr>
        <p:spPr>
          <a:xfrm rot="10797218">
            <a:off x="8027273" y="4706680"/>
            <a:ext cx="1112100" cy="299400"/>
          </a:xfrm>
          <a:prstGeom prst="homePlate">
            <a:avLst>
              <a:gd fmla="val 50000" name="adj"/>
            </a:avLst>
          </a:prstGeom>
          <a:solidFill>
            <a:srgbClr val="FDEC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47">
            <a:hlinkClick r:id="rId5"/>
          </p:cNvPr>
          <p:cNvSpPr txBox="1"/>
          <p:nvPr/>
        </p:nvSpPr>
        <p:spPr>
          <a:xfrm>
            <a:off x="8186275" y="4706225"/>
            <a:ext cx="953100" cy="2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Editing file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88" name="Google Shape;388;p47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67015" y="4584550"/>
            <a:ext cx="203279" cy="18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7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90996" y="4618345"/>
            <a:ext cx="173700" cy="119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390" name="Google Shape;390;p47"/>
          <p:cNvSpPr txBox="1"/>
          <p:nvPr/>
        </p:nvSpPr>
        <p:spPr>
          <a:xfrm rot="-1379">
            <a:off x="2212464" y="4350512"/>
            <a:ext cx="747900" cy="1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6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Contact us: </a:t>
            </a:r>
            <a:endParaRPr b="1" sz="6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91" name="Google Shape;391;p47"/>
          <p:cNvSpPr txBox="1"/>
          <p:nvPr/>
        </p:nvSpPr>
        <p:spPr>
          <a:xfrm>
            <a:off x="1908650" y="1265025"/>
            <a:ext cx="2411700" cy="2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Boys team: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Mohammed Al-huqbani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Salman Alagla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Ziyad Al-jofan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Ali Aldawood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Khalid Nagshabandi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Sameh nuser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Abdullah Basamh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Alwaleed Alsaleh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Mohaned Makkawi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Abdullah Alghamdi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92" name="Google Shape;392;p47"/>
          <p:cNvPicPr preferRelativeResize="0"/>
          <p:nvPr/>
        </p:nvPicPr>
        <p:blipFill rotWithShape="1">
          <a:blip r:embed="rId10">
            <a:alphaModFix/>
          </a:blip>
          <a:srcRect b="47363" l="62781" r="9870" t="34106"/>
          <a:stretch/>
        </p:blipFill>
        <p:spPr>
          <a:xfrm>
            <a:off x="2094675" y="1805432"/>
            <a:ext cx="203274" cy="148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/>
          <p:nvPr/>
        </p:nvSpPr>
        <p:spPr>
          <a:xfrm rot="10800000">
            <a:off x="5700" y="-50"/>
            <a:ext cx="9132600" cy="154800"/>
          </a:xfrm>
          <a:prstGeom prst="rect">
            <a:avLst/>
          </a:prstGeom>
          <a:solidFill>
            <a:srgbClr val="FDEC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8"/>
          <p:cNvSpPr txBox="1"/>
          <p:nvPr/>
        </p:nvSpPr>
        <p:spPr>
          <a:xfrm>
            <a:off x="952550" y="1728100"/>
            <a:ext cx="4836300" cy="23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ree Serif"/>
              <a:buChar char="●"/>
            </a:pPr>
            <a:r>
              <a:rPr lang="ar" sz="15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Describe the anatomy of the esophagus; extent, length, parts, strictures, relations, blood &amp; nerve supply and lymphatic.</a:t>
            </a:r>
            <a:endParaRPr sz="15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ree Serif"/>
              <a:buChar char="●"/>
            </a:pPr>
            <a:r>
              <a:rPr lang="ar" sz="15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Describe the anatomy of the stomach; location, shape, parts, relations, blood &amp; nerve supply and lymphatic.</a:t>
            </a:r>
            <a:endParaRPr sz="15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17" name="Google Shape;217;p38"/>
          <p:cNvSpPr txBox="1"/>
          <p:nvPr/>
        </p:nvSpPr>
        <p:spPr>
          <a:xfrm>
            <a:off x="6259300" y="943700"/>
            <a:ext cx="1965000" cy="1055100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Color guide :</a:t>
            </a:r>
            <a:endParaRPr b="1" i="0" sz="1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Only in boys slides in </a:t>
            </a:r>
            <a:r>
              <a:rPr b="1" i="0" lang="ar" sz="1000" u="none" cap="none" strike="noStrike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rPr>
              <a:t>Green</a:t>
            </a:r>
            <a:endParaRPr b="1" i="0" sz="1000" u="none" cap="none" strike="noStrike">
              <a:solidFill>
                <a:srgbClr val="93C47D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Only in girls slides in </a:t>
            </a:r>
            <a:r>
              <a:rPr b="1" i="0" lang="ar" sz="1000" u="none" cap="none" strike="noStrike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Purple</a:t>
            </a:r>
            <a:endParaRPr b="1" i="0" sz="1000" u="none" cap="none" strike="noStrike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important in </a:t>
            </a:r>
            <a:r>
              <a:rPr b="1" i="0" lang="ar" sz="10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Red</a:t>
            </a:r>
            <a:endParaRPr b="1" i="0" sz="1000" u="none" cap="none" strike="noStrike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Notes </a:t>
            </a: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in </a:t>
            </a:r>
            <a:r>
              <a:rPr b="1" i="0" lang="ar" sz="1000" u="none" cap="none" strike="noStrike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Grey</a:t>
            </a:r>
            <a:endParaRPr b="0" i="0" sz="1000" u="none" cap="none" strike="noStrike"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18" name="Google Shape;218;p38"/>
          <p:cNvSpPr txBox="1"/>
          <p:nvPr/>
        </p:nvSpPr>
        <p:spPr>
          <a:xfrm>
            <a:off x="1145000" y="1593700"/>
            <a:ext cx="50217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At the end of the lecture, students should be able to:</a:t>
            </a:r>
            <a:endParaRPr/>
          </a:p>
        </p:txBody>
      </p:sp>
      <p:sp>
        <p:nvSpPr>
          <p:cNvPr id="219" name="Google Shape;219;p38"/>
          <p:cNvSpPr txBox="1"/>
          <p:nvPr/>
        </p:nvSpPr>
        <p:spPr>
          <a:xfrm>
            <a:off x="1658458" y="673236"/>
            <a:ext cx="35526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Objectives</a:t>
            </a:r>
            <a:endParaRPr b="1" sz="3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20" name="Google Shape;22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50" y="1647201"/>
            <a:ext cx="192450" cy="2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 rotWithShape="1">
          <a:blip r:embed="rId4">
            <a:alphaModFix/>
          </a:blip>
          <a:srcRect b="13907" l="10344" r="17265" t="48166"/>
          <a:stretch/>
        </p:blipFill>
        <p:spPr>
          <a:xfrm>
            <a:off x="5788713" y="2700925"/>
            <a:ext cx="2906174" cy="204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/>
          <p:nvPr>
            <p:ph idx="12" type="sldNum"/>
          </p:nvPr>
        </p:nvSpPr>
        <p:spPr>
          <a:xfrm>
            <a:off x="8924050" y="4774625"/>
            <a:ext cx="2199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227" name="Google Shape;227;p39"/>
          <p:cNvSpPr txBox="1"/>
          <p:nvPr>
            <p:ph type="ctrTitle"/>
          </p:nvPr>
        </p:nvSpPr>
        <p:spPr>
          <a:xfrm>
            <a:off x="135675" y="81825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800"/>
              <a:t>Esophagus</a:t>
            </a:r>
            <a:endParaRPr b="1" sz="2800"/>
          </a:p>
        </p:txBody>
      </p:sp>
      <p:sp>
        <p:nvSpPr>
          <p:cNvPr id="228" name="Google Shape;228;p39"/>
          <p:cNvSpPr txBox="1"/>
          <p:nvPr>
            <p:ph idx="1" type="subTitle"/>
          </p:nvPr>
        </p:nvSpPr>
        <p:spPr>
          <a:xfrm>
            <a:off x="135675" y="618550"/>
            <a:ext cx="5965200" cy="10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ar"/>
              <a:t>It is a tubular structure about 25 cm long and is divided into </a:t>
            </a:r>
            <a:r>
              <a:rPr lang="ar"/>
              <a:t>three parts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ar"/>
              <a:t>Extends from</a:t>
            </a:r>
            <a:r>
              <a:rPr lang="ar">
                <a:solidFill>
                  <a:srgbClr val="FF0000"/>
                </a:solidFill>
              </a:rPr>
              <a:t> C6</a:t>
            </a:r>
            <a:r>
              <a:rPr lang="ar"/>
              <a:t> (end of pharynx) → </a:t>
            </a:r>
            <a:r>
              <a:rPr lang="ar">
                <a:solidFill>
                  <a:schemeClr val="dk1"/>
                </a:solidFill>
              </a:rPr>
              <a:t>In the thoracic part it bends to the left but at the</a:t>
            </a:r>
            <a:r>
              <a:rPr lang="ar">
                <a:solidFill>
                  <a:srgbClr val="FF0000"/>
                </a:solidFill>
              </a:rPr>
              <a:t> level of the sternal angle, </a:t>
            </a:r>
            <a:r>
              <a:rPr lang="ar">
                <a:solidFill>
                  <a:schemeClr val="dk1"/>
                </a:solidFill>
              </a:rPr>
              <a:t>aortic arch and left main bronchus push it again to the midline → </a:t>
            </a:r>
            <a:r>
              <a:rPr lang="ar"/>
              <a:t> Until it pierces diaphragm at </a:t>
            </a:r>
            <a:r>
              <a:rPr lang="ar">
                <a:solidFill>
                  <a:srgbClr val="FF0000"/>
                </a:solidFill>
              </a:rPr>
              <a:t>T10</a:t>
            </a:r>
            <a:r>
              <a:rPr lang="ar"/>
              <a:t> </a:t>
            </a:r>
            <a:r>
              <a:rPr lang="ar">
                <a:solidFill>
                  <a:schemeClr val="dk1"/>
                </a:solidFill>
              </a:rPr>
              <a:t>→ Crosses the diaphragm for </a:t>
            </a:r>
            <a:r>
              <a:rPr lang="ar">
                <a:solidFill>
                  <a:srgbClr val="FF0000"/>
                </a:solidFill>
              </a:rPr>
              <a:t>1.3 cm </a:t>
            </a:r>
            <a:r>
              <a:rPr lang="ar">
                <a:solidFill>
                  <a:schemeClr val="dk1"/>
                </a:solidFill>
              </a:rPr>
              <a:t>to join the stomach </a:t>
            </a:r>
            <a:r>
              <a:rPr lang="ar">
                <a:solidFill>
                  <a:srgbClr val="FF0000"/>
                </a:solidFill>
              </a:rPr>
              <a:t>in the abdomen </a:t>
            </a:r>
            <a:r>
              <a:rPr lang="ar">
                <a:solidFill>
                  <a:srgbClr val="999999"/>
                </a:solidFill>
              </a:rPr>
              <a:t>= (end in the level of </a:t>
            </a:r>
            <a:r>
              <a:rPr lang="ar">
                <a:solidFill>
                  <a:srgbClr val="FF0000"/>
                </a:solidFill>
              </a:rPr>
              <a:t>T11</a:t>
            </a:r>
            <a:r>
              <a:rPr lang="ar">
                <a:solidFill>
                  <a:srgbClr val="999999"/>
                </a:solidFill>
              </a:rPr>
              <a:t>)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29" name="Google Shape;229;p39"/>
          <p:cNvSpPr/>
          <p:nvPr/>
        </p:nvSpPr>
        <p:spPr>
          <a:xfrm>
            <a:off x="3792035" y="1746739"/>
            <a:ext cx="1324500" cy="497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262626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Bree Serif"/>
                <a:ea typeface="Bree Serif"/>
                <a:cs typeface="Bree Serif"/>
                <a:sym typeface="Bree Serif"/>
              </a:rPr>
              <a:t>Thoracic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0" name="Google Shape;230;p39"/>
          <p:cNvSpPr/>
          <p:nvPr/>
        </p:nvSpPr>
        <p:spPr>
          <a:xfrm>
            <a:off x="3530822" y="1746792"/>
            <a:ext cx="510276" cy="497835"/>
          </a:xfrm>
          <a:prstGeom prst="flowChartMerge">
            <a:avLst/>
          </a:prstGeom>
          <a:solidFill>
            <a:srgbClr val="D095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solidFill>
                  <a:srgbClr val="FFFFFF"/>
                </a:solidFill>
                <a:latin typeface="Mada"/>
                <a:ea typeface="Mada"/>
                <a:cs typeface="Mada"/>
                <a:sym typeface="Mada"/>
              </a:rPr>
              <a:t>2</a:t>
            </a:r>
            <a:endParaRPr b="1" sz="1800">
              <a:solidFill>
                <a:srgbClr val="FFFFFF"/>
              </a:solidFill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231" name="Google Shape;231;p39"/>
          <p:cNvSpPr/>
          <p:nvPr/>
        </p:nvSpPr>
        <p:spPr>
          <a:xfrm>
            <a:off x="7430708" y="1742112"/>
            <a:ext cx="1324500" cy="497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262626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Bree Serif"/>
                <a:ea typeface="Bree Serif"/>
                <a:cs typeface="Bree Serif"/>
                <a:sym typeface="Bree Serif"/>
              </a:rPr>
              <a:t>Abdominal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2" name="Google Shape;232;p39"/>
          <p:cNvSpPr/>
          <p:nvPr/>
        </p:nvSpPr>
        <p:spPr>
          <a:xfrm>
            <a:off x="7169495" y="1742165"/>
            <a:ext cx="510276" cy="497835"/>
          </a:xfrm>
          <a:prstGeom prst="flowChartMerge">
            <a:avLst/>
          </a:prstGeom>
          <a:solidFill>
            <a:srgbClr val="EEB2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solidFill>
                  <a:srgbClr val="FFFFFF"/>
                </a:solidFill>
                <a:latin typeface="Mada"/>
                <a:ea typeface="Mada"/>
                <a:cs typeface="Mada"/>
                <a:sym typeface="Mada"/>
              </a:rPr>
              <a:t>3</a:t>
            </a:r>
            <a:endParaRPr b="1" sz="1800">
              <a:solidFill>
                <a:srgbClr val="FFFFFF"/>
              </a:solidFill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233" name="Google Shape;233;p39"/>
          <p:cNvSpPr/>
          <p:nvPr/>
        </p:nvSpPr>
        <p:spPr>
          <a:xfrm>
            <a:off x="699487" y="1746650"/>
            <a:ext cx="1324500" cy="497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262626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Bree Serif"/>
                <a:ea typeface="Bree Serif"/>
                <a:cs typeface="Bree Serif"/>
                <a:sym typeface="Bree Serif"/>
              </a:rPr>
              <a:t>Cervical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4" name="Google Shape;234;p39"/>
          <p:cNvSpPr/>
          <p:nvPr/>
        </p:nvSpPr>
        <p:spPr>
          <a:xfrm>
            <a:off x="438274" y="1746703"/>
            <a:ext cx="510276" cy="497835"/>
          </a:xfrm>
          <a:prstGeom prst="flowChartMerge">
            <a:avLst/>
          </a:prstGeom>
          <a:solidFill>
            <a:srgbClr val="B29E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solidFill>
                  <a:srgbClr val="FFFFFF"/>
                </a:solidFill>
                <a:latin typeface="Mada"/>
                <a:ea typeface="Mada"/>
                <a:cs typeface="Mada"/>
                <a:sym typeface="Mada"/>
              </a:rPr>
              <a:t>1</a:t>
            </a:r>
            <a:endParaRPr b="1" sz="1800">
              <a:solidFill>
                <a:srgbClr val="FFFFFF"/>
              </a:solidFill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235" name="Google Shape;235;p39"/>
          <p:cNvSpPr txBox="1"/>
          <p:nvPr/>
        </p:nvSpPr>
        <p:spPr>
          <a:xfrm>
            <a:off x="2411800" y="2301275"/>
            <a:ext cx="4344300" cy="25809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100">
                <a:solidFill>
                  <a:srgbClr val="D09551"/>
                </a:solidFill>
                <a:latin typeface="Bree Serif"/>
                <a:ea typeface="Bree Serif"/>
                <a:cs typeface="Bree Serif"/>
                <a:sym typeface="Bree Serif"/>
              </a:rPr>
              <a:t>Relations</a:t>
            </a:r>
            <a:endParaRPr b="1" sz="1100">
              <a:solidFill>
                <a:srgbClr val="D0955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Anterior:</a:t>
            </a:r>
            <a:endParaRPr b="1"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Trachea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Left Recurrent laryngeal nerve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Posterior:</a:t>
            </a:r>
            <a:endParaRPr b="1"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Bodies of Thoracic Vertebrae 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Azygos vein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Right posterior intercostal arteries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Lateral:</a:t>
            </a:r>
            <a:endParaRPr b="1"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-"/>
            </a:pP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Right:				-       Left:</a:t>
            </a:r>
            <a:endParaRPr b="1"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6" name="Google Shape;236;p39"/>
          <p:cNvSpPr txBox="1"/>
          <p:nvPr/>
        </p:nvSpPr>
        <p:spPr>
          <a:xfrm>
            <a:off x="135675" y="2291950"/>
            <a:ext cx="2190900" cy="2580900"/>
          </a:xfrm>
          <a:prstGeom prst="rect">
            <a:avLst/>
          </a:prstGeom>
          <a:noFill/>
          <a:ln cap="flat" cmpd="sng" w="9525">
            <a:solidFill>
              <a:srgbClr val="9282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100">
                <a:solidFill>
                  <a:srgbClr val="B29E7C"/>
                </a:solidFill>
                <a:latin typeface="Bree Serif"/>
                <a:ea typeface="Bree Serif"/>
                <a:cs typeface="Bree Serif"/>
                <a:sym typeface="Bree Serif"/>
              </a:rPr>
              <a:t>Relations</a:t>
            </a:r>
            <a:endParaRPr b="1" sz="1100">
              <a:solidFill>
                <a:srgbClr val="B29E7C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100">
                <a:latin typeface="Bree Serif"/>
                <a:ea typeface="Bree Serif"/>
                <a:cs typeface="Bree Serif"/>
                <a:sym typeface="Bree Serif"/>
              </a:rPr>
              <a:t>Anterior:</a:t>
            </a:r>
            <a:endParaRPr b="1"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Trachea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Recurrent laryngeal nerves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100">
                <a:latin typeface="Bree Serif"/>
                <a:ea typeface="Bree Serif"/>
                <a:cs typeface="Bree Serif"/>
                <a:sym typeface="Bree Serif"/>
              </a:rPr>
              <a:t>Posterior:</a:t>
            </a:r>
            <a:endParaRPr b="1"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Vertebral column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100">
                <a:latin typeface="Bree Serif"/>
                <a:ea typeface="Bree Serif"/>
                <a:cs typeface="Bree Serif"/>
                <a:sym typeface="Bree Serif"/>
              </a:rPr>
              <a:t>Lateral:</a:t>
            </a:r>
            <a:endParaRPr b="1"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Lobes of Thyroid gland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7" name="Google Shape;237;p39"/>
          <p:cNvSpPr txBox="1"/>
          <p:nvPr/>
        </p:nvSpPr>
        <p:spPr>
          <a:xfrm>
            <a:off x="4539188" y="2695986"/>
            <a:ext cx="23277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Left principal bronchus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Left atrium and pericardium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8" name="Google Shape;238;p39"/>
          <p:cNvSpPr txBox="1"/>
          <p:nvPr/>
        </p:nvSpPr>
        <p:spPr>
          <a:xfrm>
            <a:off x="4539200" y="3126475"/>
            <a:ext cx="23631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Thoracic Duct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Descending Thoracic aorta (end only)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9" name="Google Shape;239;p39"/>
          <p:cNvSpPr txBox="1"/>
          <p:nvPr/>
        </p:nvSpPr>
        <p:spPr>
          <a:xfrm>
            <a:off x="2411813" y="4224350"/>
            <a:ext cx="23277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Right Mediastinum pleura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Terminal end of azygos vein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40" name="Google Shape;240;p39"/>
          <p:cNvSpPr txBox="1"/>
          <p:nvPr/>
        </p:nvSpPr>
        <p:spPr>
          <a:xfrm>
            <a:off x="4539188" y="4158693"/>
            <a:ext cx="23277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Left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Mediastinum pleura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Aortic arch 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Left subclavian artery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Thoracic duct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41" name="Google Shape;241;p39"/>
          <p:cNvSpPr txBox="1"/>
          <p:nvPr/>
        </p:nvSpPr>
        <p:spPr>
          <a:xfrm>
            <a:off x="6866900" y="2301250"/>
            <a:ext cx="2190900" cy="25809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100">
                <a:solidFill>
                  <a:schemeClr val="accent4"/>
                </a:solidFill>
                <a:latin typeface="Bree Serif"/>
                <a:ea typeface="Bree Serif"/>
                <a:cs typeface="Bree Serif"/>
                <a:sym typeface="Bree Serif"/>
              </a:rPr>
              <a:t>Relations</a:t>
            </a:r>
            <a:endParaRPr sz="1000">
              <a:solidFill>
                <a:schemeClr val="accent4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100">
                <a:latin typeface="Bree Serif"/>
                <a:ea typeface="Bree Serif"/>
                <a:cs typeface="Bree Serif"/>
                <a:sym typeface="Bree Serif"/>
              </a:rPr>
              <a:t>Anterior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: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Left lobe of the liver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100">
                <a:latin typeface="Bree Serif"/>
                <a:ea typeface="Bree Serif"/>
                <a:cs typeface="Bree Serif"/>
                <a:sym typeface="Bree Serif"/>
              </a:rPr>
              <a:t>Posterior:</a:t>
            </a:r>
            <a:endParaRPr b="1"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Left crus of the diaphragm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•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Fibers from the right crus form a sling around the esophagus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•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At the opening of the diaphragm it’s accompanied by: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Two vagi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Left gastric vessels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Lymphatic vessels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42" name="Google Shape;2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1404" y="52750"/>
            <a:ext cx="1470195" cy="152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0769" y="81825"/>
            <a:ext cx="1203192" cy="158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8" name="Google Shape;248;p40"/>
          <p:cNvCxnSpPr/>
          <p:nvPr/>
        </p:nvCxnSpPr>
        <p:spPr>
          <a:xfrm>
            <a:off x="3507546" y="1778024"/>
            <a:ext cx="0" cy="25338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49" name="Google Shape;249;p40"/>
          <p:cNvGrpSpPr/>
          <p:nvPr/>
        </p:nvGrpSpPr>
        <p:grpSpPr>
          <a:xfrm rot="10800000">
            <a:off x="2275637" y="2990581"/>
            <a:ext cx="1673136" cy="1227750"/>
            <a:chOff x="4045951" y="2348472"/>
            <a:chExt cx="2592000" cy="1814320"/>
          </a:xfrm>
        </p:grpSpPr>
        <p:sp>
          <p:nvSpPr>
            <p:cNvPr id="250" name="Google Shape;250;p40"/>
            <p:cNvSpPr/>
            <p:nvPr/>
          </p:nvSpPr>
          <p:spPr>
            <a:xfrm>
              <a:off x="4045951" y="2680712"/>
              <a:ext cx="685676" cy="1482080"/>
            </a:xfrm>
            <a:custGeom>
              <a:rect b="b" l="l" r="r" t="t"/>
              <a:pathLst>
                <a:path extrusionOk="0" h="1482080" w="685676">
                  <a:moveTo>
                    <a:pt x="10160" y="0"/>
                  </a:moveTo>
                  <a:lnTo>
                    <a:pt x="675516" y="728980"/>
                  </a:lnTo>
                  <a:lnTo>
                    <a:pt x="685676" y="1482080"/>
                  </a:lnTo>
                  <a:lnTo>
                    <a:pt x="0" y="730240"/>
                  </a:lnTo>
                  <a:cubicBezTo>
                    <a:pt x="6773" y="63493"/>
                    <a:pt x="5927" y="671827"/>
                    <a:pt x="10160" y="0"/>
                  </a:cubicBezTo>
                  <a:close/>
                </a:path>
              </a:pathLst>
            </a:custGeom>
            <a:solidFill>
              <a:srgbClr val="F8C38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4045951" y="2348472"/>
              <a:ext cx="2592000" cy="13683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EEB27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2" name="Google Shape;252;p40"/>
          <p:cNvSpPr txBox="1"/>
          <p:nvPr>
            <p:ph type="ctrTitle"/>
          </p:nvPr>
        </p:nvSpPr>
        <p:spPr>
          <a:xfrm>
            <a:off x="135675" y="99075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800"/>
              <a:t>Clinical Aspects: Esophagus</a:t>
            </a:r>
            <a:endParaRPr b="1" sz="2800"/>
          </a:p>
        </p:txBody>
      </p:sp>
      <p:sp>
        <p:nvSpPr>
          <p:cNvPr id="253" name="Google Shape;253;p40"/>
          <p:cNvSpPr txBox="1"/>
          <p:nvPr>
            <p:ph idx="1" type="subTitle"/>
          </p:nvPr>
        </p:nvSpPr>
        <p:spPr>
          <a:xfrm>
            <a:off x="351655" y="720968"/>
            <a:ext cx="6609600" cy="7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ar"/>
              <a:t>There’s a close relationship between the esophagus and left atrium.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ar"/>
              <a:t>A </a:t>
            </a:r>
            <a:r>
              <a:rPr lang="ar">
                <a:solidFill>
                  <a:srgbClr val="FF0000"/>
                </a:solidFill>
              </a:rPr>
              <a:t>barium swallow</a:t>
            </a:r>
            <a:r>
              <a:rPr lang="ar"/>
              <a:t> will help physicians </a:t>
            </a:r>
            <a:r>
              <a:rPr lang="ar"/>
              <a:t>assess the size of the left atrium (</a:t>
            </a:r>
            <a:r>
              <a:rPr lang="ar">
                <a:solidFill>
                  <a:srgbClr val="FF0000"/>
                </a:solidFill>
              </a:rPr>
              <a:t>Dilation</a:t>
            </a:r>
            <a:r>
              <a:rPr lang="ar"/>
              <a:t>)</a:t>
            </a:r>
            <a:r>
              <a:rPr lang="ar">
                <a:solidFill>
                  <a:srgbClr val="FF0000"/>
                </a:solidFill>
              </a:rPr>
              <a:t> </a:t>
            </a:r>
            <a:r>
              <a:rPr lang="ar"/>
              <a:t>in case of heart failure or long standing mitral stenosis</a:t>
            </a:r>
            <a:endParaRPr/>
          </a:p>
        </p:txBody>
      </p:sp>
      <p:sp>
        <p:nvSpPr>
          <p:cNvPr id="254" name="Google Shape;254;p40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pic>
        <p:nvPicPr>
          <p:cNvPr id="255" name="Google Shape;2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6338" y="1898945"/>
            <a:ext cx="1513176" cy="2685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9014" y="312759"/>
            <a:ext cx="1347800" cy="125427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0"/>
          <p:cNvSpPr txBox="1"/>
          <p:nvPr/>
        </p:nvSpPr>
        <p:spPr>
          <a:xfrm>
            <a:off x="4783875" y="1598975"/>
            <a:ext cx="2326500" cy="28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1. They might cause difficulties in passing a gastroscope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2. In case of swallowing of caustic liquids (mostly in children), this is where the burning is the worst and strictures develop.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3. Esophageal strictures are common place for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esophageal carcinoma 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The importance of this scale is that when a doctor inserts the gastroscope, they can know where the levels of constriction is so they can move the gastroscope with caution</a:t>
            </a:r>
            <a:endParaRPr sz="1000"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258" name="Google Shape;258;p40"/>
          <p:cNvGrpSpPr/>
          <p:nvPr/>
        </p:nvGrpSpPr>
        <p:grpSpPr>
          <a:xfrm>
            <a:off x="3218904" y="2688889"/>
            <a:ext cx="570288" cy="597868"/>
            <a:chOff x="3912982" y="3339018"/>
            <a:chExt cx="1307100" cy="1307100"/>
          </a:xfrm>
        </p:grpSpPr>
        <p:sp>
          <p:nvSpPr>
            <p:cNvPr id="259" name="Google Shape;259;p40"/>
            <p:cNvSpPr/>
            <p:nvPr/>
          </p:nvSpPr>
          <p:spPr>
            <a:xfrm>
              <a:off x="3912982" y="3339018"/>
              <a:ext cx="1307100" cy="13071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4144138" y="3576556"/>
              <a:ext cx="840600" cy="8406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1" name="Google Shape;261;p40"/>
          <p:cNvSpPr txBox="1"/>
          <p:nvPr/>
        </p:nvSpPr>
        <p:spPr>
          <a:xfrm>
            <a:off x="61125" y="1707886"/>
            <a:ext cx="2326500" cy="26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The esophagus has </a:t>
            </a:r>
            <a:r>
              <a:rPr b="1" lang="ar" sz="1000" u="sng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3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anatomic constrictions: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First one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(16 cm)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: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Located at the junction with the pharynx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Second one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(23 cm)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: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Located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at the crossing with the aortic arch and left main bronchus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Third one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(38 cm)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Located at the junction with the stomach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62" name="Google Shape;262;p40"/>
          <p:cNvSpPr/>
          <p:nvPr/>
        </p:nvSpPr>
        <p:spPr>
          <a:xfrm>
            <a:off x="3069615" y="1996894"/>
            <a:ext cx="442261" cy="1004109"/>
          </a:xfrm>
          <a:custGeom>
            <a:rect b="b" l="l" r="r" t="t"/>
            <a:pathLst>
              <a:path extrusionOk="0" h="1482080" w="685676">
                <a:moveTo>
                  <a:pt x="10160" y="0"/>
                </a:moveTo>
                <a:lnTo>
                  <a:pt x="675516" y="728980"/>
                </a:lnTo>
                <a:lnTo>
                  <a:pt x="685676" y="1482080"/>
                </a:lnTo>
                <a:lnTo>
                  <a:pt x="0" y="730240"/>
                </a:lnTo>
                <a:cubicBezTo>
                  <a:pt x="6773" y="63493"/>
                  <a:pt x="5927" y="671827"/>
                  <a:pt x="10160" y="0"/>
                </a:cubicBezTo>
                <a:close/>
              </a:path>
            </a:pathLst>
          </a:custGeom>
          <a:solidFill>
            <a:srgbClr val="B29E7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0"/>
          <p:cNvSpPr/>
          <p:nvPr/>
        </p:nvSpPr>
        <p:spPr>
          <a:xfrm>
            <a:off x="3075544" y="1766125"/>
            <a:ext cx="1673100" cy="925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EAE7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0"/>
          <p:cNvSpPr txBox="1"/>
          <p:nvPr/>
        </p:nvSpPr>
        <p:spPr>
          <a:xfrm>
            <a:off x="3136875" y="1996900"/>
            <a:ext cx="1449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Clinical</a:t>
            </a:r>
            <a:endParaRPr b="1" sz="10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Importance</a:t>
            </a:r>
            <a:endParaRPr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65" name="Google Shape;265;p40"/>
          <p:cNvSpPr txBox="1"/>
          <p:nvPr/>
        </p:nvSpPr>
        <p:spPr>
          <a:xfrm>
            <a:off x="2541500" y="3645300"/>
            <a:ext cx="1564500" cy="2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ar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Constrictions</a:t>
            </a:r>
            <a:endParaRPr b="1" sz="1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1"/>
          <p:cNvSpPr txBox="1"/>
          <p:nvPr>
            <p:ph type="ctrTitle"/>
          </p:nvPr>
        </p:nvSpPr>
        <p:spPr>
          <a:xfrm>
            <a:off x="182950" y="115300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800"/>
              <a:t>Esophagus Supply</a:t>
            </a:r>
            <a:endParaRPr b="1" sz="2800"/>
          </a:p>
        </p:txBody>
      </p:sp>
      <p:sp>
        <p:nvSpPr>
          <p:cNvPr id="271" name="Google Shape;271;p41"/>
          <p:cNvSpPr txBox="1"/>
          <p:nvPr>
            <p:ph idx="12" type="sldNum"/>
          </p:nvPr>
        </p:nvSpPr>
        <p:spPr>
          <a:xfrm>
            <a:off x="8880300" y="4736525"/>
            <a:ext cx="263700" cy="29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272" name="Google Shape;272;p41"/>
          <p:cNvSpPr/>
          <p:nvPr/>
        </p:nvSpPr>
        <p:spPr>
          <a:xfrm>
            <a:off x="63225" y="1186575"/>
            <a:ext cx="3022800" cy="1294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92100" lvl="0" marL="457200" rtl="0" algn="l">
              <a:lnSpc>
                <a:spcPct val="87272"/>
              </a:lnSpc>
              <a:spcBef>
                <a:spcPts val="60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Upper third: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inferior thyroid artery.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Middle third: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thoracic aorta.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Lower third: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left gastric artery.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3" name="Google Shape;273;p41"/>
          <p:cNvSpPr/>
          <p:nvPr/>
        </p:nvSpPr>
        <p:spPr>
          <a:xfrm>
            <a:off x="3230950" y="1212475"/>
            <a:ext cx="2750700" cy="1294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43499" lvl="0" marL="269999" rtl="0" algn="l">
              <a:lnSpc>
                <a:spcPct val="98181"/>
              </a:lnSpc>
              <a:spcBef>
                <a:spcPts val="60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Upper third: </a:t>
            </a:r>
            <a:r>
              <a:rPr lang="ar" sz="1000">
                <a:solidFill>
                  <a:srgbClr val="0000FF"/>
                </a:solidFill>
                <a:latin typeface="Bree Serif"/>
                <a:ea typeface="Bree Serif"/>
                <a:cs typeface="Bree Serif"/>
                <a:sym typeface="Bree Serif"/>
              </a:rPr>
              <a:t>inferior thyroid veins.</a:t>
            </a:r>
            <a:r>
              <a:rPr lang="ar" sz="8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(drains  into IJV)</a:t>
            </a:r>
            <a:endParaRPr sz="800"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43499" lvl="0" marL="269999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Middle third: </a:t>
            </a:r>
            <a:r>
              <a:rPr lang="ar" sz="1000">
                <a:solidFill>
                  <a:srgbClr val="0000FF"/>
                </a:solidFill>
                <a:latin typeface="Bree Serif"/>
                <a:ea typeface="Bree Serif"/>
                <a:cs typeface="Bree Serif"/>
                <a:sym typeface="Bree Serif"/>
              </a:rPr>
              <a:t>azygos veins.</a:t>
            </a:r>
            <a:r>
              <a:rPr lang="ar" sz="10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8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(drains into SVC)</a:t>
            </a:r>
            <a:endParaRPr sz="800"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43499" lvl="0" marL="269999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The lower third:</a:t>
            </a:r>
            <a:r>
              <a:rPr lang="ar" sz="1000">
                <a:solidFill>
                  <a:srgbClr val="0000FF"/>
                </a:solidFill>
                <a:latin typeface="Bree Serif"/>
                <a:ea typeface="Bree Serif"/>
                <a:cs typeface="Bree Serif"/>
                <a:sym typeface="Bree Serif"/>
              </a:rPr>
              <a:t> left gastric vein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(portal vein tributary) 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4" name="Google Shape;274;p41"/>
          <p:cNvSpPr/>
          <p:nvPr/>
        </p:nvSpPr>
        <p:spPr>
          <a:xfrm>
            <a:off x="3230925" y="2780275"/>
            <a:ext cx="2689500" cy="20439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92100" lvl="0" marL="457200" rtl="0" algn="l">
              <a:lnSpc>
                <a:spcPct val="87272"/>
              </a:lnSpc>
              <a:spcBef>
                <a:spcPts val="60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Upper third: </a:t>
            </a:r>
            <a:r>
              <a:rPr lang="ar" sz="1000">
                <a:solidFill>
                  <a:srgbClr val="38761D"/>
                </a:solidFill>
                <a:latin typeface="Bree Serif"/>
                <a:ea typeface="Bree Serif"/>
                <a:cs typeface="Bree Serif"/>
                <a:sym typeface="Bree Serif"/>
              </a:rPr>
              <a:t>Deep cervical nodes</a:t>
            </a:r>
            <a:endParaRPr sz="1000">
              <a:solidFill>
                <a:srgbClr val="38761D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Middle third: </a:t>
            </a:r>
            <a:r>
              <a:rPr lang="ar" sz="1000">
                <a:solidFill>
                  <a:srgbClr val="38761D"/>
                </a:solidFill>
                <a:latin typeface="Bree Serif"/>
                <a:ea typeface="Bree Serif"/>
                <a:cs typeface="Bree Serif"/>
                <a:sym typeface="Bree Serif"/>
              </a:rPr>
              <a:t>Superior and inferior mediastinal nodes</a:t>
            </a:r>
            <a:endParaRPr sz="1000">
              <a:solidFill>
                <a:srgbClr val="38761D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Lower third: </a:t>
            </a:r>
            <a:r>
              <a:rPr lang="ar" sz="1000">
                <a:solidFill>
                  <a:srgbClr val="38761D"/>
                </a:solidFill>
                <a:latin typeface="Bree Serif"/>
                <a:ea typeface="Bree Serif"/>
                <a:cs typeface="Bree Serif"/>
                <a:sym typeface="Bree Serif"/>
              </a:rPr>
              <a:t>Celiac nodes</a:t>
            </a:r>
            <a:endParaRPr sz="1000">
              <a:solidFill>
                <a:srgbClr val="38761D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75" name="Google Shape;275;p41"/>
          <p:cNvPicPr preferRelativeResize="0"/>
          <p:nvPr/>
        </p:nvPicPr>
        <p:blipFill rotWithShape="1">
          <a:blip r:embed="rId3">
            <a:alphaModFix/>
          </a:blip>
          <a:srcRect b="8550" l="0" r="0" t="0"/>
          <a:stretch/>
        </p:blipFill>
        <p:spPr>
          <a:xfrm>
            <a:off x="6057725" y="994463"/>
            <a:ext cx="1597950" cy="1730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1"/>
          <p:cNvPicPr preferRelativeResize="0"/>
          <p:nvPr/>
        </p:nvPicPr>
        <p:blipFill rotWithShape="1">
          <a:blip r:embed="rId4">
            <a:alphaModFix/>
          </a:blip>
          <a:srcRect b="8290" l="0" r="0" t="0"/>
          <a:stretch/>
        </p:blipFill>
        <p:spPr>
          <a:xfrm>
            <a:off x="7620605" y="940450"/>
            <a:ext cx="1494770" cy="183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1275" y="2944300"/>
            <a:ext cx="1597950" cy="183885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1"/>
          <p:cNvSpPr txBox="1"/>
          <p:nvPr/>
        </p:nvSpPr>
        <p:spPr>
          <a:xfrm>
            <a:off x="63350" y="1030200"/>
            <a:ext cx="3022800" cy="3165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ar" sz="12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Arterial Supply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9" name="Google Shape;279;p41"/>
          <p:cNvSpPr txBox="1"/>
          <p:nvPr/>
        </p:nvSpPr>
        <p:spPr>
          <a:xfrm>
            <a:off x="3230950" y="1030200"/>
            <a:ext cx="2750700" cy="3165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ar" sz="12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Venous Drainage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0" name="Google Shape;280;p41"/>
          <p:cNvSpPr txBox="1"/>
          <p:nvPr/>
        </p:nvSpPr>
        <p:spPr>
          <a:xfrm>
            <a:off x="3230950" y="2784800"/>
            <a:ext cx="2689500" cy="3165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ar" sz="12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Lymph Drainage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1" name="Google Shape;281;p41"/>
          <p:cNvSpPr/>
          <p:nvPr/>
        </p:nvSpPr>
        <p:spPr>
          <a:xfrm>
            <a:off x="63325" y="2882725"/>
            <a:ext cx="3022800" cy="1941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53499" lvl="0" marL="269999" rtl="0" algn="l">
              <a:lnSpc>
                <a:spcPct val="87272"/>
              </a:lnSpc>
              <a:spcBef>
                <a:spcPts val="60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Sympathetic: </a:t>
            </a:r>
            <a:r>
              <a:rPr lang="ar" sz="1000">
                <a:solidFill>
                  <a:srgbClr val="BF9000"/>
                </a:solidFill>
                <a:latin typeface="Bree Serif"/>
                <a:ea typeface="Bree Serif"/>
                <a:cs typeface="Bree Serif"/>
                <a:sym typeface="Bree Serif"/>
              </a:rPr>
              <a:t>sympathetic trunks</a:t>
            </a:r>
            <a:endParaRPr sz="1000">
              <a:solidFill>
                <a:srgbClr val="BF9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53499" lvl="0" marL="269999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Parasympathetic: </a:t>
            </a:r>
            <a:r>
              <a:rPr lang="ar" sz="1000">
                <a:solidFill>
                  <a:srgbClr val="BF9000"/>
                </a:solidFill>
                <a:latin typeface="Bree Serif"/>
                <a:ea typeface="Bree Serif"/>
                <a:cs typeface="Bree Serif"/>
                <a:sym typeface="Bree Serif"/>
              </a:rPr>
              <a:t>Vagus nerves</a:t>
            </a:r>
            <a:endParaRPr sz="1000">
              <a:solidFill>
                <a:srgbClr val="BF9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- Left vagus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becomes anterior to the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esophagus.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- Right vagus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becomes posterior to the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esophagus.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53499" lvl="0" marL="269999" rtl="0" algn="l">
              <a:lnSpc>
                <a:spcPct val="87272"/>
              </a:lnSpc>
              <a:spcBef>
                <a:spcPts val="60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Below the inferior root of the lungs the vagus nerve joins the sympathetic trunk to form the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esophageal plexus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2" name="Google Shape;282;p41"/>
          <p:cNvSpPr txBox="1"/>
          <p:nvPr/>
        </p:nvSpPr>
        <p:spPr>
          <a:xfrm>
            <a:off x="63325" y="2784800"/>
            <a:ext cx="3022800" cy="316500"/>
          </a:xfrm>
          <a:prstGeom prst="rect">
            <a:avLst/>
          </a:prstGeom>
          <a:solidFill>
            <a:srgbClr val="E6B729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ar" sz="12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Nerve Supply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/>
          <p:nvPr>
            <p:ph type="ctrTitle"/>
          </p:nvPr>
        </p:nvSpPr>
        <p:spPr>
          <a:xfrm>
            <a:off x="313875" y="106657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800"/>
              <a:t>Stomach</a:t>
            </a:r>
            <a:endParaRPr b="1" sz="2800"/>
          </a:p>
        </p:txBody>
      </p:sp>
      <p:sp>
        <p:nvSpPr>
          <p:cNvPr id="288" name="Google Shape;288;p42"/>
          <p:cNvSpPr txBox="1"/>
          <p:nvPr>
            <p:ph idx="1" type="subTitle"/>
          </p:nvPr>
        </p:nvSpPr>
        <p:spPr>
          <a:xfrm>
            <a:off x="208825" y="634203"/>
            <a:ext cx="5929200" cy="103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ar"/>
              <a:t>It is the most dilated part of the </a:t>
            </a:r>
            <a:r>
              <a:rPr lang="ar"/>
              <a:t>alimentary</a:t>
            </a:r>
            <a:r>
              <a:rPr lang="ar"/>
              <a:t> canal and roughly resembles the letter “J”.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ar"/>
              <a:t>It is located in the upper part of the abdomen.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ar"/>
              <a:t>It extends from </a:t>
            </a:r>
            <a:r>
              <a:rPr lang="ar"/>
              <a:t>beneath</a:t>
            </a:r>
            <a:r>
              <a:rPr lang="ar"/>
              <a:t> the left coastal region into the </a:t>
            </a:r>
            <a:r>
              <a:rPr lang="ar"/>
              <a:t>epigastric</a:t>
            </a:r>
            <a:r>
              <a:rPr lang="ar"/>
              <a:t> and umbilical regions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ar"/>
              <a:t>Much of the stomach is protected by the lower ribs </a:t>
            </a:r>
            <a:endParaRPr/>
          </a:p>
        </p:txBody>
      </p:sp>
      <p:graphicFrame>
        <p:nvGraphicFramePr>
          <p:cNvPr id="289" name="Google Shape;289;p42"/>
          <p:cNvGraphicFramePr/>
          <p:nvPr/>
        </p:nvGraphicFramePr>
        <p:xfrm>
          <a:off x="649310" y="166439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{F98AC75D-07C5-4A3A-A764-9CFE00687CFF}</a:tableStyleId>
              </a:tblPr>
              <a:tblGrid>
                <a:gridCol w="2696850"/>
                <a:gridCol w="2695350"/>
              </a:tblGrid>
              <a:tr h="4046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Relations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 hMerge="1"/>
              </a:tr>
              <a:tr h="404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D0955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Anterior</a:t>
                      </a:r>
                      <a:endParaRPr b="1" sz="1200">
                        <a:solidFill>
                          <a:srgbClr val="D0955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200">
                          <a:solidFill>
                            <a:srgbClr val="D0955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Posterior (Stomach bed)</a:t>
                      </a:r>
                      <a:endParaRPr b="1" sz="1200">
                        <a:solidFill>
                          <a:srgbClr val="D0955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559500">
                <a:tc>
                  <a:txBody>
                    <a:bodyPr/>
                    <a:lstStyle/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Anterior abdominal wall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Left costal margin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Base of the left pleura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Base of the left lung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Diaphragm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Left lobe of the liver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Left crus of diaphragm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Left suprarenal gland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Part of left kidney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Spleen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Splenic artery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Pancreas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Transverse colon and mesocolon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Lesser sac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1925">
                <a:tc gridSpan="2">
                  <a:txBody>
                    <a:bodyPr/>
                    <a:lstStyle/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All structures on the posterior aspect are 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separated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from the stomach by the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peritoneum of lesser sac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except the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spleen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which is 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separated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by the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greater sac</a:t>
                      </a:r>
                      <a:endParaRPr sz="1000"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pic>
        <p:nvPicPr>
          <p:cNvPr id="290" name="Google Shape;290;p42"/>
          <p:cNvPicPr preferRelativeResize="0"/>
          <p:nvPr/>
        </p:nvPicPr>
        <p:blipFill rotWithShape="1">
          <a:blip r:embed="rId3">
            <a:alphaModFix/>
          </a:blip>
          <a:srcRect b="2796" l="1464" r="2196" t="1445"/>
          <a:stretch/>
        </p:blipFill>
        <p:spPr>
          <a:xfrm>
            <a:off x="6407725" y="398338"/>
            <a:ext cx="2428376" cy="2159125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1" name="Google Shape;29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7721" y="2586037"/>
            <a:ext cx="2428379" cy="2159125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2" name="Google Shape;292;p42"/>
          <p:cNvSpPr txBox="1"/>
          <p:nvPr>
            <p:ph idx="12" type="sldNum"/>
          </p:nvPr>
        </p:nvSpPr>
        <p:spPr>
          <a:xfrm>
            <a:off x="8880300" y="4736525"/>
            <a:ext cx="263700" cy="29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3"/>
          <p:cNvPicPr preferRelativeResize="0"/>
          <p:nvPr/>
        </p:nvPicPr>
        <p:blipFill rotWithShape="1">
          <a:blip r:embed="rId3">
            <a:alphaModFix/>
          </a:blip>
          <a:srcRect b="0" l="26503" r="10257" t="0"/>
          <a:stretch/>
        </p:blipFill>
        <p:spPr>
          <a:xfrm>
            <a:off x="3635600" y="2610241"/>
            <a:ext cx="1783800" cy="194520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3"/>
          <p:cNvSpPr txBox="1"/>
          <p:nvPr>
            <p:ph idx="12" type="sldNum"/>
          </p:nvPr>
        </p:nvSpPr>
        <p:spPr>
          <a:xfrm>
            <a:off x="8843525" y="4697275"/>
            <a:ext cx="334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299" name="Google Shape;299;p43"/>
          <p:cNvSpPr/>
          <p:nvPr/>
        </p:nvSpPr>
        <p:spPr>
          <a:xfrm>
            <a:off x="2280207" y="256901"/>
            <a:ext cx="4351500" cy="568500"/>
          </a:xfrm>
          <a:prstGeom prst="roundRect">
            <a:avLst>
              <a:gd fmla="val 16667" name="adj"/>
            </a:avLst>
          </a:prstGeom>
          <a:solidFill>
            <a:srgbClr val="FDEC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400">
                <a:latin typeface="Bree Serif"/>
                <a:ea typeface="Bree Serif"/>
                <a:cs typeface="Bree Serif"/>
                <a:sym typeface="Bree Serif"/>
              </a:rPr>
              <a:t>Stomach Parts</a:t>
            </a:r>
            <a:endParaRPr b="1" sz="2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0" name="Google Shape;300;p43"/>
          <p:cNvSpPr/>
          <p:nvPr/>
        </p:nvSpPr>
        <p:spPr>
          <a:xfrm>
            <a:off x="417538" y="1097275"/>
            <a:ext cx="1198800" cy="501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2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Orifices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1" name="Google Shape;301;p43"/>
          <p:cNvSpPr/>
          <p:nvPr/>
        </p:nvSpPr>
        <p:spPr>
          <a:xfrm>
            <a:off x="2026249" y="1064113"/>
            <a:ext cx="1198800" cy="501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2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Borders</a:t>
            </a:r>
            <a:endParaRPr sz="1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2" name="Google Shape;302;p43"/>
          <p:cNvSpPr/>
          <p:nvPr/>
        </p:nvSpPr>
        <p:spPr>
          <a:xfrm>
            <a:off x="3856225" y="1064113"/>
            <a:ext cx="1198800" cy="501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2 Surfaces</a:t>
            </a:r>
            <a:endParaRPr b="1" sz="1000" u="sng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3" name="Google Shape;303;p43"/>
          <p:cNvSpPr/>
          <p:nvPr/>
        </p:nvSpPr>
        <p:spPr>
          <a:xfrm>
            <a:off x="5823966" y="1064209"/>
            <a:ext cx="1198800" cy="501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3 Parts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4" name="Google Shape;304;p43"/>
          <p:cNvSpPr/>
          <p:nvPr/>
        </p:nvSpPr>
        <p:spPr>
          <a:xfrm>
            <a:off x="7468863" y="1098475"/>
            <a:ext cx="1198800" cy="501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Pylorus Formation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305" name="Google Shape;305;p43"/>
          <p:cNvCxnSpPr>
            <a:stCxn id="299" idx="3"/>
            <a:endCxn id="304" idx="3"/>
          </p:cNvCxnSpPr>
          <p:nvPr/>
        </p:nvCxnSpPr>
        <p:spPr>
          <a:xfrm>
            <a:off x="6631707" y="541151"/>
            <a:ext cx="2036100" cy="807900"/>
          </a:xfrm>
          <a:prstGeom prst="curvedConnector3">
            <a:avLst>
              <a:gd fmla="val 114671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6" name="Google Shape;306;p43"/>
          <p:cNvCxnSpPr>
            <a:stCxn id="299" idx="3"/>
            <a:endCxn id="303" idx="3"/>
          </p:cNvCxnSpPr>
          <p:nvPr/>
        </p:nvCxnSpPr>
        <p:spPr>
          <a:xfrm>
            <a:off x="6631707" y="541151"/>
            <a:ext cx="391200" cy="773700"/>
          </a:xfrm>
          <a:prstGeom prst="curvedConnector3">
            <a:avLst>
              <a:gd fmla="val 160834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7" name="Google Shape;307;p43"/>
          <p:cNvCxnSpPr>
            <a:stCxn id="299" idx="1"/>
            <a:endCxn id="301" idx="1"/>
          </p:cNvCxnSpPr>
          <p:nvPr/>
        </p:nvCxnSpPr>
        <p:spPr>
          <a:xfrm flipH="1">
            <a:off x="2026107" y="541151"/>
            <a:ext cx="254100" cy="773400"/>
          </a:xfrm>
          <a:prstGeom prst="curvedConnector3">
            <a:avLst>
              <a:gd fmla="val 193657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8" name="Google Shape;308;p43"/>
          <p:cNvCxnSpPr>
            <a:stCxn id="299" idx="1"/>
            <a:endCxn id="300" idx="1"/>
          </p:cNvCxnSpPr>
          <p:nvPr/>
        </p:nvCxnSpPr>
        <p:spPr>
          <a:xfrm flipH="1">
            <a:off x="417507" y="541151"/>
            <a:ext cx="1862700" cy="806700"/>
          </a:xfrm>
          <a:prstGeom prst="curvedConnector3">
            <a:avLst>
              <a:gd fmla="val 113483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9" name="Google Shape;309;p43"/>
          <p:cNvCxnSpPr>
            <a:stCxn id="299" idx="2"/>
            <a:endCxn id="302" idx="0"/>
          </p:cNvCxnSpPr>
          <p:nvPr/>
        </p:nvCxnSpPr>
        <p:spPr>
          <a:xfrm flipH="1" rot="-5400000">
            <a:off x="4336857" y="944501"/>
            <a:ext cx="238800" cy="600"/>
          </a:xfrm>
          <a:prstGeom prst="curvedConnector3">
            <a:avLst>
              <a:gd fmla="val 49981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10" name="Google Shape;310;p43"/>
          <p:cNvGrpSpPr/>
          <p:nvPr/>
        </p:nvGrpSpPr>
        <p:grpSpPr>
          <a:xfrm>
            <a:off x="195376" y="1663554"/>
            <a:ext cx="1611161" cy="2896970"/>
            <a:chOff x="7168513" y="233773"/>
            <a:chExt cx="1485900" cy="2231700"/>
          </a:xfrm>
        </p:grpSpPr>
        <p:sp>
          <p:nvSpPr>
            <p:cNvPr id="311" name="Google Shape;311;p43"/>
            <p:cNvSpPr txBox="1"/>
            <p:nvPr/>
          </p:nvSpPr>
          <p:spPr>
            <a:xfrm>
              <a:off x="7168513" y="233773"/>
              <a:ext cx="1485900" cy="22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1000">
                  <a:solidFill>
                    <a:schemeClr val="accent5"/>
                  </a:solidFill>
                  <a:latin typeface="Bree Serif"/>
                  <a:ea typeface="Bree Serif"/>
                  <a:cs typeface="Bree Serif"/>
                  <a:sym typeface="Bree Serif"/>
                </a:rPr>
                <a:t>1)</a:t>
              </a:r>
              <a:r>
                <a:rPr b="1" lang="ar" sz="1000">
                  <a:solidFill>
                    <a:schemeClr val="accent5"/>
                  </a:solidFill>
                  <a:latin typeface="Bree Serif"/>
                  <a:ea typeface="Bree Serif"/>
                  <a:cs typeface="Bree Serif"/>
                  <a:sym typeface="Bree Serif"/>
                </a:rPr>
                <a:t> Cardiac Orifice</a:t>
              </a:r>
              <a:endParaRPr b="1" sz="1000">
                <a:solidFill>
                  <a:schemeClr val="accent5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153499" lvl="0" marL="179999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Char char="●"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Gastro-esophageal sphincter (physiological)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153499" lvl="0" marL="179999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Char char="●"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Consist of circular smooth muscles under vagal and hormonal control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153499" lvl="0" marL="179999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74EA7"/>
                </a:buClr>
                <a:buSzPts val="1000"/>
                <a:buFont typeface="Bree Serif"/>
                <a:buChar char="●"/>
              </a:pPr>
              <a:r>
                <a:rPr lang="ar" sz="1000">
                  <a:solidFill>
                    <a:srgbClr val="674EA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lies opposite to the left seventh costal cartilage 2.5 cm from the sternum </a:t>
              </a:r>
              <a:endParaRPr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153499" lvl="0" marL="179999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Char char="●"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Prevents esophageal  reflux (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regurgitation)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b="1" lang="ar" sz="1000">
                  <a:solidFill>
                    <a:schemeClr val="accent5"/>
                  </a:solidFill>
                  <a:latin typeface="Bree Serif"/>
                  <a:ea typeface="Bree Serif"/>
                  <a:cs typeface="Bree Serif"/>
                  <a:sym typeface="Bree Serif"/>
                </a:rPr>
                <a:t>2</a:t>
              </a:r>
              <a:r>
                <a:rPr b="1" lang="ar" sz="1000">
                  <a:solidFill>
                    <a:schemeClr val="accent5"/>
                  </a:solidFill>
                  <a:latin typeface="Bree Serif"/>
                  <a:ea typeface="Bree Serif"/>
                  <a:cs typeface="Bree Serif"/>
                  <a:sym typeface="Bree Serif"/>
                </a:rPr>
                <a:t>) Pyloric Orifice</a:t>
              </a:r>
              <a:endParaRPr b="1" sz="1000">
                <a:solidFill>
                  <a:schemeClr val="accent5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cxnSp>
          <p:nvCxnSpPr>
            <p:cNvPr id="312" name="Google Shape;312;p43"/>
            <p:cNvCxnSpPr/>
            <p:nvPr/>
          </p:nvCxnSpPr>
          <p:spPr>
            <a:xfrm>
              <a:off x="7378050" y="233775"/>
              <a:ext cx="10668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13" name="Google Shape;313;p43"/>
          <p:cNvGrpSpPr/>
          <p:nvPr/>
        </p:nvGrpSpPr>
        <p:grpSpPr>
          <a:xfrm>
            <a:off x="1804751" y="1655938"/>
            <a:ext cx="1846411" cy="2957073"/>
            <a:chOff x="7090800" y="233773"/>
            <a:chExt cx="1783800" cy="2557800"/>
          </a:xfrm>
        </p:grpSpPr>
        <p:sp>
          <p:nvSpPr>
            <p:cNvPr id="314" name="Google Shape;314;p43"/>
            <p:cNvSpPr txBox="1"/>
            <p:nvPr/>
          </p:nvSpPr>
          <p:spPr>
            <a:xfrm>
              <a:off x="7090800" y="233773"/>
              <a:ext cx="1783800" cy="255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1000">
                  <a:solidFill>
                    <a:schemeClr val="accent5"/>
                  </a:solidFill>
                  <a:latin typeface="Bree Serif"/>
                  <a:ea typeface="Bree Serif"/>
                  <a:cs typeface="Bree Serif"/>
                  <a:sym typeface="Bree Serif"/>
                </a:rPr>
                <a:t>1</a:t>
              </a:r>
              <a:r>
                <a:rPr b="1" lang="ar" sz="1000">
                  <a:solidFill>
                    <a:schemeClr val="accent5"/>
                  </a:solidFill>
                  <a:latin typeface="Bree Serif"/>
                  <a:ea typeface="Bree Serif"/>
                  <a:cs typeface="Bree Serif"/>
                  <a:sym typeface="Bree Serif"/>
                </a:rPr>
                <a:t>) Lesser curvature</a:t>
              </a:r>
              <a:endParaRPr b="1" sz="1000">
                <a:solidFill>
                  <a:schemeClr val="accent5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153499" lvl="0" marL="179999" rtl="0" algn="l">
                <a:lnSpc>
                  <a:spcPct val="9818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Bree Serif"/>
                <a:buChar char="●"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Right border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153499" lvl="0" marL="179999" rtl="0" algn="l">
                <a:lnSpc>
                  <a:spcPct val="9818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Bree Serif"/>
                <a:buChar char="●"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Extends from the cardiac orifice to the pylorus.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153499" lvl="0" marL="179999" rtl="0" algn="l">
                <a:lnSpc>
                  <a:spcPct val="9818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Bree Serif"/>
                <a:buChar char="●"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Attached to the liver by lesser omentum </a:t>
              </a:r>
              <a:r>
                <a:rPr lang="ar" sz="1000">
                  <a:solidFill>
                    <a:srgbClr val="FF000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(gastrohepatic ligament)</a:t>
              </a:r>
              <a:endParaRPr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l">
                <a:lnSpc>
                  <a:spcPct val="98181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b="1" lang="ar" sz="1000">
                  <a:solidFill>
                    <a:schemeClr val="accent5"/>
                  </a:solidFill>
                  <a:latin typeface="Bree Serif"/>
                  <a:ea typeface="Bree Serif"/>
                  <a:cs typeface="Bree Serif"/>
                  <a:sym typeface="Bree Serif"/>
                </a:rPr>
                <a:t>2</a:t>
              </a:r>
              <a:r>
                <a:rPr b="1" lang="ar" sz="1000">
                  <a:solidFill>
                    <a:schemeClr val="accent5"/>
                  </a:solidFill>
                  <a:latin typeface="Bree Serif"/>
                  <a:ea typeface="Bree Serif"/>
                  <a:cs typeface="Bree Serif"/>
                  <a:sym typeface="Bree Serif"/>
                </a:rPr>
                <a:t>) Greater curvature</a:t>
              </a:r>
              <a:endParaRPr b="1" sz="1000">
                <a:solidFill>
                  <a:schemeClr val="accent5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153499" lvl="0" marL="179999" rtl="0" algn="l">
                <a:lnSpc>
                  <a:spcPct val="9818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Bree Serif"/>
                <a:buChar char="●"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Left border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153499" lvl="0" marL="179999" rtl="0" algn="l">
                <a:lnSpc>
                  <a:spcPct val="9818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Bree Serif"/>
                <a:buChar char="●"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Extends from the cardiac orifice to the pylorus.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153499" lvl="0" marL="179999" rtl="0" algn="l">
                <a:lnSpc>
                  <a:spcPct val="9818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Bree Serif"/>
                <a:buChar char="●"/>
              </a:pPr>
              <a:r>
                <a:rPr lang="ar" sz="1000">
                  <a:solidFill>
                    <a:schemeClr val="accent5"/>
                  </a:solidFill>
                  <a:latin typeface="Bree Serif"/>
                  <a:ea typeface="Bree Serif"/>
                  <a:cs typeface="Bree Serif"/>
                  <a:sym typeface="Bree Serif"/>
                </a:rPr>
                <a:t>At </a:t>
              </a:r>
              <a:r>
                <a:rPr lang="ar" sz="1000">
                  <a:solidFill>
                    <a:schemeClr val="accent5"/>
                  </a:solidFill>
                  <a:latin typeface="Bree Serif"/>
                  <a:ea typeface="Bree Serif"/>
                  <a:cs typeface="Bree Serif"/>
                  <a:sym typeface="Bree Serif"/>
                </a:rPr>
                <a:t>upper part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 it’s a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ttached to the spleen by </a:t>
              </a:r>
              <a:r>
                <a:rPr lang="ar" sz="1000">
                  <a:solidFill>
                    <a:srgbClr val="FF000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gastrosplenic ligament</a:t>
              </a:r>
              <a:endParaRPr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153499" lvl="0" marL="179999" rtl="0" algn="l">
                <a:lnSpc>
                  <a:spcPct val="9818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Bree Serif"/>
                <a:buChar char="●"/>
              </a:pPr>
              <a:r>
                <a:rPr lang="ar" sz="1000">
                  <a:solidFill>
                    <a:schemeClr val="accent5"/>
                  </a:solidFill>
                  <a:latin typeface="Bree Serif"/>
                  <a:ea typeface="Bree Serif"/>
                  <a:cs typeface="Bree Serif"/>
                  <a:sym typeface="Bree Serif"/>
                </a:rPr>
                <a:t>At lower part 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it’s</a:t>
              </a:r>
              <a:r>
                <a:rPr lang="ar" sz="1000">
                  <a:solidFill>
                    <a:schemeClr val="accent5"/>
                  </a:solidFill>
                  <a:latin typeface="Bree Serif"/>
                  <a:ea typeface="Bree Serif"/>
                  <a:cs typeface="Bree Serif"/>
                  <a:sym typeface="Bree Serif"/>
                </a:rPr>
                <a:t> 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 a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ttached to the transverse colon by </a:t>
              </a:r>
              <a:r>
                <a:rPr lang="ar" sz="1000">
                  <a:solidFill>
                    <a:srgbClr val="FF000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greater omentum</a:t>
              </a:r>
              <a:endParaRPr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cxnSp>
          <p:nvCxnSpPr>
            <p:cNvPr id="315" name="Google Shape;315;p43"/>
            <p:cNvCxnSpPr/>
            <p:nvPr/>
          </p:nvCxnSpPr>
          <p:spPr>
            <a:xfrm>
              <a:off x="7378050" y="233775"/>
              <a:ext cx="10668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16" name="Google Shape;316;p43"/>
          <p:cNvGrpSpPr/>
          <p:nvPr/>
        </p:nvGrpSpPr>
        <p:grpSpPr>
          <a:xfrm>
            <a:off x="3635600" y="1663550"/>
            <a:ext cx="1691400" cy="848271"/>
            <a:chOff x="7090813" y="233773"/>
            <a:chExt cx="1691400" cy="1592400"/>
          </a:xfrm>
        </p:grpSpPr>
        <p:sp>
          <p:nvSpPr>
            <p:cNvPr id="317" name="Google Shape;317;p43"/>
            <p:cNvSpPr txBox="1"/>
            <p:nvPr/>
          </p:nvSpPr>
          <p:spPr>
            <a:xfrm>
              <a:off x="7090813" y="233773"/>
              <a:ext cx="1691400" cy="15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179999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1000">
                  <a:solidFill>
                    <a:schemeClr val="accent5"/>
                  </a:solidFill>
                  <a:latin typeface="Bree Serif"/>
                  <a:ea typeface="Bree Serif"/>
                  <a:cs typeface="Bree Serif"/>
                  <a:sym typeface="Bree Serif"/>
                </a:rPr>
                <a:t>1) </a:t>
              </a:r>
              <a:r>
                <a:rPr b="1" lang="ar" sz="1000">
                  <a:solidFill>
                    <a:schemeClr val="accent5"/>
                  </a:solidFill>
                  <a:latin typeface="Bree Serif"/>
                  <a:ea typeface="Bree Serif"/>
                  <a:cs typeface="Bree Serif"/>
                  <a:sym typeface="Bree Serif"/>
                </a:rPr>
                <a:t>Anterior surface</a:t>
              </a: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 </a:t>
              </a:r>
              <a:r>
                <a:rPr lang="ar" sz="1000">
                  <a:solidFill>
                    <a:srgbClr val="999999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(anterosuperior)</a:t>
              </a:r>
              <a:endParaRPr sz="10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179999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1000">
                  <a:solidFill>
                    <a:schemeClr val="accent5"/>
                  </a:solidFill>
                  <a:latin typeface="Bree Serif"/>
                  <a:ea typeface="Bree Serif"/>
                  <a:cs typeface="Bree Serif"/>
                  <a:sym typeface="Bree Serif"/>
                </a:rPr>
                <a:t>2)</a:t>
              </a:r>
              <a:r>
                <a:rPr b="1" lang="ar" sz="1000">
                  <a:solidFill>
                    <a:schemeClr val="accent5"/>
                  </a:solidFill>
                  <a:latin typeface="Bree Serif"/>
                  <a:ea typeface="Bree Serif"/>
                  <a:cs typeface="Bree Serif"/>
                  <a:sym typeface="Bree Serif"/>
                </a:rPr>
                <a:t> Posterior surface </a:t>
              </a:r>
              <a:r>
                <a:rPr lang="ar" sz="1000">
                  <a:solidFill>
                    <a:srgbClr val="999999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(posteroinferior)</a:t>
              </a:r>
              <a:endParaRPr sz="10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cxnSp>
          <p:nvCxnSpPr>
            <p:cNvPr id="318" name="Google Shape;318;p43"/>
            <p:cNvCxnSpPr/>
            <p:nvPr/>
          </p:nvCxnSpPr>
          <p:spPr>
            <a:xfrm>
              <a:off x="7378050" y="233775"/>
              <a:ext cx="10668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19" name="Google Shape;319;p43"/>
          <p:cNvSpPr txBox="1"/>
          <p:nvPr/>
        </p:nvSpPr>
        <p:spPr>
          <a:xfrm>
            <a:off x="5538988" y="1659925"/>
            <a:ext cx="1783800" cy="30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chemeClr val="accent5"/>
                </a:solidFill>
                <a:latin typeface="Bree Serif"/>
                <a:ea typeface="Bree Serif"/>
                <a:cs typeface="Bree Serif"/>
                <a:sym typeface="Bree Serif"/>
              </a:rPr>
              <a:t>1</a:t>
            </a:r>
            <a:r>
              <a:rPr b="1" lang="ar" sz="1000">
                <a:solidFill>
                  <a:schemeClr val="accent5"/>
                </a:solidFill>
                <a:latin typeface="Bree Serif"/>
                <a:ea typeface="Bree Serif"/>
                <a:cs typeface="Bree Serif"/>
                <a:sym typeface="Bree Serif"/>
              </a:rPr>
              <a:t>) Fundus</a:t>
            </a:r>
            <a:endParaRPr b="1" sz="1000">
              <a:solidFill>
                <a:schemeClr val="accent5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53499" lvl="0" marL="269999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Dome shaped part that is full of gases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53499" lvl="0" marL="269999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Located to the left of the cardiac orifice at the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left 5th intercostal space just below the apex of the heart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269999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chemeClr val="accent5"/>
                </a:solidFill>
                <a:latin typeface="Bree Serif"/>
                <a:ea typeface="Bree Serif"/>
                <a:cs typeface="Bree Serif"/>
                <a:sym typeface="Bree Serif"/>
              </a:rPr>
              <a:t>2) Body</a:t>
            </a:r>
            <a:endParaRPr b="1" sz="1000">
              <a:solidFill>
                <a:schemeClr val="accent5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53499" lvl="0" marL="269999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Extends from Fundus to incisura angularis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53499" lvl="0" marL="269999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Incisura angularis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is a constant notch on the lesser curvature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269999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rgbClr val="BF9000"/>
                </a:solidFill>
                <a:latin typeface="Bree Serif"/>
                <a:ea typeface="Bree Serif"/>
                <a:cs typeface="Bree Serif"/>
                <a:sym typeface="Bree Serif"/>
              </a:rPr>
              <a:t>3) Pylorus</a:t>
            </a:r>
            <a:endParaRPr b="1" sz="1000">
              <a:solidFill>
                <a:srgbClr val="BF9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320" name="Google Shape;320;p43"/>
          <p:cNvCxnSpPr/>
          <p:nvPr/>
        </p:nvCxnSpPr>
        <p:spPr>
          <a:xfrm>
            <a:off x="5889950" y="1659927"/>
            <a:ext cx="1066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1" name="Google Shape;321;p43"/>
          <p:cNvSpPr txBox="1"/>
          <p:nvPr/>
        </p:nvSpPr>
        <p:spPr>
          <a:xfrm>
            <a:off x="7322800" y="1727725"/>
            <a:ext cx="1846500" cy="24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Tubular part of stomach lies in the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transpyloric plane L1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(1 cm) to the right of the midline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17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Made of: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chemeClr val="accent5"/>
                </a:solidFill>
                <a:latin typeface="Bree Serif"/>
                <a:ea typeface="Bree Serif"/>
                <a:cs typeface="Bree Serif"/>
                <a:sym typeface="Bree Serif"/>
              </a:rPr>
              <a:t>1) Pyloric Antrum</a:t>
            </a:r>
            <a:endParaRPr b="1" sz="1000">
              <a:solidFill>
                <a:schemeClr val="accent5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53499" lvl="0" marL="179999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Extends from incisura angularis to the pylorus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98181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chemeClr val="accent5"/>
                </a:solidFill>
                <a:latin typeface="Bree Serif"/>
                <a:ea typeface="Bree Serif"/>
                <a:cs typeface="Bree Serif"/>
                <a:sym typeface="Bree Serif"/>
              </a:rPr>
              <a:t>2) Pyloric canal</a:t>
            </a:r>
            <a:endParaRPr b="1" sz="1000">
              <a:solidFill>
                <a:schemeClr val="accent5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53499" lvl="0" marL="179999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cavity of the pylorus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98181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chemeClr val="accent5"/>
                </a:solidFill>
                <a:latin typeface="Bree Serif"/>
                <a:ea typeface="Bree Serif"/>
                <a:cs typeface="Bree Serif"/>
                <a:sym typeface="Bree Serif"/>
              </a:rPr>
              <a:t>3) Pyloric Sphincter</a:t>
            </a:r>
            <a:endParaRPr b="1" sz="1000">
              <a:solidFill>
                <a:schemeClr val="accent5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53499" lvl="0" marL="179999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Thick muscular End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322" name="Google Shape;322;p43"/>
          <p:cNvCxnSpPr/>
          <p:nvPr/>
        </p:nvCxnSpPr>
        <p:spPr>
          <a:xfrm>
            <a:off x="7534863" y="1663602"/>
            <a:ext cx="1066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4"/>
          <p:cNvSpPr txBox="1"/>
          <p:nvPr>
            <p:ph type="ctrTitle"/>
          </p:nvPr>
        </p:nvSpPr>
        <p:spPr>
          <a:xfrm>
            <a:off x="240200" y="168250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Stomach Supply</a:t>
            </a:r>
            <a:endParaRPr b="1"/>
          </a:p>
        </p:txBody>
      </p:sp>
      <p:sp>
        <p:nvSpPr>
          <p:cNvPr id="328" name="Google Shape;328;p44"/>
          <p:cNvSpPr txBox="1"/>
          <p:nvPr>
            <p:ph idx="12" type="sldNum"/>
          </p:nvPr>
        </p:nvSpPr>
        <p:spPr>
          <a:xfrm>
            <a:off x="8833175" y="4671825"/>
            <a:ext cx="310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329" name="Google Shape;329;p44"/>
          <p:cNvSpPr/>
          <p:nvPr/>
        </p:nvSpPr>
        <p:spPr>
          <a:xfrm>
            <a:off x="4884050" y="1319025"/>
            <a:ext cx="3838200" cy="1669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262626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Corresponds to the arteries and all of them drain in the portal vein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rgbClr val="0000FF"/>
                </a:solidFill>
                <a:latin typeface="Bree Serif"/>
                <a:ea typeface="Bree Serif"/>
                <a:cs typeface="Bree Serif"/>
                <a:sym typeface="Bree Serif"/>
              </a:rPr>
              <a:t>Right and left gastric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drain directly into the</a:t>
            </a:r>
            <a:r>
              <a:rPr lang="ar" sz="1000">
                <a:solidFill>
                  <a:srgbClr val="0000FF"/>
                </a:solidFill>
                <a:latin typeface="Bree Serif"/>
                <a:ea typeface="Bree Serif"/>
                <a:cs typeface="Bree Serif"/>
                <a:sym typeface="Bree Serif"/>
              </a:rPr>
              <a:t> portal vein</a:t>
            </a:r>
            <a:endParaRPr sz="1000">
              <a:solidFill>
                <a:srgbClr val="0000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rgbClr val="0000FF"/>
                </a:solidFill>
                <a:latin typeface="Bree Serif"/>
                <a:ea typeface="Bree Serif"/>
                <a:cs typeface="Bree Serif"/>
                <a:sym typeface="Bree Serif"/>
              </a:rPr>
              <a:t>Short gastric and left gastroepiploic veins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drain into the</a:t>
            </a:r>
            <a:r>
              <a:rPr lang="ar" sz="1000">
                <a:solidFill>
                  <a:srgbClr val="0000FF"/>
                </a:solidFill>
                <a:latin typeface="Bree Serif"/>
                <a:ea typeface="Bree Serif"/>
                <a:cs typeface="Bree Serif"/>
                <a:sym typeface="Bree Serif"/>
              </a:rPr>
              <a:t> splenic vein</a:t>
            </a:r>
            <a:endParaRPr sz="1000">
              <a:solidFill>
                <a:srgbClr val="0000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rgbClr val="0000FF"/>
                </a:solidFill>
                <a:latin typeface="Bree Serif"/>
                <a:ea typeface="Bree Serif"/>
                <a:cs typeface="Bree Serif"/>
                <a:sym typeface="Bree Serif"/>
              </a:rPr>
              <a:t>Right gastroepiploic vein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drain into the</a:t>
            </a:r>
            <a:r>
              <a:rPr lang="ar" sz="1000">
                <a:solidFill>
                  <a:srgbClr val="0000FF"/>
                </a:solidFill>
                <a:latin typeface="Bree Serif"/>
                <a:ea typeface="Bree Serif"/>
                <a:cs typeface="Bree Serif"/>
                <a:sym typeface="Bree Serif"/>
              </a:rPr>
              <a:t> superior mesenteric vein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30" name="Google Shape;330;p44"/>
          <p:cNvSpPr txBox="1"/>
          <p:nvPr/>
        </p:nvSpPr>
        <p:spPr>
          <a:xfrm>
            <a:off x="7647589" y="167949"/>
            <a:ext cx="45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(5)</a:t>
            </a:r>
            <a:endParaRPr sz="1200"/>
          </a:p>
        </p:txBody>
      </p:sp>
      <p:sp>
        <p:nvSpPr>
          <p:cNvPr id="331" name="Google Shape;331;p44"/>
          <p:cNvSpPr/>
          <p:nvPr/>
        </p:nvSpPr>
        <p:spPr>
          <a:xfrm>
            <a:off x="4913300" y="1022913"/>
            <a:ext cx="2096400" cy="3936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Venous Drainage (5)</a:t>
            </a:r>
            <a:endParaRPr sz="12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32" name="Google Shape;332;p44"/>
          <p:cNvSpPr/>
          <p:nvPr/>
        </p:nvSpPr>
        <p:spPr>
          <a:xfrm>
            <a:off x="4519500" y="1022913"/>
            <a:ext cx="800100" cy="393600"/>
          </a:xfrm>
          <a:prstGeom prst="flowChartMerge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333" name="Google Shape;333;p44"/>
          <p:cNvSpPr/>
          <p:nvPr/>
        </p:nvSpPr>
        <p:spPr>
          <a:xfrm>
            <a:off x="6599275" y="1022913"/>
            <a:ext cx="800100" cy="393600"/>
          </a:xfrm>
          <a:prstGeom prst="triangle">
            <a:avLst>
              <a:gd fmla="val 50000" name="adj"/>
            </a:avLst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4"/>
          <p:cNvSpPr/>
          <p:nvPr/>
        </p:nvSpPr>
        <p:spPr>
          <a:xfrm>
            <a:off x="487750" y="1319025"/>
            <a:ext cx="4152600" cy="1669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Runs on: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153499" lvl="0" marL="179999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Lesser curvature: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179999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CC0000"/>
                </a:solidFill>
                <a:latin typeface="Bree Serif"/>
                <a:ea typeface="Bree Serif"/>
                <a:cs typeface="Bree Serif"/>
                <a:sym typeface="Bree Serif"/>
              </a:rPr>
              <a:t>Right gastric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(hepatic artery of celiac)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179999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CC0000"/>
                </a:solidFill>
                <a:latin typeface="Bree Serif"/>
                <a:ea typeface="Bree Serif"/>
                <a:cs typeface="Bree Serif"/>
                <a:sym typeface="Bree Serif"/>
              </a:rPr>
              <a:t>Left gastric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(a branch of  celiac artery)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153499" lvl="0" marL="179999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Greater curvature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: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179999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CC0000"/>
                </a:solidFill>
                <a:latin typeface="Bree Serif"/>
                <a:ea typeface="Bree Serif"/>
                <a:cs typeface="Bree Serif"/>
                <a:sym typeface="Bree Serif"/>
              </a:rPr>
              <a:t>Right gastroepiploic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(from gastroduodenal artery of hepatic)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153499" lvl="0" marL="179999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Gastrosplenic ligament: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179999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CC0000"/>
                </a:solidFill>
                <a:latin typeface="Bree Serif"/>
                <a:ea typeface="Bree Serif"/>
                <a:cs typeface="Bree Serif"/>
                <a:sym typeface="Bree Serif"/>
              </a:rPr>
              <a:t>Short gastric arteries and Left gastroepiploic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(from splenic artery)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335" name="Google Shape;335;p44"/>
          <p:cNvGrpSpPr/>
          <p:nvPr/>
        </p:nvGrpSpPr>
        <p:grpSpPr>
          <a:xfrm>
            <a:off x="105600" y="1022925"/>
            <a:ext cx="2895600" cy="393600"/>
            <a:chOff x="105600" y="1022925"/>
            <a:chExt cx="2895600" cy="393600"/>
          </a:xfrm>
        </p:grpSpPr>
        <p:sp>
          <p:nvSpPr>
            <p:cNvPr id="336" name="Google Shape;336;p44"/>
            <p:cNvSpPr/>
            <p:nvPr/>
          </p:nvSpPr>
          <p:spPr>
            <a:xfrm>
              <a:off x="515125" y="1022925"/>
              <a:ext cx="2096400" cy="3936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2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Arterial Supply (5)</a:t>
              </a:r>
              <a:endParaRPr sz="12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337" name="Google Shape;337;p44"/>
            <p:cNvSpPr/>
            <p:nvPr/>
          </p:nvSpPr>
          <p:spPr>
            <a:xfrm>
              <a:off x="105600" y="1022925"/>
              <a:ext cx="800100" cy="393600"/>
            </a:xfrm>
            <a:prstGeom prst="flowChartMerg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FFFFFF"/>
                </a:solidFill>
                <a:latin typeface="Mada"/>
                <a:ea typeface="Mada"/>
                <a:cs typeface="Mada"/>
                <a:sym typeface="Mada"/>
              </a:endParaRPr>
            </a:p>
          </p:txBody>
        </p:sp>
        <p:sp>
          <p:nvSpPr>
            <p:cNvPr id="338" name="Google Shape;338;p44"/>
            <p:cNvSpPr/>
            <p:nvPr/>
          </p:nvSpPr>
          <p:spPr>
            <a:xfrm>
              <a:off x="2201100" y="1022925"/>
              <a:ext cx="800100" cy="393600"/>
            </a:xfrm>
            <a:prstGeom prst="triangle">
              <a:avLst>
                <a:gd fmla="val 50000" name="adj"/>
              </a:avLst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39" name="Google Shape;339;p44"/>
          <p:cNvPicPr preferRelativeResize="0"/>
          <p:nvPr/>
        </p:nvPicPr>
        <p:blipFill rotWithShape="1">
          <a:blip r:embed="rId3">
            <a:alphaModFix/>
          </a:blip>
          <a:srcRect b="0" l="1351" r="0" t="0"/>
          <a:stretch/>
        </p:blipFill>
        <p:spPr>
          <a:xfrm>
            <a:off x="179900" y="3177938"/>
            <a:ext cx="2086025" cy="1669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6000" y="3383538"/>
            <a:ext cx="2354626" cy="11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5848" y="3383560"/>
            <a:ext cx="2182350" cy="125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4"/>
          <p:cNvPicPr preferRelativeResize="0"/>
          <p:nvPr/>
        </p:nvPicPr>
        <p:blipFill rotWithShape="1">
          <a:blip r:embed="rId6">
            <a:alphaModFix/>
          </a:blip>
          <a:srcRect b="0" l="0" r="0" t="56472"/>
          <a:stretch/>
        </p:blipFill>
        <p:spPr>
          <a:xfrm>
            <a:off x="7296125" y="3421006"/>
            <a:ext cx="1821850" cy="1049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5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348" name="Google Shape;348;p45"/>
          <p:cNvSpPr txBox="1"/>
          <p:nvPr>
            <p:ph type="ctrTitle"/>
          </p:nvPr>
        </p:nvSpPr>
        <p:spPr>
          <a:xfrm>
            <a:off x="240200" y="152400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Stomach Supply</a:t>
            </a:r>
            <a:endParaRPr b="1"/>
          </a:p>
        </p:txBody>
      </p:sp>
      <p:sp>
        <p:nvSpPr>
          <p:cNvPr id="349" name="Google Shape;349;p45"/>
          <p:cNvSpPr/>
          <p:nvPr/>
        </p:nvSpPr>
        <p:spPr>
          <a:xfrm>
            <a:off x="5112150" y="1280250"/>
            <a:ext cx="3797700" cy="1979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92100" lvl="0" marL="457200" rtl="0" algn="l">
              <a:lnSpc>
                <a:spcPct val="87272"/>
              </a:lnSpc>
              <a:spcBef>
                <a:spcPts val="60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The lymph vessels Follow the arteries and drain first into: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1" marL="914400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○"/>
            </a:pPr>
            <a:r>
              <a:rPr lang="ar" sz="1000">
                <a:solidFill>
                  <a:srgbClr val="38761D"/>
                </a:solidFill>
                <a:latin typeface="Bree Serif"/>
                <a:ea typeface="Bree Serif"/>
                <a:cs typeface="Bree Serif"/>
                <a:sym typeface="Bree Serif"/>
              </a:rPr>
              <a:t>Left and right gastric nodes</a:t>
            </a:r>
            <a:endParaRPr sz="1000">
              <a:solidFill>
                <a:srgbClr val="38761D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1" marL="914400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○"/>
            </a:pPr>
            <a:r>
              <a:rPr lang="ar" sz="1000">
                <a:solidFill>
                  <a:srgbClr val="38761D"/>
                </a:solidFill>
                <a:latin typeface="Bree Serif"/>
                <a:ea typeface="Bree Serif"/>
                <a:cs typeface="Bree Serif"/>
                <a:sym typeface="Bree Serif"/>
              </a:rPr>
              <a:t>Left and right gastroepiploic nodes</a:t>
            </a:r>
            <a:endParaRPr sz="1000">
              <a:solidFill>
                <a:srgbClr val="38761D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1" marL="914400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○"/>
            </a:pPr>
            <a:r>
              <a:rPr lang="ar" sz="1000">
                <a:solidFill>
                  <a:srgbClr val="38761D"/>
                </a:solidFill>
                <a:latin typeface="Bree Serif"/>
                <a:ea typeface="Bree Serif"/>
                <a:cs typeface="Bree Serif"/>
                <a:sym typeface="Bree Serif"/>
              </a:rPr>
              <a:t>Short gastric nodes</a:t>
            </a:r>
            <a:endParaRPr sz="1000">
              <a:solidFill>
                <a:srgbClr val="38761D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Ultimately they drain into the </a:t>
            </a:r>
            <a:r>
              <a:rPr lang="ar" sz="1000">
                <a:solidFill>
                  <a:srgbClr val="38761D"/>
                </a:solidFill>
                <a:latin typeface="Bree Serif"/>
                <a:ea typeface="Bree Serif"/>
                <a:cs typeface="Bree Serif"/>
                <a:sym typeface="Bree Serif"/>
              </a:rPr>
              <a:t>celiac nodes</a:t>
            </a:r>
            <a:endParaRPr sz="1000">
              <a:solidFill>
                <a:srgbClr val="38761D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50" name="Google Shape;350;p45"/>
          <p:cNvSpPr/>
          <p:nvPr/>
        </p:nvSpPr>
        <p:spPr>
          <a:xfrm>
            <a:off x="495250" y="1280400"/>
            <a:ext cx="3983400" cy="1979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92100" lvl="0" marL="457200" rtl="0" algn="l">
              <a:lnSpc>
                <a:spcPct val="87272"/>
              </a:lnSpc>
              <a:spcBef>
                <a:spcPts val="60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Sympathetic: derived from </a:t>
            </a:r>
            <a:r>
              <a:rPr lang="ar" sz="1000">
                <a:solidFill>
                  <a:srgbClr val="BF9000"/>
                </a:solidFill>
                <a:latin typeface="Bree Serif"/>
                <a:ea typeface="Bree Serif"/>
                <a:cs typeface="Bree Serif"/>
                <a:sym typeface="Bree Serif"/>
              </a:rPr>
              <a:t>celiac plexus</a:t>
            </a:r>
            <a:endParaRPr sz="1000">
              <a:solidFill>
                <a:srgbClr val="BF9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Parasympathetic: from both </a:t>
            </a:r>
            <a:r>
              <a:rPr lang="ar" sz="1000">
                <a:solidFill>
                  <a:srgbClr val="BF9000"/>
                </a:solidFill>
                <a:latin typeface="Bree Serif"/>
                <a:ea typeface="Bree Serif"/>
                <a:cs typeface="Bree Serif"/>
                <a:sym typeface="Bree Serif"/>
              </a:rPr>
              <a:t>Vagus nerves</a:t>
            </a:r>
            <a:endParaRPr sz="1000">
              <a:solidFill>
                <a:srgbClr val="BF9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1" marL="914400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○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Anterior </a:t>
            </a: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vagal</a:t>
            </a: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trunk: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Formed from the left vagus, supplies the anterior surface of the stomach and gives a </a:t>
            </a:r>
            <a:r>
              <a:rPr lang="ar" sz="1000">
                <a:solidFill>
                  <a:srgbClr val="BF9000"/>
                </a:solidFill>
                <a:latin typeface="Bree Serif"/>
                <a:ea typeface="Bree Serif"/>
                <a:cs typeface="Bree Serif"/>
                <a:sym typeface="Bree Serif"/>
              </a:rPr>
              <a:t>hepatic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branch that gives a branch to </a:t>
            </a:r>
            <a:r>
              <a:rPr lang="ar" sz="1000">
                <a:solidFill>
                  <a:srgbClr val="BF9000"/>
                </a:solidFill>
                <a:latin typeface="Bree Serif"/>
                <a:ea typeface="Bree Serif"/>
                <a:cs typeface="Bree Serif"/>
                <a:sym typeface="Bree Serif"/>
              </a:rPr>
              <a:t>pyloric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1" marL="914400" rtl="0" algn="l">
              <a:lnSpc>
                <a:spcPct val="87272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○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Posterior </a:t>
            </a: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vagal</a:t>
            </a: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trunk :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Formed from the right vagus supplies the posterior surface of the stomach and gives a branch to the </a:t>
            </a:r>
            <a:r>
              <a:rPr lang="ar" sz="1000">
                <a:solidFill>
                  <a:srgbClr val="BF9000"/>
                </a:solidFill>
                <a:latin typeface="Bree Serif"/>
                <a:ea typeface="Bree Serif"/>
                <a:cs typeface="Bree Serif"/>
                <a:sym typeface="Bree Serif"/>
              </a:rPr>
              <a:t>celiac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and </a:t>
            </a:r>
            <a:r>
              <a:rPr lang="ar" sz="1000">
                <a:solidFill>
                  <a:srgbClr val="BF9000"/>
                </a:solidFill>
                <a:latin typeface="Bree Serif"/>
                <a:ea typeface="Bree Serif"/>
                <a:cs typeface="Bree Serif"/>
                <a:sym typeface="Bree Serif"/>
              </a:rPr>
              <a:t>superior mesenteric plexuses</a:t>
            </a:r>
            <a:endParaRPr sz="1000">
              <a:solidFill>
                <a:srgbClr val="BF9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51" name="Google Shape;35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200" y="3449518"/>
            <a:ext cx="2920449" cy="12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875" y="3422200"/>
            <a:ext cx="2148256" cy="135217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5"/>
          <p:cNvSpPr/>
          <p:nvPr/>
        </p:nvSpPr>
        <p:spPr>
          <a:xfrm>
            <a:off x="5125200" y="1037125"/>
            <a:ext cx="2096400" cy="393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Lymphatic drainage </a:t>
            </a:r>
            <a:endParaRPr/>
          </a:p>
        </p:txBody>
      </p:sp>
      <p:sp>
        <p:nvSpPr>
          <p:cNvPr id="354" name="Google Shape;354;p45"/>
          <p:cNvSpPr/>
          <p:nvPr/>
        </p:nvSpPr>
        <p:spPr>
          <a:xfrm>
            <a:off x="4715675" y="1037125"/>
            <a:ext cx="800100" cy="393600"/>
          </a:xfrm>
          <a:prstGeom prst="flowChartMerg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355" name="Google Shape;355;p45"/>
          <p:cNvSpPr/>
          <p:nvPr/>
        </p:nvSpPr>
        <p:spPr>
          <a:xfrm>
            <a:off x="6811175" y="1037125"/>
            <a:ext cx="800100" cy="393600"/>
          </a:xfrm>
          <a:prstGeom prst="triangle">
            <a:avLst>
              <a:gd fmla="val 50000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6" name="Google Shape;356;p45"/>
          <p:cNvGrpSpPr/>
          <p:nvPr/>
        </p:nvGrpSpPr>
        <p:grpSpPr>
          <a:xfrm>
            <a:off x="84525" y="1051291"/>
            <a:ext cx="2895600" cy="365261"/>
            <a:chOff x="29400" y="1022925"/>
            <a:chExt cx="2895600" cy="393600"/>
          </a:xfrm>
        </p:grpSpPr>
        <p:sp>
          <p:nvSpPr>
            <p:cNvPr id="357" name="Google Shape;357;p45"/>
            <p:cNvSpPr/>
            <p:nvPr/>
          </p:nvSpPr>
          <p:spPr>
            <a:xfrm>
              <a:off x="438925" y="1022925"/>
              <a:ext cx="2096400" cy="393600"/>
            </a:xfrm>
            <a:prstGeom prst="rect">
              <a:avLst/>
            </a:prstGeom>
            <a:solidFill>
              <a:srgbClr val="E6B7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2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Nerve supply</a:t>
              </a:r>
              <a:endParaRPr/>
            </a:p>
          </p:txBody>
        </p:sp>
        <p:sp>
          <p:nvSpPr>
            <p:cNvPr id="358" name="Google Shape;358;p45"/>
            <p:cNvSpPr/>
            <p:nvPr/>
          </p:nvSpPr>
          <p:spPr>
            <a:xfrm>
              <a:off x="29400" y="1022925"/>
              <a:ext cx="800100" cy="393600"/>
            </a:xfrm>
            <a:prstGeom prst="flowChartMerge">
              <a:avLst/>
            </a:prstGeom>
            <a:solidFill>
              <a:srgbClr val="E6B7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FFFFFF"/>
                </a:solidFill>
                <a:latin typeface="Mada"/>
                <a:ea typeface="Mada"/>
                <a:cs typeface="Mada"/>
                <a:sym typeface="Mada"/>
              </a:endParaRPr>
            </a:p>
          </p:txBody>
        </p:sp>
        <p:sp>
          <p:nvSpPr>
            <p:cNvPr id="359" name="Google Shape;359;p45"/>
            <p:cNvSpPr/>
            <p:nvPr/>
          </p:nvSpPr>
          <p:spPr>
            <a:xfrm>
              <a:off x="2124900" y="1022925"/>
              <a:ext cx="800100" cy="393600"/>
            </a:xfrm>
            <a:prstGeom prst="triangle">
              <a:avLst>
                <a:gd fmla="val 50000" name="adj"/>
              </a:avLst>
            </a:prstGeom>
            <a:solidFill>
              <a:srgbClr val="E6B7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B29E7C"/>
      </a:lt2>
      <a:accent1>
        <a:srgbClr val="F3D6B8"/>
      </a:accent1>
      <a:accent2>
        <a:srgbClr val="F8C38E"/>
      </a:accent2>
      <a:accent3>
        <a:srgbClr val="E6B788"/>
      </a:accent3>
      <a:accent4>
        <a:srgbClr val="EEB276"/>
      </a:accent4>
      <a:accent5>
        <a:srgbClr val="D09551"/>
      </a:accent5>
      <a:accent6>
        <a:srgbClr val="CEAE7E"/>
      </a:accent6>
      <a:hlink>
        <a:srgbClr val="2626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