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y="5143500" cx="9144000"/>
  <p:notesSz cx="6858000" cy="9144000"/>
  <p:embeddedFontLst>
    <p:embeddedFont>
      <p:font typeface="Mada"/>
      <p:regular r:id="rId22"/>
      <p:bold r:id="rId23"/>
    </p:embeddedFont>
    <p:embeddedFont>
      <p:font typeface="Bree Serif"/>
      <p:regular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ADDD5C1-C37E-4C68-8B7B-42EE0A8340F5}">
  <a:tblStyle styleId="{FADDD5C1-C37E-4C68-8B7B-42EE0A8340F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11" Type="http://schemas.openxmlformats.org/officeDocument/2006/relationships/slide" Target="slides/slide4.xml"/><Relationship Id="rId22" Type="http://schemas.openxmlformats.org/officeDocument/2006/relationships/font" Target="fonts/Mada-regular.fntdata"/><Relationship Id="rId10" Type="http://schemas.openxmlformats.org/officeDocument/2006/relationships/slide" Target="slides/slide3.xml"/><Relationship Id="rId21" Type="http://schemas.openxmlformats.org/officeDocument/2006/relationships/slide" Target="slides/slide14.xml"/><Relationship Id="rId13" Type="http://schemas.openxmlformats.org/officeDocument/2006/relationships/slide" Target="slides/slide6.xml"/><Relationship Id="rId24" Type="http://schemas.openxmlformats.org/officeDocument/2006/relationships/font" Target="fonts/BreeSerif-regular.fntdata"/><Relationship Id="rId12" Type="http://schemas.openxmlformats.org/officeDocument/2006/relationships/slide" Target="slides/slide5.xml"/><Relationship Id="rId23" Type="http://schemas.openxmlformats.org/officeDocument/2006/relationships/font" Target="fonts/Mada-bold.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5" Type="http://schemas.openxmlformats.org/officeDocument/2006/relationships/slideMaster" Target="slideMasters/slideMaster2.xml"/><Relationship Id="rId19" Type="http://schemas.openxmlformats.org/officeDocument/2006/relationships/slide" Target="slides/slide12.xml"/><Relationship Id="rId6" Type="http://schemas.openxmlformats.org/officeDocument/2006/relationships/slideMaster" Target="slideMasters/slideMaster3.xml"/><Relationship Id="rId18" Type="http://schemas.openxmlformats.org/officeDocument/2006/relationships/slide" Target="slides/slide1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3165c2df13826b0a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3165c2df13826b0a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588686dc1a67b0f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588686dc1a67b0f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49706be92c793f64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49706be92c793f64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49706be92c793f64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49706be92c793f64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5cc511b498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5cc511b498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g6054de6bf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6054de6bf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6054de6bf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6054de6bf4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6c17f698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6c17f698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75de31c45113a77e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75de31c45113a77e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6c0c366a0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6c0c366a0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4c8651c55d2754e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4c8651c55d2754e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6c0c366a0b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6c0c366a0b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6c0c366a0b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6c0c366a0b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6c0c366a0b_0_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6c0c366a0b_0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35675" y="251800"/>
            <a:ext cx="5392200" cy="6219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3" name="Google Shape;13;p2"/>
          <p:cNvSpPr txBox="1"/>
          <p:nvPr>
            <p:ph idx="1" type="subTitle"/>
          </p:nvPr>
        </p:nvSpPr>
        <p:spPr>
          <a:xfrm>
            <a:off x="313875" y="1029075"/>
            <a:ext cx="3210900" cy="497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2"/>
          <p:cNvSpPr txBox="1"/>
          <p:nvPr>
            <p:ph idx="12" type="sldNum"/>
          </p:nvPr>
        </p:nvSpPr>
        <p:spPr>
          <a:xfrm>
            <a:off x="8880299" y="4671825"/>
            <a:ext cx="263700" cy="393600"/>
          </a:xfrm>
          <a:prstGeom prst="rect">
            <a:avLst/>
          </a:prstGeom>
        </p:spPr>
        <p:txBody>
          <a:bodyPr anchorCtr="0" anchor="ctr" bIns="91425" lIns="91425" spcFirstLastPara="1" rIns="91425" wrap="square" tIns="91425">
            <a:noAutofit/>
          </a:bodyPr>
          <a:lstStyle>
            <a:lvl1pPr lvl="0" rtl="0">
              <a:buNone/>
              <a:defRPr b="1">
                <a:solidFill>
                  <a:srgbClr val="000000"/>
                </a:solidFill>
                <a:latin typeface="Bree Serif"/>
                <a:ea typeface="Bree Serif"/>
                <a:cs typeface="Bree Serif"/>
                <a:sym typeface="Bree Serif"/>
              </a:defRPr>
            </a:lvl1pPr>
            <a:lvl2pPr lvl="1" rtl="0">
              <a:buNone/>
              <a:defRPr b="1">
                <a:solidFill>
                  <a:srgbClr val="000000"/>
                </a:solidFill>
                <a:latin typeface="Bree Serif"/>
                <a:ea typeface="Bree Serif"/>
                <a:cs typeface="Bree Serif"/>
                <a:sym typeface="Bree Serif"/>
              </a:defRPr>
            </a:lvl2pPr>
            <a:lvl3pPr lvl="2" rtl="0">
              <a:buNone/>
              <a:defRPr b="1">
                <a:solidFill>
                  <a:srgbClr val="000000"/>
                </a:solidFill>
                <a:latin typeface="Bree Serif"/>
                <a:ea typeface="Bree Serif"/>
                <a:cs typeface="Bree Serif"/>
                <a:sym typeface="Bree Serif"/>
              </a:defRPr>
            </a:lvl3pPr>
            <a:lvl4pPr lvl="3" rtl="0">
              <a:buNone/>
              <a:defRPr b="1">
                <a:solidFill>
                  <a:srgbClr val="000000"/>
                </a:solidFill>
                <a:latin typeface="Bree Serif"/>
                <a:ea typeface="Bree Serif"/>
                <a:cs typeface="Bree Serif"/>
                <a:sym typeface="Bree Serif"/>
              </a:defRPr>
            </a:lvl4pPr>
            <a:lvl5pPr lvl="4" rtl="0">
              <a:buNone/>
              <a:defRPr b="1">
                <a:solidFill>
                  <a:srgbClr val="000000"/>
                </a:solidFill>
                <a:latin typeface="Bree Serif"/>
                <a:ea typeface="Bree Serif"/>
                <a:cs typeface="Bree Serif"/>
                <a:sym typeface="Bree Serif"/>
              </a:defRPr>
            </a:lvl5pPr>
            <a:lvl6pPr lvl="5" rtl="0">
              <a:buNone/>
              <a:defRPr b="1">
                <a:solidFill>
                  <a:srgbClr val="000000"/>
                </a:solidFill>
                <a:latin typeface="Bree Serif"/>
                <a:ea typeface="Bree Serif"/>
                <a:cs typeface="Bree Serif"/>
                <a:sym typeface="Bree Serif"/>
              </a:defRPr>
            </a:lvl6pPr>
            <a:lvl7pPr lvl="6" rtl="0">
              <a:buNone/>
              <a:defRPr b="1">
                <a:solidFill>
                  <a:srgbClr val="000000"/>
                </a:solidFill>
                <a:latin typeface="Bree Serif"/>
                <a:ea typeface="Bree Serif"/>
                <a:cs typeface="Bree Serif"/>
                <a:sym typeface="Bree Serif"/>
              </a:defRPr>
            </a:lvl7pPr>
            <a:lvl8pPr lvl="7" rtl="0">
              <a:buNone/>
              <a:defRPr b="1">
                <a:solidFill>
                  <a:srgbClr val="000000"/>
                </a:solidFill>
                <a:latin typeface="Bree Serif"/>
                <a:ea typeface="Bree Serif"/>
                <a:cs typeface="Bree Serif"/>
                <a:sym typeface="Bree Serif"/>
              </a:defRPr>
            </a:lvl8pPr>
            <a:lvl9pPr lvl="8" rtl="0">
              <a:buNone/>
              <a:defRPr b="1">
                <a:solidFill>
                  <a:srgbClr val="000000"/>
                </a:solidFill>
                <a:latin typeface="Bree Serif"/>
                <a:ea typeface="Bree Serif"/>
                <a:cs typeface="Bree Serif"/>
                <a:sym typeface="Bree Serif"/>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8" name="Google Shape;48;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9" name="Google Shape;49;p11"/>
          <p:cNvSpPr txBox="1"/>
          <p:nvPr>
            <p:ph idx="12" type="sldNum"/>
          </p:nvPr>
        </p:nvSpPr>
        <p:spPr>
          <a:xfrm>
            <a:off x="8880299" y="4671825"/>
            <a:ext cx="263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880299" y="4671825"/>
            <a:ext cx="263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8" name="Shape 58"/>
        <p:cNvGrpSpPr/>
        <p:nvPr/>
      </p:nvGrpSpPr>
      <p:grpSpPr>
        <a:xfrm>
          <a:off x="0" y="0"/>
          <a:ext cx="0" cy="0"/>
          <a:chOff x="0" y="0"/>
          <a:chExt cx="0" cy="0"/>
        </a:xfrm>
      </p:grpSpPr>
      <p:sp>
        <p:nvSpPr>
          <p:cNvPr id="59" name="Google Shape;59;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Bree Serif"/>
              <a:buNone/>
              <a:defRPr sz="4500">
                <a:latin typeface="Bree Serif"/>
                <a:ea typeface="Bree Serif"/>
                <a:cs typeface="Bree Serif"/>
                <a:sym typeface="Bree Serif"/>
              </a:defRPr>
            </a:lvl1pPr>
            <a:lvl2pPr lvl="1" rtl="0">
              <a:spcBef>
                <a:spcPts val="0"/>
              </a:spcBef>
              <a:spcAft>
                <a:spcPts val="0"/>
              </a:spcAft>
              <a:buSzPts val="1100"/>
              <a:buFont typeface="Bree Serif"/>
              <a:buNone/>
              <a:defRPr>
                <a:latin typeface="Bree Serif"/>
                <a:ea typeface="Bree Serif"/>
                <a:cs typeface="Bree Serif"/>
                <a:sym typeface="Bree Serif"/>
              </a:defRPr>
            </a:lvl2pPr>
            <a:lvl3pPr lvl="2" rtl="0">
              <a:spcBef>
                <a:spcPts val="0"/>
              </a:spcBef>
              <a:spcAft>
                <a:spcPts val="0"/>
              </a:spcAft>
              <a:buSzPts val="1100"/>
              <a:buFont typeface="Bree Serif"/>
              <a:buNone/>
              <a:defRPr>
                <a:latin typeface="Bree Serif"/>
                <a:ea typeface="Bree Serif"/>
                <a:cs typeface="Bree Serif"/>
                <a:sym typeface="Bree Serif"/>
              </a:defRPr>
            </a:lvl3pPr>
            <a:lvl4pPr lvl="3" rtl="0">
              <a:spcBef>
                <a:spcPts val="0"/>
              </a:spcBef>
              <a:spcAft>
                <a:spcPts val="0"/>
              </a:spcAft>
              <a:buSzPts val="1100"/>
              <a:buFont typeface="Bree Serif"/>
              <a:buNone/>
              <a:defRPr>
                <a:latin typeface="Bree Serif"/>
                <a:ea typeface="Bree Serif"/>
                <a:cs typeface="Bree Serif"/>
                <a:sym typeface="Bree Serif"/>
              </a:defRPr>
            </a:lvl4pPr>
            <a:lvl5pPr lvl="4" rtl="0">
              <a:spcBef>
                <a:spcPts val="0"/>
              </a:spcBef>
              <a:spcAft>
                <a:spcPts val="0"/>
              </a:spcAft>
              <a:buSzPts val="1100"/>
              <a:buFont typeface="Bree Serif"/>
              <a:buNone/>
              <a:defRPr>
                <a:latin typeface="Bree Serif"/>
                <a:ea typeface="Bree Serif"/>
                <a:cs typeface="Bree Serif"/>
                <a:sym typeface="Bree Serif"/>
              </a:defRPr>
            </a:lvl5pPr>
            <a:lvl6pPr lvl="5" rtl="0">
              <a:spcBef>
                <a:spcPts val="0"/>
              </a:spcBef>
              <a:spcAft>
                <a:spcPts val="0"/>
              </a:spcAft>
              <a:buSzPts val="1100"/>
              <a:buFont typeface="Bree Serif"/>
              <a:buNone/>
              <a:defRPr>
                <a:latin typeface="Bree Serif"/>
                <a:ea typeface="Bree Serif"/>
                <a:cs typeface="Bree Serif"/>
                <a:sym typeface="Bree Serif"/>
              </a:defRPr>
            </a:lvl6pPr>
            <a:lvl7pPr lvl="6" rtl="0">
              <a:spcBef>
                <a:spcPts val="0"/>
              </a:spcBef>
              <a:spcAft>
                <a:spcPts val="0"/>
              </a:spcAft>
              <a:buSzPts val="1100"/>
              <a:buFont typeface="Bree Serif"/>
              <a:buNone/>
              <a:defRPr>
                <a:latin typeface="Bree Serif"/>
                <a:ea typeface="Bree Serif"/>
                <a:cs typeface="Bree Serif"/>
                <a:sym typeface="Bree Serif"/>
              </a:defRPr>
            </a:lvl7pPr>
            <a:lvl8pPr lvl="7" rtl="0">
              <a:spcBef>
                <a:spcPts val="0"/>
              </a:spcBef>
              <a:spcAft>
                <a:spcPts val="0"/>
              </a:spcAft>
              <a:buSzPts val="1100"/>
              <a:buFont typeface="Bree Serif"/>
              <a:buNone/>
              <a:defRPr>
                <a:latin typeface="Bree Serif"/>
                <a:ea typeface="Bree Serif"/>
                <a:cs typeface="Bree Serif"/>
                <a:sym typeface="Bree Serif"/>
              </a:defRPr>
            </a:lvl8pPr>
            <a:lvl9pPr lvl="8" rtl="0">
              <a:spcBef>
                <a:spcPts val="0"/>
              </a:spcBef>
              <a:spcAft>
                <a:spcPts val="0"/>
              </a:spcAft>
              <a:buSzPts val="1100"/>
              <a:buFont typeface="Bree Serif"/>
              <a:buNone/>
              <a:defRPr>
                <a:latin typeface="Bree Serif"/>
                <a:ea typeface="Bree Serif"/>
                <a:cs typeface="Bree Serif"/>
                <a:sym typeface="Bree Serif"/>
              </a:defRPr>
            </a:lvl9pPr>
          </a:lstStyle>
          <a:p/>
        </p:txBody>
      </p:sp>
      <p:sp>
        <p:nvSpPr>
          <p:cNvPr id="60" name="Google Shape;60;p14"/>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Font typeface="Bree Serif"/>
              <a:buNone/>
              <a:defRPr sz="1800">
                <a:latin typeface="Bree Serif"/>
                <a:ea typeface="Bree Serif"/>
                <a:cs typeface="Bree Serif"/>
                <a:sym typeface="Bree Serif"/>
              </a:defRPr>
            </a:lvl1pPr>
            <a:lvl2pPr lvl="1" rtl="0" algn="ctr">
              <a:lnSpc>
                <a:spcPct val="90000"/>
              </a:lnSpc>
              <a:spcBef>
                <a:spcPts val="400"/>
              </a:spcBef>
              <a:spcAft>
                <a:spcPts val="0"/>
              </a:spcAft>
              <a:buClr>
                <a:schemeClr val="dk1"/>
              </a:buClr>
              <a:buSzPts val="1500"/>
              <a:buFont typeface="Bree Serif"/>
              <a:buNone/>
              <a:defRPr sz="1500">
                <a:latin typeface="Bree Serif"/>
                <a:ea typeface="Bree Serif"/>
                <a:cs typeface="Bree Serif"/>
                <a:sym typeface="Bree Serif"/>
              </a:defRPr>
            </a:lvl2pPr>
            <a:lvl3pPr lvl="2" rtl="0" algn="ctr">
              <a:lnSpc>
                <a:spcPct val="90000"/>
              </a:lnSpc>
              <a:spcBef>
                <a:spcPts val="400"/>
              </a:spcBef>
              <a:spcAft>
                <a:spcPts val="0"/>
              </a:spcAft>
              <a:buClr>
                <a:schemeClr val="dk1"/>
              </a:buClr>
              <a:buSzPts val="1400"/>
              <a:buFont typeface="Bree Serif"/>
              <a:buNone/>
              <a:defRPr sz="1400">
                <a:latin typeface="Bree Serif"/>
                <a:ea typeface="Bree Serif"/>
                <a:cs typeface="Bree Serif"/>
                <a:sym typeface="Bree Serif"/>
              </a:defRPr>
            </a:lvl3pPr>
            <a:lvl4pPr lvl="3"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4pPr>
            <a:lvl5pPr lvl="4"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5pPr>
            <a:lvl6pPr lvl="5"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6pPr>
            <a:lvl7pPr lvl="6"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7pPr>
            <a:lvl8pPr lvl="7"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8pPr>
            <a:lvl9pPr lvl="8"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9pPr>
          </a:lstStyle>
          <a:p/>
        </p:txBody>
      </p:sp>
      <p:sp>
        <p:nvSpPr>
          <p:cNvPr id="61" name="Google Shape;61;p14"/>
          <p:cNvSpPr txBox="1"/>
          <p:nvPr>
            <p:ph idx="12" type="sldNum"/>
          </p:nvPr>
        </p:nvSpPr>
        <p:spPr>
          <a:xfrm>
            <a:off x="8556784" y="4749851"/>
            <a:ext cx="548700" cy="393600"/>
          </a:xfrm>
          <a:prstGeom prst="rect">
            <a:avLst/>
          </a:prstGeom>
        </p:spPr>
        <p:txBody>
          <a:bodyPr anchorCtr="0" anchor="t" bIns="34275" lIns="68575" spcFirstLastPara="1" rIns="68575" wrap="square" tIns="34275">
            <a:noAutofit/>
          </a:bodyPr>
          <a:lstStyle>
            <a:lvl1pPr lvl="0" rtl="0" algn="r">
              <a:buNone/>
              <a:defRPr sz="1300">
                <a:solidFill>
                  <a:schemeClr val="dk1"/>
                </a:solidFill>
                <a:latin typeface="Bree Serif"/>
                <a:ea typeface="Bree Serif"/>
                <a:cs typeface="Bree Serif"/>
                <a:sym typeface="Bree Serif"/>
              </a:defRPr>
            </a:lvl1pPr>
            <a:lvl2pPr lvl="1" rtl="0" algn="r">
              <a:buNone/>
              <a:defRPr sz="1300">
                <a:solidFill>
                  <a:schemeClr val="dk1"/>
                </a:solidFill>
                <a:latin typeface="Bree Serif"/>
                <a:ea typeface="Bree Serif"/>
                <a:cs typeface="Bree Serif"/>
                <a:sym typeface="Bree Serif"/>
              </a:defRPr>
            </a:lvl2pPr>
            <a:lvl3pPr lvl="2" rtl="0" algn="r">
              <a:buNone/>
              <a:defRPr sz="1300">
                <a:solidFill>
                  <a:schemeClr val="dk1"/>
                </a:solidFill>
                <a:latin typeface="Bree Serif"/>
                <a:ea typeface="Bree Serif"/>
                <a:cs typeface="Bree Serif"/>
                <a:sym typeface="Bree Serif"/>
              </a:defRPr>
            </a:lvl3pPr>
            <a:lvl4pPr lvl="3" rtl="0" algn="r">
              <a:buNone/>
              <a:defRPr sz="1300">
                <a:solidFill>
                  <a:schemeClr val="dk1"/>
                </a:solidFill>
                <a:latin typeface="Bree Serif"/>
                <a:ea typeface="Bree Serif"/>
                <a:cs typeface="Bree Serif"/>
                <a:sym typeface="Bree Serif"/>
              </a:defRPr>
            </a:lvl4pPr>
            <a:lvl5pPr lvl="4" rtl="0" algn="r">
              <a:buNone/>
              <a:defRPr sz="1300">
                <a:solidFill>
                  <a:schemeClr val="dk1"/>
                </a:solidFill>
                <a:latin typeface="Bree Serif"/>
                <a:ea typeface="Bree Serif"/>
                <a:cs typeface="Bree Serif"/>
                <a:sym typeface="Bree Serif"/>
              </a:defRPr>
            </a:lvl5pPr>
            <a:lvl6pPr lvl="5" rtl="0" algn="r">
              <a:buNone/>
              <a:defRPr sz="1300">
                <a:solidFill>
                  <a:schemeClr val="dk1"/>
                </a:solidFill>
                <a:latin typeface="Bree Serif"/>
                <a:ea typeface="Bree Serif"/>
                <a:cs typeface="Bree Serif"/>
                <a:sym typeface="Bree Serif"/>
              </a:defRPr>
            </a:lvl6pPr>
            <a:lvl7pPr lvl="6" rtl="0" algn="r">
              <a:buNone/>
              <a:defRPr sz="1300">
                <a:solidFill>
                  <a:schemeClr val="dk1"/>
                </a:solidFill>
                <a:latin typeface="Bree Serif"/>
                <a:ea typeface="Bree Serif"/>
                <a:cs typeface="Bree Serif"/>
                <a:sym typeface="Bree Serif"/>
              </a:defRPr>
            </a:lvl7pPr>
            <a:lvl8pPr lvl="7" rtl="0" algn="r">
              <a:buNone/>
              <a:defRPr sz="1300">
                <a:solidFill>
                  <a:schemeClr val="dk1"/>
                </a:solidFill>
                <a:latin typeface="Bree Serif"/>
                <a:ea typeface="Bree Serif"/>
                <a:cs typeface="Bree Serif"/>
                <a:sym typeface="Bree Serif"/>
              </a:defRPr>
            </a:lvl8pPr>
            <a:lvl9pPr lvl="8" rtl="0" algn="r">
              <a:buNone/>
              <a:defRPr sz="1300">
                <a:solidFill>
                  <a:schemeClr val="dk1"/>
                </a:solidFill>
                <a:latin typeface="Bree Serif"/>
                <a:ea typeface="Bree Serif"/>
                <a:cs typeface="Bree Serif"/>
                <a:sym typeface="Bree Serif"/>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0" name="Google Shape;70;p16"/>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1" name="Google Shape;71;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2" name="Google Shape;72;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3" name="Google Shape;73;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6" name="Google Shape;76;p1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7" name="Google Shape;77;p1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8" name="Google Shape;78;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 name="Google Shape;79;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 name="Google Shape;80;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 name="Google Shape;83;p18"/>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5" name="Google Shape;85;p1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6" name="Google Shape;86;p18"/>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7" name="Google Shape;87;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8" name="Google Shape;88;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9" name="Google Shape;89;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2" name="Google Shape;92;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 name="Google Shape;94;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1" name="Google Shape;101;p21"/>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 name="Google Shape;17;p3"/>
          <p:cNvSpPr txBox="1"/>
          <p:nvPr>
            <p:ph idx="12" type="sldNum"/>
          </p:nvPr>
        </p:nvSpPr>
        <p:spPr>
          <a:xfrm>
            <a:off x="8880299" y="4671825"/>
            <a:ext cx="263700" cy="393600"/>
          </a:xfrm>
          <a:prstGeom prst="rect">
            <a:avLst/>
          </a:prstGeom>
        </p:spPr>
        <p:txBody>
          <a:bodyPr anchorCtr="0" anchor="ctr" bIns="91425" lIns="91425" spcFirstLastPara="1" rIns="91425" wrap="square" tIns="91425">
            <a:noAutofit/>
          </a:bodyPr>
          <a:lstStyle>
            <a:lvl1pPr lvl="0" rtl="0">
              <a:buNone/>
              <a:defRPr b="1">
                <a:solidFill>
                  <a:srgbClr val="000000"/>
                </a:solidFill>
              </a:defRPr>
            </a:lvl1pPr>
            <a:lvl2pPr lvl="1" rtl="0">
              <a:buNone/>
              <a:defRPr b="1">
                <a:solidFill>
                  <a:srgbClr val="000000"/>
                </a:solidFill>
              </a:defRPr>
            </a:lvl2pPr>
            <a:lvl3pPr lvl="2" rtl="0">
              <a:buNone/>
              <a:defRPr b="1">
                <a:solidFill>
                  <a:srgbClr val="000000"/>
                </a:solidFill>
              </a:defRPr>
            </a:lvl3pPr>
            <a:lvl4pPr lvl="3" rtl="0">
              <a:buNone/>
              <a:defRPr b="1">
                <a:solidFill>
                  <a:srgbClr val="000000"/>
                </a:solidFill>
              </a:defRPr>
            </a:lvl4pPr>
            <a:lvl5pPr lvl="4" rtl="0">
              <a:buNone/>
              <a:defRPr b="1">
                <a:solidFill>
                  <a:srgbClr val="000000"/>
                </a:solidFill>
              </a:defRPr>
            </a:lvl5pPr>
            <a:lvl6pPr lvl="5" rtl="0">
              <a:buNone/>
              <a:defRPr b="1">
                <a:solidFill>
                  <a:srgbClr val="000000"/>
                </a:solidFill>
              </a:defRPr>
            </a:lvl6pPr>
            <a:lvl7pPr lvl="6" rtl="0">
              <a:buNone/>
              <a:defRPr b="1">
                <a:solidFill>
                  <a:srgbClr val="000000"/>
                </a:solidFill>
              </a:defRPr>
            </a:lvl7pPr>
            <a:lvl8pPr lvl="7" rtl="0">
              <a:buNone/>
              <a:defRPr b="1">
                <a:solidFill>
                  <a:srgbClr val="000000"/>
                </a:solidFill>
              </a:defRPr>
            </a:lvl8pPr>
            <a:lvl9pPr lvl="8" rtl="0">
              <a:buNone/>
              <a:defRPr b="1">
                <a:solidFill>
                  <a:srgbClr val="000000"/>
                </a:solidFil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8" name="Google Shape;108;p22"/>
          <p:cNvSpPr/>
          <p:nvPr>
            <p:ph idx="2" type="pic"/>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1" name="Shape 131"/>
        <p:cNvGrpSpPr/>
        <p:nvPr/>
      </p:nvGrpSpPr>
      <p:grpSpPr>
        <a:xfrm>
          <a:off x="0" y="0"/>
          <a:ext cx="0" cy="0"/>
          <a:chOff x="0" y="0"/>
          <a:chExt cx="0" cy="0"/>
        </a:xfrm>
      </p:grpSpPr>
      <p:sp>
        <p:nvSpPr>
          <p:cNvPr id="132" name="Google Shape;132;p2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3" name="Google Shape;133;p26"/>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4" name="Google Shape;134;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5" name="Google Shape;135;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6" name="Google Shape;136;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37" name="Shape 137"/>
        <p:cNvGrpSpPr/>
        <p:nvPr/>
      </p:nvGrpSpPr>
      <p:grpSpPr>
        <a:xfrm>
          <a:off x="0" y="0"/>
          <a:ext cx="0" cy="0"/>
          <a:chOff x="0" y="0"/>
          <a:chExt cx="0" cy="0"/>
        </a:xfrm>
      </p:grpSpPr>
      <p:sp>
        <p:nvSpPr>
          <p:cNvPr id="138" name="Google Shape;138;p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9" name="Google Shape;139;p2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0" name="Google Shape;140;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1" name="Google Shape;141;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2" name="Google Shape;142;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43" name="Shape 143"/>
        <p:cNvGrpSpPr/>
        <p:nvPr/>
      </p:nvGrpSpPr>
      <p:grpSpPr>
        <a:xfrm>
          <a:off x="0" y="0"/>
          <a:ext cx="0" cy="0"/>
          <a:chOff x="0" y="0"/>
          <a:chExt cx="0" cy="0"/>
        </a:xfrm>
      </p:grpSpPr>
      <p:sp>
        <p:nvSpPr>
          <p:cNvPr id="144" name="Google Shape;144;p28"/>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5" name="Google Shape;145;p28"/>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46" name="Google Shape;146;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7" name="Google Shape;147;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8" name="Google Shape;148;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49" name="Shape 149"/>
        <p:cNvGrpSpPr/>
        <p:nvPr/>
      </p:nvGrpSpPr>
      <p:grpSpPr>
        <a:xfrm>
          <a:off x="0" y="0"/>
          <a:ext cx="0" cy="0"/>
          <a:chOff x="0" y="0"/>
          <a:chExt cx="0" cy="0"/>
        </a:xfrm>
      </p:grpSpPr>
      <p:sp>
        <p:nvSpPr>
          <p:cNvPr id="150" name="Google Shape;150;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1" name="Google Shape;151;p2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2" name="Google Shape;152;p2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3" name="Google Shape;153;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4" name="Google Shape;154;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5" name="Google Shape;155;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56" name="Shape 156"/>
        <p:cNvGrpSpPr/>
        <p:nvPr/>
      </p:nvGrpSpPr>
      <p:grpSpPr>
        <a:xfrm>
          <a:off x="0" y="0"/>
          <a:ext cx="0" cy="0"/>
          <a:chOff x="0" y="0"/>
          <a:chExt cx="0" cy="0"/>
        </a:xfrm>
      </p:grpSpPr>
      <p:sp>
        <p:nvSpPr>
          <p:cNvPr id="157" name="Google Shape;157;p3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8" name="Google Shape;158;p30"/>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59" name="Google Shape;159;p30"/>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0" name="Google Shape;160;p3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61" name="Google Shape;161;p30"/>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2" name="Google Shape;162;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3" name="Google Shape;163;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4" name="Google Shape;164;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65" name="Shape 165"/>
        <p:cNvGrpSpPr/>
        <p:nvPr/>
      </p:nvGrpSpPr>
      <p:grpSpPr>
        <a:xfrm>
          <a:off x="0" y="0"/>
          <a:ext cx="0" cy="0"/>
          <a:chOff x="0" y="0"/>
          <a:chExt cx="0" cy="0"/>
        </a:xfrm>
      </p:grpSpPr>
      <p:sp>
        <p:nvSpPr>
          <p:cNvPr id="166" name="Google Shape;166;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7" name="Google Shape;167;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8" name="Google Shape;168;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9" name="Google Shape;169;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0" name="Shape 170"/>
        <p:cNvGrpSpPr/>
        <p:nvPr/>
      </p:nvGrpSpPr>
      <p:grpSpPr>
        <a:xfrm>
          <a:off x="0" y="0"/>
          <a:ext cx="0" cy="0"/>
          <a:chOff x="0" y="0"/>
          <a:chExt cx="0" cy="0"/>
        </a:xfrm>
      </p:grpSpPr>
      <p:sp>
        <p:nvSpPr>
          <p:cNvPr id="171" name="Google Shape;171;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2" name="Google Shape;172;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3" name="Google Shape;173;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 name="Google Shape;20;p4"/>
          <p:cNvSpPr txBox="1"/>
          <p:nvPr>
            <p:ph idx="1" type="body"/>
          </p:nvPr>
        </p:nvSpPr>
        <p:spPr>
          <a:xfrm>
            <a:off x="254400" y="1255413"/>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 name="Google Shape;21;p4"/>
          <p:cNvSpPr txBox="1"/>
          <p:nvPr>
            <p:ph idx="12" type="sldNum"/>
          </p:nvPr>
        </p:nvSpPr>
        <p:spPr>
          <a:xfrm>
            <a:off x="8880299" y="4671825"/>
            <a:ext cx="263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74" name="Shape 174"/>
        <p:cNvGrpSpPr/>
        <p:nvPr/>
      </p:nvGrpSpPr>
      <p:grpSpPr>
        <a:xfrm>
          <a:off x="0" y="0"/>
          <a:ext cx="0" cy="0"/>
          <a:chOff x="0" y="0"/>
          <a:chExt cx="0" cy="0"/>
        </a:xfrm>
      </p:grpSpPr>
      <p:sp>
        <p:nvSpPr>
          <p:cNvPr id="175" name="Google Shape;175;p33"/>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6" name="Google Shape;176;p33"/>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77" name="Google Shape;177;p33"/>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78" name="Google Shape;178;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9" name="Google Shape;179;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0" name="Google Shape;180;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81" name="Shape 181"/>
        <p:cNvGrpSpPr/>
        <p:nvPr/>
      </p:nvGrpSpPr>
      <p:grpSpPr>
        <a:xfrm>
          <a:off x="0" y="0"/>
          <a:ext cx="0" cy="0"/>
          <a:chOff x="0" y="0"/>
          <a:chExt cx="0" cy="0"/>
        </a:xfrm>
      </p:grpSpPr>
      <p:sp>
        <p:nvSpPr>
          <p:cNvPr id="182" name="Google Shape;182;p34"/>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3" name="Google Shape;183;p34"/>
          <p:cNvSpPr/>
          <p:nvPr>
            <p:ph idx="2" type="pic"/>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84" name="Google Shape;184;p34"/>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85" name="Google Shape;185;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6" name="Google Shape;186;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7" name="Google Shape;187;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88" name="Shape 188"/>
        <p:cNvGrpSpPr/>
        <p:nvPr/>
      </p:nvGrpSpPr>
      <p:grpSpPr>
        <a:xfrm>
          <a:off x="0" y="0"/>
          <a:ext cx="0" cy="0"/>
          <a:chOff x="0" y="0"/>
          <a:chExt cx="0" cy="0"/>
        </a:xfrm>
      </p:grpSpPr>
      <p:sp>
        <p:nvSpPr>
          <p:cNvPr id="189" name="Google Shape;189;p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0" name="Google Shape;190;p3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1" name="Google Shape;191;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2" name="Google Shape;192;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3" name="Google Shape;193;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94" name="Shape 194"/>
        <p:cNvGrpSpPr/>
        <p:nvPr/>
      </p:nvGrpSpPr>
      <p:grpSpPr>
        <a:xfrm>
          <a:off x="0" y="0"/>
          <a:ext cx="0" cy="0"/>
          <a:chOff x="0" y="0"/>
          <a:chExt cx="0" cy="0"/>
        </a:xfrm>
      </p:grpSpPr>
      <p:sp>
        <p:nvSpPr>
          <p:cNvPr id="195" name="Google Shape;195;p3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6" name="Google Shape;196;p3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7" name="Google Shape;197;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8" name="Google Shape;198;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9" name="Google Shape;199;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 name="Google Shape;26;p5"/>
          <p:cNvSpPr txBox="1"/>
          <p:nvPr>
            <p:ph idx="12" type="sldNum"/>
          </p:nvPr>
        </p:nvSpPr>
        <p:spPr>
          <a:xfrm>
            <a:off x="8880299" y="4671825"/>
            <a:ext cx="263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9" name="Google Shape;29;p6"/>
          <p:cNvSpPr txBox="1"/>
          <p:nvPr>
            <p:ph idx="12" type="sldNum"/>
          </p:nvPr>
        </p:nvSpPr>
        <p:spPr>
          <a:xfrm>
            <a:off x="8880299" y="4671825"/>
            <a:ext cx="263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3" name="Google Shape;33;p7"/>
          <p:cNvSpPr txBox="1"/>
          <p:nvPr>
            <p:ph idx="12" type="sldNum"/>
          </p:nvPr>
        </p:nvSpPr>
        <p:spPr>
          <a:xfrm>
            <a:off x="8880299" y="4671825"/>
            <a:ext cx="263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6" name="Google Shape;36;p8"/>
          <p:cNvSpPr txBox="1"/>
          <p:nvPr>
            <p:ph idx="12" type="sldNum"/>
          </p:nvPr>
        </p:nvSpPr>
        <p:spPr>
          <a:xfrm>
            <a:off x="8880299" y="4671825"/>
            <a:ext cx="263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0" name="Google Shape;40;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2" name="Google Shape;42;p9"/>
          <p:cNvSpPr txBox="1"/>
          <p:nvPr>
            <p:ph idx="12" type="sldNum"/>
          </p:nvPr>
        </p:nvSpPr>
        <p:spPr>
          <a:xfrm>
            <a:off x="8880299" y="4671825"/>
            <a:ext cx="263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8880299" y="4671825"/>
            <a:ext cx="263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1pPr>
            <a:lvl2pPr lvl="1"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2pPr>
            <a:lvl3pPr lvl="2"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3pPr>
            <a:lvl4pPr lvl="3"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4pPr>
            <a:lvl5pPr lvl="4"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5pPr>
            <a:lvl6pPr lvl="5"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6pPr>
            <a:lvl7pPr lvl="6"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7pPr>
            <a:lvl8pPr lvl="7"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8pPr>
            <a:lvl9pPr lvl="8"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9pPr>
          </a:lstStyle>
          <a:p/>
        </p:txBody>
      </p:sp>
      <p:sp>
        <p:nvSpPr>
          <p:cNvPr id="7" name="Google Shape;7;p1"/>
          <p:cNvSpPr txBox="1"/>
          <p:nvPr>
            <p:ph idx="1" type="body"/>
          </p:nvPr>
        </p:nvSpPr>
        <p:spPr>
          <a:xfrm>
            <a:off x="254400" y="1255413"/>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Bree Serif"/>
              <a:buChar char="●"/>
              <a:defRPr sz="1800">
                <a:latin typeface="Bree Serif"/>
                <a:ea typeface="Bree Serif"/>
                <a:cs typeface="Bree Serif"/>
                <a:sym typeface="Bree Serif"/>
              </a:defRPr>
            </a:lvl1pPr>
            <a:lvl2pPr indent="-317500" lvl="1" marL="914400" rtl="0">
              <a:lnSpc>
                <a:spcPct val="115000"/>
              </a:lnSpc>
              <a:spcBef>
                <a:spcPts val="1600"/>
              </a:spcBef>
              <a:spcAft>
                <a:spcPts val="0"/>
              </a:spcAft>
              <a:buSzPts val="1400"/>
              <a:buFont typeface="Bree Serif"/>
              <a:buChar char="○"/>
              <a:defRPr>
                <a:latin typeface="Bree Serif"/>
                <a:ea typeface="Bree Serif"/>
                <a:cs typeface="Bree Serif"/>
                <a:sym typeface="Bree Serif"/>
              </a:defRPr>
            </a:lvl2pPr>
            <a:lvl3pPr indent="-317500" lvl="2" marL="1371600" rtl="0">
              <a:lnSpc>
                <a:spcPct val="115000"/>
              </a:lnSpc>
              <a:spcBef>
                <a:spcPts val="1600"/>
              </a:spcBef>
              <a:spcAft>
                <a:spcPts val="0"/>
              </a:spcAft>
              <a:buSzPts val="1400"/>
              <a:buFont typeface="Bree Serif"/>
              <a:buChar char="■"/>
              <a:defRPr>
                <a:latin typeface="Bree Serif"/>
                <a:ea typeface="Bree Serif"/>
                <a:cs typeface="Bree Serif"/>
                <a:sym typeface="Bree Serif"/>
              </a:defRPr>
            </a:lvl3pPr>
            <a:lvl4pPr indent="-317500" lvl="3" marL="1828800" rtl="0">
              <a:lnSpc>
                <a:spcPct val="115000"/>
              </a:lnSpc>
              <a:spcBef>
                <a:spcPts val="1600"/>
              </a:spcBef>
              <a:spcAft>
                <a:spcPts val="0"/>
              </a:spcAft>
              <a:buSzPts val="1400"/>
              <a:buFont typeface="Bree Serif"/>
              <a:buChar char="●"/>
              <a:defRPr>
                <a:latin typeface="Bree Serif"/>
                <a:ea typeface="Bree Serif"/>
                <a:cs typeface="Bree Serif"/>
                <a:sym typeface="Bree Serif"/>
              </a:defRPr>
            </a:lvl4pPr>
            <a:lvl5pPr indent="-317500" lvl="4" marL="2286000" rtl="0">
              <a:lnSpc>
                <a:spcPct val="115000"/>
              </a:lnSpc>
              <a:spcBef>
                <a:spcPts val="1600"/>
              </a:spcBef>
              <a:spcAft>
                <a:spcPts val="0"/>
              </a:spcAft>
              <a:buSzPts val="1400"/>
              <a:buFont typeface="Bree Serif"/>
              <a:buChar char="○"/>
              <a:defRPr>
                <a:latin typeface="Bree Serif"/>
                <a:ea typeface="Bree Serif"/>
                <a:cs typeface="Bree Serif"/>
                <a:sym typeface="Bree Serif"/>
              </a:defRPr>
            </a:lvl5pPr>
            <a:lvl6pPr indent="-317500" lvl="5" marL="2743200" rtl="0">
              <a:lnSpc>
                <a:spcPct val="115000"/>
              </a:lnSpc>
              <a:spcBef>
                <a:spcPts val="1600"/>
              </a:spcBef>
              <a:spcAft>
                <a:spcPts val="0"/>
              </a:spcAft>
              <a:buSzPts val="1400"/>
              <a:buFont typeface="Bree Serif"/>
              <a:buChar char="■"/>
              <a:defRPr>
                <a:latin typeface="Bree Serif"/>
                <a:ea typeface="Bree Serif"/>
                <a:cs typeface="Bree Serif"/>
                <a:sym typeface="Bree Serif"/>
              </a:defRPr>
            </a:lvl6pPr>
            <a:lvl7pPr indent="-317500" lvl="6" marL="3200400" rtl="0">
              <a:lnSpc>
                <a:spcPct val="115000"/>
              </a:lnSpc>
              <a:spcBef>
                <a:spcPts val="1600"/>
              </a:spcBef>
              <a:spcAft>
                <a:spcPts val="0"/>
              </a:spcAft>
              <a:buSzPts val="1400"/>
              <a:buFont typeface="Bree Serif"/>
              <a:buChar char="●"/>
              <a:defRPr>
                <a:latin typeface="Bree Serif"/>
                <a:ea typeface="Bree Serif"/>
                <a:cs typeface="Bree Serif"/>
                <a:sym typeface="Bree Serif"/>
              </a:defRPr>
            </a:lvl7pPr>
            <a:lvl8pPr indent="-317500" lvl="7" marL="3657600" rtl="0">
              <a:lnSpc>
                <a:spcPct val="115000"/>
              </a:lnSpc>
              <a:spcBef>
                <a:spcPts val="1600"/>
              </a:spcBef>
              <a:spcAft>
                <a:spcPts val="0"/>
              </a:spcAft>
              <a:buSzPts val="1400"/>
              <a:buFont typeface="Bree Serif"/>
              <a:buChar char="○"/>
              <a:defRPr>
                <a:latin typeface="Bree Serif"/>
                <a:ea typeface="Bree Serif"/>
                <a:cs typeface="Bree Serif"/>
                <a:sym typeface="Bree Serif"/>
              </a:defRPr>
            </a:lvl8pPr>
            <a:lvl9pPr indent="-317500" lvl="8" marL="4114800" rtl="0">
              <a:lnSpc>
                <a:spcPct val="115000"/>
              </a:lnSpc>
              <a:spcBef>
                <a:spcPts val="1600"/>
              </a:spcBef>
              <a:spcAft>
                <a:spcPts val="1600"/>
              </a:spcAft>
              <a:buSzPts val="1400"/>
              <a:buFont typeface="Bree Serif"/>
              <a:buChar char="■"/>
              <a:defRPr>
                <a:latin typeface="Bree Serif"/>
                <a:ea typeface="Bree Serif"/>
                <a:cs typeface="Bree Serif"/>
                <a:sym typeface="Bree Serif"/>
              </a:defRPr>
            </a:lvl9pPr>
          </a:lstStyle>
          <a:p/>
        </p:txBody>
      </p:sp>
      <p:sp>
        <p:nvSpPr>
          <p:cNvPr id="8" name="Google Shape;8;p1"/>
          <p:cNvSpPr txBox="1"/>
          <p:nvPr>
            <p:ph idx="12" type="sldNum"/>
          </p:nvPr>
        </p:nvSpPr>
        <p:spPr>
          <a:xfrm>
            <a:off x="8880299" y="4671825"/>
            <a:ext cx="263700" cy="393600"/>
          </a:xfrm>
          <a:prstGeom prst="rect">
            <a:avLst/>
          </a:prstGeom>
          <a:noFill/>
          <a:ln>
            <a:noFill/>
          </a:ln>
        </p:spPr>
        <p:txBody>
          <a:bodyPr anchorCtr="0" anchor="ctr" bIns="91425" lIns="91425" spcFirstLastPara="1" rIns="91425" wrap="square" tIns="91425">
            <a:noAutofit/>
          </a:bodyPr>
          <a:lstStyle>
            <a:lvl1pPr lvl="0" rtl="0" algn="r">
              <a:buNone/>
              <a:defRPr sz="600">
                <a:latin typeface="Bree Serif"/>
                <a:ea typeface="Bree Serif"/>
                <a:cs typeface="Bree Serif"/>
                <a:sym typeface="Bree Serif"/>
              </a:defRPr>
            </a:lvl1pPr>
            <a:lvl2pPr lvl="1" rtl="0" algn="r">
              <a:buNone/>
              <a:defRPr sz="600">
                <a:latin typeface="Bree Serif"/>
                <a:ea typeface="Bree Serif"/>
                <a:cs typeface="Bree Serif"/>
                <a:sym typeface="Bree Serif"/>
              </a:defRPr>
            </a:lvl2pPr>
            <a:lvl3pPr lvl="2" rtl="0" algn="r">
              <a:buNone/>
              <a:defRPr sz="600">
                <a:latin typeface="Bree Serif"/>
                <a:ea typeface="Bree Serif"/>
                <a:cs typeface="Bree Serif"/>
                <a:sym typeface="Bree Serif"/>
              </a:defRPr>
            </a:lvl3pPr>
            <a:lvl4pPr lvl="3" rtl="0" algn="r">
              <a:buNone/>
              <a:defRPr sz="600">
                <a:latin typeface="Bree Serif"/>
                <a:ea typeface="Bree Serif"/>
                <a:cs typeface="Bree Serif"/>
                <a:sym typeface="Bree Serif"/>
              </a:defRPr>
            </a:lvl4pPr>
            <a:lvl5pPr lvl="4" rtl="0" algn="r">
              <a:buNone/>
              <a:defRPr sz="600">
                <a:latin typeface="Bree Serif"/>
                <a:ea typeface="Bree Serif"/>
                <a:cs typeface="Bree Serif"/>
                <a:sym typeface="Bree Serif"/>
              </a:defRPr>
            </a:lvl5pPr>
            <a:lvl6pPr lvl="5" rtl="0" algn="r">
              <a:buNone/>
              <a:defRPr sz="600">
                <a:latin typeface="Bree Serif"/>
                <a:ea typeface="Bree Serif"/>
                <a:cs typeface="Bree Serif"/>
                <a:sym typeface="Bree Serif"/>
              </a:defRPr>
            </a:lvl6pPr>
            <a:lvl7pPr lvl="6" rtl="0" algn="r">
              <a:buNone/>
              <a:defRPr sz="600">
                <a:latin typeface="Bree Serif"/>
                <a:ea typeface="Bree Serif"/>
                <a:cs typeface="Bree Serif"/>
                <a:sym typeface="Bree Serif"/>
              </a:defRPr>
            </a:lvl7pPr>
            <a:lvl8pPr lvl="7" rtl="0" algn="r">
              <a:buNone/>
              <a:defRPr sz="600">
                <a:latin typeface="Bree Serif"/>
                <a:ea typeface="Bree Serif"/>
                <a:cs typeface="Bree Serif"/>
                <a:sym typeface="Bree Serif"/>
              </a:defRPr>
            </a:lvl8pPr>
            <a:lvl9pPr lvl="8" rtl="0" algn="r">
              <a:buNone/>
              <a:defRPr sz="600">
                <a:latin typeface="Bree Serif"/>
                <a:ea typeface="Bree Serif"/>
                <a:cs typeface="Bree Serif"/>
                <a:sym typeface="Bree Serif"/>
              </a:defRPr>
            </a:lvl9pPr>
          </a:lstStyle>
          <a:p>
            <a:pPr indent="0" lvl="0" marL="0" rtl="0" algn="r">
              <a:spcBef>
                <a:spcPts val="0"/>
              </a:spcBef>
              <a:spcAft>
                <a:spcPts val="0"/>
              </a:spcAft>
              <a:buNone/>
            </a:pPr>
            <a:fld id="{00000000-1234-1234-1234-123412341234}" type="slidenum">
              <a:rPr lang="ar"/>
              <a:t>‹#›</a:t>
            </a:fld>
            <a:endParaRPr/>
          </a:p>
        </p:txBody>
      </p:sp>
      <p:sp>
        <p:nvSpPr>
          <p:cNvPr id="9" name="Google Shape;9;p1"/>
          <p:cNvSpPr/>
          <p:nvPr/>
        </p:nvSpPr>
        <p:spPr>
          <a:xfrm rot="-5400000">
            <a:off x="4242000" y="673575"/>
            <a:ext cx="234000" cy="8718000"/>
          </a:xfrm>
          <a:prstGeom prst="rect">
            <a:avLst/>
          </a:prstGeom>
          <a:solidFill>
            <a:srgbClr val="FDEC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 name="Google Shape;10;p1"/>
          <p:cNvPicPr preferRelativeResize="0"/>
          <p:nvPr/>
        </p:nvPicPr>
        <p:blipFill>
          <a:blip r:embed="rId1">
            <a:alphaModFix/>
          </a:blip>
          <a:stretch>
            <a:fillRect/>
          </a:stretch>
        </p:blipFill>
        <p:spPr>
          <a:xfrm>
            <a:off x="8718407" y="4798575"/>
            <a:ext cx="408192" cy="35099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2" name="Shape 52"/>
        <p:cNvGrpSpPr/>
        <p:nvPr/>
      </p:nvGrpSpPr>
      <p:grpSpPr>
        <a:xfrm>
          <a:off x="0" y="0"/>
          <a:ext cx="0" cy="0"/>
          <a:chOff x="0" y="0"/>
          <a:chExt cx="0" cy="0"/>
        </a:xfrm>
      </p:grpSpPr>
      <p:sp>
        <p:nvSpPr>
          <p:cNvPr id="53" name="Google Shape;53;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Bree Serif"/>
              <a:buNone/>
              <a:defRPr i="0" sz="3300" u="none" cap="none" strike="noStrike">
                <a:solidFill>
                  <a:schemeClr val="dk1"/>
                </a:solidFill>
                <a:latin typeface="Bree Serif"/>
                <a:ea typeface="Bree Serif"/>
                <a:cs typeface="Bree Serif"/>
                <a:sym typeface="Bree Serif"/>
              </a:defRPr>
            </a:lvl1pPr>
            <a:lvl2pPr lvl="1" rtl="0">
              <a:spcBef>
                <a:spcPts val="0"/>
              </a:spcBef>
              <a:spcAft>
                <a:spcPts val="0"/>
              </a:spcAft>
              <a:buSzPts val="1100"/>
              <a:buFont typeface="Bree Serif"/>
              <a:buNone/>
              <a:defRPr sz="1400">
                <a:latin typeface="Bree Serif"/>
                <a:ea typeface="Bree Serif"/>
                <a:cs typeface="Bree Serif"/>
                <a:sym typeface="Bree Serif"/>
              </a:defRPr>
            </a:lvl2pPr>
            <a:lvl3pPr lvl="2" rtl="0">
              <a:spcBef>
                <a:spcPts val="0"/>
              </a:spcBef>
              <a:spcAft>
                <a:spcPts val="0"/>
              </a:spcAft>
              <a:buSzPts val="1100"/>
              <a:buFont typeface="Bree Serif"/>
              <a:buNone/>
              <a:defRPr sz="1400">
                <a:latin typeface="Bree Serif"/>
                <a:ea typeface="Bree Serif"/>
                <a:cs typeface="Bree Serif"/>
                <a:sym typeface="Bree Serif"/>
              </a:defRPr>
            </a:lvl3pPr>
            <a:lvl4pPr lvl="3" rtl="0">
              <a:spcBef>
                <a:spcPts val="0"/>
              </a:spcBef>
              <a:spcAft>
                <a:spcPts val="0"/>
              </a:spcAft>
              <a:buSzPts val="1100"/>
              <a:buFont typeface="Bree Serif"/>
              <a:buNone/>
              <a:defRPr sz="1400">
                <a:latin typeface="Bree Serif"/>
                <a:ea typeface="Bree Serif"/>
                <a:cs typeface="Bree Serif"/>
                <a:sym typeface="Bree Serif"/>
              </a:defRPr>
            </a:lvl4pPr>
            <a:lvl5pPr lvl="4" rtl="0">
              <a:spcBef>
                <a:spcPts val="0"/>
              </a:spcBef>
              <a:spcAft>
                <a:spcPts val="0"/>
              </a:spcAft>
              <a:buSzPts val="1100"/>
              <a:buFont typeface="Bree Serif"/>
              <a:buNone/>
              <a:defRPr sz="1400">
                <a:latin typeface="Bree Serif"/>
                <a:ea typeface="Bree Serif"/>
                <a:cs typeface="Bree Serif"/>
                <a:sym typeface="Bree Serif"/>
              </a:defRPr>
            </a:lvl5pPr>
            <a:lvl6pPr lvl="5" rtl="0">
              <a:spcBef>
                <a:spcPts val="0"/>
              </a:spcBef>
              <a:spcAft>
                <a:spcPts val="0"/>
              </a:spcAft>
              <a:buSzPts val="1100"/>
              <a:buFont typeface="Bree Serif"/>
              <a:buNone/>
              <a:defRPr sz="1400">
                <a:latin typeface="Bree Serif"/>
                <a:ea typeface="Bree Serif"/>
                <a:cs typeface="Bree Serif"/>
                <a:sym typeface="Bree Serif"/>
              </a:defRPr>
            </a:lvl6pPr>
            <a:lvl7pPr lvl="6" rtl="0">
              <a:spcBef>
                <a:spcPts val="0"/>
              </a:spcBef>
              <a:spcAft>
                <a:spcPts val="0"/>
              </a:spcAft>
              <a:buSzPts val="1100"/>
              <a:buFont typeface="Bree Serif"/>
              <a:buNone/>
              <a:defRPr sz="1400">
                <a:latin typeface="Bree Serif"/>
                <a:ea typeface="Bree Serif"/>
                <a:cs typeface="Bree Serif"/>
                <a:sym typeface="Bree Serif"/>
              </a:defRPr>
            </a:lvl7pPr>
            <a:lvl8pPr lvl="7" rtl="0">
              <a:spcBef>
                <a:spcPts val="0"/>
              </a:spcBef>
              <a:spcAft>
                <a:spcPts val="0"/>
              </a:spcAft>
              <a:buSzPts val="1100"/>
              <a:buFont typeface="Bree Serif"/>
              <a:buNone/>
              <a:defRPr sz="1400">
                <a:latin typeface="Bree Serif"/>
                <a:ea typeface="Bree Serif"/>
                <a:cs typeface="Bree Serif"/>
                <a:sym typeface="Bree Serif"/>
              </a:defRPr>
            </a:lvl8pPr>
            <a:lvl9pPr lvl="8" rtl="0">
              <a:spcBef>
                <a:spcPts val="0"/>
              </a:spcBef>
              <a:spcAft>
                <a:spcPts val="0"/>
              </a:spcAft>
              <a:buSzPts val="1100"/>
              <a:buFont typeface="Bree Serif"/>
              <a:buNone/>
              <a:defRPr sz="1400">
                <a:latin typeface="Bree Serif"/>
                <a:ea typeface="Bree Serif"/>
                <a:cs typeface="Bree Serif"/>
                <a:sym typeface="Bree Serif"/>
              </a:defRPr>
            </a:lvl9pPr>
          </a:lstStyle>
          <a:p/>
        </p:txBody>
      </p:sp>
      <p:sp>
        <p:nvSpPr>
          <p:cNvPr id="54" name="Google Shape;54;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Bree Serif"/>
              <a:buChar char="•"/>
              <a:defRPr i="0" sz="2100" u="none" cap="none" strike="noStrike">
                <a:solidFill>
                  <a:schemeClr val="dk1"/>
                </a:solidFill>
                <a:latin typeface="Bree Serif"/>
                <a:ea typeface="Bree Serif"/>
                <a:cs typeface="Bree Serif"/>
                <a:sym typeface="Bree Serif"/>
              </a:defRPr>
            </a:lvl1pPr>
            <a:lvl2pPr indent="-342900" lvl="1" marL="914400" marR="0" rtl="0" algn="l">
              <a:lnSpc>
                <a:spcPct val="90000"/>
              </a:lnSpc>
              <a:spcBef>
                <a:spcPts val="400"/>
              </a:spcBef>
              <a:spcAft>
                <a:spcPts val="0"/>
              </a:spcAft>
              <a:buClr>
                <a:schemeClr val="dk1"/>
              </a:buClr>
              <a:buSzPts val="1800"/>
              <a:buFont typeface="Bree Serif"/>
              <a:buChar char="•"/>
              <a:defRPr i="0" sz="1800" u="none" cap="none" strike="noStrike">
                <a:solidFill>
                  <a:schemeClr val="dk1"/>
                </a:solidFill>
                <a:latin typeface="Bree Serif"/>
                <a:ea typeface="Bree Serif"/>
                <a:cs typeface="Bree Serif"/>
                <a:sym typeface="Bree Serif"/>
              </a:defRPr>
            </a:lvl2pPr>
            <a:lvl3pPr indent="-323850" lvl="2" marL="1371600" marR="0" rtl="0" algn="l">
              <a:lnSpc>
                <a:spcPct val="90000"/>
              </a:lnSpc>
              <a:spcBef>
                <a:spcPts val="400"/>
              </a:spcBef>
              <a:spcAft>
                <a:spcPts val="0"/>
              </a:spcAft>
              <a:buClr>
                <a:schemeClr val="dk1"/>
              </a:buClr>
              <a:buSzPts val="1500"/>
              <a:buFont typeface="Bree Serif"/>
              <a:buChar char="•"/>
              <a:defRPr i="0" sz="1500" u="none" cap="none" strike="noStrike">
                <a:solidFill>
                  <a:schemeClr val="dk1"/>
                </a:solidFill>
                <a:latin typeface="Bree Serif"/>
                <a:ea typeface="Bree Serif"/>
                <a:cs typeface="Bree Serif"/>
                <a:sym typeface="Bree Serif"/>
              </a:defRPr>
            </a:lvl3pPr>
            <a:lvl4pPr indent="-317500" lvl="3" marL="18288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4pPr>
            <a:lvl5pPr indent="-317500" lvl="4" marL="22860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5pPr>
            <a:lvl6pPr indent="-317500" lvl="5" marL="27432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6pPr>
            <a:lvl7pPr indent="-317500" lvl="6" marL="32004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7pPr>
            <a:lvl8pPr indent="-317500" lvl="7" marL="36576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8pPr>
            <a:lvl9pPr indent="-317500" lvl="8" marL="41148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9pPr>
          </a:lstStyle>
          <a:p/>
        </p:txBody>
      </p:sp>
      <p:sp>
        <p:nvSpPr>
          <p:cNvPr id="55" name="Google Shape;55;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6" name="Google Shape;56;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7" name="Google Shape;57;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900" u="none" cap="none" strike="noStrike">
                <a:solidFill>
                  <a:srgbClr val="888888"/>
                </a:solidFill>
                <a:latin typeface="Calibri"/>
                <a:ea typeface="Calibri"/>
                <a:cs typeface="Calibri"/>
                <a:sym typeface="Calibri"/>
              </a:defRPr>
            </a:lvl1pPr>
            <a:lvl2pPr indent="0" lvl="1" marL="0" marR="0" rtl="0" algn="l">
              <a:spcBef>
                <a:spcPts val="0"/>
              </a:spcBef>
              <a:buNone/>
              <a:defRPr b="0" i="0" sz="900" u="none" cap="none" strike="noStrike">
                <a:solidFill>
                  <a:srgbClr val="888888"/>
                </a:solidFill>
                <a:latin typeface="Calibri"/>
                <a:ea typeface="Calibri"/>
                <a:cs typeface="Calibri"/>
                <a:sym typeface="Calibri"/>
              </a:defRPr>
            </a:lvl2pPr>
            <a:lvl3pPr indent="0" lvl="2" marL="0" marR="0" rtl="0" algn="l">
              <a:spcBef>
                <a:spcPts val="0"/>
              </a:spcBef>
              <a:buNone/>
              <a:defRPr b="0" i="0" sz="900" u="none" cap="none" strike="noStrike">
                <a:solidFill>
                  <a:srgbClr val="888888"/>
                </a:solidFill>
                <a:latin typeface="Calibri"/>
                <a:ea typeface="Calibri"/>
                <a:cs typeface="Calibri"/>
                <a:sym typeface="Calibri"/>
              </a:defRPr>
            </a:lvl3pPr>
            <a:lvl4pPr indent="0" lvl="3" marL="0" marR="0" rtl="0" algn="l">
              <a:spcBef>
                <a:spcPts val="0"/>
              </a:spcBef>
              <a:buNone/>
              <a:defRPr b="0" i="0" sz="900" u="none" cap="none" strike="noStrike">
                <a:solidFill>
                  <a:srgbClr val="888888"/>
                </a:solidFill>
                <a:latin typeface="Calibri"/>
                <a:ea typeface="Calibri"/>
                <a:cs typeface="Calibri"/>
                <a:sym typeface="Calibri"/>
              </a:defRPr>
            </a:lvl4pPr>
            <a:lvl5pPr indent="0" lvl="4" marL="0" marR="0" rtl="0" algn="l">
              <a:spcBef>
                <a:spcPts val="0"/>
              </a:spcBef>
              <a:buNone/>
              <a:defRPr b="0" i="0" sz="900" u="none" cap="none" strike="noStrike">
                <a:solidFill>
                  <a:srgbClr val="888888"/>
                </a:solidFill>
                <a:latin typeface="Calibri"/>
                <a:ea typeface="Calibri"/>
                <a:cs typeface="Calibri"/>
                <a:sym typeface="Calibri"/>
              </a:defRPr>
            </a:lvl5pPr>
            <a:lvl6pPr indent="0" lvl="5" marL="0" marR="0" rtl="0" algn="l">
              <a:spcBef>
                <a:spcPts val="0"/>
              </a:spcBef>
              <a:buNone/>
              <a:defRPr b="0" i="0" sz="900" u="none" cap="none" strike="noStrike">
                <a:solidFill>
                  <a:srgbClr val="888888"/>
                </a:solidFill>
                <a:latin typeface="Calibri"/>
                <a:ea typeface="Calibri"/>
                <a:cs typeface="Calibri"/>
                <a:sym typeface="Calibri"/>
              </a:defRPr>
            </a:lvl6pPr>
            <a:lvl7pPr indent="0" lvl="6" marL="0" marR="0" rtl="0" algn="l">
              <a:spcBef>
                <a:spcPts val="0"/>
              </a:spcBef>
              <a:buNone/>
              <a:defRPr b="0" i="0" sz="900" u="none" cap="none" strike="noStrike">
                <a:solidFill>
                  <a:srgbClr val="888888"/>
                </a:solidFill>
                <a:latin typeface="Calibri"/>
                <a:ea typeface="Calibri"/>
                <a:cs typeface="Calibri"/>
                <a:sym typeface="Calibri"/>
              </a:defRPr>
            </a:lvl7pPr>
            <a:lvl8pPr indent="0" lvl="7" marL="0" marR="0" rtl="0" algn="l">
              <a:spcBef>
                <a:spcPts val="0"/>
              </a:spcBef>
              <a:buNone/>
              <a:defRPr b="0" i="0" sz="900" u="none" cap="none" strike="noStrike">
                <a:solidFill>
                  <a:srgbClr val="888888"/>
                </a:solidFill>
                <a:latin typeface="Calibri"/>
                <a:ea typeface="Calibri"/>
                <a:cs typeface="Calibri"/>
                <a:sym typeface="Calibri"/>
              </a:defRPr>
            </a:lvl8pPr>
            <a:lvl9pPr indent="0" lvl="8" marL="0" marR="0" rtl="0" algn="l">
              <a:spcBef>
                <a:spcPts val="0"/>
              </a:spcBef>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5" name="Shape 125"/>
        <p:cNvGrpSpPr/>
        <p:nvPr/>
      </p:nvGrpSpPr>
      <p:grpSpPr>
        <a:xfrm>
          <a:off x="0" y="0"/>
          <a:ext cx="0" cy="0"/>
          <a:chOff x="0" y="0"/>
          <a:chExt cx="0" cy="0"/>
        </a:xfrm>
      </p:grpSpPr>
      <p:sp>
        <p:nvSpPr>
          <p:cNvPr id="126" name="Google Shape;126;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27" name="Google Shape;127;p2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8" name="Google Shape;128;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9" name="Google Shape;129;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30" name="Google Shape;130;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900" u="none" cap="none" strike="noStrike">
                <a:solidFill>
                  <a:srgbClr val="888888"/>
                </a:solidFill>
                <a:latin typeface="Calibri"/>
                <a:ea typeface="Calibri"/>
                <a:cs typeface="Calibri"/>
                <a:sym typeface="Calibri"/>
              </a:defRPr>
            </a:lvl1pPr>
            <a:lvl2pPr indent="0" lvl="1" marL="0" marR="0" rtl="0" algn="l">
              <a:spcBef>
                <a:spcPts val="0"/>
              </a:spcBef>
              <a:buNone/>
              <a:defRPr b="0" i="0" sz="900" u="none" cap="none" strike="noStrike">
                <a:solidFill>
                  <a:srgbClr val="888888"/>
                </a:solidFill>
                <a:latin typeface="Calibri"/>
                <a:ea typeface="Calibri"/>
                <a:cs typeface="Calibri"/>
                <a:sym typeface="Calibri"/>
              </a:defRPr>
            </a:lvl2pPr>
            <a:lvl3pPr indent="0" lvl="2" marL="0" marR="0" rtl="0" algn="l">
              <a:spcBef>
                <a:spcPts val="0"/>
              </a:spcBef>
              <a:buNone/>
              <a:defRPr b="0" i="0" sz="900" u="none" cap="none" strike="noStrike">
                <a:solidFill>
                  <a:srgbClr val="888888"/>
                </a:solidFill>
                <a:latin typeface="Calibri"/>
                <a:ea typeface="Calibri"/>
                <a:cs typeface="Calibri"/>
                <a:sym typeface="Calibri"/>
              </a:defRPr>
            </a:lvl3pPr>
            <a:lvl4pPr indent="0" lvl="3" marL="0" marR="0" rtl="0" algn="l">
              <a:spcBef>
                <a:spcPts val="0"/>
              </a:spcBef>
              <a:buNone/>
              <a:defRPr b="0" i="0" sz="900" u="none" cap="none" strike="noStrike">
                <a:solidFill>
                  <a:srgbClr val="888888"/>
                </a:solidFill>
                <a:latin typeface="Calibri"/>
                <a:ea typeface="Calibri"/>
                <a:cs typeface="Calibri"/>
                <a:sym typeface="Calibri"/>
              </a:defRPr>
            </a:lvl4pPr>
            <a:lvl5pPr indent="0" lvl="4" marL="0" marR="0" rtl="0" algn="l">
              <a:spcBef>
                <a:spcPts val="0"/>
              </a:spcBef>
              <a:buNone/>
              <a:defRPr b="0" i="0" sz="900" u="none" cap="none" strike="noStrike">
                <a:solidFill>
                  <a:srgbClr val="888888"/>
                </a:solidFill>
                <a:latin typeface="Calibri"/>
                <a:ea typeface="Calibri"/>
                <a:cs typeface="Calibri"/>
                <a:sym typeface="Calibri"/>
              </a:defRPr>
            </a:lvl5pPr>
            <a:lvl6pPr indent="0" lvl="5" marL="0" marR="0" rtl="0" algn="l">
              <a:spcBef>
                <a:spcPts val="0"/>
              </a:spcBef>
              <a:buNone/>
              <a:defRPr b="0" i="0" sz="900" u="none" cap="none" strike="noStrike">
                <a:solidFill>
                  <a:srgbClr val="888888"/>
                </a:solidFill>
                <a:latin typeface="Calibri"/>
                <a:ea typeface="Calibri"/>
                <a:cs typeface="Calibri"/>
                <a:sym typeface="Calibri"/>
              </a:defRPr>
            </a:lvl6pPr>
            <a:lvl7pPr indent="0" lvl="6" marL="0" marR="0" rtl="0" algn="l">
              <a:spcBef>
                <a:spcPts val="0"/>
              </a:spcBef>
              <a:buNone/>
              <a:defRPr b="0" i="0" sz="900" u="none" cap="none" strike="noStrike">
                <a:solidFill>
                  <a:srgbClr val="888888"/>
                </a:solidFill>
                <a:latin typeface="Calibri"/>
                <a:ea typeface="Calibri"/>
                <a:cs typeface="Calibri"/>
                <a:sym typeface="Calibri"/>
              </a:defRPr>
            </a:lvl7pPr>
            <a:lvl8pPr indent="0" lvl="7" marL="0" marR="0" rtl="0" algn="l">
              <a:spcBef>
                <a:spcPts val="0"/>
              </a:spcBef>
              <a:buNone/>
              <a:defRPr b="0" i="0" sz="900" u="none" cap="none" strike="noStrike">
                <a:solidFill>
                  <a:srgbClr val="888888"/>
                </a:solidFill>
                <a:latin typeface="Calibri"/>
                <a:ea typeface="Calibri"/>
                <a:cs typeface="Calibri"/>
                <a:sym typeface="Calibri"/>
              </a:defRPr>
            </a:lvl8pPr>
            <a:lvl9pPr indent="0" lvl="8" marL="0" marR="0" rtl="0" algn="l">
              <a:spcBef>
                <a:spcPts val="0"/>
              </a:spcBef>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7.jpg"/><Relationship Id="rId5" Type="http://schemas.openxmlformats.org/officeDocument/2006/relationships/image" Target="../media/image2.jpg"/><Relationship Id="rId6" Type="http://schemas.openxmlformats.org/officeDocument/2006/relationships/hyperlink" Target="https://docs.google.com/presentation/d/1-1bSI6s_2c-g9tQtrxnJztu4LDKFE-rEXck0oIugip4" TargetMode="External"/><Relationship Id="rId7"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jp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hyperlink" Target="https://pics.me.me/pills-that-make-you-stare-at-beautiful-people-27796580.png" TargetMode="External"/></Relationships>
</file>

<file path=ppt/slides/_rels/slide14.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1.png"/><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16.jpg"/><Relationship Id="rId9" Type="http://schemas.openxmlformats.org/officeDocument/2006/relationships/image" Target="../media/image33.png"/><Relationship Id="rId5" Type="http://schemas.openxmlformats.org/officeDocument/2006/relationships/hyperlink" Target="https://docs.google.com/presentation/d/1-1bSI6s_2c-g9tQtrxnJztu4LDKFE-rEXck0oIugip4" TargetMode="External"/><Relationship Id="rId6" Type="http://schemas.openxmlformats.org/officeDocument/2006/relationships/hyperlink" Target="https://twitter.com/Anatomy438" TargetMode="External"/><Relationship Id="rId7" Type="http://schemas.openxmlformats.org/officeDocument/2006/relationships/image" Target="../media/image24.png"/><Relationship Id="rId8" Type="http://schemas.openxmlformats.org/officeDocument/2006/relationships/hyperlink" Target="https://www.sarahah.com/messages/user/2bda1359-b366-4952-9ee4-9f797a9b65f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19.jpg"/><Relationship Id="rId5" Type="http://schemas.openxmlformats.org/officeDocument/2006/relationships/image" Target="../media/image23.jpg"/><Relationship Id="rId6"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3" name="Shape 203"/>
        <p:cNvGrpSpPr/>
        <p:nvPr/>
      </p:nvGrpSpPr>
      <p:grpSpPr>
        <a:xfrm>
          <a:off x="0" y="0"/>
          <a:ext cx="0" cy="0"/>
          <a:chOff x="0" y="0"/>
          <a:chExt cx="0" cy="0"/>
        </a:xfrm>
      </p:grpSpPr>
      <p:pic>
        <p:nvPicPr>
          <p:cNvPr id="204" name="Google Shape;204;p37"/>
          <p:cNvPicPr preferRelativeResize="0"/>
          <p:nvPr/>
        </p:nvPicPr>
        <p:blipFill>
          <a:blip r:embed="rId3">
            <a:alphaModFix/>
          </a:blip>
          <a:stretch>
            <a:fillRect/>
          </a:stretch>
        </p:blipFill>
        <p:spPr>
          <a:xfrm>
            <a:off x="314025" y="1288100"/>
            <a:ext cx="8332499" cy="2268450"/>
          </a:xfrm>
          <a:prstGeom prst="rect">
            <a:avLst/>
          </a:prstGeom>
          <a:noFill/>
          <a:ln>
            <a:noFill/>
          </a:ln>
        </p:spPr>
      </p:pic>
      <p:pic>
        <p:nvPicPr>
          <p:cNvPr id="205" name="Google Shape;205;p37"/>
          <p:cNvPicPr preferRelativeResize="0"/>
          <p:nvPr/>
        </p:nvPicPr>
        <p:blipFill rotWithShape="1">
          <a:blip r:embed="rId4">
            <a:alphaModFix/>
          </a:blip>
          <a:srcRect b="27591" l="14737" r="14411" t="24952"/>
          <a:stretch/>
        </p:blipFill>
        <p:spPr>
          <a:xfrm>
            <a:off x="3144604" y="4549500"/>
            <a:ext cx="938400" cy="594000"/>
          </a:xfrm>
          <a:prstGeom prst="rect">
            <a:avLst/>
          </a:prstGeom>
          <a:noFill/>
          <a:ln>
            <a:noFill/>
          </a:ln>
        </p:spPr>
      </p:pic>
      <p:pic>
        <p:nvPicPr>
          <p:cNvPr id="206" name="Google Shape;206;p37"/>
          <p:cNvPicPr preferRelativeResize="0"/>
          <p:nvPr/>
        </p:nvPicPr>
        <p:blipFill>
          <a:blip r:embed="rId5">
            <a:alphaModFix/>
          </a:blip>
          <a:stretch>
            <a:fillRect/>
          </a:stretch>
        </p:blipFill>
        <p:spPr>
          <a:xfrm>
            <a:off x="5464415" y="4405500"/>
            <a:ext cx="738025" cy="737999"/>
          </a:xfrm>
          <a:prstGeom prst="rect">
            <a:avLst/>
          </a:prstGeom>
          <a:noFill/>
          <a:ln>
            <a:noFill/>
          </a:ln>
        </p:spPr>
      </p:pic>
      <p:sp>
        <p:nvSpPr>
          <p:cNvPr id="207" name="Google Shape;207;p37"/>
          <p:cNvSpPr txBox="1"/>
          <p:nvPr/>
        </p:nvSpPr>
        <p:spPr>
          <a:xfrm>
            <a:off x="3145138" y="1863705"/>
            <a:ext cx="5376600" cy="655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3000">
                <a:solidFill>
                  <a:schemeClr val="dk1"/>
                </a:solidFill>
                <a:latin typeface="Bree Serif"/>
                <a:ea typeface="Bree Serif"/>
                <a:cs typeface="Bree Serif"/>
                <a:sym typeface="Bree Serif"/>
              </a:rPr>
              <a:t>Pancreas &amp; Biliary System</a:t>
            </a:r>
            <a:endParaRPr b="1" sz="3000">
              <a:solidFill>
                <a:srgbClr val="000000"/>
              </a:solidFill>
              <a:latin typeface="Bree Serif"/>
              <a:ea typeface="Bree Serif"/>
              <a:cs typeface="Bree Serif"/>
              <a:sym typeface="Bree Serif"/>
            </a:endParaRPr>
          </a:p>
        </p:txBody>
      </p:sp>
      <p:sp>
        <p:nvSpPr>
          <p:cNvPr id="208" name="Google Shape;208;p37"/>
          <p:cNvSpPr txBox="1"/>
          <p:nvPr/>
        </p:nvSpPr>
        <p:spPr>
          <a:xfrm>
            <a:off x="2963525" y="2577625"/>
            <a:ext cx="5226900" cy="30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latin typeface="Bree Serif"/>
                <a:ea typeface="Bree Serif"/>
                <a:cs typeface="Bree Serif"/>
                <a:sym typeface="Bree Serif"/>
              </a:rPr>
              <a:t>Gastrointestinal</a:t>
            </a:r>
            <a:r>
              <a:rPr lang="ar" sz="1200">
                <a:solidFill>
                  <a:srgbClr val="000000"/>
                </a:solidFill>
                <a:latin typeface="Bree Serif"/>
                <a:ea typeface="Bree Serif"/>
                <a:cs typeface="Bree Serif"/>
                <a:sym typeface="Bree Serif"/>
              </a:rPr>
              <a:t> block-Anatomy-Lecture </a:t>
            </a:r>
            <a:r>
              <a:rPr lang="ar" sz="1200">
                <a:latin typeface="Bree Serif"/>
                <a:ea typeface="Bree Serif"/>
                <a:cs typeface="Bree Serif"/>
                <a:sym typeface="Bree Serif"/>
              </a:rPr>
              <a:t>4</a:t>
            </a:r>
            <a:endParaRPr sz="1200">
              <a:solidFill>
                <a:srgbClr val="595959"/>
              </a:solidFill>
            </a:endParaRPr>
          </a:p>
        </p:txBody>
      </p:sp>
      <p:sp>
        <p:nvSpPr>
          <p:cNvPr id="209" name="Google Shape;209;p37"/>
          <p:cNvSpPr txBox="1"/>
          <p:nvPr/>
        </p:nvSpPr>
        <p:spPr>
          <a:xfrm>
            <a:off x="4569752" y="3036624"/>
            <a:ext cx="2029800" cy="3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800">
                <a:solidFill>
                  <a:srgbClr val="999999"/>
                </a:solidFill>
                <a:uFill>
                  <a:noFill/>
                </a:uFill>
                <a:latin typeface="Bree Serif"/>
                <a:ea typeface="Bree Serif"/>
                <a:cs typeface="Bree Serif"/>
                <a:sym typeface="Bree Serif"/>
                <a:hlinkClick r:id="rId6"/>
              </a:rPr>
              <a:t>Editing file </a:t>
            </a:r>
            <a:endParaRPr sz="800">
              <a:solidFill>
                <a:srgbClr val="999999"/>
              </a:solidFill>
              <a:latin typeface="Bree Serif"/>
              <a:ea typeface="Bree Serif"/>
              <a:cs typeface="Bree Serif"/>
              <a:sym typeface="Bree Serif"/>
            </a:endParaRPr>
          </a:p>
        </p:txBody>
      </p:sp>
      <p:pic>
        <p:nvPicPr>
          <p:cNvPr id="210" name="Google Shape;210;p37"/>
          <p:cNvPicPr preferRelativeResize="0"/>
          <p:nvPr/>
        </p:nvPicPr>
        <p:blipFill rotWithShape="1">
          <a:blip r:embed="rId7">
            <a:alphaModFix/>
          </a:blip>
          <a:srcRect b="40678" l="16887" r="21277" t="28723"/>
          <a:stretch/>
        </p:blipFill>
        <p:spPr>
          <a:xfrm>
            <a:off x="4082991" y="4508100"/>
            <a:ext cx="1200360" cy="594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46"/>
          <p:cNvSpPr txBox="1"/>
          <p:nvPr>
            <p:ph idx="12" type="sldNum"/>
          </p:nvPr>
        </p:nvSpPr>
        <p:spPr>
          <a:xfrm>
            <a:off x="8866966" y="4694338"/>
            <a:ext cx="3030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441" name="Google Shape;441;p46"/>
          <p:cNvSpPr txBox="1"/>
          <p:nvPr/>
        </p:nvSpPr>
        <p:spPr>
          <a:xfrm>
            <a:off x="69350" y="2999425"/>
            <a:ext cx="7034400" cy="2117700"/>
          </a:xfrm>
          <a:prstGeom prst="rect">
            <a:avLst/>
          </a:prstGeom>
          <a:noFill/>
          <a:ln>
            <a:noFill/>
          </a:ln>
        </p:spPr>
        <p:txBody>
          <a:bodyPr anchorCtr="0" anchor="t" bIns="91425" lIns="91425" spcFirstLastPara="1" rIns="91425" wrap="square" tIns="91425">
            <a:noAutofit/>
          </a:bodyPr>
          <a:lstStyle/>
          <a:p>
            <a:pPr indent="-285750" lvl="0" marL="457200" rtl="0" algn="l">
              <a:spcBef>
                <a:spcPts val="0"/>
              </a:spcBef>
              <a:spcAft>
                <a:spcPts val="0"/>
              </a:spcAft>
              <a:buSzPts val="900"/>
              <a:buFont typeface="Bree Serif"/>
              <a:buAutoNum type="arabicPeriod"/>
            </a:pPr>
            <a:r>
              <a:rPr lang="ar" sz="900">
                <a:latin typeface="Bree Serif"/>
                <a:ea typeface="Bree Serif"/>
                <a:cs typeface="Bree Serif"/>
                <a:sym typeface="Bree Serif"/>
              </a:rPr>
              <a:t>First it  lies in the right </a:t>
            </a:r>
            <a:r>
              <a:rPr lang="ar" sz="900">
                <a:solidFill>
                  <a:srgbClr val="FF0000"/>
                </a:solidFill>
                <a:latin typeface="Bree Serif"/>
                <a:ea typeface="Bree Serif"/>
                <a:cs typeface="Bree Serif"/>
                <a:sym typeface="Bree Serif"/>
              </a:rPr>
              <a:t>free  margin of the lesser omentum</a:t>
            </a:r>
            <a:r>
              <a:rPr lang="ar" sz="900">
                <a:latin typeface="Bree Serif"/>
                <a:ea typeface="Bree Serif"/>
                <a:cs typeface="Bree Serif"/>
                <a:sym typeface="Bree Serif"/>
              </a:rPr>
              <a:t>.</a:t>
            </a:r>
            <a:endParaRPr sz="900">
              <a:latin typeface="Bree Serif"/>
              <a:ea typeface="Bree Serif"/>
              <a:cs typeface="Bree Serif"/>
              <a:sym typeface="Bree Serif"/>
            </a:endParaRPr>
          </a:p>
          <a:p>
            <a:pPr indent="-285750" lvl="0" marL="457200" rtl="0" algn="l">
              <a:spcBef>
                <a:spcPts val="0"/>
              </a:spcBef>
              <a:spcAft>
                <a:spcPts val="0"/>
              </a:spcAft>
              <a:buSzPts val="900"/>
              <a:buFont typeface="Bree Serif"/>
              <a:buAutoNum type="arabicPeriod"/>
            </a:pPr>
            <a:r>
              <a:rPr lang="ar" sz="900">
                <a:latin typeface="Bree Serif"/>
                <a:ea typeface="Bree Serif"/>
                <a:cs typeface="Bree Serif"/>
                <a:sym typeface="Bree Serif"/>
              </a:rPr>
              <a:t>Then it runs behind the first part of the duodenum.</a:t>
            </a:r>
            <a:endParaRPr sz="900">
              <a:latin typeface="Bree Serif"/>
              <a:ea typeface="Bree Serif"/>
              <a:cs typeface="Bree Serif"/>
              <a:sym typeface="Bree Serif"/>
            </a:endParaRPr>
          </a:p>
          <a:p>
            <a:pPr indent="-285750" lvl="0" marL="457200" rtl="0" algn="l">
              <a:spcBef>
                <a:spcPts val="0"/>
              </a:spcBef>
              <a:spcAft>
                <a:spcPts val="0"/>
              </a:spcAft>
              <a:buSzPts val="900"/>
              <a:buFont typeface="Bree Serif"/>
              <a:buAutoNum type="arabicPeriod"/>
            </a:pPr>
            <a:r>
              <a:rPr lang="ar" sz="900">
                <a:latin typeface="Bree Serif"/>
                <a:ea typeface="Bree Serif"/>
                <a:cs typeface="Bree Serif"/>
                <a:sym typeface="Bree Serif"/>
              </a:rPr>
              <a:t>Lastly it lies in a groove on  the posterior surface of the head of the pancreas. </a:t>
            </a:r>
            <a:r>
              <a:rPr lang="ar" sz="900">
                <a:solidFill>
                  <a:srgbClr val="999999"/>
                </a:solidFill>
                <a:latin typeface="Bree Serif"/>
                <a:ea typeface="Bree Serif"/>
                <a:cs typeface="Bree Serif"/>
                <a:sym typeface="Bree Serif"/>
              </a:rPr>
              <a:t>(cancer of the head of the  pancreas will press on the bile duct which results in blockage of bile passage through it, bile will go back in the opposite direction causing  </a:t>
            </a:r>
            <a:r>
              <a:rPr lang="ar" sz="900" u="sng">
                <a:solidFill>
                  <a:srgbClr val="999999"/>
                </a:solidFill>
                <a:latin typeface="Bree Serif"/>
                <a:ea typeface="Bree Serif"/>
                <a:cs typeface="Bree Serif"/>
                <a:sym typeface="Bree Serif"/>
              </a:rPr>
              <a:t>Jaundice</a:t>
            </a:r>
            <a:r>
              <a:rPr lang="ar" sz="900">
                <a:solidFill>
                  <a:srgbClr val="999999"/>
                </a:solidFill>
                <a:latin typeface="Bree Serif"/>
                <a:ea typeface="Bree Serif"/>
                <a:cs typeface="Bree Serif"/>
                <a:sym typeface="Bree Serif"/>
              </a:rPr>
              <a:t>)</a:t>
            </a:r>
            <a:r>
              <a:rPr lang="ar" sz="900">
                <a:latin typeface="Bree Serif"/>
                <a:ea typeface="Bree Serif"/>
                <a:cs typeface="Bree Serif"/>
                <a:sym typeface="Bree Serif"/>
              </a:rPr>
              <a:t> </a:t>
            </a:r>
            <a:r>
              <a:rPr lang="ar" sz="900">
                <a:latin typeface="Bree Serif"/>
                <a:ea typeface="Bree Serif"/>
                <a:cs typeface="Bree Serif"/>
                <a:sym typeface="Bree Serif"/>
              </a:rPr>
              <a:t>Here, the bile duct comes into contact with the main </a:t>
            </a:r>
            <a:r>
              <a:rPr b="1" lang="ar" sz="900">
                <a:latin typeface="Bree Serif"/>
                <a:ea typeface="Bree Serif"/>
                <a:cs typeface="Bree Serif"/>
                <a:sym typeface="Bree Serif"/>
              </a:rPr>
              <a:t>pancreatic du</a:t>
            </a:r>
            <a:r>
              <a:rPr b="1" lang="ar" sz="900">
                <a:latin typeface="Bree Serif"/>
                <a:ea typeface="Bree Serif"/>
                <a:cs typeface="Bree Serif"/>
                <a:sym typeface="Bree Serif"/>
              </a:rPr>
              <a:t>ct </a:t>
            </a:r>
            <a:r>
              <a:rPr lang="ar" sz="900">
                <a:solidFill>
                  <a:schemeClr val="dk1"/>
                </a:solidFill>
                <a:latin typeface="Bree Serif"/>
                <a:ea typeface="Bree Serif"/>
                <a:cs typeface="Bree Serif"/>
                <a:sym typeface="Bree Serif"/>
              </a:rPr>
              <a:t> </a:t>
            </a:r>
            <a:endParaRPr b="1" sz="900">
              <a:latin typeface="Bree Serif"/>
              <a:ea typeface="Bree Serif"/>
              <a:cs typeface="Bree Serif"/>
              <a:sym typeface="Bree Serif"/>
            </a:endParaRPr>
          </a:p>
          <a:p>
            <a:pPr indent="-285750" lvl="0" marL="457200" rtl="0" algn="l">
              <a:spcBef>
                <a:spcPts val="0"/>
              </a:spcBef>
              <a:spcAft>
                <a:spcPts val="0"/>
              </a:spcAft>
              <a:buSzPts val="900"/>
              <a:buFont typeface="Bree Serif"/>
              <a:buAutoNum type="arabicPeriod"/>
            </a:pPr>
            <a:r>
              <a:rPr lang="ar" sz="900">
                <a:solidFill>
                  <a:schemeClr val="dk1"/>
                </a:solidFill>
                <a:latin typeface="Bree Serif"/>
                <a:ea typeface="Bree Serif"/>
                <a:cs typeface="Bree Serif"/>
                <a:sym typeface="Bree Serif"/>
              </a:rPr>
              <a:t>ends below by piercing the medial wall of the second part of the duodenum about halfway down its length</a:t>
            </a:r>
            <a:endParaRPr sz="900">
              <a:latin typeface="Bree Serif"/>
              <a:ea typeface="Bree Serif"/>
              <a:cs typeface="Bree Serif"/>
              <a:sym typeface="Bree Serif"/>
            </a:endParaRPr>
          </a:p>
          <a:p>
            <a:pPr indent="0" lvl="0" marL="0" rtl="0" algn="l">
              <a:spcBef>
                <a:spcPts val="0"/>
              </a:spcBef>
              <a:spcAft>
                <a:spcPts val="0"/>
              </a:spcAft>
              <a:buNone/>
            </a:pPr>
            <a:r>
              <a:t/>
            </a:r>
            <a:endParaRPr sz="900">
              <a:latin typeface="Bree Serif"/>
              <a:ea typeface="Bree Serif"/>
              <a:cs typeface="Bree Serif"/>
              <a:sym typeface="Bree Serif"/>
            </a:endParaRPr>
          </a:p>
          <a:p>
            <a:pPr indent="-285750" lvl="0" marL="457200" rtl="0" algn="l">
              <a:spcBef>
                <a:spcPts val="0"/>
              </a:spcBef>
              <a:spcAft>
                <a:spcPts val="0"/>
              </a:spcAft>
              <a:buClr>
                <a:schemeClr val="dk1"/>
              </a:buClr>
              <a:buSzPts val="900"/>
              <a:buChar char="●"/>
            </a:pPr>
            <a:r>
              <a:rPr lang="ar" sz="900">
                <a:solidFill>
                  <a:schemeClr val="dk1"/>
                </a:solidFill>
                <a:latin typeface="Bree Serif"/>
                <a:ea typeface="Bree Serif"/>
                <a:cs typeface="Bree Serif"/>
                <a:sym typeface="Bree Serif"/>
              </a:rPr>
              <a:t>It is usually joined by the main pancreatic duct, and together they open into a small ampulla in the duodenal wall, called the hepatopancreatic ampulla </a:t>
            </a:r>
            <a:r>
              <a:rPr lang="ar" sz="900">
                <a:solidFill>
                  <a:srgbClr val="FF0000"/>
                </a:solidFill>
                <a:latin typeface="Bree Serif"/>
                <a:ea typeface="Bree Serif"/>
                <a:cs typeface="Bree Serif"/>
                <a:sym typeface="Bree Serif"/>
              </a:rPr>
              <a:t>(ampulla of Vater)</a:t>
            </a:r>
            <a:r>
              <a:rPr lang="ar" sz="900">
                <a:solidFill>
                  <a:schemeClr val="dk1"/>
                </a:solidFill>
                <a:latin typeface="Bree Serif"/>
                <a:ea typeface="Bree Serif"/>
                <a:cs typeface="Bree Serif"/>
                <a:sym typeface="Bree Serif"/>
              </a:rPr>
              <a:t>.</a:t>
            </a:r>
            <a:endParaRPr sz="900">
              <a:solidFill>
                <a:schemeClr val="dk1"/>
              </a:solidFill>
              <a:latin typeface="Bree Serif"/>
              <a:ea typeface="Bree Serif"/>
              <a:cs typeface="Bree Serif"/>
              <a:sym typeface="Bree Serif"/>
            </a:endParaRPr>
          </a:p>
          <a:p>
            <a:pPr indent="-285750" lvl="0" marL="457200" rtl="0" algn="l">
              <a:spcBef>
                <a:spcPts val="0"/>
              </a:spcBef>
              <a:spcAft>
                <a:spcPts val="0"/>
              </a:spcAft>
              <a:buClr>
                <a:schemeClr val="dk1"/>
              </a:buClr>
              <a:buSzPts val="900"/>
              <a:buFont typeface="Bree Serif"/>
              <a:buChar char="●"/>
            </a:pPr>
            <a:r>
              <a:rPr lang="ar" sz="900">
                <a:solidFill>
                  <a:schemeClr val="dk1"/>
                </a:solidFill>
                <a:latin typeface="Bree Serif"/>
                <a:ea typeface="Bree Serif"/>
                <a:cs typeface="Bree Serif"/>
                <a:sym typeface="Bree Serif"/>
              </a:rPr>
              <a:t>The ampulla opens into the lumen of the duodenum by means of a small papilla, the major duodenal papilla.</a:t>
            </a:r>
            <a:endParaRPr sz="900">
              <a:solidFill>
                <a:schemeClr val="dk1"/>
              </a:solidFill>
              <a:latin typeface="Bree Serif"/>
              <a:ea typeface="Bree Serif"/>
              <a:cs typeface="Bree Serif"/>
              <a:sym typeface="Bree Serif"/>
            </a:endParaRPr>
          </a:p>
          <a:p>
            <a:pPr indent="-285750" lvl="0" marL="457200" rtl="0" algn="l">
              <a:spcBef>
                <a:spcPts val="0"/>
              </a:spcBef>
              <a:spcAft>
                <a:spcPts val="0"/>
              </a:spcAft>
              <a:buClr>
                <a:schemeClr val="dk1"/>
              </a:buClr>
              <a:buSzPts val="900"/>
              <a:buFont typeface="Bree Serif"/>
              <a:buChar char="●"/>
            </a:pPr>
            <a:r>
              <a:rPr lang="ar" sz="900">
                <a:solidFill>
                  <a:schemeClr val="dk1"/>
                </a:solidFill>
                <a:latin typeface="Bree Serif"/>
                <a:ea typeface="Bree Serif"/>
                <a:cs typeface="Bree Serif"/>
                <a:sym typeface="Bree Serif"/>
              </a:rPr>
              <a:t>The terminal parts of both ducts and the ampulla are surrounded by circular muscle, known as the sphincter of the hepatopancreatic ampulla </a:t>
            </a:r>
            <a:r>
              <a:rPr lang="ar" sz="900">
                <a:solidFill>
                  <a:srgbClr val="FF0000"/>
                </a:solidFill>
                <a:latin typeface="Bree Serif"/>
                <a:ea typeface="Bree Serif"/>
                <a:cs typeface="Bree Serif"/>
                <a:sym typeface="Bree Serif"/>
              </a:rPr>
              <a:t>(sphincter of Oddi)</a:t>
            </a:r>
            <a:r>
              <a:rPr lang="ar" sz="900">
                <a:solidFill>
                  <a:schemeClr val="dk1"/>
                </a:solidFill>
                <a:latin typeface="Bree Serif"/>
                <a:ea typeface="Bree Serif"/>
                <a:cs typeface="Bree Serif"/>
                <a:sym typeface="Bree Serif"/>
              </a:rPr>
              <a:t>.</a:t>
            </a:r>
            <a:endParaRPr sz="900">
              <a:solidFill>
                <a:schemeClr val="dk1"/>
              </a:solidFill>
              <a:latin typeface="Bree Serif"/>
              <a:ea typeface="Bree Serif"/>
              <a:cs typeface="Bree Serif"/>
              <a:sym typeface="Bree Serif"/>
            </a:endParaRPr>
          </a:p>
          <a:p>
            <a:pPr indent="-285750" lvl="0" marL="457200" rtl="0" algn="l">
              <a:spcBef>
                <a:spcPts val="0"/>
              </a:spcBef>
              <a:spcAft>
                <a:spcPts val="0"/>
              </a:spcAft>
              <a:buClr>
                <a:schemeClr val="dk1"/>
              </a:buClr>
              <a:buSzPts val="900"/>
              <a:buFont typeface="Bree Serif"/>
              <a:buChar char="●"/>
            </a:pPr>
            <a:r>
              <a:rPr lang="ar" sz="900" u="sng">
                <a:solidFill>
                  <a:schemeClr val="dk1"/>
                </a:solidFill>
                <a:latin typeface="Bree Serif"/>
                <a:ea typeface="Bree Serif"/>
                <a:cs typeface="Bree Serif"/>
                <a:sym typeface="Bree Serif"/>
              </a:rPr>
              <a:t>Occasionally, the bile and pancreatic ducts open separately into the duodenum.</a:t>
            </a:r>
            <a:endParaRPr sz="900">
              <a:latin typeface="Bree Serif"/>
              <a:ea typeface="Bree Serif"/>
              <a:cs typeface="Bree Serif"/>
              <a:sym typeface="Bree Serif"/>
            </a:endParaRPr>
          </a:p>
        </p:txBody>
      </p:sp>
      <p:grpSp>
        <p:nvGrpSpPr>
          <p:cNvPr id="442" name="Google Shape;442;p46"/>
          <p:cNvGrpSpPr/>
          <p:nvPr/>
        </p:nvGrpSpPr>
        <p:grpSpPr>
          <a:xfrm>
            <a:off x="351490" y="2650079"/>
            <a:ext cx="6233911" cy="355265"/>
            <a:chOff x="106712" y="1308550"/>
            <a:chExt cx="6233911" cy="393601"/>
          </a:xfrm>
        </p:grpSpPr>
        <p:sp>
          <p:nvSpPr>
            <p:cNvPr id="443" name="Google Shape;443;p46"/>
            <p:cNvSpPr txBox="1"/>
            <p:nvPr/>
          </p:nvSpPr>
          <p:spPr>
            <a:xfrm>
              <a:off x="315123" y="1308550"/>
              <a:ext cx="60255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latin typeface="Bree Serif"/>
                  <a:ea typeface="Bree Serif"/>
                  <a:cs typeface="Bree Serif"/>
                  <a:sym typeface="Bree Serif"/>
                </a:rPr>
                <a:t>It is about 3 inches (8 cm) long.</a:t>
              </a:r>
              <a:endParaRPr sz="900">
                <a:latin typeface="Bree Serif"/>
                <a:ea typeface="Bree Serif"/>
                <a:cs typeface="Bree Serif"/>
                <a:sym typeface="Bree Serif"/>
              </a:endParaRPr>
            </a:p>
          </p:txBody>
        </p:sp>
        <p:sp>
          <p:nvSpPr>
            <p:cNvPr id="444" name="Google Shape;444;p46"/>
            <p:cNvSpPr txBox="1"/>
            <p:nvPr/>
          </p:nvSpPr>
          <p:spPr>
            <a:xfrm>
              <a:off x="315123" y="1459151"/>
              <a:ext cx="47085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latin typeface="Bree Serif"/>
                  <a:ea typeface="Bree Serif"/>
                  <a:cs typeface="Bree Serif"/>
                  <a:sym typeface="Bree Serif"/>
                </a:rPr>
                <a:t>Course:</a:t>
              </a:r>
              <a:endParaRPr sz="900">
                <a:latin typeface="Bree Serif"/>
                <a:ea typeface="Bree Serif"/>
                <a:cs typeface="Bree Serif"/>
                <a:sym typeface="Bree Serif"/>
              </a:endParaRPr>
            </a:p>
          </p:txBody>
        </p:sp>
        <p:sp>
          <p:nvSpPr>
            <p:cNvPr id="445" name="Google Shape;445;p46"/>
            <p:cNvSpPr/>
            <p:nvPr/>
          </p:nvSpPr>
          <p:spPr>
            <a:xfrm>
              <a:off x="106712" y="1425100"/>
              <a:ext cx="210900" cy="98400"/>
            </a:xfrm>
            <a:prstGeom prst="rightArrow">
              <a:avLst>
                <a:gd fmla="val 0" name="adj1"/>
                <a:gd fmla="val 500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446" name="Google Shape;446;p46"/>
            <p:cNvSpPr/>
            <p:nvPr/>
          </p:nvSpPr>
          <p:spPr>
            <a:xfrm>
              <a:off x="109250" y="1551551"/>
              <a:ext cx="205800" cy="98400"/>
            </a:xfrm>
            <a:prstGeom prst="rightArrow">
              <a:avLst>
                <a:gd fmla="val 0" name="adj1"/>
                <a:gd fmla="val 500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grpSp>
      <p:pic>
        <p:nvPicPr>
          <p:cNvPr id="447" name="Google Shape;447;p46"/>
          <p:cNvPicPr preferRelativeResize="0"/>
          <p:nvPr/>
        </p:nvPicPr>
        <p:blipFill rotWithShape="1">
          <a:blip r:embed="rId3">
            <a:alphaModFix/>
          </a:blip>
          <a:srcRect b="13069" l="6950" r="7659" t="47288"/>
          <a:stretch/>
        </p:blipFill>
        <p:spPr>
          <a:xfrm>
            <a:off x="8557280" y="2852945"/>
            <a:ext cx="552320" cy="343626"/>
          </a:xfrm>
          <a:prstGeom prst="rect">
            <a:avLst/>
          </a:prstGeom>
          <a:noFill/>
          <a:ln>
            <a:noFill/>
          </a:ln>
        </p:spPr>
      </p:pic>
      <p:sp>
        <p:nvSpPr>
          <p:cNvPr id="448" name="Google Shape;448;p46"/>
          <p:cNvSpPr txBox="1"/>
          <p:nvPr>
            <p:ph type="ctrTitle"/>
          </p:nvPr>
        </p:nvSpPr>
        <p:spPr>
          <a:xfrm>
            <a:off x="69350" y="49275"/>
            <a:ext cx="5392200" cy="62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ar"/>
              <a:t>Biliary system</a:t>
            </a:r>
            <a:endParaRPr/>
          </a:p>
        </p:txBody>
      </p:sp>
      <p:sp>
        <p:nvSpPr>
          <p:cNvPr id="449" name="Google Shape;449;p46"/>
          <p:cNvSpPr txBox="1"/>
          <p:nvPr/>
        </p:nvSpPr>
        <p:spPr>
          <a:xfrm>
            <a:off x="151500" y="1097825"/>
            <a:ext cx="6322500" cy="543600"/>
          </a:xfrm>
          <a:prstGeom prst="rect">
            <a:avLst/>
          </a:prstGeom>
          <a:noFill/>
          <a:ln>
            <a:noFill/>
          </a:ln>
        </p:spPr>
        <p:txBody>
          <a:bodyPr anchorCtr="0" anchor="t" bIns="91425" lIns="91425" spcFirstLastPara="1" rIns="91425" wrap="square" tIns="91425">
            <a:noAutofit/>
          </a:bodyPr>
          <a:lstStyle/>
          <a:p>
            <a:pPr indent="-142875" lvl="0" marL="179999" rtl="0" algn="l">
              <a:lnSpc>
                <a:spcPct val="115000"/>
              </a:lnSpc>
              <a:spcBef>
                <a:spcPts val="0"/>
              </a:spcBef>
              <a:spcAft>
                <a:spcPts val="0"/>
              </a:spcAft>
              <a:buClr>
                <a:schemeClr val="dk1"/>
              </a:buClr>
              <a:buSzPts val="900"/>
              <a:buFont typeface="Bree Serif"/>
              <a:buChar char="●"/>
            </a:pPr>
            <a:r>
              <a:rPr lang="ar" sz="900">
                <a:solidFill>
                  <a:schemeClr val="dk1"/>
                </a:solidFill>
                <a:latin typeface="Bree Serif"/>
                <a:ea typeface="Bree Serif"/>
                <a:cs typeface="Bree Serif"/>
                <a:sym typeface="Bree Serif"/>
              </a:rPr>
              <a:t>The cystic duct is about 1.5 in. (3.8 cm) long </a:t>
            </a:r>
            <a:endParaRPr sz="900">
              <a:solidFill>
                <a:schemeClr val="dk1"/>
              </a:solidFill>
              <a:latin typeface="Bree Serif"/>
              <a:ea typeface="Bree Serif"/>
              <a:cs typeface="Bree Serif"/>
              <a:sym typeface="Bree Serif"/>
            </a:endParaRPr>
          </a:p>
          <a:p>
            <a:pPr indent="-142875" lvl="0" marL="179999" rtl="0" algn="l">
              <a:lnSpc>
                <a:spcPct val="115000"/>
              </a:lnSpc>
              <a:spcBef>
                <a:spcPts val="0"/>
              </a:spcBef>
              <a:spcAft>
                <a:spcPts val="0"/>
              </a:spcAft>
              <a:buClr>
                <a:schemeClr val="dk1"/>
              </a:buClr>
              <a:buSzPts val="900"/>
              <a:buFont typeface="Bree Serif"/>
              <a:buChar char="●"/>
            </a:pPr>
            <a:r>
              <a:rPr lang="ar" sz="900">
                <a:solidFill>
                  <a:schemeClr val="dk1"/>
                </a:solidFill>
                <a:latin typeface="Bree Serif"/>
                <a:ea typeface="Bree Serif"/>
                <a:cs typeface="Bree Serif"/>
                <a:sym typeface="Bree Serif"/>
              </a:rPr>
              <a:t>connects the neck of the gallbladder to the common hepatic duct to</a:t>
            </a:r>
            <a:r>
              <a:rPr lang="ar" sz="900">
                <a:solidFill>
                  <a:srgbClr val="FF0000"/>
                </a:solidFill>
                <a:latin typeface="Bree Serif"/>
                <a:ea typeface="Bree Serif"/>
                <a:cs typeface="Bree Serif"/>
                <a:sym typeface="Bree Serif"/>
              </a:rPr>
              <a:t> form the bile duct. </a:t>
            </a:r>
            <a:endParaRPr sz="900">
              <a:solidFill>
                <a:srgbClr val="FF0000"/>
              </a:solidFill>
              <a:latin typeface="Bree Serif"/>
              <a:ea typeface="Bree Serif"/>
              <a:cs typeface="Bree Serif"/>
              <a:sym typeface="Bree Serif"/>
            </a:endParaRPr>
          </a:p>
          <a:p>
            <a:pPr indent="-142875" lvl="0" marL="179999" rtl="0" algn="l">
              <a:lnSpc>
                <a:spcPct val="115000"/>
              </a:lnSpc>
              <a:spcBef>
                <a:spcPts val="0"/>
              </a:spcBef>
              <a:spcAft>
                <a:spcPts val="0"/>
              </a:spcAft>
              <a:buClr>
                <a:schemeClr val="dk1"/>
              </a:buClr>
              <a:buSzPts val="900"/>
              <a:buFont typeface="Bree Serif"/>
              <a:buChar char="●"/>
            </a:pPr>
            <a:r>
              <a:rPr lang="ar" sz="900">
                <a:solidFill>
                  <a:schemeClr val="dk1"/>
                </a:solidFill>
                <a:latin typeface="Bree Serif"/>
                <a:ea typeface="Bree Serif"/>
                <a:cs typeface="Bree Serif"/>
                <a:sym typeface="Bree Serif"/>
              </a:rPr>
              <a:t>It is usually somewhat S-shaped and descends for a variable distance in the right free margin of the lesser omentum</a:t>
            </a:r>
            <a:endParaRPr sz="900">
              <a:solidFill>
                <a:schemeClr val="dk1"/>
              </a:solidFill>
              <a:latin typeface="Bree Serif"/>
              <a:ea typeface="Bree Serif"/>
              <a:cs typeface="Bree Serif"/>
              <a:sym typeface="Bree Serif"/>
            </a:endParaRPr>
          </a:p>
          <a:p>
            <a:pPr indent="-142875" lvl="0" marL="179999" rtl="0" algn="l">
              <a:lnSpc>
                <a:spcPct val="115000"/>
              </a:lnSpc>
              <a:spcBef>
                <a:spcPts val="0"/>
              </a:spcBef>
              <a:spcAft>
                <a:spcPts val="0"/>
              </a:spcAft>
              <a:buClr>
                <a:schemeClr val="dk1"/>
              </a:buClr>
              <a:buSzPts val="900"/>
              <a:buFont typeface="Bree Serif"/>
              <a:buChar char="●"/>
            </a:pPr>
            <a:r>
              <a:rPr lang="ar" sz="900">
                <a:solidFill>
                  <a:schemeClr val="dk1"/>
                </a:solidFill>
                <a:latin typeface="Bree Serif"/>
                <a:ea typeface="Bree Serif"/>
                <a:cs typeface="Bree Serif"/>
                <a:sym typeface="Bree Serif"/>
              </a:rPr>
              <a:t>The mucous membrane of the cystic duct is raised to form a spiral fold that is continuous with a similar fold in the neck  of the gallbladder. </a:t>
            </a:r>
            <a:endParaRPr sz="900">
              <a:solidFill>
                <a:schemeClr val="dk1"/>
              </a:solidFill>
              <a:latin typeface="Bree Serif"/>
              <a:ea typeface="Bree Serif"/>
              <a:cs typeface="Bree Serif"/>
              <a:sym typeface="Bree Serif"/>
            </a:endParaRPr>
          </a:p>
          <a:p>
            <a:pPr indent="-142875" lvl="0" marL="179999" rtl="0" algn="l">
              <a:lnSpc>
                <a:spcPct val="115000"/>
              </a:lnSpc>
              <a:spcBef>
                <a:spcPts val="0"/>
              </a:spcBef>
              <a:spcAft>
                <a:spcPts val="0"/>
              </a:spcAft>
              <a:buSzPts val="900"/>
              <a:buFont typeface="Bree Serif"/>
              <a:buChar char="●"/>
            </a:pPr>
            <a:r>
              <a:rPr lang="ar" sz="900">
                <a:solidFill>
                  <a:schemeClr val="dk1"/>
                </a:solidFill>
                <a:latin typeface="Bree Serif"/>
                <a:ea typeface="Bree Serif"/>
                <a:cs typeface="Bree Serif"/>
                <a:sym typeface="Bree Serif"/>
              </a:rPr>
              <a:t>The fold is commonly known as the “</a:t>
            </a:r>
            <a:r>
              <a:rPr lang="ar" sz="900">
                <a:solidFill>
                  <a:srgbClr val="FF0000"/>
                </a:solidFill>
                <a:latin typeface="Bree Serif"/>
                <a:ea typeface="Bree Serif"/>
                <a:cs typeface="Bree Serif"/>
                <a:sym typeface="Bree Serif"/>
              </a:rPr>
              <a:t>spiral valve</a:t>
            </a:r>
            <a:r>
              <a:rPr lang="ar" sz="900">
                <a:solidFill>
                  <a:schemeClr val="dk1"/>
                </a:solidFill>
                <a:latin typeface="Bree Serif"/>
                <a:ea typeface="Bree Serif"/>
                <a:cs typeface="Bree Serif"/>
                <a:sym typeface="Bree Serif"/>
              </a:rPr>
              <a:t>.” which is  </a:t>
            </a:r>
            <a:r>
              <a:rPr lang="ar" sz="900" u="sng">
                <a:solidFill>
                  <a:schemeClr val="dk1"/>
                </a:solidFill>
                <a:latin typeface="Bree Serif"/>
                <a:ea typeface="Bree Serif"/>
                <a:cs typeface="Bree Serif"/>
                <a:sym typeface="Bree Serif"/>
              </a:rPr>
              <a:t>keep the lumen constantly open</a:t>
            </a:r>
            <a:r>
              <a:rPr lang="ar" sz="900">
                <a:solidFill>
                  <a:schemeClr val="dk1"/>
                </a:solidFill>
                <a:latin typeface="Bree Serif"/>
                <a:ea typeface="Bree Serif"/>
                <a:cs typeface="Bree Serif"/>
                <a:sym typeface="Bree Serif"/>
              </a:rPr>
              <a:t>.</a:t>
            </a:r>
            <a:endParaRPr sz="900"/>
          </a:p>
        </p:txBody>
      </p:sp>
      <p:sp>
        <p:nvSpPr>
          <p:cNvPr id="450" name="Google Shape;450;p46"/>
          <p:cNvSpPr txBox="1"/>
          <p:nvPr/>
        </p:nvSpPr>
        <p:spPr>
          <a:xfrm>
            <a:off x="512925" y="779550"/>
            <a:ext cx="1049100" cy="3126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Bree Serif"/>
                <a:ea typeface="Bree Serif"/>
                <a:cs typeface="Bree Serif"/>
                <a:sym typeface="Bree Serif"/>
              </a:rPr>
              <a:t>Cystic duct</a:t>
            </a:r>
            <a:endParaRPr b="1" sz="1000">
              <a:latin typeface="Bree Serif"/>
              <a:ea typeface="Bree Serif"/>
              <a:cs typeface="Bree Serif"/>
              <a:sym typeface="Bree Serif"/>
            </a:endParaRPr>
          </a:p>
        </p:txBody>
      </p:sp>
      <p:sp>
        <p:nvSpPr>
          <p:cNvPr id="451" name="Google Shape;451;p46"/>
          <p:cNvSpPr txBox="1"/>
          <p:nvPr/>
        </p:nvSpPr>
        <p:spPr>
          <a:xfrm>
            <a:off x="479325" y="2224750"/>
            <a:ext cx="1925700" cy="343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Bree Serif"/>
                <a:ea typeface="Bree Serif"/>
                <a:cs typeface="Bree Serif"/>
                <a:sym typeface="Bree Serif"/>
              </a:rPr>
              <a:t>Common bile duct (Bile duct)</a:t>
            </a:r>
            <a:endParaRPr b="1" sz="1000">
              <a:latin typeface="Bree Serif"/>
              <a:ea typeface="Bree Serif"/>
              <a:cs typeface="Bree Serif"/>
              <a:sym typeface="Bree Serif"/>
            </a:endParaRPr>
          </a:p>
        </p:txBody>
      </p:sp>
      <p:sp>
        <p:nvSpPr>
          <p:cNvPr id="452" name="Google Shape;452;p46"/>
          <p:cNvSpPr/>
          <p:nvPr/>
        </p:nvSpPr>
        <p:spPr>
          <a:xfrm>
            <a:off x="227954" y="773820"/>
            <a:ext cx="396036" cy="324000"/>
          </a:xfrm>
          <a:prstGeom prst="cloud">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6</a:t>
            </a:r>
            <a:endParaRPr b="1">
              <a:latin typeface="Bree Serif"/>
              <a:ea typeface="Bree Serif"/>
              <a:cs typeface="Bree Serif"/>
              <a:sym typeface="Bree Serif"/>
            </a:endParaRPr>
          </a:p>
        </p:txBody>
      </p:sp>
      <p:sp>
        <p:nvSpPr>
          <p:cNvPr id="453" name="Google Shape;453;p46"/>
          <p:cNvSpPr/>
          <p:nvPr/>
        </p:nvSpPr>
        <p:spPr>
          <a:xfrm>
            <a:off x="151510" y="2247207"/>
            <a:ext cx="396036" cy="324000"/>
          </a:xfrm>
          <a:prstGeom prst="cloud">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7</a:t>
            </a:r>
            <a:endParaRPr b="1">
              <a:latin typeface="Bree Serif"/>
              <a:ea typeface="Bree Serif"/>
              <a:cs typeface="Bree Serif"/>
              <a:sym typeface="Bree Serif"/>
            </a:endParaRPr>
          </a:p>
        </p:txBody>
      </p:sp>
      <p:sp>
        <p:nvSpPr>
          <p:cNvPr id="454" name="Google Shape;454;p46"/>
          <p:cNvSpPr/>
          <p:nvPr/>
        </p:nvSpPr>
        <p:spPr>
          <a:xfrm>
            <a:off x="7320024" y="3196575"/>
            <a:ext cx="1727400" cy="1266300"/>
          </a:xfrm>
          <a:prstGeom prst="roundRect">
            <a:avLst>
              <a:gd fmla="val 16667" name="adj"/>
            </a:avLst>
          </a:prstGeom>
          <a:solidFill>
            <a:srgbClr val="FDECDB"/>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900">
                <a:solidFill>
                  <a:srgbClr val="999999"/>
                </a:solidFill>
                <a:latin typeface="Bree Serif"/>
                <a:ea typeface="Bree Serif"/>
                <a:cs typeface="Bree Serif"/>
                <a:sym typeface="Bree Serif"/>
              </a:rPr>
              <a:t>Passage of the bile:</a:t>
            </a:r>
            <a:endParaRPr sz="900">
              <a:solidFill>
                <a:srgbClr val="999999"/>
              </a:solidFill>
              <a:latin typeface="Bree Serif"/>
              <a:ea typeface="Bree Serif"/>
              <a:cs typeface="Bree Serif"/>
              <a:sym typeface="Bree Serif"/>
            </a:endParaRPr>
          </a:p>
          <a:p>
            <a:pPr indent="-147149" lvl="0" marL="179999" rtl="0" algn="l">
              <a:spcBef>
                <a:spcPts val="0"/>
              </a:spcBef>
              <a:spcAft>
                <a:spcPts val="0"/>
              </a:spcAft>
              <a:buClr>
                <a:srgbClr val="999999"/>
              </a:buClr>
              <a:buSzPts val="900"/>
              <a:buFont typeface="Bree Serif"/>
              <a:buChar char="●"/>
            </a:pPr>
            <a:r>
              <a:rPr lang="ar" sz="900">
                <a:solidFill>
                  <a:srgbClr val="999999"/>
                </a:solidFill>
                <a:latin typeface="Bree Serif"/>
                <a:ea typeface="Bree Serif"/>
                <a:cs typeface="Bree Serif"/>
                <a:sym typeface="Bree Serif"/>
              </a:rPr>
              <a:t>In storage : common hepatic duct to cystic duct then gallbladder.</a:t>
            </a:r>
            <a:endParaRPr sz="900">
              <a:solidFill>
                <a:srgbClr val="999999"/>
              </a:solidFill>
              <a:latin typeface="Bree Serif"/>
              <a:ea typeface="Bree Serif"/>
              <a:cs typeface="Bree Serif"/>
              <a:sym typeface="Bree Serif"/>
            </a:endParaRPr>
          </a:p>
          <a:p>
            <a:pPr indent="-147149" lvl="0" marL="179999" rtl="0" algn="l">
              <a:spcBef>
                <a:spcPts val="0"/>
              </a:spcBef>
              <a:spcAft>
                <a:spcPts val="0"/>
              </a:spcAft>
              <a:buClr>
                <a:srgbClr val="999999"/>
              </a:buClr>
              <a:buSzPts val="900"/>
              <a:buFont typeface="Bree Serif"/>
              <a:buChar char="●"/>
            </a:pPr>
            <a:r>
              <a:rPr lang="ar" sz="900">
                <a:solidFill>
                  <a:srgbClr val="999999"/>
                </a:solidFill>
                <a:latin typeface="Bree Serif"/>
                <a:ea typeface="Bree Serif"/>
                <a:cs typeface="Bree Serif"/>
                <a:sym typeface="Bree Serif"/>
              </a:rPr>
              <a:t>After fatty meal: gallbladder to cystic duct then bile duct </a:t>
            </a:r>
            <a:endParaRPr b="1" sz="900">
              <a:latin typeface="Bree Serif"/>
              <a:ea typeface="Bree Serif"/>
              <a:cs typeface="Bree Serif"/>
              <a:sym typeface="Bree Serif"/>
            </a:endParaRPr>
          </a:p>
        </p:txBody>
      </p:sp>
      <p:pic>
        <p:nvPicPr>
          <p:cNvPr id="455" name="Google Shape;455;p46"/>
          <p:cNvPicPr preferRelativeResize="0"/>
          <p:nvPr/>
        </p:nvPicPr>
        <p:blipFill>
          <a:blip r:embed="rId4">
            <a:alphaModFix/>
          </a:blip>
          <a:stretch>
            <a:fillRect/>
          </a:stretch>
        </p:blipFill>
        <p:spPr>
          <a:xfrm>
            <a:off x="6474000" y="773837"/>
            <a:ext cx="2568881" cy="15535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p47"/>
          <p:cNvSpPr txBox="1"/>
          <p:nvPr>
            <p:ph idx="12" type="sldNum"/>
          </p:nvPr>
        </p:nvSpPr>
        <p:spPr>
          <a:xfrm>
            <a:off x="8868699" y="4692607"/>
            <a:ext cx="3030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grpSp>
        <p:nvGrpSpPr>
          <p:cNvPr id="461" name="Google Shape;461;p47"/>
          <p:cNvGrpSpPr/>
          <p:nvPr/>
        </p:nvGrpSpPr>
        <p:grpSpPr>
          <a:xfrm>
            <a:off x="102622" y="635262"/>
            <a:ext cx="2075861" cy="283217"/>
            <a:chOff x="611560" y="2708920"/>
            <a:chExt cx="1728300" cy="379800"/>
          </a:xfrm>
        </p:grpSpPr>
        <p:sp>
          <p:nvSpPr>
            <p:cNvPr id="462" name="Google Shape;462;p47"/>
            <p:cNvSpPr/>
            <p:nvPr/>
          </p:nvSpPr>
          <p:spPr>
            <a:xfrm>
              <a:off x="611560" y="2708920"/>
              <a:ext cx="1728300" cy="379800"/>
            </a:xfrm>
            <a:prstGeom prst="roundRect">
              <a:avLst>
                <a:gd fmla="val 50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200" u="none" cap="none" strike="noStrike">
                <a:solidFill>
                  <a:srgbClr val="FFFFFF"/>
                </a:solidFill>
                <a:latin typeface="Bree Serif"/>
                <a:ea typeface="Bree Serif"/>
                <a:cs typeface="Bree Serif"/>
                <a:sym typeface="Bree Serif"/>
              </a:endParaRPr>
            </a:p>
          </p:txBody>
        </p:sp>
        <p:sp>
          <p:nvSpPr>
            <p:cNvPr id="463" name="Google Shape;463;p47"/>
            <p:cNvSpPr txBox="1"/>
            <p:nvPr/>
          </p:nvSpPr>
          <p:spPr>
            <a:xfrm>
              <a:off x="665833" y="2744923"/>
              <a:ext cx="1619700" cy="307800"/>
            </a:xfrm>
            <a:prstGeom prst="rect">
              <a:avLst/>
            </a:prstGeom>
            <a:solidFill>
              <a:schemeClr val="accent5"/>
            </a:solidFill>
            <a:ln>
              <a:noFill/>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b="1" lang="ar" sz="1200">
                  <a:solidFill>
                    <a:srgbClr val="FFFFFF"/>
                  </a:solidFill>
                  <a:latin typeface="Bree Serif"/>
                  <a:ea typeface="Bree Serif"/>
                  <a:cs typeface="Bree Serif"/>
                  <a:sym typeface="Bree Serif"/>
                </a:rPr>
                <a:t>Gallbladder</a:t>
              </a:r>
              <a:endParaRPr b="1" sz="1200">
                <a:solidFill>
                  <a:srgbClr val="FFFFFF"/>
                </a:solidFill>
                <a:latin typeface="Bree Serif"/>
                <a:ea typeface="Bree Serif"/>
                <a:cs typeface="Bree Serif"/>
                <a:sym typeface="Bree Serif"/>
              </a:endParaRPr>
            </a:p>
          </p:txBody>
        </p:sp>
      </p:grpSp>
      <p:sp>
        <p:nvSpPr>
          <p:cNvPr id="464" name="Google Shape;464;p47"/>
          <p:cNvSpPr txBox="1"/>
          <p:nvPr/>
        </p:nvSpPr>
        <p:spPr>
          <a:xfrm>
            <a:off x="171026" y="951153"/>
            <a:ext cx="6952800" cy="561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A pear-shaped sac lying on the undersurface of the liver.</a:t>
            </a:r>
            <a:endParaRPr sz="1000">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It has a capacity of 30 to 50 ml , it stores bile, which is concentrated by absorbing water.</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It’s divided into:</a:t>
            </a:r>
            <a:endParaRPr sz="1000">
              <a:solidFill>
                <a:schemeClr val="dk1"/>
              </a:solidFill>
              <a:latin typeface="Bree Serif"/>
              <a:ea typeface="Bree Serif"/>
              <a:cs typeface="Bree Serif"/>
              <a:sym typeface="Bree Serif"/>
            </a:endParaRPr>
          </a:p>
        </p:txBody>
      </p:sp>
      <p:sp>
        <p:nvSpPr>
          <p:cNvPr id="465" name="Google Shape;465;p47"/>
          <p:cNvSpPr txBox="1"/>
          <p:nvPr>
            <p:ph type="ctrTitle"/>
          </p:nvPr>
        </p:nvSpPr>
        <p:spPr>
          <a:xfrm>
            <a:off x="56200" y="0"/>
            <a:ext cx="5392200" cy="62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ar"/>
              <a:t>Biliary system</a:t>
            </a:r>
            <a:endParaRPr/>
          </a:p>
        </p:txBody>
      </p:sp>
      <p:graphicFrame>
        <p:nvGraphicFramePr>
          <p:cNvPr id="466" name="Google Shape;466;p47"/>
          <p:cNvGraphicFramePr/>
          <p:nvPr/>
        </p:nvGraphicFramePr>
        <p:xfrm>
          <a:off x="102621" y="1545413"/>
          <a:ext cx="3000000" cy="3000000"/>
        </p:xfrm>
        <a:graphic>
          <a:graphicData uri="http://schemas.openxmlformats.org/drawingml/2006/table">
            <a:tbl>
              <a:tblPr>
                <a:noFill/>
                <a:tableStyleId>{FADDD5C1-C37E-4C68-8B7B-42EE0A8340F5}</a:tableStyleId>
              </a:tblPr>
              <a:tblGrid>
                <a:gridCol w="3122625"/>
                <a:gridCol w="2798325"/>
                <a:gridCol w="2960475"/>
              </a:tblGrid>
              <a:tr h="263725">
                <a:tc>
                  <a:txBody>
                    <a:bodyPr/>
                    <a:lstStyle/>
                    <a:p>
                      <a:pPr indent="0" lvl="0" marL="0" rtl="0" algn="ctr">
                        <a:spcBef>
                          <a:spcPts val="0"/>
                        </a:spcBef>
                        <a:spcAft>
                          <a:spcPts val="0"/>
                        </a:spcAft>
                        <a:buClr>
                          <a:schemeClr val="dk1"/>
                        </a:buClr>
                        <a:buSzPts val="1100"/>
                        <a:buFont typeface="Arial"/>
                        <a:buNone/>
                      </a:pPr>
                      <a:r>
                        <a:rPr b="1" lang="ar" sz="1000">
                          <a:solidFill>
                            <a:schemeClr val="dk1"/>
                          </a:solidFill>
                          <a:latin typeface="Bree Serif"/>
                          <a:ea typeface="Bree Serif"/>
                          <a:cs typeface="Bree Serif"/>
                          <a:sym typeface="Bree Serif"/>
                        </a:rPr>
                        <a:t>F</a:t>
                      </a:r>
                      <a:r>
                        <a:rPr b="1" lang="ar" sz="1000">
                          <a:solidFill>
                            <a:schemeClr val="dk1"/>
                          </a:solidFill>
                          <a:latin typeface="Bree Serif"/>
                          <a:ea typeface="Bree Serif"/>
                          <a:cs typeface="Bree Serif"/>
                          <a:sym typeface="Bree Serif"/>
                        </a:rPr>
                        <a:t>undus</a:t>
                      </a:r>
                      <a:endParaRPr b="1" sz="1000"/>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chemeClr val="dk1"/>
                          </a:solidFill>
                          <a:latin typeface="Bree Serif"/>
                          <a:ea typeface="Bree Serif"/>
                          <a:cs typeface="Bree Serif"/>
                          <a:sym typeface="Bree Serif"/>
                        </a:rPr>
                        <a:t>B</a:t>
                      </a:r>
                      <a:r>
                        <a:rPr b="1" lang="ar" sz="1000">
                          <a:solidFill>
                            <a:schemeClr val="dk1"/>
                          </a:solidFill>
                          <a:latin typeface="Bree Serif"/>
                          <a:ea typeface="Bree Serif"/>
                          <a:cs typeface="Bree Serif"/>
                          <a:sym typeface="Bree Serif"/>
                        </a:rPr>
                        <a:t>ody</a:t>
                      </a:r>
                      <a:endParaRPr b="1" sz="1000"/>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chemeClr val="dk1"/>
                          </a:solidFill>
                          <a:latin typeface="Bree Serif"/>
                          <a:ea typeface="Bree Serif"/>
                          <a:cs typeface="Bree Serif"/>
                          <a:sym typeface="Bree Serif"/>
                        </a:rPr>
                        <a:t>N</a:t>
                      </a:r>
                      <a:r>
                        <a:rPr b="1" lang="ar" sz="1000">
                          <a:solidFill>
                            <a:schemeClr val="dk1"/>
                          </a:solidFill>
                          <a:latin typeface="Bree Serif"/>
                          <a:ea typeface="Bree Serif"/>
                          <a:cs typeface="Bree Serif"/>
                          <a:sym typeface="Bree Serif"/>
                        </a:rPr>
                        <a:t>eck</a:t>
                      </a:r>
                      <a:endParaRPr b="1" sz="1000"/>
                    </a:p>
                  </a:txBody>
                  <a:tcPr marT="91425" marB="91425" marR="91425" marL="91425" anchor="ctr"/>
                </a:tc>
              </a:tr>
              <a:tr h="612200">
                <a:tc>
                  <a:txBody>
                    <a:bodyPr/>
                    <a:lstStyle/>
                    <a:p>
                      <a:pPr indent="0" lvl="0" marL="0" rtl="0" algn="ctr">
                        <a:spcBef>
                          <a:spcPts val="0"/>
                        </a:spcBef>
                        <a:spcAft>
                          <a:spcPts val="0"/>
                        </a:spcAft>
                        <a:buNone/>
                      </a:pPr>
                      <a:r>
                        <a:rPr lang="ar" sz="1000">
                          <a:solidFill>
                            <a:schemeClr val="dk1"/>
                          </a:solidFill>
                          <a:latin typeface="Bree Serif"/>
                          <a:ea typeface="Bree Serif"/>
                          <a:cs typeface="Bree Serif"/>
                          <a:sym typeface="Bree Serif"/>
                        </a:rPr>
                        <a:t>is rounded and projects below the inferior margin of the liver, where it comes in contact with the anterior abdominal wall at the level of </a:t>
                      </a:r>
                      <a:r>
                        <a:rPr lang="ar" sz="1000">
                          <a:solidFill>
                            <a:srgbClr val="FF0000"/>
                          </a:solidFill>
                          <a:latin typeface="Bree Serif"/>
                          <a:ea typeface="Bree Serif"/>
                          <a:cs typeface="Bree Serif"/>
                          <a:sym typeface="Bree Serif"/>
                        </a:rPr>
                        <a:t>the tip of the ninth right costal cartilage. </a:t>
                      </a:r>
                      <a:r>
                        <a:rPr lang="ar" sz="1000">
                          <a:latin typeface="Bree Serif"/>
                          <a:ea typeface="Bree Serif"/>
                          <a:cs typeface="Bree Serif"/>
                          <a:sym typeface="Bree Serif"/>
                        </a:rPr>
                        <a:t>(as surface anatomy)</a:t>
                      </a:r>
                      <a:endParaRPr sz="1000"/>
                    </a:p>
                  </a:txBody>
                  <a:tcPr marT="91425" marB="91425" marR="91425" marL="91425"/>
                </a:tc>
                <a:tc>
                  <a:txBody>
                    <a:bodyPr/>
                    <a:lstStyle/>
                    <a:p>
                      <a:pPr indent="0" lvl="0" marL="0" rtl="0" algn="ctr">
                        <a:spcBef>
                          <a:spcPts val="0"/>
                        </a:spcBef>
                        <a:spcAft>
                          <a:spcPts val="0"/>
                        </a:spcAft>
                        <a:buNone/>
                      </a:pPr>
                      <a:r>
                        <a:rPr lang="ar" sz="1000">
                          <a:solidFill>
                            <a:schemeClr val="dk1"/>
                          </a:solidFill>
                          <a:latin typeface="Bree Serif"/>
                          <a:ea typeface="Bree Serif"/>
                          <a:cs typeface="Bree Serif"/>
                          <a:sym typeface="Bree Serif"/>
                        </a:rPr>
                        <a:t>Is </a:t>
                      </a:r>
                      <a:r>
                        <a:rPr lang="ar" sz="1000">
                          <a:solidFill>
                            <a:schemeClr val="dk1"/>
                          </a:solidFill>
                          <a:latin typeface="Bree Serif"/>
                          <a:ea typeface="Bree Serif"/>
                          <a:cs typeface="Bree Serif"/>
                          <a:sym typeface="Bree Serif"/>
                        </a:rPr>
                        <a:t>lie in contact with the visceral</a:t>
                      </a:r>
                      <a:r>
                        <a:rPr lang="ar" sz="900">
                          <a:solidFill>
                            <a:schemeClr val="dk1"/>
                          </a:solidFill>
                          <a:latin typeface="Bree Serif"/>
                          <a:ea typeface="Bree Serif"/>
                          <a:cs typeface="Bree Serif"/>
                          <a:sym typeface="Bree Serif"/>
                        </a:rPr>
                        <a:t> </a:t>
                      </a:r>
                      <a:r>
                        <a:rPr lang="ar" sz="1000">
                          <a:solidFill>
                            <a:schemeClr val="dk1"/>
                          </a:solidFill>
                          <a:latin typeface="Bree Serif"/>
                          <a:ea typeface="Bree Serif"/>
                          <a:cs typeface="Bree Serif"/>
                          <a:sym typeface="Bree Serif"/>
                        </a:rPr>
                        <a:t>surface of the liver and is directed upward, backward, and to the left</a:t>
                      </a:r>
                      <a:r>
                        <a:rPr lang="ar" sz="900">
                          <a:solidFill>
                            <a:schemeClr val="dk1"/>
                          </a:solidFill>
                          <a:latin typeface="Bree Serif"/>
                          <a:ea typeface="Bree Serif"/>
                          <a:cs typeface="Bree Serif"/>
                          <a:sym typeface="Bree Serif"/>
                        </a:rPr>
                        <a:t>.</a:t>
                      </a:r>
                      <a:endParaRPr/>
                    </a:p>
                  </a:txBody>
                  <a:tcPr marT="91425" marB="91425" marR="91425" marL="91425"/>
                </a:tc>
                <a:tc>
                  <a:txBody>
                    <a:bodyPr/>
                    <a:lstStyle/>
                    <a:p>
                      <a:pPr indent="0" lvl="0" marL="0" rtl="0" algn="ctr">
                        <a:spcBef>
                          <a:spcPts val="0"/>
                        </a:spcBef>
                        <a:spcAft>
                          <a:spcPts val="0"/>
                        </a:spcAft>
                        <a:buNone/>
                      </a:pPr>
                      <a:r>
                        <a:rPr lang="ar" sz="1000">
                          <a:solidFill>
                            <a:schemeClr val="dk1"/>
                          </a:solidFill>
                          <a:latin typeface="Bree Serif"/>
                          <a:ea typeface="Bree Serif"/>
                          <a:cs typeface="Bree Serif"/>
                          <a:sym typeface="Bree Serif"/>
                        </a:rPr>
                        <a:t>It </a:t>
                      </a:r>
                      <a:r>
                        <a:rPr lang="ar" sz="1000">
                          <a:solidFill>
                            <a:schemeClr val="dk1"/>
                          </a:solidFill>
                          <a:latin typeface="Bree Serif"/>
                          <a:ea typeface="Bree Serif"/>
                          <a:cs typeface="Bree Serif"/>
                          <a:sym typeface="Bree Serif"/>
                        </a:rPr>
                        <a:t>becomes continuous with the cystic duct, which turns into the lesser omentum, joins the common hepatic duct, to form the bile duct</a:t>
                      </a:r>
                      <a:br>
                        <a:rPr lang="ar" sz="1000">
                          <a:solidFill>
                            <a:schemeClr val="dk1"/>
                          </a:solidFill>
                          <a:latin typeface="Bree Serif"/>
                          <a:ea typeface="Bree Serif"/>
                          <a:cs typeface="Bree Serif"/>
                          <a:sym typeface="Bree Serif"/>
                        </a:rPr>
                      </a:br>
                      <a:endParaRPr sz="1000"/>
                    </a:p>
                  </a:txBody>
                  <a:tcPr marT="91425" marB="91425" marR="91425" marL="91425"/>
                </a:tc>
              </a:tr>
              <a:tr h="315975">
                <a:tc gridSpan="3">
                  <a:txBody>
                    <a:bodyPr/>
                    <a:lstStyle/>
                    <a:p>
                      <a:pPr indent="0" lvl="0" marL="0" rtl="0" algn="ctr">
                        <a:spcBef>
                          <a:spcPts val="0"/>
                        </a:spcBef>
                        <a:spcAft>
                          <a:spcPts val="0"/>
                        </a:spcAft>
                        <a:buNone/>
                      </a:pPr>
                      <a:r>
                        <a:rPr lang="ar" sz="1000">
                          <a:solidFill>
                            <a:schemeClr val="dk1"/>
                          </a:solidFill>
                          <a:latin typeface="Bree Serif"/>
                          <a:ea typeface="Bree Serif"/>
                          <a:cs typeface="Bree Serif"/>
                          <a:sym typeface="Bree Serif"/>
                        </a:rPr>
                        <a:t>The </a:t>
                      </a:r>
                      <a:r>
                        <a:rPr lang="ar" sz="1000">
                          <a:solidFill>
                            <a:srgbClr val="FF0000"/>
                          </a:solidFill>
                          <a:latin typeface="Bree Serif"/>
                          <a:ea typeface="Bree Serif"/>
                          <a:cs typeface="Bree Serif"/>
                          <a:sym typeface="Bree Serif"/>
                        </a:rPr>
                        <a:t>peritoneum completely surrounds the fundus</a:t>
                      </a:r>
                      <a:r>
                        <a:rPr lang="ar" sz="1000">
                          <a:solidFill>
                            <a:schemeClr val="dk1"/>
                          </a:solidFill>
                          <a:latin typeface="Bree Serif"/>
                          <a:ea typeface="Bree Serif"/>
                          <a:cs typeface="Bree Serif"/>
                          <a:sym typeface="Bree Serif"/>
                        </a:rPr>
                        <a:t> of the  gallbladder and binds the body and neck to the visceral surface of the liver.</a:t>
                      </a:r>
                      <a:endParaRPr sz="1000">
                        <a:solidFill>
                          <a:schemeClr val="dk1"/>
                        </a:solidFill>
                        <a:latin typeface="Bree Serif"/>
                        <a:ea typeface="Bree Serif"/>
                        <a:cs typeface="Bree Serif"/>
                        <a:sym typeface="Bree Serif"/>
                      </a:endParaRPr>
                    </a:p>
                  </a:txBody>
                  <a:tcPr marT="91425" marB="91425" marR="91425" marL="91425"/>
                </a:tc>
                <a:tc hMerge="1"/>
                <a:tc hMerge="1"/>
              </a:tr>
            </a:tbl>
          </a:graphicData>
        </a:graphic>
      </p:graphicFrame>
      <p:graphicFrame>
        <p:nvGraphicFramePr>
          <p:cNvPr id="467" name="Google Shape;467;p47"/>
          <p:cNvGraphicFramePr/>
          <p:nvPr/>
        </p:nvGraphicFramePr>
        <p:xfrm>
          <a:off x="56213" y="3165200"/>
          <a:ext cx="3000000" cy="3000000"/>
        </p:xfrm>
        <a:graphic>
          <a:graphicData uri="http://schemas.openxmlformats.org/drawingml/2006/table">
            <a:tbl>
              <a:tblPr>
                <a:noFill/>
                <a:tableStyleId>{FADDD5C1-C37E-4C68-8B7B-42EE0A8340F5}</a:tableStyleId>
              </a:tblPr>
              <a:tblGrid>
                <a:gridCol w="1216400"/>
                <a:gridCol w="1206975"/>
                <a:gridCol w="6550875"/>
              </a:tblGrid>
              <a:tr h="147300">
                <a:tc gridSpan="2">
                  <a:txBody>
                    <a:bodyPr/>
                    <a:lstStyle/>
                    <a:p>
                      <a:pPr indent="0" lvl="0" marL="0" rtl="0" algn="l">
                        <a:spcBef>
                          <a:spcPts val="0"/>
                        </a:spcBef>
                        <a:spcAft>
                          <a:spcPts val="0"/>
                        </a:spcAft>
                        <a:buNone/>
                      </a:pPr>
                      <a:r>
                        <a:t/>
                      </a:r>
                      <a:endParaRPr sz="600">
                        <a:latin typeface="Bree Serif"/>
                        <a:ea typeface="Bree Serif"/>
                        <a:cs typeface="Bree Serif"/>
                        <a:sym typeface="Bree Serif"/>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a:txBody>
                    <a:bodyPr/>
                    <a:lstStyle/>
                    <a:p>
                      <a:pPr indent="0" lvl="0" marL="0" rtl="0" algn="ctr">
                        <a:spcBef>
                          <a:spcPts val="0"/>
                        </a:spcBef>
                        <a:spcAft>
                          <a:spcPts val="0"/>
                        </a:spcAft>
                        <a:buNone/>
                      </a:pPr>
                      <a:r>
                        <a:t/>
                      </a:r>
                      <a:endParaRPr b="1" sz="600">
                        <a:latin typeface="Bree Serif"/>
                        <a:ea typeface="Bree Serif"/>
                        <a:cs typeface="Bree Serif"/>
                        <a:sym typeface="Bree Serif"/>
                      </a:endParaRPr>
                    </a:p>
                  </a:txBody>
                  <a:tcPr marT="91425" marB="91425" marR="91425" marL="91425">
                    <a:lnL cap="flat" cmpd="sng" w="9525">
                      <a:solidFill>
                        <a:srgbClr val="CCCCC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10275">
                <a:tc>
                  <a:txBody>
                    <a:bodyPr/>
                    <a:lstStyle/>
                    <a:p>
                      <a:pPr indent="0" lvl="0" marL="0" rtl="0" algn="ctr">
                        <a:spcBef>
                          <a:spcPts val="0"/>
                        </a:spcBef>
                        <a:spcAft>
                          <a:spcPts val="0"/>
                        </a:spcAft>
                        <a:buNone/>
                      </a:pPr>
                      <a:r>
                        <a:rPr lang="ar" sz="1000">
                          <a:solidFill>
                            <a:schemeClr val="dk1"/>
                          </a:solidFill>
                          <a:highlight>
                            <a:srgbClr val="F8C38E"/>
                          </a:highlight>
                          <a:latin typeface="Bree Serif"/>
                          <a:ea typeface="Bree Serif"/>
                          <a:cs typeface="Bree Serif"/>
                          <a:sym typeface="Bree Serif"/>
                        </a:rPr>
                        <a:t>Anteriorly</a:t>
                      </a:r>
                      <a:endParaRPr sz="1000">
                        <a:highlight>
                          <a:srgbClr val="F8C38E"/>
                        </a:high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ar" sz="1000">
                          <a:solidFill>
                            <a:schemeClr val="dk1"/>
                          </a:solidFill>
                          <a:highlight>
                            <a:srgbClr val="F8C38E"/>
                          </a:highlight>
                          <a:latin typeface="Bree Serif"/>
                          <a:ea typeface="Bree Serif"/>
                          <a:cs typeface="Bree Serif"/>
                          <a:sym typeface="Bree Serif"/>
                        </a:rPr>
                        <a:t>Posteriorly</a:t>
                      </a:r>
                      <a:endParaRPr sz="1000">
                        <a:highlight>
                          <a:srgbClr val="F8C38E"/>
                        </a:high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rowSpan="2">
                  <a:txBody>
                    <a:bodyPr/>
                    <a:lstStyle/>
                    <a:p>
                      <a:pPr indent="0" lvl="0" marL="0" rtl="0" algn="l">
                        <a:lnSpc>
                          <a:spcPct val="100000"/>
                        </a:lnSpc>
                        <a:spcBef>
                          <a:spcPts val="0"/>
                        </a:spcBef>
                        <a:spcAft>
                          <a:spcPts val="0"/>
                        </a:spcAft>
                        <a:buNone/>
                      </a:pPr>
                      <a:r>
                        <a:t/>
                      </a:r>
                      <a:endParaRPr sz="100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None/>
                      </a:pPr>
                      <a:r>
                        <a:rPr lang="ar" sz="1000">
                          <a:solidFill>
                            <a:srgbClr val="FF0000"/>
                          </a:solidFill>
                          <a:latin typeface="Bree Serif"/>
                          <a:ea typeface="Bree Serif"/>
                          <a:cs typeface="Bree Serif"/>
                          <a:sym typeface="Bree Serif"/>
                        </a:rPr>
                        <a:t>            </a:t>
                      </a:r>
                      <a:r>
                        <a:rPr lang="ar" sz="1000">
                          <a:solidFill>
                            <a:srgbClr val="FF0000"/>
                          </a:solidFill>
                          <a:latin typeface="Bree Serif"/>
                          <a:ea typeface="Bree Serif"/>
                          <a:cs typeface="Bree Serif"/>
                          <a:sym typeface="Bree Serif"/>
                        </a:rPr>
                        <a:t>concentrates</a:t>
                      </a:r>
                      <a:r>
                        <a:rPr lang="ar" sz="1000">
                          <a:solidFill>
                            <a:schemeClr val="dk1"/>
                          </a:solidFill>
                          <a:latin typeface="Bree Serif"/>
                          <a:ea typeface="Bree Serif"/>
                          <a:cs typeface="Bree Serif"/>
                          <a:sym typeface="Bree Serif"/>
                        </a:rPr>
                        <a:t> &amp; stores bile                   selectively absorbs bile salts                                     keeps the bile acid </a:t>
                      </a:r>
                      <a:endParaRPr sz="100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None/>
                      </a:pPr>
                      <a:r>
                        <a:rPr lang="ar" sz="1000">
                          <a:solidFill>
                            <a:schemeClr val="dk1"/>
                          </a:solidFill>
                          <a:latin typeface="Bree Serif"/>
                          <a:ea typeface="Bree Serif"/>
                          <a:cs typeface="Bree Serif"/>
                          <a:sym typeface="Bree Serif"/>
                        </a:rPr>
                        <a:t>                                                             excretes cholesterol</a:t>
                      </a:r>
                      <a:r>
                        <a:rPr lang="ar" sz="1000">
                          <a:solidFill>
                            <a:schemeClr val="dk1"/>
                          </a:solidFill>
                          <a:latin typeface="Bree Serif"/>
                          <a:ea typeface="Bree Serif"/>
                          <a:cs typeface="Bree Serif"/>
                          <a:sym typeface="Bree Serif"/>
                        </a:rPr>
                        <a:t>  </a:t>
                      </a:r>
                      <a:r>
                        <a:rPr lang="ar" sz="1000">
                          <a:solidFill>
                            <a:schemeClr val="dk1"/>
                          </a:solidFill>
                          <a:latin typeface="Bree Serif"/>
                          <a:ea typeface="Bree Serif"/>
                          <a:cs typeface="Bree Serif"/>
                          <a:sym typeface="Bree Serif"/>
                        </a:rPr>
                        <a:t>                                secretes mucus.</a:t>
                      </a:r>
                      <a:endParaRPr sz="1000">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None/>
                      </a:pPr>
                      <a:r>
                        <a:t/>
                      </a:r>
                      <a:endParaRPr sz="1000">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None/>
                      </a:pPr>
                      <a:r>
                        <a:rPr lang="ar" sz="1000">
                          <a:solidFill>
                            <a:schemeClr val="dk1"/>
                          </a:solidFill>
                          <a:latin typeface="Bree Serif"/>
                          <a:ea typeface="Bree Serif"/>
                          <a:cs typeface="Bree Serif"/>
                          <a:sym typeface="Bree Serif"/>
                        </a:rPr>
                        <a:t>To aid in these functions, the mucous membrane is thrown into permanent folds that unite with each other, giving the surface a honeycombed appearance.</a:t>
                      </a:r>
                      <a:endParaRPr sz="1000">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None/>
                      </a:pPr>
                      <a:r>
                        <a:rPr lang="ar" sz="800">
                          <a:solidFill>
                            <a:srgbClr val="999999"/>
                          </a:solidFill>
                          <a:latin typeface="Bree Serif"/>
                          <a:ea typeface="Bree Serif"/>
                          <a:cs typeface="Bree Serif"/>
                          <a:sym typeface="Bree Serif"/>
                        </a:rPr>
                        <a:t>When the bile is secreted by the liver cells, it contains water , salts, and acids, so after it arrives to the gallbladder. which is absorbs the water and salts, and keeps the acids unchanged. At the same time its wall secretes mucus and cholesterol. The longer the bile stays in the gallbladder the more it secretes mucus and cholesterol (which may lead to the formation of stones)</a:t>
                      </a:r>
                      <a:endParaRPr sz="1000">
                        <a:solidFill>
                          <a:schemeClr val="dk1"/>
                        </a:solidFill>
                        <a:latin typeface="Bree Serif"/>
                        <a:ea typeface="Bree Serif"/>
                        <a:cs typeface="Bree Serif"/>
                        <a:sym typeface="Bree Serif"/>
                      </a:endParaRPr>
                    </a:p>
                  </a:txBody>
                  <a:tcPr marT="91425" marB="91425" marR="91425" marL="91425">
                    <a:lnL cap="flat" cmpd="sng" w="9525">
                      <a:solidFill>
                        <a:srgbClr val="CCCCC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27100">
                <a:tc>
                  <a:txBody>
                    <a:bodyPr/>
                    <a:lstStyle/>
                    <a:p>
                      <a:pPr indent="0" lvl="0" marL="0" rtl="0" algn="ctr">
                        <a:spcBef>
                          <a:spcPts val="0"/>
                        </a:spcBef>
                        <a:spcAft>
                          <a:spcPts val="0"/>
                        </a:spcAft>
                        <a:buNone/>
                      </a:pPr>
                      <a:r>
                        <a:rPr lang="ar" sz="1000">
                          <a:solidFill>
                            <a:schemeClr val="dk1"/>
                          </a:solidFill>
                          <a:latin typeface="Bree Serif"/>
                          <a:ea typeface="Bree Serif"/>
                          <a:cs typeface="Bree Serif"/>
                          <a:sym typeface="Bree Serif"/>
                        </a:rPr>
                        <a:t>anterior abdominal wall and the inferior surface of the liver.</a:t>
                      </a:r>
                      <a:endParaRPr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ar" sz="1000">
                          <a:solidFill>
                            <a:schemeClr val="dk1"/>
                          </a:solidFill>
                          <a:latin typeface="Bree Serif"/>
                          <a:ea typeface="Bree Serif"/>
                          <a:cs typeface="Bree Serif"/>
                          <a:sym typeface="Bree Serif"/>
                        </a:rPr>
                        <a:t>The transverse colon  and the first and second parts of  the duodenum</a:t>
                      </a:r>
                      <a:endParaRPr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vMerge="1"/>
              </a:tr>
            </a:tbl>
          </a:graphicData>
        </a:graphic>
      </p:graphicFrame>
      <p:sp>
        <p:nvSpPr>
          <p:cNvPr id="468" name="Google Shape;468;p47"/>
          <p:cNvSpPr/>
          <p:nvPr/>
        </p:nvSpPr>
        <p:spPr>
          <a:xfrm>
            <a:off x="4370954" y="3142300"/>
            <a:ext cx="3175500" cy="2478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000">
                <a:latin typeface="Bree Serif"/>
                <a:ea typeface="Bree Serif"/>
                <a:cs typeface="Bree Serif"/>
                <a:sym typeface="Bree Serif"/>
              </a:rPr>
              <a:t>Function </a:t>
            </a:r>
            <a:endParaRPr sz="1000" u="sng">
              <a:latin typeface="Bree Serif"/>
              <a:ea typeface="Bree Serif"/>
              <a:cs typeface="Bree Serif"/>
              <a:sym typeface="Bree Serif"/>
            </a:endParaRPr>
          </a:p>
        </p:txBody>
      </p:sp>
      <p:sp>
        <p:nvSpPr>
          <p:cNvPr id="469" name="Google Shape;469;p47"/>
          <p:cNvSpPr/>
          <p:nvPr/>
        </p:nvSpPr>
        <p:spPr>
          <a:xfrm>
            <a:off x="308300" y="3142300"/>
            <a:ext cx="1904700" cy="2478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000">
                <a:solidFill>
                  <a:schemeClr val="dk1"/>
                </a:solidFill>
                <a:latin typeface="Bree Serif"/>
                <a:ea typeface="Bree Serif"/>
                <a:cs typeface="Bree Serif"/>
                <a:sym typeface="Bree Serif"/>
              </a:rPr>
              <a:t>Relations</a:t>
            </a:r>
            <a:endParaRPr sz="1000" u="sng">
              <a:latin typeface="Bree Serif"/>
              <a:ea typeface="Bree Serif"/>
              <a:cs typeface="Bree Serif"/>
              <a:sym typeface="Bree Serif"/>
            </a:endParaRPr>
          </a:p>
        </p:txBody>
      </p:sp>
      <p:pic>
        <p:nvPicPr>
          <p:cNvPr id="470" name="Google Shape;470;p47"/>
          <p:cNvPicPr preferRelativeResize="0"/>
          <p:nvPr/>
        </p:nvPicPr>
        <p:blipFill>
          <a:blip r:embed="rId3">
            <a:alphaModFix/>
          </a:blip>
          <a:stretch>
            <a:fillRect/>
          </a:stretch>
        </p:blipFill>
        <p:spPr>
          <a:xfrm>
            <a:off x="6501275" y="113500"/>
            <a:ext cx="2482774" cy="1326725"/>
          </a:xfrm>
          <a:prstGeom prst="rect">
            <a:avLst/>
          </a:prstGeom>
          <a:noFill/>
          <a:ln>
            <a:noFill/>
          </a:ln>
        </p:spPr>
      </p:pic>
      <p:cxnSp>
        <p:nvCxnSpPr>
          <p:cNvPr id="471" name="Google Shape;471;p47"/>
          <p:cNvCxnSpPr>
            <a:stCxn id="469" idx="2"/>
          </p:cNvCxnSpPr>
          <p:nvPr/>
        </p:nvCxnSpPr>
        <p:spPr>
          <a:xfrm>
            <a:off x="1260650" y="3390100"/>
            <a:ext cx="723300" cy="131400"/>
          </a:xfrm>
          <a:prstGeom prst="straightConnector1">
            <a:avLst/>
          </a:prstGeom>
          <a:noFill/>
          <a:ln cap="flat" cmpd="sng" w="9525">
            <a:solidFill>
              <a:schemeClr val="dk2"/>
            </a:solidFill>
            <a:prstDash val="solid"/>
            <a:round/>
            <a:headEnd len="med" w="med" type="none"/>
            <a:tailEnd len="med" w="med" type="none"/>
          </a:ln>
        </p:spPr>
      </p:cxnSp>
      <p:cxnSp>
        <p:nvCxnSpPr>
          <p:cNvPr id="472" name="Google Shape;472;p47"/>
          <p:cNvCxnSpPr>
            <a:endCxn id="469" idx="2"/>
          </p:cNvCxnSpPr>
          <p:nvPr/>
        </p:nvCxnSpPr>
        <p:spPr>
          <a:xfrm flipH="1" rot="10800000">
            <a:off x="537350" y="3390100"/>
            <a:ext cx="723300" cy="131400"/>
          </a:xfrm>
          <a:prstGeom prst="straightConnector1">
            <a:avLst/>
          </a:prstGeom>
          <a:noFill/>
          <a:ln cap="flat" cmpd="sng" w="9525">
            <a:solidFill>
              <a:schemeClr val="dk2"/>
            </a:solidFill>
            <a:prstDash val="solid"/>
            <a:round/>
            <a:headEnd len="med" w="med" type="none"/>
            <a:tailEnd len="med" w="med" type="none"/>
          </a:ln>
        </p:spPr>
      </p:cxnSp>
      <p:sp>
        <p:nvSpPr>
          <p:cNvPr id="473" name="Google Shape;473;p47"/>
          <p:cNvSpPr/>
          <p:nvPr/>
        </p:nvSpPr>
        <p:spPr>
          <a:xfrm>
            <a:off x="2678644" y="3692922"/>
            <a:ext cx="147312" cy="131436"/>
          </a:xfrm>
          <a:prstGeom prst="cloud">
            <a:avLst/>
          </a:prstGeom>
          <a:solidFill>
            <a:schemeClr val="accent1"/>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ar" sz="800">
                <a:latin typeface="Bree Serif"/>
                <a:ea typeface="Bree Serif"/>
                <a:cs typeface="Bree Serif"/>
                <a:sym typeface="Bree Serif"/>
              </a:rPr>
              <a:t>1</a:t>
            </a:r>
            <a:endParaRPr b="1" sz="800">
              <a:latin typeface="Bree Serif"/>
              <a:ea typeface="Bree Serif"/>
              <a:cs typeface="Bree Serif"/>
              <a:sym typeface="Bree Serif"/>
            </a:endParaRPr>
          </a:p>
        </p:txBody>
      </p:sp>
      <p:sp>
        <p:nvSpPr>
          <p:cNvPr id="474" name="Google Shape;474;p47"/>
          <p:cNvSpPr/>
          <p:nvPr/>
        </p:nvSpPr>
        <p:spPr>
          <a:xfrm>
            <a:off x="4644344" y="3692922"/>
            <a:ext cx="147312" cy="131436"/>
          </a:xfrm>
          <a:prstGeom prst="cloud">
            <a:avLst/>
          </a:prstGeom>
          <a:solidFill>
            <a:schemeClr val="accent1"/>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ar" sz="800">
                <a:latin typeface="Bree Serif"/>
                <a:ea typeface="Bree Serif"/>
                <a:cs typeface="Bree Serif"/>
                <a:sym typeface="Bree Serif"/>
              </a:rPr>
              <a:t>2</a:t>
            </a:r>
            <a:endParaRPr b="1" sz="800">
              <a:latin typeface="Bree Serif"/>
              <a:ea typeface="Bree Serif"/>
              <a:cs typeface="Bree Serif"/>
              <a:sym typeface="Bree Serif"/>
            </a:endParaRPr>
          </a:p>
        </p:txBody>
      </p:sp>
      <p:sp>
        <p:nvSpPr>
          <p:cNvPr id="475" name="Google Shape;475;p47"/>
          <p:cNvSpPr/>
          <p:nvPr/>
        </p:nvSpPr>
        <p:spPr>
          <a:xfrm>
            <a:off x="7161744" y="3692922"/>
            <a:ext cx="147312" cy="131436"/>
          </a:xfrm>
          <a:prstGeom prst="cloud">
            <a:avLst/>
          </a:prstGeom>
          <a:solidFill>
            <a:schemeClr val="accent1"/>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ar" sz="800">
                <a:latin typeface="Bree Serif"/>
                <a:ea typeface="Bree Serif"/>
                <a:cs typeface="Bree Serif"/>
                <a:sym typeface="Bree Serif"/>
              </a:rPr>
              <a:t>3</a:t>
            </a:r>
            <a:endParaRPr b="1" sz="800">
              <a:latin typeface="Bree Serif"/>
              <a:ea typeface="Bree Serif"/>
              <a:cs typeface="Bree Serif"/>
              <a:sym typeface="Bree Serif"/>
            </a:endParaRPr>
          </a:p>
        </p:txBody>
      </p:sp>
      <p:sp>
        <p:nvSpPr>
          <p:cNvPr id="476" name="Google Shape;476;p47"/>
          <p:cNvSpPr/>
          <p:nvPr/>
        </p:nvSpPr>
        <p:spPr>
          <a:xfrm>
            <a:off x="3947219" y="3855697"/>
            <a:ext cx="147312" cy="131436"/>
          </a:xfrm>
          <a:prstGeom prst="cloud">
            <a:avLst/>
          </a:prstGeom>
          <a:solidFill>
            <a:schemeClr val="accent1"/>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ar" sz="800">
                <a:latin typeface="Bree Serif"/>
                <a:ea typeface="Bree Serif"/>
                <a:cs typeface="Bree Serif"/>
                <a:sym typeface="Bree Serif"/>
              </a:rPr>
              <a:t>4</a:t>
            </a:r>
            <a:endParaRPr b="1" sz="800">
              <a:latin typeface="Bree Serif"/>
              <a:ea typeface="Bree Serif"/>
              <a:cs typeface="Bree Serif"/>
              <a:sym typeface="Bree Serif"/>
            </a:endParaRPr>
          </a:p>
        </p:txBody>
      </p:sp>
      <p:sp>
        <p:nvSpPr>
          <p:cNvPr id="477" name="Google Shape;477;p47"/>
          <p:cNvSpPr/>
          <p:nvPr/>
        </p:nvSpPr>
        <p:spPr>
          <a:xfrm>
            <a:off x="5895969" y="3855697"/>
            <a:ext cx="147312" cy="131436"/>
          </a:xfrm>
          <a:prstGeom prst="cloud">
            <a:avLst/>
          </a:prstGeom>
          <a:solidFill>
            <a:schemeClr val="accent1"/>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ar" sz="800">
                <a:latin typeface="Bree Serif"/>
                <a:ea typeface="Bree Serif"/>
                <a:cs typeface="Bree Serif"/>
                <a:sym typeface="Bree Serif"/>
              </a:rPr>
              <a:t>5</a:t>
            </a:r>
            <a:endParaRPr b="1" sz="800">
              <a:latin typeface="Bree Serif"/>
              <a:ea typeface="Bree Serif"/>
              <a:cs typeface="Bree Serif"/>
              <a:sym typeface="Bree Serif"/>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Google Shape;482;p48"/>
          <p:cNvSpPr txBox="1"/>
          <p:nvPr>
            <p:ph idx="12" type="sldNum"/>
          </p:nvPr>
        </p:nvSpPr>
        <p:spPr>
          <a:xfrm>
            <a:off x="8866966" y="4694338"/>
            <a:ext cx="3030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pic>
        <p:nvPicPr>
          <p:cNvPr id="483" name="Google Shape;483;p48"/>
          <p:cNvPicPr preferRelativeResize="0"/>
          <p:nvPr/>
        </p:nvPicPr>
        <p:blipFill rotWithShape="1">
          <a:blip r:embed="rId3">
            <a:alphaModFix/>
          </a:blip>
          <a:srcRect b="0" l="3507" r="17678" t="0"/>
          <a:stretch/>
        </p:blipFill>
        <p:spPr>
          <a:xfrm>
            <a:off x="3616985" y="1312395"/>
            <a:ext cx="1746488" cy="1627925"/>
          </a:xfrm>
          <a:prstGeom prst="rect">
            <a:avLst/>
          </a:prstGeom>
          <a:noFill/>
          <a:ln>
            <a:noFill/>
          </a:ln>
        </p:spPr>
      </p:pic>
      <p:grpSp>
        <p:nvGrpSpPr>
          <p:cNvPr id="484" name="Google Shape;484;p48"/>
          <p:cNvGrpSpPr/>
          <p:nvPr/>
        </p:nvGrpSpPr>
        <p:grpSpPr>
          <a:xfrm>
            <a:off x="571390" y="1253125"/>
            <a:ext cx="2984931" cy="1722845"/>
            <a:chOff x="393466" y="643637"/>
            <a:chExt cx="2902500" cy="1801385"/>
          </a:xfrm>
        </p:grpSpPr>
        <p:sp>
          <p:nvSpPr>
            <p:cNvPr id="485" name="Google Shape;485;p48"/>
            <p:cNvSpPr/>
            <p:nvPr/>
          </p:nvSpPr>
          <p:spPr>
            <a:xfrm>
              <a:off x="393476" y="643637"/>
              <a:ext cx="1448700" cy="411600"/>
            </a:xfrm>
            <a:prstGeom prst="roundRect">
              <a:avLst>
                <a:gd fmla="val 16667" name="adj"/>
              </a:avLst>
            </a:prstGeom>
            <a:solidFill>
              <a:srgbClr val="99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ar" sz="1200">
                  <a:solidFill>
                    <a:srgbClr val="FFFFFF"/>
                  </a:solidFill>
                  <a:latin typeface="Bree Serif"/>
                  <a:ea typeface="Bree Serif"/>
                  <a:cs typeface="Bree Serif"/>
                  <a:sym typeface="Bree Serif"/>
                </a:rPr>
                <a:t>  Blood    </a:t>
              </a:r>
              <a:endParaRPr b="1" sz="1200">
                <a:solidFill>
                  <a:srgbClr val="FFFFFF"/>
                </a:solidFill>
                <a:latin typeface="Bree Serif"/>
                <a:ea typeface="Bree Serif"/>
                <a:cs typeface="Bree Serif"/>
                <a:sym typeface="Bree Serif"/>
              </a:endParaRPr>
            </a:p>
            <a:p>
              <a:pPr indent="0" lvl="0" marL="0" rtl="0" algn="r">
                <a:spcBef>
                  <a:spcPts val="0"/>
                </a:spcBef>
                <a:spcAft>
                  <a:spcPts val="0"/>
                </a:spcAft>
                <a:buNone/>
              </a:pPr>
              <a:r>
                <a:rPr b="1" lang="ar" sz="1200">
                  <a:solidFill>
                    <a:srgbClr val="FFFFFF"/>
                  </a:solidFill>
                  <a:latin typeface="Bree Serif"/>
                  <a:ea typeface="Bree Serif"/>
                  <a:cs typeface="Bree Serif"/>
                  <a:sym typeface="Bree Serif"/>
                </a:rPr>
                <a:t>            supply</a:t>
              </a:r>
              <a:endParaRPr b="1" sz="1200">
                <a:solidFill>
                  <a:srgbClr val="FFFFFF"/>
                </a:solidFill>
                <a:latin typeface="Bree Serif"/>
                <a:ea typeface="Bree Serif"/>
                <a:cs typeface="Bree Serif"/>
                <a:sym typeface="Bree Serif"/>
              </a:endParaRPr>
            </a:p>
          </p:txBody>
        </p:sp>
        <p:sp>
          <p:nvSpPr>
            <p:cNvPr id="486" name="Google Shape;486;p48"/>
            <p:cNvSpPr/>
            <p:nvPr/>
          </p:nvSpPr>
          <p:spPr>
            <a:xfrm>
              <a:off x="393466" y="1197622"/>
              <a:ext cx="2902500" cy="12474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292100" lvl="0" marL="457200" rtl="0" algn="l">
                <a:spcBef>
                  <a:spcPts val="0"/>
                </a:spcBef>
                <a:spcAft>
                  <a:spcPts val="0"/>
                </a:spcAft>
                <a:buSzPts val="1000"/>
                <a:buFont typeface="Bree Serif"/>
                <a:buChar char="●"/>
              </a:pPr>
              <a:r>
                <a:rPr lang="ar" sz="1000">
                  <a:solidFill>
                    <a:srgbClr val="FF0000"/>
                  </a:solidFill>
                  <a:latin typeface="Bree Serif"/>
                  <a:ea typeface="Bree Serif"/>
                  <a:cs typeface="Bree Serif"/>
                  <a:sym typeface="Bree Serif"/>
                </a:rPr>
                <a:t>Cystic artery</a:t>
              </a:r>
              <a:r>
                <a:rPr lang="ar" sz="1000">
                  <a:latin typeface="Bree Serif"/>
                  <a:ea typeface="Bree Serif"/>
                  <a:cs typeface="Bree Serif"/>
                  <a:sym typeface="Bree Serif"/>
                </a:rPr>
                <a:t>, branch of the right hepatic artery.</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The </a:t>
              </a:r>
              <a:r>
                <a:rPr lang="ar" sz="1000">
                  <a:solidFill>
                    <a:srgbClr val="FF0000"/>
                  </a:solidFill>
                  <a:latin typeface="Bree Serif"/>
                  <a:ea typeface="Bree Serif"/>
                  <a:cs typeface="Bree Serif"/>
                  <a:sym typeface="Bree Serif"/>
                </a:rPr>
                <a:t>cystic vein</a:t>
              </a:r>
              <a:r>
                <a:rPr lang="ar" sz="1000">
                  <a:latin typeface="Bree Serif"/>
                  <a:ea typeface="Bree Serif"/>
                  <a:cs typeface="Bree Serif"/>
                  <a:sym typeface="Bree Serif"/>
                </a:rPr>
                <a:t> drains directly into the </a:t>
              </a:r>
              <a:r>
                <a:rPr lang="ar" sz="1000" u="sng">
                  <a:latin typeface="Bree Serif"/>
                  <a:ea typeface="Bree Serif"/>
                  <a:cs typeface="Bree Serif"/>
                  <a:sym typeface="Bree Serif"/>
                </a:rPr>
                <a:t>portal vein</a:t>
              </a:r>
              <a:r>
                <a:rPr lang="ar" sz="1000">
                  <a:latin typeface="Bree Serif"/>
                  <a:ea typeface="Bree Serif"/>
                  <a:cs typeface="Bree Serif"/>
                  <a:sym typeface="Bree Serif"/>
                </a:rPr>
                <a:t>.</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Several small arteries and veins run between the liver and gallbladder.</a:t>
              </a:r>
              <a:endParaRPr sz="1000">
                <a:latin typeface="Bree Serif"/>
                <a:ea typeface="Bree Serif"/>
                <a:cs typeface="Bree Serif"/>
                <a:sym typeface="Bree Serif"/>
              </a:endParaRPr>
            </a:p>
          </p:txBody>
        </p:sp>
        <p:sp>
          <p:nvSpPr>
            <p:cNvPr id="487" name="Google Shape;487;p48"/>
            <p:cNvSpPr/>
            <p:nvPr/>
          </p:nvSpPr>
          <p:spPr>
            <a:xfrm>
              <a:off x="1802149" y="643637"/>
              <a:ext cx="1493700" cy="411600"/>
            </a:xfrm>
            <a:prstGeom prst="roundRect">
              <a:avLst>
                <a:gd fmla="val 16667" name="adj"/>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FFFFFF"/>
                  </a:solidFill>
                  <a:latin typeface="Bree Serif"/>
                  <a:ea typeface="Bree Serif"/>
                  <a:cs typeface="Bree Serif"/>
                  <a:sym typeface="Bree Serif"/>
                </a:rPr>
                <a:t>venous</a:t>
              </a:r>
              <a:endParaRPr b="1" sz="1200">
                <a:solidFill>
                  <a:srgbClr val="FFFFFF"/>
                </a:solidFill>
                <a:latin typeface="Bree Serif"/>
                <a:ea typeface="Bree Serif"/>
                <a:cs typeface="Bree Serif"/>
                <a:sym typeface="Bree Serif"/>
              </a:endParaRPr>
            </a:p>
            <a:p>
              <a:pPr indent="0" lvl="0" marL="0" rtl="0" algn="l">
                <a:spcBef>
                  <a:spcPts val="0"/>
                </a:spcBef>
                <a:spcAft>
                  <a:spcPts val="0"/>
                </a:spcAft>
                <a:buNone/>
              </a:pPr>
              <a:r>
                <a:rPr b="1" lang="ar" sz="1200">
                  <a:solidFill>
                    <a:srgbClr val="FFFFFF"/>
                  </a:solidFill>
                  <a:latin typeface="Bree Serif"/>
                  <a:ea typeface="Bree Serif"/>
                  <a:cs typeface="Bree Serif"/>
                  <a:sym typeface="Bree Serif"/>
                </a:rPr>
                <a:t> </a:t>
              </a:r>
              <a:r>
                <a:rPr b="1" lang="ar" sz="1200">
                  <a:solidFill>
                    <a:srgbClr val="FFFFFF"/>
                  </a:solidFill>
                  <a:latin typeface="Bree Serif"/>
                  <a:ea typeface="Bree Serif"/>
                  <a:cs typeface="Bree Serif"/>
                  <a:sym typeface="Bree Serif"/>
                </a:rPr>
                <a:t>drainage</a:t>
              </a:r>
              <a:endParaRPr b="1" sz="1200">
                <a:solidFill>
                  <a:srgbClr val="FFFFFF"/>
                </a:solidFill>
                <a:latin typeface="Bree Serif"/>
                <a:ea typeface="Bree Serif"/>
                <a:cs typeface="Bree Serif"/>
                <a:sym typeface="Bree Serif"/>
              </a:endParaRPr>
            </a:p>
          </p:txBody>
        </p:sp>
        <p:cxnSp>
          <p:nvCxnSpPr>
            <p:cNvPr id="488" name="Google Shape;488;p48"/>
            <p:cNvCxnSpPr>
              <a:stCxn id="485" idx="1"/>
              <a:endCxn id="486" idx="1"/>
            </p:cNvCxnSpPr>
            <p:nvPr/>
          </p:nvCxnSpPr>
          <p:spPr>
            <a:xfrm>
              <a:off x="393476" y="849437"/>
              <a:ext cx="600" cy="971700"/>
            </a:xfrm>
            <a:prstGeom prst="bentConnector3">
              <a:avLst>
                <a:gd fmla="val -38593126" name="adj1"/>
              </a:avLst>
            </a:prstGeom>
            <a:noFill/>
            <a:ln cap="flat" cmpd="sng" w="9525">
              <a:solidFill>
                <a:schemeClr val="dk2"/>
              </a:solidFill>
              <a:prstDash val="solid"/>
              <a:round/>
              <a:headEnd len="med" w="med" type="none"/>
              <a:tailEnd len="med" w="med" type="none"/>
            </a:ln>
          </p:spPr>
        </p:cxnSp>
      </p:grpSp>
      <p:grpSp>
        <p:nvGrpSpPr>
          <p:cNvPr id="489" name="Google Shape;489;p48"/>
          <p:cNvGrpSpPr/>
          <p:nvPr/>
        </p:nvGrpSpPr>
        <p:grpSpPr>
          <a:xfrm>
            <a:off x="5662250" y="1349675"/>
            <a:ext cx="3227700" cy="1686707"/>
            <a:chOff x="5255251" y="3142189"/>
            <a:chExt cx="3227700" cy="1751149"/>
          </a:xfrm>
        </p:grpSpPr>
        <p:cxnSp>
          <p:nvCxnSpPr>
            <p:cNvPr id="490" name="Google Shape;490;p48"/>
            <p:cNvCxnSpPr>
              <a:stCxn id="491" idx="1"/>
              <a:endCxn id="492" idx="1"/>
            </p:cNvCxnSpPr>
            <p:nvPr/>
          </p:nvCxnSpPr>
          <p:spPr>
            <a:xfrm>
              <a:off x="5255251" y="3289189"/>
              <a:ext cx="600" cy="910200"/>
            </a:xfrm>
            <a:prstGeom prst="bentConnector3">
              <a:avLst>
                <a:gd fmla="val -39687500" name="adj1"/>
              </a:avLst>
            </a:prstGeom>
            <a:noFill/>
            <a:ln cap="flat" cmpd="sng" w="9525">
              <a:solidFill>
                <a:schemeClr val="dk2"/>
              </a:solidFill>
              <a:prstDash val="solid"/>
              <a:round/>
              <a:headEnd len="med" w="med" type="none"/>
              <a:tailEnd len="med" w="med" type="none"/>
            </a:ln>
          </p:spPr>
        </p:cxnSp>
        <p:sp>
          <p:nvSpPr>
            <p:cNvPr id="492" name="Google Shape;492;p48"/>
            <p:cNvSpPr/>
            <p:nvPr/>
          </p:nvSpPr>
          <p:spPr>
            <a:xfrm>
              <a:off x="5255251" y="3504939"/>
              <a:ext cx="3227700" cy="1388400"/>
            </a:xfrm>
            <a:prstGeom prst="roundRect">
              <a:avLst>
                <a:gd fmla="val 16667" name="adj"/>
              </a:avLst>
            </a:prstGeom>
            <a:solidFill>
              <a:srgbClr val="F3F3F3"/>
            </a:solid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Bree Serif"/>
                <a:buChar char="●"/>
              </a:pPr>
              <a:r>
                <a:rPr b="1" lang="ar" sz="1000">
                  <a:latin typeface="Bree Serif"/>
                  <a:ea typeface="Bree Serif"/>
                  <a:cs typeface="Bree Serif"/>
                  <a:sym typeface="Bree Serif"/>
                </a:rPr>
                <a:t>Sympathetic and parasympathetic</a:t>
              </a:r>
              <a:r>
                <a:rPr lang="ar" sz="1000">
                  <a:latin typeface="Bree Serif"/>
                  <a:ea typeface="Bree Serif"/>
                  <a:cs typeface="Bree Serif"/>
                  <a:sym typeface="Bree Serif"/>
                </a:rPr>
                <a:t> vagal fibers form the </a:t>
              </a:r>
              <a:r>
                <a:rPr lang="ar" sz="1000">
                  <a:solidFill>
                    <a:srgbClr val="FF0000"/>
                  </a:solidFill>
                  <a:latin typeface="Bree Serif"/>
                  <a:ea typeface="Bree Serif"/>
                  <a:cs typeface="Bree Serif"/>
                  <a:sym typeface="Bree Serif"/>
                </a:rPr>
                <a:t>celiac plexus</a:t>
              </a:r>
              <a:r>
                <a:rPr lang="ar" sz="1000">
                  <a:latin typeface="Bree Serif"/>
                  <a:ea typeface="Bree Serif"/>
                  <a:cs typeface="Bree Serif"/>
                  <a:sym typeface="Bree Serif"/>
                </a:rPr>
                <a:t>.</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The gallbladder	contracts in response to the hormone </a:t>
              </a:r>
              <a:r>
                <a:rPr lang="ar" sz="1000">
                  <a:solidFill>
                    <a:srgbClr val="FF0000"/>
                  </a:solidFill>
                  <a:latin typeface="Bree Serif"/>
                  <a:ea typeface="Bree Serif"/>
                  <a:cs typeface="Bree Serif"/>
                  <a:sym typeface="Bree Serif"/>
                </a:rPr>
                <a:t>cholecystokinin </a:t>
              </a:r>
              <a:r>
                <a:rPr lang="ar" sz="1000">
                  <a:solidFill>
                    <a:srgbClr val="B7B7B7"/>
                  </a:solidFill>
                  <a:latin typeface="Bree Serif"/>
                  <a:ea typeface="Bree Serif"/>
                  <a:cs typeface="Bree Serif"/>
                  <a:sym typeface="Bree Serif"/>
                </a:rPr>
                <a:t>(CCK)</a:t>
              </a:r>
              <a:r>
                <a:rPr lang="ar" sz="1000">
                  <a:latin typeface="Bree Serif"/>
                  <a:ea typeface="Bree Serif"/>
                  <a:cs typeface="Bree Serif"/>
                  <a:sym typeface="Bree Serif"/>
                </a:rPr>
                <a:t>, which is produced by the mucous membrane of the duodenum on the arrival of fatty food from the stomach.</a:t>
              </a:r>
              <a:endParaRPr sz="1000">
                <a:latin typeface="Bree Serif"/>
                <a:ea typeface="Bree Serif"/>
                <a:cs typeface="Bree Serif"/>
                <a:sym typeface="Bree Serif"/>
              </a:endParaRPr>
            </a:p>
          </p:txBody>
        </p:sp>
        <p:sp>
          <p:nvSpPr>
            <p:cNvPr id="491" name="Google Shape;491;p48"/>
            <p:cNvSpPr/>
            <p:nvPr/>
          </p:nvSpPr>
          <p:spPr>
            <a:xfrm>
              <a:off x="5255251" y="3142189"/>
              <a:ext cx="2255100" cy="2940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Bree Serif"/>
                  <a:ea typeface="Bree Serif"/>
                  <a:cs typeface="Bree Serif"/>
                  <a:sym typeface="Bree Serif"/>
                </a:rPr>
                <a:t>Nerve supply</a:t>
              </a:r>
              <a:endParaRPr b="1" sz="1200">
                <a:solidFill>
                  <a:srgbClr val="FFFFFF"/>
                </a:solidFill>
                <a:latin typeface="Bree Serif"/>
                <a:ea typeface="Bree Serif"/>
                <a:cs typeface="Bree Serif"/>
                <a:sym typeface="Bree Serif"/>
              </a:endParaRPr>
            </a:p>
          </p:txBody>
        </p:sp>
      </p:grpSp>
      <p:grpSp>
        <p:nvGrpSpPr>
          <p:cNvPr id="493" name="Google Shape;493;p48"/>
          <p:cNvGrpSpPr/>
          <p:nvPr/>
        </p:nvGrpSpPr>
        <p:grpSpPr>
          <a:xfrm>
            <a:off x="3239825" y="3173002"/>
            <a:ext cx="3147323" cy="1729345"/>
            <a:chOff x="3963631" y="1361019"/>
            <a:chExt cx="3100200" cy="1606899"/>
          </a:xfrm>
        </p:grpSpPr>
        <p:cxnSp>
          <p:nvCxnSpPr>
            <p:cNvPr id="494" name="Google Shape;494;p48"/>
            <p:cNvCxnSpPr>
              <a:stCxn id="495" idx="1"/>
              <a:endCxn id="496" idx="1"/>
            </p:cNvCxnSpPr>
            <p:nvPr/>
          </p:nvCxnSpPr>
          <p:spPr>
            <a:xfrm>
              <a:off x="3963631" y="1512969"/>
              <a:ext cx="600" cy="834300"/>
            </a:xfrm>
            <a:prstGeom prst="bentConnector3">
              <a:avLst>
                <a:gd fmla="val -39093282" name="adj1"/>
              </a:avLst>
            </a:prstGeom>
            <a:noFill/>
            <a:ln cap="flat" cmpd="sng" w="9525">
              <a:solidFill>
                <a:schemeClr val="dk2"/>
              </a:solidFill>
              <a:prstDash val="solid"/>
              <a:round/>
              <a:headEnd len="med" w="med" type="none"/>
              <a:tailEnd len="med" w="med" type="none"/>
            </a:ln>
          </p:spPr>
        </p:cxnSp>
        <p:sp>
          <p:nvSpPr>
            <p:cNvPr id="496" name="Google Shape;496;p48"/>
            <p:cNvSpPr/>
            <p:nvPr/>
          </p:nvSpPr>
          <p:spPr>
            <a:xfrm>
              <a:off x="3963631" y="1726818"/>
              <a:ext cx="3100200" cy="1241100"/>
            </a:xfrm>
            <a:prstGeom prst="roundRect">
              <a:avLst>
                <a:gd fmla="val 16667" name="adj"/>
              </a:avLst>
            </a:prstGeom>
            <a:solidFill>
              <a:srgbClr val="F3F3F3"/>
            </a:solid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The lymph drains into a	</a:t>
              </a:r>
              <a:r>
                <a:rPr lang="ar" sz="1000">
                  <a:solidFill>
                    <a:srgbClr val="FF0000"/>
                  </a:solidFill>
                  <a:latin typeface="Bree Serif"/>
                  <a:ea typeface="Bree Serif"/>
                  <a:cs typeface="Bree Serif"/>
                  <a:sym typeface="Bree Serif"/>
                </a:rPr>
                <a:t>cystic lymph node</a:t>
              </a:r>
              <a:r>
                <a:rPr lang="ar" sz="1000">
                  <a:latin typeface="Bree Serif"/>
                  <a:ea typeface="Bree Serif"/>
                  <a:cs typeface="Bree Serif"/>
                  <a:sym typeface="Bree Serif"/>
                </a:rPr>
                <a:t> situated near the neck of the gallbladder.</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From here, the lymph vessels pass to the </a:t>
              </a:r>
              <a:r>
                <a:rPr lang="ar" sz="1000">
                  <a:solidFill>
                    <a:srgbClr val="FF0000"/>
                  </a:solidFill>
                  <a:latin typeface="Bree Serif"/>
                  <a:ea typeface="Bree Serif"/>
                  <a:cs typeface="Bree Serif"/>
                  <a:sym typeface="Bree Serif"/>
                </a:rPr>
                <a:t>hepatic	nodes</a:t>
              </a:r>
              <a:r>
                <a:rPr lang="ar" sz="1000">
                  <a:latin typeface="Bree Serif"/>
                  <a:ea typeface="Bree Serif"/>
                  <a:cs typeface="Bree Serif"/>
                  <a:sym typeface="Bree Serif"/>
                </a:rPr>
                <a:t> along the	 course	of the hepatic	artery and then  to the </a:t>
              </a:r>
              <a:r>
                <a:rPr lang="ar" sz="1000">
                  <a:solidFill>
                    <a:srgbClr val="FF0000"/>
                  </a:solidFill>
                  <a:latin typeface="Bree Serif"/>
                  <a:ea typeface="Bree Serif"/>
                  <a:cs typeface="Bree Serif"/>
                  <a:sym typeface="Bree Serif"/>
                </a:rPr>
                <a:t>celiac nodes.</a:t>
              </a:r>
              <a:endParaRPr sz="1000">
                <a:latin typeface="Bree Serif"/>
                <a:ea typeface="Bree Serif"/>
                <a:cs typeface="Bree Serif"/>
                <a:sym typeface="Bree Serif"/>
              </a:endParaRPr>
            </a:p>
          </p:txBody>
        </p:sp>
        <p:sp>
          <p:nvSpPr>
            <p:cNvPr id="495" name="Google Shape;495;p48"/>
            <p:cNvSpPr/>
            <p:nvPr/>
          </p:nvSpPr>
          <p:spPr>
            <a:xfrm>
              <a:off x="3963631" y="1361019"/>
              <a:ext cx="2196300" cy="303900"/>
            </a:xfrm>
            <a:prstGeom prst="roundRect">
              <a:avLst>
                <a:gd fmla="val 16667" name="adj"/>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Bree Serif"/>
                  <a:ea typeface="Bree Serif"/>
                  <a:cs typeface="Bree Serif"/>
                  <a:sym typeface="Bree Serif"/>
                </a:rPr>
                <a:t>Lymphatic Drainage</a:t>
              </a:r>
              <a:endParaRPr b="1" sz="1200">
                <a:solidFill>
                  <a:srgbClr val="FFFFFF"/>
                </a:solidFill>
                <a:latin typeface="Bree Serif"/>
                <a:ea typeface="Bree Serif"/>
                <a:cs typeface="Bree Serif"/>
                <a:sym typeface="Bree Serif"/>
              </a:endParaRPr>
            </a:p>
          </p:txBody>
        </p:sp>
      </p:grpSp>
      <p:grpSp>
        <p:nvGrpSpPr>
          <p:cNvPr id="497" name="Google Shape;497;p48"/>
          <p:cNvGrpSpPr/>
          <p:nvPr/>
        </p:nvGrpSpPr>
        <p:grpSpPr>
          <a:xfrm>
            <a:off x="102622" y="748862"/>
            <a:ext cx="2075861" cy="283217"/>
            <a:chOff x="611560" y="2708920"/>
            <a:chExt cx="1728300" cy="379800"/>
          </a:xfrm>
        </p:grpSpPr>
        <p:sp>
          <p:nvSpPr>
            <p:cNvPr id="498" name="Google Shape;498;p48"/>
            <p:cNvSpPr/>
            <p:nvPr/>
          </p:nvSpPr>
          <p:spPr>
            <a:xfrm>
              <a:off x="611560" y="2708920"/>
              <a:ext cx="1728300" cy="379800"/>
            </a:xfrm>
            <a:prstGeom prst="roundRect">
              <a:avLst>
                <a:gd fmla="val 50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200" u="none" cap="none" strike="noStrike">
                <a:solidFill>
                  <a:srgbClr val="FFFFFF"/>
                </a:solidFill>
                <a:latin typeface="Bree Serif"/>
                <a:ea typeface="Bree Serif"/>
                <a:cs typeface="Bree Serif"/>
                <a:sym typeface="Bree Serif"/>
              </a:endParaRPr>
            </a:p>
          </p:txBody>
        </p:sp>
        <p:sp>
          <p:nvSpPr>
            <p:cNvPr id="499" name="Google Shape;499;p48"/>
            <p:cNvSpPr txBox="1"/>
            <p:nvPr/>
          </p:nvSpPr>
          <p:spPr>
            <a:xfrm>
              <a:off x="665833" y="2744923"/>
              <a:ext cx="1619700" cy="307800"/>
            </a:xfrm>
            <a:prstGeom prst="rect">
              <a:avLst/>
            </a:prstGeom>
            <a:solidFill>
              <a:schemeClr val="accent5"/>
            </a:solidFill>
            <a:ln>
              <a:noFill/>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b="1" lang="ar" sz="1200">
                  <a:solidFill>
                    <a:srgbClr val="FFFFFF"/>
                  </a:solidFill>
                  <a:latin typeface="Bree Serif"/>
                  <a:ea typeface="Bree Serif"/>
                  <a:cs typeface="Bree Serif"/>
                  <a:sym typeface="Bree Serif"/>
                </a:rPr>
                <a:t>Gallbladder</a:t>
              </a:r>
              <a:endParaRPr b="1" sz="1200">
                <a:solidFill>
                  <a:srgbClr val="FFFFFF"/>
                </a:solidFill>
                <a:latin typeface="Bree Serif"/>
                <a:ea typeface="Bree Serif"/>
                <a:cs typeface="Bree Serif"/>
                <a:sym typeface="Bree Serif"/>
              </a:endParaRPr>
            </a:p>
          </p:txBody>
        </p:sp>
      </p:grpSp>
      <p:sp>
        <p:nvSpPr>
          <p:cNvPr id="500" name="Google Shape;500;p48"/>
          <p:cNvSpPr txBox="1"/>
          <p:nvPr>
            <p:ph type="ctrTitle"/>
          </p:nvPr>
        </p:nvSpPr>
        <p:spPr>
          <a:xfrm>
            <a:off x="102625" y="50050"/>
            <a:ext cx="5392200" cy="62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ar"/>
              <a:t>Biliary system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pic>
        <p:nvPicPr>
          <p:cNvPr id="505" name="Google Shape;505;p49"/>
          <p:cNvPicPr preferRelativeResize="0"/>
          <p:nvPr/>
        </p:nvPicPr>
        <p:blipFill rotWithShape="1">
          <a:blip r:embed="rId3">
            <a:alphaModFix/>
          </a:blip>
          <a:srcRect b="52062" l="18786" r="12423" t="8273"/>
          <a:stretch/>
        </p:blipFill>
        <p:spPr>
          <a:xfrm>
            <a:off x="1121465" y="90063"/>
            <a:ext cx="746709" cy="576925"/>
          </a:xfrm>
          <a:prstGeom prst="rect">
            <a:avLst/>
          </a:prstGeom>
          <a:noFill/>
          <a:ln>
            <a:noFill/>
          </a:ln>
        </p:spPr>
      </p:pic>
      <p:sp>
        <p:nvSpPr>
          <p:cNvPr id="506" name="Google Shape;506;p49"/>
          <p:cNvSpPr txBox="1"/>
          <p:nvPr/>
        </p:nvSpPr>
        <p:spPr>
          <a:xfrm>
            <a:off x="68607" y="51975"/>
            <a:ext cx="2552100" cy="6531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3000"/>
              <a:buFont typeface="Arial"/>
              <a:buNone/>
            </a:pPr>
            <a:r>
              <a:rPr b="1" lang="ar" sz="3000">
                <a:solidFill>
                  <a:schemeClr val="dk1"/>
                </a:solidFill>
                <a:latin typeface="Bree Serif"/>
                <a:ea typeface="Bree Serif"/>
                <a:cs typeface="Bree Serif"/>
                <a:sym typeface="Bree Serif"/>
              </a:rPr>
              <a:t>QUIZ</a:t>
            </a:r>
            <a:endParaRPr b="1" i="0" sz="3000" u="none" cap="none" strike="noStrike">
              <a:solidFill>
                <a:schemeClr val="dk1"/>
              </a:solidFill>
              <a:latin typeface="Bree Serif"/>
              <a:ea typeface="Bree Serif"/>
              <a:cs typeface="Bree Serif"/>
              <a:sym typeface="Bree Serif"/>
            </a:endParaRPr>
          </a:p>
        </p:txBody>
      </p:sp>
      <p:sp>
        <p:nvSpPr>
          <p:cNvPr id="507" name="Google Shape;507;p49"/>
          <p:cNvSpPr txBox="1"/>
          <p:nvPr/>
        </p:nvSpPr>
        <p:spPr>
          <a:xfrm>
            <a:off x="30325" y="667000"/>
            <a:ext cx="4771500" cy="4232400"/>
          </a:xfrm>
          <a:prstGeom prst="rect">
            <a:avLst/>
          </a:prstGeom>
          <a:no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Q1: </a:t>
            </a:r>
            <a:r>
              <a:rPr lang="ar" sz="900">
                <a:solidFill>
                  <a:schemeClr val="dk1"/>
                </a:solidFill>
                <a:latin typeface="Bree Serif"/>
                <a:ea typeface="Bree Serif"/>
                <a:cs typeface="Bree Serif"/>
                <a:sym typeface="Bree Serif"/>
              </a:rPr>
              <a:t>The tail of the pancreas lies at the level of:</a:t>
            </a:r>
            <a:endParaRPr sz="900">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A. T</a:t>
            </a:r>
            <a:r>
              <a:rPr lang="ar" sz="900">
                <a:solidFill>
                  <a:srgbClr val="0070C0"/>
                </a:solidFill>
                <a:latin typeface="Bree Serif"/>
                <a:ea typeface="Bree Serif"/>
                <a:cs typeface="Bree Serif"/>
                <a:sym typeface="Bree Serif"/>
              </a:rPr>
              <a:t>10</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B. T1</a:t>
            </a:r>
            <a:r>
              <a:rPr lang="ar" sz="900">
                <a:solidFill>
                  <a:srgbClr val="0070C0"/>
                </a:solidFill>
                <a:latin typeface="Bree Serif"/>
                <a:ea typeface="Bree Serif"/>
                <a:cs typeface="Bree Serif"/>
                <a:sym typeface="Bree Serif"/>
              </a:rPr>
              <a:t>2</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C. L1</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D. L2</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Q2:</a:t>
            </a:r>
            <a:r>
              <a:rPr b="1" lang="ar" sz="900">
                <a:latin typeface="Bree Serif"/>
                <a:ea typeface="Bree Serif"/>
                <a:cs typeface="Bree Serif"/>
                <a:sym typeface="Bree Serif"/>
              </a:rPr>
              <a:t> </a:t>
            </a:r>
            <a:r>
              <a:rPr lang="ar" sz="900">
                <a:latin typeface="Bree Serif"/>
                <a:ea typeface="Bree Serif"/>
                <a:cs typeface="Bree Serif"/>
                <a:sym typeface="Bree Serif"/>
              </a:rPr>
              <a:t>Which of the following has an anterior relation to the pancreas</a:t>
            </a:r>
            <a:endParaRPr sz="900">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A. </a:t>
            </a:r>
            <a:r>
              <a:rPr lang="ar" sz="900">
                <a:solidFill>
                  <a:srgbClr val="0070C0"/>
                </a:solidFill>
                <a:latin typeface="Bree Serif"/>
                <a:ea typeface="Bree Serif"/>
                <a:cs typeface="Bree Serif"/>
                <a:sym typeface="Bree Serif"/>
              </a:rPr>
              <a:t>Splenic vein</a:t>
            </a:r>
            <a:br>
              <a:rPr b="0" i="0" lang="ar" sz="900" u="none" cap="none" strike="noStrike">
                <a:solidFill>
                  <a:srgbClr val="000000"/>
                </a:solidFill>
                <a:latin typeface="Bree Serif"/>
                <a:ea typeface="Bree Serif"/>
                <a:cs typeface="Bree Serif"/>
                <a:sym typeface="Bree Serif"/>
              </a:rPr>
            </a:br>
            <a:r>
              <a:rPr b="0" i="0" lang="ar" sz="900" u="none" cap="none" strike="noStrike">
                <a:solidFill>
                  <a:srgbClr val="0070C0"/>
                </a:solidFill>
                <a:latin typeface="Bree Serif"/>
                <a:ea typeface="Bree Serif"/>
                <a:cs typeface="Bree Serif"/>
                <a:sym typeface="Bree Serif"/>
              </a:rPr>
              <a:t>B. Bile duct</a:t>
            </a:r>
            <a:endParaRPr b="0" i="0" sz="900" u="none" cap="none" strike="noStrike">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C. </a:t>
            </a:r>
            <a:r>
              <a:rPr lang="ar" sz="900">
                <a:solidFill>
                  <a:srgbClr val="0070C0"/>
                </a:solidFill>
                <a:latin typeface="Bree Serif"/>
                <a:ea typeface="Bree Serif"/>
                <a:cs typeface="Bree Serif"/>
                <a:sym typeface="Bree Serif"/>
              </a:rPr>
              <a:t>Transverse mesocolon </a:t>
            </a:r>
            <a:br>
              <a:rPr b="0" i="0" lang="ar" sz="900" u="none" cap="none" strike="noStrike">
                <a:solidFill>
                  <a:srgbClr val="000000"/>
                </a:solidFill>
                <a:latin typeface="Bree Serif"/>
                <a:ea typeface="Bree Serif"/>
                <a:cs typeface="Bree Serif"/>
                <a:sym typeface="Bree Serif"/>
              </a:rPr>
            </a:br>
            <a:r>
              <a:rPr b="0" i="0" lang="ar" sz="900" u="none" cap="none" strike="noStrike">
                <a:solidFill>
                  <a:srgbClr val="0070C0"/>
                </a:solidFill>
                <a:latin typeface="Bree Serif"/>
                <a:ea typeface="Bree Serif"/>
                <a:cs typeface="Bree Serif"/>
                <a:sym typeface="Bree Serif"/>
              </a:rPr>
              <a:t>D</a:t>
            </a:r>
            <a:r>
              <a:rPr lang="ar" sz="900">
                <a:solidFill>
                  <a:srgbClr val="0070C0"/>
                </a:solidFill>
                <a:latin typeface="Bree Serif"/>
                <a:ea typeface="Bree Serif"/>
                <a:cs typeface="Bree Serif"/>
                <a:sym typeface="Bree Serif"/>
              </a:rPr>
              <a:t>. Left psoas muscle</a:t>
            </a:r>
            <a:endParaRPr sz="900">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Q3: </a:t>
            </a:r>
            <a:r>
              <a:rPr lang="ar" sz="900">
                <a:solidFill>
                  <a:schemeClr val="dk1"/>
                </a:solidFill>
                <a:latin typeface="Bree Serif"/>
                <a:ea typeface="Bree Serif"/>
                <a:cs typeface="Bree Serif"/>
                <a:sym typeface="Bree Serif"/>
              </a:rPr>
              <a:t>which one of the following lymph nodes the pancreatic vessels ultimately drain into:</a:t>
            </a:r>
            <a:endParaRPr b="0" i="0" sz="900" u="none" cap="none" strike="noStrike">
              <a:latin typeface="Bree Serif"/>
              <a:ea typeface="Bree Serif"/>
              <a:cs typeface="Bree Serif"/>
              <a:sym typeface="Bree Serif"/>
            </a:endParaRPr>
          </a:p>
          <a:p>
            <a:pPr indent="0" lvl="0" marL="0" marR="0" rtl="0" algn="l">
              <a:lnSpc>
                <a:spcPct val="150000"/>
              </a:lnSpc>
              <a:spcBef>
                <a:spcPts val="0"/>
              </a:spcBef>
              <a:spcAft>
                <a:spcPts val="0"/>
              </a:spcAft>
              <a:buNone/>
            </a:pPr>
            <a:r>
              <a:rPr lang="ar" sz="900">
                <a:solidFill>
                  <a:srgbClr val="0070C0"/>
                </a:solidFill>
                <a:latin typeface="Bree Serif"/>
                <a:ea typeface="Bree Serif"/>
                <a:cs typeface="Bree Serif"/>
                <a:sym typeface="Bree Serif"/>
              </a:rPr>
              <a:t>A. Superior mesenteric</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B. Hepatic</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C. Splenic</a:t>
            </a:r>
            <a:endParaRPr sz="900">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D. Pyloric</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Q4:</a:t>
            </a:r>
            <a:r>
              <a:rPr b="0" i="0" lang="ar" sz="900" u="none" cap="none" strike="noStrike">
                <a:solidFill>
                  <a:srgbClr val="FF0000"/>
                </a:solidFill>
                <a:latin typeface="Bree Serif"/>
                <a:ea typeface="Bree Serif"/>
                <a:cs typeface="Bree Serif"/>
                <a:sym typeface="Bree Serif"/>
              </a:rPr>
              <a:t> </a:t>
            </a:r>
            <a:r>
              <a:rPr lang="ar" sz="900">
                <a:solidFill>
                  <a:schemeClr val="dk1"/>
                </a:solidFill>
                <a:latin typeface="Bree Serif"/>
                <a:ea typeface="Bree Serif"/>
                <a:cs typeface="Bree Serif"/>
                <a:sym typeface="Bree Serif"/>
              </a:rPr>
              <a:t>Which one of the following is true about the head of the pancreas:</a:t>
            </a:r>
            <a:endParaRPr b="0" i="0" sz="900" u="none" cap="none" strike="noStrike">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A. Its antero-superior surface supports the pylorus of the stomach</a:t>
            </a:r>
            <a:endParaRPr sz="900">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B. It is </a:t>
            </a:r>
            <a:r>
              <a:rPr lang="ar" sz="900">
                <a:solidFill>
                  <a:srgbClr val="0070C0"/>
                </a:solidFill>
                <a:latin typeface="Bree Serif"/>
                <a:ea typeface="Bree Serif"/>
                <a:cs typeface="Bree Serif"/>
                <a:sym typeface="Bree Serif"/>
              </a:rPr>
              <a:t>triangular</a:t>
            </a:r>
            <a:r>
              <a:rPr b="0" i="0" lang="ar" sz="900" u="none" cap="none" strike="noStrike">
                <a:solidFill>
                  <a:srgbClr val="0070C0"/>
                </a:solidFill>
                <a:latin typeface="Bree Serif"/>
                <a:ea typeface="Bree Serif"/>
                <a:cs typeface="Bree Serif"/>
                <a:sym typeface="Bree Serif"/>
              </a:rPr>
              <a:t> in cro</a:t>
            </a:r>
            <a:r>
              <a:rPr lang="ar" sz="900">
                <a:solidFill>
                  <a:srgbClr val="0070C0"/>
                </a:solidFill>
                <a:latin typeface="Bree Serif"/>
                <a:ea typeface="Bree Serif"/>
                <a:cs typeface="Bree Serif"/>
                <a:sym typeface="Bree Serif"/>
              </a:rPr>
              <a:t>ss section</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C. Anteriorly,</a:t>
            </a:r>
            <a:r>
              <a:rPr lang="ar" sz="900">
                <a:solidFill>
                  <a:srgbClr val="0070C0"/>
                </a:solidFill>
                <a:latin typeface="Bree Serif"/>
                <a:ea typeface="Bree Serif"/>
                <a:cs typeface="Bree Serif"/>
                <a:sym typeface="Bree Serif"/>
              </a:rPr>
              <a:t> </a:t>
            </a:r>
            <a:r>
              <a:rPr b="0" i="0" lang="ar" sz="900" u="none" cap="none" strike="noStrike">
                <a:solidFill>
                  <a:srgbClr val="0070C0"/>
                </a:solidFill>
                <a:latin typeface="Bree Serif"/>
                <a:ea typeface="Bree Serif"/>
                <a:cs typeface="Bree Serif"/>
                <a:sym typeface="Bree Serif"/>
              </a:rPr>
              <a:t>related</a:t>
            </a:r>
            <a:r>
              <a:rPr lang="ar" sz="900">
                <a:solidFill>
                  <a:srgbClr val="0070C0"/>
                </a:solidFill>
                <a:latin typeface="Bree Serif"/>
                <a:ea typeface="Bree Serif"/>
                <a:cs typeface="Bree Serif"/>
                <a:sym typeface="Bree Serif"/>
              </a:rPr>
              <a:t> </a:t>
            </a:r>
            <a:r>
              <a:rPr b="0" i="0" lang="ar" sz="900" u="none" cap="none" strike="noStrike">
                <a:solidFill>
                  <a:srgbClr val="0070C0"/>
                </a:solidFill>
                <a:latin typeface="Bree Serif"/>
                <a:ea typeface="Bree Serif"/>
                <a:cs typeface="Bree Serif"/>
                <a:sym typeface="Bree Serif"/>
              </a:rPr>
              <a:t>to</a:t>
            </a:r>
            <a:r>
              <a:rPr lang="ar" sz="900">
                <a:solidFill>
                  <a:srgbClr val="0070C0"/>
                </a:solidFill>
                <a:latin typeface="Bree Serif"/>
                <a:ea typeface="Bree Serif"/>
                <a:cs typeface="Bree Serif"/>
                <a:sym typeface="Bree Serif"/>
              </a:rPr>
              <a:t> </a:t>
            </a:r>
            <a:r>
              <a:rPr b="0" i="0" lang="ar" sz="900" u="none" cap="none" strike="noStrike">
                <a:solidFill>
                  <a:srgbClr val="0070C0"/>
                </a:solidFill>
                <a:latin typeface="Bree Serif"/>
                <a:ea typeface="Bree Serif"/>
                <a:cs typeface="Bree Serif"/>
                <a:sym typeface="Bree Serif"/>
              </a:rPr>
              <a:t>splenic flexure</a:t>
            </a:r>
            <a:r>
              <a:rPr lang="ar" sz="900">
                <a:solidFill>
                  <a:srgbClr val="0070C0"/>
                </a:solidFill>
                <a:latin typeface="Bree Serif"/>
                <a:ea typeface="Bree Serif"/>
                <a:cs typeface="Bree Serif"/>
                <a:sym typeface="Bree Serif"/>
              </a:rPr>
              <a:t> </a:t>
            </a:r>
            <a:r>
              <a:rPr b="0" i="0" lang="ar" sz="900" u="none" cap="none" strike="noStrike">
                <a:solidFill>
                  <a:srgbClr val="0070C0"/>
                </a:solidFill>
                <a:latin typeface="Bree Serif"/>
                <a:ea typeface="Bree Serif"/>
                <a:cs typeface="Bree Serif"/>
                <a:sym typeface="Bree Serif"/>
              </a:rPr>
              <a:t>of</a:t>
            </a:r>
            <a:r>
              <a:rPr lang="ar" sz="900">
                <a:solidFill>
                  <a:srgbClr val="0070C0"/>
                </a:solidFill>
                <a:latin typeface="Bree Serif"/>
                <a:ea typeface="Bree Serif"/>
                <a:cs typeface="Bree Serif"/>
                <a:sym typeface="Bree Serif"/>
              </a:rPr>
              <a:t> </a:t>
            </a:r>
            <a:r>
              <a:rPr b="0" i="0" lang="ar" sz="900" u="none" cap="none" strike="noStrike">
                <a:solidFill>
                  <a:srgbClr val="0070C0"/>
                </a:solidFill>
                <a:latin typeface="Bree Serif"/>
                <a:ea typeface="Bree Serif"/>
                <a:cs typeface="Bree Serif"/>
                <a:sym typeface="Bree Serif"/>
              </a:rPr>
              <a:t>colon</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D. Includes uncinate process</a:t>
            </a:r>
            <a:endParaRPr b="0" i="0" sz="900" u="none" cap="none" strike="noStrike">
              <a:solidFill>
                <a:srgbClr val="262626"/>
              </a:solidFill>
              <a:latin typeface="Bree Serif"/>
              <a:ea typeface="Bree Serif"/>
              <a:cs typeface="Bree Serif"/>
              <a:sym typeface="Bree Serif"/>
            </a:endParaRPr>
          </a:p>
        </p:txBody>
      </p:sp>
      <p:sp>
        <p:nvSpPr>
          <p:cNvPr id="508" name="Google Shape;508;p49"/>
          <p:cNvSpPr txBox="1"/>
          <p:nvPr/>
        </p:nvSpPr>
        <p:spPr>
          <a:xfrm>
            <a:off x="4724400" y="628900"/>
            <a:ext cx="4320900" cy="4232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Q5: </a:t>
            </a:r>
            <a:r>
              <a:rPr lang="ar" sz="900">
                <a:solidFill>
                  <a:schemeClr val="dk1"/>
                </a:solidFill>
                <a:latin typeface="Bree Serif"/>
                <a:ea typeface="Bree Serif"/>
                <a:cs typeface="Bree Serif"/>
                <a:sym typeface="Bree Serif"/>
              </a:rPr>
              <a:t>Anterior abdominal wall is in contact with fundus of gallbladder at level of ?</a:t>
            </a:r>
            <a:endParaRPr sz="900">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A.</a:t>
            </a:r>
            <a:r>
              <a:rPr lang="ar" sz="900">
                <a:solidFill>
                  <a:srgbClr val="0070C0"/>
                </a:solidFill>
                <a:latin typeface="Bree Serif"/>
                <a:ea typeface="Bree Serif"/>
                <a:cs typeface="Bree Serif"/>
                <a:sym typeface="Bree Serif"/>
              </a:rPr>
              <a:t>  </a:t>
            </a:r>
            <a:r>
              <a:rPr lang="ar" sz="900">
                <a:solidFill>
                  <a:srgbClr val="0070C0"/>
                </a:solidFill>
                <a:latin typeface="Bree Serif"/>
                <a:ea typeface="Bree Serif"/>
                <a:cs typeface="Bree Serif"/>
                <a:sym typeface="Bree Serif"/>
              </a:rPr>
              <a:t>the Tip of the Right Ninth costal cartilage.</a:t>
            </a:r>
            <a:endParaRPr b="0" i="0" sz="900" u="none" cap="none" strike="noStrike">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B.</a:t>
            </a:r>
            <a:r>
              <a:rPr lang="ar" sz="900">
                <a:solidFill>
                  <a:srgbClr val="0070C0"/>
                </a:solidFill>
                <a:latin typeface="Bree Serif"/>
                <a:ea typeface="Bree Serif"/>
                <a:cs typeface="Bree Serif"/>
                <a:sym typeface="Bree Serif"/>
              </a:rPr>
              <a:t>  the Tip of the Right Eighth costal cartilage.</a:t>
            </a:r>
            <a:endParaRPr b="0" i="0" sz="900" u="none" cap="none" strike="noStrike">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C</a:t>
            </a:r>
            <a:r>
              <a:rPr lang="ar" sz="900">
                <a:solidFill>
                  <a:srgbClr val="0070C0"/>
                </a:solidFill>
                <a:latin typeface="Bree Serif"/>
                <a:ea typeface="Bree Serif"/>
                <a:cs typeface="Bree Serif"/>
                <a:sym typeface="Bree Serif"/>
              </a:rPr>
              <a:t>. </a:t>
            </a:r>
            <a:r>
              <a:rPr lang="ar" sz="900">
                <a:solidFill>
                  <a:srgbClr val="0070C0"/>
                </a:solidFill>
                <a:latin typeface="Bree Serif"/>
                <a:ea typeface="Bree Serif"/>
                <a:cs typeface="Bree Serif"/>
                <a:sym typeface="Bree Serif"/>
              </a:rPr>
              <a:t>the Tip of the Right Second costal cartilage.</a:t>
            </a:r>
            <a:endParaRPr b="0" i="0" sz="900" u="none" cap="none" strike="noStrike">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D. </a:t>
            </a:r>
            <a:r>
              <a:rPr lang="ar" sz="900">
                <a:solidFill>
                  <a:srgbClr val="0070C0"/>
                </a:solidFill>
                <a:latin typeface="Bree Serif"/>
                <a:ea typeface="Bree Serif"/>
                <a:cs typeface="Bree Serif"/>
                <a:sym typeface="Bree Serif"/>
              </a:rPr>
              <a:t>the Tip of the Left Ninth costal cartilage.</a:t>
            </a:r>
            <a:endParaRPr b="0" i="0" sz="900" u="none" cap="none" strike="noStrike">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Q6: </a:t>
            </a:r>
            <a:r>
              <a:rPr lang="ar" sz="900">
                <a:latin typeface="Bree Serif"/>
                <a:ea typeface="Bree Serif"/>
                <a:cs typeface="Bree Serif"/>
                <a:sym typeface="Bree Serif"/>
              </a:rPr>
              <a:t>the wall of gallbladder secretes:</a:t>
            </a:r>
            <a:br>
              <a:rPr b="0" i="0" lang="ar" sz="900" u="none" cap="none" strike="noStrike">
                <a:latin typeface="Bree Serif"/>
                <a:ea typeface="Bree Serif"/>
                <a:cs typeface="Bree Serif"/>
                <a:sym typeface="Bree Serif"/>
              </a:rPr>
            </a:br>
            <a:r>
              <a:rPr b="0" i="0" lang="ar" sz="900" u="none" cap="none" strike="noStrike">
                <a:solidFill>
                  <a:srgbClr val="0070C0"/>
                </a:solidFill>
                <a:latin typeface="Bree Serif"/>
                <a:ea typeface="Bree Serif"/>
                <a:cs typeface="Bree Serif"/>
                <a:sym typeface="Bree Serif"/>
              </a:rPr>
              <a:t>A.</a:t>
            </a:r>
            <a:r>
              <a:rPr lang="ar" sz="900">
                <a:solidFill>
                  <a:srgbClr val="0070C0"/>
                </a:solidFill>
                <a:latin typeface="Bree Serif"/>
                <a:ea typeface="Bree Serif"/>
                <a:cs typeface="Bree Serif"/>
                <a:sym typeface="Bree Serif"/>
              </a:rPr>
              <a:t> Mucus</a:t>
            </a:r>
            <a:br>
              <a:rPr b="0" i="0" lang="ar" sz="900" u="none" cap="none" strike="noStrike">
                <a:solidFill>
                  <a:srgbClr val="000000"/>
                </a:solidFill>
                <a:latin typeface="Bree Serif"/>
                <a:ea typeface="Bree Serif"/>
                <a:cs typeface="Bree Serif"/>
                <a:sym typeface="Bree Serif"/>
              </a:rPr>
            </a:br>
            <a:r>
              <a:rPr b="0" i="0" lang="ar" sz="900" u="none" cap="none" strike="noStrike">
                <a:solidFill>
                  <a:srgbClr val="0070C0"/>
                </a:solidFill>
                <a:latin typeface="Bree Serif"/>
                <a:ea typeface="Bree Serif"/>
                <a:cs typeface="Bree Serif"/>
                <a:sym typeface="Bree Serif"/>
              </a:rPr>
              <a:t>B. Water</a:t>
            </a:r>
            <a:br>
              <a:rPr b="0" i="0" lang="ar" sz="900" u="none" cap="none" strike="noStrike">
                <a:solidFill>
                  <a:srgbClr val="000000"/>
                </a:solidFill>
                <a:latin typeface="Bree Serif"/>
                <a:ea typeface="Bree Serif"/>
                <a:cs typeface="Bree Serif"/>
                <a:sym typeface="Bree Serif"/>
              </a:rPr>
            </a:br>
            <a:r>
              <a:rPr b="0" i="0" lang="ar" sz="900" u="none" cap="none" strike="noStrike">
                <a:solidFill>
                  <a:srgbClr val="0070C0"/>
                </a:solidFill>
                <a:latin typeface="Bree Serif"/>
                <a:ea typeface="Bree Serif"/>
                <a:cs typeface="Bree Serif"/>
                <a:sym typeface="Bree Serif"/>
              </a:rPr>
              <a:t>C. Acids</a:t>
            </a:r>
            <a:br>
              <a:rPr b="0" i="0" lang="ar" sz="900" u="none" cap="none" strike="noStrike">
                <a:solidFill>
                  <a:srgbClr val="000000"/>
                </a:solidFill>
                <a:latin typeface="Bree Serif"/>
                <a:ea typeface="Bree Serif"/>
                <a:cs typeface="Bree Serif"/>
                <a:sym typeface="Bree Serif"/>
              </a:rPr>
            </a:br>
            <a:r>
              <a:rPr b="0" i="0" lang="ar" sz="900" u="none" cap="none" strike="noStrike">
                <a:solidFill>
                  <a:srgbClr val="0070C0"/>
                </a:solidFill>
                <a:latin typeface="Bree Serif"/>
                <a:ea typeface="Bree Serif"/>
                <a:cs typeface="Bree Serif"/>
                <a:sym typeface="Bree Serif"/>
              </a:rPr>
              <a:t>D. C&amp;B</a:t>
            </a:r>
            <a:endParaRPr sz="900">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Q7: </a:t>
            </a:r>
            <a:r>
              <a:rPr lang="ar" sz="900">
                <a:solidFill>
                  <a:schemeClr val="dk1"/>
                </a:solidFill>
                <a:latin typeface="Bree Serif"/>
                <a:ea typeface="Bree Serif"/>
                <a:cs typeface="Bree Serif"/>
                <a:sym typeface="Bree Serif"/>
              </a:rPr>
              <a:t>The  smallest interlobular tributaries of the bile ducts are receive from?</a:t>
            </a:r>
            <a:endParaRPr b="0" i="0" sz="900" u="none" cap="none" strike="noStrike">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A.</a:t>
            </a:r>
            <a:r>
              <a:rPr lang="ar" sz="900">
                <a:solidFill>
                  <a:srgbClr val="0070C0"/>
                </a:solidFill>
                <a:latin typeface="Bree Serif"/>
                <a:ea typeface="Bree Serif"/>
                <a:cs typeface="Bree Serif"/>
                <a:sym typeface="Bree Serif"/>
              </a:rPr>
              <a:t>bile canaliculi.</a:t>
            </a:r>
            <a:endParaRPr b="0" i="0" sz="900" u="none" cap="none" strike="noStrike">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B. </a:t>
            </a:r>
            <a:r>
              <a:rPr lang="ar" sz="900">
                <a:solidFill>
                  <a:srgbClr val="0070C0"/>
                </a:solidFill>
                <a:latin typeface="Bree Serif"/>
                <a:ea typeface="Bree Serif"/>
                <a:cs typeface="Bree Serif"/>
                <a:sym typeface="Bree Serif"/>
              </a:rPr>
              <a:t>Intrahepatic ducts</a:t>
            </a:r>
            <a:endParaRPr b="0" i="0" sz="900" u="none" cap="none" strike="noStrike">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C. </a:t>
            </a:r>
            <a:r>
              <a:rPr lang="ar" sz="900">
                <a:solidFill>
                  <a:srgbClr val="0070C0"/>
                </a:solidFill>
                <a:latin typeface="Bree Serif"/>
                <a:ea typeface="Bree Serif"/>
                <a:cs typeface="Bree Serif"/>
                <a:sym typeface="Bree Serif"/>
              </a:rPr>
              <a:t>Common bile duct</a:t>
            </a:r>
            <a:endParaRPr b="0" i="0" sz="900" u="none" cap="none" strike="noStrike">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D. None of the above</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Q8</a:t>
            </a:r>
            <a:r>
              <a:rPr b="1" lang="ar" sz="900">
                <a:solidFill>
                  <a:srgbClr val="FF0000"/>
                </a:solidFill>
                <a:latin typeface="Bree Serif"/>
                <a:ea typeface="Bree Serif"/>
                <a:cs typeface="Bree Serif"/>
                <a:sym typeface="Bree Serif"/>
              </a:rPr>
              <a:t>: </a:t>
            </a:r>
            <a:r>
              <a:rPr lang="ar" sz="900">
                <a:solidFill>
                  <a:schemeClr val="dk1"/>
                </a:solidFill>
                <a:latin typeface="Bree Serif"/>
                <a:ea typeface="Bree Serif"/>
                <a:cs typeface="Bree Serif"/>
                <a:sym typeface="Bree Serif"/>
              </a:rPr>
              <a:t>the common bile duct comes into contact with:</a:t>
            </a:r>
            <a:endParaRPr b="0" i="0" sz="900" u="none" cap="none" strike="noStrike">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A. </a:t>
            </a:r>
            <a:r>
              <a:rPr lang="ar" sz="900">
                <a:solidFill>
                  <a:srgbClr val="0070C0"/>
                </a:solidFill>
                <a:latin typeface="Bree Serif"/>
                <a:ea typeface="Bree Serif"/>
                <a:cs typeface="Bree Serif"/>
                <a:sym typeface="Bree Serif"/>
              </a:rPr>
              <a:t>Common hepatic duct</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B. Main </a:t>
            </a:r>
            <a:r>
              <a:rPr lang="ar" sz="900">
                <a:solidFill>
                  <a:srgbClr val="0070C0"/>
                </a:solidFill>
                <a:latin typeface="Bree Serif"/>
                <a:ea typeface="Bree Serif"/>
                <a:cs typeface="Bree Serif"/>
                <a:sym typeface="Bree Serif"/>
              </a:rPr>
              <a:t>Pancreatic duct</a:t>
            </a:r>
            <a:r>
              <a:rPr b="0" i="0" lang="ar" sz="900" u="none" cap="none" strike="noStrike">
                <a:solidFill>
                  <a:srgbClr val="0070C0"/>
                </a:solidFill>
                <a:latin typeface="Bree Serif"/>
                <a:ea typeface="Bree Serif"/>
                <a:cs typeface="Bree Serif"/>
                <a:sym typeface="Bree Serif"/>
              </a:rPr>
              <a:t> </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C.  Cystic duct</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D.  Right hepatic duct</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t/>
            </a:r>
            <a:endParaRPr b="0" i="0" sz="900" u="none" cap="none" strike="noStrike">
              <a:solidFill>
                <a:srgbClr val="FF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t/>
            </a:r>
            <a:endParaRPr b="0" i="0" sz="900" u="none" cap="none" strike="noStrike">
              <a:solidFill>
                <a:srgbClr val="262626"/>
              </a:solidFill>
              <a:latin typeface="Bree Serif"/>
              <a:ea typeface="Bree Serif"/>
              <a:cs typeface="Bree Serif"/>
              <a:sym typeface="Bree Serif"/>
            </a:endParaRPr>
          </a:p>
        </p:txBody>
      </p:sp>
      <p:sp>
        <p:nvSpPr>
          <p:cNvPr id="509" name="Google Shape;509;p49">
            <a:hlinkClick r:id="rId4"/>
          </p:cNvPr>
          <p:cNvSpPr txBox="1"/>
          <p:nvPr>
            <p:ph idx="12" type="sldNum"/>
          </p:nvPr>
        </p:nvSpPr>
        <p:spPr>
          <a:xfrm>
            <a:off x="8892875" y="4687400"/>
            <a:ext cx="2892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graphicFrame>
        <p:nvGraphicFramePr>
          <p:cNvPr id="510" name="Google Shape;510;p49"/>
          <p:cNvGraphicFramePr/>
          <p:nvPr/>
        </p:nvGraphicFramePr>
        <p:xfrm>
          <a:off x="5895600" y="0"/>
          <a:ext cx="3000000" cy="3000000"/>
        </p:xfrm>
        <a:graphic>
          <a:graphicData uri="http://schemas.openxmlformats.org/drawingml/2006/table">
            <a:tbl>
              <a:tblPr>
                <a:noFill/>
                <a:tableStyleId>{FADDD5C1-C37E-4C68-8B7B-42EE0A8340F5}</a:tableStyleId>
              </a:tblPr>
              <a:tblGrid>
                <a:gridCol w="406050"/>
                <a:gridCol w="406050"/>
                <a:gridCol w="406050"/>
                <a:gridCol w="406050"/>
                <a:gridCol w="406050"/>
                <a:gridCol w="406050"/>
                <a:gridCol w="406050"/>
                <a:gridCol w="406050"/>
              </a:tblGrid>
              <a:tr h="223400">
                <a:tc>
                  <a:txBody>
                    <a:bodyPr/>
                    <a:lstStyle/>
                    <a:p>
                      <a:pPr indent="0" lvl="0" marL="0" rtl="0" algn="ctr">
                        <a:spcBef>
                          <a:spcPts val="0"/>
                        </a:spcBef>
                        <a:spcAft>
                          <a:spcPts val="0"/>
                        </a:spcAft>
                        <a:buNone/>
                      </a:pPr>
                      <a:r>
                        <a:rPr lang="ar" sz="800">
                          <a:latin typeface="Bree Serif"/>
                          <a:ea typeface="Bree Serif"/>
                          <a:cs typeface="Bree Serif"/>
                          <a:sym typeface="Bree Serif"/>
                        </a:rPr>
                        <a:t>Q1</a:t>
                      </a:r>
                      <a:endParaRPr sz="800">
                        <a:latin typeface="Bree Serif"/>
                        <a:ea typeface="Bree Serif"/>
                        <a:cs typeface="Bree Serif"/>
                        <a:sym typeface="Bree Serif"/>
                      </a:endParaRPr>
                    </a:p>
                  </a:txBody>
                  <a:tcPr marT="91425" marB="91425" marR="91425" marL="91425">
                    <a:solidFill>
                      <a:srgbClr val="FDECDB"/>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Q2</a:t>
                      </a:r>
                      <a:endParaRPr sz="800">
                        <a:latin typeface="Bree Serif"/>
                        <a:ea typeface="Bree Serif"/>
                        <a:cs typeface="Bree Serif"/>
                        <a:sym typeface="Bree Serif"/>
                      </a:endParaRPr>
                    </a:p>
                  </a:txBody>
                  <a:tcPr marT="91425" marB="91425" marR="91425" marL="91425">
                    <a:solidFill>
                      <a:srgbClr val="FDECDB"/>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Q3</a:t>
                      </a:r>
                      <a:endParaRPr sz="800">
                        <a:latin typeface="Bree Serif"/>
                        <a:ea typeface="Bree Serif"/>
                        <a:cs typeface="Bree Serif"/>
                        <a:sym typeface="Bree Serif"/>
                      </a:endParaRPr>
                    </a:p>
                  </a:txBody>
                  <a:tcPr marT="91425" marB="91425" marR="91425" marL="91425">
                    <a:solidFill>
                      <a:srgbClr val="FDECDB"/>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Q4</a:t>
                      </a:r>
                      <a:endParaRPr sz="800">
                        <a:latin typeface="Bree Serif"/>
                        <a:ea typeface="Bree Serif"/>
                        <a:cs typeface="Bree Serif"/>
                        <a:sym typeface="Bree Serif"/>
                      </a:endParaRPr>
                    </a:p>
                  </a:txBody>
                  <a:tcPr marT="91425" marB="91425" marR="91425" marL="91425">
                    <a:solidFill>
                      <a:srgbClr val="FDECDB"/>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Q5</a:t>
                      </a:r>
                      <a:endParaRPr sz="800">
                        <a:latin typeface="Bree Serif"/>
                        <a:ea typeface="Bree Serif"/>
                        <a:cs typeface="Bree Serif"/>
                        <a:sym typeface="Bree Serif"/>
                      </a:endParaRPr>
                    </a:p>
                  </a:txBody>
                  <a:tcPr marT="91425" marB="91425" marR="91425" marL="91425">
                    <a:solidFill>
                      <a:srgbClr val="FDECDB"/>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Q6</a:t>
                      </a:r>
                      <a:endParaRPr sz="800">
                        <a:latin typeface="Bree Serif"/>
                        <a:ea typeface="Bree Serif"/>
                        <a:cs typeface="Bree Serif"/>
                        <a:sym typeface="Bree Serif"/>
                      </a:endParaRPr>
                    </a:p>
                  </a:txBody>
                  <a:tcPr marT="91425" marB="91425" marR="91425" marL="91425">
                    <a:solidFill>
                      <a:srgbClr val="FDECDB"/>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Q7</a:t>
                      </a:r>
                      <a:endParaRPr sz="800">
                        <a:latin typeface="Bree Serif"/>
                        <a:ea typeface="Bree Serif"/>
                        <a:cs typeface="Bree Serif"/>
                        <a:sym typeface="Bree Serif"/>
                      </a:endParaRPr>
                    </a:p>
                  </a:txBody>
                  <a:tcPr marT="91425" marB="91425" marR="91425" marL="91425">
                    <a:solidFill>
                      <a:srgbClr val="FDECDB"/>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Q8</a:t>
                      </a:r>
                      <a:endParaRPr sz="800">
                        <a:latin typeface="Bree Serif"/>
                        <a:ea typeface="Bree Serif"/>
                        <a:cs typeface="Bree Serif"/>
                        <a:sym typeface="Bree Serif"/>
                      </a:endParaRPr>
                    </a:p>
                  </a:txBody>
                  <a:tcPr marT="91425" marB="91425" marR="91425" marL="91425">
                    <a:solidFill>
                      <a:srgbClr val="FDECDB"/>
                    </a:solidFill>
                  </a:tcPr>
                </a:tc>
              </a:tr>
              <a:tr h="223400">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B</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C</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A</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D</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A</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A</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A</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B</a:t>
                      </a:r>
                      <a:endParaRPr sz="800">
                        <a:solidFill>
                          <a:srgbClr val="EFEFEF"/>
                        </a:solidFill>
                        <a:latin typeface="Bree Serif"/>
                        <a:ea typeface="Bree Serif"/>
                        <a:cs typeface="Bree Serif"/>
                        <a:sym typeface="Bree Serif"/>
                      </a:endParaRPr>
                    </a:p>
                  </a:txBody>
                  <a:tcPr marT="91425" marB="91425" marR="91425" marL="91425"/>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grpSp>
        <p:nvGrpSpPr>
          <p:cNvPr id="515" name="Google Shape;515;p50"/>
          <p:cNvGrpSpPr/>
          <p:nvPr/>
        </p:nvGrpSpPr>
        <p:grpSpPr>
          <a:xfrm>
            <a:off x="453155" y="3285957"/>
            <a:ext cx="2565329" cy="1857545"/>
            <a:chOff x="1323825" y="543050"/>
            <a:chExt cx="5639326" cy="3920526"/>
          </a:xfrm>
        </p:grpSpPr>
        <p:grpSp>
          <p:nvGrpSpPr>
            <p:cNvPr id="516" name="Google Shape;516;p50"/>
            <p:cNvGrpSpPr/>
            <p:nvPr/>
          </p:nvGrpSpPr>
          <p:grpSpPr>
            <a:xfrm>
              <a:off x="1323825" y="602675"/>
              <a:ext cx="5639326" cy="3860901"/>
              <a:chOff x="447200" y="866425"/>
              <a:chExt cx="5639326" cy="3860901"/>
            </a:xfrm>
          </p:grpSpPr>
          <p:pic>
            <p:nvPicPr>
              <p:cNvPr id="517" name="Google Shape;517;p50"/>
              <p:cNvPicPr preferRelativeResize="0"/>
              <p:nvPr/>
            </p:nvPicPr>
            <p:blipFill>
              <a:blip r:embed="rId3">
                <a:alphaModFix/>
              </a:blip>
              <a:stretch>
                <a:fillRect/>
              </a:stretch>
            </p:blipFill>
            <p:spPr>
              <a:xfrm>
                <a:off x="447200" y="866425"/>
                <a:ext cx="5639326" cy="3860901"/>
              </a:xfrm>
              <a:prstGeom prst="rect">
                <a:avLst/>
              </a:prstGeom>
              <a:noFill/>
              <a:ln>
                <a:noFill/>
              </a:ln>
            </p:spPr>
          </p:pic>
          <p:sp>
            <p:nvSpPr>
              <p:cNvPr id="518" name="Google Shape;518;p50"/>
              <p:cNvSpPr/>
              <p:nvPr/>
            </p:nvSpPr>
            <p:spPr>
              <a:xfrm>
                <a:off x="4453624" y="2872739"/>
                <a:ext cx="1353700" cy="1391550"/>
              </a:xfrm>
              <a:custGeom>
                <a:rect b="b" l="l" r="r" t="t"/>
                <a:pathLst>
                  <a:path extrusionOk="0" h="55662" w="54148">
                    <a:moveTo>
                      <a:pt x="150" y="26904"/>
                    </a:moveTo>
                    <a:cubicBezTo>
                      <a:pt x="-574" y="19663"/>
                      <a:pt x="1328" y="9349"/>
                      <a:pt x="5736" y="4871"/>
                    </a:cubicBezTo>
                    <a:cubicBezTo>
                      <a:pt x="10144" y="393"/>
                      <a:pt x="20114" y="291"/>
                      <a:pt x="26599" y="34"/>
                    </a:cubicBezTo>
                    <a:cubicBezTo>
                      <a:pt x="33084" y="-223"/>
                      <a:pt x="40140" y="966"/>
                      <a:pt x="44647" y="3329"/>
                    </a:cubicBezTo>
                    <a:cubicBezTo>
                      <a:pt x="49154" y="5692"/>
                      <a:pt x="52511" y="9057"/>
                      <a:pt x="53640" y="14210"/>
                    </a:cubicBezTo>
                    <a:cubicBezTo>
                      <a:pt x="54770" y="19364"/>
                      <a:pt x="54009" y="27955"/>
                      <a:pt x="51424" y="34250"/>
                    </a:cubicBezTo>
                    <a:cubicBezTo>
                      <a:pt x="48839" y="40545"/>
                      <a:pt x="42683" y="48445"/>
                      <a:pt x="38128" y="51978"/>
                    </a:cubicBezTo>
                    <a:cubicBezTo>
                      <a:pt x="33573" y="55511"/>
                      <a:pt x="28768" y="56056"/>
                      <a:pt x="24093" y="55446"/>
                    </a:cubicBezTo>
                    <a:cubicBezTo>
                      <a:pt x="19418" y="54836"/>
                      <a:pt x="14071" y="53073"/>
                      <a:pt x="10080" y="48316"/>
                    </a:cubicBezTo>
                    <a:cubicBezTo>
                      <a:pt x="6090" y="43559"/>
                      <a:pt x="874" y="34145"/>
                      <a:pt x="150" y="26904"/>
                    </a:cubicBezTo>
                    <a:close/>
                  </a:path>
                </a:pathLst>
              </a:custGeom>
              <a:solidFill>
                <a:srgbClr val="FFFFFF"/>
              </a:solidFill>
              <a:ln cap="flat" cmpd="sng" w="76200">
                <a:solidFill>
                  <a:srgbClr val="FDECDB"/>
                </a:solidFill>
                <a:prstDash val="solid"/>
                <a:round/>
                <a:headEnd len="med" w="med" type="none"/>
                <a:tailEnd len="med" w="med" type="none"/>
              </a:ln>
            </p:spPr>
          </p:sp>
        </p:grpSp>
        <p:sp>
          <p:nvSpPr>
            <p:cNvPr id="519" name="Google Shape;519;p50"/>
            <p:cNvSpPr/>
            <p:nvPr/>
          </p:nvSpPr>
          <p:spPr>
            <a:xfrm>
              <a:off x="2091975" y="543050"/>
              <a:ext cx="821550" cy="1866775"/>
            </a:xfrm>
            <a:custGeom>
              <a:rect b="b" l="l" r="r" t="t"/>
              <a:pathLst>
                <a:path extrusionOk="0" h="74671" w="32862">
                  <a:moveTo>
                    <a:pt x="0" y="70480"/>
                  </a:moveTo>
                  <a:lnTo>
                    <a:pt x="4810" y="24203"/>
                  </a:lnTo>
                  <a:lnTo>
                    <a:pt x="27736" y="0"/>
                  </a:lnTo>
                  <a:lnTo>
                    <a:pt x="32862" y="31965"/>
                  </a:lnTo>
                  <a:lnTo>
                    <a:pt x="12573" y="74671"/>
                  </a:lnTo>
                  <a:close/>
                </a:path>
              </a:pathLst>
            </a:custGeom>
            <a:solidFill>
              <a:srgbClr val="F3DCC6"/>
            </a:solidFill>
            <a:ln>
              <a:noFill/>
            </a:ln>
          </p:spPr>
        </p:sp>
        <p:sp>
          <p:nvSpPr>
            <p:cNvPr id="520" name="Google Shape;520;p50"/>
            <p:cNvSpPr/>
            <p:nvPr/>
          </p:nvSpPr>
          <p:spPr>
            <a:xfrm>
              <a:off x="2082450" y="547700"/>
              <a:ext cx="704850" cy="1810700"/>
            </a:xfrm>
            <a:custGeom>
              <a:rect b="b" l="l" r="r" t="t"/>
              <a:pathLst>
                <a:path extrusionOk="0" h="72428" w="28194">
                  <a:moveTo>
                    <a:pt x="28194" y="0"/>
                  </a:moveTo>
                  <a:lnTo>
                    <a:pt x="4762" y="24384"/>
                  </a:lnTo>
                  <a:lnTo>
                    <a:pt x="0" y="70475"/>
                  </a:lnTo>
                  <a:lnTo>
                    <a:pt x="6790" y="72428"/>
                  </a:lnTo>
                  <a:close/>
                </a:path>
              </a:pathLst>
            </a:custGeom>
            <a:solidFill>
              <a:srgbClr val="FDECDB"/>
            </a:solidFill>
            <a:ln>
              <a:noFill/>
            </a:ln>
          </p:spPr>
        </p:sp>
      </p:grpSp>
      <p:pic>
        <p:nvPicPr>
          <p:cNvPr id="521" name="Google Shape;521;p50"/>
          <p:cNvPicPr preferRelativeResize="0"/>
          <p:nvPr/>
        </p:nvPicPr>
        <p:blipFill rotWithShape="1">
          <a:blip r:embed="rId4">
            <a:alphaModFix/>
          </a:blip>
          <a:srcRect b="40678" l="16887" r="21277" t="28723"/>
          <a:stretch/>
        </p:blipFill>
        <p:spPr>
          <a:xfrm>
            <a:off x="7628876" y="92051"/>
            <a:ext cx="1459225" cy="722100"/>
          </a:xfrm>
          <a:prstGeom prst="rect">
            <a:avLst/>
          </a:prstGeom>
          <a:noFill/>
          <a:ln>
            <a:noFill/>
          </a:ln>
        </p:spPr>
      </p:pic>
      <p:sp>
        <p:nvSpPr>
          <p:cNvPr id="522" name="Google Shape;522;p50"/>
          <p:cNvSpPr txBox="1"/>
          <p:nvPr/>
        </p:nvSpPr>
        <p:spPr>
          <a:xfrm>
            <a:off x="3061525" y="140800"/>
            <a:ext cx="3088800" cy="62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3000">
                <a:latin typeface="Bree Serif"/>
                <a:ea typeface="Bree Serif"/>
                <a:cs typeface="Bree Serif"/>
                <a:sym typeface="Bree Serif"/>
              </a:rPr>
              <a:t>Members board</a:t>
            </a:r>
            <a:endParaRPr b="1" sz="3000">
              <a:latin typeface="Bree Serif"/>
              <a:ea typeface="Bree Serif"/>
              <a:cs typeface="Bree Serif"/>
              <a:sym typeface="Bree Serif"/>
            </a:endParaRPr>
          </a:p>
        </p:txBody>
      </p:sp>
      <p:sp>
        <p:nvSpPr>
          <p:cNvPr id="523" name="Google Shape;523;p50"/>
          <p:cNvSpPr txBox="1"/>
          <p:nvPr/>
        </p:nvSpPr>
        <p:spPr>
          <a:xfrm>
            <a:off x="1460175" y="1028513"/>
            <a:ext cx="2330100" cy="346200"/>
          </a:xfrm>
          <a:prstGeom prst="rect">
            <a:avLst/>
          </a:prstGeom>
          <a:noFill/>
          <a:ln>
            <a:noFill/>
          </a:ln>
        </p:spPr>
        <p:txBody>
          <a:bodyPr anchorCtr="0" anchor="t" bIns="91425" lIns="91425" spcFirstLastPara="1" rIns="91425" wrap="square" tIns="91425">
            <a:noAutofit/>
          </a:bodyPr>
          <a:lstStyle/>
          <a:p>
            <a:pPr indent="-304800" lvl="0" marL="457200" rtl="0" algn="ctr">
              <a:spcBef>
                <a:spcPts val="0"/>
              </a:spcBef>
              <a:spcAft>
                <a:spcPts val="0"/>
              </a:spcAft>
              <a:buClr>
                <a:srgbClr val="F6B26B"/>
              </a:buClr>
              <a:buSzPts val="1200"/>
              <a:buFont typeface="Bree Serif"/>
              <a:buChar char="●"/>
            </a:pPr>
            <a:r>
              <a:rPr b="1" lang="ar" sz="1200">
                <a:solidFill>
                  <a:srgbClr val="F6B26B"/>
                </a:solidFill>
                <a:latin typeface="Bree Serif"/>
                <a:ea typeface="Bree Serif"/>
                <a:cs typeface="Bree Serif"/>
                <a:sym typeface="Bree Serif"/>
              </a:rPr>
              <a:t>Abdulrahman Shadid</a:t>
            </a:r>
            <a:endParaRPr b="1" sz="1200">
              <a:solidFill>
                <a:srgbClr val="F6B26B"/>
              </a:solidFill>
              <a:latin typeface="Bree Serif"/>
              <a:ea typeface="Bree Serif"/>
              <a:cs typeface="Bree Serif"/>
              <a:sym typeface="Bree Serif"/>
            </a:endParaRPr>
          </a:p>
        </p:txBody>
      </p:sp>
      <p:sp>
        <p:nvSpPr>
          <p:cNvPr id="524" name="Google Shape;524;p50"/>
          <p:cNvSpPr txBox="1"/>
          <p:nvPr/>
        </p:nvSpPr>
        <p:spPr>
          <a:xfrm>
            <a:off x="5044150" y="1028537"/>
            <a:ext cx="2213100" cy="346200"/>
          </a:xfrm>
          <a:prstGeom prst="rect">
            <a:avLst/>
          </a:prstGeom>
          <a:noFill/>
          <a:ln>
            <a:noFill/>
          </a:ln>
        </p:spPr>
        <p:txBody>
          <a:bodyPr anchorCtr="0" anchor="t" bIns="91425" lIns="91425" spcFirstLastPara="1" rIns="91425" wrap="square" tIns="91425">
            <a:noAutofit/>
          </a:bodyPr>
          <a:lstStyle/>
          <a:p>
            <a:pPr indent="-241300" lvl="0" marL="342900" rtl="0" algn="ctr">
              <a:spcBef>
                <a:spcPts val="0"/>
              </a:spcBef>
              <a:spcAft>
                <a:spcPts val="0"/>
              </a:spcAft>
              <a:buClr>
                <a:srgbClr val="F6B26B"/>
              </a:buClr>
              <a:buSzPts val="1200"/>
              <a:buFont typeface="Bree Serif"/>
              <a:buChar char="●"/>
            </a:pPr>
            <a:r>
              <a:rPr b="1" lang="ar" sz="1200">
                <a:solidFill>
                  <a:srgbClr val="F6B26B"/>
                </a:solidFill>
                <a:latin typeface="Bree Serif"/>
                <a:ea typeface="Bree Serif"/>
                <a:cs typeface="Bree Serif"/>
                <a:sym typeface="Bree Serif"/>
              </a:rPr>
              <a:t>Ateen Almutairi</a:t>
            </a:r>
            <a:endParaRPr b="1" sz="1200">
              <a:solidFill>
                <a:srgbClr val="F6B26B"/>
              </a:solidFill>
              <a:latin typeface="Bree Serif"/>
              <a:ea typeface="Bree Serif"/>
              <a:cs typeface="Bree Serif"/>
              <a:sym typeface="Bree Serif"/>
            </a:endParaRPr>
          </a:p>
        </p:txBody>
      </p:sp>
      <p:sp>
        <p:nvSpPr>
          <p:cNvPr id="525" name="Google Shape;525;p50"/>
          <p:cNvSpPr txBox="1"/>
          <p:nvPr/>
        </p:nvSpPr>
        <p:spPr>
          <a:xfrm>
            <a:off x="5355763" y="1414350"/>
            <a:ext cx="2411700" cy="32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latin typeface="Bree Serif"/>
                <a:ea typeface="Bree Serif"/>
                <a:cs typeface="Bree Serif"/>
                <a:sym typeface="Bree Serif"/>
              </a:rPr>
              <a:t>Girls team :</a:t>
            </a:r>
            <a:endParaRPr b="1" sz="1000">
              <a:latin typeface="Bree Serif"/>
              <a:ea typeface="Bree Serif"/>
              <a:cs typeface="Bree Serif"/>
              <a:sym typeface="Bree Serif"/>
            </a:endParaRPr>
          </a:p>
          <a:p>
            <a:pPr indent="0" lvl="0" marL="0" rtl="0" algn="l">
              <a:spcBef>
                <a:spcPts val="0"/>
              </a:spcBef>
              <a:spcAft>
                <a:spcPts val="0"/>
              </a:spcAft>
              <a:buNone/>
            </a:pPr>
            <a:r>
              <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Ajeed Al Rashoud</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‏Taif Alotaibi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‏Noura Al Turki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‏Amirah Al-Zahrani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‏Alhanouf Al-haluli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‏Sara Al-Abdulkarem</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‏Renad Al Haqbani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‏Nouf Al Humaidhi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Jude Al Khalifah</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Nouf Al Hussaini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 Danah Al Halees</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 Rema Al Mutawa</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 Maha Al Nahdi </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Razan Al zohaifi </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Ghalia </a:t>
            </a:r>
            <a:r>
              <a:rPr b="1" lang="ar" sz="1000">
                <a:solidFill>
                  <a:schemeClr val="dk1"/>
                </a:solidFill>
                <a:latin typeface="Bree Serif"/>
                <a:ea typeface="Bree Serif"/>
                <a:cs typeface="Bree Serif"/>
                <a:sym typeface="Bree Serif"/>
              </a:rPr>
              <a:t>Alnufaei</a:t>
            </a:r>
            <a:endParaRPr b="1" sz="1000">
              <a:latin typeface="Bree Serif"/>
              <a:ea typeface="Bree Serif"/>
              <a:cs typeface="Bree Serif"/>
              <a:sym typeface="Bree Serif"/>
            </a:endParaRPr>
          </a:p>
        </p:txBody>
      </p:sp>
      <p:sp>
        <p:nvSpPr>
          <p:cNvPr id="526" name="Google Shape;526;p50"/>
          <p:cNvSpPr txBox="1"/>
          <p:nvPr/>
        </p:nvSpPr>
        <p:spPr>
          <a:xfrm>
            <a:off x="3856075" y="693175"/>
            <a:ext cx="1499700" cy="41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400">
                <a:solidFill>
                  <a:srgbClr val="000000"/>
                </a:solidFill>
                <a:latin typeface="Bree Serif"/>
                <a:ea typeface="Bree Serif"/>
                <a:cs typeface="Bree Serif"/>
                <a:sym typeface="Bree Serif"/>
              </a:rPr>
              <a:t>Team leaders</a:t>
            </a:r>
            <a:endParaRPr b="1" sz="1400">
              <a:solidFill>
                <a:srgbClr val="000000"/>
              </a:solidFill>
            </a:endParaRPr>
          </a:p>
        </p:txBody>
      </p:sp>
      <p:sp>
        <p:nvSpPr>
          <p:cNvPr id="527" name="Google Shape;527;p50"/>
          <p:cNvSpPr/>
          <p:nvPr/>
        </p:nvSpPr>
        <p:spPr>
          <a:xfrm rot="10797218">
            <a:off x="8027273" y="4706680"/>
            <a:ext cx="1112100" cy="299400"/>
          </a:xfrm>
          <a:prstGeom prst="homePlate">
            <a:avLst>
              <a:gd fmla="val 50000" name="adj"/>
            </a:avLst>
          </a:prstGeom>
          <a:solidFill>
            <a:srgbClr val="FDEC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50">
            <a:hlinkClick r:id="rId5"/>
          </p:cNvPr>
          <p:cNvSpPr txBox="1"/>
          <p:nvPr/>
        </p:nvSpPr>
        <p:spPr>
          <a:xfrm>
            <a:off x="8186275" y="4706225"/>
            <a:ext cx="953100" cy="23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000">
                <a:latin typeface="Bree Serif"/>
                <a:ea typeface="Bree Serif"/>
                <a:cs typeface="Bree Serif"/>
                <a:sym typeface="Bree Serif"/>
              </a:rPr>
              <a:t>Editing file </a:t>
            </a:r>
            <a:endParaRPr sz="1000">
              <a:latin typeface="Bree Serif"/>
              <a:ea typeface="Bree Serif"/>
              <a:cs typeface="Bree Serif"/>
              <a:sym typeface="Bree Serif"/>
            </a:endParaRPr>
          </a:p>
        </p:txBody>
      </p:sp>
      <p:pic>
        <p:nvPicPr>
          <p:cNvPr id="529" name="Google Shape;529;p50">
            <a:hlinkClick r:id="rId6"/>
          </p:cNvPr>
          <p:cNvPicPr preferRelativeResize="0"/>
          <p:nvPr/>
        </p:nvPicPr>
        <p:blipFill>
          <a:blip r:embed="rId7">
            <a:alphaModFix/>
          </a:blip>
          <a:stretch>
            <a:fillRect/>
          </a:stretch>
        </p:blipFill>
        <p:spPr>
          <a:xfrm>
            <a:off x="2367015" y="4584550"/>
            <a:ext cx="203279" cy="187308"/>
          </a:xfrm>
          <a:prstGeom prst="rect">
            <a:avLst/>
          </a:prstGeom>
          <a:noFill/>
          <a:ln>
            <a:noFill/>
          </a:ln>
        </p:spPr>
      </p:pic>
      <p:pic>
        <p:nvPicPr>
          <p:cNvPr id="530" name="Google Shape;530;p50">
            <a:hlinkClick r:id="rId8"/>
          </p:cNvPr>
          <p:cNvPicPr preferRelativeResize="0"/>
          <p:nvPr/>
        </p:nvPicPr>
        <p:blipFill>
          <a:blip r:embed="rId9">
            <a:alphaModFix/>
          </a:blip>
          <a:stretch>
            <a:fillRect/>
          </a:stretch>
        </p:blipFill>
        <p:spPr>
          <a:xfrm>
            <a:off x="2590996" y="4618345"/>
            <a:ext cx="173700" cy="119700"/>
          </a:xfrm>
          <a:prstGeom prst="roundRect">
            <a:avLst>
              <a:gd fmla="val 16667" name="adj"/>
            </a:avLst>
          </a:prstGeom>
          <a:noFill/>
          <a:ln>
            <a:noFill/>
          </a:ln>
        </p:spPr>
      </p:pic>
      <p:sp>
        <p:nvSpPr>
          <p:cNvPr id="531" name="Google Shape;531;p50"/>
          <p:cNvSpPr txBox="1"/>
          <p:nvPr/>
        </p:nvSpPr>
        <p:spPr>
          <a:xfrm rot="-1379">
            <a:off x="2212464" y="4350512"/>
            <a:ext cx="747900" cy="186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sz="600">
                <a:solidFill>
                  <a:srgbClr val="000000"/>
                </a:solidFill>
                <a:latin typeface="Bree Serif"/>
                <a:ea typeface="Bree Serif"/>
                <a:cs typeface="Bree Serif"/>
                <a:sym typeface="Bree Serif"/>
              </a:rPr>
              <a:t>Contact us: </a:t>
            </a:r>
            <a:endParaRPr b="1" sz="600">
              <a:solidFill>
                <a:srgbClr val="000000"/>
              </a:solidFill>
              <a:latin typeface="Bree Serif"/>
              <a:ea typeface="Bree Serif"/>
              <a:cs typeface="Bree Serif"/>
              <a:sym typeface="Bree Serif"/>
            </a:endParaRPr>
          </a:p>
          <a:p>
            <a:pPr indent="0" lvl="0" marL="0" rtl="0" algn="ctr">
              <a:lnSpc>
                <a:spcPct val="115000"/>
              </a:lnSpc>
              <a:spcBef>
                <a:spcPts val="0"/>
              </a:spcBef>
              <a:spcAft>
                <a:spcPts val="0"/>
              </a:spcAft>
              <a:buNone/>
            </a:pPr>
            <a:r>
              <a:t/>
            </a:r>
            <a:endParaRPr b="1" sz="600">
              <a:solidFill>
                <a:srgbClr val="000000"/>
              </a:solidFill>
              <a:latin typeface="Bree Serif"/>
              <a:ea typeface="Bree Serif"/>
              <a:cs typeface="Bree Serif"/>
              <a:sym typeface="Bree Serif"/>
            </a:endParaRPr>
          </a:p>
        </p:txBody>
      </p:sp>
      <p:sp>
        <p:nvSpPr>
          <p:cNvPr id="532" name="Google Shape;532;p50"/>
          <p:cNvSpPr txBox="1"/>
          <p:nvPr/>
        </p:nvSpPr>
        <p:spPr>
          <a:xfrm>
            <a:off x="1908650" y="1265025"/>
            <a:ext cx="2411700" cy="246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ar" sz="1000">
                <a:latin typeface="Bree Serif"/>
                <a:ea typeface="Bree Serif"/>
                <a:cs typeface="Bree Serif"/>
                <a:sym typeface="Bree Serif"/>
              </a:rPr>
              <a:t>Boys team: </a:t>
            </a:r>
            <a:endParaRPr b="1" sz="1000">
              <a:latin typeface="Bree Serif"/>
              <a:ea typeface="Bree Serif"/>
              <a:cs typeface="Bree Serif"/>
              <a:sym typeface="Bree Serif"/>
            </a:endParaRPr>
          </a:p>
          <a:p>
            <a:pPr indent="-292100" lvl="0" marL="457200" rtl="0" algn="l">
              <a:lnSpc>
                <a:spcPct val="115000"/>
              </a:lnSpc>
              <a:spcBef>
                <a:spcPts val="1000"/>
              </a:spcBef>
              <a:spcAft>
                <a:spcPts val="0"/>
              </a:spcAft>
              <a:buClr>
                <a:srgbClr val="000000"/>
              </a:buClr>
              <a:buSzPts val="1000"/>
              <a:buFont typeface="Bree Serif"/>
              <a:buChar char="●"/>
            </a:pPr>
            <a:r>
              <a:rPr b="1" lang="ar" sz="1000">
                <a:latin typeface="Bree Serif"/>
                <a:ea typeface="Bree Serif"/>
                <a:cs typeface="Bree Serif"/>
                <a:sym typeface="Bree Serif"/>
              </a:rPr>
              <a:t>Mohammed Al-huqbani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Salman Alagla</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Ziyad Al-jofan</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Ali Aldawood</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Khalid Nagshabandi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Sameh nuser</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Abdullah Basamh</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Alwaleed Alsaleh</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Mohaned Makkawi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Abdullah Alghamdi</a:t>
            </a:r>
            <a:endParaRPr b="1" sz="1000">
              <a:latin typeface="Bree Serif"/>
              <a:ea typeface="Bree Serif"/>
              <a:cs typeface="Bree Serif"/>
              <a:sym typeface="Bree Serif"/>
            </a:endParaRPr>
          </a:p>
        </p:txBody>
      </p:sp>
      <p:pic>
        <p:nvPicPr>
          <p:cNvPr id="533" name="Google Shape;533;p50"/>
          <p:cNvPicPr preferRelativeResize="0"/>
          <p:nvPr/>
        </p:nvPicPr>
        <p:blipFill rotWithShape="1">
          <a:blip r:embed="rId10">
            <a:alphaModFix/>
          </a:blip>
          <a:srcRect b="47363" l="62781" r="9870" t="34106"/>
          <a:stretch/>
        </p:blipFill>
        <p:spPr>
          <a:xfrm>
            <a:off x="5512314" y="1986069"/>
            <a:ext cx="255562" cy="187199"/>
          </a:xfrm>
          <a:prstGeom prst="rect">
            <a:avLst/>
          </a:prstGeom>
          <a:noFill/>
          <a:ln>
            <a:noFill/>
          </a:ln>
        </p:spPr>
      </p:pic>
      <p:pic>
        <p:nvPicPr>
          <p:cNvPr id="534" name="Google Shape;534;p50"/>
          <p:cNvPicPr preferRelativeResize="0"/>
          <p:nvPr/>
        </p:nvPicPr>
        <p:blipFill rotWithShape="1">
          <a:blip r:embed="rId10">
            <a:alphaModFix/>
          </a:blip>
          <a:srcRect b="47363" l="62781" r="9870" t="34106"/>
          <a:stretch/>
        </p:blipFill>
        <p:spPr>
          <a:xfrm>
            <a:off x="5512314" y="2324764"/>
            <a:ext cx="255562" cy="187199"/>
          </a:xfrm>
          <a:prstGeom prst="rect">
            <a:avLst/>
          </a:prstGeom>
          <a:noFill/>
          <a:ln>
            <a:noFill/>
          </a:ln>
        </p:spPr>
      </p:pic>
      <p:pic>
        <p:nvPicPr>
          <p:cNvPr id="535" name="Google Shape;535;p50"/>
          <p:cNvPicPr preferRelativeResize="0"/>
          <p:nvPr/>
        </p:nvPicPr>
        <p:blipFill rotWithShape="1">
          <a:blip r:embed="rId11">
            <a:alphaModFix/>
          </a:blip>
          <a:srcRect b="47363" l="62781" r="9870" t="34106"/>
          <a:stretch/>
        </p:blipFill>
        <p:spPr>
          <a:xfrm>
            <a:off x="5355777" y="1085675"/>
            <a:ext cx="316571" cy="231900"/>
          </a:xfrm>
          <a:prstGeom prst="rect">
            <a:avLst/>
          </a:prstGeom>
          <a:noFill/>
          <a:ln>
            <a:noFill/>
          </a:ln>
        </p:spPr>
      </p:pic>
      <p:pic>
        <p:nvPicPr>
          <p:cNvPr id="536" name="Google Shape;536;p50"/>
          <p:cNvPicPr preferRelativeResize="0"/>
          <p:nvPr/>
        </p:nvPicPr>
        <p:blipFill rotWithShape="1">
          <a:blip r:embed="rId11">
            <a:alphaModFix/>
          </a:blip>
          <a:srcRect b="47363" l="62781" r="9870" t="34106"/>
          <a:stretch/>
        </p:blipFill>
        <p:spPr>
          <a:xfrm>
            <a:off x="1642548" y="1142825"/>
            <a:ext cx="316571" cy="231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4" name="Shape 214"/>
        <p:cNvGrpSpPr/>
        <p:nvPr/>
      </p:nvGrpSpPr>
      <p:grpSpPr>
        <a:xfrm>
          <a:off x="0" y="0"/>
          <a:ext cx="0" cy="0"/>
          <a:chOff x="0" y="0"/>
          <a:chExt cx="0" cy="0"/>
        </a:xfrm>
      </p:grpSpPr>
      <p:sp>
        <p:nvSpPr>
          <p:cNvPr id="215" name="Google Shape;215;p38"/>
          <p:cNvSpPr/>
          <p:nvPr/>
        </p:nvSpPr>
        <p:spPr>
          <a:xfrm rot="10800000">
            <a:off x="5700" y="-50"/>
            <a:ext cx="9132600" cy="154800"/>
          </a:xfrm>
          <a:prstGeom prst="rect">
            <a:avLst/>
          </a:prstGeom>
          <a:solidFill>
            <a:srgbClr val="FDEC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8"/>
          <p:cNvSpPr txBox="1"/>
          <p:nvPr/>
        </p:nvSpPr>
        <p:spPr>
          <a:xfrm>
            <a:off x="952550" y="1881300"/>
            <a:ext cx="4138800" cy="15999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Describe the location, surface anatomy, parts, relations &amp; peritoneal reflection of the pancreas and </a:t>
            </a:r>
            <a:r>
              <a:rPr lang="ar" sz="1000">
                <a:solidFill>
                  <a:schemeClr val="dk1"/>
                </a:solidFill>
                <a:latin typeface="Bree Serif"/>
                <a:ea typeface="Bree Serif"/>
                <a:cs typeface="Bree Serif"/>
                <a:sym typeface="Bree Serif"/>
              </a:rPr>
              <a:t>gallbladder</a:t>
            </a:r>
            <a:r>
              <a:rPr lang="ar" sz="1000">
                <a:solidFill>
                  <a:schemeClr val="dk1"/>
                </a:solidFill>
                <a:latin typeface="Bree Serif"/>
                <a:ea typeface="Bree Serif"/>
                <a:cs typeface="Bree Serif"/>
                <a:sym typeface="Bree Serif"/>
              </a:rPr>
              <a:t>.</a:t>
            </a:r>
            <a:endParaRPr sz="10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Describe blood </a:t>
            </a:r>
            <a:r>
              <a:rPr lang="ar" sz="1000">
                <a:solidFill>
                  <a:schemeClr val="dk1"/>
                </a:solidFill>
                <a:latin typeface="Bree Serif"/>
                <a:ea typeface="Bree Serif"/>
                <a:cs typeface="Bree Serif"/>
                <a:sym typeface="Bree Serif"/>
              </a:rPr>
              <a:t>supply, nerve supply and	lymphatic drainage of pancreas and </a:t>
            </a:r>
            <a:r>
              <a:rPr lang="ar" sz="1000">
                <a:solidFill>
                  <a:schemeClr val="dk1"/>
                </a:solidFill>
                <a:latin typeface="Bree Serif"/>
                <a:ea typeface="Bree Serif"/>
                <a:cs typeface="Bree Serif"/>
                <a:sym typeface="Bree Serif"/>
              </a:rPr>
              <a:t>gallbladder</a:t>
            </a:r>
            <a:r>
              <a:rPr lang="ar" sz="1000">
                <a:solidFill>
                  <a:schemeClr val="dk1"/>
                </a:solidFill>
                <a:latin typeface="Bree Serif"/>
                <a:ea typeface="Bree Serif"/>
                <a:cs typeface="Bree Serif"/>
                <a:sym typeface="Bree Serif"/>
              </a:rPr>
              <a:t>. </a:t>
            </a:r>
            <a:endParaRPr sz="10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Describe </a:t>
            </a:r>
            <a:r>
              <a:rPr lang="ar" sz="1000">
                <a:solidFill>
                  <a:schemeClr val="dk1"/>
                </a:solidFill>
                <a:latin typeface="Bree Serif"/>
                <a:ea typeface="Bree Serif"/>
                <a:cs typeface="Bree Serif"/>
                <a:sym typeface="Bree Serif"/>
              </a:rPr>
              <a:t>Course	 of each of common hepatic, cystic and common bile duct and pancreatic ducts</a:t>
            </a:r>
            <a:endParaRPr b="1">
              <a:latin typeface="Bree Serif"/>
              <a:ea typeface="Bree Serif"/>
              <a:cs typeface="Bree Serif"/>
              <a:sym typeface="Bree Serif"/>
            </a:endParaRPr>
          </a:p>
        </p:txBody>
      </p:sp>
      <p:sp>
        <p:nvSpPr>
          <p:cNvPr id="217" name="Google Shape;217;p38"/>
          <p:cNvSpPr txBox="1"/>
          <p:nvPr/>
        </p:nvSpPr>
        <p:spPr>
          <a:xfrm>
            <a:off x="6259300" y="943700"/>
            <a:ext cx="1965000" cy="1055100"/>
          </a:xfrm>
          <a:prstGeom prst="rect">
            <a:avLst/>
          </a:prstGeom>
          <a:noFill/>
          <a:ln cap="flat" cmpd="sng" w="19050">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ar" sz="1000" u="none" cap="none" strike="noStrike">
                <a:solidFill>
                  <a:srgbClr val="000000"/>
                </a:solidFill>
                <a:latin typeface="Bree Serif"/>
                <a:ea typeface="Bree Serif"/>
                <a:cs typeface="Bree Serif"/>
                <a:sym typeface="Bree Serif"/>
              </a:rPr>
              <a:t>Color guide :</a:t>
            </a:r>
            <a:endParaRPr b="1" i="0" sz="1000" u="none" cap="none" strike="noStrike">
              <a:solidFill>
                <a:srgbClr val="000000"/>
              </a:solidFill>
              <a:latin typeface="Bree Serif"/>
              <a:ea typeface="Bree Serif"/>
              <a:cs typeface="Bree Serif"/>
              <a:sym typeface="Bree Serif"/>
            </a:endParaRPr>
          </a:p>
          <a:p>
            <a:pPr indent="0" lvl="0" marL="0" marR="0" rtl="0" algn="l">
              <a:lnSpc>
                <a:spcPct val="115000"/>
              </a:lnSpc>
              <a:spcBef>
                <a:spcPts val="0"/>
              </a:spcBef>
              <a:spcAft>
                <a:spcPts val="0"/>
              </a:spcAft>
              <a:buClr>
                <a:srgbClr val="000000"/>
              </a:buClr>
              <a:buSzPts val="1200"/>
              <a:buFont typeface="Arial"/>
              <a:buNone/>
            </a:pPr>
            <a:r>
              <a:rPr b="0" i="0" lang="ar" sz="1000" u="none" cap="none" strike="noStrike">
                <a:solidFill>
                  <a:srgbClr val="000000"/>
                </a:solidFill>
                <a:latin typeface="Bree Serif"/>
                <a:ea typeface="Bree Serif"/>
                <a:cs typeface="Bree Serif"/>
                <a:sym typeface="Bree Serif"/>
              </a:rPr>
              <a:t>Only in boys slides in </a:t>
            </a:r>
            <a:r>
              <a:rPr b="1" i="0" lang="ar" sz="1000" u="none" cap="none" strike="noStrike">
                <a:solidFill>
                  <a:srgbClr val="93C47D"/>
                </a:solidFill>
                <a:latin typeface="Bree Serif"/>
                <a:ea typeface="Bree Serif"/>
                <a:cs typeface="Bree Serif"/>
                <a:sym typeface="Bree Serif"/>
              </a:rPr>
              <a:t>Green</a:t>
            </a:r>
            <a:endParaRPr b="1" i="0" sz="1000" u="none" cap="none" strike="noStrike">
              <a:solidFill>
                <a:srgbClr val="93C47D"/>
              </a:solidFill>
              <a:latin typeface="Bree Serif"/>
              <a:ea typeface="Bree Serif"/>
              <a:cs typeface="Bree Serif"/>
              <a:sym typeface="Bree Serif"/>
            </a:endParaRPr>
          </a:p>
          <a:p>
            <a:pPr indent="0" lvl="0" marL="0" marR="0" rtl="0" algn="l">
              <a:lnSpc>
                <a:spcPct val="115000"/>
              </a:lnSpc>
              <a:spcBef>
                <a:spcPts val="0"/>
              </a:spcBef>
              <a:spcAft>
                <a:spcPts val="0"/>
              </a:spcAft>
              <a:buClr>
                <a:srgbClr val="000000"/>
              </a:buClr>
              <a:buSzPts val="1200"/>
              <a:buFont typeface="Arial"/>
              <a:buNone/>
            </a:pPr>
            <a:r>
              <a:rPr b="0" i="0" lang="ar" sz="1000" u="none" cap="none" strike="noStrike">
                <a:solidFill>
                  <a:srgbClr val="000000"/>
                </a:solidFill>
                <a:latin typeface="Bree Serif"/>
                <a:ea typeface="Bree Serif"/>
                <a:cs typeface="Bree Serif"/>
                <a:sym typeface="Bree Serif"/>
              </a:rPr>
              <a:t>Only in girls slides in </a:t>
            </a:r>
            <a:r>
              <a:rPr b="1" i="0" lang="ar" sz="1000" u="none" cap="none" strike="noStrike">
                <a:solidFill>
                  <a:srgbClr val="674EA7"/>
                </a:solidFill>
                <a:latin typeface="Bree Serif"/>
                <a:ea typeface="Bree Serif"/>
                <a:cs typeface="Bree Serif"/>
                <a:sym typeface="Bree Serif"/>
              </a:rPr>
              <a:t>Purple</a:t>
            </a:r>
            <a:endParaRPr b="1" i="0" sz="1000" u="none" cap="none" strike="noStrike">
              <a:solidFill>
                <a:srgbClr val="674EA7"/>
              </a:solidFill>
              <a:latin typeface="Bree Serif"/>
              <a:ea typeface="Bree Serif"/>
              <a:cs typeface="Bree Serif"/>
              <a:sym typeface="Bree Serif"/>
            </a:endParaRPr>
          </a:p>
          <a:p>
            <a:pPr indent="0" lvl="0" marL="0" marR="0" rtl="0" algn="l">
              <a:lnSpc>
                <a:spcPct val="115000"/>
              </a:lnSpc>
              <a:spcBef>
                <a:spcPts val="0"/>
              </a:spcBef>
              <a:spcAft>
                <a:spcPts val="0"/>
              </a:spcAft>
              <a:buClr>
                <a:srgbClr val="000000"/>
              </a:buClr>
              <a:buSzPts val="1200"/>
              <a:buFont typeface="Arial"/>
              <a:buNone/>
            </a:pPr>
            <a:r>
              <a:rPr b="0" i="0" lang="ar" sz="1000" u="none" cap="none" strike="noStrike">
                <a:solidFill>
                  <a:srgbClr val="000000"/>
                </a:solidFill>
                <a:latin typeface="Bree Serif"/>
                <a:ea typeface="Bree Serif"/>
                <a:cs typeface="Bree Serif"/>
                <a:sym typeface="Bree Serif"/>
              </a:rPr>
              <a:t>important in </a:t>
            </a:r>
            <a:r>
              <a:rPr b="1" i="0" lang="ar" sz="1000" u="none" cap="none" strike="noStrike">
                <a:solidFill>
                  <a:srgbClr val="FF0000"/>
                </a:solidFill>
                <a:latin typeface="Bree Serif"/>
                <a:ea typeface="Bree Serif"/>
                <a:cs typeface="Bree Serif"/>
                <a:sym typeface="Bree Serif"/>
              </a:rPr>
              <a:t>Red</a:t>
            </a:r>
            <a:endParaRPr b="1" i="0" sz="1000" u="none" cap="none" strike="noStrike">
              <a:solidFill>
                <a:srgbClr val="0070C0"/>
              </a:solidFill>
              <a:latin typeface="Bree Serif"/>
              <a:ea typeface="Bree Serif"/>
              <a:cs typeface="Bree Serif"/>
              <a:sym typeface="Bree Serif"/>
            </a:endParaRPr>
          </a:p>
          <a:p>
            <a:pPr indent="0" lvl="0" marL="0" marR="0" rtl="0" algn="l">
              <a:lnSpc>
                <a:spcPct val="115000"/>
              </a:lnSpc>
              <a:spcBef>
                <a:spcPts val="0"/>
              </a:spcBef>
              <a:spcAft>
                <a:spcPts val="0"/>
              </a:spcAft>
              <a:buClr>
                <a:srgbClr val="000000"/>
              </a:buClr>
              <a:buSzPts val="1200"/>
              <a:buFont typeface="Arial"/>
              <a:buNone/>
            </a:pPr>
            <a:r>
              <a:rPr lang="ar" sz="1000">
                <a:latin typeface="Bree Serif"/>
                <a:ea typeface="Bree Serif"/>
                <a:cs typeface="Bree Serif"/>
                <a:sym typeface="Bree Serif"/>
              </a:rPr>
              <a:t>Notes </a:t>
            </a:r>
            <a:r>
              <a:rPr b="0" i="0" lang="ar" sz="1000" u="none" cap="none" strike="noStrike">
                <a:solidFill>
                  <a:srgbClr val="000000"/>
                </a:solidFill>
                <a:latin typeface="Bree Serif"/>
                <a:ea typeface="Bree Serif"/>
                <a:cs typeface="Bree Serif"/>
                <a:sym typeface="Bree Serif"/>
              </a:rPr>
              <a:t>in </a:t>
            </a:r>
            <a:r>
              <a:rPr b="1" i="0" lang="ar" sz="1000" u="none" cap="none" strike="noStrike">
                <a:solidFill>
                  <a:srgbClr val="B7B7B7"/>
                </a:solidFill>
                <a:latin typeface="Bree Serif"/>
                <a:ea typeface="Bree Serif"/>
                <a:cs typeface="Bree Serif"/>
                <a:sym typeface="Bree Serif"/>
              </a:rPr>
              <a:t>Grey</a:t>
            </a:r>
            <a:endParaRPr b="0" i="0" sz="1000" u="none" cap="none" strike="noStrike">
              <a:solidFill>
                <a:srgbClr val="B7B7B7"/>
              </a:solidFill>
              <a:latin typeface="Bree Serif"/>
              <a:ea typeface="Bree Serif"/>
              <a:cs typeface="Bree Serif"/>
              <a:sym typeface="Bree Serif"/>
            </a:endParaRPr>
          </a:p>
        </p:txBody>
      </p:sp>
      <p:sp>
        <p:nvSpPr>
          <p:cNvPr id="218" name="Google Shape;218;p38"/>
          <p:cNvSpPr txBox="1"/>
          <p:nvPr/>
        </p:nvSpPr>
        <p:spPr>
          <a:xfrm>
            <a:off x="1145000" y="1593700"/>
            <a:ext cx="5021700" cy="40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FF0000"/>
                </a:solidFill>
                <a:latin typeface="Bree Serif"/>
                <a:ea typeface="Bree Serif"/>
                <a:cs typeface="Bree Serif"/>
                <a:sym typeface="Bree Serif"/>
              </a:rPr>
              <a:t>At the end of the lecture, students should be able to:</a:t>
            </a:r>
            <a:endParaRPr/>
          </a:p>
        </p:txBody>
      </p:sp>
      <p:sp>
        <p:nvSpPr>
          <p:cNvPr id="219" name="Google Shape;219;p38"/>
          <p:cNvSpPr txBox="1"/>
          <p:nvPr/>
        </p:nvSpPr>
        <p:spPr>
          <a:xfrm>
            <a:off x="1658458" y="673236"/>
            <a:ext cx="3552600" cy="53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3000">
                <a:solidFill>
                  <a:srgbClr val="000000"/>
                </a:solidFill>
                <a:latin typeface="Bree Serif"/>
                <a:ea typeface="Bree Serif"/>
                <a:cs typeface="Bree Serif"/>
                <a:sym typeface="Bree Serif"/>
              </a:rPr>
              <a:t>Objectives</a:t>
            </a:r>
            <a:endParaRPr b="1" sz="3000">
              <a:solidFill>
                <a:srgbClr val="000000"/>
              </a:solidFill>
              <a:latin typeface="Bree Serif"/>
              <a:ea typeface="Bree Serif"/>
              <a:cs typeface="Bree Serif"/>
              <a:sym typeface="Bree Serif"/>
            </a:endParaRPr>
          </a:p>
        </p:txBody>
      </p:sp>
      <p:pic>
        <p:nvPicPr>
          <p:cNvPr id="220" name="Google Shape;220;p38"/>
          <p:cNvPicPr preferRelativeResize="0"/>
          <p:nvPr/>
        </p:nvPicPr>
        <p:blipFill>
          <a:blip r:embed="rId3">
            <a:alphaModFix/>
          </a:blip>
          <a:stretch>
            <a:fillRect/>
          </a:stretch>
        </p:blipFill>
        <p:spPr>
          <a:xfrm>
            <a:off x="952550" y="1647201"/>
            <a:ext cx="192450" cy="234100"/>
          </a:xfrm>
          <a:prstGeom prst="rect">
            <a:avLst/>
          </a:prstGeom>
          <a:noFill/>
          <a:ln>
            <a:noFill/>
          </a:ln>
        </p:spPr>
      </p:pic>
      <p:pic>
        <p:nvPicPr>
          <p:cNvPr id="221" name="Google Shape;221;p38"/>
          <p:cNvPicPr preferRelativeResize="0"/>
          <p:nvPr/>
        </p:nvPicPr>
        <p:blipFill rotWithShape="1">
          <a:blip r:embed="rId4">
            <a:alphaModFix/>
          </a:blip>
          <a:srcRect b="13907" l="10344" r="17265" t="48166"/>
          <a:stretch/>
        </p:blipFill>
        <p:spPr>
          <a:xfrm>
            <a:off x="5788713" y="2700925"/>
            <a:ext cx="2906174" cy="2040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pic>
        <p:nvPicPr>
          <p:cNvPr id="226" name="Google Shape;226;p39"/>
          <p:cNvPicPr preferRelativeResize="0"/>
          <p:nvPr/>
        </p:nvPicPr>
        <p:blipFill rotWithShape="1">
          <a:blip r:embed="rId3">
            <a:alphaModFix/>
          </a:blip>
          <a:srcRect b="11320" l="31139" r="1297" t="16984"/>
          <a:stretch/>
        </p:blipFill>
        <p:spPr>
          <a:xfrm>
            <a:off x="6898756" y="1056006"/>
            <a:ext cx="2042252" cy="1624576"/>
          </a:xfrm>
          <a:prstGeom prst="rect">
            <a:avLst/>
          </a:prstGeom>
          <a:noFill/>
          <a:ln>
            <a:noFill/>
          </a:ln>
        </p:spPr>
      </p:pic>
      <p:sp>
        <p:nvSpPr>
          <p:cNvPr id="227" name="Google Shape;227;p39"/>
          <p:cNvSpPr txBox="1"/>
          <p:nvPr>
            <p:ph type="ctrTitle"/>
          </p:nvPr>
        </p:nvSpPr>
        <p:spPr>
          <a:xfrm>
            <a:off x="88785" y="114219"/>
            <a:ext cx="5392200" cy="47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a:t>Pancreas</a:t>
            </a:r>
            <a:endParaRPr b="1"/>
          </a:p>
        </p:txBody>
      </p:sp>
      <p:sp>
        <p:nvSpPr>
          <p:cNvPr id="228" name="Google Shape;228;p39"/>
          <p:cNvSpPr txBox="1"/>
          <p:nvPr>
            <p:ph idx="12" type="sldNum"/>
          </p:nvPr>
        </p:nvSpPr>
        <p:spPr>
          <a:xfrm>
            <a:off x="8866966" y="4694338"/>
            <a:ext cx="3030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229" name="Google Shape;229;p39"/>
          <p:cNvSpPr/>
          <p:nvPr/>
        </p:nvSpPr>
        <p:spPr>
          <a:xfrm>
            <a:off x="88775" y="953350"/>
            <a:ext cx="6501600" cy="15561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Located in Epigastrium &amp; </a:t>
            </a:r>
            <a:r>
              <a:rPr lang="ar" sz="1000">
                <a:solidFill>
                  <a:srgbClr val="8E7CC3"/>
                </a:solidFill>
                <a:latin typeface="Bree Serif"/>
                <a:ea typeface="Bree Serif"/>
                <a:cs typeface="Bree Serif"/>
                <a:sym typeface="Bree Serif"/>
              </a:rPr>
              <a:t>Left upper quadrant</a:t>
            </a:r>
            <a:r>
              <a:rPr lang="ar" sz="1000">
                <a:solidFill>
                  <a:schemeClr val="dk1"/>
                </a:solidFill>
                <a:latin typeface="Bree Serif"/>
                <a:ea typeface="Bree Serif"/>
                <a:cs typeface="Bree Serif"/>
                <a:sym typeface="Bree Serif"/>
              </a:rPr>
              <a:t> </a:t>
            </a:r>
            <a:r>
              <a:rPr lang="ar" sz="1000">
                <a:solidFill>
                  <a:srgbClr val="93C47D"/>
                </a:solidFill>
                <a:latin typeface="Bree Serif"/>
                <a:ea typeface="Bree Serif"/>
                <a:cs typeface="Bree Serif"/>
                <a:sym typeface="Bree Serif"/>
              </a:rPr>
              <a:t>(left hypochondriac) </a:t>
            </a:r>
            <a:r>
              <a:rPr lang="ar" sz="1000">
                <a:solidFill>
                  <a:schemeClr val="dk1"/>
                </a:solidFill>
                <a:latin typeface="Bree Serif"/>
                <a:ea typeface="Bree Serif"/>
                <a:cs typeface="Bree Serif"/>
                <a:sym typeface="Bree Serif"/>
              </a:rPr>
              <a:t>of abdomen </a:t>
            </a:r>
            <a:r>
              <a:rPr lang="ar" sz="1000">
                <a:latin typeface="Bree Serif"/>
                <a:ea typeface="Bree Serif"/>
                <a:cs typeface="Bree Serif"/>
                <a:sym typeface="Bree Serif"/>
              </a:rPr>
              <a:t>behind the stomach</a:t>
            </a:r>
            <a:r>
              <a:rPr lang="ar" sz="1000">
                <a:solidFill>
                  <a:schemeClr val="dk1"/>
                </a:solidFill>
                <a:latin typeface="Bree Serif"/>
                <a:ea typeface="Bree Serif"/>
                <a:cs typeface="Bree Serif"/>
                <a:sym typeface="Bree Serif"/>
              </a:rPr>
              <a:t>. </a:t>
            </a:r>
            <a:r>
              <a:rPr lang="ar" sz="1000">
                <a:solidFill>
                  <a:srgbClr val="B7B7B7"/>
                </a:solidFill>
                <a:latin typeface="Bree Serif"/>
                <a:ea typeface="Bree Serif"/>
                <a:cs typeface="Bree Serif"/>
                <a:sym typeface="Bree Serif"/>
              </a:rPr>
              <a:t>in front of spleen</a:t>
            </a:r>
            <a:r>
              <a:rPr lang="ar" sz="1000">
                <a:solidFill>
                  <a:schemeClr val="dk1"/>
                </a:solidFill>
                <a:latin typeface="Bree Serif"/>
                <a:ea typeface="Bree Serif"/>
                <a:cs typeface="Bree Serif"/>
                <a:sym typeface="Bree Serif"/>
              </a:rPr>
              <a:t> </a:t>
            </a:r>
            <a:r>
              <a:rPr lang="ar" sz="1000">
                <a:solidFill>
                  <a:srgbClr val="93C47D"/>
                </a:solidFill>
                <a:latin typeface="Bree Serif"/>
                <a:ea typeface="Bree Serif"/>
                <a:cs typeface="Bree Serif"/>
                <a:sym typeface="Bree Serif"/>
              </a:rPr>
              <a:t>(from concavity of the duodenum to the hilum of spleen opposite the level of T12– L3 vertebrae).</a:t>
            </a:r>
            <a:endParaRPr sz="1000">
              <a:solidFill>
                <a:srgbClr val="93C47D"/>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 12–15 cm ,</a:t>
            </a:r>
            <a:r>
              <a:rPr lang="ar" sz="1000">
                <a:solidFill>
                  <a:schemeClr val="dk1"/>
                </a:solidFill>
                <a:latin typeface="Bree Serif"/>
                <a:ea typeface="Bree Serif"/>
                <a:cs typeface="Bree Serif"/>
                <a:sym typeface="Bree Serif"/>
              </a:rPr>
              <a:t>6-10 inch in length and 60-100 gram in weight. </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rgbClr val="8E7CC3"/>
                </a:solidFill>
                <a:latin typeface="Bree Serif"/>
                <a:ea typeface="Bree Serif"/>
                <a:cs typeface="Bree Serif"/>
                <a:sym typeface="Bree Serif"/>
              </a:rPr>
              <a:t>soft, lobulated elongated gland</a:t>
            </a:r>
            <a:r>
              <a:rPr lang="ar" sz="1000">
                <a:solidFill>
                  <a:schemeClr val="dk1"/>
                </a:solidFill>
                <a:latin typeface="Bree Serif"/>
                <a:ea typeface="Bree Serif"/>
                <a:cs typeface="Bree Serif"/>
                <a:sym typeface="Bree Serif"/>
              </a:rPr>
              <a:t> 	</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The greater part is </a:t>
            </a:r>
            <a:r>
              <a:rPr lang="ar" sz="1000">
                <a:solidFill>
                  <a:schemeClr val="dk1"/>
                </a:solidFill>
                <a:latin typeface="Bree Serif"/>
                <a:ea typeface="Bree Serif"/>
                <a:cs typeface="Bree Serif"/>
                <a:sym typeface="Bree Serif"/>
              </a:rPr>
              <a:t>Retroperitoneal</a:t>
            </a:r>
            <a:r>
              <a:rPr lang="ar" sz="1000">
                <a:solidFill>
                  <a:srgbClr val="B7B7B7"/>
                </a:solidFill>
                <a:latin typeface="Bree Serif"/>
                <a:ea typeface="Bree Serif"/>
                <a:cs typeface="Bree Serif"/>
                <a:sym typeface="Bree Serif"/>
              </a:rPr>
              <a:t> </a:t>
            </a:r>
            <a:r>
              <a:rPr lang="ar" sz="1000">
                <a:solidFill>
                  <a:srgbClr val="93C47D"/>
                </a:solidFill>
                <a:latin typeface="Bree Serif"/>
                <a:ea typeface="Bree Serif"/>
                <a:cs typeface="Bree Serif"/>
                <a:sym typeface="Bree Serif"/>
              </a:rPr>
              <a:t>behind the lesser sac</a:t>
            </a:r>
            <a:r>
              <a:rPr lang="ar" sz="1000">
                <a:solidFill>
                  <a:schemeClr val="dk1"/>
                </a:solidFill>
                <a:latin typeface="Bree Serif"/>
                <a:ea typeface="Bree Serif"/>
                <a:cs typeface="Bree Serif"/>
                <a:sym typeface="Bree Serif"/>
              </a:rPr>
              <a:t>.</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Clr>
                <a:srgbClr val="93C47D"/>
              </a:buClr>
              <a:buSzPts val="1000"/>
              <a:buFont typeface="Bree Serif"/>
              <a:buChar char="●"/>
            </a:pPr>
            <a:r>
              <a:rPr lang="ar" sz="1000">
                <a:solidFill>
                  <a:srgbClr val="93C47D"/>
                </a:solidFill>
                <a:latin typeface="Bree Serif"/>
                <a:ea typeface="Bree Serif"/>
                <a:cs typeface="Bree Serif"/>
                <a:sym typeface="Bree Serif"/>
              </a:rPr>
              <a:t>“J”-shaped or RETORT shaped</a:t>
            </a:r>
            <a:endParaRPr sz="1000">
              <a:solidFill>
                <a:srgbClr val="93C47D"/>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rgbClr val="674EA7"/>
                </a:solidFill>
                <a:latin typeface="Bree Serif"/>
                <a:ea typeface="Bree Serif"/>
                <a:cs typeface="Bree Serif"/>
                <a:sym typeface="Bree Serif"/>
              </a:rPr>
              <a:t>Lies across the posterior abdominal wall in a transverse/oblique directions at the transpyloric plane (L1 vertebra)</a:t>
            </a:r>
            <a:r>
              <a:rPr lang="ar" sz="1000">
                <a:solidFill>
                  <a:schemeClr val="dk1"/>
                </a:solidFill>
                <a:latin typeface="Bree Serif"/>
                <a:ea typeface="Bree Serif"/>
                <a:cs typeface="Bree Serif"/>
                <a:sym typeface="Bree Serif"/>
              </a:rPr>
              <a:t> </a:t>
            </a:r>
            <a:r>
              <a:rPr lang="ar" sz="1000">
                <a:solidFill>
                  <a:srgbClr val="B7B7B7"/>
                </a:solidFill>
                <a:latin typeface="Bree Serif"/>
                <a:ea typeface="Bree Serif"/>
                <a:cs typeface="Bree Serif"/>
                <a:sym typeface="Bree Serif"/>
              </a:rPr>
              <a:t>(except the tail it lies at the level of T12)</a:t>
            </a:r>
            <a:endParaRPr sz="1000">
              <a:solidFill>
                <a:schemeClr val="dk1"/>
              </a:solidFill>
              <a:latin typeface="Bree Serif"/>
              <a:ea typeface="Bree Serif"/>
              <a:cs typeface="Bree Serif"/>
              <a:sym typeface="Bree Serif"/>
            </a:endParaRPr>
          </a:p>
        </p:txBody>
      </p:sp>
      <p:grpSp>
        <p:nvGrpSpPr>
          <p:cNvPr id="230" name="Google Shape;230;p39"/>
          <p:cNvGrpSpPr/>
          <p:nvPr/>
        </p:nvGrpSpPr>
        <p:grpSpPr>
          <a:xfrm>
            <a:off x="88778" y="798992"/>
            <a:ext cx="1759928" cy="257011"/>
            <a:chOff x="611560" y="2708920"/>
            <a:chExt cx="1728300" cy="379800"/>
          </a:xfrm>
        </p:grpSpPr>
        <p:sp>
          <p:nvSpPr>
            <p:cNvPr id="231" name="Google Shape;231;p39"/>
            <p:cNvSpPr/>
            <p:nvPr/>
          </p:nvSpPr>
          <p:spPr>
            <a:xfrm>
              <a:off x="611560" y="2708920"/>
              <a:ext cx="1728300" cy="379800"/>
            </a:xfrm>
            <a:prstGeom prst="roundRect">
              <a:avLst>
                <a:gd fmla="val 50000" name="adj"/>
              </a:avLst>
            </a:prstGeom>
            <a:solidFill>
              <a:srgbClr val="FDEC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u="none" cap="none" strike="noStrike">
                <a:latin typeface="Bree Serif"/>
                <a:ea typeface="Bree Serif"/>
                <a:cs typeface="Bree Serif"/>
                <a:sym typeface="Bree Serif"/>
              </a:endParaRPr>
            </a:p>
          </p:txBody>
        </p:sp>
        <p:sp>
          <p:nvSpPr>
            <p:cNvPr id="232" name="Google Shape;232;p39"/>
            <p:cNvSpPr txBox="1"/>
            <p:nvPr/>
          </p:nvSpPr>
          <p:spPr>
            <a:xfrm>
              <a:off x="665833" y="2744923"/>
              <a:ext cx="1619700" cy="307800"/>
            </a:xfrm>
            <a:prstGeom prst="rect">
              <a:avLst/>
            </a:prstGeom>
            <a:solidFill>
              <a:srgbClr val="FDEC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a:latin typeface="Bree Serif"/>
                  <a:ea typeface="Bree Serif"/>
                  <a:cs typeface="Bree Serif"/>
                  <a:sym typeface="Bree Serif"/>
                </a:rPr>
                <a:t>Location</a:t>
              </a:r>
              <a:endParaRPr b="1">
                <a:latin typeface="Bree Serif"/>
                <a:ea typeface="Bree Serif"/>
                <a:cs typeface="Bree Serif"/>
                <a:sym typeface="Bree Serif"/>
              </a:endParaRPr>
            </a:p>
          </p:txBody>
        </p:sp>
      </p:grpSp>
      <p:sp>
        <p:nvSpPr>
          <p:cNvPr id="233" name="Google Shape;233;p39"/>
          <p:cNvSpPr/>
          <p:nvPr/>
        </p:nvSpPr>
        <p:spPr>
          <a:xfrm>
            <a:off x="605050" y="2897600"/>
            <a:ext cx="5392200" cy="281700"/>
          </a:xfrm>
          <a:prstGeom prst="roundRect">
            <a:avLst>
              <a:gd fmla="val 16667" name="adj"/>
            </a:avLst>
          </a:prstGeom>
          <a:solidFill>
            <a:srgbClr val="93C47D"/>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None/>
            </a:pPr>
            <a:r>
              <a:rPr lang="ar" sz="1000">
                <a:latin typeface="Bree Serif"/>
                <a:ea typeface="Bree Serif"/>
                <a:cs typeface="Bree Serif"/>
                <a:sym typeface="Bree Serif"/>
              </a:rPr>
              <a:t>has </a:t>
            </a:r>
            <a:r>
              <a:rPr lang="ar" sz="1000">
                <a:solidFill>
                  <a:schemeClr val="dk1"/>
                </a:solidFill>
                <a:latin typeface="Bree Serif"/>
                <a:ea typeface="Bree Serif"/>
                <a:cs typeface="Bree Serif"/>
                <a:sym typeface="Bree Serif"/>
              </a:rPr>
              <a:t>exocrine and endocrine functions. </a:t>
            </a:r>
            <a:endParaRPr b="1" sz="1000">
              <a:solidFill>
                <a:srgbClr val="FFFFFF"/>
              </a:solidFill>
              <a:latin typeface="Bree Serif"/>
              <a:ea typeface="Bree Serif"/>
              <a:cs typeface="Bree Serif"/>
              <a:sym typeface="Bree Serif"/>
            </a:endParaRPr>
          </a:p>
        </p:txBody>
      </p:sp>
      <p:cxnSp>
        <p:nvCxnSpPr>
          <p:cNvPr id="234" name="Google Shape;234;p39"/>
          <p:cNvCxnSpPr>
            <a:stCxn id="233" idx="2"/>
            <a:endCxn id="235" idx="0"/>
          </p:cNvCxnSpPr>
          <p:nvPr/>
        </p:nvCxnSpPr>
        <p:spPr>
          <a:xfrm flipH="1" rot="-5400000">
            <a:off x="4030300" y="2450150"/>
            <a:ext cx="207600" cy="1665900"/>
          </a:xfrm>
          <a:prstGeom prst="bentConnector3">
            <a:avLst>
              <a:gd fmla="val 49970" name="adj1"/>
            </a:avLst>
          </a:prstGeom>
          <a:noFill/>
          <a:ln cap="flat" cmpd="sng" w="9525">
            <a:solidFill>
              <a:srgbClr val="434343"/>
            </a:solidFill>
            <a:prstDash val="solid"/>
            <a:round/>
            <a:headEnd len="med" w="med" type="none"/>
            <a:tailEnd len="med" w="med" type="none"/>
          </a:ln>
        </p:spPr>
      </p:cxnSp>
      <p:cxnSp>
        <p:nvCxnSpPr>
          <p:cNvPr id="236" name="Google Shape;236;p39"/>
          <p:cNvCxnSpPr>
            <a:stCxn id="233" idx="2"/>
            <a:endCxn id="237" idx="0"/>
          </p:cNvCxnSpPr>
          <p:nvPr/>
        </p:nvCxnSpPr>
        <p:spPr>
          <a:xfrm rot="5400000">
            <a:off x="2440150" y="2525900"/>
            <a:ext cx="207600" cy="1514400"/>
          </a:xfrm>
          <a:prstGeom prst="bentConnector3">
            <a:avLst>
              <a:gd fmla="val 49970" name="adj1"/>
            </a:avLst>
          </a:prstGeom>
          <a:noFill/>
          <a:ln cap="flat" cmpd="sng" w="9525">
            <a:solidFill>
              <a:srgbClr val="434343"/>
            </a:solidFill>
            <a:prstDash val="solid"/>
            <a:round/>
            <a:headEnd len="med" w="med" type="none"/>
            <a:tailEnd len="med" w="med" type="none"/>
          </a:ln>
        </p:spPr>
      </p:cxnSp>
      <p:sp>
        <p:nvSpPr>
          <p:cNvPr id="237" name="Google Shape;237;p39"/>
          <p:cNvSpPr/>
          <p:nvPr/>
        </p:nvSpPr>
        <p:spPr>
          <a:xfrm>
            <a:off x="371950" y="3386775"/>
            <a:ext cx="2829600" cy="14001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chemeClr val="dk1"/>
              </a:buClr>
              <a:buSzPts val="1100"/>
              <a:buFont typeface="Arial"/>
              <a:buNone/>
            </a:pPr>
            <a:r>
              <a:rPr b="1" lang="ar" sz="1000">
                <a:latin typeface="Bree Serif"/>
                <a:ea typeface="Bree Serif"/>
                <a:cs typeface="Bree Serif"/>
                <a:sym typeface="Bree Serif"/>
              </a:rPr>
              <a:t>Exocrine component</a:t>
            </a:r>
            <a:endParaRPr b="1"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makes and secretes digestive enzymes into the intestine (Exocrine pancreas)</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comprise more than 95% of the pancreatic mass</a:t>
            </a:r>
            <a:endParaRPr sz="1000">
              <a:latin typeface="Bree Serif"/>
              <a:ea typeface="Bree Serif"/>
              <a:cs typeface="Bree Serif"/>
              <a:sym typeface="Bree Serif"/>
            </a:endParaRPr>
          </a:p>
        </p:txBody>
      </p:sp>
      <p:sp>
        <p:nvSpPr>
          <p:cNvPr id="235" name="Google Shape;235;p39"/>
          <p:cNvSpPr/>
          <p:nvPr/>
        </p:nvSpPr>
        <p:spPr>
          <a:xfrm>
            <a:off x="3431350" y="3386775"/>
            <a:ext cx="3071400" cy="14001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chemeClr val="dk1"/>
              </a:buClr>
              <a:buSzPts val="1100"/>
              <a:buFont typeface="Arial"/>
              <a:buNone/>
            </a:pPr>
            <a:r>
              <a:rPr b="1" lang="ar" sz="1000">
                <a:latin typeface="Bree Serif"/>
                <a:ea typeface="Bree Serif"/>
                <a:cs typeface="Bree Serif"/>
                <a:sym typeface="Bree Serif"/>
              </a:rPr>
              <a:t>Endocrine component</a:t>
            </a:r>
            <a:endParaRPr b="1"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makes and secretes hormones (insulin, glucagon, somatostatin)</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control energy metabolism and storage throughout the body (Endocrine pancreas Islet's of Langerhans).</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comprise 1-2% of pancreatic mass</a:t>
            </a:r>
            <a:endParaRPr sz="1000">
              <a:latin typeface="Bree Serif"/>
              <a:ea typeface="Bree Serif"/>
              <a:cs typeface="Bree Serif"/>
              <a:sym typeface="Bree Serif"/>
            </a:endParaRPr>
          </a:p>
        </p:txBody>
      </p:sp>
      <p:pic>
        <p:nvPicPr>
          <p:cNvPr id="238" name="Google Shape;238;p39"/>
          <p:cNvPicPr preferRelativeResize="0"/>
          <p:nvPr/>
        </p:nvPicPr>
        <p:blipFill rotWithShape="1">
          <a:blip r:embed="rId4">
            <a:alphaModFix/>
          </a:blip>
          <a:srcRect b="16726" l="3535" r="2936" t="13231"/>
          <a:stretch/>
        </p:blipFill>
        <p:spPr>
          <a:xfrm>
            <a:off x="6849475" y="3179300"/>
            <a:ext cx="2140792" cy="1556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40"/>
          <p:cNvSpPr txBox="1"/>
          <p:nvPr>
            <p:ph type="ctrTitle"/>
          </p:nvPr>
        </p:nvSpPr>
        <p:spPr>
          <a:xfrm>
            <a:off x="149625" y="87400"/>
            <a:ext cx="4362900" cy="62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ar"/>
              <a:t>Pancreas Parts</a:t>
            </a:r>
            <a:endParaRPr b="1"/>
          </a:p>
        </p:txBody>
      </p:sp>
      <p:sp>
        <p:nvSpPr>
          <p:cNvPr id="244" name="Google Shape;244;p40"/>
          <p:cNvSpPr txBox="1"/>
          <p:nvPr>
            <p:ph idx="12" type="sldNum"/>
          </p:nvPr>
        </p:nvSpPr>
        <p:spPr>
          <a:xfrm>
            <a:off x="8880299" y="4671825"/>
            <a:ext cx="263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245" name="Google Shape;245;p40"/>
          <p:cNvSpPr/>
          <p:nvPr/>
        </p:nvSpPr>
        <p:spPr>
          <a:xfrm>
            <a:off x="116100" y="1198800"/>
            <a:ext cx="6785400" cy="2605500"/>
          </a:xfrm>
          <a:prstGeom prst="round2DiagRect">
            <a:avLst>
              <a:gd fmla="val 16667" name="adj1"/>
              <a:gd fmla="val 0" name="adj2"/>
            </a:avLst>
          </a:prstGeom>
          <a:solidFill>
            <a:srgbClr val="FFFFFF"/>
          </a:solidFill>
          <a:ln cap="flat" cmpd="sng" w="9525">
            <a:solidFill>
              <a:srgbClr val="CEAE7E"/>
            </a:solidFill>
            <a:prstDash val="solid"/>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SzPts val="1000"/>
              <a:buFont typeface="Bree Serif"/>
              <a:buChar char="●"/>
            </a:pPr>
            <a:r>
              <a:rPr lang="ar" sz="1000">
                <a:solidFill>
                  <a:srgbClr val="93C47D"/>
                </a:solidFill>
                <a:latin typeface="Bree Serif"/>
                <a:ea typeface="Bree Serif"/>
                <a:cs typeface="Bree Serif"/>
                <a:sym typeface="Bree Serif"/>
              </a:rPr>
              <a:t>enlarged</a:t>
            </a:r>
            <a:r>
              <a:rPr lang="ar" sz="1000">
                <a:solidFill>
                  <a:schemeClr val="dk1"/>
                </a:solidFill>
                <a:latin typeface="Bree Serif"/>
                <a:ea typeface="Bree Serif"/>
                <a:cs typeface="Bree Serif"/>
                <a:sym typeface="Bree Serif"/>
              </a:rPr>
              <a:t>, disc-shaped </a:t>
            </a:r>
            <a:r>
              <a:rPr lang="ar" sz="1000">
                <a:solidFill>
                  <a:srgbClr val="93C47D"/>
                </a:solidFill>
                <a:latin typeface="Bree Serif"/>
                <a:ea typeface="Bree Serif"/>
                <a:cs typeface="Bree Serif"/>
                <a:sym typeface="Bree Serif"/>
              </a:rPr>
              <a:t>right end of the pancreas</a:t>
            </a:r>
            <a:endParaRPr sz="1000">
              <a:solidFill>
                <a:srgbClr val="93C47D"/>
              </a:solidFill>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solidFill>
                  <a:schemeClr val="dk1"/>
                </a:solidFill>
                <a:latin typeface="Bree Serif"/>
                <a:ea typeface="Bree Serif"/>
                <a:cs typeface="Bree Serif"/>
                <a:sym typeface="Bree Serif"/>
              </a:rPr>
              <a:t>lies in the concavity of the C-shaped duodenal loop </a:t>
            </a:r>
            <a:r>
              <a:rPr lang="ar" sz="1000">
                <a:solidFill>
                  <a:srgbClr val="93C47D"/>
                </a:solidFill>
                <a:latin typeface="Bree Serif"/>
                <a:ea typeface="Bree Serif"/>
                <a:cs typeface="Bree Serif"/>
                <a:sym typeface="Bree Serif"/>
              </a:rPr>
              <a:t>in front of the L2 vertebra</a:t>
            </a:r>
            <a:r>
              <a:rPr lang="ar" sz="1000">
                <a:solidFill>
                  <a:schemeClr val="dk1"/>
                </a:solidFill>
                <a:latin typeface="Bree Serif"/>
                <a:ea typeface="Bree Serif"/>
                <a:cs typeface="Bree Serif"/>
                <a:sym typeface="Bree Serif"/>
              </a:rPr>
              <a:t>.</a:t>
            </a:r>
            <a:endParaRPr sz="1000">
              <a:latin typeface="Bree Serif"/>
              <a:ea typeface="Bree Serif"/>
              <a:cs typeface="Bree Serif"/>
              <a:sym typeface="Bree Serif"/>
            </a:endParaRPr>
          </a:p>
          <a:p>
            <a:pPr indent="-292100" lvl="0" marL="457200" rtl="0" algn="l">
              <a:spcBef>
                <a:spcPts val="0"/>
              </a:spcBef>
              <a:spcAft>
                <a:spcPts val="0"/>
              </a:spcAft>
              <a:buClr>
                <a:srgbClr val="8E7CC3"/>
              </a:buClr>
              <a:buSzPts val="1000"/>
              <a:buFont typeface="Bree Serif"/>
              <a:buChar char="●"/>
            </a:pPr>
            <a:r>
              <a:rPr lang="ar" sz="1000">
                <a:solidFill>
                  <a:srgbClr val="8E7CC3"/>
                </a:solidFill>
                <a:latin typeface="Bree Serif"/>
                <a:ea typeface="Bree Serif"/>
                <a:cs typeface="Bree Serif"/>
                <a:sym typeface="Bree Serif"/>
              </a:rPr>
              <a:t>Related	to the 2nd and 3rd portions of the duodenum on the right &amp; continues with the neck on the left.</a:t>
            </a:r>
            <a:endParaRPr sz="1000">
              <a:solidFill>
                <a:srgbClr val="8E7CC3"/>
              </a:solidFill>
              <a:latin typeface="Bree Serif"/>
              <a:ea typeface="Bree Serif"/>
              <a:cs typeface="Bree Serif"/>
              <a:sym typeface="Bree Serif"/>
            </a:endParaRPr>
          </a:p>
          <a:p>
            <a:pPr indent="-292100" lvl="0" marL="457200" rtl="0" algn="l">
              <a:spcBef>
                <a:spcPts val="0"/>
              </a:spcBef>
              <a:spcAft>
                <a:spcPts val="0"/>
              </a:spcAft>
              <a:buClr>
                <a:srgbClr val="93C47D"/>
              </a:buClr>
              <a:buSzPts val="1000"/>
              <a:buFont typeface="Bree Serif"/>
              <a:buChar char="●"/>
            </a:pPr>
            <a:r>
              <a:rPr lang="ar" sz="1000">
                <a:solidFill>
                  <a:srgbClr val="93C47D"/>
                </a:solidFill>
                <a:latin typeface="Bree Serif"/>
                <a:ea typeface="Bree Serif"/>
                <a:cs typeface="Bree Serif"/>
                <a:sym typeface="Bree Serif"/>
              </a:rPr>
              <a:t>Anterior surface is related from above downward to: </a:t>
            </a:r>
            <a:endParaRPr sz="1000">
              <a:solidFill>
                <a:srgbClr val="93C47D"/>
              </a:solidFill>
              <a:latin typeface="Bree Serif"/>
              <a:ea typeface="Bree Serif"/>
              <a:cs typeface="Bree Serif"/>
              <a:sym typeface="Bree Serif"/>
            </a:endParaRPr>
          </a:p>
          <a:p>
            <a:pPr indent="-292100" lvl="1" marL="914400" rtl="0" algn="l">
              <a:spcBef>
                <a:spcPts val="0"/>
              </a:spcBef>
              <a:spcAft>
                <a:spcPts val="0"/>
              </a:spcAft>
              <a:buClr>
                <a:srgbClr val="93C47D"/>
              </a:buClr>
              <a:buSzPts val="1000"/>
              <a:buFont typeface="Bree Serif"/>
              <a:buChar char="○"/>
            </a:pPr>
            <a:r>
              <a:rPr lang="ar" sz="1000">
                <a:solidFill>
                  <a:srgbClr val="93C47D"/>
                </a:solidFill>
                <a:latin typeface="Bree Serif"/>
                <a:ea typeface="Bree Serif"/>
                <a:cs typeface="Bree Serif"/>
                <a:sym typeface="Bree Serif"/>
              </a:rPr>
              <a:t>The gastroduodenal artery, Transverse colon, root of the transverse mesocolon &amp; jejunum</a:t>
            </a:r>
            <a:endParaRPr sz="1000">
              <a:solidFill>
                <a:srgbClr val="93C47D"/>
              </a:solidFill>
              <a:latin typeface="Bree Serif"/>
              <a:ea typeface="Bree Serif"/>
              <a:cs typeface="Bree Serif"/>
              <a:sym typeface="Bree Serif"/>
            </a:endParaRPr>
          </a:p>
          <a:p>
            <a:pPr indent="-292100" lvl="0" marL="457200" rtl="0" algn="l">
              <a:spcBef>
                <a:spcPts val="0"/>
              </a:spcBef>
              <a:spcAft>
                <a:spcPts val="0"/>
              </a:spcAft>
              <a:buClr>
                <a:srgbClr val="93C47D"/>
              </a:buClr>
              <a:buSzPts val="1000"/>
              <a:buFont typeface="Bree Serif"/>
              <a:buChar char="●"/>
            </a:pPr>
            <a:r>
              <a:rPr lang="ar" sz="1000">
                <a:solidFill>
                  <a:srgbClr val="93C47D"/>
                </a:solidFill>
                <a:latin typeface="Bree Serif"/>
                <a:ea typeface="Bree Serif"/>
                <a:cs typeface="Bree Serif"/>
                <a:sym typeface="Bree Serif"/>
              </a:rPr>
              <a:t>Posterior surface is related to: </a:t>
            </a:r>
            <a:endParaRPr sz="1000">
              <a:solidFill>
                <a:srgbClr val="93C47D"/>
              </a:solidFill>
              <a:latin typeface="Bree Serif"/>
              <a:ea typeface="Bree Serif"/>
              <a:cs typeface="Bree Serif"/>
              <a:sym typeface="Bree Serif"/>
            </a:endParaRPr>
          </a:p>
          <a:p>
            <a:pPr indent="-292100" lvl="1" marL="914400" rtl="0" algn="l">
              <a:spcBef>
                <a:spcPts val="0"/>
              </a:spcBef>
              <a:spcAft>
                <a:spcPts val="0"/>
              </a:spcAft>
              <a:buClr>
                <a:srgbClr val="93C47D"/>
              </a:buClr>
              <a:buSzPts val="1000"/>
              <a:buFont typeface="Bree Serif"/>
              <a:buChar char="○"/>
            </a:pPr>
            <a:r>
              <a:rPr lang="ar" sz="1000">
                <a:solidFill>
                  <a:srgbClr val="93C47D"/>
                </a:solidFill>
                <a:latin typeface="Bree Serif"/>
                <a:ea typeface="Bree Serif"/>
                <a:cs typeface="Bree Serif"/>
                <a:sym typeface="Bree Serif"/>
              </a:rPr>
              <a:t>Inferior vena cava, left renal vein, bile duct &amp; right crus of diaphragm</a:t>
            </a:r>
            <a:endParaRPr sz="1000">
              <a:solidFill>
                <a:srgbClr val="93C47D"/>
              </a:solidFill>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Includes uncinate process </a:t>
            </a:r>
            <a:r>
              <a:rPr lang="ar" sz="1000">
                <a:solidFill>
                  <a:srgbClr val="8E7CC3"/>
                </a:solidFill>
                <a:latin typeface="Bree Serif"/>
                <a:ea typeface="Bree Serif"/>
                <a:cs typeface="Bree Serif"/>
                <a:sym typeface="Bree Serif"/>
              </a:rPr>
              <a:t>(part extending to the left behind the superior mesenteric vessels).</a:t>
            </a:r>
            <a:endParaRPr sz="1000">
              <a:solidFill>
                <a:srgbClr val="8E7CC3"/>
              </a:solidFill>
              <a:latin typeface="Bree Serif"/>
              <a:ea typeface="Bree Serif"/>
              <a:cs typeface="Bree Serif"/>
              <a:sym typeface="Bree Serif"/>
            </a:endParaRPr>
          </a:p>
          <a:p>
            <a:pPr indent="-292100" lvl="0" marL="457200" rtl="0" algn="l">
              <a:spcBef>
                <a:spcPts val="0"/>
              </a:spcBef>
              <a:spcAft>
                <a:spcPts val="0"/>
              </a:spcAft>
              <a:buClr>
                <a:srgbClr val="93C47D"/>
              </a:buClr>
              <a:buSzPts val="1000"/>
              <a:buFont typeface="Bree Serif"/>
              <a:buChar char="●"/>
            </a:pPr>
            <a:r>
              <a:rPr lang="ar" sz="1000">
                <a:solidFill>
                  <a:srgbClr val="93C47D"/>
                </a:solidFill>
                <a:latin typeface="Bree Serif"/>
                <a:ea typeface="Bree Serif"/>
                <a:cs typeface="Bree Serif"/>
                <a:sym typeface="Bree Serif"/>
              </a:rPr>
              <a:t>Uncinate process is </a:t>
            </a:r>
            <a:r>
              <a:rPr lang="ar" sz="1000">
                <a:solidFill>
                  <a:srgbClr val="93C47D"/>
                </a:solidFill>
                <a:latin typeface="Bree Serif"/>
                <a:ea typeface="Bree Serif"/>
                <a:cs typeface="Bree Serif"/>
                <a:sym typeface="Bree Serif"/>
              </a:rPr>
              <a:t>related to:</a:t>
            </a:r>
            <a:endParaRPr sz="1000">
              <a:solidFill>
                <a:srgbClr val="93C47D"/>
              </a:solidFill>
              <a:latin typeface="Bree Serif"/>
              <a:ea typeface="Bree Serif"/>
              <a:cs typeface="Bree Serif"/>
              <a:sym typeface="Bree Serif"/>
            </a:endParaRPr>
          </a:p>
          <a:p>
            <a:pPr indent="-292100" lvl="1" marL="914400" rtl="0" algn="l">
              <a:spcBef>
                <a:spcPts val="0"/>
              </a:spcBef>
              <a:spcAft>
                <a:spcPts val="0"/>
              </a:spcAft>
              <a:buClr>
                <a:srgbClr val="93C47D"/>
              </a:buClr>
              <a:buSzPts val="1000"/>
              <a:buFont typeface="Bree Serif"/>
              <a:buChar char="○"/>
            </a:pPr>
            <a:r>
              <a:rPr lang="ar" sz="1000">
                <a:solidFill>
                  <a:srgbClr val="93C47D"/>
                </a:solidFill>
                <a:latin typeface="Bree Serif"/>
                <a:ea typeface="Bree Serif"/>
                <a:cs typeface="Bree Serif"/>
                <a:sym typeface="Bree Serif"/>
              </a:rPr>
              <a:t>anteriorly to superior mesenteric vessels</a:t>
            </a:r>
            <a:endParaRPr sz="1000">
              <a:solidFill>
                <a:srgbClr val="93C47D"/>
              </a:solidFill>
              <a:latin typeface="Bree Serif"/>
              <a:ea typeface="Bree Serif"/>
              <a:cs typeface="Bree Serif"/>
              <a:sym typeface="Bree Serif"/>
            </a:endParaRPr>
          </a:p>
          <a:p>
            <a:pPr indent="-292100" lvl="1" marL="914400" rtl="0" algn="l">
              <a:spcBef>
                <a:spcPts val="0"/>
              </a:spcBef>
              <a:spcAft>
                <a:spcPts val="0"/>
              </a:spcAft>
              <a:buClr>
                <a:srgbClr val="93C47D"/>
              </a:buClr>
              <a:buSzPts val="1000"/>
              <a:buFont typeface="Bree Serif"/>
              <a:buChar char="○"/>
            </a:pPr>
            <a:r>
              <a:rPr lang="ar" sz="1000">
                <a:solidFill>
                  <a:srgbClr val="93C47D"/>
                </a:solidFill>
                <a:latin typeface="Bree Serif"/>
                <a:ea typeface="Bree Serif"/>
                <a:cs typeface="Bree Serif"/>
                <a:sym typeface="Bree Serif"/>
              </a:rPr>
              <a:t>posteriorly to the abdominal aorta</a:t>
            </a:r>
            <a:endParaRPr sz="1000">
              <a:solidFill>
                <a:srgbClr val="93C47D"/>
              </a:solidFill>
              <a:latin typeface="Bree Serif"/>
              <a:ea typeface="Bree Serif"/>
              <a:cs typeface="Bree Serif"/>
              <a:sym typeface="Bree Serif"/>
            </a:endParaRPr>
          </a:p>
          <a:p>
            <a:pPr indent="0" lvl="0" marL="914400" rtl="0" algn="l">
              <a:spcBef>
                <a:spcPts val="0"/>
              </a:spcBef>
              <a:spcAft>
                <a:spcPts val="0"/>
              </a:spcAft>
              <a:buNone/>
            </a:pPr>
            <a:r>
              <a:t/>
            </a:r>
            <a:endParaRPr sz="1000">
              <a:solidFill>
                <a:srgbClr val="93C47D"/>
              </a:solidFill>
              <a:latin typeface="Bree Serif"/>
              <a:ea typeface="Bree Serif"/>
              <a:cs typeface="Bree Serif"/>
              <a:sym typeface="Bree Serif"/>
            </a:endParaRPr>
          </a:p>
          <a:p>
            <a:pPr indent="-292100" lvl="0" marL="457200" rtl="0" algn="l">
              <a:spcBef>
                <a:spcPts val="0"/>
              </a:spcBef>
              <a:spcAft>
                <a:spcPts val="0"/>
              </a:spcAft>
              <a:buClr>
                <a:srgbClr val="93C47D"/>
              </a:buClr>
              <a:buSzPts val="1000"/>
              <a:buFont typeface="Bree Serif"/>
              <a:buChar char="●"/>
            </a:pPr>
            <a:r>
              <a:rPr b="1" lang="ar" sz="1000">
                <a:solidFill>
                  <a:srgbClr val="6AA84F"/>
                </a:solidFill>
                <a:latin typeface="Bree Serif"/>
                <a:ea typeface="Bree Serif"/>
                <a:cs typeface="Bree Serif"/>
                <a:sym typeface="Bree Serif"/>
              </a:rPr>
              <a:t>CLINICAL ANATOMY: </a:t>
            </a:r>
            <a:r>
              <a:rPr lang="ar" sz="1000">
                <a:solidFill>
                  <a:srgbClr val="6AA84F"/>
                </a:solidFill>
                <a:latin typeface="Bree Serif"/>
                <a:ea typeface="Bree Serif"/>
                <a:cs typeface="Bree Serif"/>
                <a:sym typeface="Bree Serif"/>
              </a:rPr>
              <a:t>Carcinoma of the head of pancreas :</a:t>
            </a:r>
            <a:r>
              <a:rPr lang="ar" sz="1000">
                <a:solidFill>
                  <a:srgbClr val="93C47D"/>
                </a:solidFill>
                <a:latin typeface="Bree Serif"/>
                <a:ea typeface="Bree Serif"/>
                <a:cs typeface="Bree Serif"/>
                <a:sym typeface="Bree Serif"/>
              </a:rPr>
              <a:t> </a:t>
            </a:r>
            <a:r>
              <a:rPr lang="ar" sz="1000">
                <a:solidFill>
                  <a:schemeClr val="dk1"/>
                </a:solidFill>
                <a:latin typeface="Bree Serif"/>
                <a:ea typeface="Bree Serif"/>
                <a:cs typeface="Bree Serif"/>
                <a:sym typeface="Bree Serif"/>
              </a:rPr>
              <a:t>common ,Compresses the bile duct leading to persistent obstructive jaundice May press the portal vein or may involve the stomach due to close vicinity of these structures to the head of pancreas</a:t>
            </a:r>
            <a:endParaRPr sz="1000">
              <a:solidFill>
                <a:srgbClr val="93C47D"/>
              </a:solidFill>
              <a:latin typeface="Bree Serif"/>
              <a:ea typeface="Bree Serif"/>
              <a:cs typeface="Bree Serif"/>
              <a:sym typeface="Bree Serif"/>
            </a:endParaRPr>
          </a:p>
        </p:txBody>
      </p:sp>
      <p:sp>
        <p:nvSpPr>
          <p:cNvPr id="246" name="Google Shape;246;p40"/>
          <p:cNvSpPr/>
          <p:nvPr/>
        </p:nvSpPr>
        <p:spPr>
          <a:xfrm>
            <a:off x="116100" y="4088200"/>
            <a:ext cx="6785400" cy="812100"/>
          </a:xfrm>
          <a:prstGeom prst="round2DiagRect">
            <a:avLst>
              <a:gd fmla="val 16667" name="adj1"/>
              <a:gd fmla="val 0" name="adj2"/>
            </a:avLst>
          </a:prstGeom>
          <a:solidFill>
            <a:schemeClr val="lt1"/>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8E7CC3"/>
              </a:buClr>
              <a:buSzPts val="1000"/>
              <a:buFont typeface="Bree Serif"/>
              <a:buChar char="●"/>
            </a:pPr>
            <a:r>
              <a:rPr lang="ar" sz="1000">
                <a:solidFill>
                  <a:srgbClr val="8E7CC3"/>
                </a:solidFill>
                <a:latin typeface="Bree Serif"/>
                <a:ea typeface="Bree Serif"/>
                <a:cs typeface="Bree Serif"/>
                <a:sym typeface="Bree Serif"/>
              </a:rPr>
              <a:t>The constricted	portion	connecting the head &amp; body.</a:t>
            </a:r>
            <a:endParaRPr sz="1000">
              <a:solidFill>
                <a:srgbClr val="8E7CC3"/>
              </a:solidFill>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solidFill>
                  <a:srgbClr val="93C47D"/>
                </a:solidFill>
                <a:latin typeface="Bree Serif"/>
                <a:ea typeface="Bree Serif"/>
                <a:cs typeface="Bree Serif"/>
                <a:sym typeface="Bree Serif"/>
              </a:rPr>
              <a:t>narrow band of pancreatic tissue</a:t>
            </a:r>
            <a:r>
              <a:rPr lang="ar" sz="1000">
                <a:latin typeface="Bree Serif"/>
                <a:ea typeface="Bree Serif"/>
                <a:cs typeface="Bree Serif"/>
                <a:sym typeface="Bree Serif"/>
              </a:rPr>
              <a:t> that lies  in front of origin of superior mesenteric artery and the confluence</a:t>
            </a:r>
            <a:r>
              <a:rPr lang="ar" sz="1000">
                <a:latin typeface="Bree Serif"/>
                <a:ea typeface="Bree Serif"/>
                <a:cs typeface="Bree Serif"/>
                <a:sym typeface="Bree Serif"/>
              </a:rPr>
              <a:t> </a:t>
            </a:r>
            <a:r>
              <a:rPr lang="ar" sz="1000">
                <a:latin typeface="Bree Serif"/>
                <a:ea typeface="Bree Serif"/>
                <a:cs typeface="Bree Serif"/>
                <a:sym typeface="Bree Serif"/>
              </a:rPr>
              <a:t>of the </a:t>
            </a:r>
            <a:r>
              <a:rPr lang="ar" sz="1000" u="sng">
                <a:solidFill>
                  <a:srgbClr val="FF0000"/>
                </a:solidFill>
                <a:latin typeface="Bree Serif"/>
                <a:ea typeface="Bree Serif"/>
                <a:cs typeface="Bree Serif"/>
                <a:sym typeface="Bree Serif"/>
              </a:rPr>
              <a:t>portal vein</a:t>
            </a:r>
            <a:r>
              <a:rPr lang="ar" sz="1000">
                <a:latin typeface="Bree Serif"/>
                <a:ea typeface="Bree Serif"/>
                <a:cs typeface="Bree Serif"/>
                <a:sym typeface="Bree Serif"/>
              </a:rPr>
              <a:t> </a:t>
            </a:r>
            <a:r>
              <a:rPr lang="ar" sz="1000">
                <a:solidFill>
                  <a:srgbClr val="B7B7B7"/>
                </a:solidFill>
                <a:latin typeface="Bree Serif"/>
                <a:ea typeface="Bree Serif"/>
                <a:cs typeface="Bree Serif"/>
                <a:sym typeface="Bree Serif"/>
              </a:rPr>
              <a:t>(made of union of splenic &amp; superior mesenteric veins)</a:t>
            </a:r>
            <a:endParaRPr sz="1000">
              <a:solidFill>
                <a:srgbClr val="B7B7B7"/>
              </a:solidFill>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Its antero-superior surface supports the	pylorus	of the stomach.</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The superior mesenteric	 vessels emerge from its inferior border.</a:t>
            </a:r>
            <a:endParaRPr/>
          </a:p>
        </p:txBody>
      </p:sp>
      <p:sp>
        <p:nvSpPr>
          <p:cNvPr id="247" name="Google Shape;247;p40"/>
          <p:cNvSpPr txBox="1"/>
          <p:nvPr/>
        </p:nvSpPr>
        <p:spPr>
          <a:xfrm>
            <a:off x="2070775" y="749600"/>
            <a:ext cx="818700" cy="1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Bree Serif"/>
                <a:ea typeface="Bree Serif"/>
                <a:cs typeface="Bree Serif"/>
                <a:sym typeface="Bree Serif"/>
              </a:rPr>
              <a:t>Head</a:t>
            </a:r>
            <a:endParaRPr b="1">
              <a:latin typeface="Bree Serif"/>
              <a:ea typeface="Bree Serif"/>
              <a:cs typeface="Bree Serif"/>
              <a:sym typeface="Bree Serif"/>
            </a:endParaRPr>
          </a:p>
        </p:txBody>
      </p:sp>
      <p:sp>
        <p:nvSpPr>
          <p:cNvPr id="248" name="Google Shape;248;p40"/>
          <p:cNvSpPr/>
          <p:nvPr/>
        </p:nvSpPr>
        <p:spPr>
          <a:xfrm>
            <a:off x="1670195" y="749575"/>
            <a:ext cx="400572" cy="232848"/>
          </a:xfrm>
          <a:prstGeom prst="cloud">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1</a:t>
            </a:r>
            <a:endParaRPr b="1">
              <a:latin typeface="Bree Serif"/>
              <a:ea typeface="Bree Serif"/>
              <a:cs typeface="Bree Serif"/>
              <a:sym typeface="Bree Serif"/>
            </a:endParaRPr>
          </a:p>
        </p:txBody>
      </p:sp>
      <p:sp>
        <p:nvSpPr>
          <p:cNvPr id="249" name="Google Shape;249;p40"/>
          <p:cNvSpPr/>
          <p:nvPr/>
        </p:nvSpPr>
        <p:spPr>
          <a:xfrm>
            <a:off x="2889395" y="741049"/>
            <a:ext cx="400572" cy="232848"/>
          </a:xfrm>
          <a:prstGeom prst="cloud">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2</a:t>
            </a:r>
            <a:endParaRPr b="1">
              <a:latin typeface="Bree Serif"/>
              <a:ea typeface="Bree Serif"/>
              <a:cs typeface="Bree Serif"/>
              <a:sym typeface="Bree Serif"/>
            </a:endParaRPr>
          </a:p>
        </p:txBody>
      </p:sp>
      <p:sp>
        <p:nvSpPr>
          <p:cNvPr id="250" name="Google Shape;250;p40"/>
          <p:cNvSpPr/>
          <p:nvPr/>
        </p:nvSpPr>
        <p:spPr>
          <a:xfrm>
            <a:off x="4303044" y="749600"/>
            <a:ext cx="400572" cy="232848"/>
          </a:xfrm>
          <a:prstGeom prst="cloud">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3</a:t>
            </a:r>
            <a:endParaRPr b="1">
              <a:latin typeface="Bree Serif"/>
              <a:ea typeface="Bree Serif"/>
              <a:cs typeface="Bree Serif"/>
              <a:sym typeface="Bree Serif"/>
            </a:endParaRPr>
          </a:p>
        </p:txBody>
      </p:sp>
      <p:sp>
        <p:nvSpPr>
          <p:cNvPr id="251" name="Google Shape;251;p40"/>
          <p:cNvSpPr/>
          <p:nvPr/>
        </p:nvSpPr>
        <p:spPr>
          <a:xfrm>
            <a:off x="5598444" y="741075"/>
            <a:ext cx="400572" cy="232848"/>
          </a:xfrm>
          <a:prstGeom prst="cloud">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4</a:t>
            </a:r>
            <a:endParaRPr b="1">
              <a:latin typeface="Bree Serif"/>
              <a:ea typeface="Bree Serif"/>
              <a:cs typeface="Bree Serif"/>
              <a:sym typeface="Bree Serif"/>
            </a:endParaRPr>
          </a:p>
        </p:txBody>
      </p:sp>
      <p:sp>
        <p:nvSpPr>
          <p:cNvPr id="252" name="Google Shape;252;p40"/>
          <p:cNvSpPr txBox="1"/>
          <p:nvPr/>
        </p:nvSpPr>
        <p:spPr>
          <a:xfrm>
            <a:off x="3366175" y="741050"/>
            <a:ext cx="727800" cy="23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Bree Serif"/>
                <a:ea typeface="Bree Serif"/>
                <a:cs typeface="Bree Serif"/>
                <a:sym typeface="Bree Serif"/>
              </a:rPr>
              <a:t>Neck</a:t>
            </a:r>
            <a:endParaRPr b="1">
              <a:latin typeface="Bree Serif"/>
              <a:ea typeface="Bree Serif"/>
              <a:cs typeface="Bree Serif"/>
              <a:sym typeface="Bree Serif"/>
            </a:endParaRPr>
          </a:p>
        </p:txBody>
      </p:sp>
      <p:sp>
        <p:nvSpPr>
          <p:cNvPr id="253" name="Google Shape;253;p40"/>
          <p:cNvSpPr txBox="1"/>
          <p:nvPr/>
        </p:nvSpPr>
        <p:spPr>
          <a:xfrm>
            <a:off x="4779825" y="749625"/>
            <a:ext cx="727800" cy="23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Bree Serif"/>
                <a:ea typeface="Bree Serif"/>
                <a:cs typeface="Bree Serif"/>
                <a:sym typeface="Bree Serif"/>
              </a:rPr>
              <a:t>Body</a:t>
            </a:r>
            <a:endParaRPr b="1">
              <a:latin typeface="Bree Serif"/>
              <a:ea typeface="Bree Serif"/>
              <a:cs typeface="Bree Serif"/>
              <a:sym typeface="Bree Serif"/>
            </a:endParaRPr>
          </a:p>
        </p:txBody>
      </p:sp>
      <p:sp>
        <p:nvSpPr>
          <p:cNvPr id="254" name="Google Shape;254;p40"/>
          <p:cNvSpPr txBox="1"/>
          <p:nvPr/>
        </p:nvSpPr>
        <p:spPr>
          <a:xfrm>
            <a:off x="6097724" y="741097"/>
            <a:ext cx="1329900" cy="23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Bree Serif"/>
                <a:ea typeface="Bree Serif"/>
                <a:cs typeface="Bree Serif"/>
                <a:sym typeface="Bree Serif"/>
              </a:rPr>
              <a:t>Tail</a:t>
            </a:r>
            <a:endParaRPr b="1">
              <a:latin typeface="Bree Serif"/>
              <a:ea typeface="Bree Serif"/>
              <a:cs typeface="Bree Serif"/>
              <a:sym typeface="Bree Serif"/>
            </a:endParaRPr>
          </a:p>
        </p:txBody>
      </p:sp>
      <p:pic>
        <p:nvPicPr>
          <p:cNvPr id="255" name="Google Shape;255;p40"/>
          <p:cNvPicPr preferRelativeResize="0"/>
          <p:nvPr/>
        </p:nvPicPr>
        <p:blipFill>
          <a:blip r:embed="rId3">
            <a:alphaModFix/>
          </a:blip>
          <a:stretch>
            <a:fillRect/>
          </a:stretch>
        </p:blipFill>
        <p:spPr>
          <a:xfrm>
            <a:off x="7241363" y="1414875"/>
            <a:ext cx="1458699" cy="924600"/>
          </a:xfrm>
          <a:prstGeom prst="rect">
            <a:avLst/>
          </a:prstGeom>
          <a:noFill/>
          <a:ln>
            <a:noFill/>
          </a:ln>
        </p:spPr>
      </p:pic>
      <p:pic>
        <p:nvPicPr>
          <p:cNvPr id="256" name="Google Shape;256;p40"/>
          <p:cNvPicPr preferRelativeResize="0"/>
          <p:nvPr/>
        </p:nvPicPr>
        <p:blipFill rotWithShape="1">
          <a:blip r:embed="rId4">
            <a:alphaModFix/>
          </a:blip>
          <a:srcRect b="0" l="22468" r="0" t="30201"/>
          <a:stretch/>
        </p:blipFill>
        <p:spPr>
          <a:xfrm>
            <a:off x="7347000" y="2419350"/>
            <a:ext cx="1423725" cy="962700"/>
          </a:xfrm>
          <a:prstGeom prst="rect">
            <a:avLst/>
          </a:prstGeom>
          <a:noFill/>
          <a:ln>
            <a:noFill/>
          </a:ln>
        </p:spPr>
      </p:pic>
      <p:pic>
        <p:nvPicPr>
          <p:cNvPr id="257" name="Google Shape;257;p40"/>
          <p:cNvPicPr preferRelativeResize="0"/>
          <p:nvPr/>
        </p:nvPicPr>
        <p:blipFill>
          <a:blip r:embed="rId5">
            <a:alphaModFix/>
          </a:blip>
          <a:stretch>
            <a:fillRect/>
          </a:stretch>
        </p:blipFill>
        <p:spPr>
          <a:xfrm>
            <a:off x="6901513" y="3772825"/>
            <a:ext cx="1819174" cy="995899"/>
          </a:xfrm>
          <a:prstGeom prst="rect">
            <a:avLst/>
          </a:prstGeom>
          <a:noFill/>
          <a:ln>
            <a:noFill/>
          </a:ln>
        </p:spPr>
      </p:pic>
      <p:grpSp>
        <p:nvGrpSpPr>
          <p:cNvPr id="258" name="Google Shape;258;p40"/>
          <p:cNvGrpSpPr/>
          <p:nvPr/>
        </p:nvGrpSpPr>
        <p:grpSpPr>
          <a:xfrm>
            <a:off x="149628" y="1083592"/>
            <a:ext cx="1759928" cy="257011"/>
            <a:chOff x="611560" y="2708920"/>
            <a:chExt cx="1728300" cy="379800"/>
          </a:xfrm>
        </p:grpSpPr>
        <p:sp>
          <p:nvSpPr>
            <p:cNvPr id="259" name="Google Shape;259;p40"/>
            <p:cNvSpPr/>
            <p:nvPr/>
          </p:nvSpPr>
          <p:spPr>
            <a:xfrm>
              <a:off x="611560" y="2708920"/>
              <a:ext cx="1728300" cy="379800"/>
            </a:xfrm>
            <a:prstGeom prst="round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200" u="none" cap="none" strike="noStrike">
                <a:solidFill>
                  <a:srgbClr val="FFFFFF"/>
                </a:solidFill>
                <a:latin typeface="Bree Serif"/>
                <a:ea typeface="Bree Serif"/>
                <a:cs typeface="Bree Serif"/>
                <a:sym typeface="Bree Serif"/>
              </a:endParaRPr>
            </a:p>
          </p:txBody>
        </p:sp>
        <p:sp>
          <p:nvSpPr>
            <p:cNvPr id="260" name="Google Shape;260;p40"/>
            <p:cNvSpPr txBox="1"/>
            <p:nvPr/>
          </p:nvSpPr>
          <p:spPr>
            <a:xfrm>
              <a:off x="665833" y="2744923"/>
              <a:ext cx="1619700" cy="307800"/>
            </a:xfrm>
            <a:prstGeom prst="rect">
              <a:avLst/>
            </a:prstGeom>
            <a:solidFill>
              <a:schemeClr val="accent1"/>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Bree Serif"/>
                  <a:ea typeface="Bree Serif"/>
                  <a:cs typeface="Bree Serif"/>
                  <a:sym typeface="Bree Serif"/>
                </a:rPr>
                <a:t>Head</a:t>
              </a:r>
              <a:endParaRPr b="1" sz="1200">
                <a:solidFill>
                  <a:srgbClr val="FFFFFF"/>
                </a:solidFill>
                <a:latin typeface="Bree Serif"/>
                <a:ea typeface="Bree Serif"/>
                <a:cs typeface="Bree Serif"/>
                <a:sym typeface="Bree Serif"/>
              </a:endParaRPr>
            </a:p>
          </p:txBody>
        </p:sp>
      </p:grpSp>
      <p:grpSp>
        <p:nvGrpSpPr>
          <p:cNvPr id="261" name="Google Shape;261;p40"/>
          <p:cNvGrpSpPr/>
          <p:nvPr/>
        </p:nvGrpSpPr>
        <p:grpSpPr>
          <a:xfrm>
            <a:off x="149628" y="3839192"/>
            <a:ext cx="1759928" cy="257011"/>
            <a:chOff x="611560" y="2708920"/>
            <a:chExt cx="1728300" cy="379800"/>
          </a:xfrm>
        </p:grpSpPr>
        <p:sp>
          <p:nvSpPr>
            <p:cNvPr id="262" name="Google Shape;262;p40"/>
            <p:cNvSpPr/>
            <p:nvPr/>
          </p:nvSpPr>
          <p:spPr>
            <a:xfrm>
              <a:off x="611560" y="2708920"/>
              <a:ext cx="1728300" cy="379800"/>
            </a:xfrm>
            <a:prstGeom prst="round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200" u="none" cap="none" strike="noStrike">
                <a:solidFill>
                  <a:srgbClr val="FFFFFF"/>
                </a:solidFill>
                <a:latin typeface="Bree Serif"/>
                <a:ea typeface="Bree Serif"/>
                <a:cs typeface="Bree Serif"/>
                <a:sym typeface="Bree Serif"/>
              </a:endParaRPr>
            </a:p>
          </p:txBody>
        </p:sp>
        <p:sp>
          <p:nvSpPr>
            <p:cNvPr id="263" name="Google Shape;263;p40"/>
            <p:cNvSpPr txBox="1"/>
            <p:nvPr/>
          </p:nvSpPr>
          <p:spPr>
            <a:xfrm>
              <a:off x="665833" y="2744923"/>
              <a:ext cx="1619700" cy="307800"/>
            </a:xfrm>
            <a:prstGeom prst="rect">
              <a:avLst/>
            </a:prstGeom>
            <a:solidFill>
              <a:schemeClr val="accent1"/>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Bree Serif"/>
                  <a:ea typeface="Bree Serif"/>
                  <a:cs typeface="Bree Serif"/>
                  <a:sym typeface="Bree Serif"/>
                </a:rPr>
                <a:t>Neck</a:t>
              </a:r>
              <a:endParaRPr b="1" sz="1200">
                <a:solidFill>
                  <a:srgbClr val="FFFFFF"/>
                </a:solidFill>
                <a:latin typeface="Bree Serif"/>
                <a:ea typeface="Bree Serif"/>
                <a:cs typeface="Bree Serif"/>
                <a:sym typeface="Bree Serif"/>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41"/>
          <p:cNvSpPr txBox="1"/>
          <p:nvPr>
            <p:ph type="ctrTitle"/>
          </p:nvPr>
        </p:nvSpPr>
        <p:spPr>
          <a:xfrm>
            <a:off x="104775" y="-8"/>
            <a:ext cx="5392200" cy="62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ar"/>
              <a:t>Pancreas Parts</a:t>
            </a:r>
            <a:endParaRPr/>
          </a:p>
        </p:txBody>
      </p:sp>
      <p:sp>
        <p:nvSpPr>
          <p:cNvPr id="269" name="Google Shape;269;p41"/>
          <p:cNvSpPr txBox="1"/>
          <p:nvPr>
            <p:ph idx="12" type="sldNum"/>
          </p:nvPr>
        </p:nvSpPr>
        <p:spPr>
          <a:xfrm>
            <a:off x="8880299" y="4671825"/>
            <a:ext cx="263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270" name="Google Shape;270;p41"/>
          <p:cNvSpPr/>
          <p:nvPr/>
        </p:nvSpPr>
        <p:spPr>
          <a:xfrm>
            <a:off x="104775" y="3466175"/>
            <a:ext cx="6174000" cy="1369500"/>
          </a:xfrm>
          <a:prstGeom prst="round2DiagRect">
            <a:avLst>
              <a:gd fmla="val 16667" name="adj1"/>
              <a:gd fmla="val 0" name="adj2"/>
            </a:avLst>
          </a:prstGeom>
          <a:solidFill>
            <a:srgbClr val="FFFFFF"/>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Narrow, short segment, ending at the splenic hilum.</a:t>
            </a:r>
            <a:endParaRPr sz="1000">
              <a:latin typeface="Bree Serif"/>
              <a:ea typeface="Bree Serif"/>
              <a:cs typeface="Bree Serif"/>
              <a:sym typeface="Bree Serif"/>
            </a:endParaRPr>
          </a:p>
          <a:p>
            <a:pPr indent="-292100" lvl="0" marL="457200" rtl="0" algn="l">
              <a:spcBef>
                <a:spcPts val="0"/>
              </a:spcBef>
              <a:spcAft>
                <a:spcPts val="0"/>
              </a:spcAft>
              <a:buClr>
                <a:srgbClr val="93C47D"/>
              </a:buClr>
              <a:buSzPts val="1000"/>
              <a:buFont typeface="Bree Serif"/>
              <a:buChar char="●"/>
            </a:pPr>
            <a:r>
              <a:rPr lang="ar" sz="1000">
                <a:solidFill>
                  <a:srgbClr val="93C47D"/>
                </a:solidFill>
                <a:latin typeface="Bree Serif"/>
                <a:ea typeface="Bree Serif"/>
                <a:cs typeface="Bree Serif"/>
                <a:sym typeface="Bree Serif"/>
              </a:rPr>
              <a:t>It is </a:t>
            </a:r>
            <a:r>
              <a:rPr lang="ar" sz="1000">
                <a:solidFill>
                  <a:srgbClr val="FF0000"/>
                </a:solidFill>
                <a:latin typeface="Bree Serif"/>
                <a:ea typeface="Bree Serif"/>
                <a:cs typeface="Bree Serif"/>
                <a:sym typeface="Bree Serif"/>
              </a:rPr>
              <a:t>mobile </a:t>
            </a:r>
            <a:r>
              <a:rPr lang="ar" sz="1000">
                <a:solidFill>
                  <a:srgbClr val="93C47D"/>
                </a:solidFill>
                <a:latin typeface="Bree Serif"/>
                <a:ea typeface="Bree Serif"/>
                <a:cs typeface="Bree Serif"/>
                <a:sym typeface="Bree Serif"/>
              </a:rPr>
              <a:t>unlike the other major retroperitoneal parts of the gland</a:t>
            </a:r>
            <a:endParaRPr sz="1000">
              <a:solidFill>
                <a:srgbClr val="93C47D"/>
              </a:solidFill>
              <a:latin typeface="Bree Serif"/>
              <a:ea typeface="Bree Serif"/>
              <a:cs typeface="Bree Serif"/>
              <a:sym typeface="Bree Serif"/>
            </a:endParaRPr>
          </a:p>
          <a:p>
            <a:pPr indent="-292100" lvl="0" marL="457200" rtl="0" algn="l">
              <a:spcBef>
                <a:spcPts val="0"/>
              </a:spcBef>
              <a:spcAft>
                <a:spcPts val="0"/>
              </a:spcAft>
              <a:buClr>
                <a:srgbClr val="93C47D"/>
              </a:buClr>
              <a:buSzPts val="1000"/>
              <a:buFont typeface="Bree Serif"/>
              <a:buChar char="●"/>
            </a:pPr>
            <a:r>
              <a:rPr lang="ar" sz="1000">
                <a:solidFill>
                  <a:srgbClr val="93C47D"/>
                </a:solidFill>
                <a:latin typeface="Bree Serif"/>
                <a:ea typeface="Bree Serif"/>
                <a:cs typeface="Bree Serif"/>
                <a:sym typeface="Bree Serif"/>
              </a:rPr>
              <a:t>contains the </a:t>
            </a:r>
            <a:r>
              <a:rPr lang="ar" sz="1000">
                <a:solidFill>
                  <a:srgbClr val="FF0000"/>
                </a:solidFill>
                <a:latin typeface="Bree Serif"/>
                <a:ea typeface="Bree Serif"/>
                <a:cs typeface="Bree Serif"/>
                <a:sym typeface="Bree Serif"/>
              </a:rPr>
              <a:t>largest number of islets of Langerhans</a:t>
            </a:r>
            <a:endParaRPr sz="1000">
              <a:solidFill>
                <a:srgbClr val="FF0000"/>
              </a:solidFill>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Lies in the splenicorenal </a:t>
            </a:r>
            <a:r>
              <a:rPr lang="ar" sz="1000">
                <a:solidFill>
                  <a:srgbClr val="93C47D"/>
                </a:solidFill>
                <a:latin typeface="Bree Serif"/>
                <a:ea typeface="Bree Serif"/>
                <a:cs typeface="Bree Serif"/>
                <a:sym typeface="Bree Serif"/>
              </a:rPr>
              <a:t>(lienorenal) </a:t>
            </a:r>
            <a:r>
              <a:rPr lang="ar" sz="1000">
                <a:latin typeface="Bree Serif"/>
                <a:ea typeface="Bree Serif"/>
                <a:cs typeface="Bree Serif"/>
                <a:sym typeface="Bree Serif"/>
              </a:rPr>
              <a:t>ligament (may get injured during splenectomy</a:t>
            </a:r>
            <a:r>
              <a:rPr lang="ar" sz="1000">
                <a:solidFill>
                  <a:srgbClr val="B7B7B7"/>
                </a:solidFill>
                <a:latin typeface="Bree Serif"/>
                <a:ea typeface="Bree Serif"/>
                <a:cs typeface="Bree Serif"/>
                <a:sym typeface="Bree Serif"/>
              </a:rPr>
              <a:t> or nephrectomy</a:t>
            </a:r>
            <a:r>
              <a:rPr lang="ar" sz="1000">
                <a:latin typeface="Bree Serif"/>
                <a:ea typeface="Bree Serif"/>
                <a:cs typeface="Bree Serif"/>
                <a:sym typeface="Bree Serif"/>
              </a:rPr>
              <a:t>), at the level of the </a:t>
            </a:r>
            <a:r>
              <a:rPr lang="ar" sz="1000">
                <a:solidFill>
                  <a:srgbClr val="FF0000"/>
                </a:solidFill>
                <a:latin typeface="Bree Serif"/>
                <a:ea typeface="Bree Serif"/>
                <a:cs typeface="Bree Serif"/>
                <a:sym typeface="Bree Serif"/>
              </a:rPr>
              <a:t>T12</a:t>
            </a:r>
            <a:r>
              <a:rPr lang="ar" sz="1000">
                <a:latin typeface="Bree Serif"/>
                <a:ea typeface="Bree Serif"/>
                <a:cs typeface="Bree Serif"/>
                <a:sym typeface="Bree Serif"/>
              </a:rPr>
              <a:t> vertebra.</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Anteriorly, related to splenic flexure of colon.</a:t>
            </a:r>
            <a:endParaRPr/>
          </a:p>
        </p:txBody>
      </p:sp>
      <p:sp>
        <p:nvSpPr>
          <p:cNvPr id="271" name="Google Shape;271;p41"/>
          <p:cNvSpPr/>
          <p:nvPr/>
        </p:nvSpPr>
        <p:spPr>
          <a:xfrm>
            <a:off x="104775" y="1457925"/>
            <a:ext cx="6174000" cy="1818600"/>
          </a:xfrm>
          <a:prstGeom prst="round2DiagRect">
            <a:avLst>
              <a:gd fmla="val 16667" name="adj1"/>
              <a:gd fmla="val 0" name="adj2"/>
            </a:avLst>
          </a:prstGeom>
          <a:solidFill>
            <a:schemeClr val="lt1"/>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It runs upward and to the left.</a:t>
            </a:r>
            <a:endParaRPr sz="1000">
              <a:latin typeface="Bree Serif"/>
              <a:ea typeface="Bree Serif"/>
              <a:cs typeface="Bree Serif"/>
              <a:sym typeface="Bree Serif"/>
            </a:endParaRPr>
          </a:p>
          <a:p>
            <a:pPr indent="-292100" lvl="0" marL="457200" rtl="0" algn="l">
              <a:spcBef>
                <a:spcPts val="0"/>
              </a:spcBef>
              <a:spcAft>
                <a:spcPts val="0"/>
              </a:spcAft>
              <a:buClr>
                <a:srgbClr val="93C47D"/>
              </a:buClr>
              <a:buSzPts val="1000"/>
              <a:buFont typeface="Bree Serif"/>
              <a:buChar char="●"/>
            </a:pPr>
            <a:r>
              <a:rPr lang="ar" sz="1000">
                <a:solidFill>
                  <a:srgbClr val="93C47D"/>
                </a:solidFill>
                <a:latin typeface="Bree Serif"/>
                <a:ea typeface="Bree Serif"/>
                <a:cs typeface="Bree Serif"/>
                <a:sym typeface="Bree Serif"/>
              </a:rPr>
              <a:t>lies in front of the vertebral column at or just below the</a:t>
            </a:r>
            <a:r>
              <a:rPr lang="ar" sz="1000">
                <a:solidFill>
                  <a:srgbClr val="FF0000"/>
                </a:solidFill>
                <a:latin typeface="Bree Serif"/>
                <a:ea typeface="Bree Serif"/>
                <a:cs typeface="Bree Serif"/>
                <a:sym typeface="Bree Serif"/>
              </a:rPr>
              <a:t> transpyloric plane</a:t>
            </a:r>
            <a:r>
              <a:rPr lang="ar" sz="1000">
                <a:solidFill>
                  <a:srgbClr val="93C47D"/>
                </a:solidFill>
                <a:latin typeface="Bree Serif"/>
                <a:ea typeface="Bree Serif"/>
                <a:cs typeface="Bree Serif"/>
                <a:sym typeface="Bree Serif"/>
              </a:rPr>
              <a:t>.</a:t>
            </a:r>
            <a:endParaRPr sz="1000">
              <a:solidFill>
                <a:srgbClr val="93C47D"/>
              </a:solidFill>
              <a:latin typeface="Bree Serif"/>
              <a:ea typeface="Bree Serif"/>
              <a:cs typeface="Bree Serif"/>
              <a:sym typeface="Bree Serif"/>
            </a:endParaRPr>
          </a:p>
          <a:p>
            <a:pPr indent="-292100" lvl="0" marL="457200" rtl="0" algn="l">
              <a:spcBef>
                <a:spcPts val="0"/>
              </a:spcBef>
              <a:spcAft>
                <a:spcPts val="0"/>
              </a:spcAft>
              <a:buClr>
                <a:srgbClr val="93C47D"/>
              </a:buClr>
              <a:buSzPts val="1000"/>
              <a:buFont typeface="Bree Serif"/>
              <a:buChar char="●"/>
            </a:pPr>
            <a:r>
              <a:rPr lang="ar" sz="1000">
                <a:solidFill>
                  <a:srgbClr val="93C47D"/>
                </a:solidFill>
                <a:latin typeface="Bree Serif"/>
                <a:ea typeface="Bree Serif"/>
                <a:cs typeface="Bree Serif"/>
                <a:sym typeface="Bree Serif"/>
              </a:rPr>
              <a:t>One process: </a:t>
            </a:r>
            <a:r>
              <a:rPr lang="ar" sz="1000">
                <a:solidFill>
                  <a:srgbClr val="FF0000"/>
                </a:solidFill>
                <a:latin typeface="Bree Serif"/>
                <a:ea typeface="Bree Serif"/>
                <a:cs typeface="Bree Serif"/>
                <a:sym typeface="Bree Serif"/>
              </a:rPr>
              <a:t>Tuber omentale</a:t>
            </a:r>
            <a:r>
              <a:rPr lang="ar" sz="1000">
                <a:solidFill>
                  <a:srgbClr val="93C47D"/>
                </a:solidFill>
                <a:latin typeface="Bree Serif"/>
                <a:ea typeface="Bree Serif"/>
                <a:cs typeface="Bree Serif"/>
                <a:sym typeface="Bree Serif"/>
              </a:rPr>
              <a:t> (a part of the body projects above the lesser curvature of the stomach and comes in contact with the lesser omentum across the lesser sac).</a:t>
            </a:r>
            <a:endParaRPr sz="1000">
              <a:solidFill>
                <a:srgbClr val="93C47D"/>
              </a:solidFill>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It is triangular in cross section.</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The splenic vein	 is embedded in its posterior surface.</a:t>
            </a:r>
            <a:endParaRPr sz="1000">
              <a:latin typeface="Bree Serif"/>
              <a:ea typeface="Bree Serif"/>
              <a:cs typeface="Bree Serif"/>
              <a:sym typeface="Bree Serif"/>
            </a:endParaRPr>
          </a:p>
          <a:p>
            <a:pPr indent="-292100" lvl="0" marL="457200" rtl="0" algn="l">
              <a:spcBef>
                <a:spcPts val="0"/>
              </a:spcBef>
              <a:spcAft>
                <a:spcPts val="0"/>
              </a:spcAft>
              <a:buClr>
                <a:srgbClr val="93C47D"/>
              </a:buClr>
              <a:buSzPts val="1000"/>
              <a:buFont typeface="Bree Serif"/>
              <a:buChar char="●"/>
            </a:pPr>
            <a:r>
              <a:rPr lang="ar" sz="1000">
                <a:solidFill>
                  <a:srgbClr val="93C47D"/>
                </a:solidFill>
                <a:latin typeface="Bree Serif"/>
                <a:ea typeface="Bree Serif"/>
                <a:cs typeface="Bree Serif"/>
                <a:sym typeface="Bree Serif"/>
              </a:rPr>
              <a:t>The splenic artery runs over its upper border</a:t>
            </a:r>
            <a:endParaRPr/>
          </a:p>
        </p:txBody>
      </p:sp>
      <p:sp>
        <p:nvSpPr>
          <p:cNvPr id="272" name="Google Shape;272;p41"/>
          <p:cNvSpPr txBox="1"/>
          <p:nvPr/>
        </p:nvSpPr>
        <p:spPr>
          <a:xfrm>
            <a:off x="2008477" y="802638"/>
            <a:ext cx="727800" cy="1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Bree Serif"/>
                <a:ea typeface="Bree Serif"/>
                <a:cs typeface="Bree Serif"/>
                <a:sym typeface="Bree Serif"/>
              </a:rPr>
              <a:t>Head</a:t>
            </a:r>
            <a:endParaRPr b="1">
              <a:latin typeface="Bree Serif"/>
              <a:ea typeface="Bree Serif"/>
              <a:cs typeface="Bree Serif"/>
              <a:sym typeface="Bree Serif"/>
            </a:endParaRPr>
          </a:p>
        </p:txBody>
      </p:sp>
      <p:sp>
        <p:nvSpPr>
          <p:cNvPr id="273" name="Google Shape;273;p41"/>
          <p:cNvSpPr/>
          <p:nvPr/>
        </p:nvSpPr>
        <p:spPr>
          <a:xfrm>
            <a:off x="1607898" y="802613"/>
            <a:ext cx="400572" cy="232848"/>
          </a:xfrm>
          <a:prstGeom prst="cloud">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1</a:t>
            </a:r>
            <a:endParaRPr b="1">
              <a:latin typeface="Bree Serif"/>
              <a:ea typeface="Bree Serif"/>
              <a:cs typeface="Bree Serif"/>
              <a:sym typeface="Bree Serif"/>
            </a:endParaRPr>
          </a:p>
        </p:txBody>
      </p:sp>
      <p:sp>
        <p:nvSpPr>
          <p:cNvPr id="274" name="Google Shape;274;p41"/>
          <p:cNvSpPr/>
          <p:nvPr/>
        </p:nvSpPr>
        <p:spPr>
          <a:xfrm>
            <a:off x="2827098" y="794087"/>
            <a:ext cx="400572" cy="232848"/>
          </a:xfrm>
          <a:prstGeom prst="cloud">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2</a:t>
            </a:r>
            <a:endParaRPr b="1">
              <a:latin typeface="Bree Serif"/>
              <a:ea typeface="Bree Serif"/>
              <a:cs typeface="Bree Serif"/>
              <a:sym typeface="Bree Serif"/>
            </a:endParaRPr>
          </a:p>
        </p:txBody>
      </p:sp>
      <p:sp>
        <p:nvSpPr>
          <p:cNvPr id="275" name="Google Shape;275;p41"/>
          <p:cNvSpPr/>
          <p:nvPr/>
        </p:nvSpPr>
        <p:spPr>
          <a:xfrm>
            <a:off x="4240746" y="802638"/>
            <a:ext cx="400572" cy="232848"/>
          </a:xfrm>
          <a:prstGeom prst="cloud">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3</a:t>
            </a:r>
            <a:endParaRPr b="1">
              <a:latin typeface="Bree Serif"/>
              <a:ea typeface="Bree Serif"/>
              <a:cs typeface="Bree Serif"/>
              <a:sym typeface="Bree Serif"/>
            </a:endParaRPr>
          </a:p>
        </p:txBody>
      </p:sp>
      <p:sp>
        <p:nvSpPr>
          <p:cNvPr id="276" name="Google Shape;276;p41"/>
          <p:cNvSpPr/>
          <p:nvPr/>
        </p:nvSpPr>
        <p:spPr>
          <a:xfrm>
            <a:off x="5536146" y="794113"/>
            <a:ext cx="400572" cy="232848"/>
          </a:xfrm>
          <a:prstGeom prst="cloud">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4</a:t>
            </a:r>
            <a:endParaRPr b="1">
              <a:latin typeface="Bree Serif"/>
              <a:ea typeface="Bree Serif"/>
              <a:cs typeface="Bree Serif"/>
              <a:sym typeface="Bree Serif"/>
            </a:endParaRPr>
          </a:p>
        </p:txBody>
      </p:sp>
      <p:sp>
        <p:nvSpPr>
          <p:cNvPr id="277" name="Google Shape;277;p41"/>
          <p:cNvSpPr txBox="1"/>
          <p:nvPr/>
        </p:nvSpPr>
        <p:spPr>
          <a:xfrm>
            <a:off x="3303877" y="794088"/>
            <a:ext cx="727800" cy="23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Bree Serif"/>
                <a:ea typeface="Bree Serif"/>
                <a:cs typeface="Bree Serif"/>
                <a:sym typeface="Bree Serif"/>
              </a:rPr>
              <a:t>Neck</a:t>
            </a:r>
            <a:endParaRPr b="1">
              <a:latin typeface="Bree Serif"/>
              <a:ea typeface="Bree Serif"/>
              <a:cs typeface="Bree Serif"/>
              <a:sym typeface="Bree Serif"/>
            </a:endParaRPr>
          </a:p>
        </p:txBody>
      </p:sp>
      <p:sp>
        <p:nvSpPr>
          <p:cNvPr id="278" name="Google Shape;278;p41"/>
          <p:cNvSpPr txBox="1"/>
          <p:nvPr/>
        </p:nvSpPr>
        <p:spPr>
          <a:xfrm>
            <a:off x="4724852" y="774338"/>
            <a:ext cx="727800" cy="23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Bree Serif"/>
                <a:ea typeface="Bree Serif"/>
                <a:cs typeface="Bree Serif"/>
                <a:sym typeface="Bree Serif"/>
              </a:rPr>
              <a:t>Body</a:t>
            </a:r>
            <a:endParaRPr b="1">
              <a:latin typeface="Bree Serif"/>
              <a:ea typeface="Bree Serif"/>
              <a:cs typeface="Bree Serif"/>
              <a:sym typeface="Bree Serif"/>
            </a:endParaRPr>
          </a:p>
        </p:txBody>
      </p:sp>
      <p:sp>
        <p:nvSpPr>
          <p:cNvPr id="279" name="Google Shape;279;p41"/>
          <p:cNvSpPr txBox="1"/>
          <p:nvPr/>
        </p:nvSpPr>
        <p:spPr>
          <a:xfrm>
            <a:off x="6035426" y="794135"/>
            <a:ext cx="1329900" cy="23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Bree Serif"/>
                <a:ea typeface="Bree Serif"/>
                <a:cs typeface="Bree Serif"/>
                <a:sym typeface="Bree Serif"/>
              </a:rPr>
              <a:t>Tail</a:t>
            </a:r>
            <a:endParaRPr b="1">
              <a:latin typeface="Bree Serif"/>
              <a:ea typeface="Bree Serif"/>
              <a:cs typeface="Bree Serif"/>
              <a:sym typeface="Bree Serif"/>
            </a:endParaRPr>
          </a:p>
        </p:txBody>
      </p:sp>
      <p:pic>
        <p:nvPicPr>
          <p:cNvPr id="280" name="Google Shape;280;p41"/>
          <p:cNvPicPr preferRelativeResize="0"/>
          <p:nvPr/>
        </p:nvPicPr>
        <p:blipFill>
          <a:blip r:embed="rId3">
            <a:alphaModFix/>
          </a:blip>
          <a:stretch>
            <a:fillRect/>
          </a:stretch>
        </p:blipFill>
        <p:spPr>
          <a:xfrm>
            <a:off x="6875601" y="2198000"/>
            <a:ext cx="1759926" cy="1128922"/>
          </a:xfrm>
          <a:prstGeom prst="rect">
            <a:avLst/>
          </a:prstGeom>
          <a:noFill/>
          <a:ln>
            <a:noFill/>
          </a:ln>
        </p:spPr>
      </p:pic>
      <p:pic>
        <p:nvPicPr>
          <p:cNvPr id="281" name="Google Shape;281;p41"/>
          <p:cNvPicPr preferRelativeResize="0"/>
          <p:nvPr/>
        </p:nvPicPr>
        <p:blipFill rotWithShape="1">
          <a:blip r:embed="rId4">
            <a:alphaModFix/>
          </a:blip>
          <a:srcRect b="0" l="0" r="47810" t="2761"/>
          <a:stretch/>
        </p:blipFill>
        <p:spPr>
          <a:xfrm>
            <a:off x="6809913" y="3437136"/>
            <a:ext cx="1891289" cy="1427576"/>
          </a:xfrm>
          <a:prstGeom prst="rect">
            <a:avLst/>
          </a:prstGeom>
          <a:noFill/>
          <a:ln>
            <a:noFill/>
          </a:ln>
        </p:spPr>
      </p:pic>
      <p:grpSp>
        <p:nvGrpSpPr>
          <p:cNvPr id="282" name="Google Shape;282;p41"/>
          <p:cNvGrpSpPr/>
          <p:nvPr/>
        </p:nvGrpSpPr>
        <p:grpSpPr>
          <a:xfrm>
            <a:off x="116103" y="1426942"/>
            <a:ext cx="1759928" cy="257011"/>
            <a:chOff x="611560" y="2708920"/>
            <a:chExt cx="1728300" cy="379800"/>
          </a:xfrm>
        </p:grpSpPr>
        <p:sp>
          <p:nvSpPr>
            <p:cNvPr id="283" name="Google Shape;283;p41"/>
            <p:cNvSpPr/>
            <p:nvPr/>
          </p:nvSpPr>
          <p:spPr>
            <a:xfrm>
              <a:off x="611560" y="2708920"/>
              <a:ext cx="1728300" cy="379800"/>
            </a:xfrm>
            <a:prstGeom prst="round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200" u="none" cap="none" strike="noStrike">
                <a:solidFill>
                  <a:srgbClr val="FFFFFF"/>
                </a:solidFill>
                <a:latin typeface="Bree Serif"/>
                <a:ea typeface="Bree Serif"/>
                <a:cs typeface="Bree Serif"/>
                <a:sym typeface="Bree Serif"/>
              </a:endParaRPr>
            </a:p>
          </p:txBody>
        </p:sp>
        <p:sp>
          <p:nvSpPr>
            <p:cNvPr id="284" name="Google Shape;284;p41"/>
            <p:cNvSpPr txBox="1"/>
            <p:nvPr/>
          </p:nvSpPr>
          <p:spPr>
            <a:xfrm>
              <a:off x="665833" y="2744923"/>
              <a:ext cx="1619700" cy="307800"/>
            </a:xfrm>
            <a:prstGeom prst="rect">
              <a:avLst/>
            </a:prstGeom>
            <a:solidFill>
              <a:schemeClr val="accent1"/>
            </a:solidFill>
            <a:ln>
              <a:noFill/>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b="1" lang="ar" sz="1200">
                  <a:solidFill>
                    <a:schemeClr val="dk1"/>
                  </a:solidFill>
                  <a:latin typeface="Bree Serif"/>
                  <a:ea typeface="Bree Serif"/>
                  <a:cs typeface="Bree Serif"/>
                  <a:sym typeface="Bree Serif"/>
                </a:rPr>
                <a:t>Body</a:t>
              </a:r>
              <a:endParaRPr b="1" sz="1200">
                <a:solidFill>
                  <a:srgbClr val="FFFFFF"/>
                </a:solidFill>
                <a:latin typeface="Bree Serif"/>
                <a:ea typeface="Bree Serif"/>
                <a:cs typeface="Bree Serif"/>
                <a:sym typeface="Bree Serif"/>
              </a:endParaRPr>
            </a:p>
          </p:txBody>
        </p:sp>
      </p:grpSp>
      <p:grpSp>
        <p:nvGrpSpPr>
          <p:cNvPr id="285" name="Google Shape;285;p41"/>
          <p:cNvGrpSpPr/>
          <p:nvPr/>
        </p:nvGrpSpPr>
        <p:grpSpPr>
          <a:xfrm>
            <a:off x="116103" y="3361567"/>
            <a:ext cx="1759928" cy="257011"/>
            <a:chOff x="611560" y="2708920"/>
            <a:chExt cx="1728300" cy="379800"/>
          </a:xfrm>
        </p:grpSpPr>
        <p:sp>
          <p:nvSpPr>
            <p:cNvPr id="286" name="Google Shape;286;p41"/>
            <p:cNvSpPr/>
            <p:nvPr/>
          </p:nvSpPr>
          <p:spPr>
            <a:xfrm>
              <a:off x="611560" y="2708920"/>
              <a:ext cx="1728300" cy="379800"/>
            </a:xfrm>
            <a:prstGeom prst="round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200" u="none" cap="none" strike="noStrike">
                <a:solidFill>
                  <a:srgbClr val="FFFFFF"/>
                </a:solidFill>
                <a:latin typeface="Bree Serif"/>
                <a:ea typeface="Bree Serif"/>
                <a:cs typeface="Bree Serif"/>
                <a:sym typeface="Bree Serif"/>
              </a:endParaRPr>
            </a:p>
          </p:txBody>
        </p:sp>
        <p:sp>
          <p:nvSpPr>
            <p:cNvPr id="287" name="Google Shape;287;p41"/>
            <p:cNvSpPr txBox="1"/>
            <p:nvPr/>
          </p:nvSpPr>
          <p:spPr>
            <a:xfrm>
              <a:off x="665833" y="2744923"/>
              <a:ext cx="1619700" cy="307800"/>
            </a:xfrm>
            <a:prstGeom prst="rect">
              <a:avLst/>
            </a:prstGeom>
            <a:solidFill>
              <a:schemeClr val="accent1"/>
            </a:solidFill>
            <a:ln>
              <a:noFill/>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b="1" lang="ar" sz="1200">
                  <a:solidFill>
                    <a:schemeClr val="dk1"/>
                  </a:solidFill>
                  <a:latin typeface="Bree Serif"/>
                  <a:ea typeface="Bree Serif"/>
                  <a:cs typeface="Bree Serif"/>
                  <a:sym typeface="Bree Serif"/>
                </a:rPr>
                <a:t>Tail</a:t>
              </a:r>
              <a:endParaRPr b="1" sz="1200">
                <a:solidFill>
                  <a:srgbClr val="FFFFFF"/>
                </a:solidFill>
                <a:latin typeface="Bree Serif"/>
                <a:ea typeface="Bree Serif"/>
                <a:cs typeface="Bree Serif"/>
                <a:sym typeface="Bree Serif"/>
              </a:endParaRPr>
            </a:p>
          </p:txBody>
        </p:sp>
      </p:grpSp>
      <p:pic>
        <p:nvPicPr>
          <p:cNvPr id="288" name="Google Shape;288;p41"/>
          <p:cNvPicPr preferRelativeResize="0"/>
          <p:nvPr/>
        </p:nvPicPr>
        <p:blipFill>
          <a:blip r:embed="rId5">
            <a:alphaModFix/>
          </a:blip>
          <a:stretch>
            <a:fillRect/>
          </a:stretch>
        </p:blipFill>
        <p:spPr>
          <a:xfrm>
            <a:off x="7743687" y="1388802"/>
            <a:ext cx="808500" cy="608400"/>
          </a:xfrm>
          <a:prstGeom prst="roundRect">
            <a:avLst>
              <a:gd fmla="val 16667" name="adj"/>
            </a:avLst>
          </a:prstGeom>
          <a:noFill/>
          <a:ln>
            <a:noFill/>
          </a:ln>
        </p:spPr>
      </p:pic>
      <p:pic>
        <p:nvPicPr>
          <p:cNvPr id="289" name="Google Shape;289;p41"/>
          <p:cNvPicPr preferRelativeResize="0"/>
          <p:nvPr/>
        </p:nvPicPr>
        <p:blipFill rotWithShape="1">
          <a:blip r:embed="rId6">
            <a:alphaModFix/>
          </a:blip>
          <a:srcRect b="0" l="0" r="39994" t="0"/>
          <a:stretch/>
        </p:blipFill>
        <p:spPr>
          <a:xfrm>
            <a:off x="6620550" y="1187924"/>
            <a:ext cx="1123139" cy="1010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42"/>
          <p:cNvSpPr txBox="1"/>
          <p:nvPr/>
        </p:nvSpPr>
        <p:spPr>
          <a:xfrm>
            <a:off x="5924550" y="1207213"/>
            <a:ext cx="3090600" cy="189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B7B7B7"/>
                </a:solidFill>
                <a:latin typeface="Bree Serif"/>
                <a:ea typeface="Bree Serif"/>
                <a:cs typeface="Bree Serif"/>
                <a:sym typeface="Bree Serif"/>
              </a:rPr>
              <a:t>From Right to Left (from head to tail)</a:t>
            </a:r>
            <a:endParaRPr sz="1000">
              <a:solidFill>
                <a:srgbClr val="B7B7B7"/>
              </a:solidFill>
              <a:latin typeface="Bree Serif"/>
              <a:ea typeface="Bree Serif"/>
              <a:cs typeface="Bree Serif"/>
              <a:sym typeface="Bree Serif"/>
            </a:endParaRPr>
          </a:p>
          <a:p>
            <a:pPr indent="-292100" lvl="0" marL="457200" rtl="0" algn="l">
              <a:spcBef>
                <a:spcPts val="0"/>
              </a:spcBef>
              <a:spcAft>
                <a:spcPts val="0"/>
              </a:spcAft>
              <a:buSzPts val="1000"/>
              <a:buFont typeface="Bree Serif"/>
              <a:buAutoNum type="arabicPeriod"/>
            </a:pPr>
            <a:r>
              <a:rPr lang="ar" sz="1000">
                <a:latin typeface="Bree Serif"/>
                <a:ea typeface="Bree Serif"/>
                <a:cs typeface="Bree Serif"/>
                <a:sym typeface="Bree Serif"/>
              </a:rPr>
              <a:t>Bile duct. </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AutoNum type="arabicPeriod"/>
            </a:pPr>
            <a:r>
              <a:rPr lang="ar" sz="1000">
                <a:latin typeface="Bree Serif"/>
                <a:ea typeface="Bree Serif"/>
                <a:cs typeface="Bree Serif"/>
                <a:sym typeface="Bree Serif"/>
              </a:rPr>
              <a:t>portal </a:t>
            </a:r>
            <a:r>
              <a:rPr lang="ar" sz="1000">
                <a:latin typeface="Bree Serif"/>
                <a:ea typeface="Bree Serif"/>
                <a:cs typeface="Bree Serif"/>
                <a:sym typeface="Bree Serif"/>
              </a:rPr>
              <a:t>vein</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AutoNum type="arabicPeriod"/>
            </a:pPr>
            <a:r>
              <a:rPr lang="ar" sz="1000">
                <a:latin typeface="Bree Serif"/>
                <a:ea typeface="Bree Serif"/>
                <a:cs typeface="Bree Serif"/>
                <a:sym typeface="Bree Serif"/>
              </a:rPr>
              <a:t>splenic veins.</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AutoNum type="arabicPeriod"/>
            </a:pPr>
            <a:r>
              <a:rPr lang="ar" sz="1000">
                <a:latin typeface="Bree Serif"/>
                <a:ea typeface="Bree Serif"/>
                <a:cs typeface="Bree Serif"/>
                <a:sym typeface="Bree Serif"/>
              </a:rPr>
              <a:t>inferior	vena cava.</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AutoNum type="arabicPeriod"/>
            </a:pPr>
            <a:r>
              <a:rPr lang="ar" sz="1000">
                <a:latin typeface="Bree Serif"/>
                <a:ea typeface="Bree Serif"/>
                <a:cs typeface="Bree Serif"/>
                <a:sym typeface="Bree Serif"/>
              </a:rPr>
              <a:t>aorta.</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AutoNum type="arabicPeriod"/>
            </a:pPr>
            <a:r>
              <a:rPr lang="ar" sz="1000">
                <a:latin typeface="Bree Serif"/>
                <a:ea typeface="Bree Serif"/>
                <a:cs typeface="Bree Serif"/>
                <a:sym typeface="Bree Serif"/>
              </a:rPr>
              <a:t>origin of superior mesenteric artery.</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AutoNum type="arabicPeriod"/>
            </a:pPr>
            <a:r>
              <a:rPr lang="ar" sz="1000">
                <a:latin typeface="Bree Serif"/>
                <a:ea typeface="Bree Serif"/>
                <a:cs typeface="Bree Serif"/>
                <a:sym typeface="Bree Serif"/>
              </a:rPr>
              <a:t>Left psoas muscle.</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AutoNum type="arabicPeriod"/>
            </a:pPr>
            <a:r>
              <a:rPr lang="ar" sz="1000">
                <a:latin typeface="Bree Serif"/>
                <a:ea typeface="Bree Serif"/>
                <a:cs typeface="Bree Serif"/>
                <a:sym typeface="Bree Serif"/>
              </a:rPr>
              <a:t>left adrenal gland, </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AutoNum type="arabicPeriod"/>
            </a:pPr>
            <a:r>
              <a:rPr lang="ar" sz="1000">
                <a:latin typeface="Bree Serif"/>
                <a:ea typeface="Bree Serif"/>
                <a:cs typeface="Bree Serif"/>
                <a:sym typeface="Bree Serif"/>
              </a:rPr>
              <a:t>left renal vessels .</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AutoNum type="arabicPeriod"/>
            </a:pPr>
            <a:r>
              <a:rPr lang="ar" sz="1000">
                <a:latin typeface="Bree Serif"/>
                <a:ea typeface="Bree Serif"/>
                <a:cs typeface="Bree Serif"/>
                <a:sym typeface="Bree Serif"/>
              </a:rPr>
              <a:t>upper ⅓ of left kidney.</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AutoNum type="arabicPeriod"/>
            </a:pPr>
            <a:r>
              <a:rPr lang="ar" sz="1000">
                <a:latin typeface="Bree Serif"/>
                <a:ea typeface="Bree Serif"/>
                <a:cs typeface="Bree Serif"/>
                <a:sym typeface="Bree Serif"/>
              </a:rPr>
              <a:t>Hilum of the spleen.</a:t>
            </a:r>
            <a:endParaRPr sz="1000">
              <a:latin typeface="Bree Serif"/>
              <a:ea typeface="Bree Serif"/>
              <a:cs typeface="Bree Serif"/>
              <a:sym typeface="Bree Serif"/>
            </a:endParaRPr>
          </a:p>
        </p:txBody>
      </p:sp>
      <p:sp>
        <p:nvSpPr>
          <p:cNvPr id="295" name="Google Shape;295;p42"/>
          <p:cNvSpPr txBox="1"/>
          <p:nvPr>
            <p:ph idx="12" type="sldNum"/>
          </p:nvPr>
        </p:nvSpPr>
        <p:spPr>
          <a:xfrm>
            <a:off x="8866966" y="4694338"/>
            <a:ext cx="3030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296" name="Google Shape;296;p42"/>
          <p:cNvSpPr txBox="1"/>
          <p:nvPr/>
        </p:nvSpPr>
        <p:spPr>
          <a:xfrm>
            <a:off x="149625" y="3223125"/>
            <a:ext cx="3000000" cy="7317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Bree Serif"/>
              <a:buAutoNum type="arabicPeriod"/>
            </a:pPr>
            <a:r>
              <a:rPr lang="ar" sz="1000">
                <a:latin typeface="Bree Serif"/>
                <a:ea typeface="Bree Serif"/>
                <a:cs typeface="Bree Serif"/>
                <a:sym typeface="Bree Serif"/>
              </a:rPr>
              <a:t>Stomach separated by lesser sac.</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AutoNum type="arabicPeriod"/>
            </a:pPr>
            <a:r>
              <a:rPr lang="ar" sz="1000">
                <a:latin typeface="Bree Serif"/>
                <a:ea typeface="Bree Serif"/>
                <a:cs typeface="Bree Serif"/>
                <a:sym typeface="Bree Serif"/>
              </a:rPr>
              <a:t>Transverse colon.  </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AutoNum type="arabicPeriod"/>
            </a:pPr>
            <a:r>
              <a:rPr lang="ar" sz="1000">
                <a:latin typeface="Bree Serif"/>
                <a:ea typeface="Bree Serif"/>
                <a:cs typeface="Bree Serif"/>
                <a:sym typeface="Bree Serif"/>
              </a:rPr>
              <a:t>transverse mesocolon. </a:t>
            </a:r>
            <a:endParaRPr sz="1000">
              <a:solidFill>
                <a:srgbClr val="B7B7B7"/>
              </a:solidFill>
              <a:latin typeface="Bree Serif"/>
              <a:ea typeface="Bree Serif"/>
              <a:cs typeface="Bree Serif"/>
              <a:sym typeface="Bree Serif"/>
            </a:endParaRPr>
          </a:p>
        </p:txBody>
      </p:sp>
      <p:sp>
        <p:nvSpPr>
          <p:cNvPr id="297" name="Google Shape;297;p42"/>
          <p:cNvSpPr txBox="1"/>
          <p:nvPr>
            <p:ph type="ctrTitle"/>
          </p:nvPr>
        </p:nvSpPr>
        <p:spPr>
          <a:xfrm>
            <a:off x="227250" y="186175"/>
            <a:ext cx="4362900" cy="62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ar"/>
              <a:t>Pancreas </a:t>
            </a:r>
            <a:r>
              <a:rPr b="1" lang="ar"/>
              <a:t>relations </a:t>
            </a:r>
            <a:endParaRPr b="1"/>
          </a:p>
        </p:txBody>
      </p:sp>
      <p:grpSp>
        <p:nvGrpSpPr>
          <p:cNvPr id="298" name="Google Shape;298;p42"/>
          <p:cNvGrpSpPr/>
          <p:nvPr/>
        </p:nvGrpSpPr>
        <p:grpSpPr>
          <a:xfrm>
            <a:off x="4169904" y="2612689"/>
            <a:ext cx="570288" cy="597868"/>
            <a:chOff x="3912982" y="3339018"/>
            <a:chExt cx="1307100" cy="1307100"/>
          </a:xfrm>
        </p:grpSpPr>
        <p:sp>
          <p:nvSpPr>
            <p:cNvPr id="299" name="Google Shape;299;p42"/>
            <p:cNvSpPr/>
            <p:nvPr/>
          </p:nvSpPr>
          <p:spPr>
            <a:xfrm>
              <a:off x="3912982" y="3339018"/>
              <a:ext cx="1307100" cy="1307100"/>
            </a:xfrm>
            <a:prstGeom prst="ellipse">
              <a:avLst/>
            </a:prstGeom>
            <a:solidFill>
              <a:srgbClr val="F3F3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300" name="Google Shape;300;p42"/>
            <p:cNvSpPr/>
            <p:nvPr/>
          </p:nvSpPr>
          <p:spPr>
            <a:xfrm>
              <a:off x="4144138" y="3576556"/>
              <a:ext cx="840600" cy="840600"/>
            </a:xfrm>
            <a:prstGeom prst="ellipse">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sp>
        <p:nvSpPr>
          <p:cNvPr id="301" name="Google Shape;301;p42"/>
          <p:cNvSpPr/>
          <p:nvPr/>
        </p:nvSpPr>
        <p:spPr>
          <a:xfrm>
            <a:off x="4020615" y="1920694"/>
            <a:ext cx="442261" cy="1004109"/>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B29E7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cxnSp>
        <p:nvCxnSpPr>
          <p:cNvPr id="302" name="Google Shape;302;p42"/>
          <p:cNvCxnSpPr/>
          <p:nvPr/>
        </p:nvCxnSpPr>
        <p:spPr>
          <a:xfrm>
            <a:off x="4458546" y="1701824"/>
            <a:ext cx="0" cy="2533800"/>
          </a:xfrm>
          <a:prstGeom prst="straightConnector1">
            <a:avLst/>
          </a:prstGeom>
          <a:noFill/>
          <a:ln cap="flat" cmpd="sng" w="19050">
            <a:solidFill>
              <a:srgbClr val="B7B7B7"/>
            </a:solidFill>
            <a:prstDash val="solid"/>
            <a:miter lim="800000"/>
            <a:headEnd len="sm" w="sm" type="none"/>
            <a:tailEnd len="sm" w="sm" type="none"/>
          </a:ln>
        </p:spPr>
      </p:cxnSp>
      <p:sp>
        <p:nvSpPr>
          <p:cNvPr id="303" name="Google Shape;303;p42"/>
          <p:cNvSpPr/>
          <p:nvPr/>
        </p:nvSpPr>
        <p:spPr>
          <a:xfrm>
            <a:off x="4026544" y="1689925"/>
            <a:ext cx="1673100" cy="925800"/>
          </a:xfrm>
          <a:prstGeom prst="rightArrow">
            <a:avLst>
              <a:gd fmla="val 50000" name="adj1"/>
              <a:gd fmla="val 50000" name="adj2"/>
            </a:avLst>
          </a:prstGeom>
          <a:solidFill>
            <a:srgbClr val="CEAE7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nvGrpSpPr>
          <p:cNvPr id="304" name="Google Shape;304;p42"/>
          <p:cNvGrpSpPr/>
          <p:nvPr/>
        </p:nvGrpSpPr>
        <p:grpSpPr>
          <a:xfrm rot="10800000">
            <a:off x="3226637" y="2914381"/>
            <a:ext cx="1673136" cy="1227750"/>
            <a:chOff x="4045951" y="2348472"/>
            <a:chExt cx="2592000" cy="1814320"/>
          </a:xfrm>
        </p:grpSpPr>
        <p:sp>
          <p:nvSpPr>
            <p:cNvPr id="305" name="Google Shape;305;p42"/>
            <p:cNvSpPr/>
            <p:nvPr/>
          </p:nvSpPr>
          <p:spPr>
            <a:xfrm>
              <a:off x="4045951" y="2680712"/>
              <a:ext cx="685676" cy="1482080"/>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F8C3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306" name="Google Shape;306;p42"/>
            <p:cNvSpPr/>
            <p:nvPr/>
          </p:nvSpPr>
          <p:spPr>
            <a:xfrm>
              <a:off x="4045951" y="2348472"/>
              <a:ext cx="2592000" cy="1368300"/>
            </a:xfrm>
            <a:prstGeom prst="rightArrow">
              <a:avLst>
                <a:gd fmla="val 50000" name="adj1"/>
                <a:gd fmla="val 50000" name="adj2"/>
              </a:avLst>
            </a:prstGeom>
            <a:solidFill>
              <a:srgbClr val="EEB27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sp>
        <p:nvSpPr>
          <p:cNvPr id="307" name="Google Shape;307;p42"/>
          <p:cNvSpPr txBox="1"/>
          <p:nvPr/>
        </p:nvSpPr>
        <p:spPr>
          <a:xfrm>
            <a:off x="3497885" y="3562043"/>
            <a:ext cx="1045500" cy="208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b="1" sz="1400">
              <a:solidFill>
                <a:srgbClr val="FFFFFF"/>
              </a:solidFill>
              <a:latin typeface="Bree Serif"/>
              <a:ea typeface="Bree Serif"/>
              <a:cs typeface="Bree Serif"/>
              <a:sym typeface="Bree Serif"/>
            </a:endParaRPr>
          </a:p>
        </p:txBody>
      </p:sp>
      <p:pic>
        <p:nvPicPr>
          <p:cNvPr id="308" name="Google Shape;308;p42"/>
          <p:cNvPicPr preferRelativeResize="0"/>
          <p:nvPr/>
        </p:nvPicPr>
        <p:blipFill rotWithShape="1">
          <a:blip r:embed="rId3">
            <a:alphaModFix/>
          </a:blip>
          <a:srcRect b="0" l="51839" r="0" t="0"/>
          <a:stretch/>
        </p:blipFill>
        <p:spPr>
          <a:xfrm>
            <a:off x="7108781" y="3457338"/>
            <a:ext cx="1970974" cy="1227750"/>
          </a:xfrm>
          <a:prstGeom prst="rect">
            <a:avLst/>
          </a:prstGeom>
          <a:noFill/>
          <a:ln>
            <a:noFill/>
          </a:ln>
        </p:spPr>
      </p:pic>
      <p:pic>
        <p:nvPicPr>
          <p:cNvPr id="309" name="Google Shape;309;p42"/>
          <p:cNvPicPr preferRelativeResize="0"/>
          <p:nvPr/>
        </p:nvPicPr>
        <p:blipFill rotWithShape="1">
          <a:blip r:embed="rId4">
            <a:alphaModFix/>
          </a:blip>
          <a:srcRect b="0" l="0" r="50465" t="0"/>
          <a:stretch/>
        </p:blipFill>
        <p:spPr>
          <a:xfrm>
            <a:off x="88325" y="1368750"/>
            <a:ext cx="3122595" cy="1891200"/>
          </a:xfrm>
          <a:prstGeom prst="rect">
            <a:avLst/>
          </a:prstGeom>
          <a:noFill/>
          <a:ln>
            <a:noFill/>
          </a:ln>
        </p:spPr>
      </p:pic>
      <p:sp>
        <p:nvSpPr>
          <p:cNvPr id="310" name="Google Shape;310;p42"/>
          <p:cNvSpPr txBox="1"/>
          <p:nvPr/>
        </p:nvSpPr>
        <p:spPr>
          <a:xfrm>
            <a:off x="3632899" y="3456596"/>
            <a:ext cx="1217700" cy="419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FFFFFF"/>
                </a:solidFill>
                <a:latin typeface="Bree Serif"/>
                <a:ea typeface="Bree Serif"/>
                <a:cs typeface="Bree Serif"/>
                <a:sym typeface="Bree Serif"/>
              </a:rPr>
              <a:t>Anterior relations (3)</a:t>
            </a:r>
            <a:endParaRPr b="1" sz="1200">
              <a:solidFill>
                <a:srgbClr val="FFFFFF"/>
              </a:solidFill>
              <a:latin typeface="Bree Serif"/>
              <a:ea typeface="Bree Serif"/>
              <a:cs typeface="Bree Serif"/>
              <a:sym typeface="Bree Serif"/>
            </a:endParaRPr>
          </a:p>
        </p:txBody>
      </p:sp>
      <p:sp>
        <p:nvSpPr>
          <p:cNvPr id="311" name="Google Shape;311;p42"/>
          <p:cNvSpPr txBox="1"/>
          <p:nvPr/>
        </p:nvSpPr>
        <p:spPr>
          <a:xfrm>
            <a:off x="4080075" y="1920701"/>
            <a:ext cx="1217700" cy="461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FFFFFF"/>
                </a:solidFill>
                <a:latin typeface="Bree Serif"/>
                <a:ea typeface="Bree Serif"/>
                <a:cs typeface="Bree Serif"/>
                <a:sym typeface="Bree Serif"/>
              </a:rPr>
              <a:t>Posterior relations (11)</a:t>
            </a:r>
            <a:endParaRPr b="1" sz="1200">
              <a:solidFill>
                <a:srgbClr val="FFFFFF"/>
              </a:solidFill>
              <a:latin typeface="Bree Serif"/>
              <a:ea typeface="Bree Serif"/>
              <a:cs typeface="Bree Serif"/>
              <a:sym typeface="Bree Serif"/>
            </a:endParaRPr>
          </a:p>
        </p:txBody>
      </p:sp>
      <p:pic>
        <p:nvPicPr>
          <p:cNvPr id="312" name="Google Shape;312;p42"/>
          <p:cNvPicPr preferRelativeResize="0"/>
          <p:nvPr/>
        </p:nvPicPr>
        <p:blipFill>
          <a:blip r:embed="rId5">
            <a:alphaModFix/>
          </a:blip>
          <a:stretch>
            <a:fillRect/>
          </a:stretch>
        </p:blipFill>
        <p:spPr>
          <a:xfrm>
            <a:off x="5333884" y="3493825"/>
            <a:ext cx="1596139" cy="1154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43"/>
          <p:cNvSpPr/>
          <p:nvPr/>
        </p:nvSpPr>
        <p:spPr>
          <a:xfrm>
            <a:off x="6046625" y="1399700"/>
            <a:ext cx="2971200" cy="23106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243499" lvl="0" marL="269999"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drains superior portion of the head.</a:t>
            </a:r>
            <a:endParaRPr sz="1000">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sz="1000">
              <a:solidFill>
                <a:schemeClr val="dk1"/>
              </a:solidFill>
              <a:latin typeface="Bree Serif"/>
              <a:ea typeface="Bree Serif"/>
              <a:cs typeface="Bree Serif"/>
              <a:sym typeface="Bree Serif"/>
            </a:endParaRPr>
          </a:p>
          <a:p>
            <a:pPr indent="-243499" lvl="0" marL="269999" rtl="0" algn="l">
              <a:spcBef>
                <a:spcPts val="0"/>
              </a:spcBef>
              <a:spcAft>
                <a:spcPts val="0"/>
              </a:spcAft>
              <a:buSzPts val="1000"/>
              <a:buFont typeface="Bree Serif"/>
              <a:buChar char="●"/>
            </a:pPr>
            <a:r>
              <a:rPr lang="ar" sz="1000">
                <a:solidFill>
                  <a:schemeClr val="dk1"/>
                </a:solidFill>
                <a:latin typeface="Bree Serif"/>
                <a:ea typeface="Bree Serif"/>
                <a:cs typeface="Bree Serif"/>
                <a:sym typeface="Bree Serif"/>
              </a:rPr>
              <a:t>It empties separately into 2nd portion  of duodenum at (minor duodenal papilla). </a:t>
            </a:r>
            <a:r>
              <a:rPr lang="ar" sz="1000">
                <a:solidFill>
                  <a:srgbClr val="93C47D"/>
                </a:solidFill>
                <a:latin typeface="Bree Serif"/>
                <a:ea typeface="Bree Serif"/>
                <a:cs typeface="Bree Serif"/>
                <a:sym typeface="Bree Serif"/>
              </a:rPr>
              <a:t>about 2–3 cm above the opening of main pancreatic duct (6–8 cm distal to pylorus).</a:t>
            </a:r>
            <a:endParaRPr sz="1000">
              <a:latin typeface="Bree Serif"/>
              <a:ea typeface="Bree Serif"/>
              <a:cs typeface="Bree Serif"/>
              <a:sym typeface="Bree Serif"/>
            </a:endParaRPr>
          </a:p>
        </p:txBody>
      </p:sp>
      <p:sp>
        <p:nvSpPr>
          <p:cNvPr id="318" name="Google Shape;318;p43"/>
          <p:cNvSpPr txBox="1"/>
          <p:nvPr>
            <p:ph type="ctrTitle"/>
          </p:nvPr>
        </p:nvSpPr>
        <p:spPr>
          <a:xfrm>
            <a:off x="100200" y="-1"/>
            <a:ext cx="5392200" cy="62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ar"/>
              <a:t>Pancreatic Ducts</a:t>
            </a:r>
            <a:endParaRPr b="1"/>
          </a:p>
        </p:txBody>
      </p:sp>
      <p:sp>
        <p:nvSpPr>
          <p:cNvPr id="319" name="Google Shape;319;p43"/>
          <p:cNvSpPr txBox="1"/>
          <p:nvPr>
            <p:ph idx="12" type="sldNum"/>
          </p:nvPr>
        </p:nvSpPr>
        <p:spPr>
          <a:xfrm>
            <a:off x="8880299" y="4671825"/>
            <a:ext cx="263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320" name="Google Shape;320;p43"/>
          <p:cNvSpPr/>
          <p:nvPr/>
        </p:nvSpPr>
        <p:spPr>
          <a:xfrm>
            <a:off x="3176425" y="621900"/>
            <a:ext cx="3033300" cy="281700"/>
          </a:xfrm>
          <a:prstGeom prst="roundRect">
            <a:avLst>
              <a:gd fmla="val 16667" name="adj"/>
            </a:avLst>
          </a:prstGeom>
          <a:solidFill>
            <a:srgbClr val="FDECDB"/>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None/>
            </a:pPr>
            <a:r>
              <a:rPr lang="ar" sz="1000">
                <a:latin typeface="Bree Serif"/>
                <a:ea typeface="Bree Serif"/>
                <a:cs typeface="Bree Serif"/>
                <a:sym typeface="Bree Serif"/>
              </a:rPr>
              <a:t>2 ducts</a:t>
            </a:r>
            <a:endParaRPr b="1" sz="1000">
              <a:solidFill>
                <a:srgbClr val="FFFFFF"/>
              </a:solidFill>
              <a:latin typeface="Bree Serif"/>
              <a:ea typeface="Bree Serif"/>
              <a:cs typeface="Bree Serif"/>
              <a:sym typeface="Bree Serif"/>
            </a:endParaRPr>
          </a:p>
        </p:txBody>
      </p:sp>
      <p:cxnSp>
        <p:nvCxnSpPr>
          <p:cNvPr id="321" name="Google Shape;321;p43"/>
          <p:cNvCxnSpPr>
            <a:stCxn id="320" idx="2"/>
            <a:endCxn id="317" idx="0"/>
          </p:cNvCxnSpPr>
          <p:nvPr/>
        </p:nvCxnSpPr>
        <p:spPr>
          <a:xfrm flipH="1" rot="-5400000">
            <a:off x="5864575" y="-267900"/>
            <a:ext cx="496200" cy="2839200"/>
          </a:xfrm>
          <a:prstGeom prst="bentConnector3">
            <a:avLst>
              <a:gd fmla="val 49990" name="adj1"/>
            </a:avLst>
          </a:prstGeom>
          <a:noFill/>
          <a:ln cap="flat" cmpd="sng" w="9525">
            <a:solidFill>
              <a:srgbClr val="434343"/>
            </a:solidFill>
            <a:prstDash val="solid"/>
            <a:round/>
            <a:headEnd len="med" w="med" type="none"/>
            <a:tailEnd len="med" w="med" type="none"/>
          </a:ln>
        </p:spPr>
      </p:cxnSp>
      <p:grpSp>
        <p:nvGrpSpPr>
          <p:cNvPr id="322" name="Google Shape;322;p43"/>
          <p:cNvGrpSpPr/>
          <p:nvPr/>
        </p:nvGrpSpPr>
        <p:grpSpPr>
          <a:xfrm>
            <a:off x="6139721" y="1217748"/>
            <a:ext cx="2665211" cy="446341"/>
            <a:chOff x="611560" y="2708920"/>
            <a:chExt cx="1728300" cy="379800"/>
          </a:xfrm>
        </p:grpSpPr>
        <p:sp>
          <p:nvSpPr>
            <p:cNvPr id="323" name="Google Shape;323;p43"/>
            <p:cNvSpPr/>
            <p:nvPr/>
          </p:nvSpPr>
          <p:spPr>
            <a:xfrm>
              <a:off x="611560" y="2708920"/>
              <a:ext cx="1728300" cy="379800"/>
            </a:xfrm>
            <a:prstGeom prst="roundRect">
              <a:avLst>
                <a:gd fmla="val 50000" name="adj"/>
              </a:avLst>
            </a:prstGeom>
            <a:solidFill>
              <a:srgbClr val="CEAE7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Bree Serif"/>
                <a:ea typeface="Bree Serif"/>
                <a:cs typeface="Bree Serif"/>
                <a:sym typeface="Bree Serif"/>
              </a:endParaRPr>
            </a:p>
          </p:txBody>
        </p:sp>
        <p:sp>
          <p:nvSpPr>
            <p:cNvPr id="324" name="Google Shape;324;p43"/>
            <p:cNvSpPr txBox="1"/>
            <p:nvPr/>
          </p:nvSpPr>
          <p:spPr>
            <a:xfrm>
              <a:off x="665833" y="2744923"/>
              <a:ext cx="1619700" cy="307800"/>
            </a:xfrm>
            <a:prstGeom prst="rect">
              <a:avLst/>
            </a:prstGeom>
            <a:solidFill>
              <a:srgbClr val="CEAE7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a:solidFill>
                    <a:srgbClr val="FFFFFF"/>
                  </a:solidFill>
                  <a:latin typeface="Bree Serif"/>
                  <a:ea typeface="Bree Serif"/>
                  <a:cs typeface="Bree Serif"/>
                  <a:sym typeface="Bree Serif"/>
                </a:rPr>
                <a:t>Accessory duct (of Santorini) </a:t>
              </a:r>
              <a:endParaRPr b="1" sz="1400">
                <a:solidFill>
                  <a:srgbClr val="FFFFFF"/>
                </a:solidFill>
                <a:latin typeface="Bree Serif"/>
                <a:ea typeface="Bree Serif"/>
                <a:cs typeface="Bree Serif"/>
                <a:sym typeface="Bree Serif"/>
              </a:endParaRPr>
            </a:p>
          </p:txBody>
        </p:sp>
      </p:grpSp>
      <p:grpSp>
        <p:nvGrpSpPr>
          <p:cNvPr id="325" name="Google Shape;325;p43"/>
          <p:cNvGrpSpPr/>
          <p:nvPr/>
        </p:nvGrpSpPr>
        <p:grpSpPr>
          <a:xfrm>
            <a:off x="4349867" y="1357899"/>
            <a:ext cx="1448948" cy="1254017"/>
            <a:chOff x="6412236" y="3087625"/>
            <a:chExt cx="2371048" cy="1833626"/>
          </a:xfrm>
        </p:grpSpPr>
        <p:pic>
          <p:nvPicPr>
            <p:cNvPr id="326" name="Google Shape;326;p43"/>
            <p:cNvPicPr preferRelativeResize="0"/>
            <p:nvPr/>
          </p:nvPicPr>
          <p:blipFill rotWithShape="1">
            <a:blip r:embed="rId3">
              <a:alphaModFix/>
            </a:blip>
            <a:srcRect b="14021" l="13326" r="13494" t="9857"/>
            <a:stretch/>
          </p:blipFill>
          <p:spPr>
            <a:xfrm>
              <a:off x="6431510" y="3087625"/>
              <a:ext cx="2351774" cy="1833626"/>
            </a:xfrm>
            <a:prstGeom prst="rect">
              <a:avLst/>
            </a:prstGeom>
            <a:noFill/>
            <a:ln>
              <a:noFill/>
            </a:ln>
          </p:spPr>
        </p:pic>
        <p:sp>
          <p:nvSpPr>
            <p:cNvPr id="327" name="Google Shape;327;p43"/>
            <p:cNvSpPr txBox="1"/>
            <p:nvPr/>
          </p:nvSpPr>
          <p:spPr>
            <a:xfrm>
              <a:off x="8205311" y="3605913"/>
              <a:ext cx="381000" cy="86700"/>
            </a:xfrm>
            <a:prstGeom prst="rect">
              <a:avLst/>
            </a:prstGeom>
            <a:noFill/>
            <a:ln cap="flat" cmpd="sng" w="9525">
              <a:solidFill>
                <a:schemeClr val="accent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3"/>
            <p:cNvSpPr txBox="1"/>
            <p:nvPr/>
          </p:nvSpPr>
          <p:spPr>
            <a:xfrm rot="-3997">
              <a:off x="7497935" y="3491202"/>
              <a:ext cx="258000" cy="86400"/>
            </a:xfrm>
            <a:prstGeom prst="rect">
              <a:avLst/>
            </a:prstGeom>
            <a:noFill/>
            <a:ln cap="flat" cmpd="sng" w="9525">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3"/>
            <p:cNvSpPr txBox="1"/>
            <p:nvPr/>
          </p:nvSpPr>
          <p:spPr>
            <a:xfrm>
              <a:off x="6421686" y="4192124"/>
              <a:ext cx="353400" cy="1272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3"/>
            <p:cNvSpPr txBox="1"/>
            <p:nvPr/>
          </p:nvSpPr>
          <p:spPr>
            <a:xfrm>
              <a:off x="6412236" y="4510088"/>
              <a:ext cx="372300" cy="127200"/>
            </a:xfrm>
            <a:prstGeom prst="rect">
              <a:avLst/>
            </a:prstGeom>
            <a:noFill/>
            <a:ln cap="flat" cmpd="sng" w="952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3"/>
            <p:cNvSpPr txBox="1"/>
            <p:nvPr/>
          </p:nvSpPr>
          <p:spPr>
            <a:xfrm>
              <a:off x="7502961" y="3605338"/>
              <a:ext cx="372300" cy="127200"/>
            </a:xfrm>
            <a:prstGeom prst="rect">
              <a:avLst/>
            </a:prstGeom>
            <a:noFill/>
            <a:ln cap="flat" cmpd="sng" w="9525">
              <a:solidFill>
                <a:schemeClr val="accent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332" name="Google Shape;332;p43"/>
            <p:cNvCxnSpPr>
              <a:stCxn id="327" idx="2"/>
            </p:cNvCxnSpPr>
            <p:nvPr/>
          </p:nvCxnSpPr>
          <p:spPr>
            <a:xfrm flipH="1">
              <a:off x="8079611" y="3692613"/>
              <a:ext cx="316200" cy="255600"/>
            </a:xfrm>
            <a:prstGeom prst="straightConnector1">
              <a:avLst/>
            </a:prstGeom>
            <a:noFill/>
            <a:ln cap="flat" cmpd="sng" w="9525">
              <a:solidFill>
                <a:schemeClr val="dk2"/>
              </a:solidFill>
              <a:prstDash val="solid"/>
              <a:round/>
              <a:headEnd len="med" w="med" type="none"/>
              <a:tailEnd len="med" w="med" type="none"/>
            </a:ln>
          </p:spPr>
        </p:cxnSp>
      </p:grpSp>
      <p:pic>
        <p:nvPicPr>
          <p:cNvPr id="333" name="Google Shape;333;p43"/>
          <p:cNvPicPr preferRelativeResize="0"/>
          <p:nvPr/>
        </p:nvPicPr>
        <p:blipFill>
          <a:blip r:embed="rId4">
            <a:alphaModFix/>
          </a:blip>
          <a:stretch>
            <a:fillRect/>
          </a:stretch>
        </p:blipFill>
        <p:spPr>
          <a:xfrm>
            <a:off x="4161275" y="2611921"/>
            <a:ext cx="1826099" cy="1042876"/>
          </a:xfrm>
          <a:prstGeom prst="rect">
            <a:avLst/>
          </a:prstGeom>
          <a:noFill/>
          <a:ln>
            <a:noFill/>
          </a:ln>
        </p:spPr>
      </p:pic>
      <p:sp>
        <p:nvSpPr>
          <p:cNvPr id="334" name="Google Shape;334;p43"/>
          <p:cNvSpPr/>
          <p:nvPr/>
        </p:nvSpPr>
        <p:spPr>
          <a:xfrm>
            <a:off x="438925" y="3968925"/>
            <a:ext cx="8367000" cy="841200"/>
          </a:xfrm>
          <a:prstGeom prst="rect">
            <a:avLst/>
          </a:prstGeom>
          <a:solidFill>
            <a:srgbClr val="FFFFFF"/>
          </a:solidFill>
          <a:ln>
            <a:noFill/>
          </a:ln>
          <a:effectLst>
            <a:outerShdw blurRad="57150" rotWithShape="0" algn="bl" dir="5400000" dist="19050">
              <a:srgbClr val="262626">
                <a:alpha val="50000"/>
              </a:srgbClr>
            </a:outerShdw>
          </a:effectLst>
        </p:spPr>
        <p:txBody>
          <a:bodyPr anchorCtr="0" anchor="ctr" bIns="91425" lIns="91425" spcFirstLastPara="1" rIns="91425" wrap="square" tIns="91425">
            <a:noAutofit/>
          </a:bodyPr>
          <a:lstStyle/>
          <a:p>
            <a:pPr indent="-292100" lvl="0" marL="457200" rtl="0" algn="l">
              <a:spcBef>
                <a:spcPts val="0"/>
              </a:spcBef>
              <a:spcAft>
                <a:spcPts val="0"/>
              </a:spcAft>
              <a:buClr>
                <a:schemeClr val="dk1"/>
              </a:buClr>
              <a:buSzPts val="1000"/>
              <a:buFont typeface="Bree Serif"/>
              <a:buAutoNum type="arabicPeriod"/>
            </a:pPr>
            <a:r>
              <a:rPr lang="ar" sz="1000">
                <a:solidFill>
                  <a:schemeClr val="dk1"/>
                </a:solidFill>
                <a:latin typeface="Bree Serif"/>
                <a:ea typeface="Bree Serif"/>
                <a:cs typeface="Bree Serif"/>
                <a:sym typeface="Bree Serif"/>
              </a:rPr>
              <a:t>acute inflammation of the pancreas</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AutoNum type="arabicPeriod"/>
            </a:pPr>
            <a:r>
              <a:rPr lang="ar" sz="1000">
                <a:solidFill>
                  <a:schemeClr val="dk1"/>
                </a:solidFill>
                <a:latin typeface="Bree Serif"/>
                <a:ea typeface="Bree Serif"/>
                <a:cs typeface="Bree Serif"/>
                <a:sym typeface="Bree Serif"/>
              </a:rPr>
              <a:t>Occurs due to </a:t>
            </a:r>
            <a:r>
              <a:rPr lang="ar" sz="1000">
                <a:solidFill>
                  <a:srgbClr val="FF0000"/>
                </a:solidFill>
                <a:latin typeface="Bree Serif"/>
                <a:ea typeface="Bree Serif"/>
                <a:cs typeface="Bree Serif"/>
                <a:sym typeface="Bree Serif"/>
              </a:rPr>
              <a:t>obstruction of pancreatic duct</a:t>
            </a:r>
            <a:r>
              <a:rPr lang="ar" sz="1000">
                <a:solidFill>
                  <a:schemeClr val="dk1"/>
                </a:solidFill>
                <a:latin typeface="Bree Serif"/>
                <a:ea typeface="Bree Serif"/>
                <a:cs typeface="Bree Serif"/>
                <a:sym typeface="Bree Serif"/>
              </a:rPr>
              <a:t>, ingestion of alcohol, viral infections (mumps), or trauma</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AutoNum type="arabicPeriod"/>
            </a:pPr>
            <a:r>
              <a:rPr lang="ar" sz="1000">
                <a:solidFill>
                  <a:schemeClr val="dk1"/>
                </a:solidFill>
                <a:latin typeface="Bree Serif"/>
                <a:ea typeface="Bree Serif"/>
                <a:cs typeface="Bree Serif"/>
                <a:sym typeface="Bree Serif"/>
              </a:rPr>
              <a:t>serious condition because activated pancreatic enzymes leak into the substance of pancreas and initiates the autodigestion of the gland</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AutoNum type="arabicPeriod"/>
            </a:pPr>
            <a:r>
              <a:rPr lang="ar" sz="1000">
                <a:solidFill>
                  <a:schemeClr val="dk1"/>
                </a:solidFill>
                <a:latin typeface="Bree Serif"/>
                <a:ea typeface="Bree Serif"/>
                <a:cs typeface="Bree Serif"/>
                <a:sym typeface="Bree Serif"/>
              </a:rPr>
              <a:t>Clinically, it presents as very </a:t>
            </a:r>
            <a:r>
              <a:rPr lang="ar" sz="1000">
                <a:solidFill>
                  <a:srgbClr val="FF0000"/>
                </a:solidFill>
                <a:latin typeface="Bree Serif"/>
                <a:ea typeface="Bree Serif"/>
                <a:cs typeface="Bree Serif"/>
                <a:sym typeface="Bree Serif"/>
              </a:rPr>
              <a:t>severe pain in the epigastric region </a:t>
            </a:r>
            <a:r>
              <a:rPr lang="ar" sz="1000">
                <a:solidFill>
                  <a:schemeClr val="dk1"/>
                </a:solidFill>
                <a:latin typeface="Bree Serif"/>
                <a:ea typeface="Bree Serif"/>
                <a:cs typeface="Bree Serif"/>
                <a:sym typeface="Bree Serif"/>
              </a:rPr>
              <a:t>radiating to the back, fever, nausea, and vomiting</a:t>
            </a:r>
            <a:endParaRPr sz="1000">
              <a:latin typeface="Bree Serif"/>
              <a:ea typeface="Bree Serif"/>
              <a:cs typeface="Bree Serif"/>
              <a:sym typeface="Bree Serif"/>
            </a:endParaRPr>
          </a:p>
        </p:txBody>
      </p:sp>
      <p:cxnSp>
        <p:nvCxnSpPr>
          <p:cNvPr id="335" name="Google Shape;335;p43"/>
          <p:cNvCxnSpPr>
            <a:stCxn id="336" idx="0"/>
            <a:endCxn id="320" idx="2"/>
          </p:cNvCxnSpPr>
          <p:nvPr/>
        </p:nvCxnSpPr>
        <p:spPr>
          <a:xfrm rot="-5400000">
            <a:off x="3153779" y="-139450"/>
            <a:ext cx="496200" cy="2582100"/>
          </a:xfrm>
          <a:prstGeom prst="bentConnector3">
            <a:avLst>
              <a:gd fmla="val 49990" name="adj1"/>
            </a:avLst>
          </a:prstGeom>
          <a:noFill/>
          <a:ln cap="flat" cmpd="sng" w="9525">
            <a:solidFill>
              <a:srgbClr val="434343"/>
            </a:solidFill>
            <a:prstDash val="solid"/>
            <a:round/>
            <a:headEnd len="med" w="med" type="none"/>
            <a:tailEnd len="med" w="med" type="none"/>
          </a:ln>
        </p:spPr>
      </p:cxnSp>
      <p:grpSp>
        <p:nvGrpSpPr>
          <p:cNvPr id="337" name="Google Shape;337;p43"/>
          <p:cNvGrpSpPr/>
          <p:nvPr/>
        </p:nvGrpSpPr>
        <p:grpSpPr>
          <a:xfrm>
            <a:off x="119625" y="1217752"/>
            <a:ext cx="3982408" cy="2437048"/>
            <a:chOff x="521422" y="1179720"/>
            <a:chExt cx="4154400" cy="2437048"/>
          </a:xfrm>
        </p:grpSpPr>
        <p:sp>
          <p:nvSpPr>
            <p:cNvPr id="336" name="Google Shape;336;p43"/>
            <p:cNvSpPr/>
            <p:nvPr/>
          </p:nvSpPr>
          <p:spPr>
            <a:xfrm>
              <a:off x="521422" y="1361668"/>
              <a:ext cx="4154400" cy="22551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153499" lvl="0" marL="179999"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runs the entire length of pancreas beginning from the tail.</a:t>
              </a:r>
              <a:endParaRPr sz="1000">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sz="1000">
                <a:solidFill>
                  <a:schemeClr val="dk1"/>
                </a:solidFill>
                <a:latin typeface="Bree Serif"/>
                <a:ea typeface="Bree Serif"/>
                <a:cs typeface="Bree Serif"/>
                <a:sym typeface="Bree Serif"/>
              </a:endParaRPr>
            </a:p>
            <a:p>
              <a:pPr indent="-153499" lvl="0" marL="179999" rtl="0" algn="l">
                <a:spcBef>
                  <a:spcPts val="0"/>
                </a:spcBef>
                <a:spcAft>
                  <a:spcPts val="0"/>
                </a:spcAft>
                <a:buSzPts val="1000"/>
                <a:buFont typeface="Bree Serif"/>
                <a:buChar char="●"/>
              </a:pPr>
              <a:r>
                <a:rPr lang="ar" sz="1000">
                  <a:solidFill>
                    <a:schemeClr val="dk1"/>
                  </a:solidFill>
                  <a:latin typeface="Bree Serif"/>
                  <a:ea typeface="Bree Serif"/>
                  <a:cs typeface="Bree Serif"/>
                  <a:sym typeface="Bree Serif"/>
                </a:rPr>
                <a:t>It receives many tributaries from tail, body, neck, inferior portion of head &amp; uncinate process </a:t>
              </a:r>
              <a:r>
                <a:rPr lang="ar" sz="1000">
                  <a:solidFill>
                    <a:srgbClr val="93C47D"/>
                  </a:solidFill>
                  <a:latin typeface="Bree Serif"/>
                  <a:ea typeface="Bree Serif"/>
                  <a:cs typeface="Bree Serif"/>
                  <a:sym typeface="Bree Serif"/>
                </a:rPr>
                <a:t>except upper portion of the head</a:t>
              </a:r>
              <a:r>
                <a:rPr lang="ar" sz="1000">
                  <a:solidFill>
                    <a:schemeClr val="dk1"/>
                  </a:solidFill>
                  <a:latin typeface="Bree Serif"/>
                  <a:ea typeface="Bree Serif"/>
                  <a:cs typeface="Bree Serif"/>
                  <a:sym typeface="Bree Serif"/>
                </a:rPr>
                <a:t>. </a:t>
              </a:r>
              <a:endParaRPr sz="10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1000">
                <a:solidFill>
                  <a:schemeClr val="dk1"/>
                </a:solidFill>
                <a:latin typeface="Bree Serif"/>
                <a:ea typeface="Bree Serif"/>
                <a:cs typeface="Bree Serif"/>
                <a:sym typeface="Bree Serif"/>
              </a:endParaRPr>
            </a:p>
            <a:p>
              <a:pPr indent="-153499" lvl="0" marL="179999" rtl="0" algn="l">
                <a:spcBef>
                  <a:spcPts val="0"/>
                </a:spcBef>
                <a:spcAft>
                  <a:spcPts val="0"/>
                </a:spcAft>
                <a:buSzPts val="1000"/>
                <a:buFont typeface="Bree Serif"/>
                <a:buChar char="●"/>
              </a:pPr>
              <a:r>
                <a:rPr lang="ar" sz="1000">
                  <a:solidFill>
                    <a:schemeClr val="dk1"/>
                  </a:solidFill>
                  <a:latin typeface="Bree Serif"/>
                  <a:ea typeface="Bree Serif"/>
                  <a:cs typeface="Bree Serif"/>
                  <a:sym typeface="Bree Serif"/>
                </a:rPr>
                <a:t>Joins </a:t>
              </a:r>
              <a:r>
                <a:rPr lang="ar" sz="1000">
                  <a:solidFill>
                    <a:schemeClr val="accent4"/>
                  </a:solidFill>
                  <a:latin typeface="Bree Serif"/>
                  <a:ea typeface="Bree Serif"/>
                  <a:cs typeface="Bree Serif"/>
                  <a:sym typeface="Bree Serif"/>
                </a:rPr>
                <a:t>common bile duct</a:t>
              </a:r>
              <a:r>
                <a:rPr lang="ar" sz="1000">
                  <a:solidFill>
                    <a:schemeClr val="dk1"/>
                  </a:solidFill>
                  <a:latin typeface="Bree Serif"/>
                  <a:ea typeface="Bree Serif"/>
                  <a:cs typeface="Bree Serif"/>
                  <a:sym typeface="Bree Serif"/>
                </a:rPr>
                <a:t> &amp; together they open into a small </a:t>
              </a:r>
              <a:r>
                <a:rPr lang="ar" sz="1000">
                  <a:solidFill>
                    <a:schemeClr val="accent6"/>
                  </a:solidFill>
                  <a:latin typeface="Bree Serif"/>
                  <a:ea typeface="Bree Serif"/>
                  <a:cs typeface="Bree Serif"/>
                  <a:sym typeface="Bree Serif"/>
                </a:rPr>
                <a:t>hepatopancreatic ampulla (Ampulla of Vater) </a:t>
              </a:r>
              <a:r>
                <a:rPr lang="ar" sz="1000">
                  <a:solidFill>
                    <a:schemeClr val="dk1"/>
                  </a:solidFill>
                  <a:latin typeface="Bree Serif"/>
                  <a:ea typeface="Bree Serif"/>
                  <a:cs typeface="Bree Serif"/>
                  <a:sym typeface="Bree Serif"/>
                </a:rPr>
                <a:t>in </a:t>
              </a:r>
              <a:r>
                <a:rPr lang="ar" sz="1000">
                  <a:solidFill>
                    <a:srgbClr val="93C47D"/>
                  </a:solidFill>
                  <a:latin typeface="Bree Serif"/>
                  <a:ea typeface="Bree Serif"/>
                  <a:cs typeface="Bree Serif"/>
                  <a:sym typeface="Bree Serif"/>
                </a:rPr>
                <a:t>2nd part of </a:t>
              </a:r>
              <a:r>
                <a:rPr lang="ar" sz="1000">
                  <a:solidFill>
                    <a:schemeClr val="dk1"/>
                  </a:solidFill>
                  <a:latin typeface="Bree Serif"/>
                  <a:ea typeface="Bree Serif"/>
                  <a:cs typeface="Bree Serif"/>
                  <a:sym typeface="Bree Serif"/>
                </a:rPr>
                <a:t>the duodenal wall.</a:t>
              </a:r>
              <a:endParaRPr sz="1000">
                <a:solidFill>
                  <a:schemeClr val="dk1"/>
                </a:solidFill>
                <a:latin typeface="Bree Serif"/>
                <a:ea typeface="Bree Serif"/>
                <a:cs typeface="Bree Serif"/>
                <a:sym typeface="Bree Serif"/>
              </a:endParaRPr>
            </a:p>
            <a:p>
              <a:pPr indent="-153499" lvl="0" marL="179999" rtl="0" algn="l">
                <a:spcBef>
                  <a:spcPts val="0"/>
                </a:spcBef>
                <a:spcAft>
                  <a:spcPts val="0"/>
                </a:spcAft>
                <a:buSzPts val="1000"/>
                <a:buFont typeface="Bree Serif"/>
                <a:buChar char="●"/>
              </a:pPr>
              <a:r>
                <a:rPr lang="ar" sz="1000">
                  <a:solidFill>
                    <a:schemeClr val="dk1"/>
                  </a:solidFill>
                  <a:latin typeface="Bree Serif"/>
                  <a:ea typeface="Bree Serif"/>
                  <a:cs typeface="Bree Serif"/>
                  <a:sym typeface="Bree Serif"/>
                </a:rPr>
                <a:t>The ampulla opens into the lumen of the duodenum by means of a small Papilla, (</a:t>
              </a:r>
              <a:r>
                <a:rPr lang="ar" sz="1000">
                  <a:solidFill>
                    <a:schemeClr val="lt2"/>
                  </a:solidFill>
                  <a:latin typeface="Bree Serif"/>
                  <a:ea typeface="Bree Serif"/>
                  <a:cs typeface="Bree Serif"/>
                  <a:sym typeface="Bree Serif"/>
                </a:rPr>
                <a:t>Major duodenal papilla</a:t>
              </a:r>
              <a:r>
                <a:rPr lang="ar" sz="1000">
                  <a:solidFill>
                    <a:schemeClr val="dk1"/>
                  </a:solidFill>
                  <a:latin typeface="Bree Serif"/>
                  <a:ea typeface="Bree Serif"/>
                  <a:cs typeface="Bree Serif"/>
                  <a:sym typeface="Bree Serif"/>
                </a:rPr>
                <a:t>). </a:t>
              </a:r>
              <a:r>
                <a:rPr lang="ar" sz="1000">
                  <a:solidFill>
                    <a:srgbClr val="93C47D"/>
                  </a:solidFill>
                  <a:latin typeface="Bree Serif"/>
                  <a:ea typeface="Bree Serif"/>
                  <a:cs typeface="Bree Serif"/>
                  <a:sym typeface="Bree Serif"/>
                </a:rPr>
                <a:t>8-10 cm distal to the pylorus.</a:t>
              </a:r>
              <a:endParaRPr sz="1000">
                <a:solidFill>
                  <a:srgbClr val="93C47D"/>
                </a:solidFill>
                <a:latin typeface="Bree Serif"/>
                <a:ea typeface="Bree Serif"/>
                <a:cs typeface="Bree Serif"/>
                <a:sym typeface="Bree Serif"/>
              </a:endParaRPr>
            </a:p>
          </p:txBody>
        </p:sp>
        <p:grpSp>
          <p:nvGrpSpPr>
            <p:cNvPr id="338" name="Google Shape;338;p43"/>
            <p:cNvGrpSpPr/>
            <p:nvPr/>
          </p:nvGrpSpPr>
          <p:grpSpPr>
            <a:xfrm>
              <a:off x="1212124" y="1179720"/>
              <a:ext cx="2639978" cy="391346"/>
              <a:chOff x="611560" y="2708920"/>
              <a:chExt cx="1728300" cy="379800"/>
            </a:xfrm>
          </p:grpSpPr>
          <p:sp>
            <p:nvSpPr>
              <p:cNvPr id="339" name="Google Shape;339;p43"/>
              <p:cNvSpPr/>
              <p:nvPr/>
            </p:nvSpPr>
            <p:spPr>
              <a:xfrm>
                <a:off x="611560" y="2708920"/>
                <a:ext cx="1728300" cy="379800"/>
              </a:xfrm>
              <a:prstGeom prst="roundRect">
                <a:avLst>
                  <a:gd fmla="val 50000" name="adj"/>
                </a:avLst>
              </a:prstGeom>
              <a:solidFill>
                <a:srgbClr val="CEAE7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Bree Serif"/>
                  <a:ea typeface="Bree Serif"/>
                  <a:cs typeface="Bree Serif"/>
                  <a:sym typeface="Bree Serif"/>
                </a:endParaRPr>
              </a:p>
            </p:txBody>
          </p:sp>
          <p:sp>
            <p:nvSpPr>
              <p:cNvPr id="340" name="Google Shape;340;p43"/>
              <p:cNvSpPr txBox="1"/>
              <p:nvPr/>
            </p:nvSpPr>
            <p:spPr>
              <a:xfrm>
                <a:off x="665833" y="2744923"/>
                <a:ext cx="1619700" cy="307800"/>
              </a:xfrm>
              <a:prstGeom prst="rect">
                <a:avLst/>
              </a:prstGeom>
              <a:solidFill>
                <a:srgbClr val="CEAE7E"/>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Font typeface="Arial"/>
                  <a:buNone/>
                </a:pPr>
                <a:r>
                  <a:rPr b="1" lang="ar">
                    <a:solidFill>
                      <a:srgbClr val="FFFFFF"/>
                    </a:solidFill>
                    <a:latin typeface="Bree Serif"/>
                    <a:ea typeface="Bree Serif"/>
                    <a:cs typeface="Bree Serif"/>
                    <a:sym typeface="Bree Serif"/>
                  </a:rPr>
                  <a:t>Main duct (of Wirsung)</a:t>
                </a:r>
                <a:endParaRPr b="1" sz="1400">
                  <a:solidFill>
                    <a:srgbClr val="FFFFFF"/>
                  </a:solidFill>
                  <a:latin typeface="Bree Serif"/>
                  <a:ea typeface="Bree Serif"/>
                  <a:cs typeface="Bree Serif"/>
                  <a:sym typeface="Bree Serif"/>
                </a:endParaRPr>
              </a:p>
            </p:txBody>
          </p:sp>
        </p:grpSp>
      </p:grpSp>
      <p:sp>
        <p:nvSpPr>
          <p:cNvPr id="341" name="Google Shape;341;p43"/>
          <p:cNvSpPr/>
          <p:nvPr/>
        </p:nvSpPr>
        <p:spPr>
          <a:xfrm>
            <a:off x="100207" y="3788089"/>
            <a:ext cx="799300" cy="281700"/>
          </a:xfrm>
          <a:prstGeom prst="flowChartMerge">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FFFFFF"/>
              </a:solidFill>
              <a:latin typeface="Mada"/>
              <a:ea typeface="Mada"/>
              <a:cs typeface="Mada"/>
              <a:sym typeface="Mada"/>
            </a:endParaRPr>
          </a:p>
        </p:txBody>
      </p:sp>
      <p:sp>
        <p:nvSpPr>
          <p:cNvPr id="342" name="Google Shape;342;p43"/>
          <p:cNvSpPr/>
          <p:nvPr/>
        </p:nvSpPr>
        <p:spPr>
          <a:xfrm>
            <a:off x="2954849" y="3788089"/>
            <a:ext cx="799300" cy="281700"/>
          </a:xfrm>
          <a:prstGeom prst="triangle">
            <a:avLst>
              <a:gd fmla="val 50000" name="adj"/>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3"/>
          <p:cNvSpPr/>
          <p:nvPr/>
        </p:nvSpPr>
        <p:spPr>
          <a:xfrm>
            <a:off x="509322" y="3788089"/>
            <a:ext cx="2834563" cy="2817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Bree Serif"/>
                <a:ea typeface="Bree Serif"/>
                <a:cs typeface="Bree Serif"/>
                <a:sym typeface="Bree Serif"/>
              </a:rPr>
              <a:t>CLINICAL ANATOMY</a:t>
            </a:r>
            <a:r>
              <a:rPr b="1" lang="ar" sz="1000">
                <a:latin typeface="Bree Serif"/>
                <a:ea typeface="Bree Serif"/>
                <a:cs typeface="Bree Serif"/>
                <a:sym typeface="Bree Serif"/>
              </a:rPr>
              <a:t> : Acute pancreatitis</a:t>
            </a:r>
            <a:endParaRPr sz="1000">
              <a:latin typeface="Bree Serif"/>
              <a:ea typeface="Bree Serif"/>
              <a:cs typeface="Bree Serif"/>
              <a:sym typeface="Bree Serif"/>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44"/>
          <p:cNvSpPr txBox="1"/>
          <p:nvPr>
            <p:ph idx="12" type="sldNum"/>
          </p:nvPr>
        </p:nvSpPr>
        <p:spPr>
          <a:xfrm>
            <a:off x="8866966" y="4694338"/>
            <a:ext cx="3030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grpSp>
        <p:nvGrpSpPr>
          <p:cNvPr id="349" name="Google Shape;349;p44"/>
          <p:cNvGrpSpPr/>
          <p:nvPr/>
        </p:nvGrpSpPr>
        <p:grpSpPr>
          <a:xfrm>
            <a:off x="5022950" y="3088648"/>
            <a:ext cx="3631385" cy="1705453"/>
            <a:chOff x="5413550" y="595251"/>
            <a:chExt cx="3198895" cy="2075013"/>
          </a:xfrm>
        </p:grpSpPr>
        <p:sp>
          <p:nvSpPr>
            <p:cNvPr id="350" name="Google Shape;350;p44"/>
            <p:cNvSpPr/>
            <p:nvPr/>
          </p:nvSpPr>
          <p:spPr>
            <a:xfrm>
              <a:off x="5413550" y="595251"/>
              <a:ext cx="1987200" cy="2946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Bree Serif"/>
                  <a:ea typeface="Bree Serif"/>
                  <a:cs typeface="Bree Serif"/>
                  <a:sym typeface="Bree Serif"/>
                </a:rPr>
                <a:t>Innervation</a:t>
              </a:r>
              <a:endParaRPr b="1" sz="1200">
                <a:solidFill>
                  <a:srgbClr val="FFFFFF"/>
                </a:solidFill>
                <a:latin typeface="Bree Serif"/>
                <a:ea typeface="Bree Serif"/>
                <a:cs typeface="Bree Serif"/>
                <a:sym typeface="Bree Serif"/>
              </a:endParaRPr>
            </a:p>
          </p:txBody>
        </p:sp>
        <p:cxnSp>
          <p:nvCxnSpPr>
            <p:cNvPr id="351" name="Google Shape;351;p44"/>
            <p:cNvCxnSpPr>
              <a:stCxn id="350" idx="1"/>
              <a:endCxn id="352" idx="1"/>
            </p:cNvCxnSpPr>
            <p:nvPr/>
          </p:nvCxnSpPr>
          <p:spPr>
            <a:xfrm>
              <a:off x="5413550" y="742551"/>
              <a:ext cx="600" cy="447000"/>
            </a:xfrm>
            <a:prstGeom prst="bentConnector3">
              <a:avLst>
                <a:gd fmla="val -34960800" name="adj1"/>
              </a:avLst>
            </a:prstGeom>
            <a:noFill/>
            <a:ln cap="flat" cmpd="sng" w="9525">
              <a:solidFill>
                <a:schemeClr val="dk2"/>
              </a:solidFill>
              <a:prstDash val="solid"/>
              <a:round/>
              <a:headEnd len="med" w="med" type="none"/>
              <a:tailEnd len="med" w="med" type="none"/>
            </a:ln>
          </p:spPr>
        </p:cxnSp>
        <p:sp>
          <p:nvSpPr>
            <p:cNvPr id="352" name="Google Shape;352;p44"/>
            <p:cNvSpPr/>
            <p:nvPr/>
          </p:nvSpPr>
          <p:spPr>
            <a:xfrm>
              <a:off x="5413552" y="1056477"/>
              <a:ext cx="1478700" cy="2664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chemeClr val="dk1"/>
                  </a:solidFill>
                  <a:latin typeface="Bree Serif"/>
                  <a:ea typeface="Bree Serif"/>
                  <a:cs typeface="Bree Serif"/>
                  <a:sym typeface="Bree Serif"/>
                </a:rPr>
                <a:t>Sympathetic</a:t>
              </a:r>
              <a:endParaRPr/>
            </a:p>
          </p:txBody>
        </p:sp>
        <p:sp>
          <p:nvSpPr>
            <p:cNvPr id="353" name="Google Shape;353;p44"/>
            <p:cNvSpPr/>
            <p:nvPr/>
          </p:nvSpPr>
          <p:spPr>
            <a:xfrm>
              <a:off x="5413857" y="1824866"/>
              <a:ext cx="1478700" cy="2664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chemeClr val="dk1"/>
                  </a:solidFill>
                  <a:latin typeface="Bree Serif"/>
                  <a:ea typeface="Bree Serif"/>
                  <a:cs typeface="Bree Serif"/>
                  <a:sym typeface="Bree Serif"/>
                </a:rPr>
                <a:t>Parasympathetic</a:t>
              </a:r>
              <a:endParaRPr/>
            </a:p>
          </p:txBody>
        </p:sp>
        <p:cxnSp>
          <p:nvCxnSpPr>
            <p:cNvPr id="354" name="Google Shape;354;p44"/>
            <p:cNvCxnSpPr>
              <a:stCxn id="350" idx="1"/>
              <a:endCxn id="353" idx="1"/>
            </p:cNvCxnSpPr>
            <p:nvPr/>
          </p:nvCxnSpPr>
          <p:spPr>
            <a:xfrm>
              <a:off x="5413550" y="742551"/>
              <a:ext cx="600" cy="1215600"/>
            </a:xfrm>
            <a:prstGeom prst="bentConnector3">
              <a:avLst>
                <a:gd fmla="val -34960800" name="adj1"/>
              </a:avLst>
            </a:prstGeom>
            <a:noFill/>
            <a:ln cap="flat" cmpd="sng" w="9525">
              <a:solidFill>
                <a:schemeClr val="dk2"/>
              </a:solidFill>
              <a:prstDash val="solid"/>
              <a:round/>
              <a:headEnd len="med" w="med" type="none"/>
              <a:tailEnd len="med" w="med" type="none"/>
            </a:ln>
          </p:spPr>
        </p:cxnSp>
        <p:sp>
          <p:nvSpPr>
            <p:cNvPr id="355" name="Google Shape;355;p44"/>
            <p:cNvSpPr txBox="1"/>
            <p:nvPr/>
          </p:nvSpPr>
          <p:spPr>
            <a:xfrm>
              <a:off x="5414144" y="1230154"/>
              <a:ext cx="3198300" cy="646800"/>
            </a:xfrm>
            <a:prstGeom prst="rect">
              <a:avLst/>
            </a:prstGeom>
            <a:noFill/>
            <a:ln>
              <a:noFill/>
            </a:ln>
          </p:spPr>
          <p:txBody>
            <a:bodyPr anchorCtr="0" anchor="ctr" bIns="91425" lIns="91425" spcFirstLastPara="1" rIns="91425" wrap="square" tIns="91425">
              <a:noAutofit/>
            </a:bodyPr>
            <a:lstStyle/>
            <a:p>
              <a:pPr indent="-285750" lvl="0" marL="457200" rtl="0" algn="l">
                <a:spcBef>
                  <a:spcPts val="0"/>
                </a:spcBef>
                <a:spcAft>
                  <a:spcPts val="0"/>
                </a:spcAft>
                <a:buClr>
                  <a:schemeClr val="dk1"/>
                </a:buClr>
                <a:buSzPts val="900"/>
                <a:buFont typeface="Bree Serif"/>
                <a:buChar char="●"/>
              </a:pPr>
              <a:r>
                <a:rPr lang="ar" sz="900">
                  <a:solidFill>
                    <a:schemeClr val="dk1"/>
                  </a:solidFill>
                  <a:latin typeface="Bree Serif"/>
                  <a:ea typeface="Bree Serif"/>
                  <a:cs typeface="Bree Serif"/>
                  <a:sym typeface="Bree Serif"/>
                </a:rPr>
                <a:t>from the </a:t>
              </a:r>
              <a:r>
                <a:rPr lang="ar" sz="900">
                  <a:solidFill>
                    <a:srgbClr val="FF0000"/>
                  </a:solidFill>
                  <a:latin typeface="Bree Serif"/>
                  <a:ea typeface="Bree Serif"/>
                  <a:cs typeface="Bree Serif"/>
                  <a:sym typeface="Bree Serif"/>
                </a:rPr>
                <a:t>thoracic splanchnic nerves</a:t>
              </a:r>
              <a:r>
                <a:rPr lang="ar" sz="900">
                  <a:solidFill>
                    <a:schemeClr val="dk1"/>
                  </a:solidFill>
                  <a:latin typeface="Bree Serif"/>
                  <a:ea typeface="Bree Serif"/>
                  <a:cs typeface="Bree Serif"/>
                  <a:sym typeface="Bree Serif"/>
                </a:rPr>
                <a:t>.</a:t>
              </a:r>
              <a:endParaRPr sz="900">
                <a:solidFill>
                  <a:schemeClr val="dk1"/>
                </a:solidFill>
                <a:latin typeface="Bree Serif"/>
                <a:ea typeface="Bree Serif"/>
                <a:cs typeface="Bree Serif"/>
                <a:sym typeface="Bree Serif"/>
              </a:endParaRPr>
            </a:p>
            <a:p>
              <a:pPr indent="-285750" lvl="0" marL="457200" rtl="0" algn="l">
                <a:spcBef>
                  <a:spcPts val="0"/>
                </a:spcBef>
                <a:spcAft>
                  <a:spcPts val="0"/>
                </a:spcAft>
                <a:buClr>
                  <a:schemeClr val="dk1"/>
                </a:buClr>
                <a:buSzPts val="900"/>
                <a:buFont typeface="Bree Serif"/>
                <a:buChar char="●"/>
              </a:pPr>
              <a:r>
                <a:rPr lang="ar" sz="900">
                  <a:solidFill>
                    <a:schemeClr val="dk1"/>
                  </a:solidFill>
                  <a:latin typeface="Bree Serif"/>
                  <a:ea typeface="Bree Serif"/>
                  <a:cs typeface="Bree Serif"/>
                  <a:sym typeface="Bree Serif"/>
                </a:rPr>
                <a:t>have a predominantly </a:t>
              </a:r>
              <a:r>
                <a:rPr lang="ar" sz="900" u="sng">
                  <a:solidFill>
                    <a:schemeClr val="dk1"/>
                  </a:solidFill>
                  <a:latin typeface="Bree Serif"/>
                  <a:ea typeface="Bree Serif"/>
                  <a:cs typeface="Bree Serif"/>
                  <a:sym typeface="Bree Serif"/>
                </a:rPr>
                <a:t>inhibitory</a:t>
              </a:r>
              <a:r>
                <a:rPr lang="ar" sz="900">
                  <a:solidFill>
                    <a:schemeClr val="dk1"/>
                  </a:solidFill>
                  <a:latin typeface="Bree Serif"/>
                  <a:ea typeface="Bree Serif"/>
                  <a:cs typeface="Bree Serif"/>
                  <a:sym typeface="Bree Serif"/>
                </a:rPr>
                <a:t> effect</a:t>
              </a:r>
              <a:endParaRPr sz="900"/>
            </a:p>
          </p:txBody>
        </p:sp>
        <p:sp>
          <p:nvSpPr>
            <p:cNvPr id="356" name="Google Shape;356;p44"/>
            <p:cNvSpPr txBox="1"/>
            <p:nvPr/>
          </p:nvSpPr>
          <p:spPr>
            <a:xfrm>
              <a:off x="5414438" y="2091264"/>
              <a:ext cx="3000000" cy="579000"/>
            </a:xfrm>
            <a:prstGeom prst="rect">
              <a:avLst/>
            </a:prstGeom>
            <a:noFill/>
            <a:ln>
              <a:noFill/>
            </a:ln>
          </p:spPr>
          <p:txBody>
            <a:bodyPr anchorCtr="0" anchor="ctr" bIns="91425" lIns="91425" spcFirstLastPara="1" rIns="91425" wrap="square" tIns="91425">
              <a:noAutofit/>
            </a:bodyPr>
            <a:lstStyle/>
            <a:p>
              <a:pPr indent="-285750" lvl="0" marL="457200" rtl="0" algn="l">
                <a:spcBef>
                  <a:spcPts val="0"/>
                </a:spcBef>
                <a:spcAft>
                  <a:spcPts val="0"/>
                </a:spcAft>
                <a:buClr>
                  <a:schemeClr val="dk1"/>
                </a:buClr>
                <a:buSzPts val="900"/>
                <a:buFont typeface="Bree Serif"/>
                <a:buChar char="●"/>
              </a:pPr>
              <a:r>
                <a:rPr lang="ar" sz="900">
                  <a:solidFill>
                    <a:schemeClr val="dk1"/>
                  </a:solidFill>
                  <a:latin typeface="Bree Serif"/>
                  <a:ea typeface="Bree Serif"/>
                  <a:cs typeface="Bree Serif"/>
                  <a:sym typeface="Bree Serif"/>
                </a:rPr>
                <a:t>from the </a:t>
              </a:r>
              <a:r>
                <a:rPr lang="ar" sz="900">
                  <a:solidFill>
                    <a:srgbClr val="FF0000"/>
                  </a:solidFill>
                  <a:latin typeface="Bree Serif"/>
                  <a:ea typeface="Bree Serif"/>
                  <a:cs typeface="Bree Serif"/>
                  <a:sym typeface="Bree Serif"/>
                </a:rPr>
                <a:t>vagus</a:t>
              </a:r>
              <a:r>
                <a:rPr lang="ar" sz="900">
                  <a:solidFill>
                    <a:schemeClr val="dk1"/>
                  </a:solidFill>
                  <a:latin typeface="Bree Serif"/>
                  <a:ea typeface="Bree Serif"/>
                  <a:cs typeface="Bree Serif"/>
                  <a:sym typeface="Bree Serif"/>
                </a:rPr>
                <a:t>.	</a:t>
              </a:r>
              <a:endParaRPr sz="900">
                <a:solidFill>
                  <a:schemeClr val="dk1"/>
                </a:solidFill>
                <a:latin typeface="Bree Serif"/>
                <a:ea typeface="Bree Serif"/>
                <a:cs typeface="Bree Serif"/>
                <a:sym typeface="Bree Serif"/>
              </a:endParaRPr>
            </a:p>
            <a:p>
              <a:pPr indent="-285750" lvl="0" marL="457200" rtl="0" algn="l">
                <a:spcBef>
                  <a:spcPts val="0"/>
                </a:spcBef>
                <a:spcAft>
                  <a:spcPts val="0"/>
                </a:spcAft>
                <a:buClr>
                  <a:schemeClr val="dk1"/>
                </a:buClr>
                <a:buSzPts val="900"/>
                <a:buFont typeface="Bree Serif"/>
                <a:buChar char="●"/>
              </a:pPr>
              <a:r>
                <a:rPr lang="ar" sz="900" u="sng">
                  <a:solidFill>
                    <a:schemeClr val="dk1"/>
                  </a:solidFill>
                  <a:latin typeface="Bree Serif"/>
                  <a:ea typeface="Bree Serif"/>
                  <a:cs typeface="Bree Serif"/>
                  <a:sym typeface="Bree Serif"/>
                </a:rPr>
                <a:t>stimulate</a:t>
              </a:r>
              <a:r>
                <a:rPr lang="ar" sz="900">
                  <a:solidFill>
                    <a:schemeClr val="dk1"/>
                  </a:solidFill>
                  <a:latin typeface="Bree Serif"/>
                  <a:ea typeface="Bree Serif"/>
                  <a:cs typeface="Bree Serif"/>
                  <a:sym typeface="Bree Serif"/>
                </a:rPr>
                <a:t> both exocrine and endocrine secretions</a:t>
              </a:r>
              <a:endParaRPr sz="900"/>
            </a:p>
          </p:txBody>
        </p:sp>
      </p:grpSp>
      <p:sp>
        <p:nvSpPr>
          <p:cNvPr id="357" name="Google Shape;357;p44"/>
          <p:cNvSpPr/>
          <p:nvPr/>
        </p:nvSpPr>
        <p:spPr>
          <a:xfrm>
            <a:off x="315125" y="794350"/>
            <a:ext cx="1783800" cy="242100"/>
          </a:xfrm>
          <a:prstGeom prst="roundRect">
            <a:avLst>
              <a:gd fmla="val 16667" name="adj"/>
            </a:avLst>
          </a:prstGeom>
          <a:solidFill>
            <a:srgbClr val="99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Bree Serif"/>
                <a:ea typeface="Bree Serif"/>
                <a:cs typeface="Bree Serif"/>
                <a:sym typeface="Bree Serif"/>
              </a:rPr>
              <a:t>Arteries</a:t>
            </a:r>
            <a:endParaRPr b="1" sz="1200">
              <a:solidFill>
                <a:srgbClr val="FFFFFF"/>
              </a:solidFill>
              <a:latin typeface="Bree Serif"/>
              <a:ea typeface="Bree Serif"/>
              <a:cs typeface="Bree Serif"/>
              <a:sym typeface="Bree Serif"/>
            </a:endParaRPr>
          </a:p>
        </p:txBody>
      </p:sp>
      <p:cxnSp>
        <p:nvCxnSpPr>
          <p:cNvPr id="358" name="Google Shape;358;p44"/>
          <p:cNvCxnSpPr>
            <a:stCxn id="357" idx="1"/>
            <a:endCxn id="359" idx="1"/>
          </p:cNvCxnSpPr>
          <p:nvPr/>
        </p:nvCxnSpPr>
        <p:spPr>
          <a:xfrm flipH="1">
            <a:off x="312125" y="915400"/>
            <a:ext cx="3000" cy="342300"/>
          </a:xfrm>
          <a:prstGeom prst="bentConnector3">
            <a:avLst>
              <a:gd fmla="val 5770530" name="adj1"/>
            </a:avLst>
          </a:prstGeom>
          <a:noFill/>
          <a:ln cap="flat" cmpd="sng" w="9525">
            <a:solidFill>
              <a:schemeClr val="dk2"/>
            </a:solidFill>
            <a:prstDash val="solid"/>
            <a:round/>
            <a:headEnd len="med" w="med" type="none"/>
            <a:tailEnd len="med" w="med" type="none"/>
          </a:ln>
        </p:spPr>
      </p:cxnSp>
      <p:sp>
        <p:nvSpPr>
          <p:cNvPr id="359" name="Google Shape;359;p44"/>
          <p:cNvSpPr/>
          <p:nvPr/>
        </p:nvSpPr>
        <p:spPr>
          <a:xfrm>
            <a:off x="312263" y="1136600"/>
            <a:ext cx="1327200" cy="2421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000">
                <a:solidFill>
                  <a:schemeClr val="dk1"/>
                </a:solidFill>
                <a:latin typeface="Bree Serif"/>
                <a:ea typeface="Bree Serif"/>
                <a:cs typeface="Bree Serif"/>
                <a:sym typeface="Bree Serif"/>
              </a:rPr>
              <a:t>Head &amp; neck</a:t>
            </a:r>
            <a:endParaRPr/>
          </a:p>
        </p:txBody>
      </p:sp>
      <p:sp>
        <p:nvSpPr>
          <p:cNvPr id="360" name="Google Shape;360;p44"/>
          <p:cNvSpPr txBox="1"/>
          <p:nvPr/>
        </p:nvSpPr>
        <p:spPr>
          <a:xfrm>
            <a:off x="205575" y="1428138"/>
            <a:ext cx="3096600" cy="77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900">
                <a:solidFill>
                  <a:schemeClr val="dk1"/>
                </a:solidFill>
                <a:latin typeface="Bree Serif"/>
                <a:ea typeface="Bree Serif"/>
                <a:cs typeface="Bree Serif"/>
                <a:sym typeface="Bree Serif"/>
              </a:rPr>
              <a:t>Supplied by branches from:</a:t>
            </a:r>
            <a:endParaRPr sz="900">
              <a:solidFill>
                <a:schemeClr val="dk1"/>
              </a:solidFill>
              <a:latin typeface="Bree Serif"/>
              <a:ea typeface="Bree Serif"/>
              <a:cs typeface="Bree Serif"/>
              <a:sym typeface="Bree Serif"/>
            </a:endParaRPr>
          </a:p>
          <a:p>
            <a:pPr indent="-285750" lvl="0" marL="457200" rtl="0" algn="l">
              <a:spcBef>
                <a:spcPts val="0"/>
              </a:spcBef>
              <a:spcAft>
                <a:spcPts val="0"/>
              </a:spcAft>
              <a:buClr>
                <a:schemeClr val="dk1"/>
              </a:buClr>
              <a:buSzPts val="900"/>
              <a:buFont typeface="Bree Serif"/>
              <a:buAutoNum type="arabicPeriod"/>
            </a:pPr>
            <a:r>
              <a:rPr lang="ar" sz="900">
                <a:solidFill>
                  <a:schemeClr val="dk1"/>
                </a:solidFill>
                <a:latin typeface="Bree Serif"/>
                <a:ea typeface="Bree Serif"/>
                <a:cs typeface="Bree Serif"/>
                <a:sym typeface="Bree Serif"/>
              </a:rPr>
              <a:t>Celiac trunk through </a:t>
            </a:r>
            <a:r>
              <a:rPr lang="ar" sz="900">
                <a:solidFill>
                  <a:srgbClr val="93C47D"/>
                </a:solidFill>
                <a:latin typeface="Bree Serif"/>
                <a:ea typeface="Bree Serif"/>
                <a:cs typeface="Bree Serif"/>
                <a:sym typeface="Bree Serif"/>
              </a:rPr>
              <a:t>hepatic artery through  gastroduodenal artery (GDA) through </a:t>
            </a:r>
            <a:r>
              <a:rPr lang="ar" sz="900">
                <a:solidFill>
                  <a:srgbClr val="FF0000"/>
                </a:solidFill>
                <a:latin typeface="Bree Serif"/>
                <a:ea typeface="Bree Serif"/>
                <a:cs typeface="Bree Serif"/>
                <a:sym typeface="Bree Serif"/>
              </a:rPr>
              <a:t>Superior pancreaticoduodenal artery </a:t>
            </a:r>
            <a:endParaRPr sz="900">
              <a:solidFill>
                <a:srgbClr val="FF0000"/>
              </a:solidFill>
              <a:latin typeface="Bree Serif"/>
              <a:ea typeface="Bree Serif"/>
              <a:cs typeface="Bree Serif"/>
              <a:sym typeface="Bree Serif"/>
            </a:endParaRPr>
          </a:p>
          <a:p>
            <a:pPr indent="-285750" lvl="0" marL="457200" rtl="0" algn="l">
              <a:spcBef>
                <a:spcPts val="0"/>
              </a:spcBef>
              <a:spcAft>
                <a:spcPts val="0"/>
              </a:spcAft>
              <a:buClr>
                <a:schemeClr val="dk1"/>
              </a:buClr>
              <a:buSzPts val="900"/>
              <a:buFont typeface="Bree Serif"/>
              <a:buAutoNum type="arabicPeriod"/>
            </a:pPr>
            <a:r>
              <a:rPr lang="ar" sz="900">
                <a:solidFill>
                  <a:schemeClr val="dk1"/>
                </a:solidFill>
                <a:latin typeface="Bree Serif"/>
                <a:ea typeface="Bree Serif"/>
                <a:cs typeface="Bree Serif"/>
                <a:sym typeface="Bree Serif"/>
              </a:rPr>
              <a:t>Superior mesenteric artery through </a:t>
            </a:r>
            <a:r>
              <a:rPr lang="ar" sz="900">
                <a:solidFill>
                  <a:srgbClr val="FF0000"/>
                </a:solidFill>
                <a:latin typeface="Bree Serif"/>
                <a:ea typeface="Bree Serif"/>
                <a:cs typeface="Bree Serif"/>
                <a:sym typeface="Bree Serif"/>
              </a:rPr>
              <a:t>Inferior pancreaticoduodenal artery</a:t>
            </a:r>
            <a:endParaRPr sz="900">
              <a:solidFill>
                <a:srgbClr val="FF0000"/>
              </a:solidFill>
            </a:endParaRPr>
          </a:p>
        </p:txBody>
      </p:sp>
      <p:sp>
        <p:nvSpPr>
          <p:cNvPr id="361" name="Google Shape;361;p44"/>
          <p:cNvSpPr/>
          <p:nvPr/>
        </p:nvSpPr>
        <p:spPr>
          <a:xfrm>
            <a:off x="312274" y="2404320"/>
            <a:ext cx="1327200" cy="2421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chemeClr val="dk1"/>
                </a:solidFill>
                <a:latin typeface="Bree Serif"/>
                <a:ea typeface="Bree Serif"/>
                <a:cs typeface="Bree Serif"/>
                <a:sym typeface="Bree Serif"/>
              </a:rPr>
              <a:t>Body &amp; tail</a:t>
            </a:r>
            <a:endParaRPr/>
          </a:p>
        </p:txBody>
      </p:sp>
      <p:cxnSp>
        <p:nvCxnSpPr>
          <p:cNvPr id="362" name="Google Shape;362;p44"/>
          <p:cNvCxnSpPr>
            <a:stCxn id="357" idx="1"/>
            <a:endCxn id="361" idx="1"/>
          </p:cNvCxnSpPr>
          <p:nvPr/>
        </p:nvCxnSpPr>
        <p:spPr>
          <a:xfrm flipH="1">
            <a:off x="312125" y="915400"/>
            <a:ext cx="3000" cy="1610100"/>
          </a:xfrm>
          <a:prstGeom prst="bentConnector3">
            <a:avLst>
              <a:gd fmla="val 5673333" name="adj1"/>
            </a:avLst>
          </a:prstGeom>
          <a:noFill/>
          <a:ln cap="flat" cmpd="sng" w="9525">
            <a:solidFill>
              <a:schemeClr val="dk2"/>
            </a:solidFill>
            <a:prstDash val="solid"/>
            <a:round/>
            <a:headEnd len="med" w="med" type="none"/>
            <a:tailEnd len="med" w="med" type="none"/>
          </a:ln>
        </p:spPr>
      </p:cxnSp>
      <p:sp>
        <p:nvSpPr>
          <p:cNvPr id="363" name="Google Shape;363;p44"/>
          <p:cNvSpPr txBox="1"/>
          <p:nvPr/>
        </p:nvSpPr>
        <p:spPr>
          <a:xfrm>
            <a:off x="405177" y="2646414"/>
            <a:ext cx="3096600" cy="2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900">
                <a:solidFill>
                  <a:schemeClr val="dk1"/>
                </a:solidFill>
                <a:latin typeface="Bree Serif"/>
                <a:ea typeface="Bree Serif"/>
                <a:cs typeface="Bree Serif"/>
                <a:sym typeface="Bree Serif"/>
              </a:rPr>
              <a:t> </a:t>
            </a:r>
            <a:r>
              <a:rPr lang="ar" sz="900">
                <a:solidFill>
                  <a:srgbClr val="FF0000"/>
                </a:solidFill>
                <a:latin typeface="Bree Serif"/>
                <a:ea typeface="Bree Serif"/>
                <a:cs typeface="Bree Serif"/>
                <a:sym typeface="Bree Serif"/>
              </a:rPr>
              <a:t>Splenic artery </a:t>
            </a:r>
            <a:r>
              <a:rPr lang="ar" sz="900">
                <a:solidFill>
                  <a:schemeClr val="dk1"/>
                </a:solidFill>
                <a:latin typeface="Bree Serif"/>
                <a:ea typeface="Bree Serif"/>
                <a:cs typeface="Bree Serif"/>
                <a:sym typeface="Bree Serif"/>
              </a:rPr>
              <a:t>(main artery)</a:t>
            </a:r>
            <a:r>
              <a:rPr lang="ar" sz="900">
                <a:solidFill>
                  <a:schemeClr val="dk1"/>
                </a:solidFill>
                <a:latin typeface="Bree Serif"/>
                <a:ea typeface="Bree Serif"/>
                <a:cs typeface="Bree Serif"/>
                <a:sym typeface="Bree Serif"/>
              </a:rPr>
              <a:t> through 8-10 branches</a:t>
            </a:r>
            <a:endParaRPr sz="900"/>
          </a:p>
        </p:txBody>
      </p:sp>
      <p:sp>
        <p:nvSpPr>
          <p:cNvPr id="364" name="Google Shape;364;p44"/>
          <p:cNvSpPr/>
          <p:nvPr/>
        </p:nvSpPr>
        <p:spPr>
          <a:xfrm>
            <a:off x="4933000" y="946750"/>
            <a:ext cx="2062500" cy="199800"/>
          </a:xfrm>
          <a:prstGeom prst="roundRect">
            <a:avLst>
              <a:gd fmla="val 16667" name="adj"/>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Bree Serif"/>
                <a:ea typeface="Bree Serif"/>
                <a:cs typeface="Bree Serif"/>
                <a:sym typeface="Bree Serif"/>
              </a:rPr>
              <a:t>Veins</a:t>
            </a:r>
            <a:endParaRPr b="1" sz="1200">
              <a:solidFill>
                <a:srgbClr val="FFFFFF"/>
              </a:solidFill>
              <a:latin typeface="Bree Serif"/>
              <a:ea typeface="Bree Serif"/>
              <a:cs typeface="Bree Serif"/>
              <a:sym typeface="Bree Serif"/>
            </a:endParaRPr>
          </a:p>
        </p:txBody>
      </p:sp>
      <p:cxnSp>
        <p:nvCxnSpPr>
          <p:cNvPr id="365" name="Google Shape;365;p44"/>
          <p:cNvCxnSpPr>
            <a:stCxn id="364" idx="1"/>
            <a:endCxn id="366" idx="1"/>
          </p:cNvCxnSpPr>
          <p:nvPr/>
        </p:nvCxnSpPr>
        <p:spPr>
          <a:xfrm>
            <a:off x="4933000" y="1046650"/>
            <a:ext cx="6900" cy="394800"/>
          </a:xfrm>
          <a:prstGeom prst="bentConnector3">
            <a:avLst>
              <a:gd fmla="val -3451087" name="adj1"/>
            </a:avLst>
          </a:prstGeom>
          <a:noFill/>
          <a:ln cap="flat" cmpd="sng" w="9525">
            <a:solidFill>
              <a:schemeClr val="dk2"/>
            </a:solidFill>
            <a:prstDash val="solid"/>
            <a:round/>
            <a:headEnd len="med" w="med" type="none"/>
            <a:tailEnd len="med" w="med" type="none"/>
          </a:ln>
        </p:spPr>
      </p:cxnSp>
      <p:sp>
        <p:nvSpPr>
          <p:cNvPr id="366" name="Google Shape;366;p44"/>
          <p:cNvSpPr/>
          <p:nvPr/>
        </p:nvSpPr>
        <p:spPr>
          <a:xfrm>
            <a:off x="4939841" y="1305204"/>
            <a:ext cx="1535100" cy="2724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chemeClr val="dk1"/>
                </a:solidFill>
                <a:latin typeface="Bree Serif"/>
                <a:ea typeface="Bree Serif"/>
                <a:cs typeface="Bree Serif"/>
                <a:sym typeface="Bree Serif"/>
              </a:rPr>
              <a:t>Head &amp; neck</a:t>
            </a:r>
            <a:endParaRPr/>
          </a:p>
        </p:txBody>
      </p:sp>
      <p:sp>
        <p:nvSpPr>
          <p:cNvPr id="367" name="Google Shape;367;p44"/>
          <p:cNvSpPr/>
          <p:nvPr/>
        </p:nvSpPr>
        <p:spPr>
          <a:xfrm>
            <a:off x="4967847" y="2179178"/>
            <a:ext cx="1535100" cy="2724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chemeClr val="dk1"/>
                </a:solidFill>
                <a:latin typeface="Bree Serif"/>
                <a:ea typeface="Bree Serif"/>
                <a:cs typeface="Bree Serif"/>
                <a:sym typeface="Bree Serif"/>
              </a:rPr>
              <a:t>Body &amp; tail</a:t>
            </a:r>
            <a:endParaRPr/>
          </a:p>
        </p:txBody>
      </p:sp>
      <p:cxnSp>
        <p:nvCxnSpPr>
          <p:cNvPr id="368" name="Google Shape;368;p44"/>
          <p:cNvCxnSpPr>
            <a:stCxn id="364" idx="1"/>
            <a:endCxn id="367" idx="1"/>
          </p:cNvCxnSpPr>
          <p:nvPr/>
        </p:nvCxnSpPr>
        <p:spPr>
          <a:xfrm>
            <a:off x="4933000" y="1046650"/>
            <a:ext cx="34800" cy="1268700"/>
          </a:xfrm>
          <a:prstGeom prst="bentConnector3">
            <a:avLst>
              <a:gd fmla="val -684267" name="adj1"/>
            </a:avLst>
          </a:prstGeom>
          <a:noFill/>
          <a:ln cap="flat" cmpd="sng" w="9525">
            <a:solidFill>
              <a:schemeClr val="dk2"/>
            </a:solidFill>
            <a:prstDash val="solid"/>
            <a:round/>
            <a:headEnd len="med" w="med" type="none"/>
            <a:tailEnd len="med" w="med" type="none"/>
          </a:ln>
        </p:spPr>
      </p:cxnSp>
      <p:sp>
        <p:nvSpPr>
          <p:cNvPr id="369" name="Google Shape;369;p44"/>
          <p:cNvSpPr txBox="1"/>
          <p:nvPr/>
        </p:nvSpPr>
        <p:spPr>
          <a:xfrm>
            <a:off x="4939825" y="1583975"/>
            <a:ext cx="2865600" cy="59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900">
                <a:solidFill>
                  <a:schemeClr val="dk1"/>
                </a:solidFill>
                <a:latin typeface="Bree Serif"/>
                <a:ea typeface="Bree Serif"/>
                <a:cs typeface="Bree Serif"/>
                <a:sym typeface="Bree Serif"/>
              </a:rPr>
              <a:t>Drained by: anterior and posterior venous arcades that form the </a:t>
            </a:r>
            <a:r>
              <a:rPr lang="ar" sz="900">
                <a:solidFill>
                  <a:srgbClr val="FF0000"/>
                </a:solidFill>
                <a:latin typeface="Bree Serif"/>
                <a:ea typeface="Bree Serif"/>
                <a:cs typeface="Bree Serif"/>
                <a:sym typeface="Bree Serif"/>
              </a:rPr>
              <a:t>superior &amp; inferior pancreaticoduodenal veins</a:t>
            </a:r>
            <a:r>
              <a:rPr lang="ar" sz="900">
                <a:solidFill>
                  <a:schemeClr val="dk1"/>
                </a:solidFill>
                <a:latin typeface="Bree Serif"/>
                <a:ea typeface="Bree Serif"/>
                <a:cs typeface="Bree Serif"/>
                <a:sym typeface="Bree Serif"/>
              </a:rPr>
              <a:t> which follow the corresponding arteries.</a:t>
            </a:r>
            <a:endParaRPr sz="900"/>
          </a:p>
        </p:txBody>
      </p:sp>
      <p:sp>
        <p:nvSpPr>
          <p:cNvPr id="370" name="Google Shape;370;p44"/>
          <p:cNvSpPr txBox="1"/>
          <p:nvPr/>
        </p:nvSpPr>
        <p:spPr>
          <a:xfrm>
            <a:off x="4939827" y="2501675"/>
            <a:ext cx="3256200" cy="19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900">
                <a:solidFill>
                  <a:schemeClr val="dk1"/>
                </a:solidFill>
                <a:latin typeface="Bree Serif"/>
                <a:ea typeface="Bree Serif"/>
                <a:cs typeface="Bree Serif"/>
                <a:sym typeface="Bree Serif"/>
              </a:rPr>
              <a:t>Drained by </a:t>
            </a:r>
            <a:r>
              <a:rPr lang="ar" sz="900">
                <a:solidFill>
                  <a:srgbClr val="FF0000"/>
                </a:solidFill>
                <a:latin typeface="Bree Serif"/>
                <a:ea typeface="Bree Serif"/>
                <a:cs typeface="Bree Serif"/>
                <a:sym typeface="Bree Serif"/>
              </a:rPr>
              <a:t>splenic vein</a:t>
            </a:r>
            <a:r>
              <a:rPr lang="ar" sz="900">
                <a:solidFill>
                  <a:schemeClr val="dk1"/>
                </a:solidFill>
                <a:latin typeface="Bree Serif"/>
                <a:ea typeface="Bree Serif"/>
                <a:cs typeface="Bree Serif"/>
                <a:sym typeface="Bree Serif"/>
              </a:rPr>
              <a:t>, which is a tributary of portal vein</a:t>
            </a:r>
            <a:endParaRPr sz="900"/>
          </a:p>
        </p:txBody>
      </p:sp>
      <p:sp>
        <p:nvSpPr>
          <p:cNvPr id="371" name="Google Shape;371;p44"/>
          <p:cNvSpPr txBox="1"/>
          <p:nvPr>
            <p:ph type="ctrTitle"/>
          </p:nvPr>
        </p:nvSpPr>
        <p:spPr>
          <a:xfrm>
            <a:off x="170800" y="43575"/>
            <a:ext cx="4362900" cy="62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ar"/>
              <a:t>Pancreas supply</a:t>
            </a:r>
            <a:endParaRPr b="1"/>
          </a:p>
        </p:txBody>
      </p:sp>
      <p:grpSp>
        <p:nvGrpSpPr>
          <p:cNvPr id="372" name="Google Shape;372;p44"/>
          <p:cNvGrpSpPr/>
          <p:nvPr/>
        </p:nvGrpSpPr>
        <p:grpSpPr>
          <a:xfrm>
            <a:off x="3267391" y="1103737"/>
            <a:ext cx="1271472" cy="906480"/>
            <a:chOff x="2682025" y="2783975"/>
            <a:chExt cx="2956224" cy="2031100"/>
          </a:xfrm>
        </p:grpSpPr>
        <p:pic>
          <p:nvPicPr>
            <p:cNvPr id="373" name="Google Shape;373;p44"/>
            <p:cNvPicPr preferRelativeResize="0"/>
            <p:nvPr/>
          </p:nvPicPr>
          <p:blipFill>
            <a:blip r:embed="rId3">
              <a:alphaModFix/>
            </a:blip>
            <a:stretch>
              <a:fillRect/>
            </a:stretch>
          </p:blipFill>
          <p:spPr>
            <a:xfrm>
              <a:off x="2702845" y="2783975"/>
              <a:ext cx="2935404" cy="2031050"/>
            </a:xfrm>
            <a:prstGeom prst="rect">
              <a:avLst/>
            </a:prstGeom>
            <a:noFill/>
            <a:ln>
              <a:noFill/>
            </a:ln>
          </p:spPr>
        </p:pic>
        <p:sp>
          <p:nvSpPr>
            <p:cNvPr id="374" name="Google Shape;374;p44"/>
            <p:cNvSpPr txBox="1"/>
            <p:nvPr/>
          </p:nvSpPr>
          <p:spPr>
            <a:xfrm>
              <a:off x="2702850" y="4464625"/>
              <a:ext cx="891900" cy="169500"/>
            </a:xfrm>
            <a:prstGeom prst="rect">
              <a:avLst/>
            </a:prstGeom>
            <a:noFill/>
            <a:ln cap="flat" cmpd="sng" w="9525">
              <a:solidFill>
                <a:srgbClr val="D0955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4"/>
            <p:cNvSpPr txBox="1"/>
            <p:nvPr/>
          </p:nvSpPr>
          <p:spPr>
            <a:xfrm>
              <a:off x="3333550" y="4666875"/>
              <a:ext cx="850500" cy="148200"/>
            </a:xfrm>
            <a:prstGeom prst="rect">
              <a:avLst/>
            </a:prstGeom>
            <a:noFill/>
            <a:ln cap="flat" cmpd="sng" w="9525">
              <a:solidFill>
                <a:srgbClr val="D0955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4"/>
            <p:cNvSpPr txBox="1"/>
            <p:nvPr/>
          </p:nvSpPr>
          <p:spPr>
            <a:xfrm>
              <a:off x="2682025" y="3568900"/>
              <a:ext cx="575400" cy="343500"/>
            </a:xfrm>
            <a:prstGeom prst="rect">
              <a:avLst/>
            </a:prstGeom>
            <a:noFill/>
            <a:ln cap="flat" cmpd="sng" w="9525">
              <a:solidFill>
                <a:srgbClr val="D0955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4"/>
            <p:cNvSpPr txBox="1"/>
            <p:nvPr/>
          </p:nvSpPr>
          <p:spPr>
            <a:xfrm>
              <a:off x="2773200" y="3224650"/>
              <a:ext cx="560400" cy="320700"/>
            </a:xfrm>
            <a:prstGeom prst="rect">
              <a:avLst/>
            </a:prstGeom>
            <a:noFill/>
            <a:ln cap="flat" cmpd="sng" w="9525">
              <a:solidFill>
                <a:srgbClr val="D0955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4"/>
            <p:cNvSpPr txBox="1"/>
            <p:nvPr/>
          </p:nvSpPr>
          <p:spPr>
            <a:xfrm>
              <a:off x="4395350" y="3198675"/>
              <a:ext cx="446700" cy="128100"/>
            </a:xfrm>
            <a:prstGeom prst="rect">
              <a:avLst/>
            </a:prstGeom>
            <a:noFill/>
            <a:ln cap="flat" cmpd="sng" w="9525">
              <a:solidFill>
                <a:srgbClr val="D0955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 name="Google Shape;379;p44"/>
          <p:cNvGrpSpPr/>
          <p:nvPr/>
        </p:nvGrpSpPr>
        <p:grpSpPr>
          <a:xfrm>
            <a:off x="7925736" y="1370861"/>
            <a:ext cx="1172683" cy="1021415"/>
            <a:chOff x="6050824" y="2751225"/>
            <a:chExt cx="2222254" cy="2031051"/>
          </a:xfrm>
        </p:grpSpPr>
        <p:pic>
          <p:nvPicPr>
            <p:cNvPr id="380" name="Google Shape;380;p44"/>
            <p:cNvPicPr preferRelativeResize="0"/>
            <p:nvPr/>
          </p:nvPicPr>
          <p:blipFill rotWithShape="1">
            <a:blip r:embed="rId4">
              <a:alphaModFix/>
            </a:blip>
            <a:srcRect b="10924" l="47875" r="0" t="25558"/>
            <a:stretch/>
          </p:blipFill>
          <p:spPr>
            <a:xfrm>
              <a:off x="6050824" y="2751225"/>
              <a:ext cx="2222254" cy="2031051"/>
            </a:xfrm>
            <a:prstGeom prst="rect">
              <a:avLst/>
            </a:prstGeom>
            <a:noFill/>
            <a:ln>
              <a:noFill/>
            </a:ln>
          </p:spPr>
        </p:pic>
        <p:sp>
          <p:nvSpPr>
            <p:cNvPr id="381" name="Google Shape;381;p44"/>
            <p:cNvSpPr txBox="1"/>
            <p:nvPr/>
          </p:nvSpPr>
          <p:spPr>
            <a:xfrm>
              <a:off x="6076875" y="3294850"/>
              <a:ext cx="411600" cy="237300"/>
            </a:xfrm>
            <a:prstGeom prst="rect">
              <a:avLst/>
            </a:prstGeom>
            <a:noFill/>
            <a:ln cap="flat" cmpd="sng" w="9525">
              <a:solidFill>
                <a:srgbClr val="D0955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4"/>
            <p:cNvSpPr txBox="1"/>
            <p:nvPr/>
          </p:nvSpPr>
          <p:spPr>
            <a:xfrm>
              <a:off x="7231625" y="3912400"/>
              <a:ext cx="271800" cy="195300"/>
            </a:xfrm>
            <a:prstGeom prst="rect">
              <a:avLst/>
            </a:prstGeom>
            <a:noFill/>
            <a:ln cap="flat" cmpd="sng" w="9525">
              <a:solidFill>
                <a:srgbClr val="D0955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 name="Google Shape;383;p44"/>
          <p:cNvGrpSpPr/>
          <p:nvPr/>
        </p:nvGrpSpPr>
        <p:grpSpPr>
          <a:xfrm>
            <a:off x="3160511" y="3698530"/>
            <a:ext cx="1291263" cy="883015"/>
            <a:chOff x="264375" y="2467325"/>
            <a:chExt cx="3156349" cy="2227025"/>
          </a:xfrm>
        </p:grpSpPr>
        <p:pic>
          <p:nvPicPr>
            <p:cNvPr id="384" name="Google Shape;384;p44"/>
            <p:cNvPicPr preferRelativeResize="0"/>
            <p:nvPr/>
          </p:nvPicPr>
          <p:blipFill rotWithShape="1">
            <a:blip r:embed="rId5">
              <a:alphaModFix/>
            </a:blip>
            <a:srcRect b="11197" l="0" r="0" t="0"/>
            <a:stretch/>
          </p:blipFill>
          <p:spPr>
            <a:xfrm>
              <a:off x="264375" y="2467325"/>
              <a:ext cx="3156349" cy="2227025"/>
            </a:xfrm>
            <a:prstGeom prst="rect">
              <a:avLst/>
            </a:prstGeom>
            <a:noFill/>
            <a:ln>
              <a:noFill/>
            </a:ln>
          </p:spPr>
        </p:pic>
        <p:sp>
          <p:nvSpPr>
            <p:cNvPr id="385" name="Google Shape;385;p44"/>
            <p:cNvSpPr txBox="1"/>
            <p:nvPr/>
          </p:nvSpPr>
          <p:spPr>
            <a:xfrm>
              <a:off x="1254450" y="2467325"/>
              <a:ext cx="452400" cy="185700"/>
            </a:xfrm>
            <a:prstGeom prst="rect">
              <a:avLst/>
            </a:prstGeom>
            <a:noFill/>
            <a:ln cap="flat" cmpd="sng" w="9525">
              <a:solidFill>
                <a:srgbClr val="D0955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4"/>
            <p:cNvSpPr txBox="1"/>
            <p:nvPr/>
          </p:nvSpPr>
          <p:spPr>
            <a:xfrm>
              <a:off x="2462350" y="3737875"/>
              <a:ext cx="751200" cy="185700"/>
            </a:xfrm>
            <a:prstGeom prst="rect">
              <a:avLst/>
            </a:prstGeom>
            <a:noFill/>
            <a:ln cap="flat" cmpd="sng" w="9525">
              <a:solidFill>
                <a:srgbClr val="D0955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4"/>
            <p:cNvSpPr txBox="1"/>
            <p:nvPr/>
          </p:nvSpPr>
          <p:spPr>
            <a:xfrm>
              <a:off x="456925" y="2673425"/>
              <a:ext cx="433200" cy="185700"/>
            </a:xfrm>
            <a:prstGeom prst="rect">
              <a:avLst/>
            </a:prstGeom>
            <a:noFill/>
            <a:ln cap="flat" cmpd="sng" w="9525">
              <a:solidFill>
                <a:srgbClr val="EEB27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4"/>
            <p:cNvSpPr txBox="1"/>
            <p:nvPr/>
          </p:nvSpPr>
          <p:spPr>
            <a:xfrm>
              <a:off x="890125" y="2607625"/>
              <a:ext cx="433200" cy="185700"/>
            </a:xfrm>
            <a:prstGeom prst="rect">
              <a:avLst/>
            </a:prstGeom>
            <a:noFill/>
            <a:ln cap="flat" cmpd="sng" w="9525">
              <a:solidFill>
                <a:srgbClr val="EEB27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4"/>
            <p:cNvSpPr txBox="1"/>
            <p:nvPr/>
          </p:nvSpPr>
          <p:spPr>
            <a:xfrm>
              <a:off x="2611750" y="3432475"/>
              <a:ext cx="303000" cy="266400"/>
            </a:xfrm>
            <a:prstGeom prst="rect">
              <a:avLst/>
            </a:prstGeom>
            <a:noFill/>
            <a:ln cap="flat" cmpd="sng" w="9525">
              <a:solidFill>
                <a:srgbClr val="EEB27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 name="Google Shape;390;p44"/>
          <p:cNvGrpSpPr/>
          <p:nvPr/>
        </p:nvGrpSpPr>
        <p:grpSpPr>
          <a:xfrm>
            <a:off x="238804" y="3265441"/>
            <a:ext cx="2627522" cy="1497208"/>
            <a:chOff x="516631" y="315100"/>
            <a:chExt cx="2646311" cy="1578668"/>
          </a:xfrm>
        </p:grpSpPr>
        <p:sp>
          <p:nvSpPr>
            <p:cNvPr id="391" name="Google Shape;391;p44"/>
            <p:cNvSpPr/>
            <p:nvPr/>
          </p:nvSpPr>
          <p:spPr>
            <a:xfrm>
              <a:off x="516631" y="315100"/>
              <a:ext cx="2274600" cy="210600"/>
            </a:xfrm>
            <a:prstGeom prst="roundRect">
              <a:avLst>
                <a:gd fmla="val 16667" name="adj"/>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Bree Serif"/>
                  <a:ea typeface="Bree Serif"/>
                  <a:cs typeface="Bree Serif"/>
                  <a:sym typeface="Bree Serif"/>
                </a:rPr>
                <a:t>Lymphatic Drainage</a:t>
              </a:r>
              <a:endParaRPr b="1" sz="1200">
                <a:solidFill>
                  <a:srgbClr val="FFFFFF"/>
                </a:solidFill>
                <a:latin typeface="Bree Serif"/>
                <a:ea typeface="Bree Serif"/>
                <a:cs typeface="Bree Serif"/>
                <a:sym typeface="Bree Serif"/>
              </a:endParaRPr>
            </a:p>
          </p:txBody>
        </p:sp>
        <p:cxnSp>
          <p:nvCxnSpPr>
            <p:cNvPr id="392" name="Google Shape;392;p44"/>
            <p:cNvCxnSpPr>
              <a:stCxn id="391" idx="1"/>
              <a:endCxn id="393" idx="1"/>
            </p:cNvCxnSpPr>
            <p:nvPr/>
          </p:nvCxnSpPr>
          <p:spPr>
            <a:xfrm>
              <a:off x="516631" y="420400"/>
              <a:ext cx="600" cy="852600"/>
            </a:xfrm>
            <a:prstGeom prst="bentConnector3">
              <a:avLst>
                <a:gd fmla="val -19308508" name="adj1"/>
              </a:avLst>
            </a:prstGeom>
            <a:noFill/>
            <a:ln cap="flat" cmpd="sng" w="9525">
              <a:solidFill>
                <a:schemeClr val="dk2"/>
              </a:solidFill>
              <a:prstDash val="solid"/>
              <a:round/>
              <a:headEnd len="med" w="med" type="none"/>
              <a:tailEnd len="med" w="med" type="none"/>
            </a:ln>
          </p:spPr>
        </p:cxnSp>
        <p:sp>
          <p:nvSpPr>
            <p:cNvPr id="393" name="Google Shape;393;p44"/>
            <p:cNvSpPr/>
            <p:nvPr/>
          </p:nvSpPr>
          <p:spPr>
            <a:xfrm>
              <a:off x="516642" y="651768"/>
              <a:ext cx="2646300" cy="12420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147149" lvl="0" marL="179999" rtl="0" algn="l">
                <a:spcBef>
                  <a:spcPts val="0"/>
                </a:spcBef>
                <a:spcAft>
                  <a:spcPts val="0"/>
                </a:spcAft>
                <a:buClr>
                  <a:schemeClr val="dk1"/>
                </a:buClr>
                <a:buSzPts val="900"/>
                <a:buFont typeface="Bree Serif"/>
                <a:buChar char="●"/>
              </a:pPr>
              <a:r>
                <a:rPr lang="ar" sz="900">
                  <a:solidFill>
                    <a:schemeClr val="dk1"/>
                  </a:solidFill>
                  <a:latin typeface="Bree Serif"/>
                  <a:ea typeface="Bree Serif"/>
                  <a:cs typeface="Bree Serif"/>
                  <a:sym typeface="Bree Serif"/>
                </a:rPr>
                <a:t>Rich network that drains into:</a:t>
              </a:r>
              <a:endParaRPr sz="900">
                <a:solidFill>
                  <a:schemeClr val="dk1"/>
                </a:solidFill>
                <a:latin typeface="Bree Serif"/>
                <a:ea typeface="Bree Serif"/>
                <a:cs typeface="Bree Serif"/>
                <a:sym typeface="Bree Serif"/>
              </a:endParaRPr>
            </a:p>
            <a:p>
              <a:pPr indent="-152400" lvl="0" marL="450000" rtl="0" algn="l">
                <a:spcBef>
                  <a:spcPts val="0"/>
                </a:spcBef>
                <a:spcAft>
                  <a:spcPts val="0"/>
                </a:spcAft>
                <a:buSzPts val="900"/>
                <a:buFont typeface="Bree Serif"/>
                <a:buAutoNum type="arabicPeriod"/>
              </a:pPr>
              <a:r>
                <a:rPr lang="ar" sz="900">
                  <a:latin typeface="Bree Serif"/>
                  <a:ea typeface="Bree Serif"/>
                  <a:cs typeface="Bree Serif"/>
                  <a:sym typeface="Bree Serif"/>
                </a:rPr>
                <a:t>pyloric nodes</a:t>
              </a:r>
              <a:endParaRPr sz="900">
                <a:latin typeface="Bree Serif"/>
                <a:ea typeface="Bree Serif"/>
                <a:cs typeface="Bree Serif"/>
                <a:sym typeface="Bree Serif"/>
              </a:endParaRPr>
            </a:p>
            <a:p>
              <a:pPr indent="-152400" lvl="0" marL="450000" rtl="0" algn="l">
                <a:spcBef>
                  <a:spcPts val="0"/>
                </a:spcBef>
                <a:spcAft>
                  <a:spcPts val="0"/>
                </a:spcAft>
                <a:buSzPts val="900"/>
                <a:buFont typeface="Bree Serif"/>
                <a:buAutoNum type="arabicPeriod"/>
              </a:pPr>
              <a:r>
                <a:rPr lang="ar" sz="900">
                  <a:latin typeface="Bree Serif"/>
                  <a:ea typeface="Bree Serif"/>
                  <a:cs typeface="Bree Serif"/>
                  <a:sym typeface="Bree Serif"/>
                </a:rPr>
                <a:t>hepatic nodes</a:t>
              </a:r>
              <a:endParaRPr sz="900">
                <a:latin typeface="Bree Serif"/>
                <a:ea typeface="Bree Serif"/>
                <a:cs typeface="Bree Serif"/>
                <a:sym typeface="Bree Serif"/>
              </a:endParaRPr>
            </a:p>
            <a:p>
              <a:pPr indent="-152400" lvl="0" marL="450000" rtl="0" algn="l">
                <a:spcBef>
                  <a:spcPts val="0"/>
                </a:spcBef>
                <a:spcAft>
                  <a:spcPts val="0"/>
                </a:spcAft>
                <a:buSzPts val="900"/>
                <a:buFont typeface="Bree Serif"/>
                <a:buAutoNum type="arabicPeriod"/>
              </a:pPr>
              <a:r>
                <a:rPr lang="ar" sz="900">
                  <a:latin typeface="Bree Serif"/>
                  <a:ea typeface="Bree Serif"/>
                  <a:cs typeface="Bree Serif"/>
                  <a:sym typeface="Bree Serif"/>
                </a:rPr>
                <a:t>splenic nodes</a:t>
              </a:r>
              <a:endParaRPr sz="900">
                <a:latin typeface="Bree Serif"/>
                <a:ea typeface="Bree Serif"/>
                <a:cs typeface="Bree Serif"/>
                <a:sym typeface="Bree Serif"/>
              </a:endParaRPr>
            </a:p>
            <a:p>
              <a:pPr indent="-147149" lvl="0" marL="179999" rtl="0" algn="l">
                <a:spcBef>
                  <a:spcPts val="0"/>
                </a:spcBef>
                <a:spcAft>
                  <a:spcPts val="0"/>
                </a:spcAft>
                <a:buClr>
                  <a:schemeClr val="dk1"/>
                </a:buClr>
                <a:buSzPts val="900"/>
                <a:buFont typeface="Bree Serif"/>
                <a:buChar char="●"/>
              </a:pPr>
              <a:r>
                <a:rPr lang="ar" sz="900">
                  <a:solidFill>
                    <a:schemeClr val="dk1"/>
                  </a:solidFill>
                  <a:latin typeface="Bree Serif"/>
                  <a:ea typeface="Bree Serif"/>
                  <a:cs typeface="Bree Serif"/>
                  <a:sym typeface="Bree Serif"/>
                </a:rPr>
                <a:t>Ultimately the efferent vessels drain into: </a:t>
              </a:r>
              <a:endParaRPr sz="900">
                <a:solidFill>
                  <a:schemeClr val="dk1"/>
                </a:solidFill>
                <a:latin typeface="Bree Serif"/>
                <a:ea typeface="Bree Serif"/>
                <a:cs typeface="Bree Serif"/>
                <a:sym typeface="Bree Serif"/>
              </a:endParaRPr>
            </a:p>
            <a:p>
              <a:pPr indent="-152400" lvl="0" marL="450000" rtl="0" algn="l">
                <a:spcBef>
                  <a:spcPts val="0"/>
                </a:spcBef>
                <a:spcAft>
                  <a:spcPts val="0"/>
                </a:spcAft>
                <a:buSzPts val="900"/>
                <a:buFont typeface="Bree Serif"/>
                <a:buAutoNum type="arabicPeriod"/>
              </a:pPr>
              <a:r>
                <a:rPr lang="ar" sz="900">
                  <a:latin typeface="Bree Serif"/>
                  <a:ea typeface="Bree Serif"/>
                  <a:cs typeface="Bree Serif"/>
                  <a:sym typeface="Bree Serif"/>
                </a:rPr>
                <a:t>celiac lymph nodes</a:t>
              </a:r>
              <a:endParaRPr sz="900">
                <a:latin typeface="Bree Serif"/>
                <a:ea typeface="Bree Serif"/>
                <a:cs typeface="Bree Serif"/>
                <a:sym typeface="Bree Serif"/>
              </a:endParaRPr>
            </a:p>
            <a:p>
              <a:pPr indent="-152400" lvl="0" marL="450000" rtl="0" algn="l">
                <a:spcBef>
                  <a:spcPts val="0"/>
                </a:spcBef>
                <a:spcAft>
                  <a:spcPts val="0"/>
                </a:spcAft>
                <a:buSzPts val="900"/>
                <a:buFont typeface="Bree Serif"/>
                <a:buAutoNum type="arabicPeriod"/>
              </a:pPr>
              <a:r>
                <a:rPr lang="ar" sz="900">
                  <a:latin typeface="Bree Serif"/>
                  <a:ea typeface="Bree Serif"/>
                  <a:cs typeface="Bree Serif"/>
                  <a:sym typeface="Bree Serif"/>
                </a:rPr>
                <a:t>superior mesenteric lymph nodes.</a:t>
              </a:r>
              <a:endParaRPr sz="900">
                <a:latin typeface="Bree Serif"/>
                <a:ea typeface="Bree Serif"/>
                <a:cs typeface="Bree Serif"/>
                <a:sym typeface="Bree Serif"/>
              </a:endParaRPr>
            </a:p>
          </p:txBody>
        </p:sp>
      </p:grpSp>
      <p:cxnSp>
        <p:nvCxnSpPr>
          <p:cNvPr id="394" name="Google Shape;394;p44"/>
          <p:cNvCxnSpPr/>
          <p:nvPr/>
        </p:nvCxnSpPr>
        <p:spPr>
          <a:xfrm>
            <a:off x="4593550" y="7050"/>
            <a:ext cx="7200" cy="4920900"/>
          </a:xfrm>
          <a:prstGeom prst="straightConnector1">
            <a:avLst/>
          </a:prstGeom>
          <a:noFill/>
          <a:ln cap="flat" cmpd="sng" w="9525">
            <a:solidFill>
              <a:srgbClr val="D9D9D9"/>
            </a:solidFill>
            <a:prstDash val="dash"/>
            <a:round/>
            <a:headEnd len="med" w="med" type="none"/>
            <a:tailEnd len="med" w="med" type="none"/>
          </a:ln>
        </p:spPr>
      </p:cxnSp>
      <p:cxnSp>
        <p:nvCxnSpPr>
          <p:cNvPr id="395" name="Google Shape;395;p44"/>
          <p:cNvCxnSpPr/>
          <p:nvPr/>
        </p:nvCxnSpPr>
        <p:spPr>
          <a:xfrm>
            <a:off x="3925" y="2968100"/>
            <a:ext cx="9172200" cy="7200"/>
          </a:xfrm>
          <a:prstGeom prst="straightConnector1">
            <a:avLst/>
          </a:prstGeom>
          <a:noFill/>
          <a:ln cap="flat" cmpd="sng" w="9525">
            <a:solidFill>
              <a:srgbClr val="D9D9D9"/>
            </a:solidFill>
            <a:prstDash val="dash"/>
            <a:round/>
            <a:headEnd len="med" w="med" type="none"/>
            <a:tailEnd len="med" w="med" type="none"/>
          </a:ln>
        </p:spPr>
      </p:cxnSp>
      <p:pic>
        <p:nvPicPr>
          <p:cNvPr id="396" name="Google Shape;396;p44"/>
          <p:cNvPicPr preferRelativeResize="0"/>
          <p:nvPr/>
        </p:nvPicPr>
        <p:blipFill rotWithShape="1">
          <a:blip r:embed="rId6">
            <a:alphaModFix/>
          </a:blip>
          <a:srcRect b="2596" l="1778" r="2582" t="3997"/>
          <a:stretch/>
        </p:blipFill>
        <p:spPr>
          <a:xfrm>
            <a:off x="3337775" y="2169899"/>
            <a:ext cx="1130700" cy="595200"/>
          </a:xfrm>
          <a:prstGeom prst="roundRect">
            <a:avLst>
              <a:gd fmla="val 16667" name="adj"/>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45"/>
          <p:cNvSpPr txBox="1"/>
          <p:nvPr>
            <p:ph type="ctrTitle"/>
          </p:nvPr>
        </p:nvSpPr>
        <p:spPr>
          <a:xfrm>
            <a:off x="90225" y="-36576"/>
            <a:ext cx="5392200" cy="7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a:t>Biliary system</a:t>
            </a:r>
            <a:endParaRPr b="1"/>
          </a:p>
        </p:txBody>
      </p:sp>
      <p:sp>
        <p:nvSpPr>
          <p:cNvPr id="402" name="Google Shape;402;p45"/>
          <p:cNvSpPr txBox="1"/>
          <p:nvPr>
            <p:ph idx="12" type="sldNum"/>
          </p:nvPr>
        </p:nvSpPr>
        <p:spPr>
          <a:xfrm>
            <a:off x="8866966" y="4694338"/>
            <a:ext cx="3030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pic>
        <p:nvPicPr>
          <p:cNvPr id="403" name="Google Shape;403;p45"/>
          <p:cNvPicPr preferRelativeResize="0"/>
          <p:nvPr/>
        </p:nvPicPr>
        <p:blipFill rotWithShape="1">
          <a:blip r:embed="rId3">
            <a:alphaModFix/>
          </a:blip>
          <a:srcRect b="1230" l="942" r="873" t="1122"/>
          <a:stretch/>
        </p:blipFill>
        <p:spPr>
          <a:xfrm>
            <a:off x="6260075" y="125500"/>
            <a:ext cx="2581574" cy="1890825"/>
          </a:xfrm>
          <a:prstGeom prst="rect">
            <a:avLst/>
          </a:prstGeom>
          <a:noFill/>
          <a:ln>
            <a:noFill/>
          </a:ln>
        </p:spPr>
      </p:pic>
      <p:sp>
        <p:nvSpPr>
          <p:cNvPr id="404" name="Google Shape;404;p45"/>
          <p:cNvSpPr txBox="1"/>
          <p:nvPr/>
        </p:nvSpPr>
        <p:spPr>
          <a:xfrm>
            <a:off x="168875" y="2105763"/>
            <a:ext cx="12267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u="sng">
                <a:latin typeface="Bree Serif"/>
                <a:ea typeface="Bree Serif"/>
                <a:cs typeface="Bree Serif"/>
                <a:sym typeface="Bree Serif"/>
              </a:rPr>
              <a:t>Consists of:</a:t>
            </a:r>
            <a:endParaRPr b="1" sz="1200" u="sng">
              <a:latin typeface="Bree Serif"/>
              <a:ea typeface="Bree Serif"/>
              <a:cs typeface="Bree Serif"/>
              <a:sym typeface="Bree Serif"/>
            </a:endParaRPr>
          </a:p>
        </p:txBody>
      </p:sp>
      <p:sp>
        <p:nvSpPr>
          <p:cNvPr id="405" name="Google Shape;405;p45"/>
          <p:cNvSpPr txBox="1"/>
          <p:nvPr/>
        </p:nvSpPr>
        <p:spPr>
          <a:xfrm>
            <a:off x="339075" y="2513013"/>
            <a:ext cx="1226700" cy="3126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Bree Serif"/>
                <a:ea typeface="Bree Serif"/>
                <a:cs typeface="Bree Serif"/>
                <a:sym typeface="Bree Serif"/>
              </a:rPr>
              <a:t>Bile canaliculi</a:t>
            </a:r>
            <a:endParaRPr b="1" sz="1000">
              <a:latin typeface="Bree Serif"/>
              <a:ea typeface="Bree Serif"/>
              <a:cs typeface="Bree Serif"/>
              <a:sym typeface="Bree Serif"/>
            </a:endParaRPr>
          </a:p>
        </p:txBody>
      </p:sp>
      <p:sp>
        <p:nvSpPr>
          <p:cNvPr id="406" name="Google Shape;406;p45"/>
          <p:cNvSpPr txBox="1"/>
          <p:nvPr/>
        </p:nvSpPr>
        <p:spPr>
          <a:xfrm>
            <a:off x="339075" y="3799400"/>
            <a:ext cx="4684800" cy="3126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Bree Serif"/>
                <a:ea typeface="Bree Serif"/>
                <a:cs typeface="Bree Serif"/>
                <a:sym typeface="Bree Serif"/>
              </a:rPr>
              <a:t>Intrahepatic ducts</a:t>
            </a:r>
            <a:endParaRPr b="1" sz="1000">
              <a:latin typeface="Bree Serif"/>
              <a:ea typeface="Bree Serif"/>
              <a:cs typeface="Bree Serif"/>
              <a:sym typeface="Bree Serif"/>
            </a:endParaRPr>
          </a:p>
        </p:txBody>
      </p:sp>
      <p:sp>
        <p:nvSpPr>
          <p:cNvPr id="407" name="Google Shape;407;p45"/>
          <p:cNvSpPr txBox="1"/>
          <p:nvPr/>
        </p:nvSpPr>
        <p:spPr>
          <a:xfrm>
            <a:off x="391575" y="4416000"/>
            <a:ext cx="1286400" cy="3126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Bree Serif"/>
                <a:ea typeface="Bree Serif"/>
                <a:cs typeface="Bree Serif"/>
                <a:sym typeface="Bree Serif"/>
              </a:rPr>
              <a:t>Right and left hepatic ducts</a:t>
            </a:r>
            <a:endParaRPr b="1" sz="1000">
              <a:latin typeface="Bree Serif"/>
              <a:ea typeface="Bree Serif"/>
              <a:cs typeface="Bree Serif"/>
              <a:sym typeface="Bree Serif"/>
            </a:endParaRPr>
          </a:p>
        </p:txBody>
      </p:sp>
      <p:sp>
        <p:nvSpPr>
          <p:cNvPr id="408" name="Google Shape;408;p45"/>
          <p:cNvSpPr txBox="1"/>
          <p:nvPr/>
        </p:nvSpPr>
        <p:spPr>
          <a:xfrm>
            <a:off x="5368800" y="2457950"/>
            <a:ext cx="1226700" cy="3126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Bree Serif"/>
                <a:ea typeface="Bree Serif"/>
                <a:cs typeface="Bree Serif"/>
                <a:sym typeface="Bree Serif"/>
              </a:rPr>
              <a:t>Common hepatic duct</a:t>
            </a:r>
            <a:endParaRPr b="1" sz="1000">
              <a:latin typeface="Bree Serif"/>
              <a:ea typeface="Bree Serif"/>
              <a:cs typeface="Bree Serif"/>
              <a:sym typeface="Bree Serif"/>
            </a:endParaRPr>
          </a:p>
        </p:txBody>
      </p:sp>
      <p:sp>
        <p:nvSpPr>
          <p:cNvPr id="409" name="Google Shape;409;p45"/>
          <p:cNvSpPr txBox="1"/>
          <p:nvPr/>
        </p:nvSpPr>
        <p:spPr>
          <a:xfrm>
            <a:off x="5454450" y="3319600"/>
            <a:ext cx="3657000" cy="3126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Bree Serif"/>
                <a:ea typeface="Bree Serif"/>
                <a:cs typeface="Bree Serif"/>
                <a:sym typeface="Bree Serif"/>
              </a:rPr>
              <a:t>Cystic duct</a:t>
            </a:r>
            <a:endParaRPr b="1" sz="1000">
              <a:latin typeface="Bree Serif"/>
              <a:ea typeface="Bree Serif"/>
              <a:cs typeface="Bree Serif"/>
              <a:sym typeface="Bree Serif"/>
            </a:endParaRPr>
          </a:p>
        </p:txBody>
      </p:sp>
      <p:sp>
        <p:nvSpPr>
          <p:cNvPr id="410" name="Google Shape;410;p45"/>
          <p:cNvSpPr txBox="1"/>
          <p:nvPr/>
        </p:nvSpPr>
        <p:spPr>
          <a:xfrm>
            <a:off x="5444975" y="3905250"/>
            <a:ext cx="3657000" cy="343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Bree Serif"/>
                <a:ea typeface="Bree Serif"/>
                <a:cs typeface="Bree Serif"/>
                <a:sym typeface="Bree Serif"/>
              </a:rPr>
              <a:t>Common bile duct (Bile duct)</a:t>
            </a:r>
            <a:endParaRPr b="1" sz="1000">
              <a:latin typeface="Bree Serif"/>
              <a:ea typeface="Bree Serif"/>
              <a:cs typeface="Bree Serif"/>
              <a:sym typeface="Bree Serif"/>
            </a:endParaRPr>
          </a:p>
        </p:txBody>
      </p:sp>
      <p:sp>
        <p:nvSpPr>
          <p:cNvPr id="411" name="Google Shape;411;p45"/>
          <p:cNvSpPr/>
          <p:nvPr/>
        </p:nvSpPr>
        <p:spPr>
          <a:xfrm>
            <a:off x="168875" y="1034600"/>
            <a:ext cx="5544300" cy="7857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292100" lvl="0" marL="3600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Bile is secreted by the </a:t>
            </a:r>
            <a:r>
              <a:rPr lang="ar" sz="1000" u="sng">
                <a:solidFill>
                  <a:schemeClr val="dk1"/>
                </a:solidFill>
                <a:latin typeface="Bree Serif"/>
                <a:ea typeface="Bree Serif"/>
                <a:cs typeface="Bree Serif"/>
                <a:sym typeface="Bree Serif"/>
              </a:rPr>
              <a:t>liver</a:t>
            </a:r>
            <a:r>
              <a:rPr lang="ar" sz="1000">
                <a:solidFill>
                  <a:schemeClr val="dk1"/>
                </a:solidFill>
                <a:latin typeface="Bree Serif"/>
                <a:ea typeface="Bree Serif"/>
                <a:cs typeface="Bree Serif"/>
                <a:sym typeface="Bree Serif"/>
              </a:rPr>
              <a:t> cells at a constant rate of about </a:t>
            </a:r>
            <a:r>
              <a:rPr lang="ar" sz="1000">
                <a:solidFill>
                  <a:srgbClr val="FF0000"/>
                </a:solidFill>
                <a:latin typeface="Bree Serif"/>
                <a:ea typeface="Bree Serif"/>
                <a:cs typeface="Bree Serif"/>
                <a:sym typeface="Bree Serif"/>
              </a:rPr>
              <a:t>40 ml per hour</a:t>
            </a:r>
            <a:r>
              <a:rPr lang="ar" sz="1000">
                <a:solidFill>
                  <a:schemeClr val="dk1"/>
                </a:solidFill>
                <a:latin typeface="Bree Serif"/>
                <a:ea typeface="Bree Serif"/>
                <a:cs typeface="Bree Serif"/>
                <a:sym typeface="Bree Serif"/>
              </a:rPr>
              <a:t>.</a:t>
            </a:r>
            <a:endParaRPr sz="1000">
              <a:solidFill>
                <a:schemeClr val="dk1"/>
              </a:solidFill>
              <a:latin typeface="Bree Serif"/>
              <a:ea typeface="Bree Serif"/>
              <a:cs typeface="Bree Serif"/>
              <a:sym typeface="Bree Serif"/>
            </a:endParaRPr>
          </a:p>
          <a:p>
            <a:pPr indent="-292100" lvl="0" marL="3600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When digestion is not taking place,  the sphincter of Oddi remains closed and the bile is stored and concentrated in the </a:t>
            </a:r>
            <a:r>
              <a:rPr lang="ar" sz="1000" u="sng">
                <a:solidFill>
                  <a:schemeClr val="dk1"/>
                </a:solidFill>
                <a:latin typeface="Bree Serif"/>
                <a:ea typeface="Bree Serif"/>
                <a:cs typeface="Bree Serif"/>
                <a:sym typeface="Bree Serif"/>
              </a:rPr>
              <a:t>gallbladder</a:t>
            </a:r>
            <a:r>
              <a:rPr lang="ar" sz="1000">
                <a:solidFill>
                  <a:schemeClr val="dk1"/>
                </a:solidFill>
                <a:latin typeface="Bree Serif"/>
                <a:ea typeface="Bree Serif"/>
                <a:cs typeface="Bree Serif"/>
                <a:sym typeface="Bree Serif"/>
              </a:rPr>
              <a:t>; later, it is delivered to the duodenum.</a:t>
            </a:r>
            <a:endParaRPr sz="1000">
              <a:solidFill>
                <a:schemeClr val="dk1"/>
              </a:solidFill>
              <a:latin typeface="Bree Serif"/>
              <a:ea typeface="Bree Serif"/>
              <a:cs typeface="Bree Serif"/>
              <a:sym typeface="Bree Serif"/>
            </a:endParaRPr>
          </a:p>
        </p:txBody>
      </p:sp>
      <p:grpSp>
        <p:nvGrpSpPr>
          <p:cNvPr id="412" name="Google Shape;412;p45"/>
          <p:cNvGrpSpPr/>
          <p:nvPr/>
        </p:nvGrpSpPr>
        <p:grpSpPr>
          <a:xfrm>
            <a:off x="92681" y="552225"/>
            <a:ext cx="4994900" cy="582336"/>
            <a:chOff x="92681" y="505150"/>
            <a:chExt cx="4994900" cy="582336"/>
          </a:xfrm>
        </p:grpSpPr>
        <p:sp>
          <p:nvSpPr>
            <p:cNvPr id="413" name="Google Shape;413;p45"/>
            <p:cNvSpPr/>
            <p:nvPr/>
          </p:nvSpPr>
          <p:spPr>
            <a:xfrm>
              <a:off x="92687" y="620825"/>
              <a:ext cx="210900" cy="98400"/>
            </a:xfrm>
            <a:prstGeom prst="rightArrow">
              <a:avLst>
                <a:gd fmla="val 0" name="adj1"/>
                <a:gd fmla="val 500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5"/>
            <p:cNvSpPr txBox="1"/>
            <p:nvPr/>
          </p:nvSpPr>
          <p:spPr>
            <a:xfrm>
              <a:off x="264481" y="505150"/>
              <a:ext cx="4823100" cy="4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latin typeface="Bree Serif"/>
                  <a:ea typeface="Bree Serif"/>
                  <a:cs typeface="Bree Serif"/>
                  <a:sym typeface="Bree Serif"/>
                </a:rPr>
                <a:t>It consists of the ducts and organs (bile ducts, liver &amp; gallbladder)</a:t>
              </a:r>
              <a:endParaRPr sz="1000">
                <a:latin typeface="Bree Serif"/>
                <a:ea typeface="Bree Serif"/>
                <a:cs typeface="Bree Serif"/>
                <a:sym typeface="Bree Serif"/>
              </a:endParaRPr>
            </a:p>
          </p:txBody>
        </p:sp>
        <p:sp>
          <p:nvSpPr>
            <p:cNvPr id="415" name="Google Shape;415;p45"/>
            <p:cNvSpPr txBox="1"/>
            <p:nvPr/>
          </p:nvSpPr>
          <p:spPr>
            <a:xfrm>
              <a:off x="238465" y="693886"/>
              <a:ext cx="48231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latin typeface="Bree Serif"/>
                  <a:ea typeface="Bree Serif"/>
                  <a:cs typeface="Bree Serif"/>
                  <a:sym typeface="Bree Serif"/>
                </a:rPr>
                <a:t>involved in the </a:t>
              </a:r>
              <a:r>
                <a:rPr lang="ar" sz="1000">
                  <a:solidFill>
                    <a:srgbClr val="FF0000"/>
                  </a:solidFill>
                  <a:latin typeface="Bree Serif"/>
                  <a:ea typeface="Bree Serif"/>
                  <a:cs typeface="Bree Serif"/>
                  <a:sym typeface="Bree Serif"/>
                </a:rPr>
                <a:t>production, storage &amp; transportation of bile</a:t>
              </a:r>
              <a:endParaRPr sz="1000">
                <a:solidFill>
                  <a:srgbClr val="FF0000"/>
                </a:solidFill>
                <a:latin typeface="Bree Serif"/>
                <a:ea typeface="Bree Serif"/>
                <a:cs typeface="Bree Serif"/>
                <a:sym typeface="Bree Serif"/>
              </a:endParaRPr>
            </a:p>
          </p:txBody>
        </p:sp>
        <p:sp>
          <p:nvSpPr>
            <p:cNvPr id="416" name="Google Shape;416;p45"/>
            <p:cNvSpPr/>
            <p:nvPr/>
          </p:nvSpPr>
          <p:spPr>
            <a:xfrm>
              <a:off x="92681" y="815468"/>
              <a:ext cx="210900" cy="98400"/>
            </a:xfrm>
            <a:prstGeom prst="rightArrow">
              <a:avLst>
                <a:gd fmla="val 0" name="adj1"/>
                <a:gd fmla="val 500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7" name="Google Shape;417;p45"/>
          <p:cNvSpPr/>
          <p:nvPr/>
        </p:nvSpPr>
        <p:spPr>
          <a:xfrm>
            <a:off x="1757078" y="2370525"/>
            <a:ext cx="3267000" cy="5976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ar" sz="900">
                <a:latin typeface="Bree Serif"/>
                <a:ea typeface="Bree Serif"/>
                <a:cs typeface="Bree Serif"/>
                <a:sym typeface="Bree Serif"/>
              </a:rPr>
              <a:t>The smallest tributaries of the bile ducts; situated in the portal canals of the liver Receives bile from the hepatocytes</a:t>
            </a:r>
            <a:endParaRPr sz="900">
              <a:latin typeface="Bree Serif"/>
              <a:ea typeface="Bree Serif"/>
              <a:cs typeface="Bree Serif"/>
              <a:sym typeface="Bree Serif"/>
            </a:endParaRPr>
          </a:p>
        </p:txBody>
      </p:sp>
      <p:sp>
        <p:nvSpPr>
          <p:cNvPr id="418" name="Google Shape;418;p45"/>
          <p:cNvSpPr/>
          <p:nvPr/>
        </p:nvSpPr>
        <p:spPr>
          <a:xfrm>
            <a:off x="1782125" y="4230100"/>
            <a:ext cx="3207000" cy="5976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ar" sz="900">
                <a:latin typeface="Bree Serif"/>
                <a:ea typeface="Bree Serif"/>
                <a:cs typeface="Bree Serif"/>
                <a:sym typeface="Bree Serif"/>
              </a:rPr>
              <a:t>right drains the right lobe of the liver</a:t>
            </a:r>
            <a:endParaRPr sz="900">
              <a:latin typeface="Bree Serif"/>
              <a:ea typeface="Bree Serif"/>
              <a:cs typeface="Bree Serif"/>
              <a:sym typeface="Bree Serif"/>
            </a:endParaRPr>
          </a:p>
          <a:p>
            <a:pPr indent="0" lvl="0" marL="0" rtl="0" algn="l">
              <a:spcBef>
                <a:spcPts val="0"/>
              </a:spcBef>
              <a:spcAft>
                <a:spcPts val="0"/>
              </a:spcAft>
              <a:buNone/>
            </a:pPr>
            <a:r>
              <a:rPr lang="ar" sz="900">
                <a:latin typeface="Bree Serif"/>
                <a:ea typeface="Bree Serif"/>
                <a:cs typeface="Bree Serif"/>
                <a:sym typeface="Bree Serif"/>
              </a:rPr>
              <a:t>left drains the left lobe, the caudate lobe, &amp; quadrate lobe.</a:t>
            </a:r>
            <a:endParaRPr sz="900">
              <a:latin typeface="Bree Serif"/>
              <a:ea typeface="Bree Serif"/>
              <a:cs typeface="Bree Serif"/>
              <a:sym typeface="Bree Serif"/>
            </a:endParaRPr>
          </a:p>
          <a:p>
            <a:pPr indent="0" lvl="0" marL="0" rtl="0" algn="l">
              <a:spcBef>
                <a:spcPts val="0"/>
              </a:spcBef>
              <a:spcAft>
                <a:spcPts val="0"/>
              </a:spcAft>
              <a:buNone/>
            </a:pPr>
            <a:r>
              <a:rPr lang="ar" sz="900">
                <a:latin typeface="Bree Serif"/>
                <a:ea typeface="Bree Serif"/>
                <a:cs typeface="Bree Serif"/>
                <a:sym typeface="Bree Serif"/>
              </a:rPr>
              <a:t>After a short course, the hepatic ducts unite to form the common hepatic duct</a:t>
            </a:r>
            <a:endParaRPr sz="900">
              <a:latin typeface="Bree Serif"/>
              <a:ea typeface="Bree Serif"/>
              <a:cs typeface="Bree Serif"/>
              <a:sym typeface="Bree Serif"/>
            </a:endParaRPr>
          </a:p>
        </p:txBody>
      </p:sp>
      <p:sp>
        <p:nvSpPr>
          <p:cNvPr id="419" name="Google Shape;419;p45"/>
          <p:cNvSpPr/>
          <p:nvPr/>
        </p:nvSpPr>
        <p:spPr>
          <a:xfrm>
            <a:off x="6761100" y="2078600"/>
            <a:ext cx="2330400" cy="10713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ar" sz="900">
                <a:latin typeface="Bree Serif"/>
                <a:ea typeface="Bree Serif"/>
                <a:cs typeface="Bree Serif"/>
                <a:sym typeface="Bree Serif"/>
              </a:rPr>
              <a:t>is about 1.5 in. (4 cm) long • descends within the free margin of the lesser omentum.</a:t>
            </a:r>
            <a:endParaRPr sz="900">
              <a:latin typeface="Bree Serif"/>
              <a:ea typeface="Bree Serif"/>
              <a:cs typeface="Bree Serif"/>
              <a:sym typeface="Bree Serif"/>
            </a:endParaRPr>
          </a:p>
          <a:p>
            <a:pPr indent="0" lvl="0" marL="0" rtl="0" algn="l">
              <a:spcBef>
                <a:spcPts val="0"/>
              </a:spcBef>
              <a:spcAft>
                <a:spcPts val="0"/>
              </a:spcAft>
              <a:buNone/>
            </a:pPr>
            <a:r>
              <a:rPr lang="ar" sz="900">
                <a:latin typeface="Bree Serif"/>
                <a:ea typeface="Bree Serif"/>
                <a:cs typeface="Bree Serif"/>
                <a:sym typeface="Bree Serif"/>
              </a:rPr>
              <a:t>is joined on the right side by the cystic duct from the gallbladder to form the common bile duct</a:t>
            </a:r>
            <a:endParaRPr sz="900">
              <a:latin typeface="Bree Serif"/>
              <a:ea typeface="Bree Serif"/>
              <a:cs typeface="Bree Serif"/>
              <a:sym typeface="Bree Serif"/>
            </a:endParaRPr>
          </a:p>
        </p:txBody>
      </p:sp>
      <p:sp>
        <p:nvSpPr>
          <p:cNvPr id="420" name="Google Shape;420;p45"/>
          <p:cNvSpPr/>
          <p:nvPr/>
        </p:nvSpPr>
        <p:spPr>
          <a:xfrm>
            <a:off x="56125" y="2517034"/>
            <a:ext cx="396036" cy="324000"/>
          </a:xfrm>
          <a:prstGeom prst="cloud">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1</a:t>
            </a:r>
            <a:endParaRPr b="1">
              <a:latin typeface="Bree Serif"/>
              <a:ea typeface="Bree Serif"/>
              <a:cs typeface="Bree Serif"/>
              <a:sym typeface="Bree Serif"/>
            </a:endParaRPr>
          </a:p>
        </p:txBody>
      </p:sp>
      <p:sp>
        <p:nvSpPr>
          <p:cNvPr id="421" name="Google Shape;421;p45"/>
          <p:cNvSpPr txBox="1"/>
          <p:nvPr/>
        </p:nvSpPr>
        <p:spPr>
          <a:xfrm>
            <a:off x="323025" y="3225625"/>
            <a:ext cx="1286400" cy="3126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Bree Serif"/>
                <a:ea typeface="Bree Serif"/>
                <a:cs typeface="Bree Serif"/>
                <a:sym typeface="Bree Serif"/>
              </a:rPr>
              <a:t>Interlobular ducts</a:t>
            </a:r>
            <a:endParaRPr b="1" sz="1000">
              <a:latin typeface="Bree Serif"/>
              <a:ea typeface="Bree Serif"/>
              <a:cs typeface="Bree Serif"/>
              <a:sym typeface="Bree Serif"/>
            </a:endParaRPr>
          </a:p>
        </p:txBody>
      </p:sp>
      <p:sp>
        <p:nvSpPr>
          <p:cNvPr id="422" name="Google Shape;422;p45"/>
          <p:cNvSpPr/>
          <p:nvPr/>
        </p:nvSpPr>
        <p:spPr>
          <a:xfrm>
            <a:off x="1757000" y="3058525"/>
            <a:ext cx="3267000" cy="6468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ar" sz="900">
                <a:latin typeface="Bree Serif"/>
                <a:ea typeface="Bree Serif"/>
                <a:cs typeface="Bree Serif"/>
                <a:sym typeface="Bree Serif"/>
              </a:rPr>
              <a:t>join one another to form progressively larger ducts and, eventually, at the porta hepatis, form the right and left hepatic ducts</a:t>
            </a:r>
            <a:endParaRPr sz="900">
              <a:latin typeface="Bree Serif"/>
              <a:ea typeface="Bree Serif"/>
              <a:cs typeface="Bree Serif"/>
              <a:sym typeface="Bree Serif"/>
            </a:endParaRPr>
          </a:p>
        </p:txBody>
      </p:sp>
      <p:sp>
        <p:nvSpPr>
          <p:cNvPr id="423" name="Google Shape;423;p45"/>
          <p:cNvSpPr/>
          <p:nvPr/>
        </p:nvSpPr>
        <p:spPr>
          <a:xfrm>
            <a:off x="56125" y="3211800"/>
            <a:ext cx="396036" cy="324000"/>
          </a:xfrm>
          <a:prstGeom prst="cloud">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2</a:t>
            </a:r>
            <a:endParaRPr b="1">
              <a:latin typeface="Bree Serif"/>
              <a:ea typeface="Bree Serif"/>
              <a:cs typeface="Bree Serif"/>
              <a:sym typeface="Bree Serif"/>
            </a:endParaRPr>
          </a:p>
        </p:txBody>
      </p:sp>
      <p:sp>
        <p:nvSpPr>
          <p:cNvPr id="424" name="Google Shape;424;p45"/>
          <p:cNvSpPr/>
          <p:nvPr/>
        </p:nvSpPr>
        <p:spPr>
          <a:xfrm>
            <a:off x="93603" y="3811044"/>
            <a:ext cx="396036" cy="324000"/>
          </a:xfrm>
          <a:prstGeom prst="cloud">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3</a:t>
            </a:r>
            <a:endParaRPr b="1">
              <a:latin typeface="Bree Serif"/>
              <a:ea typeface="Bree Serif"/>
              <a:cs typeface="Bree Serif"/>
              <a:sym typeface="Bree Serif"/>
            </a:endParaRPr>
          </a:p>
        </p:txBody>
      </p:sp>
      <p:sp>
        <p:nvSpPr>
          <p:cNvPr id="425" name="Google Shape;425;p45"/>
          <p:cNvSpPr/>
          <p:nvPr/>
        </p:nvSpPr>
        <p:spPr>
          <a:xfrm>
            <a:off x="93611" y="4410292"/>
            <a:ext cx="396036" cy="324000"/>
          </a:xfrm>
          <a:prstGeom prst="cloud">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4</a:t>
            </a:r>
            <a:endParaRPr b="1">
              <a:latin typeface="Bree Serif"/>
              <a:ea typeface="Bree Serif"/>
              <a:cs typeface="Bree Serif"/>
              <a:sym typeface="Bree Serif"/>
            </a:endParaRPr>
          </a:p>
        </p:txBody>
      </p:sp>
      <p:sp>
        <p:nvSpPr>
          <p:cNvPr id="426" name="Google Shape;426;p45"/>
          <p:cNvSpPr/>
          <p:nvPr/>
        </p:nvSpPr>
        <p:spPr>
          <a:xfrm>
            <a:off x="5093276" y="2452241"/>
            <a:ext cx="396036" cy="324000"/>
          </a:xfrm>
          <a:prstGeom prst="cloud">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5</a:t>
            </a:r>
            <a:endParaRPr b="1">
              <a:latin typeface="Bree Serif"/>
              <a:ea typeface="Bree Serif"/>
              <a:cs typeface="Bree Serif"/>
              <a:sym typeface="Bree Serif"/>
            </a:endParaRPr>
          </a:p>
        </p:txBody>
      </p:sp>
      <p:sp>
        <p:nvSpPr>
          <p:cNvPr id="427" name="Google Shape;427;p45"/>
          <p:cNvSpPr/>
          <p:nvPr/>
        </p:nvSpPr>
        <p:spPr>
          <a:xfrm>
            <a:off x="5169479" y="3313851"/>
            <a:ext cx="396036" cy="324000"/>
          </a:xfrm>
          <a:prstGeom prst="cloud">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6</a:t>
            </a:r>
            <a:endParaRPr b="1">
              <a:latin typeface="Bree Serif"/>
              <a:ea typeface="Bree Serif"/>
              <a:cs typeface="Bree Serif"/>
              <a:sym typeface="Bree Serif"/>
            </a:endParaRPr>
          </a:p>
        </p:txBody>
      </p:sp>
      <p:sp>
        <p:nvSpPr>
          <p:cNvPr id="428" name="Google Shape;428;p45"/>
          <p:cNvSpPr/>
          <p:nvPr/>
        </p:nvSpPr>
        <p:spPr>
          <a:xfrm>
            <a:off x="5169485" y="3914994"/>
            <a:ext cx="396036" cy="324000"/>
          </a:xfrm>
          <a:prstGeom prst="cloud">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Bree Serif"/>
                <a:ea typeface="Bree Serif"/>
                <a:cs typeface="Bree Serif"/>
                <a:sym typeface="Bree Serif"/>
              </a:rPr>
              <a:t>7</a:t>
            </a:r>
            <a:endParaRPr b="1">
              <a:latin typeface="Bree Serif"/>
              <a:ea typeface="Bree Serif"/>
              <a:cs typeface="Bree Serif"/>
              <a:sym typeface="Bree Serif"/>
            </a:endParaRPr>
          </a:p>
        </p:txBody>
      </p:sp>
      <p:grpSp>
        <p:nvGrpSpPr>
          <p:cNvPr id="429" name="Google Shape;429;p45"/>
          <p:cNvGrpSpPr/>
          <p:nvPr/>
        </p:nvGrpSpPr>
        <p:grpSpPr>
          <a:xfrm>
            <a:off x="169797" y="1855712"/>
            <a:ext cx="2075861" cy="283217"/>
            <a:chOff x="611560" y="2708920"/>
            <a:chExt cx="1728300" cy="379800"/>
          </a:xfrm>
        </p:grpSpPr>
        <p:sp>
          <p:nvSpPr>
            <p:cNvPr id="430" name="Google Shape;430;p45"/>
            <p:cNvSpPr/>
            <p:nvPr/>
          </p:nvSpPr>
          <p:spPr>
            <a:xfrm>
              <a:off x="611560" y="2708920"/>
              <a:ext cx="1728300" cy="379800"/>
            </a:xfrm>
            <a:prstGeom prst="roundRect">
              <a:avLst>
                <a:gd fmla="val 50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200" u="none" cap="none" strike="noStrike">
                <a:solidFill>
                  <a:srgbClr val="FFFFFF"/>
                </a:solidFill>
                <a:latin typeface="Bree Serif"/>
                <a:ea typeface="Bree Serif"/>
                <a:cs typeface="Bree Serif"/>
                <a:sym typeface="Bree Serif"/>
              </a:endParaRPr>
            </a:p>
          </p:txBody>
        </p:sp>
        <p:sp>
          <p:nvSpPr>
            <p:cNvPr id="431" name="Google Shape;431;p45"/>
            <p:cNvSpPr txBox="1"/>
            <p:nvPr/>
          </p:nvSpPr>
          <p:spPr>
            <a:xfrm>
              <a:off x="665833" y="2744923"/>
              <a:ext cx="1619700" cy="307800"/>
            </a:xfrm>
            <a:prstGeom prst="rect">
              <a:avLst/>
            </a:prstGeom>
            <a:solidFill>
              <a:schemeClr val="accent5"/>
            </a:solidFill>
            <a:ln>
              <a:noFill/>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b="1" lang="ar" sz="1200">
                  <a:solidFill>
                    <a:srgbClr val="FFFFFF"/>
                  </a:solidFill>
                  <a:latin typeface="Bree Serif"/>
                  <a:ea typeface="Bree Serif"/>
                  <a:cs typeface="Bree Serif"/>
                  <a:sym typeface="Bree Serif"/>
                </a:rPr>
                <a:t>Bile duct</a:t>
              </a:r>
              <a:endParaRPr b="1" sz="1200">
                <a:solidFill>
                  <a:srgbClr val="FFFFFF"/>
                </a:solidFill>
                <a:latin typeface="Bree Serif"/>
                <a:ea typeface="Bree Serif"/>
                <a:cs typeface="Bree Serif"/>
                <a:sym typeface="Bree Serif"/>
              </a:endParaRPr>
            </a:p>
          </p:txBody>
        </p:sp>
      </p:grpSp>
      <p:cxnSp>
        <p:nvCxnSpPr>
          <p:cNvPr id="432" name="Google Shape;432;p45"/>
          <p:cNvCxnSpPr>
            <a:stCxn id="405" idx="3"/>
            <a:endCxn id="417" idx="1"/>
          </p:cNvCxnSpPr>
          <p:nvPr/>
        </p:nvCxnSpPr>
        <p:spPr>
          <a:xfrm>
            <a:off x="1565775" y="2669313"/>
            <a:ext cx="191400" cy="600"/>
          </a:xfrm>
          <a:prstGeom prst="curvedConnector3">
            <a:avLst>
              <a:gd fmla="val 49975" name="adj1"/>
            </a:avLst>
          </a:prstGeom>
          <a:noFill/>
          <a:ln cap="flat" cmpd="sng" w="9525">
            <a:solidFill>
              <a:schemeClr val="dk2"/>
            </a:solidFill>
            <a:prstDash val="solid"/>
            <a:round/>
            <a:headEnd len="med" w="med" type="none"/>
            <a:tailEnd len="med" w="med" type="none"/>
          </a:ln>
        </p:spPr>
      </p:cxnSp>
      <p:cxnSp>
        <p:nvCxnSpPr>
          <p:cNvPr id="433" name="Google Shape;433;p45"/>
          <p:cNvCxnSpPr>
            <a:stCxn id="421" idx="3"/>
            <a:endCxn id="422" idx="1"/>
          </p:cNvCxnSpPr>
          <p:nvPr/>
        </p:nvCxnSpPr>
        <p:spPr>
          <a:xfrm>
            <a:off x="1609425" y="3381925"/>
            <a:ext cx="147600" cy="600"/>
          </a:xfrm>
          <a:prstGeom prst="curvedConnector3">
            <a:avLst>
              <a:gd fmla="val 49991" name="adj1"/>
            </a:avLst>
          </a:prstGeom>
          <a:noFill/>
          <a:ln cap="flat" cmpd="sng" w="9525">
            <a:solidFill>
              <a:schemeClr val="dk2"/>
            </a:solidFill>
            <a:prstDash val="solid"/>
            <a:round/>
            <a:headEnd len="med" w="med" type="none"/>
            <a:tailEnd len="med" w="med" type="none"/>
          </a:ln>
        </p:spPr>
      </p:cxnSp>
      <p:cxnSp>
        <p:nvCxnSpPr>
          <p:cNvPr id="434" name="Google Shape;434;p45"/>
          <p:cNvCxnSpPr>
            <a:stCxn id="407" idx="3"/>
            <a:endCxn id="418" idx="1"/>
          </p:cNvCxnSpPr>
          <p:nvPr/>
        </p:nvCxnSpPr>
        <p:spPr>
          <a:xfrm flipH="1" rot="10800000">
            <a:off x="1677975" y="4528800"/>
            <a:ext cx="104100" cy="43500"/>
          </a:xfrm>
          <a:prstGeom prst="curvedConnector3">
            <a:avLst>
              <a:gd fmla="val 50024" name="adj1"/>
            </a:avLst>
          </a:prstGeom>
          <a:noFill/>
          <a:ln cap="flat" cmpd="sng" w="9525">
            <a:solidFill>
              <a:schemeClr val="dk2"/>
            </a:solidFill>
            <a:prstDash val="solid"/>
            <a:round/>
            <a:headEnd len="med" w="med" type="none"/>
            <a:tailEnd len="med" w="med" type="none"/>
          </a:ln>
        </p:spPr>
      </p:cxnSp>
      <p:cxnSp>
        <p:nvCxnSpPr>
          <p:cNvPr id="435" name="Google Shape;435;p45"/>
          <p:cNvCxnSpPr>
            <a:stCxn id="408" idx="3"/>
            <a:endCxn id="419" idx="1"/>
          </p:cNvCxnSpPr>
          <p:nvPr/>
        </p:nvCxnSpPr>
        <p:spPr>
          <a:xfrm>
            <a:off x="6595500" y="2614250"/>
            <a:ext cx="165600" cy="600"/>
          </a:xfrm>
          <a:prstGeom prst="curvedConnector3">
            <a:avLst>
              <a:gd fmla="val 50000" name="adj1"/>
            </a:avLst>
          </a:prstGeom>
          <a:noFill/>
          <a:ln cap="flat" cmpd="sng" w="9525">
            <a:solidFill>
              <a:schemeClr val="dk2"/>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B29E7C"/>
      </a:lt2>
      <a:accent1>
        <a:srgbClr val="F3D6B8"/>
      </a:accent1>
      <a:accent2>
        <a:srgbClr val="F8C38E"/>
      </a:accent2>
      <a:accent3>
        <a:srgbClr val="E6B788"/>
      </a:accent3>
      <a:accent4>
        <a:srgbClr val="EEB276"/>
      </a:accent4>
      <a:accent5>
        <a:srgbClr val="D09551"/>
      </a:accent5>
      <a:accent6>
        <a:srgbClr val="CEAE7E"/>
      </a:accent6>
      <a:hlink>
        <a:srgbClr val="2626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