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5143500" cx="9144000"/>
  <p:notesSz cx="6858000" cy="9144000"/>
  <p:embeddedFontLst>
    <p:embeddedFont>
      <p:font typeface="Mada"/>
      <p:regular r:id="rId18"/>
      <p:bold r:id="rId19"/>
    </p:embeddedFont>
    <p:embeddedFont>
      <p:font typeface="Changa"/>
      <p:regular r:id="rId20"/>
      <p:bold r:id="rId21"/>
    </p:embeddedFont>
    <p:embeddedFont>
      <p:font typeface="Bree Serif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4BFBAC2-B6D3-46FD-A5EC-901ED9B75018}">
  <a:tblStyle styleId="{94BFBAC2-B6D3-46FD-A5EC-901ED9B750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hanga-regular.fntdata"/><Relationship Id="rId11" Type="http://schemas.openxmlformats.org/officeDocument/2006/relationships/slide" Target="slides/slide4.xml"/><Relationship Id="rId22" Type="http://schemas.openxmlformats.org/officeDocument/2006/relationships/font" Target="fonts/BreeSerif-regular.fntdata"/><Relationship Id="rId10" Type="http://schemas.openxmlformats.org/officeDocument/2006/relationships/slide" Target="slides/slide3.xml"/><Relationship Id="rId21" Type="http://schemas.openxmlformats.org/officeDocument/2006/relationships/font" Target="fonts/Changa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font" Target="fonts/Mada-bold.fntdata"/><Relationship Id="rId6" Type="http://schemas.openxmlformats.org/officeDocument/2006/relationships/slideMaster" Target="slideMasters/slideMaster3.xml"/><Relationship Id="rId18" Type="http://schemas.openxmlformats.org/officeDocument/2006/relationships/font" Target="fonts/Mada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65c2df13826b0a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165c2df13826b0a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054de6bf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054de6bf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054de6b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6054de6bf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c1754d6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c1754d6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c1754d66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c1754d66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bfc4d933c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bfc4d933c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5b5aeae0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5b5aeae0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75b098f8e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75b098f8e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bfc4d933c_1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bfc4d933c_1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cc511b49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cc511b49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3875" y="1029075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buNone/>
              <a:defRPr b="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ree Serif"/>
              <a:buNone/>
              <a:defRPr sz="45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None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None/>
              <a:defRPr sz="15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</a:defRPr>
            </a:lvl1pPr>
            <a:lvl2pPr lvl="1" rtl="0">
              <a:buNone/>
              <a:defRPr b="1">
                <a:solidFill>
                  <a:srgbClr val="000000"/>
                </a:solidFill>
              </a:defRPr>
            </a:lvl2pPr>
            <a:lvl3pPr lvl="2" rtl="0">
              <a:buNone/>
              <a:defRPr b="1">
                <a:solidFill>
                  <a:srgbClr val="000000"/>
                </a:solidFill>
              </a:defRPr>
            </a:lvl3pPr>
            <a:lvl4pPr lvl="3" rtl="0">
              <a:buNone/>
              <a:defRPr b="1">
                <a:solidFill>
                  <a:srgbClr val="000000"/>
                </a:solidFill>
              </a:defRPr>
            </a:lvl4pPr>
            <a:lvl5pPr lvl="4" rtl="0">
              <a:buNone/>
              <a:defRPr b="1">
                <a:solidFill>
                  <a:srgbClr val="000000"/>
                </a:solidFill>
              </a:defRPr>
            </a:lvl5pPr>
            <a:lvl6pPr lvl="5" rtl="0">
              <a:buNone/>
              <a:defRPr b="1">
                <a:solidFill>
                  <a:srgbClr val="000000"/>
                </a:solidFill>
              </a:defRPr>
            </a:lvl6pPr>
            <a:lvl7pPr lvl="6" rtl="0">
              <a:buNone/>
              <a:defRPr b="1">
                <a:solidFill>
                  <a:srgbClr val="000000"/>
                </a:solidFill>
              </a:defRPr>
            </a:lvl7pPr>
            <a:lvl8pPr lvl="7" rtl="0">
              <a:buNone/>
              <a:defRPr b="1">
                <a:solidFill>
                  <a:srgbClr val="000000"/>
                </a:solidFill>
              </a:defRPr>
            </a:lvl8pPr>
            <a:lvl9pPr lvl="8" rtl="0">
              <a:buNone/>
              <a:defRPr b="1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6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-5400000">
            <a:off x="4242000" y="673575"/>
            <a:ext cx="234000" cy="8718000"/>
          </a:xfrm>
          <a:prstGeom prst="rect">
            <a:avLst/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718407" y="4798575"/>
            <a:ext cx="408192" cy="3509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ree Serif"/>
              <a:buNone/>
              <a:defRPr i="0" sz="33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ree Serif"/>
              <a:buChar char="•"/>
              <a:defRPr i="0" sz="21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•"/>
              <a:defRPr i="0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•"/>
              <a:defRPr i="0" sz="15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5" Type="http://schemas.openxmlformats.org/officeDocument/2006/relationships/image" Target="../media/image4.jpg"/><Relationship Id="rId6" Type="http://schemas.openxmlformats.org/officeDocument/2006/relationships/hyperlink" Target="https://docs.google.com/presentation/d/1-1bSI6s_2c-g9tQtrxnJztu4LDKFE-rEXck0oIugip4" TargetMode="External"/><Relationship Id="rId7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jpg"/><Relationship Id="rId10" Type="http://schemas.openxmlformats.org/officeDocument/2006/relationships/image" Target="../media/image22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5.png"/><Relationship Id="rId5" Type="http://schemas.openxmlformats.org/officeDocument/2006/relationships/hyperlink" Target="https://docs.google.com/presentation/d/1-1bSI6s_2c-g9tQtrxnJztu4LDKFE-rEXck0oIugip4" TargetMode="External"/><Relationship Id="rId6" Type="http://schemas.openxmlformats.org/officeDocument/2006/relationships/hyperlink" Target="https://twitter.com/Anatomy438" TargetMode="External"/><Relationship Id="rId7" Type="http://schemas.openxmlformats.org/officeDocument/2006/relationships/image" Target="../media/image18.png"/><Relationship Id="rId8" Type="http://schemas.openxmlformats.org/officeDocument/2006/relationships/hyperlink" Target="https://www.sarahah.com/messages/user/2bda1359-b366-4952-9ee4-9f797a9b65f3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25" y="1288100"/>
            <a:ext cx="8332499" cy="22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 rotWithShape="1">
          <a:blip r:embed="rId4">
            <a:alphaModFix/>
          </a:blip>
          <a:srcRect b="27591" l="14737" r="14411" t="24952"/>
          <a:stretch/>
        </p:blipFill>
        <p:spPr>
          <a:xfrm>
            <a:off x="3144604" y="4549500"/>
            <a:ext cx="93840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4415" y="4405500"/>
            <a:ext cx="738025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7"/>
          <p:cNvSpPr txBox="1"/>
          <p:nvPr/>
        </p:nvSpPr>
        <p:spPr>
          <a:xfrm>
            <a:off x="3575375" y="1792675"/>
            <a:ext cx="4003200" cy="6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The Omentum 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2963525" y="2577625"/>
            <a:ext cx="52269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Gastrointestinal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block-Anatomy-Lecture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5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09" name="Google Shape;209;p37"/>
          <p:cNvSpPr txBox="1"/>
          <p:nvPr/>
        </p:nvSpPr>
        <p:spPr>
          <a:xfrm>
            <a:off x="4569752" y="3036624"/>
            <a:ext cx="20298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999999"/>
                </a:solidFill>
                <a:uFill>
                  <a:noFill/>
                </a:u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Editing file </a:t>
            </a:r>
            <a:endParaRPr sz="8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7">
            <a:alphaModFix/>
          </a:blip>
          <a:srcRect b="40678" l="16887" r="21277" t="28723"/>
          <a:stretch/>
        </p:blipFill>
        <p:spPr>
          <a:xfrm>
            <a:off x="4082991" y="4508100"/>
            <a:ext cx="1200360" cy="5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46"/>
          <p:cNvGrpSpPr/>
          <p:nvPr/>
        </p:nvGrpSpPr>
        <p:grpSpPr>
          <a:xfrm>
            <a:off x="453155" y="3285957"/>
            <a:ext cx="2565329" cy="1857545"/>
            <a:chOff x="1323825" y="543050"/>
            <a:chExt cx="5639326" cy="3920526"/>
          </a:xfrm>
        </p:grpSpPr>
        <p:grpSp>
          <p:nvGrpSpPr>
            <p:cNvPr id="377" name="Google Shape;377;p46"/>
            <p:cNvGrpSpPr/>
            <p:nvPr/>
          </p:nvGrpSpPr>
          <p:grpSpPr>
            <a:xfrm>
              <a:off x="1323825" y="602675"/>
              <a:ext cx="5639326" cy="3860901"/>
              <a:chOff x="447200" y="866425"/>
              <a:chExt cx="5639326" cy="3860901"/>
            </a:xfrm>
          </p:grpSpPr>
          <p:pic>
            <p:nvPicPr>
              <p:cNvPr id="378" name="Google Shape;378;p4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47200" y="866425"/>
                <a:ext cx="5639326" cy="38609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" name="Google Shape;379;p46"/>
              <p:cNvSpPr/>
              <p:nvPr/>
            </p:nvSpPr>
            <p:spPr>
              <a:xfrm>
                <a:off x="4453624" y="2872739"/>
                <a:ext cx="1353700" cy="1391550"/>
              </a:xfrm>
              <a:custGeom>
                <a:rect b="b" l="l" r="r" t="t"/>
                <a:pathLst>
                  <a:path extrusionOk="0" h="55662" w="54148">
                    <a:moveTo>
                      <a:pt x="150" y="26904"/>
                    </a:moveTo>
                    <a:cubicBezTo>
                      <a:pt x="-574" y="19663"/>
                      <a:pt x="1328" y="9349"/>
                      <a:pt x="5736" y="4871"/>
                    </a:cubicBezTo>
                    <a:cubicBezTo>
                      <a:pt x="10144" y="393"/>
                      <a:pt x="20114" y="291"/>
                      <a:pt x="26599" y="34"/>
                    </a:cubicBezTo>
                    <a:cubicBezTo>
                      <a:pt x="33084" y="-223"/>
                      <a:pt x="40140" y="966"/>
                      <a:pt x="44647" y="3329"/>
                    </a:cubicBezTo>
                    <a:cubicBezTo>
                      <a:pt x="49154" y="5692"/>
                      <a:pt x="52511" y="9057"/>
                      <a:pt x="53640" y="14210"/>
                    </a:cubicBezTo>
                    <a:cubicBezTo>
                      <a:pt x="54770" y="19364"/>
                      <a:pt x="54009" y="27955"/>
                      <a:pt x="51424" y="34250"/>
                    </a:cubicBezTo>
                    <a:cubicBezTo>
                      <a:pt x="48839" y="40545"/>
                      <a:pt x="42683" y="48445"/>
                      <a:pt x="38128" y="51978"/>
                    </a:cubicBezTo>
                    <a:cubicBezTo>
                      <a:pt x="33573" y="55511"/>
                      <a:pt x="28768" y="56056"/>
                      <a:pt x="24093" y="55446"/>
                    </a:cubicBezTo>
                    <a:cubicBezTo>
                      <a:pt x="19418" y="54836"/>
                      <a:pt x="14071" y="53073"/>
                      <a:pt x="10080" y="48316"/>
                    </a:cubicBezTo>
                    <a:cubicBezTo>
                      <a:pt x="6090" y="43559"/>
                      <a:pt x="874" y="34145"/>
                      <a:pt x="150" y="269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76200">
                <a:solidFill>
                  <a:srgbClr val="FDECDB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380" name="Google Shape;380;p46"/>
            <p:cNvSpPr/>
            <p:nvPr/>
          </p:nvSpPr>
          <p:spPr>
            <a:xfrm>
              <a:off x="2091975" y="543050"/>
              <a:ext cx="821550" cy="1866775"/>
            </a:xfrm>
            <a:custGeom>
              <a:rect b="b" l="l" r="r" t="t"/>
              <a:pathLst>
                <a:path extrusionOk="0" h="74671" w="32862">
                  <a:moveTo>
                    <a:pt x="0" y="70480"/>
                  </a:moveTo>
                  <a:lnTo>
                    <a:pt x="4810" y="24203"/>
                  </a:lnTo>
                  <a:lnTo>
                    <a:pt x="27736" y="0"/>
                  </a:lnTo>
                  <a:lnTo>
                    <a:pt x="32862" y="31965"/>
                  </a:lnTo>
                  <a:lnTo>
                    <a:pt x="12573" y="74671"/>
                  </a:lnTo>
                  <a:close/>
                </a:path>
              </a:pathLst>
            </a:custGeom>
            <a:solidFill>
              <a:srgbClr val="F3DCC6"/>
            </a:solidFill>
            <a:ln>
              <a:noFill/>
            </a:ln>
          </p:spPr>
        </p:sp>
        <p:sp>
          <p:nvSpPr>
            <p:cNvPr id="381" name="Google Shape;381;p46"/>
            <p:cNvSpPr/>
            <p:nvPr/>
          </p:nvSpPr>
          <p:spPr>
            <a:xfrm>
              <a:off x="2082450" y="547700"/>
              <a:ext cx="704850" cy="1810700"/>
            </a:xfrm>
            <a:custGeom>
              <a:rect b="b" l="l" r="r" t="t"/>
              <a:pathLst>
                <a:path extrusionOk="0" h="72428" w="28194">
                  <a:moveTo>
                    <a:pt x="28194" y="0"/>
                  </a:moveTo>
                  <a:lnTo>
                    <a:pt x="4762" y="24384"/>
                  </a:lnTo>
                  <a:lnTo>
                    <a:pt x="0" y="70475"/>
                  </a:lnTo>
                  <a:lnTo>
                    <a:pt x="6790" y="72428"/>
                  </a:lnTo>
                  <a:close/>
                </a:path>
              </a:pathLst>
            </a:custGeom>
            <a:solidFill>
              <a:srgbClr val="FDECDB"/>
            </a:solidFill>
            <a:ln>
              <a:noFill/>
            </a:ln>
          </p:spPr>
        </p:sp>
      </p:grpSp>
      <p:pic>
        <p:nvPicPr>
          <p:cNvPr id="382" name="Google Shape;382;p46"/>
          <p:cNvPicPr preferRelativeResize="0"/>
          <p:nvPr/>
        </p:nvPicPr>
        <p:blipFill rotWithShape="1">
          <a:blip r:embed="rId4">
            <a:alphaModFix/>
          </a:blip>
          <a:srcRect b="40678" l="16887" r="21277" t="28723"/>
          <a:stretch/>
        </p:blipFill>
        <p:spPr>
          <a:xfrm>
            <a:off x="7628876" y="92051"/>
            <a:ext cx="1459225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6"/>
          <p:cNvSpPr txBox="1"/>
          <p:nvPr/>
        </p:nvSpPr>
        <p:spPr>
          <a:xfrm>
            <a:off x="3061525" y="140800"/>
            <a:ext cx="30888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Members board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4" name="Google Shape;384;p46"/>
          <p:cNvSpPr txBox="1"/>
          <p:nvPr/>
        </p:nvSpPr>
        <p:spPr>
          <a:xfrm>
            <a:off x="1460175" y="1028513"/>
            <a:ext cx="2330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Abdulrahman Shadid</a:t>
            </a:r>
            <a:endParaRPr b="1" sz="12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5" name="Google Shape;385;p46"/>
          <p:cNvSpPr txBox="1"/>
          <p:nvPr/>
        </p:nvSpPr>
        <p:spPr>
          <a:xfrm>
            <a:off x="5044150" y="1028537"/>
            <a:ext cx="221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ctr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F6B26B"/>
                </a:solidFill>
                <a:latin typeface="Bree Serif"/>
                <a:ea typeface="Bree Serif"/>
                <a:cs typeface="Bree Serif"/>
                <a:sym typeface="Bree Serif"/>
              </a:rPr>
              <a:t>Ateen Almutairi</a:t>
            </a:r>
            <a:endParaRPr b="1" sz="12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6" name="Google Shape;386;p46"/>
          <p:cNvSpPr txBox="1"/>
          <p:nvPr/>
        </p:nvSpPr>
        <p:spPr>
          <a:xfrm>
            <a:off x="5355763" y="1414350"/>
            <a:ext cx="24117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Girls team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Ajeed Al Rashoud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‏Taif Alotaibi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‏Noura Al Turki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‏Amirah Al-Zahrani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‏Alhanouf Al-haluli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‏Sara Al-Abdulkarem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‏Renad Al Haqbani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‏Nouf Al Humaidhi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Jude Al Khalifah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Nouf Al Hussaini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Danah Al Halees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Rema Al Mutawa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Maha Al Nahdi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Razan Al zohaifi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Ghalia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Alnufaei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7" name="Google Shape;387;p46"/>
          <p:cNvSpPr txBox="1"/>
          <p:nvPr/>
        </p:nvSpPr>
        <p:spPr>
          <a:xfrm>
            <a:off x="3856075" y="693175"/>
            <a:ext cx="14997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endParaRPr b="1" sz="1400">
              <a:solidFill>
                <a:srgbClr val="000000"/>
              </a:solidFill>
            </a:endParaRPr>
          </a:p>
        </p:txBody>
      </p:sp>
      <p:sp>
        <p:nvSpPr>
          <p:cNvPr id="388" name="Google Shape;388;p46"/>
          <p:cNvSpPr/>
          <p:nvPr/>
        </p:nvSpPr>
        <p:spPr>
          <a:xfrm rot="10797218">
            <a:off x="8027273" y="4706680"/>
            <a:ext cx="1112100" cy="299400"/>
          </a:xfrm>
          <a:prstGeom prst="homePlate">
            <a:avLst>
              <a:gd fmla="val 50000" name="adj"/>
            </a:avLst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6">
            <a:hlinkClick r:id="rId5"/>
          </p:cNvPr>
          <p:cNvSpPr txBox="1"/>
          <p:nvPr/>
        </p:nvSpPr>
        <p:spPr>
          <a:xfrm>
            <a:off x="8186275" y="4706225"/>
            <a:ext cx="9531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Editing file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90" name="Google Shape;390;p4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7015" y="4584550"/>
            <a:ext cx="203279" cy="18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0996" y="4618345"/>
            <a:ext cx="173700" cy="11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92" name="Google Shape;392;p46"/>
          <p:cNvSpPr txBox="1"/>
          <p:nvPr/>
        </p:nvSpPr>
        <p:spPr>
          <a:xfrm rot="-1379">
            <a:off x="2212464" y="4350512"/>
            <a:ext cx="7479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6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Contact us: </a:t>
            </a:r>
            <a:endParaRPr b="1" sz="6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3" name="Google Shape;393;p46"/>
          <p:cNvSpPr txBox="1"/>
          <p:nvPr/>
        </p:nvSpPr>
        <p:spPr>
          <a:xfrm>
            <a:off x="1908650" y="1265025"/>
            <a:ext cx="24117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Boys team: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Mohammed Al-huqbani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Salman Alagla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Ziyad Al-jofan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Ali Aldawood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Khalid Nagshabandi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Sameh nuser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Basamh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Alwaleed Alsaleh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Mohaned Makkawi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Alghamdi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94" name="Google Shape;394;p46"/>
          <p:cNvPicPr preferRelativeResize="0"/>
          <p:nvPr/>
        </p:nvPicPr>
        <p:blipFill rotWithShape="1">
          <a:blip r:embed="rId10">
            <a:alphaModFix/>
          </a:blip>
          <a:srcRect b="47363" l="62781" r="9870" t="34106"/>
          <a:stretch/>
        </p:blipFill>
        <p:spPr>
          <a:xfrm>
            <a:off x="2093013" y="2133275"/>
            <a:ext cx="237008" cy="17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6"/>
          <p:cNvPicPr preferRelativeResize="0"/>
          <p:nvPr/>
        </p:nvPicPr>
        <p:blipFill rotWithShape="1">
          <a:blip r:embed="rId11">
            <a:alphaModFix/>
          </a:blip>
          <a:srcRect b="17282" l="9378" r="11607" t="20237"/>
          <a:stretch/>
        </p:blipFill>
        <p:spPr>
          <a:xfrm>
            <a:off x="2109888" y="2306878"/>
            <a:ext cx="203275" cy="17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6"/>
          <p:cNvPicPr preferRelativeResize="0"/>
          <p:nvPr/>
        </p:nvPicPr>
        <p:blipFill rotWithShape="1">
          <a:blip r:embed="rId12">
            <a:alphaModFix/>
          </a:blip>
          <a:srcRect b="12201" l="35641" r="35820" t="70435"/>
          <a:stretch/>
        </p:blipFill>
        <p:spPr>
          <a:xfrm>
            <a:off x="2093025" y="2493811"/>
            <a:ext cx="237000" cy="15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46"/>
          <p:cNvGrpSpPr/>
          <p:nvPr/>
        </p:nvGrpSpPr>
        <p:grpSpPr>
          <a:xfrm>
            <a:off x="1711397" y="1093423"/>
            <a:ext cx="303960" cy="216413"/>
            <a:chOff x="1323825" y="543050"/>
            <a:chExt cx="5639326" cy="3920526"/>
          </a:xfrm>
        </p:grpSpPr>
        <p:grpSp>
          <p:nvGrpSpPr>
            <p:cNvPr id="398" name="Google Shape;398;p46"/>
            <p:cNvGrpSpPr/>
            <p:nvPr/>
          </p:nvGrpSpPr>
          <p:grpSpPr>
            <a:xfrm>
              <a:off x="1323825" y="602675"/>
              <a:ext cx="5639326" cy="3860901"/>
              <a:chOff x="447200" y="866425"/>
              <a:chExt cx="5639326" cy="3860901"/>
            </a:xfrm>
          </p:grpSpPr>
          <p:pic>
            <p:nvPicPr>
              <p:cNvPr id="399" name="Google Shape;399;p4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47200" y="866425"/>
                <a:ext cx="5639326" cy="38609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0" name="Google Shape;400;p46"/>
              <p:cNvSpPr/>
              <p:nvPr/>
            </p:nvSpPr>
            <p:spPr>
              <a:xfrm>
                <a:off x="4453624" y="2872739"/>
                <a:ext cx="1353700" cy="1391550"/>
              </a:xfrm>
              <a:custGeom>
                <a:rect b="b" l="l" r="r" t="t"/>
                <a:pathLst>
                  <a:path extrusionOk="0" h="55662" w="54148">
                    <a:moveTo>
                      <a:pt x="150" y="26904"/>
                    </a:moveTo>
                    <a:cubicBezTo>
                      <a:pt x="-574" y="19663"/>
                      <a:pt x="1328" y="9349"/>
                      <a:pt x="5736" y="4871"/>
                    </a:cubicBezTo>
                    <a:cubicBezTo>
                      <a:pt x="10144" y="393"/>
                      <a:pt x="20114" y="291"/>
                      <a:pt x="26599" y="34"/>
                    </a:cubicBezTo>
                    <a:cubicBezTo>
                      <a:pt x="33084" y="-223"/>
                      <a:pt x="40140" y="966"/>
                      <a:pt x="44647" y="3329"/>
                    </a:cubicBezTo>
                    <a:cubicBezTo>
                      <a:pt x="49154" y="5692"/>
                      <a:pt x="52511" y="9057"/>
                      <a:pt x="53640" y="14210"/>
                    </a:cubicBezTo>
                    <a:cubicBezTo>
                      <a:pt x="54770" y="19364"/>
                      <a:pt x="54009" y="27955"/>
                      <a:pt x="51424" y="34250"/>
                    </a:cubicBezTo>
                    <a:cubicBezTo>
                      <a:pt x="48839" y="40545"/>
                      <a:pt x="42683" y="48445"/>
                      <a:pt x="38128" y="51978"/>
                    </a:cubicBezTo>
                    <a:cubicBezTo>
                      <a:pt x="33573" y="55511"/>
                      <a:pt x="28768" y="56056"/>
                      <a:pt x="24093" y="55446"/>
                    </a:cubicBezTo>
                    <a:cubicBezTo>
                      <a:pt x="19418" y="54836"/>
                      <a:pt x="14071" y="53073"/>
                      <a:pt x="10080" y="48316"/>
                    </a:cubicBezTo>
                    <a:cubicBezTo>
                      <a:pt x="6090" y="43559"/>
                      <a:pt x="874" y="34145"/>
                      <a:pt x="150" y="26904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76200">
                <a:solidFill>
                  <a:srgbClr val="FDECDB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01" name="Google Shape;401;p46"/>
            <p:cNvSpPr/>
            <p:nvPr/>
          </p:nvSpPr>
          <p:spPr>
            <a:xfrm>
              <a:off x="2091975" y="543050"/>
              <a:ext cx="821550" cy="1866775"/>
            </a:xfrm>
            <a:custGeom>
              <a:rect b="b" l="l" r="r" t="t"/>
              <a:pathLst>
                <a:path extrusionOk="0" h="74671" w="32862">
                  <a:moveTo>
                    <a:pt x="0" y="70480"/>
                  </a:moveTo>
                  <a:lnTo>
                    <a:pt x="4810" y="24203"/>
                  </a:lnTo>
                  <a:lnTo>
                    <a:pt x="27736" y="0"/>
                  </a:lnTo>
                  <a:lnTo>
                    <a:pt x="32862" y="31965"/>
                  </a:lnTo>
                  <a:lnTo>
                    <a:pt x="12573" y="74671"/>
                  </a:lnTo>
                  <a:close/>
                </a:path>
              </a:pathLst>
            </a:custGeom>
            <a:solidFill>
              <a:srgbClr val="F3DCC6"/>
            </a:solidFill>
            <a:ln>
              <a:noFill/>
            </a:ln>
          </p:spPr>
        </p:sp>
        <p:sp>
          <p:nvSpPr>
            <p:cNvPr id="402" name="Google Shape;402;p46"/>
            <p:cNvSpPr/>
            <p:nvPr/>
          </p:nvSpPr>
          <p:spPr>
            <a:xfrm>
              <a:off x="2082450" y="547700"/>
              <a:ext cx="704850" cy="1810700"/>
            </a:xfrm>
            <a:custGeom>
              <a:rect b="b" l="l" r="r" t="t"/>
              <a:pathLst>
                <a:path extrusionOk="0" h="72428" w="28194">
                  <a:moveTo>
                    <a:pt x="28194" y="0"/>
                  </a:moveTo>
                  <a:lnTo>
                    <a:pt x="4762" y="24384"/>
                  </a:lnTo>
                  <a:lnTo>
                    <a:pt x="0" y="70475"/>
                  </a:lnTo>
                  <a:lnTo>
                    <a:pt x="6790" y="72428"/>
                  </a:lnTo>
                  <a:close/>
                </a:path>
              </a:pathLst>
            </a:custGeom>
            <a:solidFill>
              <a:srgbClr val="FDECDB"/>
            </a:solidFill>
            <a:ln>
              <a:noFill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/>
          <p:nvPr/>
        </p:nvSpPr>
        <p:spPr>
          <a:xfrm rot="10800000">
            <a:off x="5700" y="-50"/>
            <a:ext cx="9132600" cy="154800"/>
          </a:xfrm>
          <a:prstGeom prst="rect">
            <a:avLst/>
          </a:prstGeom>
          <a:solidFill>
            <a:srgbClr val="FDECD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8"/>
          <p:cNvSpPr txBox="1"/>
          <p:nvPr/>
        </p:nvSpPr>
        <p:spPr>
          <a:xfrm>
            <a:off x="6259300" y="943700"/>
            <a:ext cx="1965000" cy="1055100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Color guide :</a:t>
            </a:r>
            <a:endParaRPr b="1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boys slides in </a:t>
            </a:r>
            <a:r>
              <a:rPr b="1" i="0" lang="ar" sz="1000" u="none" cap="none" strike="noStrike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Green</a:t>
            </a:r>
            <a:endParaRPr b="1" i="0" sz="1000" u="none" cap="none" strike="noStrike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girls slides in </a:t>
            </a:r>
            <a:r>
              <a:rPr b="1" i="0" lang="ar" sz="1000" u="none" cap="none" strike="noStrike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Purple</a:t>
            </a:r>
            <a:endParaRPr b="1" i="0" sz="1000" u="none" cap="none" strike="noStrike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important in </a:t>
            </a:r>
            <a:r>
              <a:rPr b="1" i="0" lang="ar" sz="10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Red</a:t>
            </a:r>
            <a:endParaRPr b="1" i="0" sz="10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Notes </a:t>
            </a: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i="0" lang="ar" sz="1000" u="none" cap="none" strike="noStrike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Grey</a:t>
            </a:r>
            <a:endParaRPr b="0" i="0" sz="1000" u="none" cap="none" strike="noStrike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1145000" y="1593700"/>
            <a:ext cx="5021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At the end of the lecture, students should be able to:</a:t>
            </a:r>
            <a:endParaRPr/>
          </a:p>
        </p:txBody>
      </p:sp>
      <p:sp>
        <p:nvSpPr>
          <p:cNvPr id="218" name="Google Shape;218;p38"/>
          <p:cNvSpPr txBox="1"/>
          <p:nvPr/>
        </p:nvSpPr>
        <p:spPr>
          <a:xfrm>
            <a:off x="1658458" y="673236"/>
            <a:ext cx="355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9" name="Google Shape;2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50" y="1647201"/>
            <a:ext cx="192450" cy="2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8"/>
          <p:cNvPicPr preferRelativeResize="0"/>
          <p:nvPr/>
        </p:nvPicPr>
        <p:blipFill rotWithShape="1">
          <a:blip r:embed="rId4">
            <a:alphaModFix/>
          </a:blip>
          <a:srcRect b="13907" l="10344" r="17265" t="48166"/>
          <a:stretch/>
        </p:blipFill>
        <p:spPr>
          <a:xfrm>
            <a:off x="5788713" y="2700925"/>
            <a:ext cx="2906174" cy="204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8"/>
          <p:cNvSpPr txBox="1"/>
          <p:nvPr/>
        </p:nvSpPr>
        <p:spPr>
          <a:xfrm>
            <a:off x="1145000" y="2132350"/>
            <a:ext cx="40269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Brief knowledge about peritoneum as a thin serous membrane and its main parts; parietal and visceral.</a:t>
            </a:r>
            <a:endParaRPr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 peritonial cavity and its parts the greater sac and the lesser sac (Omental bursa). </a:t>
            </a:r>
            <a:endParaRPr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 omentum, as one of the peritonial folds </a:t>
            </a:r>
            <a:endParaRPr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 greater omentum ,its extends, and contents.</a:t>
            </a:r>
            <a:endParaRPr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 lesser omentum, its boundaries, and contents</a:t>
            </a:r>
            <a:endParaRPr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 Omental bursa, its boundaries.</a:t>
            </a:r>
            <a:endParaRPr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Bree Serif"/>
              <a:buChar char="●"/>
            </a:pP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 Epiploic foramen, its boundaries.</a:t>
            </a:r>
            <a:endParaRPr sz="12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The Peritoneum  </a:t>
            </a:r>
            <a:endParaRPr b="1"/>
          </a:p>
        </p:txBody>
      </p:sp>
      <p:sp>
        <p:nvSpPr>
          <p:cNvPr id="227" name="Google Shape;227;p39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28" name="Google Shape;228;p39"/>
          <p:cNvSpPr txBox="1"/>
          <p:nvPr/>
        </p:nvSpPr>
        <p:spPr>
          <a:xfrm>
            <a:off x="2981965" y="1010463"/>
            <a:ext cx="2738266" cy="1759800"/>
          </a:xfrm>
          <a:prstGeom prst="rect">
            <a:avLst/>
          </a:prstGeom>
          <a:noFill/>
          <a:ln cap="flat" cmpd="sng" w="9525">
            <a:solidFill>
              <a:srgbClr val="E6B7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8750" lvl="0" marL="3600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peritoneal cavity is the largest one in the body.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8750" lvl="0" marL="360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Divisions of the peritoneal cavity :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8750" lvl="0" marL="360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Greater sac: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extends from diaphragm down to the pelvis.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8750" lvl="0" marL="360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Lesser sac: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lies behind the stomach.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8750" lvl="0" marL="3600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Both cavities are interconnected     through the epiploic foramen.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9" name="Google Shape;229;p39"/>
          <p:cNvSpPr/>
          <p:nvPr/>
        </p:nvSpPr>
        <p:spPr>
          <a:xfrm rot="-5400000">
            <a:off x="3036045" y="2069163"/>
            <a:ext cx="648000" cy="7560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6B7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9"/>
          <p:cNvSpPr txBox="1"/>
          <p:nvPr/>
        </p:nvSpPr>
        <p:spPr>
          <a:xfrm>
            <a:off x="2981970" y="2371638"/>
            <a:ext cx="2853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2</a:t>
            </a:r>
            <a:endParaRPr sz="1800">
              <a:solidFill>
                <a:srgbClr val="FFFFFF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231" name="Google Shape;231;p39"/>
          <p:cNvSpPr txBox="1"/>
          <p:nvPr/>
        </p:nvSpPr>
        <p:spPr>
          <a:xfrm>
            <a:off x="135671" y="1003825"/>
            <a:ext cx="2738266" cy="1759800"/>
          </a:xfrm>
          <a:prstGeom prst="rect">
            <a:avLst/>
          </a:prstGeom>
          <a:noFill/>
          <a:ln cap="flat" cmpd="sng" w="9525">
            <a:solidFill>
              <a:srgbClr val="9282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-1534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is a thin serous membrane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Lining the wall of the abdominal and pelvic cavities, (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the parietal peritoneum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).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Covering the existing organs, (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the visceral peritoneum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).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The potential space between the two layers is the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peritoneal cavity.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2" name="Google Shape;232;p39"/>
          <p:cNvSpPr/>
          <p:nvPr/>
        </p:nvSpPr>
        <p:spPr>
          <a:xfrm rot="10800000">
            <a:off x="2120181" y="2129800"/>
            <a:ext cx="756000" cy="6480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CEAE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9"/>
          <p:cNvSpPr txBox="1"/>
          <p:nvPr/>
        </p:nvSpPr>
        <p:spPr>
          <a:xfrm>
            <a:off x="2627573" y="2371650"/>
            <a:ext cx="2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1</a:t>
            </a:r>
            <a:endParaRPr sz="1800">
              <a:solidFill>
                <a:srgbClr val="FFFFFF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234" name="Google Shape;234;p39"/>
          <p:cNvSpPr txBox="1"/>
          <p:nvPr/>
        </p:nvSpPr>
        <p:spPr>
          <a:xfrm>
            <a:off x="3008685" y="2846175"/>
            <a:ext cx="2738266" cy="1850700"/>
          </a:xfrm>
          <a:prstGeom prst="rect">
            <a:avLst/>
          </a:prstGeom>
          <a:noFill/>
          <a:ln cap="flat" cmpd="sng" w="9525">
            <a:solidFill>
              <a:srgbClr val="F3D6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                 types of peritoneal folds :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Omenta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Mesenteries.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peritoneal </a:t>
            </a: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Ligaments.</a:t>
            </a:r>
            <a:endParaRPr sz="10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all permit blood, lymph vessels, and nerves to reach the viscera </a:t>
            </a:r>
            <a:endParaRPr b="1"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5" name="Google Shape;235;p39"/>
          <p:cNvSpPr/>
          <p:nvPr/>
        </p:nvSpPr>
        <p:spPr>
          <a:xfrm>
            <a:off x="3008766" y="2846175"/>
            <a:ext cx="756000" cy="6480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F3D6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9"/>
          <p:cNvSpPr txBox="1"/>
          <p:nvPr/>
        </p:nvSpPr>
        <p:spPr>
          <a:xfrm>
            <a:off x="2981975" y="2777800"/>
            <a:ext cx="2853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4</a:t>
            </a:r>
            <a:endParaRPr sz="1800">
              <a:solidFill>
                <a:srgbClr val="FFFFFF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237" name="Google Shape;237;p39"/>
          <p:cNvSpPr txBox="1"/>
          <p:nvPr/>
        </p:nvSpPr>
        <p:spPr>
          <a:xfrm>
            <a:off x="135671" y="2846175"/>
            <a:ext cx="2738266" cy="1850700"/>
          </a:xfrm>
          <a:prstGeom prst="rect">
            <a:avLst/>
          </a:prstGeom>
          <a:noFill/>
          <a:ln cap="flat" cmpd="sng" w="9525">
            <a:solidFill>
              <a:srgbClr val="EEB2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179999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In male :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the peritoneum is a  closed sac 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179999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In female :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the sac is not completely closed because it communicates with the exterior through the uterine tubes, uterus and vagina.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8" name="Google Shape;238;p39"/>
          <p:cNvSpPr/>
          <p:nvPr/>
        </p:nvSpPr>
        <p:spPr>
          <a:xfrm rot="5400000">
            <a:off x="2174176" y="2792175"/>
            <a:ext cx="648000" cy="75600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EEB2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9"/>
          <p:cNvSpPr txBox="1"/>
          <p:nvPr/>
        </p:nvSpPr>
        <p:spPr>
          <a:xfrm>
            <a:off x="2627535" y="2777800"/>
            <a:ext cx="2853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3</a:t>
            </a:r>
            <a:endParaRPr sz="1800">
              <a:solidFill>
                <a:srgbClr val="FFFFFF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pic>
        <p:nvPicPr>
          <p:cNvPr id="240" name="Google Shape;2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6032" y="1106852"/>
            <a:ext cx="1688968" cy="1567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39"/>
          <p:cNvGrpSpPr/>
          <p:nvPr/>
        </p:nvGrpSpPr>
        <p:grpSpPr>
          <a:xfrm>
            <a:off x="7571413" y="1003835"/>
            <a:ext cx="1279509" cy="1626418"/>
            <a:chOff x="5364751" y="904675"/>
            <a:chExt cx="3183650" cy="4052874"/>
          </a:xfrm>
        </p:grpSpPr>
        <p:pic>
          <p:nvPicPr>
            <p:cNvPr id="242" name="Google Shape;242;p39"/>
            <p:cNvPicPr preferRelativeResize="0"/>
            <p:nvPr/>
          </p:nvPicPr>
          <p:blipFill rotWithShape="1">
            <a:blip r:embed="rId4">
              <a:alphaModFix/>
            </a:blip>
            <a:srcRect b="0" l="0" r="10618" t="0"/>
            <a:stretch/>
          </p:blipFill>
          <p:spPr>
            <a:xfrm>
              <a:off x="5364751" y="904675"/>
              <a:ext cx="3183650" cy="4052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39"/>
            <p:cNvSpPr/>
            <p:nvPr/>
          </p:nvSpPr>
          <p:spPr>
            <a:xfrm>
              <a:off x="5641935" y="1203848"/>
              <a:ext cx="1206161" cy="3264517"/>
            </a:xfrm>
            <a:custGeom>
              <a:rect b="b" l="l" r="r" t="t"/>
              <a:pathLst>
                <a:path extrusionOk="0" h="148776" w="62544">
                  <a:moveTo>
                    <a:pt x="34876" y="0"/>
                  </a:moveTo>
                  <a:cubicBezTo>
                    <a:pt x="32655" y="362"/>
                    <a:pt x="25942" y="0"/>
                    <a:pt x="21552" y="2169"/>
                  </a:cubicBezTo>
                  <a:cubicBezTo>
                    <a:pt x="17162" y="4338"/>
                    <a:pt x="11946" y="4854"/>
                    <a:pt x="8538" y="13013"/>
                  </a:cubicBezTo>
                  <a:cubicBezTo>
                    <a:pt x="5130" y="21172"/>
                    <a:pt x="2445" y="39093"/>
                    <a:pt x="1102" y="51125"/>
                  </a:cubicBezTo>
                  <a:cubicBezTo>
                    <a:pt x="-241" y="63158"/>
                    <a:pt x="-241" y="74725"/>
                    <a:pt x="482" y="85208"/>
                  </a:cubicBezTo>
                  <a:cubicBezTo>
                    <a:pt x="1205" y="95691"/>
                    <a:pt x="3065" y="106174"/>
                    <a:pt x="5440" y="114024"/>
                  </a:cubicBezTo>
                  <a:cubicBezTo>
                    <a:pt x="7816" y="121874"/>
                    <a:pt x="9881" y="128794"/>
                    <a:pt x="14735" y="132306"/>
                  </a:cubicBezTo>
                  <a:cubicBezTo>
                    <a:pt x="19589" y="135818"/>
                    <a:pt x="29280" y="134731"/>
                    <a:pt x="34566" y="135094"/>
                  </a:cubicBezTo>
                  <a:cubicBezTo>
                    <a:pt x="39852" y="135458"/>
                    <a:pt x="43645" y="133445"/>
                    <a:pt x="46451" y="134487"/>
                  </a:cubicBezTo>
                  <a:cubicBezTo>
                    <a:pt x="49257" y="135529"/>
                    <a:pt x="50610" y="138964"/>
                    <a:pt x="51404" y="141345"/>
                  </a:cubicBezTo>
                  <a:cubicBezTo>
                    <a:pt x="52198" y="143726"/>
                    <a:pt x="49786" y="148886"/>
                    <a:pt x="51214" y="148774"/>
                  </a:cubicBezTo>
                  <a:cubicBezTo>
                    <a:pt x="52642" y="148662"/>
                    <a:pt x="58100" y="143571"/>
                    <a:pt x="59973" y="140671"/>
                  </a:cubicBezTo>
                  <a:cubicBezTo>
                    <a:pt x="61846" y="137771"/>
                    <a:pt x="62865" y="133493"/>
                    <a:pt x="62452" y="131376"/>
                  </a:cubicBezTo>
                  <a:cubicBezTo>
                    <a:pt x="62039" y="129259"/>
                    <a:pt x="58270" y="129827"/>
                    <a:pt x="57495" y="127968"/>
                  </a:cubicBezTo>
                  <a:cubicBezTo>
                    <a:pt x="56720" y="126109"/>
                    <a:pt x="57907" y="122184"/>
                    <a:pt x="57804" y="120221"/>
                  </a:cubicBezTo>
                  <a:cubicBezTo>
                    <a:pt x="57701" y="118259"/>
                    <a:pt x="59044" y="118259"/>
                    <a:pt x="56875" y="116193"/>
                  </a:cubicBezTo>
                  <a:cubicBezTo>
                    <a:pt x="54706" y="114127"/>
                    <a:pt x="47735" y="111855"/>
                    <a:pt x="44791" y="107827"/>
                  </a:cubicBezTo>
                  <a:cubicBezTo>
                    <a:pt x="41847" y="103799"/>
                    <a:pt x="40194" y="97396"/>
                    <a:pt x="39213" y="92025"/>
                  </a:cubicBezTo>
                  <a:cubicBezTo>
                    <a:pt x="38232" y="86654"/>
                    <a:pt x="39679" y="78702"/>
                    <a:pt x="38904" y="75603"/>
                  </a:cubicBezTo>
                  <a:cubicBezTo>
                    <a:pt x="38130" y="72505"/>
                    <a:pt x="35289" y="73796"/>
                    <a:pt x="34566" y="73434"/>
                  </a:cubicBezTo>
                </a:path>
              </a:pathLst>
            </a:custGeom>
            <a:noFill/>
            <a:ln cap="flat" cmpd="sng" w="1905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pic>
        <p:nvPicPr>
          <p:cNvPr id="244" name="Google Shape;244;p39"/>
          <p:cNvPicPr preferRelativeResize="0"/>
          <p:nvPr/>
        </p:nvPicPr>
        <p:blipFill rotWithShape="1">
          <a:blip r:embed="rId5">
            <a:alphaModFix/>
          </a:blip>
          <a:srcRect b="13617" l="15260" r="10478" t="16657"/>
          <a:stretch/>
        </p:blipFill>
        <p:spPr>
          <a:xfrm>
            <a:off x="6396275" y="3328150"/>
            <a:ext cx="2236600" cy="10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/>
          <p:nvPr/>
        </p:nvSpPr>
        <p:spPr>
          <a:xfrm>
            <a:off x="6396275" y="4278225"/>
            <a:ext cx="3152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Omenta                             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Mesenteries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>
            <p:ph type="ctrTitle"/>
          </p:nvPr>
        </p:nvSpPr>
        <p:spPr>
          <a:xfrm>
            <a:off x="165289" y="159127"/>
            <a:ext cx="87150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>
                <a:solidFill>
                  <a:srgbClr val="000000"/>
                </a:solidFill>
              </a:rPr>
              <a:t>Intraperitoneal and retroperitoneal structure: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0000"/>
                </a:solidFill>
              </a:rPr>
              <a:t>describe the relationship between various organs and their peritoneal covering.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51" name="Google Shape;251;p40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252" name="Google Shape;252;p40"/>
          <p:cNvGraphicFramePr/>
          <p:nvPr/>
        </p:nvGraphicFramePr>
        <p:xfrm>
          <a:off x="192500" y="983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{94BFBAC2-B6D3-46FD-A5EC-901ED9B75018}</a:tableStyleId>
              </a:tblPr>
              <a:tblGrid>
                <a:gridCol w="2020700"/>
                <a:gridCol w="3496700"/>
              </a:tblGrid>
              <a:tr h="262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Intraperitoneal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3D6B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Retroperitoneal 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3D6B8"/>
                    </a:solidFill>
                  </a:tcPr>
                </a:tc>
              </a:tr>
              <a:tr h="211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Is entirely surrounded by the visceral peritoneum and has a supporting mesentery :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Stomach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1st Part Of Duodenum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Liver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Gallbladder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Spleen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Jejunum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Ileum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Transverse Colon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Sigmoid Colon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Uterus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4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Ovaries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Structure that lies behind the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parietal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peritoneum or partially covered by the peritoneum and has no supporting mesentery.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9225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Primary retroperitoneal organs: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 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Aorta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Inferior Vena Cava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Kidneys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Suprarenal Glands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Urinary Bladder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Vagina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Rectum.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9225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●"/>
                      </a:pPr>
                      <a:r>
                        <a:rPr b="1"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Secondary retroperitoneal organs: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develop in mesenteries, but get pushed against the body wall (parietal peritoneum) during growth so that only half of their surface is covered by peritoneum : 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Pancreas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Duodenum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Ascending Colon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292100" lvl="1" marL="63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Char char="○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Descending Colon.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3" name="Google Shape;253;p40"/>
          <p:cNvSpPr txBox="1"/>
          <p:nvPr/>
        </p:nvSpPr>
        <p:spPr>
          <a:xfrm>
            <a:off x="4485990" y="2325700"/>
            <a:ext cx="23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2</a:t>
            </a:r>
            <a:endParaRPr sz="1800">
              <a:solidFill>
                <a:srgbClr val="FFFFFF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1075" y="983450"/>
            <a:ext cx="1485974" cy="1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1300" y="983450"/>
            <a:ext cx="1587735" cy="183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/>
          <p:cNvPicPr preferRelativeResize="0"/>
          <p:nvPr/>
        </p:nvPicPr>
        <p:blipFill rotWithShape="1">
          <a:blip r:embed="rId5">
            <a:alphaModFix/>
          </a:blip>
          <a:srcRect b="0" l="0" r="8223" t="26470"/>
          <a:stretch/>
        </p:blipFill>
        <p:spPr>
          <a:xfrm>
            <a:off x="5898216" y="3094256"/>
            <a:ext cx="2869375" cy="142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type="ctrTitle"/>
          </p:nvPr>
        </p:nvSpPr>
        <p:spPr>
          <a:xfrm>
            <a:off x="125776" y="40950"/>
            <a:ext cx="38787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/>
              <a:t>Omenta</a:t>
            </a:r>
            <a:endParaRPr/>
          </a:p>
        </p:txBody>
      </p:sp>
      <p:sp>
        <p:nvSpPr>
          <p:cNvPr id="262" name="Google Shape;262;p41"/>
          <p:cNvSpPr txBox="1"/>
          <p:nvPr>
            <p:ph idx="1" type="subTitle"/>
          </p:nvPr>
        </p:nvSpPr>
        <p:spPr>
          <a:xfrm>
            <a:off x="48150" y="549296"/>
            <a:ext cx="7661700" cy="1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Two layered fold of peritoneum connecting the stomach to another viscus.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1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264" name="Google Shape;264;p41"/>
          <p:cNvGraphicFramePr/>
          <p:nvPr/>
        </p:nvGraphicFramePr>
        <p:xfrm>
          <a:off x="48150" y="96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{94BFBAC2-B6D3-46FD-A5EC-901ED9B75018}</a:tableStyleId>
              </a:tblPr>
              <a:tblGrid>
                <a:gridCol w="746675"/>
                <a:gridCol w="2453550"/>
                <a:gridCol w="3281875"/>
              </a:tblGrid>
              <a:tr h="314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lesser omentum</a:t>
                      </a:r>
                      <a:endParaRPr b="1"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greater omentum  </a:t>
                      </a:r>
                      <a:endParaRPr b="1"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largest peritoneal fold, with cribriform appearance, </a:t>
                      </a:r>
                      <a:endParaRPr b="1"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</a:tr>
              <a:tr h="398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Attaches</a:t>
                      </a:r>
                      <a:endParaRPr b="1"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lesser curvature of the stomach to the liver.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greater curvature of the stomach to the transverse colon.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1225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Course </a:t>
                      </a:r>
                      <a:endParaRPr b="1"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FF99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(1)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It is continuous with the two layers of peritoneum which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cover the anterior &amp; posterior surfaces of stomach and 1st part of the duodenum.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FF99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(2)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Ascend as a double fold to the porta hepatis of liver, and</a:t>
                      </a:r>
                      <a:r>
                        <a:rPr lang="ar" sz="900">
                          <a:solidFill>
                            <a:srgbClr val="FF99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(3)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fissure for ligamentum venosum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It consists of a double sheet of peritoneum, folded on itself so that it is made up of four layers (2 anterior ,2 posterior).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(1)</a:t>
                      </a:r>
                      <a:r>
                        <a:rPr lang="ar" sz="900">
                          <a:solidFill>
                            <a:srgbClr val="99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two layers which descend from the greater curve of the stomach and commencement of the duodenum, pass downward in front of the small intestines, then </a:t>
                      </a:r>
                      <a:r>
                        <a:rPr lang="ar" sz="900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(2)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turn upon themselves, and </a:t>
                      </a:r>
                      <a:r>
                        <a:rPr lang="ar" sz="900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(3)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ascend to the transverse colon, where they separate and enclose it.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98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Left </a:t>
                      </a:r>
                      <a:r>
                        <a:rPr b="1"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Border </a:t>
                      </a:r>
                      <a:endParaRPr b="1"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To the left of porta hepatis it is carried to the diaphragm.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continuous with the gastrosplenic ligament.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98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</a:t>
                      </a:r>
                      <a:r>
                        <a:rPr b="1"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Border </a:t>
                      </a:r>
                      <a:endParaRPr b="1"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is a free margin; constitutes the anterior boundary of the epiploic foramen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extends as far as the commencement of the duodenum.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871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Content</a:t>
                      </a:r>
                      <a:endParaRPr b="1"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-142875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900"/>
                        <a:buFont typeface="Bree Serif"/>
                        <a:buChar char="★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Close to the right free margin, are the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hepatic artery, common bile duct, portal vein, lymphatics, and hepatic plexus 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2875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900"/>
                        <a:buFont typeface="Bree Serif"/>
                        <a:buChar char="★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At the attachment to the stomach, run the </a:t>
                      </a: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and left gastric vessels.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Bree Serif"/>
                        <a:buChar char="●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dipose tissue.</a:t>
                      </a:r>
                      <a:endParaRPr sz="900">
                        <a:solidFill>
                          <a:schemeClr val="dk1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900"/>
                        <a:buFont typeface="Bree Serif"/>
                        <a:buChar char="●"/>
                      </a:pPr>
                      <a:r>
                        <a:rPr lang="ar" sz="9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Right &amp; left gastroepiploic vessels and The anastomosis between them</a:t>
                      </a:r>
                      <a:endParaRPr sz="9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47149" lvl="0" marL="17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Bree Serif"/>
                        <a:buChar char="●"/>
                      </a:pPr>
                      <a:r>
                        <a:rPr lang="ar" sz="9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Lymph nodes 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265" name="Google Shape;265;p41"/>
          <p:cNvGrpSpPr/>
          <p:nvPr/>
        </p:nvGrpSpPr>
        <p:grpSpPr>
          <a:xfrm>
            <a:off x="6791657" y="1064409"/>
            <a:ext cx="2152170" cy="2061301"/>
            <a:chOff x="5992725" y="1161775"/>
            <a:chExt cx="1793475" cy="1604000"/>
          </a:xfrm>
        </p:grpSpPr>
        <p:pic>
          <p:nvPicPr>
            <p:cNvPr id="266" name="Google Shape;266;p41"/>
            <p:cNvPicPr preferRelativeResize="0"/>
            <p:nvPr/>
          </p:nvPicPr>
          <p:blipFill rotWithShape="1">
            <a:blip r:embed="rId3">
              <a:alphaModFix/>
            </a:blip>
            <a:srcRect b="10738" l="0" r="7338" t="0"/>
            <a:stretch/>
          </p:blipFill>
          <p:spPr>
            <a:xfrm>
              <a:off x="5992725" y="1161775"/>
              <a:ext cx="1793475" cy="16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41"/>
            <p:cNvSpPr/>
            <p:nvPr/>
          </p:nvSpPr>
          <p:spPr>
            <a:xfrm>
              <a:off x="6393875" y="1530900"/>
              <a:ext cx="98700" cy="1116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68" name="Google Shape;268;p41"/>
            <p:cNvSpPr/>
            <p:nvPr/>
          </p:nvSpPr>
          <p:spPr>
            <a:xfrm>
              <a:off x="6492575" y="1240400"/>
              <a:ext cx="98700" cy="1116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69" name="Google Shape;269;p41"/>
            <p:cNvSpPr/>
            <p:nvPr/>
          </p:nvSpPr>
          <p:spPr>
            <a:xfrm>
              <a:off x="6617725" y="1161775"/>
              <a:ext cx="98700" cy="1116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3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70" name="Google Shape;270;p41"/>
            <p:cNvSpPr/>
            <p:nvPr/>
          </p:nvSpPr>
          <p:spPr>
            <a:xfrm>
              <a:off x="6393875" y="1878575"/>
              <a:ext cx="98700" cy="1116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1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71" name="Google Shape;271;p41"/>
            <p:cNvSpPr/>
            <p:nvPr/>
          </p:nvSpPr>
          <p:spPr>
            <a:xfrm>
              <a:off x="6331950" y="2064300"/>
              <a:ext cx="98700" cy="1116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2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72" name="Google Shape;272;p41"/>
            <p:cNvSpPr/>
            <p:nvPr/>
          </p:nvSpPr>
          <p:spPr>
            <a:xfrm>
              <a:off x="6506850" y="2369100"/>
              <a:ext cx="98700" cy="1116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3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273" name="Google Shape;273;p41"/>
            <p:cNvCxnSpPr>
              <a:stCxn id="267" idx="6"/>
            </p:cNvCxnSpPr>
            <p:nvPr/>
          </p:nvCxnSpPr>
          <p:spPr>
            <a:xfrm>
              <a:off x="6492575" y="1586700"/>
              <a:ext cx="221100" cy="156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74" name="Google Shape;274;p41"/>
            <p:cNvCxnSpPr>
              <a:stCxn id="267" idx="5"/>
            </p:cNvCxnSpPr>
            <p:nvPr/>
          </p:nvCxnSpPr>
          <p:spPr>
            <a:xfrm>
              <a:off x="6478121" y="1626157"/>
              <a:ext cx="264000" cy="208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75" name="Google Shape;275;p41"/>
            <p:cNvCxnSpPr>
              <a:stCxn id="268" idx="5"/>
            </p:cNvCxnSpPr>
            <p:nvPr/>
          </p:nvCxnSpPr>
          <p:spPr>
            <a:xfrm>
              <a:off x="6576821" y="1335657"/>
              <a:ext cx="221700" cy="3225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76" name="Google Shape;276;p41"/>
            <p:cNvCxnSpPr>
              <a:stCxn id="269" idx="5"/>
            </p:cNvCxnSpPr>
            <p:nvPr/>
          </p:nvCxnSpPr>
          <p:spPr>
            <a:xfrm>
              <a:off x="6701971" y="1257032"/>
              <a:ext cx="138900" cy="2880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77" name="Google Shape;277;p41"/>
            <p:cNvCxnSpPr>
              <a:stCxn id="270" idx="6"/>
            </p:cNvCxnSpPr>
            <p:nvPr/>
          </p:nvCxnSpPr>
          <p:spPr>
            <a:xfrm flipH="1" rot="10800000">
              <a:off x="6492575" y="1869875"/>
              <a:ext cx="214200" cy="645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78" name="Google Shape;278;p41"/>
            <p:cNvCxnSpPr>
              <a:stCxn id="271" idx="6"/>
            </p:cNvCxnSpPr>
            <p:nvPr/>
          </p:nvCxnSpPr>
          <p:spPr>
            <a:xfrm>
              <a:off x="6430650" y="2120100"/>
              <a:ext cx="205500" cy="531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79" name="Google Shape;279;p41"/>
            <p:cNvCxnSpPr>
              <a:stCxn id="272" idx="6"/>
            </p:cNvCxnSpPr>
            <p:nvPr/>
          </p:nvCxnSpPr>
          <p:spPr>
            <a:xfrm flipH="1" rot="10800000">
              <a:off x="6605550" y="2025000"/>
              <a:ext cx="157500" cy="399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80" name="Google Shape;280;p41"/>
          <p:cNvGrpSpPr/>
          <p:nvPr/>
        </p:nvGrpSpPr>
        <p:grpSpPr>
          <a:xfrm>
            <a:off x="6593749" y="3343281"/>
            <a:ext cx="2413196" cy="1406536"/>
            <a:chOff x="5983950" y="3265225"/>
            <a:chExt cx="2780500" cy="1611152"/>
          </a:xfrm>
        </p:grpSpPr>
        <p:pic>
          <p:nvPicPr>
            <p:cNvPr id="281" name="Google Shape;281;p41"/>
            <p:cNvPicPr preferRelativeResize="0"/>
            <p:nvPr/>
          </p:nvPicPr>
          <p:blipFill rotWithShape="1">
            <a:blip r:embed="rId4">
              <a:alphaModFix/>
            </a:blip>
            <a:srcRect b="21010" l="0" r="44112" t="20981"/>
            <a:stretch/>
          </p:blipFill>
          <p:spPr>
            <a:xfrm>
              <a:off x="7561625" y="3638953"/>
              <a:ext cx="1192156" cy="123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41"/>
            <p:cNvPicPr preferRelativeResize="0"/>
            <p:nvPr/>
          </p:nvPicPr>
          <p:blipFill rotWithShape="1">
            <a:blip r:embed="rId5">
              <a:alphaModFix/>
            </a:blip>
            <a:srcRect b="23779" l="803" r="52769" t="23774"/>
            <a:stretch/>
          </p:blipFill>
          <p:spPr>
            <a:xfrm>
              <a:off x="6102075" y="3638950"/>
              <a:ext cx="1095376" cy="1237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41"/>
            <p:cNvSpPr txBox="1"/>
            <p:nvPr/>
          </p:nvSpPr>
          <p:spPr>
            <a:xfrm>
              <a:off x="5983950" y="3265225"/>
              <a:ext cx="1213500" cy="1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The lesser omentum</a:t>
              </a:r>
              <a:endParaRPr b="1" sz="6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right border </a:t>
              </a:r>
              <a:endParaRPr b="1" sz="6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left border </a:t>
              </a:r>
              <a:endParaRPr b="1" sz="6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84" name="Google Shape;284;p41"/>
            <p:cNvSpPr txBox="1"/>
            <p:nvPr/>
          </p:nvSpPr>
          <p:spPr>
            <a:xfrm>
              <a:off x="7550950" y="3265225"/>
              <a:ext cx="1213500" cy="1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The </a:t>
              </a: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greater</a:t>
              </a: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 omentum</a:t>
              </a:r>
              <a:endParaRPr b="1" sz="6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right border </a:t>
              </a:r>
              <a:endParaRPr b="1" sz="600"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" sz="600">
                  <a:latin typeface="Bree Serif"/>
                  <a:ea typeface="Bree Serif"/>
                  <a:cs typeface="Bree Serif"/>
                  <a:sym typeface="Bree Serif"/>
                </a:rPr>
                <a:t>left border </a:t>
              </a:r>
              <a:endParaRPr b="1" sz="6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285" name="Google Shape;285;p41"/>
            <p:cNvCxnSpPr>
              <a:stCxn id="286" idx="6"/>
            </p:cNvCxnSpPr>
            <p:nvPr/>
          </p:nvCxnSpPr>
          <p:spPr>
            <a:xfrm>
              <a:off x="6158691" y="3790068"/>
              <a:ext cx="533700" cy="372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86" name="Google Shape;286;p41"/>
            <p:cNvSpPr/>
            <p:nvPr/>
          </p:nvSpPr>
          <p:spPr>
            <a:xfrm>
              <a:off x="6030591" y="3712218"/>
              <a:ext cx="128100" cy="1557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87" name="Google Shape;287;p41"/>
            <p:cNvSpPr/>
            <p:nvPr/>
          </p:nvSpPr>
          <p:spPr>
            <a:xfrm>
              <a:off x="7598375" y="3712076"/>
              <a:ext cx="128100" cy="156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L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7089316" y="4671818"/>
              <a:ext cx="128100" cy="1557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R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8442191" y="4671818"/>
              <a:ext cx="128100" cy="1557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89999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600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R</a:t>
              </a:r>
              <a:endPara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290" name="Google Shape;290;p41"/>
            <p:cNvCxnSpPr>
              <a:stCxn id="288" idx="2"/>
            </p:cNvCxnSpPr>
            <p:nvPr/>
          </p:nvCxnSpPr>
          <p:spPr>
            <a:xfrm rot="10800000">
              <a:off x="6756016" y="4162868"/>
              <a:ext cx="333300" cy="5868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1" name="Google Shape;291;p41"/>
            <p:cNvCxnSpPr>
              <a:stCxn id="287" idx="5"/>
            </p:cNvCxnSpPr>
            <p:nvPr/>
          </p:nvCxnSpPr>
          <p:spPr>
            <a:xfrm>
              <a:off x="7707715" y="3845230"/>
              <a:ext cx="339300" cy="409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2" name="Google Shape;292;p41"/>
            <p:cNvCxnSpPr>
              <a:stCxn id="289" idx="1"/>
            </p:cNvCxnSpPr>
            <p:nvPr/>
          </p:nvCxnSpPr>
          <p:spPr>
            <a:xfrm rot="10800000">
              <a:off x="8139050" y="4381420"/>
              <a:ext cx="321900" cy="313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/>
          <p:nvPr>
            <p:ph type="ctrTitle"/>
          </p:nvPr>
        </p:nvSpPr>
        <p:spPr>
          <a:xfrm>
            <a:off x="139925" y="83025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Omental bursa (lesser sac)</a:t>
            </a:r>
            <a:endParaRPr b="1"/>
          </a:p>
        </p:txBody>
      </p:sp>
      <p:sp>
        <p:nvSpPr>
          <p:cNvPr id="298" name="Google Shape;298;p42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299" name="Google Shape;299;p42"/>
          <p:cNvGraphicFramePr/>
          <p:nvPr/>
        </p:nvGraphicFramePr>
        <p:xfrm>
          <a:off x="138825" y="34375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{94BFBAC2-B6D3-46FD-A5EC-901ED9B75018}</a:tableStyleId>
              </a:tblPr>
              <a:tblGrid>
                <a:gridCol w="1862850"/>
                <a:gridCol w="1167550"/>
                <a:gridCol w="1045975"/>
                <a:gridCol w="2374625"/>
              </a:tblGrid>
              <a:tr h="291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 front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3D6B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Behind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3D6B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Above (roof)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3D6B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Below (floor)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3D6B8"/>
                    </a:solidFill>
                  </a:tcPr>
                </a:tc>
              </a:tr>
              <a:tr h="953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free border of the lesser omentum, with its contents </a:t>
                      </a: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between its two layers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: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501" lvl="0" marL="360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hepatic artery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501" lvl="0" marL="360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common bile duct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3501" lvl="0" marL="3600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portal vein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rgbClr val="F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peritoneum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covering the </a:t>
                      </a:r>
                      <a:r>
                        <a:rPr lang="ar" sz="1000">
                          <a:solidFill>
                            <a:srgbClr val="3D85C6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inferior vena cava.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ar" sz="1000">
                          <a:solidFill>
                            <a:srgbClr val="F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peritoneum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on the </a:t>
                      </a:r>
                      <a:r>
                        <a:rPr lang="ar" sz="1000">
                          <a:solidFill>
                            <a:srgbClr val="F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caudate process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of the liver.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solidFill>
                            <a:srgbClr val="F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peritoneum 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covering of the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87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commencement of the </a:t>
                      </a:r>
                      <a:r>
                        <a:rPr lang="ar" sz="1000">
                          <a:solidFill>
                            <a:srgbClr val="F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duodenum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-1587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Bree Serif"/>
                        <a:buAutoNum type="arabicPeriod"/>
                      </a:pPr>
                      <a:r>
                        <a:rPr lang="ar" sz="1000">
                          <a:solidFill>
                            <a:srgbClr val="F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hepatic artery</a:t>
                      </a: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,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before ascending between the two layers of the lesser omentum.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00" name="Google Shape;300;p42"/>
          <p:cNvSpPr/>
          <p:nvPr/>
        </p:nvSpPr>
        <p:spPr>
          <a:xfrm flipH="1">
            <a:off x="138825" y="3061825"/>
            <a:ext cx="591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8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Epiploic foramen: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is the communication between the greater and lesser sacs 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1" name="Google Shape;301;p42"/>
          <p:cNvSpPr/>
          <p:nvPr/>
        </p:nvSpPr>
        <p:spPr>
          <a:xfrm>
            <a:off x="243125" y="959325"/>
            <a:ext cx="2282400" cy="257100"/>
          </a:xfrm>
          <a:prstGeom prst="roundRect">
            <a:avLst>
              <a:gd fmla="val 16667" name="adj"/>
            </a:avLst>
          </a:prstGeom>
          <a:solidFill>
            <a:srgbClr val="E6B788"/>
          </a:solidFill>
          <a:ln>
            <a:noFill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Anterior wall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2" name="Google Shape;302;p42"/>
          <p:cNvSpPr txBox="1"/>
          <p:nvPr/>
        </p:nvSpPr>
        <p:spPr>
          <a:xfrm>
            <a:off x="238379" y="1394630"/>
            <a:ext cx="2282400" cy="3420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caudate lobe of the liver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238379" y="1825238"/>
            <a:ext cx="2282400" cy="3420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lesser omentum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4" name="Google Shape;304;p42"/>
          <p:cNvSpPr txBox="1"/>
          <p:nvPr/>
        </p:nvSpPr>
        <p:spPr>
          <a:xfrm>
            <a:off x="239596" y="2230795"/>
            <a:ext cx="2282400" cy="3420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back of the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stomach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238379" y="2631429"/>
            <a:ext cx="2282400" cy="3420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anterior two layers of the greater omentum.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2804625" y="964325"/>
            <a:ext cx="2836800" cy="258600"/>
          </a:xfrm>
          <a:prstGeom prst="roundRect">
            <a:avLst>
              <a:gd fmla="val 16667" name="adj"/>
            </a:avLst>
          </a:prstGeom>
          <a:solidFill>
            <a:srgbClr val="E6B788"/>
          </a:solidFill>
          <a:ln>
            <a:noFill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Posterior</a:t>
            </a:r>
            <a:r>
              <a:rPr lang="ar" sz="16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wall</a:t>
            </a:r>
            <a:endParaRPr sz="16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2803705" y="1389550"/>
            <a:ext cx="2835000" cy="268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posterior two layers of the greater omentum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8" name="Google Shape;308;p42"/>
          <p:cNvSpPr txBox="1"/>
          <p:nvPr/>
        </p:nvSpPr>
        <p:spPr>
          <a:xfrm>
            <a:off x="2804604" y="1727334"/>
            <a:ext cx="2836800" cy="268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transverse colon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2805228" y="2065117"/>
            <a:ext cx="2835000" cy="268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ascending layer of the transverse mesocolon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0" name="Google Shape;310;p42"/>
          <p:cNvSpPr txBox="1"/>
          <p:nvPr/>
        </p:nvSpPr>
        <p:spPr>
          <a:xfrm>
            <a:off x="2803700" y="2394563"/>
            <a:ext cx="2835000" cy="268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upper surface of the pancreas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2805237" y="2704775"/>
            <a:ext cx="2835000" cy="268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upper end of the left kidney suprarenal gland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2" name="Google Shape;312;p42"/>
          <p:cNvSpPr txBox="1"/>
          <p:nvPr/>
        </p:nvSpPr>
        <p:spPr>
          <a:xfrm>
            <a:off x="583550" y="1146488"/>
            <a:ext cx="15945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*from above to downward                                           </a:t>
            </a:r>
            <a:endParaRPr sz="900">
              <a:solidFill>
                <a:srgbClr val="F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3" name="Google Shape;313;p42"/>
          <p:cNvSpPr txBox="1"/>
          <p:nvPr/>
        </p:nvSpPr>
        <p:spPr>
          <a:xfrm>
            <a:off x="3445250" y="1146500"/>
            <a:ext cx="15519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*</a:t>
            </a:r>
            <a:r>
              <a:rPr lang="ar" sz="9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from below upward                                          </a:t>
            </a:r>
            <a:endParaRPr sz="900">
              <a:solidFill>
                <a:srgbClr val="F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14" name="Google Shape;3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9400" y="3417346"/>
            <a:ext cx="2140891" cy="1377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2"/>
          <p:cNvSpPr txBox="1"/>
          <p:nvPr/>
        </p:nvSpPr>
        <p:spPr>
          <a:xfrm>
            <a:off x="300250" y="571425"/>
            <a:ext cx="6328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is a part of the peritoneal cavity behind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stomach. it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Boundaries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16" name="Google Shape;31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3275" y="913424"/>
            <a:ext cx="2835000" cy="2101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2"/>
          <p:cNvSpPr/>
          <p:nvPr/>
        </p:nvSpPr>
        <p:spPr>
          <a:xfrm>
            <a:off x="8677375" y="189050"/>
            <a:ext cx="263700" cy="257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3"/>
          <p:cNvSpPr/>
          <p:nvPr/>
        </p:nvSpPr>
        <p:spPr>
          <a:xfrm>
            <a:off x="5578463" y="894825"/>
            <a:ext cx="2413500" cy="2676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3" name="Google Shape;323;p43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24" name="Google Shape;324;p43"/>
          <p:cNvSpPr txBox="1"/>
          <p:nvPr/>
        </p:nvSpPr>
        <p:spPr>
          <a:xfrm>
            <a:off x="4664050" y="1117388"/>
            <a:ext cx="41028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Two-layered folds of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peritoneum that attach solid viscera to the abdominal wall and diaphragm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its doubling up of  visceral peritoneum and connecting viscera to the viscera or the abdominal wall </a:t>
            </a:r>
            <a:endParaRPr sz="10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Ligaments of liver:</a:t>
            </a:r>
            <a:endParaRPr sz="1000">
              <a:solidFill>
                <a:srgbClr val="F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5" name="Google Shape;325;p43"/>
          <p:cNvSpPr txBox="1"/>
          <p:nvPr/>
        </p:nvSpPr>
        <p:spPr>
          <a:xfrm>
            <a:off x="187350" y="1269875"/>
            <a:ext cx="3972900" cy="19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9225" lvl="0" marL="8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Two-layered fold of peritoneum suspends the small intestine from the posterior abdominal wall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8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its doubling up of  visceral peritoneum and wrapping around an organ, then attaches it to posterior abdominal </a:t>
            </a:r>
            <a:endParaRPr sz="1000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8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Broad and a fan-shaped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8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Intestinal border: folded, 7cm long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49225" lvl="0" marL="8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❖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Root of mesentery: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5471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➔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15 cm long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53499" lvl="0" marL="5471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➔"/>
            </a:pP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Directed obliquely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from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duodenojejunal flexure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at the level of left side of L2 to the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ileocecal junction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in the right iliac fossa at the level of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 right sacroiliac joint.</a:t>
            </a:r>
            <a:endParaRPr sz="1000">
              <a:solidFill>
                <a:srgbClr val="F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6" name="Google Shape;326;p43"/>
          <p:cNvSpPr/>
          <p:nvPr/>
        </p:nvSpPr>
        <p:spPr>
          <a:xfrm>
            <a:off x="5605325" y="2619178"/>
            <a:ext cx="2669100" cy="288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    Coronary ligament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7" name="Google Shape;327;p43"/>
          <p:cNvSpPr/>
          <p:nvPr/>
        </p:nvSpPr>
        <p:spPr>
          <a:xfrm>
            <a:off x="5323947" y="2619166"/>
            <a:ext cx="549692" cy="288906"/>
          </a:xfrm>
          <a:prstGeom prst="flowChartMerg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rPr>
              <a:t>2</a:t>
            </a:r>
            <a:endParaRPr b="1" sz="16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328" name="Google Shape;328;p43"/>
          <p:cNvSpPr/>
          <p:nvPr/>
        </p:nvSpPr>
        <p:spPr>
          <a:xfrm>
            <a:off x="5605325" y="2992119"/>
            <a:ext cx="2669100" cy="288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L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eft and right triangular ligaments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9" name="Google Shape;329;p43"/>
          <p:cNvSpPr/>
          <p:nvPr/>
        </p:nvSpPr>
        <p:spPr>
          <a:xfrm>
            <a:off x="5323947" y="2992136"/>
            <a:ext cx="549692" cy="288906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rPr>
              <a:t>3</a:t>
            </a:r>
            <a:endParaRPr b="1" sz="16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330" name="Google Shape;330;p43"/>
          <p:cNvSpPr/>
          <p:nvPr/>
        </p:nvSpPr>
        <p:spPr>
          <a:xfrm>
            <a:off x="5605325" y="3351650"/>
            <a:ext cx="2669100" cy="288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Ligamentum teres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1" name="Google Shape;331;p43"/>
          <p:cNvSpPr/>
          <p:nvPr/>
        </p:nvSpPr>
        <p:spPr>
          <a:xfrm>
            <a:off x="5323938" y="3358832"/>
            <a:ext cx="549690" cy="288893"/>
          </a:xfrm>
          <a:prstGeom prst="flowChartMerge">
            <a:avLst/>
          </a:prstGeom>
          <a:solidFill>
            <a:srgbClr val="F3D6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rPr>
              <a:t>4</a:t>
            </a:r>
            <a:endParaRPr b="1" sz="16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332" name="Google Shape;332;p43"/>
          <p:cNvSpPr/>
          <p:nvPr/>
        </p:nvSpPr>
        <p:spPr>
          <a:xfrm>
            <a:off x="5605325" y="2233700"/>
            <a:ext cx="2669100" cy="288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262626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     Falciform of liver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3" name="Google Shape;333;p43"/>
          <p:cNvSpPr/>
          <p:nvPr/>
        </p:nvSpPr>
        <p:spPr>
          <a:xfrm>
            <a:off x="5323939" y="2233700"/>
            <a:ext cx="549692" cy="288906"/>
          </a:xfrm>
          <a:prstGeom prst="flowChartMerg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600">
                <a:solidFill>
                  <a:srgbClr val="FFFFFF"/>
                </a:solidFill>
                <a:latin typeface="Mada"/>
                <a:ea typeface="Mada"/>
                <a:cs typeface="Mada"/>
                <a:sym typeface="Mada"/>
              </a:rPr>
              <a:t>1</a:t>
            </a:r>
            <a:endParaRPr b="1" sz="1600">
              <a:solidFill>
                <a:srgbClr val="FFFFFF"/>
              </a:solidFill>
              <a:latin typeface="Mada"/>
              <a:ea typeface="Mada"/>
              <a:cs typeface="Mada"/>
              <a:sym typeface="Mada"/>
            </a:endParaRPr>
          </a:p>
        </p:txBody>
      </p:sp>
      <p:sp>
        <p:nvSpPr>
          <p:cNvPr id="334" name="Google Shape;334;p43"/>
          <p:cNvSpPr txBox="1"/>
          <p:nvPr/>
        </p:nvSpPr>
        <p:spPr>
          <a:xfrm>
            <a:off x="89688" y="152275"/>
            <a:ext cx="62700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800">
                <a:latin typeface="Bree Serif"/>
                <a:ea typeface="Bree Serif"/>
                <a:cs typeface="Bree Serif"/>
                <a:sym typeface="Bree Serif"/>
              </a:rPr>
              <a:t>Mesentery</a:t>
            </a:r>
            <a:r>
              <a:rPr b="1" lang="ar" sz="2800">
                <a:latin typeface="Bree Serif"/>
                <a:ea typeface="Bree Serif"/>
                <a:cs typeface="Bree Serif"/>
                <a:sym typeface="Bree Serif"/>
              </a:rPr>
              <a:t> and Ligaments</a:t>
            </a:r>
            <a:endParaRPr b="1" sz="28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35" name="Google Shape;3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724" y="3750550"/>
            <a:ext cx="1951601" cy="11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00" y="3358825"/>
            <a:ext cx="1620332" cy="1468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43"/>
          <p:cNvCxnSpPr/>
          <p:nvPr/>
        </p:nvCxnSpPr>
        <p:spPr>
          <a:xfrm>
            <a:off x="4363600" y="1311325"/>
            <a:ext cx="0" cy="36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8" name="Google Shape;33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8650" y="3305123"/>
            <a:ext cx="1496824" cy="1496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43"/>
          <p:cNvGrpSpPr/>
          <p:nvPr/>
        </p:nvGrpSpPr>
        <p:grpSpPr>
          <a:xfrm>
            <a:off x="758875" y="894835"/>
            <a:ext cx="2413500" cy="267600"/>
            <a:chOff x="1598475" y="916185"/>
            <a:chExt cx="2413500" cy="267600"/>
          </a:xfrm>
        </p:grpSpPr>
        <p:sp>
          <p:nvSpPr>
            <p:cNvPr id="340" name="Google Shape;340;p43"/>
            <p:cNvSpPr/>
            <p:nvPr/>
          </p:nvSpPr>
          <p:spPr>
            <a:xfrm>
              <a:off x="1598475" y="916185"/>
              <a:ext cx="2413500" cy="2676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41" name="Google Shape;341;p43"/>
            <p:cNvSpPr txBox="1"/>
            <p:nvPr/>
          </p:nvSpPr>
          <p:spPr>
            <a:xfrm>
              <a:off x="1851583" y="941542"/>
              <a:ext cx="1938900" cy="216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ar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Mesentery </a:t>
              </a:r>
              <a:endParaRPr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342" name="Google Shape;342;p43"/>
          <p:cNvSpPr txBox="1"/>
          <p:nvPr/>
        </p:nvSpPr>
        <p:spPr>
          <a:xfrm>
            <a:off x="5815870" y="920182"/>
            <a:ext cx="1938900" cy="216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ar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Ligaments</a:t>
            </a:r>
            <a:endParaRPr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 txBox="1"/>
          <p:nvPr>
            <p:ph type="ctrTitle"/>
          </p:nvPr>
        </p:nvSpPr>
        <p:spPr>
          <a:xfrm>
            <a:off x="114525" y="11785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/>
              <a:t>Nerve supply of peritoneum</a:t>
            </a:r>
            <a:endParaRPr b="1"/>
          </a:p>
        </p:txBody>
      </p:sp>
      <p:sp>
        <p:nvSpPr>
          <p:cNvPr id="348" name="Google Shape;348;p44"/>
          <p:cNvSpPr txBox="1"/>
          <p:nvPr>
            <p:ph idx="12" type="sldNum"/>
          </p:nvPr>
        </p:nvSpPr>
        <p:spPr>
          <a:xfrm>
            <a:off x="8880299" y="4671825"/>
            <a:ext cx="263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pSp>
        <p:nvGrpSpPr>
          <p:cNvPr id="349" name="Google Shape;349;p44"/>
          <p:cNvGrpSpPr/>
          <p:nvPr/>
        </p:nvGrpSpPr>
        <p:grpSpPr>
          <a:xfrm>
            <a:off x="4247033" y="2341734"/>
            <a:ext cx="509900" cy="492254"/>
            <a:chOff x="3912982" y="3339018"/>
            <a:chExt cx="1307100" cy="1307100"/>
          </a:xfrm>
        </p:grpSpPr>
        <p:sp>
          <p:nvSpPr>
            <p:cNvPr id="350" name="Google Shape;350;p44"/>
            <p:cNvSpPr/>
            <p:nvPr/>
          </p:nvSpPr>
          <p:spPr>
            <a:xfrm>
              <a:off x="3912982" y="3339018"/>
              <a:ext cx="1307100" cy="13071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4144138" y="3576556"/>
              <a:ext cx="840600" cy="840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44"/>
          <p:cNvSpPr/>
          <p:nvPr/>
        </p:nvSpPr>
        <p:spPr>
          <a:xfrm>
            <a:off x="4113391" y="1772150"/>
            <a:ext cx="395978" cy="826260"/>
          </a:xfrm>
          <a:custGeom>
            <a:rect b="b" l="l" r="r" t="t"/>
            <a:pathLst>
              <a:path extrusionOk="0" h="1482080" w="685676">
                <a:moveTo>
                  <a:pt x="10160" y="0"/>
                </a:moveTo>
                <a:lnTo>
                  <a:pt x="675516" y="728980"/>
                </a:lnTo>
                <a:lnTo>
                  <a:pt x="685676" y="1482080"/>
                </a:lnTo>
                <a:lnTo>
                  <a:pt x="0" y="730240"/>
                </a:lnTo>
                <a:cubicBezTo>
                  <a:pt x="6773" y="63493"/>
                  <a:pt x="5927" y="671827"/>
                  <a:pt x="10160" y="0"/>
                </a:cubicBezTo>
                <a:close/>
              </a:path>
            </a:pathLst>
          </a:custGeom>
          <a:solidFill>
            <a:srgbClr val="B29E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44"/>
          <p:cNvCxnSpPr/>
          <p:nvPr/>
        </p:nvCxnSpPr>
        <p:spPr>
          <a:xfrm>
            <a:off x="4504903" y="1591899"/>
            <a:ext cx="0" cy="20868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4" name="Google Shape;354;p44"/>
          <p:cNvSpPr/>
          <p:nvPr/>
        </p:nvSpPr>
        <p:spPr>
          <a:xfrm>
            <a:off x="4118691" y="1582100"/>
            <a:ext cx="1495800" cy="76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EAE7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p44"/>
          <p:cNvGrpSpPr/>
          <p:nvPr/>
        </p:nvGrpSpPr>
        <p:grpSpPr>
          <a:xfrm rot="10800000">
            <a:off x="3403441" y="2590080"/>
            <a:ext cx="1495843" cy="1011302"/>
            <a:chOff x="4045951" y="2348472"/>
            <a:chExt cx="2592000" cy="1814320"/>
          </a:xfrm>
        </p:grpSpPr>
        <p:sp>
          <p:nvSpPr>
            <p:cNvPr id="356" name="Google Shape;356;p44"/>
            <p:cNvSpPr/>
            <p:nvPr/>
          </p:nvSpPr>
          <p:spPr>
            <a:xfrm>
              <a:off x="4045951" y="2680712"/>
              <a:ext cx="685676" cy="1482080"/>
            </a:xfrm>
            <a:custGeom>
              <a:rect b="b" l="l" r="r" t="t"/>
              <a:pathLst>
                <a:path extrusionOk="0" h="1482080" w="685676">
                  <a:moveTo>
                    <a:pt x="10160" y="0"/>
                  </a:moveTo>
                  <a:lnTo>
                    <a:pt x="675516" y="728980"/>
                  </a:lnTo>
                  <a:lnTo>
                    <a:pt x="685676" y="1482080"/>
                  </a:lnTo>
                  <a:lnTo>
                    <a:pt x="0" y="730240"/>
                  </a:lnTo>
                  <a:cubicBezTo>
                    <a:pt x="6773" y="63493"/>
                    <a:pt x="5927" y="671827"/>
                    <a:pt x="10160" y="0"/>
                  </a:cubicBezTo>
                  <a:close/>
                </a:path>
              </a:pathLst>
            </a:custGeom>
            <a:solidFill>
              <a:srgbClr val="F8C38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4045951" y="2348472"/>
              <a:ext cx="2592000" cy="1368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EEB27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44"/>
          <p:cNvSpPr txBox="1"/>
          <p:nvPr/>
        </p:nvSpPr>
        <p:spPr>
          <a:xfrm>
            <a:off x="3965025" y="1766600"/>
            <a:ext cx="154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Visceral peritoneum</a:t>
            </a:r>
            <a:endParaRPr b="1" sz="1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9" name="Google Shape;359;p44"/>
          <p:cNvSpPr txBox="1"/>
          <p:nvPr/>
        </p:nvSpPr>
        <p:spPr>
          <a:xfrm>
            <a:off x="3574311" y="3065683"/>
            <a:ext cx="12783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parietal peritoneum</a:t>
            </a:r>
            <a:endParaRPr b="1" sz="1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0" name="Google Shape;360;p44"/>
          <p:cNvSpPr/>
          <p:nvPr/>
        </p:nvSpPr>
        <p:spPr>
          <a:xfrm>
            <a:off x="177975" y="1106675"/>
            <a:ext cx="3102900" cy="370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parietal peritoneum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lining the anterior abdominal wall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is supplied by: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5400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○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Thoracic nerves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T7-12 (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Lower 6 intercostal nerves)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 and L 1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(iliohypogastric nerve)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central part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of the diaphragmatic peritoneum is supplied by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540000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○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phrenic nerves,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 C3,4,and 5</a:t>
            </a:r>
            <a:endParaRPr sz="1000">
              <a:solidFill>
                <a:srgbClr val="F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Peripheral part of the diaphragmatic peritoneum supplied by</a:t>
            </a:r>
            <a:endParaRPr sz="10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5400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000"/>
              <a:buFont typeface="Bree Serif"/>
              <a:buChar char="○"/>
            </a:pPr>
            <a:r>
              <a:rPr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 intercostal nerves T7-11</a:t>
            </a:r>
            <a:endParaRPr sz="10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pelvic wall by</a:t>
            </a:r>
            <a:endParaRPr sz="10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1" marL="5400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000"/>
              <a:buFont typeface="Bree Serif"/>
              <a:buChar char="○"/>
            </a:pPr>
            <a:r>
              <a:rPr lang="ar" sz="10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 obturator nerve L2,3,and 4</a:t>
            </a:r>
            <a:endParaRPr sz="10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Clinical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point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sensitive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to: pain.temperature,touch and pressure.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Abdominal pain originating from the parietal peritoneum is therefore of the somatic type, it is usually severe, and can be accurately localized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1" name="Google Shape;361;p44"/>
          <p:cNvSpPr/>
          <p:nvPr/>
        </p:nvSpPr>
        <p:spPr>
          <a:xfrm>
            <a:off x="5762625" y="1004050"/>
            <a:ext cx="3315000" cy="3768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S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upplied by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autonomic afferent nerves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that supply the viscera or traveling in the mesenteries.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Clinical</a:t>
            </a: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point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its </a:t>
            </a:r>
            <a:r>
              <a:rPr lang="ar" sz="1000">
                <a:solidFill>
                  <a:srgbClr val="F00000"/>
                </a:solidFill>
                <a:latin typeface="Bree Serif"/>
                <a:ea typeface="Bree Serif"/>
                <a:cs typeface="Bree Serif"/>
                <a:sym typeface="Bree Serif"/>
              </a:rPr>
              <a:t>sensitive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only to stretch and tearing.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The visceral peritoneum, including the mesenteries, It is due to Stretch caused by over distension of a viscus and pulling on a mesentery that gives rise to the sensation of pain.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leading to poorly localized, poorly characterized pain. (dull, cramping, aching)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179999" rtl="0" algn="l"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Peritoneal Dialysis: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Because the peritoneum is a semi permeable membrane :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7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It allows transfer of substances across itself.  It has been made use of in patients with acute renal insufficiency.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5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QUIZ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7" name="Google Shape;367;p45"/>
          <p:cNvSpPr txBox="1"/>
          <p:nvPr/>
        </p:nvSpPr>
        <p:spPr>
          <a:xfrm>
            <a:off x="88300" y="628900"/>
            <a:ext cx="4783800" cy="4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one of the following arteries pass along the free margin of the lesser omentum?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Hepatic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Gastroduodenal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Left gastric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Right gastric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: The peritoneal cavity behind the stomach is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Lesser sac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Greater sac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Greater omentum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Lesser omentum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artery lies between the 2 fold of greater omentum?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Left gastroepiploic artery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gastroduodenal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cystic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Left gastric artery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of the following structures lies anteriorly to the omental bursa?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anterior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of the stomach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Upper right border of the kidney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caudate lobe of the liver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Pancreas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8" name="Google Shape;368;p45"/>
          <p:cNvSpPr txBox="1"/>
          <p:nvPr/>
        </p:nvSpPr>
        <p:spPr>
          <a:xfrm>
            <a:off x="4953000" y="628900"/>
            <a:ext cx="4191000" cy="4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one of the following parts of large intestine has a mesentery?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Ascending colon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Descending colon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Rectum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Sigmoid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one is completely covered with peritoneum?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Descending colon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Ascending colon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Transverse colon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Rectum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 </a:t>
            </a:r>
            <a:r>
              <a:rPr i="0" lang="ar" sz="900" u="none" cap="none" strike="noStrike">
                <a:latin typeface="Bree Serif"/>
                <a:ea typeface="Bree Serif"/>
                <a:cs typeface="Bree Serif"/>
                <a:sym typeface="Bree Serif"/>
              </a:rPr>
              <a:t>Which one of the following is the anterior relation of the epiploic</a:t>
            </a:r>
            <a:r>
              <a:rPr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i="0" lang="ar" sz="900" u="none" cap="none" strike="noStrike">
                <a:latin typeface="Bree Serif"/>
                <a:ea typeface="Bree Serif"/>
                <a:cs typeface="Bree Serif"/>
                <a:sym typeface="Bree Serif"/>
              </a:rPr>
              <a:t>foramen? 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</a:t>
            </a: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Lesser omentum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Greater omentum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 Greater sac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Lesser sac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 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left Border of the greater omentum ?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 to the left of porta hepatis it is carried to the diaphragm.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continuous with the gastrosplenic ligament.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is a free margin; constitutes the anterior boundary of the epiploic foramen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extends as far as the commencement of the duodenum.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9" name="Google Shape;369;p45"/>
          <p:cNvSpPr txBox="1"/>
          <p:nvPr>
            <p:ph idx="12" type="sldNum"/>
          </p:nvPr>
        </p:nvSpPr>
        <p:spPr>
          <a:xfrm>
            <a:off x="8892875" y="4687400"/>
            <a:ext cx="289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370" name="Google Shape;370;p45"/>
          <p:cNvPicPr preferRelativeResize="0"/>
          <p:nvPr/>
        </p:nvPicPr>
        <p:blipFill rotWithShape="1">
          <a:blip r:embed="rId3">
            <a:alphaModFix/>
          </a:blip>
          <a:srcRect b="52062" l="18786" r="12423" t="8273"/>
          <a:stretch/>
        </p:blipFill>
        <p:spPr>
          <a:xfrm>
            <a:off x="1121465" y="90063"/>
            <a:ext cx="746709" cy="576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1" name="Google Shape;371;p45"/>
          <p:cNvGraphicFramePr/>
          <p:nvPr/>
        </p:nvGraphicFramePr>
        <p:xfrm>
          <a:off x="58956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{94BFBAC2-B6D3-46FD-A5EC-901ED9B75018}</a:tableStyleId>
              </a:tblPr>
              <a:tblGrid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</a:tblGrid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Q6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Q7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Q8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DECDB"/>
                    </a:solidFill>
                  </a:tcPr>
                </a:tc>
              </a:tr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29E7C"/>
      </a:lt2>
      <a:accent1>
        <a:srgbClr val="F3D6B8"/>
      </a:accent1>
      <a:accent2>
        <a:srgbClr val="F8C38E"/>
      </a:accent2>
      <a:accent3>
        <a:srgbClr val="E6B788"/>
      </a:accent3>
      <a:accent4>
        <a:srgbClr val="EEB276"/>
      </a:accent4>
      <a:accent5>
        <a:srgbClr val="D09551"/>
      </a:accent5>
      <a:accent6>
        <a:srgbClr val="CEAE7E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