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5"/>
    <p:sldMasterId id="2147483682" r:id="rId6"/>
    <p:sldMasterId id="214748368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5143500" cx="9144000"/>
  <p:notesSz cx="6858000" cy="9144000"/>
  <p:embeddedFontLst>
    <p:embeddedFont>
      <p:font typeface="Bree Serif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94CCD07-FA82-40A4-8266-E70FA105010B}">
  <a:tblStyle styleId="{794CCD07-FA82-40A4-8266-E70FA10501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21" Type="http://schemas.openxmlformats.org/officeDocument/2006/relationships/font" Target="fonts/BreeSerif-regular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1.xml"/><Relationship Id="rId6" Type="http://schemas.openxmlformats.org/officeDocument/2006/relationships/slideMaster" Target="slideMasters/slideMaster2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65c2df13826b0a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165c2df13826b0a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650da70f65ba6755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650da70f65ba6755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6054de6bf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6054de6bf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2cd9fb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c2cd9fb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c11618c4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c11618c4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5d7dcd69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5d7dcd69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50da70f65ba675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50da70f65ba675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50da70f65ba6755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50da70f65ba6755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50da70f65ba6755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50da70f65ba6755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50da70f65ba6755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50da70f65ba6755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" name="Google Shape;88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4" name="Google Shape;104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2" name="Google Shape;112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-5400000">
            <a:off x="4242000" y="673575"/>
            <a:ext cx="234000" cy="87180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718407" y="4798575"/>
            <a:ext cx="408192" cy="3509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hyperlink" Target="https://docs.google.com/presentation/d/1-1bSI6s_2c-g9tQtrxnJztu4LDKFE-rEXck0oIugip4" TargetMode="External"/><Relationship Id="rId7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2.jpg"/><Relationship Id="rId9" Type="http://schemas.openxmlformats.org/officeDocument/2006/relationships/image" Target="../media/image33.png"/><Relationship Id="rId5" Type="http://schemas.openxmlformats.org/officeDocument/2006/relationships/hyperlink" Target="https://docs.google.com/presentation/d/1-1bSI6s_2c-g9tQtrxnJztu4LDKFE-rEXck0oIugip4" TargetMode="External"/><Relationship Id="rId6" Type="http://schemas.openxmlformats.org/officeDocument/2006/relationships/hyperlink" Target="https://twitter.com/Anatomy438" TargetMode="External"/><Relationship Id="rId7" Type="http://schemas.openxmlformats.org/officeDocument/2006/relationships/image" Target="../media/image31.png"/><Relationship Id="rId8" Type="http://schemas.openxmlformats.org/officeDocument/2006/relationships/hyperlink" Target="https://www.sarahah.com/messages/user/2bda1359-b366-4952-9ee4-9f797a9b65f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Relationship Id="rId9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22.jpg"/><Relationship Id="rId7" Type="http://schemas.openxmlformats.org/officeDocument/2006/relationships/image" Target="../media/image39.jpg"/><Relationship Id="rId8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26.jpg"/><Relationship Id="rId5" Type="http://schemas.openxmlformats.org/officeDocument/2006/relationships/image" Target="../media/image43.jpg"/><Relationship Id="rId6" Type="http://schemas.openxmlformats.org/officeDocument/2006/relationships/image" Target="../media/image42.jpg"/><Relationship Id="rId7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Relationship Id="rId4" Type="http://schemas.openxmlformats.org/officeDocument/2006/relationships/image" Target="../media/image30.png"/><Relationship Id="rId5" Type="http://schemas.openxmlformats.org/officeDocument/2006/relationships/image" Target="../media/image36.jpg"/><Relationship Id="rId6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25" y="1288100"/>
            <a:ext cx="8332499" cy="22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 rotWithShape="1">
          <a:blip r:embed="rId4">
            <a:alphaModFix/>
          </a:blip>
          <a:srcRect b="27591" l="14737" r="14411" t="24952"/>
          <a:stretch/>
        </p:blipFill>
        <p:spPr>
          <a:xfrm>
            <a:off x="3144604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4415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3575375" y="1792675"/>
            <a:ext cx="45423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Small &amp; Large Intestine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963525" y="2577625"/>
            <a:ext cx="52269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Gastrointestinal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block-Anatomy-Lecture 6,7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9" name="Google Shape;209;p37"/>
          <p:cNvSpPr txBox="1"/>
          <p:nvPr/>
        </p:nvSpPr>
        <p:spPr>
          <a:xfrm>
            <a:off x="4569752" y="3036624"/>
            <a:ext cx="20298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7">
            <a:alphaModFix/>
          </a:blip>
          <a:srcRect b="40678" l="16887" r="21277" t="28723"/>
          <a:stretch/>
        </p:blipFill>
        <p:spPr>
          <a:xfrm>
            <a:off x="4082991" y="4508100"/>
            <a:ext cx="1200360" cy="5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 1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0" y="628900"/>
            <a:ext cx="46170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duodenum originates from the …….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Foregut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Midgut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Hindgut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A&amp;B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of the following could be injured in case of perforated duodenal ulcer? </a:t>
            </a:r>
            <a:b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Right kidney </a:t>
            </a:r>
            <a:b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Right colic flexure</a:t>
            </a:r>
            <a:b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Gastroduodenal artery</a:t>
            </a:r>
            <a:b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Inferior mesenteric vessels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if there is a stone in gallbladder ,Which part of intestine initially receives the stone?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cecum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ascending colon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2nd part of duodenum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3r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 part of duodenum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of the following lies anterior to the third part of duodenum?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Right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psoas major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Small Intestine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Ureter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Bile duct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9" name="Google Shape;469;p46"/>
          <p:cNvSpPr txBox="1"/>
          <p:nvPr/>
        </p:nvSpPr>
        <p:spPr>
          <a:xfrm>
            <a:off x="4617012" y="613350"/>
            <a:ext cx="41235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What part of the duodenum lies in the transpyloric plane?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1st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2nd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3rd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4th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the length of the Jejunum &amp; Ileum is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6 inches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6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meter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10 meter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10 inches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:Which one of these contains numerous aggregation of Lymphoid Tissue ?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Jejunum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Stomach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duodenum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ileum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of the following lies behind the 3rd part of the duodenum? 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inferior mesenteric vein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 inferior mesenteric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superior mesenteric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Gastroduodenal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0" name="Google Shape;470;p46"/>
          <p:cNvSpPr txBox="1"/>
          <p:nvPr>
            <p:ph idx="12" type="sldNum"/>
          </p:nvPr>
        </p:nvSpPr>
        <p:spPr>
          <a:xfrm>
            <a:off x="8892875" y="46874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471" name="Google Shape;471;p46"/>
          <p:cNvPicPr preferRelativeResize="0"/>
          <p:nvPr/>
        </p:nvPicPr>
        <p:blipFill rotWithShape="1">
          <a:blip r:embed="rId3">
            <a:alphaModFix/>
          </a:blip>
          <a:srcRect b="52062" l="18786" r="12423" t="8273"/>
          <a:stretch/>
        </p:blipFill>
        <p:spPr>
          <a:xfrm>
            <a:off x="1417565" y="90063"/>
            <a:ext cx="746709" cy="57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2" name="Google Shape;472;p46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 2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8" name="Google Shape;478;p47"/>
          <p:cNvSpPr txBox="1"/>
          <p:nvPr/>
        </p:nvSpPr>
        <p:spPr>
          <a:xfrm>
            <a:off x="88300" y="628900"/>
            <a:ext cx="3937200" cy="4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where does the rectum begin?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At s3 as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continuation of cecum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At s3 as continuation of sigmoid colon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At L3 as continuation of cecum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At L3 as continuation of sigmoid colon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which one of the following structures found in pelvis?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Anal canal</a:t>
            </a:r>
            <a:endParaRPr sz="900">
              <a:solidFill>
                <a:srgbClr val="3D85C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Descending colon</a:t>
            </a:r>
            <a:endParaRPr b="0" i="0" sz="9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.sigmoid colon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D.appendix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of the following structures marked by Mc’Burney’s point?</a:t>
            </a:r>
            <a:endParaRPr b="0" i="0" sz="9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Base of appendix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Apex of appendix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Beginning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f cecum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Termination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of cecum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innervation  of inferior part of anal canal  is 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Autonomic,by vagus nerve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Somatic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, by pudendal nerve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Somatic ,by inferior rectal nerve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Autonomic, by pelvic splanchnic nerve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9" name="Google Shape;479;p47"/>
          <p:cNvSpPr txBox="1"/>
          <p:nvPr/>
        </p:nvSpPr>
        <p:spPr>
          <a:xfrm>
            <a:off x="4045350" y="597825"/>
            <a:ext cx="54351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One of the superior relations to transverse colon is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Coils of small intestine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Anterior a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bdominal wall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Gallbladder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Right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k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idney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if superior mesenteric artery and vagus nerve injured. Which part of colon will be affected?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Ascending and descending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Ascending and transverse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Descending and sigmoid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Descending and transverse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ppendix opens at posteromedial aspect of cecum, ……below ileocecal  junction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1 inch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5 inches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3 inches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2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inches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One of anterior relations of rectum in males is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Vag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ina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Sacral plexus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Sacrum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Posterior surfaces of urinary bladder </a:t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0" name="Google Shape;480;p47"/>
          <p:cNvSpPr txBox="1"/>
          <p:nvPr>
            <p:ph idx="12" type="sldNum"/>
          </p:nvPr>
        </p:nvSpPr>
        <p:spPr>
          <a:xfrm>
            <a:off x="8892875" y="46874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481" name="Google Shape;481;p47"/>
          <p:cNvPicPr preferRelativeResize="0"/>
          <p:nvPr/>
        </p:nvPicPr>
        <p:blipFill rotWithShape="1">
          <a:blip r:embed="rId3">
            <a:alphaModFix/>
          </a:blip>
          <a:srcRect b="52062" l="18786" r="12423" t="8273"/>
          <a:stretch/>
        </p:blipFill>
        <p:spPr>
          <a:xfrm>
            <a:off x="1509515" y="90063"/>
            <a:ext cx="746709" cy="57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2" name="Google Shape;482;p47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48"/>
          <p:cNvGrpSpPr/>
          <p:nvPr/>
        </p:nvGrpSpPr>
        <p:grpSpPr>
          <a:xfrm>
            <a:off x="453155" y="3285957"/>
            <a:ext cx="2565329" cy="1857545"/>
            <a:chOff x="1323825" y="543050"/>
            <a:chExt cx="5639326" cy="3920526"/>
          </a:xfrm>
        </p:grpSpPr>
        <p:grpSp>
          <p:nvGrpSpPr>
            <p:cNvPr id="488" name="Google Shape;488;p48"/>
            <p:cNvGrpSpPr/>
            <p:nvPr/>
          </p:nvGrpSpPr>
          <p:grpSpPr>
            <a:xfrm>
              <a:off x="1323825" y="602675"/>
              <a:ext cx="5639326" cy="3860901"/>
              <a:chOff x="447200" y="866425"/>
              <a:chExt cx="5639326" cy="3860901"/>
            </a:xfrm>
          </p:grpSpPr>
          <p:pic>
            <p:nvPicPr>
              <p:cNvPr id="489" name="Google Shape;489;p4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7200" y="866425"/>
                <a:ext cx="5639326" cy="38609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0" name="Google Shape;490;p48"/>
              <p:cNvSpPr/>
              <p:nvPr/>
            </p:nvSpPr>
            <p:spPr>
              <a:xfrm>
                <a:off x="4453624" y="2872739"/>
                <a:ext cx="1353700" cy="1391550"/>
              </a:xfrm>
              <a:custGeom>
                <a:rect b="b" l="l" r="r" t="t"/>
                <a:pathLst>
                  <a:path extrusionOk="0" h="55662" w="54148">
                    <a:moveTo>
                      <a:pt x="150" y="26904"/>
                    </a:moveTo>
                    <a:cubicBezTo>
                      <a:pt x="-574" y="19663"/>
                      <a:pt x="1328" y="9349"/>
                      <a:pt x="5736" y="4871"/>
                    </a:cubicBezTo>
                    <a:cubicBezTo>
                      <a:pt x="10144" y="393"/>
                      <a:pt x="20114" y="291"/>
                      <a:pt x="26599" y="34"/>
                    </a:cubicBezTo>
                    <a:cubicBezTo>
                      <a:pt x="33084" y="-223"/>
                      <a:pt x="40140" y="966"/>
                      <a:pt x="44647" y="3329"/>
                    </a:cubicBezTo>
                    <a:cubicBezTo>
                      <a:pt x="49154" y="5692"/>
                      <a:pt x="52511" y="9057"/>
                      <a:pt x="53640" y="14210"/>
                    </a:cubicBezTo>
                    <a:cubicBezTo>
                      <a:pt x="54770" y="19364"/>
                      <a:pt x="54009" y="27955"/>
                      <a:pt x="51424" y="34250"/>
                    </a:cubicBezTo>
                    <a:cubicBezTo>
                      <a:pt x="48839" y="40545"/>
                      <a:pt x="42683" y="48445"/>
                      <a:pt x="38128" y="51978"/>
                    </a:cubicBezTo>
                    <a:cubicBezTo>
                      <a:pt x="33573" y="55511"/>
                      <a:pt x="28768" y="56056"/>
                      <a:pt x="24093" y="55446"/>
                    </a:cubicBezTo>
                    <a:cubicBezTo>
                      <a:pt x="19418" y="54836"/>
                      <a:pt x="14071" y="53073"/>
                      <a:pt x="10080" y="48316"/>
                    </a:cubicBezTo>
                    <a:cubicBezTo>
                      <a:pt x="6090" y="43559"/>
                      <a:pt x="874" y="34145"/>
                      <a:pt x="150" y="26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76200">
                <a:solidFill>
                  <a:srgbClr val="FDECDB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91" name="Google Shape;491;p48"/>
            <p:cNvSpPr/>
            <p:nvPr/>
          </p:nvSpPr>
          <p:spPr>
            <a:xfrm>
              <a:off x="2091975" y="543050"/>
              <a:ext cx="821550" cy="1866775"/>
            </a:xfrm>
            <a:custGeom>
              <a:rect b="b" l="l" r="r" t="t"/>
              <a:pathLst>
                <a:path extrusionOk="0" h="74671" w="32862">
                  <a:moveTo>
                    <a:pt x="0" y="70480"/>
                  </a:moveTo>
                  <a:lnTo>
                    <a:pt x="4810" y="24203"/>
                  </a:lnTo>
                  <a:lnTo>
                    <a:pt x="27736" y="0"/>
                  </a:lnTo>
                  <a:lnTo>
                    <a:pt x="32862" y="31965"/>
                  </a:lnTo>
                  <a:lnTo>
                    <a:pt x="12573" y="74671"/>
                  </a:lnTo>
                  <a:close/>
                </a:path>
              </a:pathLst>
            </a:custGeom>
            <a:solidFill>
              <a:srgbClr val="F3DCC6"/>
            </a:solidFill>
            <a:ln>
              <a:noFill/>
            </a:ln>
          </p:spPr>
        </p:sp>
        <p:sp>
          <p:nvSpPr>
            <p:cNvPr id="492" name="Google Shape;492;p48"/>
            <p:cNvSpPr/>
            <p:nvPr/>
          </p:nvSpPr>
          <p:spPr>
            <a:xfrm>
              <a:off x="2082450" y="547700"/>
              <a:ext cx="704850" cy="1810700"/>
            </a:xfrm>
            <a:custGeom>
              <a:rect b="b" l="l" r="r" t="t"/>
              <a:pathLst>
                <a:path extrusionOk="0" h="72428" w="28194">
                  <a:moveTo>
                    <a:pt x="28194" y="0"/>
                  </a:moveTo>
                  <a:lnTo>
                    <a:pt x="4762" y="24384"/>
                  </a:lnTo>
                  <a:lnTo>
                    <a:pt x="0" y="70475"/>
                  </a:lnTo>
                  <a:lnTo>
                    <a:pt x="6790" y="72428"/>
                  </a:lnTo>
                  <a:close/>
                </a:path>
              </a:pathLst>
            </a:custGeom>
            <a:solidFill>
              <a:srgbClr val="FDECDB"/>
            </a:solidFill>
            <a:ln>
              <a:noFill/>
            </a:ln>
          </p:spPr>
        </p:sp>
      </p:grpSp>
      <p:pic>
        <p:nvPicPr>
          <p:cNvPr id="493" name="Google Shape;493;p48"/>
          <p:cNvPicPr preferRelativeResize="0"/>
          <p:nvPr/>
        </p:nvPicPr>
        <p:blipFill rotWithShape="1">
          <a:blip r:embed="rId4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8"/>
          <p:cNvSpPr txBox="1"/>
          <p:nvPr/>
        </p:nvSpPr>
        <p:spPr>
          <a:xfrm>
            <a:off x="3061525" y="1408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5" name="Google Shape;495;p48"/>
          <p:cNvSpPr txBox="1"/>
          <p:nvPr/>
        </p:nvSpPr>
        <p:spPr>
          <a:xfrm>
            <a:off x="1460175" y="10285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6" name="Google Shape;496;p48"/>
          <p:cNvSpPr txBox="1"/>
          <p:nvPr/>
        </p:nvSpPr>
        <p:spPr>
          <a:xfrm>
            <a:off x="5044150" y="10285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5355763" y="1414350"/>
            <a:ext cx="24117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8" name="Google Shape;498;p48"/>
          <p:cNvSpPr txBox="1"/>
          <p:nvPr/>
        </p:nvSpPr>
        <p:spPr>
          <a:xfrm>
            <a:off x="3856075" y="6931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499" name="Google Shape;499;p48"/>
          <p:cNvSpPr/>
          <p:nvPr/>
        </p:nvSpPr>
        <p:spPr>
          <a:xfrm rot="10797218">
            <a:off x="8027273" y="4706680"/>
            <a:ext cx="1112100" cy="299400"/>
          </a:xfrm>
          <a:prstGeom prst="homePlate">
            <a:avLst>
              <a:gd fmla="val 50000" name="adj"/>
            </a:avLst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8">
            <a:hlinkClick r:id="rId5"/>
          </p:cNvPr>
          <p:cNvSpPr txBox="1"/>
          <p:nvPr/>
        </p:nvSpPr>
        <p:spPr>
          <a:xfrm>
            <a:off x="8186275" y="4706225"/>
            <a:ext cx="9531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Editing file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01" name="Google Shape;501;p4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7015" y="4584550"/>
            <a:ext cx="203279" cy="18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0996" y="4618345"/>
            <a:ext cx="173700" cy="11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03" name="Google Shape;503;p48"/>
          <p:cNvSpPr txBox="1"/>
          <p:nvPr/>
        </p:nvSpPr>
        <p:spPr>
          <a:xfrm rot="-1379">
            <a:off x="2212464" y="4350512"/>
            <a:ext cx="7479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4" name="Google Shape;504;p48"/>
          <p:cNvSpPr txBox="1"/>
          <p:nvPr/>
        </p:nvSpPr>
        <p:spPr>
          <a:xfrm>
            <a:off x="1908650" y="1265025"/>
            <a:ext cx="24117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05" name="Google Shape;505;p48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2062139" y="1946549"/>
            <a:ext cx="255562" cy="1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8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2062139" y="2987949"/>
            <a:ext cx="255562" cy="1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8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2062139" y="3148449"/>
            <a:ext cx="255562" cy="1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8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5515189" y="4034274"/>
            <a:ext cx="255562" cy="1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8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5515189" y="3677824"/>
            <a:ext cx="255562" cy="18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 rot="10800000">
            <a:off x="5700" y="-50"/>
            <a:ext cx="9132600" cy="1548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8"/>
          <p:cNvSpPr txBox="1"/>
          <p:nvPr/>
        </p:nvSpPr>
        <p:spPr>
          <a:xfrm>
            <a:off x="769813" y="1830009"/>
            <a:ext cx="50769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different parts of small intestine.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anatomy of duodenum, jejunum &amp; ileum regarding: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(the shape, length, site of beginning &amp; termination, peritoneal covering, arterial supply &amp; lymphatic drainage)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Differentiate between each part of duodenum regarding the length, level &amp; relations.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Differentiate between the jejunum &amp; ileum regarding the characteristic anatomical features 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of each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of them.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6259300" y="943700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19" name="Google Shape;219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13907" l="10344" r="17265" t="48166"/>
          <a:stretch/>
        </p:blipFill>
        <p:spPr>
          <a:xfrm>
            <a:off x="5788713" y="2700925"/>
            <a:ext cx="2906174" cy="20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/>
        </p:nvSpPr>
        <p:spPr>
          <a:xfrm>
            <a:off x="769825" y="3293197"/>
            <a:ext cx="46413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different parts of large intestine.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characteristic features of colon.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anatomy of different parts	of large	intestine regarding: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(the surface anatomy, peritoneal covering, relations,  arterial &amp; nerve supply)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39"/>
          <p:cNvGraphicFramePr/>
          <p:nvPr/>
        </p:nvGraphicFramePr>
        <p:xfrm>
          <a:off x="149950" y="84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1618075"/>
                <a:gridCol w="2832750"/>
                <a:gridCol w="1824250"/>
              </a:tblGrid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Parts 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Fixed Part (No Mesentery): </a:t>
                      </a:r>
                      <a:endParaRPr sz="10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Duodenum*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Free (Movable) Part (With Mesentery): 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Jejunum &amp; Ileum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Shape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C-shaped loop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coiled tube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Length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10 inches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6 meters (20 feet)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Beginning 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pyloro-duodenal junction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duodeno-jejunal flexure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Termination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duodeno-jejunal flexure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ileo-ceacal flexure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Peritoneal Covering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Retroperitoneal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mesentery of small intestine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Divisions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 parts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---------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Embryological origin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Foregut 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(above 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bile duct opening in 2nd part 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)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&amp; Midgut 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(below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bile duct opening  in 2nd part)</a:t>
                      </a:r>
                      <a:endParaRPr sz="900">
                        <a:solidFill>
                          <a:srgbClr val="B7B7B7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So 2nd part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has double origin and double supply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idgut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Arterial Supply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Coeliac (artery of foregut)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Superior Mesenteric (artery of midgut)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uperior mesenteric </a:t>
                      </a:r>
                      <a:endParaRPr sz="900">
                        <a:solidFill>
                          <a:srgbClr val="1D7E74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Lymphatic Drainage</a:t>
                      </a:r>
                      <a:endParaRPr b="1"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Coeliac &amp; Superior Mesenteric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uperior mesenteric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8" name="Google Shape;228;p39"/>
          <p:cNvSpPr txBox="1"/>
          <p:nvPr>
            <p:ph idx="12" type="sldNum"/>
          </p:nvPr>
        </p:nvSpPr>
        <p:spPr>
          <a:xfrm>
            <a:off x="8840929" y="4694339"/>
            <a:ext cx="336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29" name="Google Shape;229;p39"/>
          <p:cNvSpPr txBox="1"/>
          <p:nvPr>
            <p:ph type="ctrTitle"/>
          </p:nvPr>
        </p:nvSpPr>
        <p:spPr>
          <a:xfrm>
            <a:off x="123840" y="46574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Small intestine </a:t>
            </a:r>
            <a:endParaRPr b="1"/>
          </a:p>
        </p:txBody>
      </p:sp>
      <p:sp>
        <p:nvSpPr>
          <p:cNvPr id="230" name="Google Shape;230;p39"/>
          <p:cNvSpPr txBox="1"/>
          <p:nvPr/>
        </p:nvSpPr>
        <p:spPr>
          <a:xfrm>
            <a:off x="123850" y="586300"/>
            <a:ext cx="566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small intestine divided into :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375" y="1337735"/>
            <a:ext cx="1581076" cy="85144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9"/>
          <p:cNvSpPr txBox="1"/>
          <p:nvPr/>
        </p:nvSpPr>
        <p:spPr>
          <a:xfrm>
            <a:off x="83650" y="4891675"/>
            <a:ext cx="57432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*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1st inch of 1st part has an omentum with the stomach</a:t>
            </a:r>
            <a:endParaRPr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1525" y="3490525"/>
            <a:ext cx="1410625" cy="14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9"/>
          <p:cNvSpPr/>
          <p:nvPr/>
        </p:nvSpPr>
        <p:spPr>
          <a:xfrm>
            <a:off x="7446012" y="3680017"/>
            <a:ext cx="308700" cy="141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5">
            <a:alphaModFix/>
          </a:blip>
          <a:srcRect b="10895" l="5066" r="12825" t="27512"/>
          <a:stretch/>
        </p:blipFill>
        <p:spPr>
          <a:xfrm>
            <a:off x="7200288" y="2571762"/>
            <a:ext cx="1373013" cy="7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/>
          <p:nvPr/>
        </p:nvSpPr>
        <p:spPr>
          <a:xfrm>
            <a:off x="8253873" y="2873950"/>
            <a:ext cx="319500" cy="168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9"/>
          <p:cNvPicPr preferRelativeResize="0"/>
          <p:nvPr/>
        </p:nvPicPr>
        <p:blipFill rotWithShape="1">
          <a:blip r:embed="rId6">
            <a:alphaModFix/>
          </a:blip>
          <a:srcRect b="12262" l="22810" r="22394" t="22991"/>
          <a:stretch/>
        </p:blipFill>
        <p:spPr>
          <a:xfrm>
            <a:off x="8112800" y="1337725"/>
            <a:ext cx="960800" cy="85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7754700" y="2081000"/>
            <a:ext cx="141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6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Transverse Colon separates the stomach/liver from the jejunum/ileum</a:t>
            </a:r>
            <a:endParaRPr sz="6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idx="12" type="sldNum"/>
          </p:nvPr>
        </p:nvSpPr>
        <p:spPr>
          <a:xfrm>
            <a:off x="8840929" y="4694339"/>
            <a:ext cx="336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44" name="Google Shape;244;p40"/>
          <p:cNvSpPr txBox="1"/>
          <p:nvPr>
            <p:ph type="ctrTitle"/>
          </p:nvPr>
        </p:nvSpPr>
        <p:spPr>
          <a:xfrm>
            <a:off x="135700" y="31363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Duodenum parts</a:t>
            </a:r>
            <a:endParaRPr b="1"/>
          </a:p>
        </p:txBody>
      </p:sp>
      <p:graphicFrame>
        <p:nvGraphicFramePr>
          <p:cNvPr id="245" name="Google Shape;245;p40"/>
          <p:cNvGraphicFramePr/>
          <p:nvPr/>
        </p:nvGraphicFramePr>
        <p:xfrm>
          <a:off x="107950" y="60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924575"/>
                <a:gridCol w="1584275"/>
                <a:gridCol w="1362400"/>
                <a:gridCol w="1864325"/>
                <a:gridCol w="1120650"/>
              </a:tblGrid>
              <a:tr h="34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Part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rgbClr val="E6913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1st Part</a:t>
                      </a:r>
                      <a:endParaRPr b="1" sz="1000">
                        <a:solidFill>
                          <a:srgbClr val="E6913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 Superior 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rgbClr val="3C78D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2nd Part</a:t>
                      </a:r>
                      <a:endParaRPr b="1" sz="1000">
                        <a:solidFill>
                          <a:srgbClr val="3C78D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(Descending)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rgbClr val="C27BA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3rd Part</a:t>
                      </a:r>
                      <a:endParaRPr b="1" sz="1000">
                        <a:solidFill>
                          <a:srgbClr val="C27BA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(Horizontal)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rgbClr val="F1C232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4th Part</a:t>
                      </a:r>
                      <a:endParaRPr b="1" sz="1000">
                        <a:solidFill>
                          <a:srgbClr val="F1C232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(Ascending)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36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Length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 inches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 inches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 inches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 inch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Level </a:t>
                      </a:r>
                      <a:endParaRPr b="1" sz="6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L1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(Transpyloric Plane)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Descends from L1 to L3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L3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Subcostal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Plane)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Ascends from L3 to L2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Liver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Liver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Transverse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Colon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3) Small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Intestine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</a:t>
                      </a: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mall intestine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</a:t>
                      </a:r>
                      <a:r>
                        <a:rPr b="1"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uperior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mesenteric vessels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Small intestine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Bile duct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Gastroduodenal artery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*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3) Portal Vein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4) Neck of </a:t>
                      </a: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pancreas</a:t>
                      </a:r>
                      <a:endParaRPr sz="900">
                        <a:solidFill>
                          <a:srgbClr val="B7B7B7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Kidney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Right psoas major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Inferior vena cava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3) Abdominal aorta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4)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Inferior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mesenteric vessels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psoas major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Medial 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head of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Pancreas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Lateral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Colic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Flexure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-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711" y="684975"/>
            <a:ext cx="974724" cy="59131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0"/>
          <p:cNvSpPr/>
          <p:nvPr/>
        </p:nvSpPr>
        <p:spPr>
          <a:xfrm>
            <a:off x="107950" y="4349100"/>
            <a:ext cx="1491600" cy="393600"/>
          </a:xfrm>
          <a:prstGeom prst="roundRect">
            <a:avLst>
              <a:gd fmla="val 16667" name="adj"/>
            </a:avLst>
          </a:prstGeom>
          <a:solidFill>
            <a:srgbClr val="CEAE7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Openings of the 2nd part </a:t>
            </a:r>
            <a:endParaRPr sz="1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1648675" y="4220650"/>
            <a:ext cx="5392200" cy="627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900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Opening of accessory pancreatic duct 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One inch higher), on summit of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minor duodenal papilla</a:t>
            </a:r>
            <a:endParaRPr b="1" sz="9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900">
                <a:solidFill>
                  <a:srgbClr val="847559"/>
                </a:solidFill>
                <a:latin typeface="Bree Serif"/>
                <a:ea typeface="Bree Serif"/>
                <a:cs typeface="Bree Serif"/>
                <a:sym typeface="Bree Serif"/>
              </a:rPr>
              <a:t>Common opening of bile duct &amp; main pancreatic duct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On summit of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major duodenal papilla </a:t>
            </a:r>
            <a:r>
              <a:rPr lang="ar" sz="9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(vater) 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the bile duct</a:t>
            </a:r>
            <a:r>
              <a:rPr lang="ar" sz="9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could be obstructed in case of head of pancreas carcinoma </a:t>
            </a:r>
            <a:endParaRPr sz="9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Image result for subcostal plane" id="249" name="Google Shape;249;p40"/>
          <p:cNvPicPr preferRelativeResize="0"/>
          <p:nvPr/>
        </p:nvPicPr>
        <p:blipFill rotWithShape="1">
          <a:blip r:embed="rId4">
            <a:alphaModFix/>
          </a:blip>
          <a:srcRect b="16246" l="0" r="0" t="8570"/>
          <a:stretch/>
        </p:blipFill>
        <p:spPr>
          <a:xfrm>
            <a:off x="8078613" y="700700"/>
            <a:ext cx="974735" cy="45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40"/>
          <p:cNvGrpSpPr/>
          <p:nvPr/>
        </p:nvGrpSpPr>
        <p:grpSpPr>
          <a:xfrm>
            <a:off x="8169885" y="1502871"/>
            <a:ext cx="883115" cy="747974"/>
            <a:chOff x="3651650" y="1061050"/>
            <a:chExt cx="4113250" cy="3680975"/>
          </a:xfrm>
        </p:grpSpPr>
        <p:pic>
          <p:nvPicPr>
            <p:cNvPr id="251" name="Google Shape;251;p40"/>
            <p:cNvPicPr preferRelativeResize="0"/>
            <p:nvPr/>
          </p:nvPicPr>
          <p:blipFill rotWithShape="1">
            <a:blip r:embed="rId5">
              <a:alphaModFix/>
            </a:blip>
            <a:srcRect b="0" l="15627" r="26320" t="0"/>
            <a:stretch/>
          </p:blipFill>
          <p:spPr>
            <a:xfrm>
              <a:off x="3739100" y="1061050"/>
              <a:ext cx="3786051" cy="368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40"/>
            <p:cNvSpPr/>
            <p:nvPr/>
          </p:nvSpPr>
          <p:spPr>
            <a:xfrm>
              <a:off x="3651650" y="1072450"/>
              <a:ext cx="1121700" cy="225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7148400" y="1072450"/>
              <a:ext cx="616500" cy="225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40"/>
          <p:cNvSpPr/>
          <p:nvPr/>
        </p:nvSpPr>
        <p:spPr>
          <a:xfrm>
            <a:off x="8727550" y="2244100"/>
            <a:ext cx="87900" cy="120000"/>
          </a:xfrm>
          <a:prstGeom prst="teardrop">
            <a:avLst>
              <a:gd fmla="val 100000" name="adj"/>
            </a:avLst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400"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b="1" sz="4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55" name="Google Shape;255;p40"/>
          <p:cNvGrpSpPr/>
          <p:nvPr/>
        </p:nvGrpSpPr>
        <p:grpSpPr>
          <a:xfrm>
            <a:off x="7079693" y="1377282"/>
            <a:ext cx="974724" cy="1007361"/>
            <a:chOff x="7508413" y="1363250"/>
            <a:chExt cx="1373625" cy="1299150"/>
          </a:xfrm>
        </p:grpSpPr>
        <p:sp>
          <p:nvSpPr>
            <p:cNvPr id="256" name="Google Shape;256;p40"/>
            <p:cNvSpPr/>
            <p:nvPr/>
          </p:nvSpPr>
          <p:spPr>
            <a:xfrm>
              <a:off x="7569450" y="1706400"/>
              <a:ext cx="117300" cy="120000"/>
            </a:xfrm>
            <a:prstGeom prst="teardrop">
              <a:avLst>
                <a:gd fmla="val 100000" name="adj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400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 sz="4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7508413" y="1944525"/>
              <a:ext cx="117300" cy="120000"/>
            </a:xfrm>
            <a:prstGeom prst="teardrop">
              <a:avLst>
                <a:gd fmla="val 100000" name="adj"/>
              </a:avLst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400"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 sz="4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pic>
          <p:nvPicPr>
            <p:cNvPr id="258" name="Google Shape;258;p40"/>
            <p:cNvPicPr preferRelativeResize="0"/>
            <p:nvPr/>
          </p:nvPicPr>
          <p:blipFill rotWithShape="1">
            <a:blip r:embed="rId6">
              <a:alphaModFix/>
            </a:blip>
            <a:srcRect b="5213" l="39393" r="0" t="0"/>
            <a:stretch/>
          </p:blipFill>
          <p:spPr>
            <a:xfrm>
              <a:off x="7690600" y="1363250"/>
              <a:ext cx="1191438" cy="1299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9" name="Google Shape;259;p40"/>
            <p:cNvCxnSpPr/>
            <p:nvPr/>
          </p:nvCxnSpPr>
          <p:spPr>
            <a:xfrm>
              <a:off x="7681975" y="1775925"/>
              <a:ext cx="368100" cy="113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60" name="Google Shape;260;p40"/>
            <p:cNvCxnSpPr/>
            <p:nvPr/>
          </p:nvCxnSpPr>
          <p:spPr>
            <a:xfrm>
              <a:off x="7605775" y="2004525"/>
              <a:ext cx="423000" cy="117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cxnSp>
        <p:nvCxnSpPr>
          <p:cNvPr id="261" name="Google Shape;261;p40"/>
          <p:cNvCxnSpPr/>
          <p:nvPr/>
        </p:nvCxnSpPr>
        <p:spPr>
          <a:xfrm rot="10800000">
            <a:off x="8612531" y="1878393"/>
            <a:ext cx="156900" cy="36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62" name="Google Shape;262;p40"/>
          <p:cNvCxnSpPr/>
          <p:nvPr/>
        </p:nvCxnSpPr>
        <p:spPr>
          <a:xfrm flipH="1">
            <a:off x="8727549" y="1835226"/>
            <a:ext cx="248100" cy="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3" name="Google Shape;26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6613" y="3980273"/>
            <a:ext cx="1548226" cy="86816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/>
          <p:nvPr/>
        </p:nvSpPr>
        <p:spPr>
          <a:xfrm>
            <a:off x="8944850" y="1733246"/>
            <a:ext cx="87900" cy="120000"/>
          </a:xfrm>
          <a:prstGeom prst="teardrop">
            <a:avLst>
              <a:gd fmla="val 100000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400"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b="1" sz="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5" name="Google Shape;265;p40"/>
          <p:cNvSpPr/>
          <p:nvPr/>
        </p:nvSpPr>
        <p:spPr>
          <a:xfrm>
            <a:off x="7455950" y="4148125"/>
            <a:ext cx="361800" cy="1200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0"/>
          <p:cNvSpPr/>
          <p:nvPr/>
        </p:nvSpPr>
        <p:spPr>
          <a:xfrm>
            <a:off x="7508425" y="4485900"/>
            <a:ext cx="336000" cy="120000"/>
          </a:xfrm>
          <a:prstGeom prst="rect">
            <a:avLst/>
          </a:prstGeom>
          <a:noFill/>
          <a:ln cap="flat" cmpd="sng" w="9525">
            <a:solidFill>
              <a:srgbClr val="9282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0"/>
          <p:cNvSpPr/>
          <p:nvPr/>
        </p:nvSpPr>
        <p:spPr>
          <a:xfrm>
            <a:off x="8082525" y="768850"/>
            <a:ext cx="232800" cy="77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"/>
          <p:cNvSpPr txBox="1"/>
          <p:nvPr/>
        </p:nvSpPr>
        <p:spPr>
          <a:xfrm>
            <a:off x="66100" y="4848450"/>
            <a:ext cx="55314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*if there is an ulcer in the duodenum,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Gastroduodenal artery</a:t>
            </a:r>
            <a:r>
              <a:rPr lang="ar" sz="9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will be the source of 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bleeding</a:t>
            </a:r>
            <a:endParaRPr sz="9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9" name="Google Shape;269;p40"/>
          <p:cNvSpPr/>
          <p:nvPr/>
        </p:nvSpPr>
        <p:spPr>
          <a:xfrm>
            <a:off x="8860075" y="874900"/>
            <a:ext cx="232800" cy="49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4175" y="2557156"/>
            <a:ext cx="2107401" cy="118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idx="12" type="sldNum"/>
          </p:nvPr>
        </p:nvSpPr>
        <p:spPr>
          <a:xfrm>
            <a:off x="8858499" y="46693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276" name="Google Shape;276;p41"/>
          <p:cNvGraphicFramePr/>
          <p:nvPr/>
        </p:nvGraphicFramePr>
        <p:xfrm>
          <a:off x="113525" y="1066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1124025"/>
                <a:gridCol w="2005525"/>
                <a:gridCol w="2178150"/>
              </a:tblGrid>
              <a:tr h="384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Jejunum 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Ileum 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Length 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Shorter (Proximal 2/5)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Longer (Distal 3/5)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Diameter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Wider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Narrower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Wall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Thicker (More Plicae Circulares)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Thinner (Less Plica Circulares)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Appearance 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Dark Red (More Vascular)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Light Red (Less Vascular)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Vessels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Less Arcades (Long Terminal Branches)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More Arcades (Short Terminal Branches)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Mesenteric Fat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Small Amount away from Intestinal Border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Large Amount Near Intestinal Border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2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Lymphoid Tissue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Few Aggregations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Numerous Aggregations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(Peyer’s Patches)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7" name="Google Shape;277;p41"/>
          <p:cNvSpPr txBox="1"/>
          <p:nvPr/>
        </p:nvSpPr>
        <p:spPr>
          <a:xfrm>
            <a:off x="155850" y="192025"/>
            <a:ext cx="87027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Comparison </a:t>
            </a: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Between Jejunum &amp; Ileum</a:t>
            </a:r>
            <a:endParaRPr b="1" sz="3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8" name="Google Shape;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900" y="1018000"/>
            <a:ext cx="2715201" cy="16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 txBox="1"/>
          <p:nvPr/>
        </p:nvSpPr>
        <p:spPr>
          <a:xfrm>
            <a:off x="5507250" y="2810775"/>
            <a:ext cx="3457800" cy="193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The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absorption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happen in Jejunum more, so it need to be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wider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and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thicker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to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increase the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surface area of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absorption, also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it need to be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more vascular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to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facilitate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moving of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substance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to the circulation </a:t>
            </a:r>
            <a:endParaRPr sz="10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While Ileum is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longer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and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thinner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so it need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more fat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in around to support it and this fat need supply, so it will be hard for the blood to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reach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the illem so the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vessels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 need to be 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More Arcades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to p</a:t>
            </a: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enetrate the fat and supply it. As result of that the blood that reach the ileum will be less so its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less vascular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85" name="Google Shape;285;p42"/>
          <p:cNvSpPr/>
          <p:nvPr/>
        </p:nvSpPr>
        <p:spPr>
          <a:xfrm>
            <a:off x="2219278" y="113949"/>
            <a:ext cx="4458600" cy="654000"/>
          </a:xfrm>
          <a:prstGeom prst="roundRect">
            <a:avLst>
              <a:gd fmla="val 16667" name="adj"/>
            </a:avLst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>
                <a:latin typeface="Bree Serif"/>
                <a:ea typeface="Bree Serif"/>
                <a:cs typeface="Bree Serif"/>
                <a:sym typeface="Bree Serif"/>
              </a:rPr>
              <a:t>Large Intestine</a:t>
            </a:r>
            <a:endParaRPr b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86" name="Google Shape;286;p42"/>
          <p:cNvGrpSpPr/>
          <p:nvPr/>
        </p:nvGrpSpPr>
        <p:grpSpPr>
          <a:xfrm>
            <a:off x="162500" y="767948"/>
            <a:ext cx="8957475" cy="3411579"/>
            <a:chOff x="162500" y="767948"/>
            <a:chExt cx="8957475" cy="3411579"/>
          </a:xfrm>
        </p:grpSpPr>
        <p:sp>
          <p:nvSpPr>
            <p:cNvPr id="287" name="Google Shape;287;p42"/>
            <p:cNvSpPr txBox="1"/>
            <p:nvPr/>
          </p:nvSpPr>
          <p:spPr>
            <a:xfrm>
              <a:off x="6903495" y="3037825"/>
              <a:ext cx="18513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1. Ascending colon 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2. Descending colon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3.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Upper ⅔ of rectum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8" name="Google Shape;288;p42"/>
            <p:cNvSpPr txBox="1"/>
            <p:nvPr/>
          </p:nvSpPr>
          <p:spPr>
            <a:xfrm>
              <a:off x="3306083" y="2563988"/>
              <a:ext cx="26412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Because the Taeniae coli are shorter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than large intestine </a:t>
              </a:r>
              <a:endParaRPr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194638" y="1298575"/>
              <a:ext cx="2168400" cy="5334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">
                  <a:solidFill>
                    <a:srgbClr val="FCE5C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Parts of Large Intestine</a:t>
              </a:r>
              <a:endParaRPr sz="1000">
                <a:solidFill>
                  <a:srgbClr val="FCE5C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290" name="Google Shape;290;p42"/>
            <p:cNvCxnSpPr/>
            <p:nvPr/>
          </p:nvCxnSpPr>
          <p:spPr>
            <a:xfrm flipH="1">
              <a:off x="4466455" y="767948"/>
              <a:ext cx="5100" cy="427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291" name="Google Shape;291;p42"/>
            <p:cNvCxnSpPr/>
            <p:nvPr/>
          </p:nvCxnSpPr>
          <p:spPr>
            <a:xfrm>
              <a:off x="936892" y="927689"/>
              <a:ext cx="7235100" cy="19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2" name="Google Shape;292;p42"/>
            <p:cNvCxnSpPr/>
            <p:nvPr/>
          </p:nvCxnSpPr>
          <p:spPr>
            <a:xfrm flipH="1">
              <a:off x="947237" y="919595"/>
              <a:ext cx="1800" cy="30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293" name="Google Shape;293;p42"/>
            <p:cNvCxnSpPr/>
            <p:nvPr/>
          </p:nvCxnSpPr>
          <p:spPr>
            <a:xfrm flipH="1">
              <a:off x="8166888" y="947116"/>
              <a:ext cx="5100" cy="299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294" name="Google Shape;294;p42"/>
            <p:cNvSpPr/>
            <p:nvPr/>
          </p:nvSpPr>
          <p:spPr>
            <a:xfrm>
              <a:off x="6875595" y="1298575"/>
              <a:ext cx="2059500" cy="5334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">
                  <a:solidFill>
                    <a:srgbClr val="FCE5C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Peritoneal covering</a:t>
              </a:r>
              <a:endParaRPr sz="1000">
                <a:solidFill>
                  <a:srgbClr val="FCE5C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3388506" y="1298575"/>
              <a:ext cx="2344800" cy="5334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">
                  <a:solidFill>
                    <a:srgbClr val="FCE5C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Characteristics of COLON</a:t>
              </a:r>
              <a:endParaRPr sz="1000">
                <a:solidFill>
                  <a:srgbClr val="FCE5C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grpSp>
          <p:nvGrpSpPr>
            <p:cNvPr id="296" name="Google Shape;296;p42"/>
            <p:cNvGrpSpPr/>
            <p:nvPr/>
          </p:nvGrpSpPr>
          <p:grpSpPr>
            <a:xfrm>
              <a:off x="256726" y="1905600"/>
              <a:ext cx="2025900" cy="258600"/>
              <a:chOff x="209406" y="1992625"/>
              <a:chExt cx="2025900" cy="258600"/>
            </a:xfrm>
          </p:grpSpPr>
          <p:sp>
            <p:nvSpPr>
              <p:cNvPr id="297" name="Google Shape;297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In Abdomen</a:t>
                </a:r>
                <a:r>
                  <a:rPr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 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298" name="Google Shape;298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9" name="Google Shape;299;p42"/>
            <p:cNvSpPr txBox="1"/>
            <p:nvPr/>
          </p:nvSpPr>
          <p:spPr>
            <a:xfrm>
              <a:off x="194650" y="3150350"/>
              <a:ext cx="26988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sigmoid Colon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left iliac, hypogastric regions )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rectum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right iliac region )   </a:t>
              </a:r>
              <a:endParaRPr sz="1000"/>
            </a:p>
          </p:txBody>
        </p:sp>
        <p:sp>
          <p:nvSpPr>
            <p:cNvPr id="300" name="Google Shape;300;p42"/>
            <p:cNvSpPr txBox="1"/>
            <p:nvPr/>
          </p:nvSpPr>
          <p:spPr>
            <a:xfrm>
              <a:off x="194645" y="3785926"/>
              <a:ext cx="1952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anal Canal</a:t>
              </a:r>
              <a:endParaRPr sz="1000"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162500" y="2187025"/>
              <a:ext cx="2698800" cy="7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 cecum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right iliac region )   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             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 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appendix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right iliac region )  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  Ascending Colon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right lumbar region )  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Transverse Colon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4,5,6 regions )  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- 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descending Colon 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(in left lumbar, iliac regions )   </a:t>
              </a:r>
              <a:endParaRPr/>
            </a:p>
          </p:txBody>
        </p:sp>
        <p:grpSp>
          <p:nvGrpSpPr>
            <p:cNvPr id="302" name="Google Shape;302;p42"/>
            <p:cNvGrpSpPr/>
            <p:nvPr/>
          </p:nvGrpSpPr>
          <p:grpSpPr>
            <a:xfrm>
              <a:off x="3555314" y="3036500"/>
              <a:ext cx="2025900" cy="258600"/>
              <a:chOff x="209406" y="1992625"/>
              <a:chExt cx="2025900" cy="258600"/>
            </a:xfrm>
          </p:grpSpPr>
          <p:sp>
            <p:nvSpPr>
              <p:cNvPr id="303" name="Google Shape;303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Epiploic Appendices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04" name="Google Shape;304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5" name="Google Shape;305;p42"/>
            <p:cNvGrpSpPr/>
            <p:nvPr/>
          </p:nvGrpSpPr>
          <p:grpSpPr>
            <a:xfrm>
              <a:off x="3555302" y="2385362"/>
              <a:ext cx="2025900" cy="258600"/>
              <a:chOff x="209406" y="1992625"/>
              <a:chExt cx="2025900" cy="258600"/>
            </a:xfrm>
          </p:grpSpPr>
          <p:sp>
            <p:nvSpPr>
              <p:cNvPr id="306" name="Google Shape;306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Sacculations (Haustra)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07" name="Google Shape;307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" name="Google Shape;308;p42"/>
            <p:cNvGrpSpPr/>
            <p:nvPr/>
          </p:nvGrpSpPr>
          <p:grpSpPr>
            <a:xfrm>
              <a:off x="3547942" y="1916219"/>
              <a:ext cx="2025900" cy="258600"/>
              <a:chOff x="209406" y="1992625"/>
              <a:chExt cx="2025900" cy="258600"/>
            </a:xfrm>
          </p:grpSpPr>
          <p:sp>
            <p:nvSpPr>
              <p:cNvPr id="309" name="Google Shape;309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Taeniae coli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10" name="Google Shape;310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" name="Google Shape;311;p42"/>
            <p:cNvGrpSpPr/>
            <p:nvPr/>
          </p:nvGrpSpPr>
          <p:grpSpPr>
            <a:xfrm>
              <a:off x="265900" y="3602250"/>
              <a:ext cx="2025900" cy="258600"/>
              <a:chOff x="209406" y="2373625"/>
              <a:chExt cx="2025900" cy="258600"/>
            </a:xfrm>
          </p:grpSpPr>
          <p:sp>
            <p:nvSpPr>
              <p:cNvPr id="312" name="Google Shape;312;p42"/>
              <p:cNvSpPr/>
              <p:nvPr/>
            </p:nvSpPr>
            <p:spPr>
              <a:xfrm>
                <a:off x="209406" y="2373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In peritoneum</a:t>
                </a:r>
                <a:r>
                  <a:rPr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 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13" name="Google Shape;313;p42"/>
              <p:cNvSpPr/>
              <p:nvPr/>
            </p:nvSpPr>
            <p:spPr>
              <a:xfrm>
                <a:off x="248400" y="2438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4" name="Google Shape;314;p42"/>
            <p:cNvGrpSpPr/>
            <p:nvPr/>
          </p:nvGrpSpPr>
          <p:grpSpPr>
            <a:xfrm>
              <a:off x="256676" y="2997525"/>
              <a:ext cx="2025900" cy="258600"/>
              <a:chOff x="209406" y="2297425"/>
              <a:chExt cx="2025900" cy="258600"/>
            </a:xfrm>
          </p:grpSpPr>
          <p:sp>
            <p:nvSpPr>
              <p:cNvPr id="315" name="Google Shape;315;p42"/>
              <p:cNvSpPr/>
              <p:nvPr/>
            </p:nvSpPr>
            <p:spPr>
              <a:xfrm>
                <a:off x="209406" y="22974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In pelvis</a:t>
                </a:r>
                <a:r>
                  <a:rPr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 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16" name="Google Shape;316;p42"/>
              <p:cNvSpPr/>
              <p:nvPr/>
            </p:nvSpPr>
            <p:spPr>
              <a:xfrm>
                <a:off x="248400" y="23626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7" name="Google Shape;317;p42"/>
            <p:cNvSpPr txBox="1"/>
            <p:nvPr/>
          </p:nvSpPr>
          <p:spPr>
            <a:xfrm>
              <a:off x="3477970" y="2085650"/>
              <a:ext cx="2282700" cy="29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3 longitudinal muscle bands</a:t>
              </a:r>
              <a:endParaRPr/>
            </a:p>
          </p:txBody>
        </p:sp>
        <p:sp>
          <p:nvSpPr>
            <p:cNvPr id="318" name="Google Shape;318;p42"/>
            <p:cNvSpPr txBox="1"/>
            <p:nvPr/>
          </p:nvSpPr>
          <p:spPr>
            <a:xfrm>
              <a:off x="3395870" y="3295100"/>
              <a:ext cx="25737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Short peritoneal folds filled with fat</a:t>
              </a:r>
              <a:endParaRPr/>
            </a:p>
          </p:txBody>
        </p:sp>
        <p:sp>
          <p:nvSpPr>
            <p:cNvPr id="319" name="Google Shape;319;p42"/>
            <p:cNvSpPr txBox="1"/>
            <p:nvPr/>
          </p:nvSpPr>
          <p:spPr>
            <a:xfrm>
              <a:off x="3171945" y="3512388"/>
              <a:ext cx="2787000" cy="29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NOTE:THESE CHARACTERISTICS ARE NOT FOUND IN RECTUM &amp; ANAL CANAL</a:t>
              </a:r>
              <a:endParaRPr sz="1000"/>
            </a:p>
          </p:txBody>
        </p:sp>
        <p:grpSp>
          <p:nvGrpSpPr>
            <p:cNvPr id="320" name="Google Shape;320;p42"/>
            <p:cNvGrpSpPr/>
            <p:nvPr/>
          </p:nvGrpSpPr>
          <p:grpSpPr>
            <a:xfrm>
              <a:off x="6983839" y="3518776"/>
              <a:ext cx="2025900" cy="261445"/>
              <a:chOff x="209406" y="1992625"/>
              <a:chExt cx="2025900" cy="258600"/>
            </a:xfrm>
          </p:grpSpPr>
          <p:sp>
            <p:nvSpPr>
              <p:cNvPr id="321" name="Google Shape;321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latin typeface="Bree Serif"/>
                    <a:ea typeface="Bree Serif"/>
                    <a:cs typeface="Bree Serif"/>
                    <a:sym typeface="Bree Serif"/>
                  </a:rPr>
                  <a:t>Parts Devoid Of 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latin typeface="Bree Serif"/>
                    <a:ea typeface="Bree Serif"/>
                    <a:cs typeface="Bree Serif"/>
                    <a:sym typeface="Bree Serif"/>
                  </a:rPr>
                  <a:t>Peritoneal Covering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22" name="Google Shape;322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" name="Google Shape;323;p42"/>
            <p:cNvGrpSpPr/>
            <p:nvPr/>
          </p:nvGrpSpPr>
          <p:grpSpPr>
            <a:xfrm>
              <a:off x="6956076" y="2779237"/>
              <a:ext cx="2025900" cy="258600"/>
              <a:chOff x="209406" y="1992625"/>
              <a:chExt cx="2025900" cy="258600"/>
            </a:xfrm>
          </p:grpSpPr>
          <p:sp>
            <p:nvSpPr>
              <p:cNvPr id="324" name="Google Shape;324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latin typeface="Bree Serif"/>
                    <a:ea typeface="Bree Serif"/>
                    <a:cs typeface="Bree Serif"/>
                    <a:sym typeface="Bree Serif"/>
                  </a:rPr>
                  <a:t>  Retroperitoneal Parts</a:t>
                </a:r>
                <a:r>
                  <a:rPr lang="ar" sz="1000">
                    <a:solidFill>
                      <a:schemeClr val="dk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 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25" name="Google Shape;325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6" name="Google Shape;326;p42"/>
            <p:cNvGrpSpPr/>
            <p:nvPr/>
          </p:nvGrpSpPr>
          <p:grpSpPr>
            <a:xfrm>
              <a:off x="6956126" y="1883725"/>
              <a:ext cx="2025900" cy="258600"/>
              <a:chOff x="209406" y="1992625"/>
              <a:chExt cx="2025900" cy="258600"/>
            </a:xfrm>
          </p:grpSpPr>
          <p:sp>
            <p:nvSpPr>
              <p:cNvPr id="327" name="Google Shape;327;p42"/>
              <p:cNvSpPr/>
              <p:nvPr/>
            </p:nvSpPr>
            <p:spPr>
              <a:xfrm>
                <a:off x="209406" y="1992625"/>
                <a:ext cx="2025900" cy="2586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000">
                    <a:latin typeface="Bree Serif"/>
                    <a:ea typeface="Bree Serif"/>
                    <a:cs typeface="Bree Serif"/>
                    <a:sym typeface="Bree Serif"/>
                  </a:rPr>
                  <a:t>Parts With Mesentery</a:t>
                </a:r>
                <a:endParaRPr b="1"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>
                <a:off x="248400" y="2057862"/>
                <a:ext cx="135600" cy="1281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9" name="Google Shape;329;p42"/>
            <p:cNvSpPr txBox="1"/>
            <p:nvPr/>
          </p:nvSpPr>
          <p:spPr>
            <a:xfrm>
              <a:off x="6867575" y="2151275"/>
              <a:ext cx="22524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1. Transverse colon</a:t>
              </a:r>
              <a:r>
                <a:rPr lang="ar" sz="700"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r>
                <a:rPr lang="ar" sz="7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(transverse mesocolon)</a:t>
              </a:r>
              <a:endParaRPr sz="7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2. Sigmoid colon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(sigmoid mesocolon)</a:t>
              </a:r>
              <a:endParaRPr sz="8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3. Appendix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(mesoappendix)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4. Cecum </a:t>
              </a: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(could be without) (see slide 8)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         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30" name="Google Shape;330;p42"/>
            <p:cNvSpPr txBox="1"/>
            <p:nvPr/>
          </p:nvSpPr>
          <p:spPr>
            <a:xfrm>
              <a:off x="6956070" y="3783925"/>
              <a:ext cx="1387500" cy="29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1.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Lower ⅓ of rectum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 2. Anal canal     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600" y="3855550"/>
            <a:ext cx="2344799" cy="103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/>
          <p:nvPr/>
        </p:nvSpPr>
        <p:spPr>
          <a:xfrm>
            <a:off x="4373325" y="4083625"/>
            <a:ext cx="143400" cy="642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2"/>
          <p:cNvSpPr/>
          <p:nvPr/>
        </p:nvSpPr>
        <p:spPr>
          <a:xfrm>
            <a:off x="5424750" y="3855550"/>
            <a:ext cx="319800" cy="1311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2"/>
          <p:cNvSpPr/>
          <p:nvPr/>
        </p:nvSpPr>
        <p:spPr>
          <a:xfrm>
            <a:off x="5450021" y="4307028"/>
            <a:ext cx="207600" cy="642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2"/>
          <p:cNvSpPr/>
          <p:nvPr/>
        </p:nvSpPr>
        <p:spPr>
          <a:xfrm>
            <a:off x="5450025" y="4785575"/>
            <a:ext cx="294300" cy="642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2"/>
          <p:cNvSpPr/>
          <p:nvPr/>
        </p:nvSpPr>
        <p:spPr>
          <a:xfrm>
            <a:off x="3404900" y="4083625"/>
            <a:ext cx="207600" cy="642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2"/>
          <p:cNvPicPr preferRelativeResize="0"/>
          <p:nvPr/>
        </p:nvPicPr>
        <p:blipFill rotWithShape="1">
          <a:blip r:embed="rId4">
            <a:alphaModFix/>
          </a:blip>
          <a:srcRect b="4333" l="0" r="9057" t="0"/>
          <a:stretch/>
        </p:blipFill>
        <p:spPr>
          <a:xfrm>
            <a:off x="7706848" y="4168800"/>
            <a:ext cx="697798" cy="7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2828" y="4170650"/>
            <a:ext cx="734025" cy="73405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/>
          <p:cNvSpPr/>
          <p:nvPr/>
        </p:nvSpPr>
        <p:spPr>
          <a:xfrm>
            <a:off x="8473550" y="4492843"/>
            <a:ext cx="461100" cy="837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600">
                <a:latin typeface="Bree Serif"/>
                <a:ea typeface="Bree Serif"/>
                <a:cs typeface="Bree Serif"/>
                <a:sym typeface="Bree Serif"/>
              </a:rPr>
              <a:t>Rectum</a:t>
            </a:r>
            <a:endParaRPr sz="6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40" name="Google Shape;340;p42"/>
          <p:cNvCxnSpPr>
            <a:endCxn id="339" idx="1"/>
          </p:cNvCxnSpPr>
          <p:nvPr/>
        </p:nvCxnSpPr>
        <p:spPr>
          <a:xfrm flipH="1" rot="10800000">
            <a:off x="8317850" y="4534693"/>
            <a:ext cx="155700" cy="2175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42"/>
          <p:cNvSpPr/>
          <p:nvPr/>
        </p:nvSpPr>
        <p:spPr>
          <a:xfrm>
            <a:off x="8473550" y="4671823"/>
            <a:ext cx="461100" cy="1830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600">
                <a:latin typeface="Bree Serif"/>
                <a:ea typeface="Bree Serif"/>
                <a:cs typeface="Bree Serif"/>
                <a:sym typeface="Bree Serif"/>
              </a:rPr>
              <a:t>Anal canal</a:t>
            </a:r>
            <a:endParaRPr sz="6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42" name="Google Shape;342;p42"/>
          <p:cNvCxnSpPr>
            <a:endCxn id="341" idx="1"/>
          </p:cNvCxnSpPr>
          <p:nvPr/>
        </p:nvCxnSpPr>
        <p:spPr>
          <a:xfrm flipH="1" rot="10800000">
            <a:off x="8319650" y="4763323"/>
            <a:ext cx="153900" cy="528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3" name="Google Shape;34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900" y="4083625"/>
            <a:ext cx="1064344" cy="7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/>
          <p:nvPr>
            <p:ph type="ctrTitle"/>
          </p:nvPr>
        </p:nvSpPr>
        <p:spPr>
          <a:xfrm>
            <a:off x="413200" y="-172704"/>
            <a:ext cx="85284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/>
              <a:t>Cecum–ascending &amp; Descending Colons</a:t>
            </a:r>
            <a:endParaRPr b="1" sz="2000"/>
          </a:p>
        </p:txBody>
      </p:sp>
      <p:sp>
        <p:nvSpPr>
          <p:cNvPr id="349" name="Google Shape;349;p43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pSp>
        <p:nvGrpSpPr>
          <p:cNvPr id="350" name="Google Shape;350;p43"/>
          <p:cNvGrpSpPr/>
          <p:nvPr/>
        </p:nvGrpSpPr>
        <p:grpSpPr>
          <a:xfrm>
            <a:off x="126200" y="709635"/>
            <a:ext cx="363175" cy="397702"/>
            <a:chOff x="219906" y="1124884"/>
            <a:chExt cx="502455" cy="736349"/>
          </a:xfrm>
        </p:grpSpPr>
        <p:grpSp>
          <p:nvGrpSpPr>
            <p:cNvPr id="351" name="Google Shape;351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52" name="Google Shape;352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53" name="Google Shape;353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54" name="Google Shape;354;p43"/>
            <p:cNvSpPr txBox="1"/>
            <p:nvPr/>
          </p:nvSpPr>
          <p:spPr>
            <a:xfrm>
              <a:off x="279196" y="1152207"/>
              <a:ext cx="3648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355" name="Google Shape;355;p43"/>
          <p:cNvSpPr txBox="1"/>
          <p:nvPr>
            <p:ph type="ctrTitle"/>
          </p:nvPr>
        </p:nvSpPr>
        <p:spPr>
          <a:xfrm>
            <a:off x="274772" y="2458187"/>
            <a:ext cx="4140300" cy="45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/>
              <a:t>Transverse Colon</a:t>
            </a:r>
            <a:endParaRPr b="1" sz="2000"/>
          </a:p>
        </p:txBody>
      </p:sp>
      <p:sp>
        <p:nvSpPr>
          <p:cNvPr id="356" name="Google Shape;356;p43"/>
          <p:cNvSpPr txBox="1"/>
          <p:nvPr>
            <p:ph type="ctrTitle"/>
          </p:nvPr>
        </p:nvSpPr>
        <p:spPr>
          <a:xfrm>
            <a:off x="396236" y="3887697"/>
            <a:ext cx="33189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/>
              <a:t>Colic Flexures</a:t>
            </a:r>
            <a:endParaRPr b="1" sz="2000"/>
          </a:p>
        </p:txBody>
      </p:sp>
      <p:grpSp>
        <p:nvGrpSpPr>
          <p:cNvPr id="357" name="Google Shape;357;p43"/>
          <p:cNvGrpSpPr/>
          <p:nvPr/>
        </p:nvGrpSpPr>
        <p:grpSpPr>
          <a:xfrm>
            <a:off x="88505" y="4115157"/>
            <a:ext cx="262483" cy="335922"/>
            <a:chOff x="219906" y="1124884"/>
            <a:chExt cx="502455" cy="736349"/>
          </a:xfrm>
        </p:grpSpPr>
        <p:grpSp>
          <p:nvGrpSpPr>
            <p:cNvPr id="358" name="Google Shape;358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59" name="Google Shape;359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60" name="Google Shape;360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61" name="Google Shape;361;p43"/>
            <p:cNvSpPr txBox="1"/>
            <p:nvPr/>
          </p:nvSpPr>
          <p:spPr>
            <a:xfrm>
              <a:off x="279214" y="1152192"/>
              <a:ext cx="3648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aphicFrame>
        <p:nvGraphicFramePr>
          <p:cNvPr id="362" name="Google Shape;362;p43"/>
          <p:cNvGraphicFramePr/>
          <p:nvPr/>
        </p:nvGraphicFramePr>
        <p:xfrm>
          <a:off x="132945" y="29563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1672375"/>
                <a:gridCol w="1672375"/>
                <a:gridCol w="1672375"/>
                <a:gridCol w="1672375"/>
              </a:tblGrid>
              <a:tr h="34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 Relations	</a:t>
                      </a:r>
                      <a:endParaRPr sz="12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 Relations	</a:t>
                      </a:r>
                      <a:endParaRPr sz="12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Superior Relation</a:t>
                      </a:r>
                      <a:endParaRPr sz="12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Inferior Relation</a:t>
                      </a:r>
                      <a:endParaRPr sz="12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</a:tr>
              <a:tr h="67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1-greater omentum	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2-anterior abdominal wall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1-2nd part of duodenum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2-pancreas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674EA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3-superior mesenteric vessels</a:t>
                      </a:r>
                      <a:endParaRPr b="1" sz="900">
                        <a:solidFill>
                          <a:srgbClr val="674EA7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1-liver	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2-gallbladder	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3-stomach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1-coils of small intestine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3" name="Google Shape;363;p43"/>
          <p:cNvSpPr txBox="1"/>
          <p:nvPr>
            <p:ph idx="1" type="subTitle"/>
          </p:nvPr>
        </p:nvSpPr>
        <p:spPr>
          <a:xfrm>
            <a:off x="-48200" y="4385775"/>
            <a:ext cx="6096900" cy="49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❖"/>
            </a:pPr>
            <a:r>
              <a:rPr lang="ar">
                <a:solidFill>
                  <a:schemeClr val="accent3"/>
                </a:solidFill>
              </a:rPr>
              <a:t>Hepatic flexure</a:t>
            </a:r>
            <a:r>
              <a:rPr lang="ar" sz="1400">
                <a:solidFill>
                  <a:schemeClr val="accent3"/>
                </a:solidFill>
              </a:rPr>
              <a:t> </a:t>
            </a:r>
            <a:r>
              <a:rPr lang="ar">
                <a:solidFill>
                  <a:srgbClr val="B7B7B7"/>
                </a:solidFill>
              </a:rPr>
              <a:t>(right colic flexure)</a:t>
            </a:r>
            <a:r>
              <a:rPr lang="ar" sz="1400">
                <a:solidFill>
                  <a:schemeClr val="accent3"/>
                </a:solidFill>
              </a:rPr>
              <a:t>:</a:t>
            </a:r>
            <a:r>
              <a:rPr lang="ar">
                <a:solidFill>
                  <a:srgbClr val="B7B7B7"/>
                </a:solidFill>
              </a:rPr>
              <a:t>  position: lower(liver push it down) + angle: wider</a:t>
            </a:r>
            <a:endParaRPr>
              <a:solidFill>
                <a:srgbClr val="B7B7B7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❖"/>
            </a:pPr>
            <a:r>
              <a:rPr lang="ar">
                <a:solidFill>
                  <a:schemeClr val="accent3"/>
                </a:solidFill>
              </a:rPr>
              <a:t>Splenic flexure </a:t>
            </a:r>
            <a:r>
              <a:rPr lang="ar">
                <a:solidFill>
                  <a:srgbClr val="B7B7B7"/>
                </a:solidFill>
              </a:rPr>
              <a:t>(left colic flexure)</a:t>
            </a:r>
            <a:r>
              <a:rPr lang="ar" sz="1400">
                <a:solidFill>
                  <a:schemeClr val="accent3"/>
                </a:solidFill>
              </a:rPr>
              <a:t>:</a:t>
            </a:r>
            <a:r>
              <a:rPr lang="ar" sz="1400">
                <a:solidFill>
                  <a:schemeClr val="accent1"/>
                </a:solidFill>
              </a:rPr>
              <a:t> </a:t>
            </a:r>
            <a:r>
              <a:rPr lang="ar">
                <a:solidFill>
                  <a:schemeClr val="dk1"/>
                </a:solidFill>
              </a:rPr>
              <a:t>Position: higher + Angle: more acute</a:t>
            </a:r>
            <a:endParaRPr sz="1400">
              <a:solidFill>
                <a:schemeClr val="accent1"/>
              </a:solidFill>
            </a:endParaRPr>
          </a:p>
        </p:txBody>
      </p:sp>
      <p:graphicFrame>
        <p:nvGraphicFramePr>
          <p:cNvPr id="364" name="Google Shape;364;p43"/>
          <p:cNvGraphicFramePr/>
          <p:nvPr/>
        </p:nvGraphicFramePr>
        <p:xfrm>
          <a:off x="132944" y="4523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1728700"/>
                <a:gridCol w="1229275"/>
                <a:gridCol w="1535675"/>
                <a:gridCol w="2314125"/>
              </a:tblGrid>
              <a:tr h="39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Parts</a:t>
                      </a:r>
                      <a:endParaRPr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accent3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Cecum</a:t>
                      </a:r>
                      <a:endParaRPr>
                        <a:solidFill>
                          <a:schemeClr val="accent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accent3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Ascending colon</a:t>
                      </a:r>
                      <a:endParaRPr>
                        <a:solidFill>
                          <a:schemeClr val="accent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000">
                          <a:solidFill>
                            <a:schemeClr val="accent3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Descending colon</a:t>
                      </a:r>
                      <a:endParaRPr>
                        <a:solidFill>
                          <a:schemeClr val="accent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6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 Relations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1-Greater omentum 2-Coils of small intestine 3-Anterior abdominal wall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18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 Relations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Psoas major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 Iliacus	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Nerves: (all right)* </a:t>
                      </a: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Iliohypogastric Ilioinguinal </a:t>
                      </a:r>
                      <a:endParaRPr sz="900">
                        <a:solidFill>
                          <a:srgbClr val="93C47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Iliacus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Quadratus lumborum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rgbClr val="C27BA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kidney.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Nerves: (all right)*</a:t>
                      </a:r>
                      <a:endParaRPr sz="900">
                        <a:solidFill>
                          <a:srgbClr val="93C47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</a:t>
                      </a: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ateral cutaneous of thigh ,Femoral,Genitofemoral </a:t>
                      </a:r>
                      <a:endParaRPr sz="900">
                        <a:solidFill>
                          <a:srgbClr val="93C47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Iliacus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Quadratus lumborum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rgbClr val="C27BA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kidney.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Bree Serif"/>
                        <a:buAutoNum type="arabicPeriod"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</a:t>
                      </a: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Psoas major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 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Nerves: (all left)*</a:t>
                      </a:r>
                      <a:endParaRPr sz="900">
                        <a:solidFill>
                          <a:srgbClr val="93C47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93C47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Iliohypogastric ,Ilioinguinal,  lateral cutaneous of thigh Femoral, Genitofemoral;</a:t>
                      </a:r>
                      <a:endParaRPr sz="900">
                        <a:solidFill>
                          <a:srgbClr val="93C47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5" name="Google Shape;365;p43"/>
          <p:cNvGrpSpPr/>
          <p:nvPr/>
        </p:nvGrpSpPr>
        <p:grpSpPr>
          <a:xfrm>
            <a:off x="7264242" y="604751"/>
            <a:ext cx="1598533" cy="796724"/>
            <a:chOff x="6968817" y="665876"/>
            <a:chExt cx="1598533" cy="796724"/>
          </a:xfrm>
        </p:grpSpPr>
        <p:pic>
          <p:nvPicPr>
            <p:cNvPr id="366" name="Google Shape;366;p43"/>
            <p:cNvPicPr preferRelativeResize="0"/>
            <p:nvPr/>
          </p:nvPicPr>
          <p:blipFill rotWithShape="1">
            <a:blip r:embed="rId3">
              <a:alphaModFix/>
            </a:blip>
            <a:srcRect b="3115" l="7856" r="9011" t="3600"/>
            <a:stretch/>
          </p:blipFill>
          <p:spPr>
            <a:xfrm>
              <a:off x="6968817" y="665876"/>
              <a:ext cx="710074" cy="796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43"/>
            <p:cNvSpPr txBox="1"/>
            <p:nvPr/>
          </p:nvSpPr>
          <p:spPr>
            <a:xfrm>
              <a:off x="7857250" y="997150"/>
              <a:ext cx="710100" cy="200700"/>
            </a:xfrm>
            <a:prstGeom prst="rect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Coils of small intestine</a:t>
              </a:r>
              <a:endParaRPr sz="6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368" name="Google Shape;368;p43"/>
            <p:cNvCxnSpPr>
              <a:stCxn id="367" idx="1"/>
            </p:cNvCxnSpPr>
            <p:nvPr/>
          </p:nvCxnSpPr>
          <p:spPr>
            <a:xfrm flipH="1">
              <a:off x="7332550" y="1097500"/>
              <a:ext cx="524700" cy="215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9" name="Google Shape;369;p43"/>
          <p:cNvGrpSpPr/>
          <p:nvPr/>
        </p:nvGrpSpPr>
        <p:grpSpPr>
          <a:xfrm>
            <a:off x="7074650" y="1401478"/>
            <a:ext cx="2010686" cy="975000"/>
            <a:chOff x="7074650" y="1401478"/>
            <a:chExt cx="2010686" cy="975000"/>
          </a:xfrm>
        </p:grpSpPr>
        <p:pic>
          <p:nvPicPr>
            <p:cNvPr id="370" name="Google Shape;370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76010" y="1401478"/>
              <a:ext cx="975000" cy="97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3"/>
            <p:cNvSpPr txBox="1"/>
            <p:nvPr/>
          </p:nvSpPr>
          <p:spPr>
            <a:xfrm>
              <a:off x="7155400" y="2066475"/>
              <a:ext cx="420600" cy="90900"/>
            </a:xfrm>
            <a:prstGeom prst="rect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Iliacus</a:t>
              </a:r>
              <a:endParaRPr sz="6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72" name="Google Shape;372;p43"/>
            <p:cNvSpPr txBox="1"/>
            <p:nvPr/>
          </p:nvSpPr>
          <p:spPr>
            <a:xfrm>
              <a:off x="8512036" y="1656582"/>
              <a:ext cx="573300" cy="154800"/>
            </a:xfrm>
            <a:prstGeom prst="rect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latin typeface="Bree Serif"/>
                  <a:ea typeface="Bree Serif"/>
                  <a:cs typeface="Bree Serif"/>
                  <a:sym typeface="Bree Serif"/>
                </a:rPr>
                <a:t>Quadratus lumborum</a:t>
              </a:r>
              <a:endParaRPr sz="6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73" name="Google Shape;373;p43"/>
            <p:cNvSpPr txBox="1"/>
            <p:nvPr/>
          </p:nvSpPr>
          <p:spPr>
            <a:xfrm>
              <a:off x="8578109" y="1994800"/>
              <a:ext cx="399600" cy="187200"/>
            </a:xfrm>
            <a:prstGeom prst="rect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latin typeface="Bree Serif"/>
                  <a:ea typeface="Bree Serif"/>
                  <a:cs typeface="Bree Serif"/>
                  <a:sym typeface="Bree Serif"/>
                </a:rPr>
                <a:t>Psoas major  </a:t>
              </a:r>
              <a:endParaRPr sz="600"/>
            </a:p>
          </p:txBody>
        </p:sp>
        <p:sp>
          <p:nvSpPr>
            <p:cNvPr id="374" name="Google Shape;374;p43"/>
            <p:cNvSpPr txBox="1"/>
            <p:nvPr/>
          </p:nvSpPr>
          <p:spPr>
            <a:xfrm>
              <a:off x="7074650" y="1688525"/>
              <a:ext cx="420600" cy="90900"/>
            </a:xfrm>
            <a:prstGeom prst="rect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kidney</a:t>
              </a:r>
              <a:endParaRPr sz="600"/>
            </a:p>
          </p:txBody>
        </p:sp>
        <p:cxnSp>
          <p:nvCxnSpPr>
            <p:cNvPr id="375" name="Google Shape;375;p43"/>
            <p:cNvCxnSpPr>
              <a:endCxn id="374" idx="3"/>
            </p:cNvCxnSpPr>
            <p:nvPr/>
          </p:nvCxnSpPr>
          <p:spPr>
            <a:xfrm flipH="1">
              <a:off x="7495250" y="1731875"/>
              <a:ext cx="407100" cy="2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43"/>
            <p:cNvCxnSpPr>
              <a:endCxn id="374" idx="3"/>
            </p:cNvCxnSpPr>
            <p:nvPr/>
          </p:nvCxnSpPr>
          <p:spPr>
            <a:xfrm rot="10800000">
              <a:off x="7495250" y="1733975"/>
              <a:ext cx="710100" cy="46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7" name="Google Shape;377;p43"/>
            <p:cNvCxnSpPr>
              <a:endCxn id="371" idx="3"/>
            </p:cNvCxnSpPr>
            <p:nvPr/>
          </p:nvCxnSpPr>
          <p:spPr>
            <a:xfrm flipH="1">
              <a:off x="7576000" y="2092125"/>
              <a:ext cx="244800" cy="19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8" name="Google Shape;378;p43"/>
            <p:cNvCxnSpPr>
              <a:endCxn id="371" idx="3"/>
            </p:cNvCxnSpPr>
            <p:nvPr/>
          </p:nvCxnSpPr>
          <p:spPr>
            <a:xfrm rot="10800000">
              <a:off x="7576000" y="2111925"/>
              <a:ext cx="670800" cy="12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9" name="Google Shape;379;p43"/>
            <p:cNvCxnSpPr>
              <a:stCxn id="372" idx="1"/>
            </p:cNvCxnSpPr>
            <p:nvPr/>
          </p:nvCxnSpPr>
          <p:spPr>
            <a:xfrm flipH="1">
              <a:off x="7902436" y="1733982"/>
              <a:ext cx="609600" cy="18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0" name="Google Shape;380;p43"/>
            <p:cNvCxnSpPr>
              <a:stCxn id="372" idx="1"/>
            </p:cNvCxnSpPr>
            <p:nvPr/>
          </p:nvCxnSpPr>
          <p:spPr>
            <a:xfrm flipH="1">
              <a:off x="8238136" y="1733982"/>
              <a:ext cx="273900" cy="191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1" name="Google Shape;381;p43"/>
            <p:cNvCxnSpPr>
              <a:stCxn id="373" idx="1"/>
            </p:cNvCxnSpPr>
            <p:nvPr/>
          </p:nvCxnSpPr>
          <p:spPr>
            <a:xfrm rot="10800000">
              <a:off x="7976609" y="1934500"/>
              <a:ext cx="601500" cy="153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2" name="Google Shape;382;p43"/>
            <p:cNvCxnSpPr>
              <a:stCxn id="373" idx="1"/>
            </p:cNvCxnSpPr>
            <p:nvPr/>
          </p:nvCxnSpPr>
          <p:spPr>
            <a:xfrm rot="10800000">
              <a:off x="8177609" y="2022700"/>
              <a:ext cx="400500" cy="65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83" name="Google Shape;383;p43"/>
          <p:cNvGrpSpPr/>
          <p:nvPr/>
        </p:nvGrpSpPr>
        <p:grpSpPr>
          <a:xfrm>
            <a:off x="6981681" y="2571750"/>
            <a:ext cx="1783286" cy="1967213"/>
            <a:chOff x="6688259" y="2399850"/>
            <a:chExt cx="1783286" cy="1967213"/>
          </a:xfrm>
        </p:grpSpPr>
        <p:pic>
          <p:nvPicPr>
            <p:cNvPr id="384" name="Google Shape;384;p43"/>
            <p:cNvPicPr preferRelativeResize="0"/>
            <p:nvPr/>
          </p:nvPicPr>
          <p:blipFill rotWithShape="1">
            <a:blip r:embed="rId5">
              <a:alphaModFix/>
            </a:blip>
            <a:srcRect b="6944" l="25395" r="26341" t="15888"/>
            <a:stretch/>
          </p:blipFill>
          <p:spPr>
            <a:xfrm>
              <a:off x="7579884" y="2406279"/>
              <a:ext cx="696650" cy="9750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85" name="Google Shape;385;p43"/>
            <p:cNvPicPr preferRelativeResize="0"/>
            <p:nvPr/>
          </p:nvPicPr>
          <p:blipFill rotWithShape="1">
            <a:blip r:embed="rId6">
              <a:alphaModFix/>
            </a:blip>
            <a:srcRect b="0" l="16011" r="19267" t="0"/>
            <a:stretch/>
          </p:blipFill>
          <p:spPr>
            <a:xfrm>
              <a:off x="7579875" y="3381275"/>
              <a:ext cx="696651" cy="9750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86" name="Google Shape;386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83225" y="2406275"/>
              <a:ext cx="696649" cy="9750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87" name="Google Shape;387;p43"/>
            <p:cNvPicPr preferRelativeResize="0"/>
            <p:nvPr/>
          </p:nvPicPr>
          <p:blipFill rotWithShape="1">
            <a:blip r:embed="rId8">
              <a:alphaModFix/>
            </a:blip>
            <a:srcRect b="0" l="7744" r="8257" t="0"/>
            <a:stretch/>
          </p:blipFill>
          <p:spPr>
            <a:xfrm>
              <a:off x="6883225" y="3381275"/>
              <a:ext cx="696650" cy="9750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8" name="Google Shape;388;p43"/>
            <p:cNvSpPr txBox="1"/>
            <p:nvPr/>
          </p:nvSpPr>
          <p:spPr>
            <a:xfrm rot="-5402122">
              <a:off x="6299759" y="2788650"/>
              <a:ext cx="972000" cy="194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Anterior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89" name="Google Shape;389;p43"/>
            <p:cNvSpPr txBox="1"/>
            <p:nvPr/>
          </p:nvSpPr>
          <p:spPr>
            <a:xfrm rot="-5402082">
              <a:off x="6290470" y="3769950"/>
              <a:ext cx="990600" cy="194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Inferior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90" name="Google Shape;390;p43"/>
            <p:cNvSpPr txBox="1"/>
            <p:nvPr/>
          </p:nvSpPr>
          <p:spPr>
            <a:xfrm rot="5397878">
              <a:off x="7888045" y="3783863"/>
              <a:ext cx="972000" cy="194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Posterior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91" name="Google Shape;391;p43"/>
            <p:cNvSpPr txBox="1"/>
            <p:nvPr/>
          </p:nvSpPr>
          <p:spPr>
            <a:xfrm rot="5397918">
              <a:off x="7878734" y="2802563"/>
              <a:ext cx="990600" cy="194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8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Superior</a:t>
              </a:r>
              <a:endParaRPr sz="8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pic>
        <p:nvPicPr>
          <p:cNvPr id="392" name="Google Shape;392;p43"/>
          <p:cNvPicPr preferRelativeResize="0"/>
          <p:nvPr/>
        </p:nvPicPr>
        <p:blipFill rotWithShape="1">
          <a:blip r:embed="rId9">
            <a:alphaModFix/>
          </a:blip>
          <a:srcRect b="2966" l="38450" r="0" t="6584"/>
          <a:stretch/>
        </p:blipFill>
        <p:spPr>
          <a:xfrm>
            <a:off x="6054475" y="4034600"/>
            <a:ext cx="681367" cy="796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43"/>
          <p:cNvGrpSpPr/>
          <p:nvPr/>
        </p:nvGrpSpPr>
        <p:grpSpPr>
          <a:xfrm>
            <a:off x="164705" y="76557"/>
            <a:ext cx="262483" cy="335922"/>
            <a:chOff x="219906" y="1124884"/>
            <a:chExt cx="502455" cy="736349"/>
          </a:xfrm>
        </p:grpSpPr>
        <p:grpSp>
          <p:nvGrpSpPr>
            <p:cNvPr id="394" name="Google Shape;394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95" name="Google Shape;395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96" name="Google Shape;396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97" name="Google Shape;397;p43"/>
            <p:cNvSpPr txBox="1"/>
            <p:nvPr/>
          </p:nvSpPr>
          <p:spPr>
            <a:xfrm>
              <a:off x="279214" y="1152192"/>
              <a:ext cx="3648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98" name="Google Shape;398;p43"/>
          <p:cNvGrpSpPr/>
          <p:nvPr/>
        </p:nvGrpSpPr>
        <p:grpSpPr>
          <a:xfrm>
            <a:off x="88505" y="2514957"/>
            <a:ext cx="262483" cy="335922"/>
            <a:chOff x="219906" y="1124884"/>
            <a:chExt cx="502455" cy="736349"/>
          </a:xfrm>
        </p:grpSpPr>
        <p:grpSp>
          <p:nvGrpSpPr>
            <p:cNvPr id="399" name="Google Shape;399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400" name="Google Shape;400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401" name="Google Shape;401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402" name="Google Shape;402;p43"/>
            <p:cNvSpPr txBox="1"/>
            <p:nvPr/>
          </p:nvSpPr>
          <p:spPr>
            <a:xfrm>
              <a:off x="279214" y="1152192"/>
              <a:ext cx="3648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403" name="Google Shape;403;p43"/>
          <p:cNvSpPr txBox="1"/>
          <p:nvPr/>
        </p:nvSpPr>
        <p:spPr>
          <a:xfrm>
            <a:off x="206775" y="4882875"/>
            <a:ext cx="30024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*from the picture in the lecture </a:t>
            </a:r>
            <a:endParaRPr sz="900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" name="Google Shape;408;p44"/>
          <p:cNvGraphicFramePr/>
          <p:nvPr/>
        </p:nvGraphicFramePr>
        <p:xfrm>
          <a:off x="4923299" y="6956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1978500"/>
                <a:gridCol w="1978500"/>
              </a:tblGrid>
              <a:tr h="357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            </a:t>
                      </a: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Beginning		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 hMerge="1"/>
              </a:tr>
              <a:tr h="305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as a  continuation of sigmoid colon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level of S3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57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    </a:t>
                      </a: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Termination	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 hMerge="1"/>
              </a:tr>
              <a:tr h="4436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continues  as anal canal,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one inch below &amp; in front of tip of  coccyx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. Its end is dilated  to form the rectal ampulla.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57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Length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 hMerge="1"/>
              </a:tr>
              <a:tr h="305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13 cm(5	inches)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57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Relations of Rectum in	Pelvis</a:t>
                      </a:r>
                      <a:endParaRPr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 hMerge="1"/>
              </a:tr>
              <a:tr h="998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accent3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Males</a:t>
                      </a:r>
                      <a:endParaRPr b="1" sz="1000">
                        <a:solidFill>
                          <a:schemeClr val="accent3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 :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1.Posterior surfaces of urinary bladder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2.Seminal vesicles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3.Prostate gland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accent3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Females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Anterior :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1.posterior wall of vagina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Posterior: </a:t>
                      </a: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1000">
                          <a:solidFill>
                            <a:srgbClr val="674EA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1.Sacral plexus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2.Sacrum 3.Coccyx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409" name="Google Shape;409;p44"/>
          <p:cNvSpPr txBox="1"/>
          <p:nvPr>
            <p:ph type="ctrTitle"/>
          </p:nvPr>
        </p:nvSpPr>
        <p:spPr>
          <a:xfrm>
            <a:off x="763375" y="69688"/>
            <a:ext cx="28416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Appendix</a:t>
            </a:r>
            <a:endParaRPr/>
          </a:p>
        </p:txBody>
      </p:sp>
      <p:sp>
        <p:nvSpPr>
          <p:cNvPr id="410" name="Google Shape;410;p44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pSp>
        <p:nvGrpSpPr>
          <p:cNvPr id="411" name="Google Shape;411;p44"/>
          <p:cNvGrpSpPr/>
          <p:nvPr/>
        </p:nvGrpSpPr>
        <p:grpSpPr>
          <a:xfrm>
            <a:off x="400195" y="150949"/>
            <a:ext cx="363175" cy="459187"/>
            <a:chOff x="219906" y="1124884"/>
            <a:chExt cx="502455" cy="736349"/>
          </a:xfrm>
        </p:grpSpPr>
        <p:grpSp>
          <p:nvGrpSpPr>
            <p:cNvPr id="412" name="Google Shape;412;p44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413" name="Google Shape;413;p44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415" name="Google Shape;415;p44"/>
            <p:cNvSpPr txBox="1"/>
            <p:nvPr/>
          </p:nvSpPr>
          <p:spPr>
            <a:xfrm>
              <a:off x="279204" y="1152203"/>
              <a:ext cx="2988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4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416" name="Google Shape;416;p44"/>
          <p:cNvSpPr txBox="1"/>
          <p:nvPr>
            <p:ph type="ctrTitle"/>
          </p:nvPr>
        </p:nvSpPr>
        <p:spPr>
          <a:xfrm>
            <a:off x="5407083" y="150989"/>
            <a:ext cx="4140300" cy="45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Rectum</a:t>
            </a:r>
            <a:endParaRPr/>
          </a:p>
        </p:txBody>
      </p:sp>
      <p:grpSp>
        <p:nvGrpSpPr>
          <p:cNvPr id="417" name="Google Shape;417;p44"/>
          <p:cNvGrpSpPr/>
          <p:nvPr/>
        </p:nvGrpSpPr>
        <p:grpSpPr>
          <a:xfrm>
            <a:off x="5040469" y="150961"/>
            <a:ext cx="363185" cy="459164"/>
            <a:chOff x="4781644" y="81271"/>
            <a:chExt cx="363185" cy="459164"/>
          </a:xfrm>
        </p:grpSpPr>
        <p:sp>
          <p:nvSpPr>
            <p:cNvPr id="418" name="Google Shape;418;p44"/>
            <p:cNvSpPr/>
            <p:nvPr/>
          </p:nvSpPr>
          <p:spPr>
            <a:xfrm rot="10800000">
              <a:off x="4781644" y="81271"/>
              <a:ext cx="363185" cy="459164"/>
            </a:xfrm>
            <a:custGeom>
              <a:rect b="b" l="l" r="r" t="t"/>
              <a:pathLst>
                <a:path extrusionOk="0" h="1429526" w="1060704">
                  <a:moveTo>
                    <a:pt x="832104" y="1429526"/>
                  </a:moveTo>
                  <a:lnTo>
                    <a:pt x="228600" y="1429526"/>
                  </a:lnTo>
                  <a:lnTo>
                    <a:pt x="0" y="972326"/>
                  </a:lnTo>
                  <a:lnTo>
                    <a:pt x="543363" y="0"/>
                  </a:lnTo>
                  <a:lnTo>
                    <a:pt x="1060704" y="972326"/>
                  </a:lnTo>
                  <a:lnTo>
                    <a:pt x="832104" y="14295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4806897" y="98308"/>
              <a:ext cx="312680" cy="255161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420" name="Google Shape;420;p44"/>
          <p:cNvSpPr txBox="1"/>
          <p:nvPr/>
        </p:nvSpPr>
        <p:spPr>
          <a:xfrm>
            <a:off x="5066375" y="150950"/>
            <a:ext cx="337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5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1" name="Google Shape;421;p44"/>
          <p:cNvSpPr/>
          <p:nvPr/>
        </p:nvSpPr>
        <p:spPr>
          <a:xfrm>
            <a:off x="6793800" y="3311279"/>
            <a:ext cx="216000" cy="218100"/>
          </a:xfrm>
          <a:prstGeom prst="ellipse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4"/>
          <p:cNvSpPr txBox="1"/>
          <p:nvPr>
            <p:ph idx="1" type="subTitle"/>
          </p:nvPr>
        </p:nvSpPr>
        <p:spPr>
          <a:xfrm>
            <a:off x="6707550" y="3238525"/>
            <a:ext cx="498900" cy="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FFFF"/>
                </a:solidFill>
              </a:rPr>
              <a:t> </a:t>
            </a:r>
            <a:r>
              <a:rPr lang="ar">
                <a:solidFill>
                  <a:srgbClr val="FFFFFF"/>
                </a:solidFill>
              </a:rPr>
              <a:t>Vs.</a:t>
            </a:r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423" name="Google Shape;423;p44"/>
          <p:cNvGraphicFramePr/>
          <p:nvPr/>
        </p:nvGraphicFramePr>
        <p:xfrm>
          <a:off x="218683" y="6956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{794CCD07-FA82-40A4-8266-E70FA105010B}</a:tableStyleId>
              </a:tblPr>
              <a:tblGrid>
                <a:gridCol w="985700"/>
                <a:gridCol w="3504100"/>
              </a:tblGrid>
              <a:tr h="965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Surface anatomy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-15349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base of appendix is marked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by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Mc’Burney’s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point: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 point at the junction of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lateral ⅓ &amp; medial ⅔ of a line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traced from right anterior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superior iliac spine to umbilicus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Opening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posteromedial aspect	of cecum, 1 inc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	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below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ileo-cecal junction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5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Positions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DC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1.Retrocecal:(most common)	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2.Pelvic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3.Subcecal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4.Preilieal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5.Postileal:(least common)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if the appendix in any position rather than (1) the </a:t>
                      </a:r>
                      <a:r>
                        <a:rPr lang="ar" sz="10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cecum </a:t>
                      </a:r>
                      <a:r>
                        <a:rPr lang="ar" sz="10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will be without </a:t>
                      </a:r>
                      <a:r>
                        <a:rPr lang="ar" sz="1000">
                          <a:solidFill>
                            <a:srgbClr val="B7B7B7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mesentery</a:t>
                      </a:r>
                      <a:endParaRPr sz="1000">
                        <a:solidFill>
                          <a:srgbClr val="B7B7B7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4" name="Google Shape;424;p44"/>
          <p:cNvSpPr/>
          <p:nvPr/>
        </p:nvSpPr>
        <p:spPr>
          <a:xfrm>
            <a:off x="5919750" y="785600"/>
            <a:ext cx="194100" cy="1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4"/>
          <p:cNvSpPr/>
          <p:nvPr/>
        </p:nvSpPr>
        <p:spPr>
          <a:xfrm>
            <a:off x="5919757" y="1517761"/>
            <a:ext cx="194100" cy="1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800" y="2303375"/>
            <a:ext cx="1259976" cy="8108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44"/>
          <p:cNvGrpSpPr/>
          <p:nvPr/>
        </p:nvGrpSpPr>
        <p:grpSpPr>
          <a:xfrm>
            <a:off x="374558" y="3606808"/>
            <a:ext cx="4255165" cy="1187572"/>
            <a:chOff x="218675" y="3354400"/>
            <a:chExt cx="4417738" cy="1362519"/>
          </a:xfrm>
        </p:grpSpPr>
        <p:pic>
          <p:nvPicPr>
            <p:cNvPr id="428" name="Google Shape;428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675" y="3354400"/>
              <a:ext cx="1489401" cy="116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44"/>
            <p:cNvSpPr txBox="1"/>
            <p:nvPr/>
          </p:nvSpPr>
          <p:spPr>
            <a:xfrm rot="-1853">
              <a:off x="461267" y="4408819"/>
              <a:ext cx="1113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Rectum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pic>
          <p:nvPicPr>
            <p:cNvPr id="430" name="Google Shape;430;p44"/>
            <p:cNvPicPr preferRelativeResize="0"/>
            <p:nvPr/>
          </p:nvPicPr>
          <p:blipFill rotWithShape="1">
            <a:blip r:embed="rId5">
              <a:alphaModFix/>
            </a:blip>
            <a:srcRect b="51233" l="0" r="0" t="0"/>
            <a:stretch/>
          </p:blipFill>
          <p:spPr>
            <a:xfrm>
              <a:off x="1991487" y="3401205"/>
              <a:ext cx="1322468" cy="1007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44"/>
            <p:cNvPicPr preferRelativeResize="0"/>
            <p:nvPr/>
          </p:nvPicPr>
          <p:blipFill rotWithShape="1">
            <a:blip r:embed="rId6">
              <a:alphaModFix/>
            </a:blip>
            <a:srcRect b="0" l="0" r="0" t="51233"/>
            <a:stretch/>
          </p:blipFill>
          <p:spPr>
            <a:xfrm>
              <a:off x="3313945" y="3401200"/>
              <a:ext cx="1322468" cy="100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44"/>
            <p:cNvSpPr txBox="1"/>
            <p:nvPr/>
          </p:nvSpPr>
          <p:spPr>
            <a:xfrm>
              <a:off x="2114561" y="4465950"/>
              <a:ext cx="2398800" cy="1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Relations of Rectum in Pelvis</a:t>
              </a:r>
              <a:endParaRPr sz="1000"/>
            </a:p>
          </p:txBody>
        </p:sp>
      </p:grpSp>
      <p:pic>
        <p:nvPicPr>
          <p:cNvPr id="433" name="Google Shape;43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3475" y="934575"/>
            <a:ext cx="1098643" cy="62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39" name="Google Shape;439;p45"/>
          <p:cNvSpPr txBox="1"/>
          <p:nvPr>
            <p:ph idx="4294967295" type="ctrTitle"/>
          </p:nvPr>
        </p:nvSpPr>
        <p:spPr>
          <a:xfrm>
            <a:off x="60409" y="-3"/>
            <a:ext cx="85284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Relation between embryological origin of GIT &amp; Supply</a:t>
            </a:r>
            <a:endParaRPr b="1"/>
          </a:p>
        </p:txBody>
      </p:sp>
      <p:grpSp>
        <p:nvGrpSpPr>
          <p:cNvPr id="440" name="Google Shape;440;p45"/>
          <p:cNvGrpSpPr/>
          <p:nvPr/>
        </p:nvGrpSpPr>
        <p:grpSpPr>
          <a:xfrm>
            <a:off x="60410" y="2571757"/>
            <a:ext cx="2862586" cy="2148410"/>
            <a:chOff x="3553711" y="-699716"/>
            <a:chExt cx="913514" cy="840602"/>
          </a:xfrm>
        </p:grpSpPr>
        <p:sp>
          <p:nvSpPr>
            <p:cNvPr id="441" name="Google Shape;441;p45"/>
            <p:cNvSpPr txBox="1"/>
            <p:nvPr/>
          </p:nvSpPr>
          <p:spPr>
            <a:xfrm>
              <a:off x="3553711" y="-699716"/>
              <a:ext cx="913500" cy="1647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45700" lIns="0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Venous Drainage</a:t>
              </a:r>
              <a:endParaRPr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3553724" y="-535014"/>
              <a:ext cx="913500" cy="67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Veins draining gut form the portal circulation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●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All veins finally end into portal vein which enters the liver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443" name="Google Shape;443;p45"/>
          <p:cNvGrpSpPr/>
          <p:nvPr/>
        </p:nvGrpSpPr>
        <p:grpSpPr>
          <a:xfrm>
            <a:off x="6121326" y="2571764"/>
            <a:ext cx="2862562" cy="2148410"/>
            <a:chOff x="3553711" y="-699716"/>
            <a:chExt cx="913506" cy="840602"/>
          </a:xfrm>
        </p:grpSpPr>
        <p:sp>
          <p:nvSpPr>
            <p:cNvPr id="444" name="Google Shape;444;p45"/>
            <p:cNvSpPr txBox="1"/>
            <p:nvPr/>
          </p:nvSpPr>
          <p:spPr>
            <a:xfrm>
              <a:off x="3553711" y="-699716"/>
              <a:ext cx="913500" cy="1647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0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Nerve Supply</a:t>
              </a:r>
              <a:endParaRPr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3553717" y="-535014"/>
              <a:ext cx="913500" cy="67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92100" lvl="0" marL="45720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SzPts val="1000"/>
                <a:buFont typeface="Bree Serif"/>
                <a:buChar char="●"/>
              </a:pPr>
              <a:r>
                <a:rPr b="1" lang="ar" sz="1000">
                  <a:latin typeface="Bree Serif"/>
                  <a:ea typeface="Bree Serif"/>
                  <a:cs typeface="Bree Serif"/>
                  <a:sym typeface="Bree Serif"/>
                </a:rPr>
                <a:t>Midgut (endoderm) : 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Autonomic nerve supply :Sympathetic +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Vagus  nerve</a:t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Bree Serif"/>
                <a:buChar char="●"/>
              </a:pPr>
              <a:r>
                <a:t/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Bree Serif"/>
                <a:buChar char="●"/>
              </a:pPr>
              <a:r>
                <a:rPr b="1" lang="ar" sz="1000">
                  <a:latin typeface="Bree Serif"/>
                  <a:ea typeface="Bree Serif"/>
                  <a:cs typeface="Bree Serif"/>
                  <a:sym typeface="Bree Serif"/>
                </a:rPr>
                <a:t>Hindgut (endoderm) 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Autonomic nerve supply :Sympathetic +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pelvic splanchnic nerves </a:t>
              </a: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(S2,S3,S4)</a:t>
              </a:r>
              <a:endParaRPr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Bree Serif"/>
                <a:buChar char="●"/>
              </a:pPr>
              <a:r>
                <a:t/>
              </a:r>
              <a:endParaRPr b="1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000"/>
                <a:buFont typeface="Bree Serif"/>
                <a:buChar char="●"/>
              </a:pPr>
              <a:r>
                <a:rPr b="1"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ectoderm(lower ⅓ of anal canal)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Somatic nerve supply :inferior rectal </a:t>
              </a: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</a:t>
              </a: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branch</a:t>
              </a: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of pudendal nerve)</a:t>
              </a:r>
              <a:endParaRPr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446" name="Google Shape;446;p45"/>
          <p:cNvGrpSpPr/>
          <p:nvPr/>
        </p:nvGrpSpPr>
        <p:grpSpPr>
          <a:xfrm>
            <a:off x="3140708" y="2571761"/>
            <a:ext cx="2862586" cy="2148410"/>
            <a:chOff x="3553711" y="-699716"/>
            <a:chExt cx="913514" cy="840602"/>
          </a:xfrm>
        </p:grpSpPr>
        <p:sp>
          <p:nvSpPr>
            <p:cNvPr id="447" name="Google Shape;447;p45"/>
            <p:cNvSpPr txBox="1"/>
            <p:nvPr/>
          </p:nvSpPr>
          <p:spPr>
            <a:xfrm>
              <a:off x="3553711" y="-699716"/>
              <a:ext cx="913500" cy="1647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45700" lIns="0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Lymph drainage of GIT</a:t>
              </a:r>
              <a:endParaRPr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48" name="Google Shape;448;p45"/>
            <p:cNvSpPr/>
            <p:nvPr/>
          </p:nvSpPr>
          <p:spPr>
            <a:xfrm>
              <a:off x="3553724" y="-535014"/>
              <a:ext cx="913500" cy="67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92100" lvl="0" marL="45720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ts val="1000"/>
                <a:buFont typeface="Bree Serif"/>
                <a:buChar char="●"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The lymph vessels follow the arteries.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Bree Serif"/>
                <a:buChar char="●"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Ultimately, all the lymph is collected at the Preaortic lymph nodes (Superior &amp; Inferior mesenteric).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3F3F3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449" name="Google Shape;449;p45"/>
          <p:cNvGrpSpPr/>
          <p:nvPr/>
        </p:nvGrpSpPr>
        <p:grpSpPr>
          <a:xfrm>
            <a:off x="60396" y="621801"/>
            <a:ext cx="7277257" cy="1728379"/>
            <a:chOff x="595622" y="4102988"/>
            <a:chExt cx="7277257" cy="1477121"/>
          </a:xfrm>
        </p:grpSpPr>
        <p:grpSp>
          <p:nvGrpSpPr>
            <p:cNvPr id="450" name="Google Shape;450;p45"/>
            <p:cNvGrpSpPr/>
            <p:nvPr/>
          </p:nvGrpSpPr>
          <p:grpSpPr>
            <a:xfrm>
              <a:off x="595622" y="4102988"/>
              <a:ext cx="7277257" cy="1477121"/>
              <a:chOff x="595650" y="4103000"/>
              <a:chExt cx="6763250" cy="1477121"/>
            </a:xfrm>
          </p:grpSpPr>
          <p:sp>
            <p:nvSpPr>
              <p:cNvPr id="451" name="Google Shape;451;p45"/>
              <p:cNvSpPr txBox="1"/>
              <p:nvPr/>
            </p:nvSpPr>
            <p:spPr>
              <a:xfrm>
                <a:off x="595650" y="4103000"/>
                <a:ext cx="6762900" cy="28950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ar" sz="1200">
                    <a:solidFill>
                      <a:schemeClr val="lt1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Arterial Supply</a:t>
                </a:r>
                <a:endParaRPr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452" name="Google Shape;452;p45"/>
              <p:cNvSpPr/>
              <p:nvPr/>
            </p:nvSpPr>
            <p:spPr>
              <a:xfrm>
                <a:off x="595700" y="4392420"/>
                <a:ext cx="6763200" cy="1187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453" name="Google Shape;453;p45"/>
            <p:cNvSpPr txBox="1"/>
            <p:nvPr/>
          </p:nvSpPr>
          <p:spPr>
            <a:xfrm>
              <a:off x="656925" y="4409225"/>
              <a:ext cx="19236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1-Foregut: </a:t>
              </a:r>
              <a:endParaRPr b="1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celiac trunk</a:t>
              </a:r>
              <a:endParaRPr b="1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Includes  Stomach ,liver, gallbladder, pancreas, spleen, upper part of duodenum until major duodenal ampulla</a:t>
              </a:r>
              <a:endParaRPr/>
            </a:p>
          </p:txBody>
        </p:sp>
        <p:sp>
          <p:nvSpPr>
            <p:cNvPr id="454" name="Google Shape;454;p45"/>
            <p:cNvSpPr txBox="1"/>
            <p:nvPr/>
          </p:nvSpPr>
          <p:spPr>
            <a:xfrm>
              <a:off x="2680300" y="4409225"/>
              <a:ext cx="17442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2-Midgut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r>
                <a:rPr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(endoderm)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: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Superior mesenteric artery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Includes the Rest of duodenum ,jejunum, ileum, </a:t>
              </a: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cecum,appendix, ascending colon, right ⅔ of transverse colon </a:t>
              </a:r>
              <a:endParaRPr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5"/>
            <p:cNvSpPr txBox="1"/>
            <p:nvPr/>
          </p:nvSpPr>
          <p:spPr>
            <a:xfrm>
              <a:off x="4524266" y="4300037"/>
              <a:ext cx="19236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3-Hindgut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r>
                <a:rPr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(endoderm)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: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Inferior mesenteric artery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Left ⅓ of transverse colon, descending colon, sigmoid colon, rectum, upper part of anal canal</a:t>
              </a:r>
              <a:r>
                <a:rPr lang="ar" sz="1000">
                  <a:solidFill>
                    <a:srgbClr val="B7B7B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56" name="Google Shape;456;p45"/>
            <p:cNvSpPr txBox="1"/>
            <p:nvPr/>
          </p:nvSpPr>
          <p:spPr>
            <a:xfrm>
              <a:off x="6220776" y="4502993"/>
              <a:ext cx="1652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4-Ectoderm</a:t>
              </a:r>
              <a:r>
                <a:rPr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:</a:t>
              </a:r>
              <a:endParaRPr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inferior rectal artery</a:t>
              </a:r>
              <a:endParaRPr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93C47D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Lower part of anal canal</a:t>
              </a:r>
              <a:endParaRPr sz="10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7" name="Google Shape;4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6500" y="955526"/>
            <a:ext cx="842375" cy="11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5"/>
          <p:cNvPicPr preferRelativeResize="0"/>
          <p:nvPr/>
        </p:nvPicPr>
        <p:blipFill rotWithShape="1">
          <a:blip r:embed="rId4">
            <a:alphaModFix/>
          </a:blip>
          <a:srcRect b="1510" l="1516" r="1912" t="1665"/>
          <a:stretch/>
        </p:blipFill>
        <p:spPr>
          <a:xfrm>
            <a:off x="1904003" y="3546850"/>
            <a:ext cx="976375" cy="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589" y="3675726"/>
            <a:ext cx="1312700" cy="8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5"/>
          <p:cNvSpPr/>
          <p:nvPr/>
        </p:nvSpPr>
        <p:spPr>
          <a:xfrm>
            <a:off x="5551800" y="3856775"/>
            <a:ext cx="235800" cy="675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5"/>
          <p:cNvSpPr/>
          <p:nvPr/>
        </p:nvSpPr>
        <p:spPr>
          <a:xfrm>
            <a:off x="5573700" y="4062856"/>
            <a:ext cx="235800" cy="675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45"/>
          <p:cNvPicPr preferRelativeResize="0"/>
          <p:nvPr/>
        </p:nvPicPr>
        <p:blipFill rotWithShape="1">
          <a:blip r:embed="rId6">
            <a:alphaModFix/>
          </a:blip>
          <a:srcRect b="1307" l="4625" r="40637" t="10973"/>
          <a:stretch/>
        </p:blipFill>
        <p:spPr>
          <a:xfrm>
            <a:off x="8206417" y="1000212"/>
            <a:ext cx="901225" cy="1083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