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Exo"/>
      <p:regular r:id="rId19"/>
      <p:bold r:id="rId20"/>
      <p:italic r:id="rId21"/>
      <p:boldItalic r:id="rId22"/>
    </p:embeddedFont>
    <p:embeddedFont>
      <p:font typeface="Comfortaa"/>
      <p:regular r:id="rId23"/>
      <p:bold r:id="rId24"/>
    </p:embeddedFont>
    <p:embeddedFont>
      <p:font typeface="Exo SemiBold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bold.fntdata"/><Relationship Id="rId22" Type="http://schemas.openxmlformats.org/officeDocument/2006/relationships/font" Target="fonts/Exo-boldItalic.fntdata"/><Relationship Id="rId21" Type="http://schemas.openxmlformats.org/officeDocument/2006/relationships/font" Target="fonts/Exo-italic.fntdata"/><Relationship Id="rId24" Type="http://schemas.openxmlformats.org/officeDocument/2006/relationships/font" Target="fonts/Comfortaa-bold.fntdata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xoSemiBold-bold.fntdata"/><Relationship Id="rId25" Type="http://schemas.openxmlformats.org/officeDocument/2006/relationships/font" Target="fonts/ExoSemiBold-regular.fntdata"/><Relationship Id="rId28" Type="http://schemas.openxmlformats.org/officeDocument/2006/relationships/font" Target="fonts/ExoSemiBold-boldItalic.fntdata"/><Relationship Id="rId27" Type="http://schemas.openxmlformats.org/officeDocument/2006/relationships/font" Target="fonts/Exo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x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bb83e2b7b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6bb83e2b7b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bb83e2b7b_2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6bb83e2b7b_2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bb83e2b7b_2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6bb83e2b7b_2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bb83e2b7b_2_3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bb83e2b7b_2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b83e2b7b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bb83e2b7b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b83e2b7b_2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b83e2b7b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bb83e2b7b_2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bb83e2b7b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bb83e2b7b_2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bb83e2b7b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bb83e2b7b_2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bb83e2b7b_2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bb83e2b7b_2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bb83e2b7b_2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bb83e2b7b_2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bb83e2b7b_2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bb83e2b7b_2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bb83e2b7b_2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0" Type="http://schemas.openxmlformats.org/officeDocument/2006/relationships/image" Target="../media/image3.jpg"/><Relationship Id="rId9" Type="http://schemas.openxmlformats.org/officeDocument/2006/relationships/image" Target="../media/image1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22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242375"/>
            <a:ext cx="42771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Role of salivary glands and stomach in digestion 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083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</a:rPr>
              <a:t>Summary</a:t>
            </a:r>
            <a:endParaRPr b="1" sz="2400">
              <a:solidFill>
                <a:srgbClr val="3C78D8"/>
              </a:solidFill>
            </a:endParaRPr>
          </a:p>
        </p:txBody>
      </p:sp>
      <p:sp>
        <p:nvSpPr>
          <p:cNvPr id="371" name="Google Shape;371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8"/>
          <p:cNvPicPr preferRelativeResize="0"/>
          <p:nvPr/>
        </p:nvPicPr>
        <p:blipFill rotWithShape="1">
          <a:blip r:embed="rId3">
            <a:alphaModFix/>
          </a:blip>
          <a:srcRect b="1666" l="2248" r="0" t="303"/>
          <a:stretch/>
        </p:blipFill>
        <p:spPr>
          <a:xfrm>
            <a:off x="251850" y="823563"/>
            <a:ext cx="8640302" cy="35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8"/>
          <p:cNvSpPr txBox="1"/>
          <p:nvPr/>
        </p:nvSpPr>
        <p:spPr>
          <a:xfrm>
            <a:off x="5431025" y="4398926"/>
            <a:ext cx="34299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Special thanks to Dimah Alarifi #med437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5" name="Google Shape;3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6376" y="4460158"/>
            <a:ext cx="226400" cy="2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/>
          <p:nvPr/>
        </p:nvSpPr>
        <p:spPr>
          <a:xfrm>
            <a:off x="5335916" y="406369"/>
            <a:ext cx="240268" cy="210761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/>
          <p:nvPr/>
        </p:nvSpPr>
        <p:spPr>
          <a:xfrm>
            <a:off x="0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MCQs :</a:t>
            </a:r>
            <a:endParaRPr b="1" sz="12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does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α-Amylase hydrolyse?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 α(1,6) Glycosidic bond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B)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β(1,4) glycosidic bonds of cellulose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α(1,4) Glycosidic Bond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D)   D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isaccharides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Produces fatty acids and monoacylglycerols?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  salivary Amylase  B) lingual lipase      C)   pepsin         D) rennin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not produced by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Hydrolysis of  α(1,4) glycosidic bond?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B)   maltose      C)  isomaltose       D)  short oligosaccharides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why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lipases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of little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significance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lipid digestion in adults?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Emulsification occurs in duodenum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B) lipids are more complex in adults                                     C)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changes in pH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D) none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Rennin acts on casein in the presence of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Phosphate       B) Calcium        C)  sodium     D) potassium</a:t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is the most important enzyme for milk digestion in neonates?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Colipase     B) Phospholipase A2    C) Gastric lipase     D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Amylase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9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why is the salivary Amylase is not active in the stomach?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why pepsin isn’t 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denatured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HCl like most of the proteins?</a:t>
            </a:r>
            <a:endParaRPr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TAG’s are broken down by…. to...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compare between rennin and pepsin regarding their 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secretion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substrate and end product</a:t>
            </a:r>
            <a:endParaRPr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9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8D8D8"/>
                </a:solidFill>
                <a:latin typeface="Comfortaa"/>
                <a:ea typeface="Comfortaa"/>
                <a:cs typeface="Comfortaa"/>
                <a:sym typeface="Comfortaa"/>
              </a:rPr>
              <a:t>1)  C     2)  B     3)   A     4)  A   5)  B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    </a:t>
            </a:r>
            <a:r>
              <a:rPr lang="en" sz="800">
                <a:solidFill>
                  <a:srgbClr val="D8D8D8"/>
                </a:solidFill>
                <a:latin typeface="Comfortaa"/>
                <a:ea typeface="Comfortaa"/>
                <a:cs typeface="Comfortaa"/>
                <a:sym typeface="Comfortaa"/>
              </a:rPr>
              <a:t>6)  C</a:t>
            </a:r>
            <a:endParaRPr sz="800">
              <a:solidFill>
                <a:srgbClr val="D8D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4" name="Google Shape;384;p29"/>
          <p:cNvSpPr txBox="1"/>
          <p:nvPr/>
        </p:nvSpPr>
        <p:spPr>
          <a:xfrm>
            <a:off x="5885450" y="2842188"/>
            <a:ext cx="1977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MCQs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Answer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85" name="Google Shape;385;p29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SAQs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86" name="Google Shape;386;p29"/>
          <p:cNvSpPr txBox="1"/>
          <p:nvPr/>
        </p:nvSpPr>
        <p:spPr>
          <a:xfrm>
            <a:off x="6002900" y="358929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700"/>
              <a:buFont typeface="Comfortaa"/>
              <a:buAutoNum type="arabicParenR"/>
            </a:pPr>
            <a:r>
              <a:rPr lang="en" sz="700">
                <a:solidFill>
                  <a:srgbClr val="D8D8D8"/>
                </a:solidFill>
                <a:latin typeface="Comfortaa"/>
                <a:ea typeface="Comfortaa"/>
                <a:cs typeface="Comfortaa"/>
                <a:sym typeface="Comfortaa"/>
              </a:rPr>
              <a:t>Because</a:t>
            </a:r>
            <a:r>
              <a:rPr lang="en" sz="700">
                <a:solidFill>
                  <a:srgbClr val="D8D8D8"/>
                </a:solidFill>
                <a:latin typeface="Comfortaa"/>
                <a:ea typeface="Comfortaa"/>
                <a:cs typeface="Comfortaa"/>
                <a:sym typeface="Comfortaa"/>
              </a:rPr>
              <a:t> the stomach is the acidity is higher (Acidic ph 4.0) while salivary Amylase optimum ph is 6.6-6.8</a:t>
            </a:r>
            <a:endParaRPr sz="700">
              <a:solidFill>
                <a:srgbClr val="D8D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095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omfortaa"/>
              <a:buAutoNum type="arabicParenR"/>
            </a:pPr>
            <a:r>
              <a:rPr lang="en" sz="700">
                <a:solidFill>
                  <a:srgbClr val="D8D8D8"/>
                </a:solidFill>
                <a:latin typeface="Comfortaa"/>
                <a:ea typeface="Comfortaa"/>
                <a:cs typeface="Comfortaa"/>
                <a:sym typeface="Comfortaa"/>
              </a:rPr>
              <a:t>Because it is acid stable</a:t>
            </a:r>
            <a:endParaRPr sz="700">
              <a:solidFill>
                <a:srgbClr val="D8D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095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omfortaa"/>
              <a:buAutoNum type="arabicParenR"/>
            </a:pPr>
            <a:r>
              <a:rPr lang="en" sz="700">
                <a:solidFill>
                  <a:srgbClr val="D8D8D8"/>
                </a:solidFill>
                <a:latin typeface="Comfortaa"/>
                <a:ea typeface="Comfortaa"/>
                <a:cs typeface="Comfortaa"/>
                <a:sym typeface="Comfortaa"/>
              </a:rPr>
              <a:t>Lipase, to 2 fatty acids and 1 2-monoacylglycerol</a:t>
            </a:r>
            <a:endParaRPr sz="700">
              <a:solidFill>
                <a:srgbClr val="D8D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095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omfortaa"/>
              <a:buAutoNum type="arabicParenR"/>
            </a:pPr>
            <a:r>
              <a:rPr lang="en" sz="700">
                <a:solidFill>
                  <a:srgbClr val="D8D8D8"/>
                </a:solidFill>
                <a:latin typeface="Comfortaa"/>
                <a:ea typeface="Comfortaa"/>
                <a:cs typeface="Comfortaa"/>
                <a:sym typeface="Comfortaa"/>
              </a:rPr>
              <a:t>8th Slide</a:t>
            </a:r>
            <a:endParaRPr sz="700">
              <a:solidFill>
                <a:srgbClr val="D8D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7" name="Google Shape;387;p29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Quiz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Team members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93" name="Google Shape;393;p30"/>
          <p:cNvSpPr txBox="1"/>
          <p:nvPr/>
        </p:nvSpPr>
        <p:spPr>
          <a:xfrm>
            <a:off x="210600" y="1287350"/>
            <a:ext cx="1940100" cy="26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Ajeed Al-Rashoud </a:t>
            </a:r>
            <a:r>
              <a:rPr lang="en" sz="1100"/>
              <a:t>   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Alwateen Albalawi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Amira AlDakhilallah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Arwa Al Emam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Almaziad</a:t>
            </a:r>
            <a:r>
              <a:rPr lang="en" sz="1100"/>
              <a:t>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Ghaliah Alnufaei</a:t>
            </a:r>
            <a:r>
              <a:rPr lang="en" sz="1100"/>
              <a:t>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Haifa Alwaily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Leena Alnassar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        </a:t>
            </a:r>
            <a:r>
              <a:rPr b="1" lang="en" sz="1100">
                <a:latin typeface="Comfortaa"/>
                <a:ea typeface="Comfortaa"/>
                <a:cs typeface="Comfortaa"/>
                <a:sym typeface="Comfortaa"/>
              </a:rPr>
              <a:t>Lama Aldakhil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Lamiss Alzahrani</a:t>
            </a:r>
            <a:r>
              <a:rPr lang="en" sz="1100"/>
              <a:t>        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Nouf Alhumaidhi </a:t>
            </a:r>
            <a:r>
              <a:rPr lang="en" sz="1100"/>
              <a:t>   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Noura Alturki</a:t>
            </a:r>
            <a:r>
              <a:rPr lang="en" sz="1100"/>
              <a:t>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Sarah Alkhalife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fortaa"/>
                <a:ea typeface="Comfortaa"/>
                <a:cs typeface="Comfortaa"/>
                <a:sym typeface="Comfortaa"/>
              </a:rPr>
              <a:t>Shahd Alsalamah</a:t>
            </a:r>
            <a:r>
              <a:rPr lang="en" sz="1100"/>
              <a:t>       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Taif Alotaibi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4" name="Google Shape;394;p30"/>
          <p:cNvSpPr txBox="1"/>
          <p:nvPr/>
        </p:nvSpPr>
        <p:spPr>
          <a:xfrm>
            <a:off x="415125" y="4592725"/>
            <a:ext cx="17943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Lina Alosaimi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5" name="Google Shape;395;p30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0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0"/>
          <p:cNvSpPr txBox="1"/>
          <p:nvPr/>
        </p:nvSpPr>
        <p:spPr>
          <a:xfrm>
            <a:off x="5230700" y="651350"/>
            <a:ext cx="391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★"/>
            </a:pPr>
            <a:r>
              <a:rPr b="1" lang="en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There is no elevator to </a:t>
            </a:r>
            <a:r>
              <a:rPr b="1" lang="en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success</a:t>
            </a:r>
            <a:r>
              <a:rPr b="1" lang="en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you have to take the stairs</a:t>
            </a:r>
            <a:endParaRPr b="1"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8" name="Google Shape;398;p30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Girls Team:</a:t>
            </a:r>
            <a:endParaRPr b="1" sz="1500"/>
          </a:p>
        </p:txBody>
      </p:sp>
      <p:pic>
        <p:nvPicPr>
          <p:cNvPr id="399" name="Google Shape;3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0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403" name="Google Shape;403;p30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Team Leaders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404" name="Google Shape;404;p30"/>
          <p:cNvSpPr txBox="1"/>
          <p:nvPr/>
        </p:nvSpPr>
        <p:spPr>
          <a:xfrm>
            <a:off x="2716775" y="4592725"/>
            <a:ext cx="2363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Mohannad Alqarni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30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omic Sans MS"/>
                <a:ea typeface="Comic Sans MS"/>
                <a:cs typeface="Comic Sans MS"/>
                <a:sym typeface="Comic Sans MS"/>
              </a:rPr>
              <a:t>Boys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6" name="Google Shape;406;p30"/>
          <p:cNvSpPr txBox="1"/>
          <p:nvPr/>
        </p:nvSpPr>
        <p:spPr>
          <a:xfrm>
            <a:off x="2277338" y="14467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Abdulrahman Bedaiwi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Alkassem Binobaid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Khayyal Alderaan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Mashal Abaalkhail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Naif Alsolais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Alyabis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</a:t>
            </a:r>
            <a:r>
              <a:rPr b="1"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Saeed</a:t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Odeh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Rayyan Almousa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Yazen Bajeaifer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7" name="Google Shape;407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8" name="Google Shape;408;p3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0"/>
          <p:cNvSpPr/>
          <p:nvPr/>
        </p:nvSpPr>
        <p:spPr>
          <a:xfrm rot="2401816">
            <a:off x="2399769" y="2515636"/>
            <a:ext cx="84556" cy="294037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0"/>
          <p:cNvSpPr/>
          <p:nvPr/>
        </p:nvSpPr>
        <p:spPr>
          <a:xfrm>
            <a:off x="351452" y="2719977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351452" y="355925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6838514" y="1231251"/>
            <a:ext cx="283500" cy="251100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2392909" y="160792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2391830" y="106807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2259044" y="447050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2391829" y="216422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2670588" y="1008975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the principle and </a:t>
            </a:r>
            <a:r>
              <a:rPr b="1" lang="en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importance</a:t>
            </a:r>
            <a:r>
              <a:rPr b="1" lang="en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of digestion of dietary foodstuffs</a:t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2670588" y="1542375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Understand the role of salivary glands in digestion</a:t>
            </a:r>
            <a:endParaRPr b="1" sz="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2670588" y="2094825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Understand the role of stomach in digestion</a:t>
            </a:r>
            <a:endParaRPr b="1" sz="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0" name="Google Shape;100;p20"/>
          <p:cNvGrpSpPr/>
          <p:nvPr/>
        </p:nvGrpSpPr>
        <p:grpSpPr>
          <a:xfrm>
            <a:off x="1926908" y="542071"/>
            <a:ext cx="332129" cy="320266"/>
            <a:chOff x="5961125" y="1623900"/>
            <a:chExt cx="427450" cy="448175"/>
          </a:xfrm>
        </p:grpSpPr>
        <p:sp>
          <p:nvSpPr>
            <p:cNvPr id="101" name="Google Shape;101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463" y="2720525"/>
            <a:ext cx="4259074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488449" y="2389950"/>
            <a:ext cx="5868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And…..</a:t>
            </a:r>
            <a:endParaRPr b="1" sz="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1203574" y="77825"/>
            <a:ext cx="28473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background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92700" y="953250"/>
            <a:ext cx="2921100" cy="16185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Most of dietary foodstuffs are ingested in the form that cannot be readily absorbed from the digestive tract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Digestion:</a:t>
            </a: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The breakdown of the naturally occurring foodstuffs into smaller, easily absorbable forms.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525" y="695163"/>
            <a:ext cx="1916700" cy="188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92700" y="2578750"/>
            <a:ext cx="30981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</a:rPr>
              <a:t>Processes of the digestive system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1" name="Google Shape;121;p21"/>
          <p:cNvSpPr/>
          <p:nvPr/>
        </p:nvSpPr>
        <p:spPr>
          <a:xfrm>
            <a:off x="92700" y="3026853"/>
            <a:ext cx="1492800" cy="676200"/>
          </a:xfrm>
          <a:prstGeom prst="diamond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Motility</a:t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1698075" y="3026850"/>
            <a:ext cx="1537800" cy="676200"/>
          </a:xfrm>
          <a:prstGeom prst="diamond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Secretion</a:t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92700" y="3703116"/>
            <a:ext cx="1500000" cy="676200"/>
          </a:xfrm>
          <a:prstGeom prst="diamond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Absorption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1710501" y="3703116"/>
            <a:ext cx="1500000" cy="676200"/>
          </a:xfrm>
          <a:prstGeom prst="diamond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Elimination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3527650" y="2887535"/>
            <a:ext cx="1805700" cy="3573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Digestion: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527650" y="3366200"/>
            <a:ext cx="1805700" cy="357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M</a:t>
            </a:r>
            <a:r>
              <a:rPr b="1" lang="en" sz="1100"/>
              <a:t>echanical  effects:</a:t>
            </a:r>
            <a:endParaRPr b="1" sz="1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e.g., mastication</a:t>
            </a:r>
            <a:endParaRPr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3527650" y="3826150"/>
            <a:ext cx="1853700" cy="507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Enzymatic effects: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  Digestive enzymes (Hydrolases)</a:t>
            </a:r>
            <a:endParaRPr b="1" sz="1100">
              <a:solidFill>
                <a:schemeClr val="dk1"/>
              </a:solidFill>
            </a:endParaRPr>
          </a:p>
        </p:txBody>
      </p:sp>
      <p:cxnSp>
        <p:nvCxnSpPr>
          <p:cNvPr id="128" name="Google Shape;128;p21"/>
          <p:cNvCxnSpPr/>
          <p:nvPr/>
        </p:nvCxnSpPr>
        <p:spPr>
          <a:xfrm>
            <a:off x="5468950" y="0"/>
            <a:ext cx="0" cy="50940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1"/>
          <p:cNvSpPr txBox="1"/>
          <p:nvPr/>
        </p:nvSpPr>
        <p:spPr>
          <a:xfrm>
            <a:off x="5642596" y="164071"/>
            <a:ext cx="34731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End Products of Digestion: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30" name="Google Shape;130;p21"/>
          <p:cNvGrpSpPr/>
          <p:nvPr/>
        </p:nvGrpSpPr>
        <p:grpSpPr>
          <a:xfrm rot="5400000">
            <a:off x="6430571" y="225937"/>
            <a:ext cx="512203" cy="1649056"/>
            <a:chOff x="735226" y="4196314"/>
            <a:chExt cx="2108700" cy="1744848"/>
          </a:xfrm>
        </p:grpSpPr>
        <p:sp>
          <p:nvSpPr>
            <p:cNvPr id="131" name="Google Shape;131;p21"/>
            <p:cNvSpPr/>
            <p:nvPr/>
          </p:nvSpPr>
          <p:spPr>
            <a:xfrm rot="-5400000">
              <a:off x="1558051" y="3617464"/>
              <a:ext cx="462600" cy="16203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1"/>
          <p:cNvSpPr txBox="1"/>
          <p:nvPr/>
        </p:nvSpPr>
        <p:spPr>
          <a:xfrm>
            <a:off x="5862150" y="832300"/>
            <a:ext cx="13617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Carbohydrates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7511200" y="831700"/>
            <a:ext cx="1593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Monosaccharides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5" name="Google Shape;135;p21"/>
          <p:cNvGrpSpPr/>
          <p:nvPr/>
        </p:nvGrpSpPr>
        <p:grpSpPr>
          <a:xfrm rot="5400000">
            <a:off x="6410137" y="900797"/>
            <a:ext cx="512203" cy="1630212"/>
            <a:chOff x="735226" y="4196314"/>
            <a:chExt cx="2108700" cy="1744848"/>
          </a:xfrm>
        </p:grpSpPr>
        <p:sp>
          <p:nvSpPr>
            <p:cNvPr id="136" name="Google Shape;136;p21"/>
            <p:cNvSpPr/>
            <p:nvPr/>
          </p:nvSpPr>
          <p:spPr>
            <a:xfrm rot="-5400000">
              <a:off x="1558051" y="3617464"/>
              <a:ext cx="462600" cy="16203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1"/>
          <p:cNvSpPr txBox="1"/>
          <p:nvPr/>
        </p:nvSpPr>
        <p:spPr>
          <a:xfrm>
            <a:off x="5856275" y="1421525"/>
            <a:ext cx="14928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Triacylglycerols (TAG)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7552475" y="1397200"/>
            <a:ext cx="17487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Fatty acids &amp;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monoacylglycerols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0" name="Google Shape;140;p21"/>
          <p:cNvGrpSpPr/>
          <p:nvPr/>
        </p:nvGrpSpPr>
        <p:grpSpPr>
          <a:xfrm rot="5400000">
            <a:off x="6374910" y="1616261"/>
            <a:ext cx="512203" cy="1537735"/>
            <a:chOff x="735226" y="4196314"/>
            <a:chExt cx="2108700" cy="1744848"/>
          </a:xfrm>
        </p:grpSpPr>
        <p:sp>
          <p:nvSpPr>
            <p:cNvPr id="141" name="Google Shape;141;p21"/>
            <p:cNvSpPr/>
            <p:nvPr/>
          </p:nvSpPr>
          <p:spPr>
            <a:xfrm rot="-5400000">
              <a:off x="1558051" y="3617464"/>
              <a:ext cx="462600" cy="16203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21"/>
          <p:cNvSpPr txBox="1"/>
          <p:nvPr/>
        </p:nvSpPr>
        <p:spPr>
          <a:xfrm>
            <a:off x="5999613" y="2166350"/>
            <a:ext cx="97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Proteins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7509500" y="2188325"/>
            <a:ext cx="1265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 acids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5723650" y="2754300"/>
            <a:ext cx="3126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Role of Salivary Glands in Digestion: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5556550" y="3436225"/>
            <a:ext cx="2398800" cy="5622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They secrete saliva</a:t>
            </a:r>
            <a:endParaRPr sz="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7644251" y="3432875"/>
            <a:ext cx="1384200" cy="5622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7955375" y="3538775"/>
            <a:ext cx="11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saliva: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9" name="Google Shape;149;p21"/>
          <p:cNvGrpSpPr/>
          <p:nvPr/>
        </p:nvGrpSpPr>
        <p:grpSpPr>
          <a:xfrm>
            <a:off x="5698494" y="4058719"/>
            <a:ext cx="3130670" cy="967349"/>
            <a:chOff x="-4917181" y="5577028"/>
            <a:chExt cx="3842727" cy="1837319"/>
          </a:xfrm>
        </p:grpSpPr>
        <p:grpSp>
          <p:nvGrpSpPr>
            <p:cNvPr id="150" name="Google Shape;150;p21"/>
            <p:cNvGrpSpPr/>
            <p:nvPr/>
          </p:nvGrpSpPr>
          <p:grpSpPr>
            <a:xfrm>
              <a:off x="-4917181" y="5577028"/>
              <a:ext cx="3842727" cy="779495"/>
              <a:chOff x="987575" y="3860946"/>
              <a:chExt cx="4369715" cy="942900"/>
            </a:xfrm>
          </p:grpSpPr>
          <p:grpSp>
            <p:nvGrpSpPr>
              <p:cNvPr id="151" name="Google Shape;151;p21"/>
              <p:cNvGrpSpPr/>
              <p:nvPr/>
            </p:nvGrpSpPr>
            <p:grpSpPr>
              <a:xfrm>
                <a:off x="987575" y="3860946"/>
                <a:ext cx="764400" cy="942900"/>
                <a:chOff x="987575" y="3860946"/>
                <a:chExt cx="764400" cy="942900"/>
              </a:xfrm>
            </p:grpSpPr>
            <p:sp>
              <p:nvSpPr>
                <p:cNvPr id="152" name="Google Shape;152;p21"/>
                <p:cNvSpPr/>
                <p:nvPr/>
              </p:nvSpPr>
              <p:spPr>
                <a:xfrm rot="5400000">
                  <a:off x="898325" y="3950196"/>
                  <a:ext cx="942900" cy="7644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latin typeface="Exo SemiBold"/>
                    <a:ea typeface="Exo SemiBold"/>
                    <a:cs typeface="Exo SemiBold"/>
                    <a:sym typeface="Exo SemiBold"/>
                  </a:endParaRPr>
                </a:p>
              </p:txBody>
            </p:sp>
            <p:sp>
              <p:nvSpPr>
                <p:cNvPr id="153" name="Google Shape;153;p21"/>
                <p:cNvSpPr txBox="1"/>
                <p:nvPr/>
              </p:nvSpPr>
              <p:spPr>
                <a:xfrm>
                  <a:off x="1054672" y="4145276"/>
                  <a:ext cx="652200" cy="557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47275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600">
                      <a:solidFill>
                        <a:srgbClr val="FFFFFF"/>
                      </a:solidFill>
                      <a:latin typeface="Exo"/>
                      <a:ea typeface="Exo"/>
                      <a:cs typeface="Exo"/>
                      <a:sym typeface="Exo"/>
                    </a:rPr>
                    <a:t>1</a:t>
                  </a:r>
                  <a:endParaRPr b="1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endParaRPr>
                </a:p>
              </p:txBody>
            </p:sp>
          </p:grpSp>
          <p:sp>
            <p:nvSpPr>
              <p:cNvPr id="154" name="Google Shape;154;p21"/>
              <p:cNvSpPr/>
              <p:nvPr/>
            </p:nvSpPr>
            <p:spPr>
              <a:xfrm>
                <a:off x="1747389" y="3869708"/>
                <a:ext cx="3609900" cy="557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Acts as lubricant</a:t>
                </a:r>
                <a:endParaRPr sz="12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55" name="Google Shape;155;p21"/>
            <p:cNvGrpSpPr/>
            <p:nvPr/>
          </p:nvGrpSpPr>
          <p:grpSpPr>
            <a:xfrm>
              <a:off x="-4908826" y="6176472"/>
              <a:ext cx="3834372" cy="742103"/>
              <a:chOff x="997073" y="4241093"/>
              <a:chExt cx="4360214" cy="901267"/>
            </a:xfrm>
          </p:grpSpPr>
          <p:grpSp>
            <p:nvGrpSpPr>
              <p:cNvPr id="156" name="Google Shape;156;p21"/>
              <p:cNvGrpSpPr/>
              <p:nvPr/>
            </p:nvGrpSpPr>
            <p:grpSpPr>
              <a:xfrm>
                <a:off x="997073" y="4243560"/>
                <a:ext cx="750313" cy="898800"/>
                <a:chOff x="997073" y="4243560"/>
                <a:chExt cx="750313" cy="898800"/>
              </a:xfrm>
            </p:grpSpPr>
            <p:sp>
              <p:nvSpPr>
                <p:cNvPr id="157" name="Google Shape;157;p21"/>
                <p:cNvSpPr/>
                <p:nvPr/>
              </p:nvSpPr>
              <p:spPr>
                <a:xfrm rot="5400000">
                  <a:off x="922837" y="4317810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latin typeface="Exo SemiBold"/>
                    <a:ea typeface="Exo SemiBold"/>
                    <a:cs typeface="Exo SemiBold"/>
                    <a:sym typeface="Exo SemiBold"/>
                  </a:endParaRPr>
                </a:p>
              </p:txBody>
            </p:sp>
            <p:sp>
              <p:nvSpPr>
                <p:cNvPr id="158" name="Google Shape;158;p21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600">
                      <a:solidFill>
                        <a:srgbClr val="FFFFFF"/>
                      </a:solidFill>
                      <a:latin typeface="Exo"/>
                      <a:ea typeface="Exo"/>
                      <a:cs typeface="Exo"/>
                      <a:sym typeface="Exo"/>
                    </a:rPr>
                    <a:t>2</a:t>
                  </a:r>
                  <a:endParaRPr b="1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endParaRPr>
                </a:p>
              </p:txBody>
            </p:sp>
          </p:grpSp>
          <p:sp>
            <p:nvSpPr>
              <p:cNvPr id="159" name="Google Shape;159;p21"/>
              <p:cNvSpPr/>
              <p:nvPr/>
            </p:nvSpPr>
            <p:spPr>
              <a:xfrm>
                <a:off x="1747387" y="4241093"/>
                <a:ext cx="3609900" cy="512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Contains salivary </a:t>
                </a:r>
                <a:r>
                  <a:rPr b="1" lang="en" sz="12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α-amylase</a:t>
                </a:r>
                <a:endParaRPr sz="12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60" name="Google Shape;160;p21"/>
            <p:cNvGrpSpPr/>
            <p:nvPr/>
          </p:nvGrpSpPr>
          <p:grpSpPr>
            <a:xfrm>
              <a:off x="-4908826" y="6674275"/>
              <a:ext cx="3834372" cy="740072"/>
              <a:chOff x="997073" y="4215475"/>
              <a:chExt cx="4360214" cy="898800"/>
            </a:xfrm>
          </p:grpSpPr>
          <p:grpSp>
            <p:nvGrpSpPr>
              <p:cNvPr id="161" name="Google Shape;161;p21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162" name="Google Shape;162;p21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latin typeface="Exo SemiBold"/>
                    <a:ea typeface="Exo SemiBold"/>
                    <a:cs typeface="Exo SemiBold"/>
                    <a:sym typeface="Exo SemiBold"/>
                  </a:endParaRPr>
                </a:p>
              </p:txBody>
            </p:sp>
            <p:sp>
              <p:nvSpPr>
                <p:cNvPr id="163" name="Google Shape;163;p21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600">
                      <a:solidFill>
                        <a:srgbClr val="FFFFFF"/>
                      </a:solidFill>
                      <a:latin typeface="Exo"/>
                      <a:ea typeface="Exo"/>
                      <a:cs typeface="Exo"/>
                      <a:sym typeface="Exo"/>
                    </a:rPr>
                    <a:t>3</a:t>
                  </a:r>
                  <a:endParaRPr b="1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endParaRPr>
                </a:p>
              </p:txBody>
            </p:sp>
          </p:grpSp>
          <p:sp>
            <p:nvSpPr>
              <p:cNvPr id="164" name="Google Shape;164;p21"/>
              <p:cNvSpPr/>
              <p:nvPr/>
            </p:nvSpPr>
            <p:spPr>
              <a:xfrm>
                <a:off x="1747387" y="4215486"/>
                <a:ext cx="3609900" cy="512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Contains lingual lipase</a:t>
                </a:r>
                <a:endParaRPr sz="12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65" name="Google Shape;165;p21"/>
          <p:cNvSpPr/>
          <p:nvPr/>
        </p:nvSpPr>
        <p:spPr>
          <a:xfrm>
            <a:off x="8829176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2400" y="508650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12150" y="1845650"/>
            <a:ext cx="19902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Simple sugars  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5182" l="46623" r="0" t="13707"/>
          <a:stretch/>
        </p:blipFill>
        <p:spPr>
          <a:xfrm>
            <a:off x="111925" y="2420913"/>
            <a:ext cx="1646076" cy="202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4">
            <a:alphaModFix/>
          </a:blip>
          <a:srcRect b="7893" l="7701" r="33415" t="21946"/>
          <a:stretch/>
        </p:blipFill>
        <p:spPr>
          <a:xfrm>
            <a:off x="2001038" y="2417675"/>
            <a:ext cx="1882500" cy="20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0" y="4806675"/>
            <a:ext cx="2575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</a:rPr>
              <a:t>D</a:t>
            </a:r>
            <a:r>
              <a:rPr lang="en" sz="700">
                <a:solidFill>
                  <a:srgbClr val="6AA84F"/>
                </a:solidFill>
              </a:rPr>
              <a:t>r. note: no structures this is just for your understanding</a:t>
            </a:r>
            <a:endParaRPr sz="700">
              <a:solidFill>
                <a:srgbClr val="6AA84F"/>
              </a:solidFill>
            </a:endParaRPr>
          </a:p>
        </p:txBody>
      </p:sp>
      <p:cxnSp>
        <p:nvCxnSpPr>
          <p:cNvPr id="176" name="Google Shape;176;p22"/>
          <p:cNvCxnSpPr/>
          <p:nvPr/>
        </p:nvCxnSpPr>
        <p:spPr>
          <a:xfrm flipH="1">
            <a:off x="4000413" y="1810550"/>
            <a:ext cx="7200" cy="32481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2"/>
          <p:cNvCxnSpPr/>
          <p:nvPr/>
        </p:nvCxnSpPr>
        <p:spPr>
          <a:xfrm>
            <a:off x="12150" y="1775500"/>
            <a:ext cx="9119700" cy="72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78" name="Google Shape;178;p22"/>
          <p:cNvSpPr txBox="1"/>
          <p:nvPr/>
        </p:nvSpPr>
        <p:spPr>
          <a:xfrm>
            <a:off x="5230600" y="1775500"/>
            <a:ext cx="24039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Digestion 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4124500" y="2121750"/>
            <a:ext cx="42435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Pre-stomach¹ –Salivary amylase :</a:t>
            </a:r>
            <a:endParaRPr b="1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α 1-</a:t>
            </a:r>
            <a:r>
              <a:rPr b="1" lang="en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4 </a:t>
            </a:r>
            <a:r>
              <a:rPr b="1" lang="en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endoglycosidase²</a:t>
            </a:r>
            <a:endParaRPr b="1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0700" y="3045435"/>
            <a:ext cx="1950599" cy="120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2035500" y="1845650"/>
            <a:ext cx="1950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Disaccharides</a:t>
            </a:r>
            <a:endParaRPr sz="1800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7272" y="3006253"/>
            <a:ext cx="2520609" cy="1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4651082" y="4174402"/>
            <a:ext cx="13971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</a:rPr>
              <a:t>↑ </a:t>
            </a:r>
            <a:endParaRPr b="1" sz="1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999999"/>
                </a:solidFill>
              </a:rPr>
              <a:t>α-Amylase breaks the main bond </a:t>
            </a:r>
            <a:endParaRPr sz="700">
              <a:solidFill>
                <a:srgbClr val="999999"/>
              </a:solidFill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555500" y="2749207"/>
            <a:ext cx="1397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999999"/>
                </a:solidFill>
              </a:rPr>
              <a:t>α-Amylase </a:t>
            </a:r>
            <a:r>
              <a:rPr b="1" lang="en" sz="700" u="sng">
                <a:solidFill>
                  <a:srgbClr val="999999"/>
                </a:solidFill>
              </a:rPr>
              <a:t>does not </a:t>
            </a:r>
            <a:r>
              <a:rPr b="1" lang="en" sz="700">
                <a:solidFill>
                  <a:srgbClr val="999999"/>
                </a:solidFill>
              </a:rPr>
              <a:t>breaks the branching  bond </a:t>
            </a:r>
            <a:endParaRPr b="1" sz="7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</a:rPr>
              <a:t>↓</a:t>
            </a:r>
            <a:endParaRPr b="1" sz="1000">
              <a:solidFill>
                <a:srgbClr val="999999"/>
              </a:solidFill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4090050" y="2740050"/>
            <a:ext cx="2999100" cy="19473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6" name="Google Shape;186;p22"/>
          <p:cNvSpPr/>
          <p:nvPr/>
        </p:nvSpPr>
        <p:spPr>
          <a:xfrm>
            <a:off x="1735225" y="322656"/>
            <a:ext cx="5802000" cy="4083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Salivary α-Amylase</a:t>
            </a:r>
            <a:endParaRPr b="1"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624500" y="1230087"/>
            <a:ext cx="1646100" cy="322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Secreted by: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Parotid glands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1404625" y="831875"/>
            <a:ext cx="2109300" cy="322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Substrates: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Starch and glycogen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3836575" y="831878"/>
            <a:ext cx="1598700" cy="322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Optimum pH: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6.6-6.8</a:t>
            </a:r>
            <a:endParaRPr b="1"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5675825" y="833450"/>
            <a:ext cx="1598700" cy="267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Hydrolyzes: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α(1,4) glycosidic bonds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6772225" y="1194125"/>
            <a:ext cx="1598700" cy="359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Produces: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Oligosaccharides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2" name="Google Shape;192;p22"/>
          <p:cNvCxnSpPr>
            <a:stCxn id="186" idx="3"/>
            <a:endCxn id="191" idx="3"/>
          </p:cNvCxnSpPr>
          <p:nvPr/>
        </p:nvCxnSpPr>
        <p:spPr>
          <a:xfrm>
            <a:off x="7537225" y="526806"/>
            <a:ext cx="833700" cy="846900"/>
          </a:xfrm>
          <a:prstGeom prst="curvedConnector3">
            <a:avLst>
              <a:gd fmla="val 12856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2"/>
          <p:cNvCxnSpPr>
            <a:stCxn id="186" idx="3"/>
            <a:endCxn id="190" idx="3"/>
          </p:cNvCxnSpPr>
          <p:nvPr/>
        </p:nvCxnSpPr>
        <p:spPr>
          <a:xfrm flipH="1">
            <a:off x="7274425" y="526806"/>
            <a:ext cx="262800" cy="440400"/>
          </a:xfrm>
          <a:prstGeom prst="curvedConnector3">
            <a:avLst>
              <a:gd fmla="val -90611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2"/>
          <p:cNvCxnSpPr>
            <a:stCxn id="186" idx="1"/>
            <a:endCxn id="188" idx="1"/>
          </p:cNvCxnSpPr>
          <p:nvPr/>
        </p:nvCxnSpPr>
        <p:spPr>
          <a:xfrm flipH="1">
            <a:off x="1404625" y="526806"/>
            <a:ext cx="330600" cy="466500"/>
          </a:xfrm>
          <a:prstGeom prst="curvedConnector3">
            <a:avLst>
              <a:gd fmla="val 17202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2"/>
          <p:cNvCxnSpPr>
            <a:stCxn id="186" idx="1"/>
            <a:endCxn id="187" idx="1"/>
          </p:cNvCxnSpPr>
          <p:nvPr/>
        </p:nvCxnSpPr>
        <p:spPr>
          <a:xfrm flipH="1">
            <a:off x="624625" y="526806"/>
            <a:ext cx="1110600" cy="864600"/>
          </a:xfrm>
          <a:prstGeom prst="curvedConnector3">
            <a:avLst>
              <a:gd fmla="val 12145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2"/>
          <p:cNvCxnSpPr>
            <a:stCxn id="186" idx="2"/>
            <a:endCxn id="189" idx="0"/>
          </p:cNvCxnSpPr>
          <p:nvPr/>
        </p:nvCxnSpPr>
        <p:spPr>
          <a:xfrm flipH="1" rot="-5400000">
            <a:off x="4586125" y="781056"/>
            <a:ext cx="100800" cy="600"/>
          </a:xfrm>
          <a:prstGeom prst="curvedConnector3">
            <a:avLst>
              <a:gd fmla="val 5006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2"/>
          <p:cNvSpPr txBox="1"/>
          <p:nvPr/>
        </p:nvSpPr>
        <p:spPr>
          <a:xfrm>
            <a:off x="4061050" y="4758150"/>
            <a:ext cx="3680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</a:rPr>
              <a:t>¹in the mouth</a:t>
            </a:r>
            <a:endParaRPr sz="7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</a:rPr>
              <a:t>²Its called (endo) because it only breaks the middle bonds not the peripheral ones </a:t>
            </a:r>
            <a:endParaRPr sz="700">
              <a:solidFill>
                <a:srgbClr val="999999"/>
              </a:solidFill>
            </a:endParaRPr>
          </a:p>
        </p:txBody>
      </p:sp>
      <p:sp>
        <p:nvSpPr>
          <p:cNvPr id="198" name="Google Shape;198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8368000" y="2833350"/>
            <a:ext cx="778500" cy="21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Final products </a:t>
            </a:r>
            <a:endParaRPr sz="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00" name="Google Shape;200;p22"/>
          <p:cNvCxnSpPr/>
          <p:nvPr/>
        </p:nvCxnSpPr>
        <p:spPr>
          <a:xfrm rot="10800000">
            <a:off x="8678475" y="3403050"/>
            <a:ext cx="38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2"/>
          <p:cNvCxnSpPr/>
          <p:nvPr/>
        </p:nvCxnSpPr>
        <p:spPr>
          <a:xfrm rot="10800000">
            <a:off x="8619500" y="3713700"/>
            <a:ext cx="38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2"/>
          <p:cNvCxnSpPr/>
          <p:nvPr/>
        </p:nvCxnSpPr>
        <p:spPr>
          <a:xfrm rot="10800000">
            <a:off x="8636000" y="3941225"/>
            <a:ext cx="349200" cy="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2"/>
          <p:cNvCxnSpPr/>
          <p:nvPr/>
        </p:nvCxnSpPr>
        <p:spPr>
          <a:xfrm rot="10800000">
            <a:off x="8619500" y="4146100"/>
            <a:ext cx="38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2"/>
          <p:cNvSpPr txBox="1"/>
          <p:nvPr/>
        </p:nvSpPr>
        <p:spPr>
          <a:xfrm>
            <a:off x="8242325" y="4096100"/>
            <a:ext cx="9582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α 1-6 bond</a:t>
            </a:r>
            <a:endParaRPr sz="7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/>
          <p:nvPr/>
        </p:nvSpPr>
        <p:spPr>
          <a:xfrm>
            <a:off x="0" y="2859675"/>
            <a:ext cx="7102800" cy="18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10" name="Google Shape;210;p23"/>
          <p:cNvCxnSpPr/>
          <p:nvPr/>
        </p:nvCxnSpPr>
        <p:spPr>
          <a:xfrm flipH="1" rot="10800000">
            <a:off x="2459950" y="1342200"/>
            <a:ext cx="879600" cy="383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3"/>
          <p:cNvCxnSpPr/>
          <p:nvPr/>
        </p:nvCxnSpPr>
        <p:spPr>
          <a:xfrm>
            <a:off x="2459950" y="1725750"/>
            <a:ext cx="879600" cy="42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23"/>
          <p:cNvSpPr/>
          <p:nvPr/>
        </p:nvSpPr>
        <p:spPr>
          <a:xfrm>
            <a:off x="3339600" y="1919850"/>
            <a:ext cx="3120300" cy="453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757200" y="75675"/>
            <a:ext cx="6345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Effect of α-Amylase on Glycogen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6625925" y="422050"/>
            <a:ext cx="24786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Hydrolysis of α(1,4) Glycosidic Bonds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3369450" y="1720950"/>
            <a:ext cx="31362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Disaccharides: Maltose and  isomaltose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659" y="670263"/>
            <a:ext cx="2131691" cy="16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/>
          <p:nvPr/>
        </p:nvSpPr>
        <p:spPr>
          <a:xfrm>
            <a:off x="35375" y="1433350"/>
            <a:ext cx="2430900" cy="562200"/>
          </a:xfrm>
          <a:prstGeom prst="chevron">
            <a:avLst>
              <a:gd fmla="val 50000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Hydrolysis of:</a:t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α(1,4) glycosidic bonds</a:t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2002750" y="1430000"/>
            <a:ext cx="1272900" cy="5622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2313875" y="1535900"/>
            <a:ext cx="11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Products: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3339600" y="1115700"/>
            <a:ext cx="3120300" cy="453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3369450" y="855925"/>
            <a:ext cx="3060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Mixture of short oligosaccharides (both branched &amp; unbranched)</a:t>
            </a:r>
            <a:endParaRPr sz="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585836" y="2907715"/>
            <a:ext cx="64809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➔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Its digestive action on the polysaccharides is of little significance because of the short time during which the enzyme can act on the food in the mouth 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➔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Salivary amylase is inactivated by the acidity of stomach (The enzyme is inactivated at pH 4.0 or less)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Salivary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α-amylase does not hydrolyze: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α(1,6) glycosidic bonds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(The branch points of starch and glycogen)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Salivary α-amylase cannot act on: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β(1,4) glycosidic bonds of cellulose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➔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Salivary α-amylase does not hydrolyze: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disaccharides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8825304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91325"/>
            <a:ext cx="548700" cy="3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6576" y="2324833"/>
            <a:ext cx="1817763" cy="238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/>
        </p:nvSpPr>
        <p:spPr>
          <a:xfrm>
            <a:off x="99950" y="140342"/>
            <a:ext cx="41007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Digestion of Carbohydrates in the Mouth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24"/>
          <p:cNvSpPr txBox="1"/>
          <p:nvPr>
            <p:ph idx="12" type="sldNum"/>
          </p:nvPr>
        </p:nvSpPr>
        <p:spPr>
          <a:xfrm>
            <a:off x="8773050" y="4749750"/>
            <a:ext cx="293700" cy="330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17" y="649024"/>
            <a:ext cx="3112060" cy="13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4520860" y="101675"/>
            <a:ext cx="42522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Role of Stomach in Digestion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5254177" y="639938"/>
            <a:ext cx="3017400" cy="4020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further digestion of carbohydrates</a:t>
            </a:r>
            <a:endParaRPr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5254177" y="1041756"/>
            <a:ext cx="3017400" cy="4020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digestion begins by lingual and gastric lipases</a:t>
            </a:r>
            <a:endParaRPr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5254177" y="1433072"/>
            <a:ext cx="3017400" cy="4020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 digestion begins by pepsin and rennin</a:t>
            </a:r>
            <a:endParaRPr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4675438" y="2343925"/>
            <a:ext cx="41007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Digestion of Lipids in Stomach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-488750" y="2226199"/>
            <a:ext cx="57744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Lingual Lipase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5304" y="2957638"/>
            <a:ext cx="20571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Secreted by the dorsal surface of the tongue (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Ebner’s glands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5300" y="3599475"/>
            <a:ext cx="19179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Produces fatty acids and monoacylglycerols</a:t>
            </a:r>
            <a:endParaRPr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2772464" y="3958767"/>
            <a:ext cx="17751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role is of little significance in adult humans   </a:t>
            </a:r>
            <a:endParaRPr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2772464" y="3108822"/>
            <a:ext cx="19011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Acts in the stomach for the digestion of TAG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46" name="Google Shape;246;p24"/>
          <p:cNvCxnSpPr>
            <a:stCxn id="241" idx="2"/>
            <a:endCxn id="245" idx="1"/>
          </p:cNvCxnSpPr>
          <p:nvPr/>
        </p:nvCxnSpPr>
        <p:spPr>
          <a:xfrm flipH="1" rot="-5400000">
            <a:off x="2327950" y="3031999"/>
            <a:ext cx="515100" cy="3741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47" name="Google Shape;247;p24"/>
          <p:cNvCxnSpPr>
            <a:stCxn id="241" idx="2"/>
            <a:endCxn id="242" idx="3"/>
          </p:cNvCxnSpPr>
          <p:nvPr/>
        </p:nvCxnSpPr>
        <p:spPr>
          <a:xfrm rot="5400000">
            <a:off x="2048500" y="2975449"/>
            <a:ext cx="363900" cy="3360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48" name="Google Shape;248;p24"/>
          <p:cNvCxnSpPr>
            <a:stCxn id="241" idx="2"/>
            <a:endCxn id="244" idx="1"/>
          </p:cNvCxnSpPr>
          <p:nvPr/>
        </p:nvCxnSpPr>
        <p:spPr>
          <a:xfrm flipH="1" rot="-5400000">
            <a:off x="1946650" y="3413299"/>
            <a:ext cx="1277700" cy="3741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49" name="Google Shape;249;p24"/>
          <p:cNvCxnSpPr>
            <a:stCxn id="241" idx="2"/>
            <a:endCxn id="243" idx="3"/>
          </p:cNvCxnSpPr>
          <p:nvPr/>
        </p:nvCxnSpPr>
        <p:spPr>
          <a:xfrm rot="5400000">
            <a:off x="1638100" y="3246649"/>
            <a:ext cx="1045500" cy="4752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0" name="Google Shape;250;p24"/>
          <p:cNvCxnSpPr>
            <a:stCxn id="241" idx="2"/>
            <a:endCxn id="241" idx="2"/>
          </p:cNvCxnSpPr>
          <p:nvPr/>
        </p:nvCxnSpPr>
        <p:spPr>
          <a:xfrm flipH="1" rot="-5400000">
            <a:off x="2398450" y="2961499"/>
            <a:ext cx="600" cy="6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1" name="Google Shape;251;p24"/>
          <p:cNvCxnSpPr>
            <a:stCxn id="241" idx="2"/>
            <a:endCxn id="241" idx="2"/>
          </p:cNvCxnSpPr>
          <p:nvPr/>
        </p:nvCxnSpPr>
        <p:spPr>
          <a:xfrm flipH="1" rot="-5400000">
            <a:off x="2398450" y="2961499"/>
            <a:ext cx="600" cy="6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52" name="Google Shape;252;p24"/>
          <p:cNvSpPr txBox="1"/>
          <p:nvPr/>
        </p:nvSpPr>
        <p:spPr>
          <a:xfrm>
            <a:off x="6975288" y="2870075"/>
            <a:ext cx="1875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neonates and infants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4899788" y="2904909"/>
            <a:ext cx="16524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adults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4932502" y="3153975"/>
            <a:ext cx="16524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165100" lvl="0" marL="1778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no significant effects because of lack of </a:t>
            </a:r>
            <a:r>
              <a:rPr b="1" lang="en" sz="1200">
                <a:solidFill>
                  <a:srgbClr val="CC0000"/>
                </a:solidFill>
              </a:rPr>
              <a:t>emulsification</a:t>
            </a:r>
            <a:r>
              <a:rPr b="1" lang="en" sz="1200"/>
              <a:t> that occurs in duodenum</a:t>
            </a:r>
            <a:endParaRPr b="1" sz="1200"/>
          </a:p>
        </p:txBody>
      </p:sp>
      <p:sp>
        <p:nvSpPr>
          <p:cNvPr id="255" name="Google Shape;255;p24"/>
          <p:cNvSpPr/>
          <p:nvPr/>
        </p:nvSpPr>
        <p:spPr>
          <a:xfrm>
            <a:off x="6552186" y="2887831"/>
            <a:ext cx="462000" cy="4728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VS</a:t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56" name="Google Shape;256;p24"/>
          <p:cNvCxnSpPr>
            <a:stCxn id="255" idx="6"/>
          </p:cNvCxnSpPr>
          <p:nvPr/>
        </p:nvCxnSpPr>
        <p:spPr>
          <a:xfrm>
            <a:off x="7014186" y="3124231"/>
            <a:ext cx="1751100" cy="1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7" name="Google Shape;257;p24"/>
          <p:cNvCxnSpPr/>
          <p:nvPr/>
        </p:nvCxnSpPr>
        <p:spPr>
          <a:xfrm>
            <a:off x="5125138" y="3124154"/>
            <a:ext cx="14271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58" name="Google Shape;258;p24"/>
          <p:cNvSpPr txBox="1"/>
          <p:nvPr/>
        </p:nvSpPr>
        <p:spPr>
          <a:xfrm>
            <a:off x="7041995" y="3150971"/>
            <a:ext cx="16524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1651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en" sz="1200">
                <a:solidFill>
                  <a:schemeClr val="dk1"/>
                </a:solidFill>
              </a:rPr>
              <a:t>digestion of milk TAG and production of short- and medium-chain fatty acids</a:t>
            </a:r>
            <a:endParaRPr b="1" sz="1200"/>
          </a:p>
        </p:txBody>
      </p:sp>
      <p:cxnSp>
        <p:nvCxnSpPr>
          <p:cNvPr id="259" name="Google Shape;259;p24"/>
          <p:cNvCxnSpPr/>
          <p:nvPr/>
        </p:nvCxnSpPr>
        <p:spPr>
          <a:xfrm flipH="1" rot="10800000">
            <a:off x="7075" y="2271125"/>
            <a:ext cx="9141000" cy="141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60" name="Google Shape;2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535" y="4120151"/>
            <a:ext cx="913577" cy="9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/>
        </p:nvSpPr>
        <p:spPr>
          <a:xfrm>
            <a:off x="2089538" y="14548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Lingual and Gastric Lipases (Acid-Stable Lipases)</a:t>
            </a:r>
            <a:endParaRPr b="1"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6421850" y="777076"/>
            <a:ext cx="253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They are important in: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69" name="Google Shape;269;p25"/>
          <p:cNvGrpSpPr/>
          <p:nvPr/>
        </p:nvGrpSpPr>
        <p:grpSpPr>
          <a:xfrm rot="1555991">
            <a:off x="6565726" y="979246"/>
            <a:ext cx="2166951" cy="2166643"/>
            <a:chOff x="1293736" y="1079151"/>
            <a:chExt cx="2726286" cy="2725899"/>
          </a:xfrm>
        </p:grpSpPr>
        <p:sp>
          <p:nvSpPr>
            <p:cNvPr id="270" name="Google Shape;270;p25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271" name="Google Shape;271;p25"/>
            <p:cNvSpPr/>
            <p:nvPr/>
          </p:nvSpPr>
          <p:spPr>
            <a:xfrm rot="-2633823">
              <a:off x="1510542" y="3205490"/>
              <a:ext cx="374695" cy="3737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666666"/>
                  </a:solidFill>
                </a:rPr>
                <a:t>2</a:t>
              </a:r>
              <a:endParaRPr b="1" sz="600">
                <a:solidFill>
                  <a:srgbClr val="666666"/>
                </a:solidFill>
              </a:endParaRPr>
            </a:p>
          </p:txBody>
        </p:sp>
        <p:sp>
          <p:nvSpPr>
            <p:cNvPr id="272" name="Google Shape;272;p25"/>
            <p:cNvSpPr txBox="1"/>
            <p:nvPr/>
          </p:nvSpPr>
          <p:spPr>
            <a:xfrm rot="-2700000">
              <a:off x="1415215" y="2045607"/>
              <a:ext cx="2891360" cy="380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Patients with pancreatic insufficiency</a:t>
              </a:r>
              <a:endParaRPr b="1" sz="11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25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 sz="1200">
                  <a:latin typeface="Century Gothic"/>
                  <a:ea typeface="Century Gothic"/>
                  <a:cs typeface="Century Gothic"/>
                  <a:sym typeface="Century Gothic"/>
                </a:rPr>
                <a:t>Because there is </a:t>
              </a:r>
              <a:r>
                <a:rPr b="1" lang="en" sz="12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absence</a:t>
              </a:r>
              <a:r>
                <a:rPr b="1" lang="en" sz="1200">
                  <a:latin typeface="Century Gothic"/>
                  <a:ea typeface="Century Gothic"/>
                  <a:cs typeface="Century Gothic"/>
                  <a:sym typeface="Century Gothic"/>
                </a:rPr>
                <a:t> of pancreatic lipase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 rot="1555991">
            <a:off x="6478872" y="353511"/>
            <a:ext cx="2166951" cy="2024448"/>
            <a:chOff x="1293736" y="1258050"/>
            <a:chExt cx="2726286" cy="2547000"/>
          </a:xfrm>
        </p:grpSpPr>
        <p:sp>
          <p:nvSpPr>
            <p:cNvPr id="275" name="Google Shape;275;p25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276" name="Google Shape;276;p25"/>
            <p:cNvSpPr/>
            <p:nvPr/>
          </p:nvSpPr>
          <p:spPr>
            <a:xfrm rot="-2633823">
              <a:off x="1510542" y="3205490"/>
              <a:ext cx="374695" cy="3737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666666"/>
                  </a:solidFill>
                </a:rPr>
                <a:t>1</a:t>
              </a:r>
              <a:endParaRPr b="1" sz="600">
                <a:solidFill>
                  <a:srgbClr val="666666"/>
                </a:solidFill>
              </a:endParaRPr>
            </a:p>
          </p:txBody>
        </p:sp>
        <p:sp>
          <p:nvSpPr>
            <p:cNvPr id="277" name="Google Shape;277;p25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 the digestion of TAG of milk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25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Neonates and infants</a:t>
              </a:r>
              <a:endParaRPr b="1" sz="11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9" name="Google Shape;279;p25"/>
          <p:cNvSpPr/>
          <p:nvPr/>
        </p:nvSpPr>
        <p:spPr>
          <a:xfrm rot="911235">
            <a:off x="3595116" y="666668"/>
            <a:ext cx="1177214" cy="1177214"/>
          </a:xfrm>
          <a:prstGeom prst="teardrop">
            <a:avLst>
              <a:gd fmla="val 10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5"/>
          <p:cNvSpPr/>
          <p:nvPr/>
        </p:nvSpPr>
        <p:spPr>
          <a:xfrm rot="911235">
            <a:off x="2057067" y="666668"/>
            <a:ext cx="1177214" cy="1177214"/>
          </a:xfrm>
          <a:prstGeom prst="teardrop">
            <a:avLst>
              <a:gd fmla="val 10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2243725" y="1165203"/>
            <a:ext cx="10347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 product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3734125" y="1155533"/>
            <a:ext cx="1034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</a:t>
            </a:r>
            <a:endParaRPr b="1" i="0" sz="1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1990239" y="1513167"/>
            <a:ext cx="1359000" cy="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2-monoacylglycerols and fatty acids</a:t>
            </a:r>
            <a:endParaRPr b="1" i="0" sz="9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3163151" y="1563519"/>
            <a:ext cx="28218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both lipases role in lipid digestion is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of little significance in adult human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(The lipids in the stomach is not yet</a:t>
            </a:r>
            <a:r>
              <a:rPr b="1" lang="en" sz="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emulsified</a:t>
            </a:r>
            <a:r>
              <a:rPr b="1" lang="en" sz="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b="1" sz="9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Emulsification</a:t>
            </a:r>
            <a:r>
              <a:rPr b="1" lang="en" sz="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occurs in duodenum)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5"/>
          <p:cNvSpPr/>
          <p:nvPr/>
        </p:nvSpPr>
        <p:spPr>
          <a:xfrm rot="911235">
            <a:off x="519018" y="666668"/>
            <a:ext cx="1177214" cy="1177214"/>
          </a:xfrm>
          <a:prstGeom prst="teardrop">
            <a:avLst>
              <a:gd fmla="val 100000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600375" y="1176079"/>
            <a:ext cx="10347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Substrate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600378" y="1495392"/>
            <a:ext cx="1359000" cy="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TAG molecules, containing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medium- and short-chain fatty acids; such as found in milk fat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5"/>
          <p:cNvSpPr txBox="1"/>
          <p:nvPr>
            <p:ph idx="1" type="body"/>
          </p:nvPr>
        </p:nvSpPr>
        <p:spPr>
          <a:xfrm>
            <a:off x="9984025" y="2157075"/>
            <a:ext cx="7968300" cy="66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Lingual and Gastric Lipases (Acid-Stable Lipases)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9791" y="2908139"/>
            <a:ext cx="2576753" cy="105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11854270" y="4063737"/>
            <a:ext cx="42279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Target substrate for acid-stable lipases is TAG containing: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               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                                   as short- or medium-chain fatty acids</a:t>
            </a:r>
            <a:endParaRPr b="1" sz="1200"/>
          </a:p>
        </p:txBody>
      </p:sp>
      <p:pic>
        <p:nvPicPr>
          <p:cNvPr id="291" name="Google Shape;2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4277" y="4343400"/>
            <a:ext cx="1147816" cy="27113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5"/>
          <p:cNvSpPr txBox="1"/>
          <p:nvPr/>
        </p:nvSpPr>
        <p:spPr>
          <a:xfrm>
            <a:off x="10780853" y="3901067"/>
            <a:ext cx="63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15256543" y="2918375"/>
            <a:ext cx="2695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TAG’s are broken down by </a:t>
            </a:r>
            <a:r>
              <a:rPr b="1"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lipase</a:t>
            </a:r>
            <a:r>
              <a:rPr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 </a:t>
            </a:r>
            <a:r>
              <a:rPr b="1" lang="en" sz="1200">
                <a:solidFill>
                  <a:srgbClr val="666666"/>
                </a:solidFill>
              </a:rPr>
              <a:t>2</a:t>
            </a:r>
            <a:r>
              <a:rPr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fatty acids </a:t>
            </a:r>
            <a:endParaRPr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1 (2*-monoacylglycerol) </a:t>
            </a:r>
            <a:endParaRPr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" sz="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number 2 is due to the location of carbon bonded to</a:t>
            </a:r>
            <a:endParaRPr sz="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091" y="3278376"/>
            <a:ext cx="2576753" cy="105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5"/>
          <p:cNvSpPr txBox="1"/>
          <p:nvPr/>
        </p:nvSpPr>
        <p:spPr>
          <a:xfrm>
            <a:off x="5899425" y="3268900"/>
            <a:ext cx="2695800" cy="942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TAG’s are broken down by </a:t>
            </a:r>
            <a:r>
              <a:rPr b="1"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lipase</a:t>
            </a: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 </a:t>
            </a:r>
            <a:r>
              <a:rPr b="1" lang="en" sz="1200">
                <a:solidFill>
                  <a:srgbClr val="999999"/>
                </a:solidFill>
              </a:rPr>
              <a:t>2</a:t>
            </a: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fatty acids 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1 (2*-monoacylglycerol) 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number 2 is due to the location of carbon bonded to</a:t>
            </a: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25"/>
          <p:cNvSpPr txBox="1"/>
          <p:nvPr/>
        </p:nvSpPr>
        <p:spPr>
          <a:xfrm>
            <a:off x="2437724" y="4271538"/>
            <a:ext cx="4851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Target substrate for acid-stable lipases is TAG containing: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               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                                   as short- or medium-chain fatty acids</a:t>
            </a:r>
            <a:endParaRPr b="1" sz="1200"/>
          </a:p>
        </p:txBody>
      </p:sp>
      <p:pic>
        <p:nvPicPr>
          <p:cNvPr id="297" name="Google Shape;2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0441" y="4617285"/>
            <a:ext cx="1317175" cy="32674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/>
        </p:nvSpPr>
        <p:spPr>
          <a:xfrm>
            <a:off x="1970013" y="2703400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(Acid-Stable Lipases)</a:t>
            </a:r>
            <a:endParaRPr b="1"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2874225" y="2176825"/>
            <a:ext cx="3040500" cy="56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AA84F"/>
                </a:solidFill>
              </a:rPr>
              <a:t>It has very little significance although it breaks lipids down to very small molecules, because lipids need another process which is called (</a:t>
            </a:r>
            <a:r>
              <a:rPr b="1" lang="en" sz="600">
                <a:solidFill>
                  <a:srgbClr val="6AA84F"/>
                </a:solidFill>
              </a:rPr>
              <a:t>emulsification</a:t>
            </a:r>
            <a:r>
              <a:rPr lang="en" sz="600">
                <a:solidFill>
                  <a:srgbClr val="6AA84F"/>
                </a:solidFill>
              </a:rPr>
              <a:t>) which basically means that the molecule will take more </a:t>
            </a:r>
            <a:r>
              <a:rPr b="1" lang="en" sz="600">
                <a:solidFill>
                  <a:srgbClr val="6AA84F"/>
                </a:solidFill>
              </a:rPr>
              <a:t>surface area</a:t>
            </a:r>
            <a:r>
              <a:rPr lang="en" sz="600">
                <a:solidFill>
                  <a:srgbClr val="6AA84F"/>
                </a:solidFill>
              </a:rPr>
              <a:t> so the enzyme will act easily on the molecule.</a:t>
            </a:r>
            <a:endParaRPr sz="600">
              <a:solidFill>
                <a:srgbClr val="6AA84F"/>
              </a:solidFill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6913463" y="1649813"/>
            <a:ext cx="14715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AA84F"/>
                </a:solidFill>
              </a:rPr>
              <a:t>Because it has low amount of lipids</a:t>
            </a:r>
            <a:endParaRPr sz="600"/>
          </a:p>
        </p:txBody>
      </p:sp>
      <p:sp>
        <p:nvSpPr>
          <p:cNvPr id="301" name="Google Shape;301;p25"/>
          <p:cNvSpPr/>
          <p:nvPr/>
        </p:nvSpPr>
        <p:spPr>
          <a:xfrm>
            <a:off x="8822382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/>
          <p:nvPr/>
        </p:nvSpPr>
        <p:spPr>
          <a:xfrm>
            <a:off x="4203504" y="3007015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chief cells of stomach in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neonates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infants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26"/>
          <p:cNvSpPr/>
          <p:nvPr/>
        </p:nvSpPr>
        <p:spPr>
          <a:xfrm>
            <a:off x="4203504" y="3541223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Casein of milk (in the presence of calcium)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4203484" y="4075482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Paracasein with the formation of milk clot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4203484" y="4609792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Effect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: It prevents rapid passage of milk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from stomach, allowing more time for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action of pepsin on milk proteins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833397" y="2246162"/>
            <a:ext cx="2409900" cy="62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                 Pepsin                  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1" name="Google Shape;311;p26"/>
          <p:cNvSpPr/>
          <p:nvPr/>
        </p:nvSpPr>
        <p:spPr>
          <a:xfrm rot="-5400000">
            <a:off x="2421964" y="2050993"/>
            <a:ext cx="632290" cy="1010400"/>
          </a:xfrm>
          <a:prstGeom prst="flowChartExtra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6"/>
          <p:cNvSpPr/>
          <p:nvPr/>
        </p:nvSpPr>
        <p:spPr>
          <a:xfrm>
            <a:off x="11" y="3007096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chief cells of stomach as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inactive proenzyme, pepsinogen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3073062" y="3007188"/>
            <a:ext cx="1249749" cy="482182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Secreted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11" y="3541304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denatured dietary proteins (by HCl)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3073072" y="3541477"/>
            <a:ext cx="1249749" cy="482182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Substrate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-9" y="4075563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Smaller polypeptides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3073052" y="4075716"/>
            <a:ext cx="1249749" cy="482182"/>
          </a:xfrm>
          <a:prstGeom prst="flowChartMerg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 product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26"/>
          <p:cNvSpPr/>
          <p:nvPr/>
        </p:nvSpPr>
        <p:spPr>
          <a:xfrm>
            <a:off x="-9" y="4609873"/>
            <a:ext cx="3243300" cy="4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Acid-stable,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endopeptidase*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Activated by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HCl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autocatalytically by pepsin.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6"/>
          <p:cNvSpPr/>
          <p:nvPr/>
        </p:nvSpPr>
        <p:spPr>
          <a:xfrm>
            <a:off x="4203467" y="2246145"/>
            <a:ext cx="2409900" cy="62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  R</a:t>
            </a: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ennin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0" name="Google Shape;320;p26"/>
          <p:cNvSpPr/>
          <p:nvPr/>
        </p:nvSpPr>
        <p:spPr>
          <a:xfrm rot="5400000">
            <a:off x="4392558" y="2050995"/>
            <a:ext cx="632290" cy="1010400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4804536" y="2598033"/>
            <a:ext cx="3459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mix it with renin 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6"/>
          <p:cNvSpPr txBox="1"/>
          <p:nvPr>
            <p:ph idx="1" type="body"/>
          </p:nvPr>
        </p:nvSpPr>
        <p:spPr>
          <a:xfrm>
            <a:off x="5826" y="5182"/>
            <a:ext cx="91440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Digestion of Dietary Proteins in Stomach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3" name="Google Shape;323;p26"/>
          <p:cNvCxnSpPr/>
          <p:nvPr/>
        </p:nvCxnSpPr>
        <p:spPr>
          <a:xfrm flipH="1" rot="10800000">
            <a:off x="1370867" y="1146264"/>
            <a:ext cx="5164500" cy="5400"/>
          </a:xfrm>
          <a:prstGeom prst="straightConnector1">
            <a:avLst/>
          </a:prstGeom>
          <a:noFill/>
          <a:ln cap="flat" cmpd="sng" w="57150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24" name="Google Shape;324;p26"/>
          <p:cNvGrpSpPr/>
          <p:nvPr/>
        </p:nvGrpSpPr>
        <p:grpSpPr>
          <a:xfrm>
            <a:off x="1766900" y="1060790"/>
            <a:ext cx="534924" cy="299879"/>
            <a:chOff x="1234621" y="3594272"/>
            <a:chExt cx="648000" cy="1133328"/>
          </a:xfrm>
        </p:grpSpPr>
        <p:cxnSp>
          <p:nvCxnSpPr>
            <p:cNvPr id="325" name="Google Shape;325;p26"/>
            <p:cNvCxnSpPr/>
            <p:nvPr/>
          </p:nvCxnSpPr>
          <p:spPr>
            <a:xfrm rot="10800000">
              <a:off x="1558657" y="3946700"/>
              <a:ext cx="0" cy="780900"/>
            </a:xfrm>
            <a:prstGeom prst="straightConnector1">
              <a:avLst/>
            </a:prstGeom>
            <a:noFill/>
            <a:ln cap="flat" cmpd="sng" w="57150">
              <a:solidFill>
                <a:srgbClr val="D9D9D9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326" name="Google Shape;326;p26"/>
            <p:cNvSpPr/>
            <p:nvPr/>
          </p:nvSpPr>
          <p:spPr>
            <a:xfrm>
              <a:off x="1234621" y="3594272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6"/>
          <p:cNvGrpSpPr/>
          <p:nvPr/>
        </p:nvGrpSpPr>
        <p:grpSpPr>
          <a:xfrm>
            <a:off x="3623196" y="938787"/>
            <a:ext cx="534924" cy="293464"/>
            <a:chOff x="4137552" y="3133187"/>
            <a:chExt cx="648000" cy="1109085"/>
          </a:xfrm>
        </p:grpSpPr>
        <p:cxnSp>
          <p:nvCxnSpPr>
            <p:cNvPr id="328" name="Google Shape;328;p26"/>
            <p:cNvCxnSpPr/>
            <p:nvPr/>
          </p:nvCxnSpPr>
          <p:spPr>
            <a:xfrm rot="10800000">
              <a:off x="4461588" y="3133187"/>
              <a:ext cx="0" cy="780900"/>
            </a:xfrm>
            <a:prstGeom prst="straightConnector1">
              <a:avLst/>
            </a:prstGeom>
            <a:noFill/>
            <a:ln cap="flat" cmpd="sng" w="57150">
              <a:solidFill>
                <a:srgbClr val="C9DAF8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29" name="Google Shape;329;p26"/>
            <p:cNvSpPr/>
            <p:nvPr/>
          </p:nvSpPr>
          <p:spPr>
            <a:xfrm>
              <a:off x="4137552" y="3594272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26"/>
          <p:cNvGrpSpPr/>
          <p:nvPr/>
        </p:nvGrpSpPr>
        <p:grpSpPr>
          <a:xfrm>
            <a:off x="5479337" y="1061369"/>
            <a:ext cx="534924" cy="299299"/>
            <a:chOff x="5757732" y="3594272"/>
            <a:chExt cx="648000" cy="1131139"/>
          </a:xfrm>
        </p:grpSpPr>
        <p:cxnSp>
          <p:nvCxnSpPr>
            <p:cNvPr id="331" name="Google Shape;331;p26"/>
            <p:cNvCxnSpPr/>
            <p:nvPr/>
          </p:nvCxnSpPr>
          <p:spPr>
            <a:xfrm rot="10800000">
              <a:off x="6082231" y="3944511"/>
              <a:ext cx="0" cy="780900"/>
            </a:xfrm>
            <a:prstGeom prst="straightConnector1">
              <a:avLst/>
            </a:prstGeom>
            <a:noFill/>
            <a:ln cap="flat" cmpd="sng" w="57150">
              <a:solidFill>
                <a:srgbClr val="A4C2F4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332" name="Google Shape;332;p26"/>
            <p:cNvSpPr/>
            <p:nvPr/>
          </p:nvSpPr>
          <p:spPr>
            <a:xfrm>
              <a:off x="5757732" y="3594272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A4C2F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6"/>
          <p:cNvSpPr txBox="1"/>
          <p:nvPr/>
        </p:nvSpPr>
        <p:spPr>
          <a:xfrm>
            <a:off x="2828362" y="505075"/>
            <a:ext cx="21246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mfortaa"/>
                <a:ea typeface="Comfortaa"/>
                <a:cs typeface="Comfortaa"/>
                <a:sym typeface="Comfortaa"/>
              </a:rPr>
              <a:t>Pepsin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Cleaves proteins into polypeptides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5083375" y="1521075"/>
            <a:ext cx="14520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mfortaa"/>
                <a:ea typeface="Comfortaa"/>
                <a:cs typeface="Comfortaa"/>
                <a:sym typeface="Comfortaa"/>
              </a:rPr>
              <a:t>Rennin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Formation of milk clot*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908169" y="1521067"/>
            <a:ext cx="22524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mfortaa"/>
                <a:ea typeface="Comfortaa"/>
                <a:cs typeface="Comfortaa"/>
                <a:sym typeface="Comfortaa"/>
              </a:rPr>
              <a:t>HCL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Denatures proteins 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Activates pepsin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118" y="519939"/>
            <a:ext cx="1537549" cy="13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 txBox="1"/>
          <p:nvPr/>
        </p:nvSpPr>
        <p:spPr>
          <a:xfrm>
            <a:off x="4532375" y="1756450"/>
            <a:ext cx="2428800" cy="36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AA84F"/>
                </a:solidFill>
              </a:rPr>
              <a:t>*</a:t>
            </a:r>
            <a:r>
              <a:rPr lang="en" sz="600">
                <a:solidFill>
                  <a:srgbClr val="6AA84F"/>
                </a:solidFill>
              </a:rPr>
              <a:t>To make it stay in the stomach for longer time so that pepsin have enough time to act on it</a:t>
            </a:r>
            <a:endParaRPr sz="600">
              <a:solidFill>
                <a:srgbClr val="6AA84F"/>
              </a:solidFill>
            </a:endParaRPr>
          </a:p>
        </p:txBody>
      </p:sp>
      <p:pic>
        <p:nvPicPr>
          <p:cNvPr id="338" name="Google Shape;3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125" y="1625760"/>
            <a:ext cx="493550" cy="18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1550" y="2638950"/>
            <a:ext cx="1537549" cy="22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6"/>
          <p:cNvSpPr txBox="1"/>
          <p:nvPr/>
        </p:nvSpPr>
        <p:spPr>
          <a:xfrm>
            <a:off x="7379350" y="2227088"/>
            <a:ext cx="1733100" cy="36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AA84F"/>
                </a:solidFill>
              </a:rPr>
              <a:t>Endopeptidase ( breaks the middle bond) </a:t>
            </a:r>
            <a:endParaRPr sz="6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AA84F"/>
                </a:solidFill>
              </a:rPr>
              <a:t>Exopeptidase ( breaks the periphery bonds ) </a:t>
            </a:r>
            <a:endParaRPr sz="600">
              <a:solidFill>
                <a:srgbClr val="6AA84F"/>
              </a:solidFill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2462075" y="4577425"/>
            <a:ext cx="9057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AA84F"/>
                </a:solidFill>
              </a:rPr>
              <a:t>*</a:t>
            </a:r>
            <a:r>
              <a:rPr lang="en" sz="600">
                <a:solidFill>
                  <a:srgbClr val="6AA84F"/>
                </a:solidFill>
              </a:rPr>
              <a:t>Cleaves the </a:t>
            </a:r>
            <a:r>
              <a:rPr b="1" lang="en" sz="600">
                <a:solidFill>
                  <a:srgbClr val="6AA84F"/>
                </a:solidFill>
              </a:rPr>
              <a:t>inner</a:t>
            </a:r>
            <a:r>
              <a:rPr lang="en" sz="600">
                <a:solidFill>
                  <a:srgbClr val="6AA84F"/>
                </a:solidFill>
              </a:rPr>
              <a:t> parts in the protein</a:t>
            </a:r>
            <a:endParaRPr sz="600">
              <a:solidFill>
                <a:srgbClr val="6AA84F"/>
              </a:solidFill>
            </a:endParaRPr>
          </a:p>
        </p:txBody>
      </p:sp>
      <p:sp>
        <p:nvSpPr>
          <p:cNvPr id="342" name="Google Shape;342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1920975" y="956854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1920975" y="1547304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1920975" y="2137754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1920975" y="2728204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1920975" y="3318654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7"/>
          <p:cNvSpPr txBox="1"/>
          <p:nvPr>
            <p:ph idx="1" type="body"/>
          </p:nvPr>
        </p:nvSpPr>
        <p:spPr>
          <a:xfrm>
            <a:off x="2449913" y="909154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Digestion involves both mechanical and enzymatic processes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27"/>
          <p:cNvSpPr txBox="1"/>
          <p:nvPr>
            <p:ph idx="1" type="body"/>
          </p:nvPr>
        </p:nvSpPr>
        <p:spPr>
          <a:xfrm>
            <a:off x="2449913" y="1499604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Digestion makes dietary foodstuffs readily absorbable by the digestive tract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27"/>
          <p:cNvSpPr txBox="1"/>
          <p:nvPr>
            <p:ph idx="1" type="body"/>
          </p:nvPr>
        </p:nvSpPr>
        <p:spPr>
          <a:xfrm>
            <a:off x="2449888" y="2090054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Salivary α-amylase is of limited, but initial effect on digestion of starch and glycogen in the mouth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27"/>
          <p:cNvSpPr txBox="1"/>
          <p:nvPr>
            <p:ph idx="1" type="body"/>
          </p:nvPr>
        </p:nvSpPr>
        <p:spPr>
          <a:xfrm>
            <a:off x="2449913" y="2680504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Salivary α-amylase converts starch and glycogen into short, branched oligosaccharides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7"/>
          <p:cNvSpPr txBox="1"/>
          <p:nvPr>
            <p:ph idx="1" type="body"/>
          </p:nvPr>
        </p:nvSpPr>
        <p:spPr>
          <a:xfrm>
            <a:off x="2449913" y="3270954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digestion of TAG begins in the stomach by both lingual and gastric lipases producing 2-monoacylglycerols and fatty acids 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1920975" y="3907279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 txBox="1"/>
          <p:nvPr>
            <p:ph idx="1" type="body"/>
          </p:nvPr>
        </p:nvSpPr>
        <p:spPr>
          <a:xfrm>
            <a:off x="2449913" y="3859579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Digestion of proteins begins in the stomach by pepsin producing smaller polypeptides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27"/>
          <p:cNvSpPr/>
          <p:nvPr/>
        </p:nvSpPr>
        <p:spPr>
          <a:xfrm>
            <a:off x="1920975" y="4520667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2449913" y="4472967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neonates and infants, digestion of milk occurs in stomach by: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Acid-stable lipases for digestion of milk fat Rennin and pepsin for digestion of milk proteins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4" name="Google Shape;3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423250"/>
            <a:ext cx="1248561" cy="166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7"/>
          <p:cNvSpPr/>
          <p:nvPr/>
        </p:nvSpPr>
        <p:spPr>
          <a:xfrm>
            <a:off x="8822384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