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4" r:id="rId5"/>
    <p:sldMasterId id="214748366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y="5143500" cx="9144000"/>
  <p:notesSz cx="6858000" cy="9144000"/>
  <p:embeddedFontLst>
    <p:embeddedFont>
      <p:font typeface="Roboto"/>
      <p:regular r:id="rId19"/>
      <p:bold r:id="rId20"/>
      <p:italic r:id="rId21"/>
      <p:boldItalic r:id="rId22"/>
    </p:embeddedFont>
    <p:embeddedFont>
      <p:font typeface="Exo"/>
      <p:regular r:id="rId23"/>
      <p:bold r:id="rId24"/>
      <p:italic r:id="rId25"/>
      <p:boldItalic r:id="rId26"/>
    </p:embeddedFont>
    <p:embeddedFont>
      <p:font typeface="Comfortaa"/>
      <p:regular r:id="rId27"/>
      <p:bold r:id="rId28"/>
    </p:embeddedFont>
    <p:embeddedFont>
      <p:font typeface="Century Gothic"/>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CAD53718-6C70-48D7-B2C2-AAD501DBDFE8}">
  <a:tblStyle styleId="{CAD53718-6C70-48D7-B2C2-AAD501DBDFE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Exo-bold.fntdata"/><Relationship Id="rId23" Type="http://schemas.openxmlformats.org/officeDocument/2006/relationships/font" Target="fonts/Ex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Exo-boldItalic.fntdata"/><Relationship Id="rId25" Type="http://schemas.openxmlformats.org/officeDocument/2006/relationships/font" Target="fonts/Exo-italic.fntdata"/><Relationship Id="rId28" Type="http://schemas.openxmlformats.org/officeDocument/2006/relationships/font" Target="fonts/Comfortaa-bold.fntdata"/><Relationship Id="rId27" Type="http://schemas.openxmlformats.org/officeDocument/2006/relationships/font" Target="fonts/Comfortaa-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CenturyGothic-regular.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CenturyGothic-italic.fntdata"/><Relationship Id="rId30" Type="http://schemas.openxmlformats.org/officeDocument/2006/relationships/font" Target="fonts/CenturyGothic-bold.fntdata"/><Relationship Id="rId11" Type="http://schemas.openxmlformats.org/officeDocument/2006/relationships/slide" Target="slides/slide4.xml"/><Relationship Id="rId10" Type="http://schemas.openxmlformats.org/officeDocument/2006/relationships/slide" Target="slides/slide3.xml"/><Relationship Id="rId32" Type="http://schemas.openxmlformats.org/officeDocument/2006/relationships/font" Target="fonts/CenturyGothic-boldItalic.fnt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font" Target="fonts/Roboto-regular.fntdata"/><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762409793c_2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g762409793c_2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g762409793c_2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g762409793c_2_2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g762409793c_2_2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762409793c_2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762409793c_2_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762409793c_2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762409793c_2_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762409793c_2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762409793c_2_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762409793c_2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762409793c_2_1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762409793c_2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762409793c_2_1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762409793c_2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g762409793c_2_1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762409793c_2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g762409793c_2_2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762409793c_2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g762409793c_2_2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762409793c_2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Contents slide layout">
  <p:cSld name="2_Contents slide layout">
    <p:bg>
      <p:bgPr>
        <a:solidFill>
          <a:schemeClr val="lt1"/>
        </a:solidFill>
      </p:bgPr>
    </p:bg>
    <p:spTree>
      <p:nvGrpSpPr>
        <p:cNvPr id="53" name="Shape 53"/>
        <p:cNvGrpSpPr/>
        <p:nvPr/>
      </p:nvGrpSpPr>
      <p:grpSpPr>
        <a:xfrm>
          <a:off x="0" y="0"/>
          <a:ext cx="0" cy="0"/>
          <a:chOff x="0" y="0"/>
          <a:chExt cx="0" cy="0"/>
        </a:xfrm>
      </p:grpSpPr>
      <p:sp>
        <p:nvSpPr>
          <p:cNvPr id="54" name="Google Shape;54;p14"/>
          <p:cNvSpPr txBox="1"/>
          <p:nvPr>
            <p:ph idx="1" type="body"/>
          </p:nvPr>
        </p:nvSpPr>
        <p:spPr>
          <a:xfrm>
            <a:off x="1" y="254632"/>
            <a:ext cx="9144000" cy="594300"/>
          </a:xfrm>
          <a:prstGeom prst="rect">
            <a:avLst/>
          </a:prstGeom>
          <a:noFill/>
          <a:ln>
            <a:noFill/>
          </a:ln>
        </p:spPr>
        <p:txBody>
          <a:bodyPr anchorCtr="0" anchor="ctr" bIns="34275" lIns="68575" spcFirstLastPara="1" rIns="68575" wrap="square" tIns="34275">
            <a:noAutofit/>
          </a:bodyPr>
          <a:lstStyle>
            <a:lvl1pPr indent="-228600" lvl="0" marL="457200" marR="0" rtl="0" algn="ctr">
              <a:lnSpc>
                <a:spcPct val="100000"/>
              </a:lnSpc>
              <a:spcBef>
                <a:spcPts val="800"/>
              </a:spcBef>
              <a:spcAft>
                <a:spcPts val="0"/>
              </a:spcAft>
              <a:buClr>
                <a:srgbClr val="3F3F3F"/>
              </a:buClr>
              <a:buSzPts val="4100"/>
              <a:buNone/>
              <a:defRPr i="0" sz="4100" u="none" cap="none" strike="noStrike">
                <a:solidFill>
                  <a:srgbClr val="3F3F3F"/>
                </a:solidFill>
              </a:defRPr>
            </a:lvl1pPr>
            <a:lvl2pPr indent="-342900" lvl="1" marL="914400" marR="0" rtl="0" algn="l">
              <a:lnSpc>
                <a:spcPct val="90000"/>
              </a:lnSpc>
              <a:spcBef>
                <a:spcPts val="400"/>
              </a:spcBef>
              <a:spcAft>
                <a:spcPts val="0"/>
              </a:spcAft>
              <a:buClr>
                <a:schemeClr val="dk1"/>
              </a:buClr>
              <a:buSzPts val="1800"/>
              <a:buChar char="•"/>
              <a:defRPr i="0" sz="1800" u="none" cap="none" strike="noStrike">
                <a:solidFill>
                  <a:schemeClr val="dk1"/>
                </a:solidFill>
              </a:defRPr>
            </a:lvl2pPr>
            <a:lvl3pPr indent="-323850" lvl="2" marL="1371600" marR="0" rtl="0" algn="l">
              <a:lnSpc>
                <a:spcPct val="90000"/>
              </a:lnSpc>
              <a:spcBef>
                <a:spcPts val="400"/>
              </a:spcBef>
              <a:spcAft>
                <a:spcPts val="0"/>
              </a:spcAft>
              <a:buClr>
                <a:schemeClr val="dk1"/>
              </a:buClr>
              <a:buSzPts val="1500"/>
              <a:buChar char="•"/>
              <a:defRPr i="0" sz="1500" u="none" cap="none" strike="noStrike">
                <a:solidFill>
                  <a:schemeClr val="dk1"/>
                </a:solidFill>
              </a:defRPr>
            </a:lvl3pPr>
            <a:lvl4pPr indent="-317500" lvl="3" marL="1828800" marR="0" rtl="0" algn="l">
              <a:lnSpc>
                <a:spcPct val="90000"/>
              </a:lnSpc>
              <a:spcBef>
                <a:spcPts val="400"/>
              </a:spcBef>
              <a:spcAft>
                <a:spcPts val="0"/>
              </a:spcAft>
              <a:buClr>
                <a:schemeClr val="dk1"/>
              </a:buClr>
              <a:buSzPts val="1400"/>
              <a:buChar char="•"/>
              <a:defRPr i="0" sz="1400" u="none" cap="none" strike="noStrike">
                <a:solidFill>
                  <a:schemeClr val="dk1"/>
                </a:solidFill>
              </a:defRPr>
            </a:lvl4pPr>
            <a:lvl5pPr indent="-317500" lvl="4" marL="2286000" marR="0" rtl="0" algn="l">
              <a:lnSpc>
                <a:spcPct val="90000"/>
              </a:lnSpc>
              <a:spcBef>
                <a:spcPts val="400"/>
              </a:spcBef>
              <a:spcAft>
                <a:spcPts val="0"/>
              </a:spcAft>
              <a:buClr>
                <a:schemeClr val="dk1"/>
              </a:buClr>
              <a:buSzPts val="1400"/>
              <a:buChar char="•"/>
              <a:defRPr i="0" sz="1400" u="none" cap="none" strike="noStrike">
                <a:solidFill>
                  <a:schemeClr val="dk1"/>
                </a:solidFill>
              </a:defRPr>
            </a:lvl5pPr>
            <a:lvl6pPr indent="-317500" lvl="5" marL="2743200" marR="0" rtl="0" algn="l">
              <a:lnSpc>
                <a:spcPct val="90000"/>
              </a:lnSpc>
              <a:spcBef>
                <a:spcPts val="400"/>
              </a:spcBef>
              <a:spcAft>
                <a:spcPts val="0"/>
              </a:spcAft>
              <a:buClr>
                <a:schemeClr val="dk1"/>
              </a:buClr>
              <a:buSzPts val="1400"/>
              <a:buChar char="•"/>
              <a:defRPr i="0" sz="1400" u="none" cap="none" strike="noStrike">
                <a:solidFill>
                  <a:schemeClr val="dk1"/>
                </a:solidFill>
              </a:defRPr>
            </a:lvl6pPr>
            <a:lvl7pPr indent="-317500" lvl="6" marL="3200400" marR="0" rtl="0" algn="l">
              <a:lnSpc>
                <a:spcPct val="90000"/>
              </a:lnSpc>
              <a:spcBef>
                <a:spcPts val="400"/>
              </a:spcBef>
              <a:spcAft>
                <a:spcPts val="0"/>
              </a:spcAft>
              <a:buClr>
                <a:schemeClr val="dk1"/>
              </a:buClr>
              <a:buSzPts val="1400"/>
              <a:buChar char="•"/>
              <a:defRPr i="0" sz="1400" u="none" cap="none" strike="noStrike">
                <a:solidFill>
                  <a:schemeClr val="dk1"/>
                </a:solidFill>
              </a:defRPr>
            </a:lvl7pPr>
            <a:lvl8pPr indent="-317500" lvl="7" marL="3657600" marR="0" rtl="0" algn="l">
              <a:lnSpc>
                <a:spcPct val="90000"/>
              </a:lnSpc>
              <a:spcBef>
                <a:spcPts val="400"/>
              </a:spcBef>
              <a:spcAft>
                <a:spcPts val="0"/>
              </a:spcAft>
              <a:buClr>
                <a:schemeClr val="dk1"/>
              </a:buClr>
              <a:buSzPts val="1400"/>
              <a:buChar char="•"/>
              <a:defRPr i="0" sz="1400" u="none" cap="none" strike="noStrike">
                <a:solidFill>
                  <a:schemeClr val="dk1"/>
                </a:solidFill>
              </a:defRPr>
            </a:lvl8pPr>
            <a:lvl9pPr indent="-317500" lvl="8" marL="4114800" marR="0" rtl="0" algn="l">
              <a:lnSpc>
                <a:spcPct val="90000"/>
              </a:lnSpc>
              <a:spcBef>
                <a:spcPts val="400"/>
              </a:spcBef>
              <a:spcAft>
                <a:spcPts val="0"/>
              </a:spcAft>
              <a:buClr>
                <a:schemeClr val="dk1"/>
              </a:buClr>
              <a:buSzPts val="1400"/>
              <a:buChar char="•"/>
              <a:defRPr i="0" sz="1400" u="none" cap="none" strike="noStrike">
                <a:solidFill>
                  <a:schemeClr val="dk1"/>
                </a:solidFill>
              </a:defRPr>
            </a:lvl9pPr>
          </a:lstStyle>
          <a:p/>
        </p:txBody>
      </p:sp>
      <p:sp>
        <p:nvSpPr>
          <p:cNvPr id="55" name="Google Shape;55;p14"/>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lvl1pPr lvl="0" rtl="0">
              <a:buNone/>
              <a:defRPr>
                <a:latin typeface="Comic Sans MS"/>
                <a:ea typeface="Comic Sans MS"/>
                <a:cs typeface="Comic Sans MS"/>
                <a:sym typeface="Comic Sans MS"/>
              </a:defRPr>
            </a:lvl1pPr>
            <a:lvl2pPr lvl="1" rtl="0">
              <a:buNone/>
              <a:defRPr>
                <a:latin typeface="Comic Sans MS"/>
                <a:ea typeface="Comic Sans MS"/>
                <a:cs typeface="Comic Sans MS"/>
                <a:sym typeface="Comic Sans MS"/>
              </a:defRPr>
            </a:lvl2pPr>
            <a:lvl3pPr lvl="2" rtl="0">
              <a:buNone/>
              <a:defRPr>
                <a:latin typeface="Comic Sans MS"/>
                <a:ea typeface="Comic Sans MS"/>
                <a:cs typeface="Comic Sans MS"/>
                <a:sym typeface="Comic Sans MS"/>
              </a:defRPr>
            </a:lvl3pPr>
            <a:lvl4pPr lvl="3" rtl="0">
              <a:buNone/>
              <a:defRPr>
                <a:latin typeface="Comic Sans MS"/>
                <a:ea typeface="Comic Sans MS"/>
                <a:cs typeface="Comic Sans MS"/>
                <a:sym typeface="Comic Sans MS"/>
              </a:defRPr>
            </a:lvl4pPr>
            <a:lvl5pPr lvl="4" rtl="0">
              <a:buNone/>
              <a:defRPr>
                <a:latin typeface="Comic Sans MS"/>
                <a:ea typeface="Comic Sans MS"/>
                <a:cs typeface="Comic Sans MS"/>
                <a:sym typeface="Comic Sans MS"/>
              </a:defRPr>
            </a:lvl5pPr>
            <a:lvl6pPr lvl="5" rtl="0">
              <a:buNone/>
              <a:defRPr>
                <a:latin typeface="Comic Sans MS"/>
                <a:ea typeface="Comic Sans MS"/>
                <a:cs typeface="Comic Sans MS"/>
                <a:sym typeface="Comic Sans MS"/>
              </a:defRPr>
            </a:lvl6pPr>
            <a:lvl7pPr lvl="6" rtl="0">
              <a:buNone/>
              <a:defRPr>
                <a:latin typeface="Comic Sans MS"/>
                <a:ea typeface="Comic Sans MS"/>
                <a:cs typeface="Comic Sans MS"/>
                <a:sym typeface="Comic Sans MS"/>
              </a:defRPr>
            </a:lvl7pPr>
            <a:lvl8pPr lvl="7" rtl="0">
              <a:buNone/>
              <a:defRPr>
                <a:latin typeface="Comic Sans MS"/>
                <a:ea typeface="Comic Sans MS"/>
                <a:cs typeface="Comic Sans MS"/>
                <a:sym typeface="Comic Sans MS"/>
              </a:defRPr>
            </a:lvl8pPr>
            <a:lvl9pPr lvl="8" rtl="0">
              <a:buNone/>
              <a:defRPr>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6" name="Shape 56"/>
        <p:cNvGrpSpPr/>
        <p:nvPr/>
      </p:nvGrpSpPr>
      <p:grpSpPr>
        <a:xfrm>
          <a:off x="0" y="0"/>
          <a:ext cx="0" cy="0"/>
          <a:chOff x="0" y="0"/>
          <a:chExt cx="0" cy="0"/>
        </a:xfrm>
      </p:grpSpPr>
      <p:sp>
        <p:nvSpPr>
          <p:cNvPr id="57" name="Google Shape;57;p15"/>
          <p:cNvSpPr txBox="1"/>
          <p:nvPr>
            <p:ph idx="1" type="body"/>
          </p:nvPr>
        </p:nvSpPr>
        <p:spPr>
          <a:xfrm>
            <a:off x="311700" y="4230575"/>
            <a:ext cx="5998500" cy="605100"/>
          </a:xfrm>
          <a:prstGeom prst="rect">
            <a:avLst/>
          </a:prstGeom>
          <a:noFill/>
          <a:ln>
            <a:noFill/>
          </a:ln>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400"/>
              <a:buNone/>
              <a:defRPr/>
            </a:lvl1pPr>
          </a:lstStyle>
          <a:p/>
        </p:txBody>
      </p:sp>
      <p:sp>
        <p:nvSpPr>
          <p:cNvPr id="58" name="Google Shape;58;p15"/>
          <p:cNvSpPr txBox="1"/>
          <p:nvPr>
            <p:ph idx="12" type="sldNum"/>
          </p:nvPr>
        </p:nvSpPr>
        <p:spPr>
          <a:xfrm>
            <a:off x="8472458" y="4663217"/>
            <a:ext cx="548700" cy="393600"/>
          </a:xfrm>
          <a:prstGeom prst="rect">
            <a:avLst/>
          </a:prstGeom>
        </p:spPr>
        <p:txBody>
          <a:bodyPr anchorCtr="0" anchor="t" bIns="68575" lIns="68575" spcFirstLastPara="1" rIns="68575" wrap="square" tIns="685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9" name="Shape 59"/>
        <p:cNvGrpSpPr/>
        <p:nvPr/>
      </p:nvGrpSpPr>
      <p:grpSpPr>
        <a:xfrm>
          <a:off x="0" y="0"/>
          <a:ext cx="0" cy="0"/>
          <a:chOff x="0" y="0"/>
          <a:chExt cx="0" cy="0"/>
        </a:xfrm>
      </p:grpSpPr>
      <p:sp>
        <p:nvSpPr>
          <p:cNvPr id="60" name="Google Shape;60;p1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2700"/>
              <a:buChar char="●"/>
              <a:defRPr sz="2700"/>
            </a:lvl1pPr>
            <a:lvl2pPr lvl="1" rtl="0" algn="ctr">
              <a:spcBef>
                <a:spcPts val="0"/>
              </a:spcBef>
              <a:spcAft>
                <a:spcPts val="0"/>
              </a:spcAft>
              <a:buSzPts val="2700"/>
              <a:buChar char="○"/>
              <a:defRPr sz="2700"/>
            </a:lvl2pPr>
            <a:lvl3pPr lvl="2" rtl="0" algn="ctr">
              <a:spcBef>
                <a:spcPts val="0"/>
              </a:spcBef>
              <a:spcAft>
                <a:spcPts val="0"/>
              </a:spcAft>
              <a:buSzPts val="2700"/>
              <a:buChar char="■"/>
              <a:defRPr sz="2700"/>
            </a:lvl3pPr>
            <a:lvl4pPr lvl="3" rtl="0" algn="ctr">
              <a:spcBef>
                <a:spcPts val="0"/>
              </a:spcBef>
              <a:spcAft>
                <a:spcPts val="0"/>
              </a:spcAft>
              <a:buSzPts val="2700"/>
              <a:buChar char="●"/>
              <a:defRPr sz="2700"/>
            </a:lvl4pPr>
            <a:lvl5pPr lvl="4" rtl="0" algn="ctr">
              <a:spcBef>
                <a:spcPts val="0"/>
              </a:spcBef>
              <a:spcAft>
                <a:spcPts val="0"/>
              </a:spcAft>
              <a:buSzPts val="2700"/>
              <a:buChar char="○"/>
              <a:defRPr sz="2700"/>
            </a:lvl5pPr>
            <a:lvl6pPr lvl="5" rtl="0" algn="ctr">
              <a:spcBef>
                <a:spcPts val="0"/>
              </a:spcBef>
              <a:spcAft>
                <a:spcPts val="0"/>
              </a:spcAft>
              <a:buSzPts val="2700"/>
              <a:buChar char="■"/>
              <a:defRPr sz="2700"/>
            </a:lvl6pPr>
            <a:lvl7pPr lvl="6" rtl="0" algn="ctr">
              <a:spcBef>
                <a:spcPts val="0"/>
              </a:spcBef>
              <a:spcAft>
                <a:spcPts val="0"/>
              </a:spcAft>
              <a:buSzPts val="2700"/>
              <a:buChar char="●"/>
              <a:defRPr sz="2700"/>
            </a:lvl7pPr>
            <a:lvl8pPr lvl="7" rtl="0" algn="ctr">
              <a:spcBef>
                <a:spcPts val="0"/>
              </a:spcBef>
              <a:spcAft>
                <a:spcPts val="0"/>
              </a:spcAft>
              <a:buSzPts val="2700"/>
              <a:buChar char="○"/>
              <a:defRPr sz="2700"/>
            </a:lvl8pPr>
            <a:lvl9pPr lvl="8" rtl="0" algn="ctr">
              <a:spcBef>
                <a:spcPts val="0"/>
              </a:spcBef>
              <a:spcAft>
                <a:spcPts val="0"/>
              </a:spcAft>
              <a:buSzPts val="2700"/>
              <a:buChar char="■"/>
              <a:defRPr sz="2700"/>
            </a:lvl9pPr>
          </a:lstStyle>
          <a:p/>
        </p:txBody>
      </p:sp>
      <p:sp>
        <p:nvSpPr>
          <p:cNvPr id="61" name="Google Shape;61;p16"/>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500"/>
              <a:buNone/>
              <a:defRPr sz="1500"/>
            </a:lvl1pPr>
            <a:lvl2pPr lvl="1" rtl="0" algn="ctr">
              <a:lnSpc>
                <a:spcPct val="100000"/>
              </a:lnSpc>
              <a:spcBef>
                <a:spcPts val="0"/>
              </a:spcBef>
              <a:spcAft>
                <a:spcPts val="0"/>
              </a:spcAft>
              <a:buSzPts val="1500"/>
              <a:buNone/>
              <a:defRPr sz="1500"/>
            </a:lvl2pPr>
            <a:lvl3pPr lvl="2" rtl="0" algn="ctr">
              <a:lnSpc>
                <a:spcPct val="100000"/>
              </a:lnSpc>
              <a:spcBef>
                <a:spcPts val="0"/>
              </a:spcBef>
              <a:spcAft>
                <a:spcPts val="0"/>
              </a:spcAft>
              <a:buSzPts val="1500"/>
              <a:buNone/>
              <a:defRPr sz="1500"/>
            </a:lvl3pPr>
            <a:lvl4pPr lvl="3" rtl="0" algn="ctr">
              <a:lnSpc>
                <a:spcPct val="100000"/>
              </a:lnSpc>
              <a:spcBef>
                <a:spcPts val="0"/>
              </a:spcBef>
              <a:spcAft>
                <a:spcPts val="0"/>
              </a:spcAft>
              <a:buSzPts val="1500"/>
              <a:buNone/>
              <a:defRPr sz="1500"/>
            </a:lvl4pPr>
            <a:lvl5pPr lvl="4" rtl="0" algn="ctr">
              <a:lnSpc>
                <a:spcPct val="100000"/>
              </a:lnSpc>
              <a:spcBef>
                <a:spcPts val="0"/>
              </a:spcBef>
              <a:spcAft>
                <a:spcPts val="0"/>
              </a:spcAft>
              <a:buSzPts val="1500"/>
              <a:buNone/>
              <a:defRPr sz="1500"/>
            </a:lvl5pPr>
            <a:lvl6pPr lvl="5" rtl="0" algn="ctr">
              <a:lnSpc>
                <a:spcPct val="100000"/>
              </a:lnSpc>
              <a:spcBef>
                <a:spcPts val="0"/>
              </a:spcBef>
              <a:spcAft>
                <a:spcPts val="0"/>
              </a:spcAft>
              <a:buSzPts val="1500"/>
              <a:buNone/>
              <a:defRPr sz="1500"/>
            </a:lvl6pPr>
            <a:lvl7pPr lvl="6" rtl="0" algn="ctr">
              <a:lnSpc>
                <a:spcPct val="100000"/>
              </a:lnSpc>
              <a:spcBef>
                <a:spcPts val="0"/>
              </a:spcBef>
              <a:spcAft>
                <a:spcPts val="0"/>
              </a:spcAft>
              <a:buSzPts val="1500"/>
              <a:buNone/>
              <a:defRPr sz="1500"/>
            </a:lvl7pPr>
            <a:lvl8pPr lvl="7" rtl="0" algn="ctr">
              <a:lnSpc>
                <a:spcPct val="100000"/>
              </a:lnSpc>
              <a:spcBef>
                <a:spcPts val="0"/>
              </a:spcBef>
              <a:spcAft>
                <a:spcPts val="0"/>
              </a:spcAft>
              <a:buSzPts val="1500"/>
              <a:buNone/>
              <a:defRPr sz="1500"/>
            </a:lvl8pPr>
            <a:lvl9pPr lvl="8" rtl="0" algn="ctr">
              <a:lnSpc>
                <a:spcPct val="100000"/>
              </a:lnSpc>
              <a:spcBef>
                <a:spcPts val="0"/>
              </a:spcBef>
              <a:spcAft>
                <a:spcPts val="0"/>
              </a:spcAft>
              <a:buSzPts val="1500"/>
              <a:buNone/>
              <a:defRPr sz="1500"/>
            </a:lvl9pPr>
          </a:lstStyle>
          <a:p/>
        </p:txBody>
      </p:sp>
      <p:sp>
        <p:nvSpPr>
          <p:cNvPr id="62" name="Google Shape;62;p16"/>
          <p:cNvSpPr txBox="1"/>
          <p:nvPr>
            <p:ph idx="12" type="sldNum"/>
          </p:nvPr>
        </p:nvSpPr>
        <p:spPr>
          <a:xfrm>
            <a:off x="8472458" y="4663217"/>
            <a:ext cx="548700" cy="393600"/>
          </a:xfrm>
          <a:prstGeom prst="rect">
            <a:avLst/>
          </a:prstGeom>
        </p:spPr>
        <p:txBody>
          <a:bodyPr anchorCtr="0" anchor="t" bIns="68575" lIns="68575" spcFirstLastPara="1" rIns="68575" wrap="square" tIns="685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3" name="Shape 63"/>
        <p:cNvGrpSpPr/>
        <p:nvPr/>
      </p:nvGrpSpPr>
      <p:grpSpPr>
        <a:xfrm>
          <a:off x="0" y="0"/>
          <a:ext cx="0" cy="0"/>
          <a:chOff x="0" y="0"/>
          <a:chExt cx="0" cy="0"/>
        </a:xfrm>
      </p:grpSpPr>
      <p:sp>
        <p:nvSpPr>
          <p:cNvPr id="64" name="Google Shape;64;p17"/>
          <p:cNvSpPr txBox="1"/>
          <p:nvPr>
            <p:ph type="title"/>
          </p:nvPr>
        </p:nvSpPr>
        <p:spPr>
          <a:xfrm>
            <a:off x="311700" y="2150850"/>
            <a:ext cx="8520600" cy="841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1900"/>
              <a:buChar char="●"/>
              <a:defRPr sz="1900"/>
            </a:lvl1pPr>
            <a:lvl2pPr lvl="1" rtl="0" algn="ctr">
              <a:spcBef>
                <a:spcPts val="0"/>
              </a:spcBef>
              <a:spcAft>
                <a:spcPts val="0"/>
              </a:spcAft>
              <a:buSzPts val="1900"/>
              <a:buChar char="○"/>
              <a:defRPr sz="1900"/>
            </a:lvl2pPr>
            <a:lvl3pPr lvl="2" rtl="0" algn="ctr">
              <a:spcBef>
                <a:spcPts val="0"/>
              </a:spcBef>
              <a:spcAft>
                <a:spcPts val="0"/>
              </a:spcAft>
              <a:buSzPts val="1900"/>
              <a:buChar char="■"/>
              <a:defRPr sz="1900"/>
            </a:lvl3pPr>
            <a:lvl4pPr lvl="3" rtl="0" algn="ctr">
              <a:spcBef>
                <a:spcPts val="0"/>
              </a:spcBef>
              <a:spcAft>
                <a:spcPts val="0"/>
              </a:spcAft>
              <a:buSzPts val="1900"/>
              <a:buChar char="●"/>
              <a:defRPr sz="1900"/>
            </a:lvl4pPr>
            <a:lvl5pPr lvl="4" rtl="0" algn="ctr">
              <a:spcBef>
                <a:spcPts val="0"/>
              </a:spcBef>
              <a:spcAft>
                <a:spcPts val="0"/>
              </a:spcAft>
              <a:buSzPts val="1900"/>
              <a:buChar char="○"/>
              <a:defRPr sz="1900"/>
            </a:lvl5pPr>
            <a:lvl6pPr lvl="5" rtl="0" algn="ctr">
              <a:spcBef>
                <a:spcPts val="0"/>
              </a:spcBef>
              <a:spcAft>
                <a:spcPts val="0"/>
              </a:spcAft>
              <a:buSzPts val="1900"/>
              <a:buChar char="■"/>
              <a:defRPr sz="1900"/>
            </a:lvl6pPr>
            <a:lvl7pPr lvl="6" rtl="0" algn="ctr">
              <a:spcBef>
                <a:spcPts val="0"/>
              </a:spcBef>
              <a:spcAft>
                <a:spcPts val="0"/>
              </a:spcAft>
              <a:buSzPts val="1900"/>
              <a:buChar char="●"/>
              <a:defRPr sz="1900"/>
            </a:lvl7pPr>
            <a:lvl8pPr lvl="7" rtl="0" algn="ctr">
              <a:spcBef>
                <a:spcPts val="0"/>
              </a:spcBef>
              <a:spcAft>
                <a:spcPts val="0"/>
              </a:spcAft>
              <a:buSzPts val="1900"/>
              <a:buChar char="○"/>
              <a:defRPr sz="1900"/>
            </a:lvl8pPr>
            <a:lvl9pPr lvl="8" rtl="0" algn="ctr">
              <a:spcBef>
                <a:spcPts val="0"/>
              </a:spcBef>
              <a:spcAft>
                <a:spcPts val="0"/>
              </a:spcAft>
              <a:buSzPts val="1900"/>
              <a:buChar char="■"/>
              <a:defRPr sz="1900"/>
            </a:lvl9pPr>
          </a:lstStyle>
          <a:p/>
        </p:txBody>
      </p:sp>
      <p:sp>
        <p:nvSpPr>
          <p:cNvPr id="65" name="Google Shape;65;p17"/>
          <p:cNvSpPr txBox="1"/>
          <p:nvPr>
            <p:ph idx="12" type="sldNum"/>
          </p:nvPr>
        </p:nvSpPr>
        <p:spPr>
          <a:xfrm>
            <a:off x="8472458" y="4663217"/>
            <a:ext cx="548700" cy="393600"/>
          </a:xfrm>
          <a:prstGeom prst="rect">
            <a:avLst/>
          </a:prstGeom>
        </p:spPr>
        <p:txBody>
          <a:bodyPr anchorCtr="0" anchor="t" bIns="68575" lIns="68575" spcFirstLastPara="1" rIns="68575" wrap="square" tIns="685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6" name="Shape 66"/>
        <p:cNvGrpSpPr/>
        <p:nvPr/>
      </p:nvGrpSpPr>
      <p:grpSpPr>
        <a:xfrm>
          <a:off x="0" y="0"/>
          <a:ext cx="0" cy="0"/>
          <a:chOff x="0" y="0"/>
          <a:chExt cx="0" cy="0"/>
        </a:xfrm>
      </p:grpSpPr>
      <p:sp>
        <p:nvSpPr>
          <p:cNvPr id="67" name="Google Shape;67;p18"/>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68" name="Google Shape;68;p18"/>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69" name="Google Shape;69;p18"/>
          <p:cNvSpPr txBox="1"/>
          <p:nvPr>
            <p:ph idx="12" type="sldNum"/>
          </p:nvPr>
        </p:nvSpPr>
        <p:spPr>
          <a:xfrm>
            <a:off x="8472458" y="4663217"/>
            <a:ext cx="548700" cy="393600"/>
          </a:xfrm>
          <a:prstGeom prst="rect">
            <a:avLst/>
          </a:prstGeom>
        </p:spPr>
        <p:txBody>
          <a:bodyPr anchorCtr="0" anchor="t" bIns="68575" lIns="68575" spcFirstLastPara="1" rIns="68575" wrap="square" tIns="685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lvl1pPr lvl="0" rtl="0" algn="r">
              <a:buNone/>
              <a:defRPr sz="1000">
                <a:solidFill>
                  <a:srgbClr val="CCCCCC"/>
                </a:solidFill>
                <a:latin typeface="Comic Sans MS"/>
                <a:ea typeface="Comic Sans MS"/>
                <a:cs typeface="Comic Sans MS"/>
                <a:sym typeface="Comic Sans MS"/>
              </a:defRPr>
            </a:lvl1pPr>
            <a:lvl2pPr lvl="1" rtl="0" algn="r">
              <a:buNone/>
              <a:defRPr sz="1000">
                <a:solidFill>
                  <a:srgbClr val="CCCCCC"/>
                </a:solidFill>
                <a:latin typeface="Comic Sans MS"/>
                <a:ea typeface="Comic Sans MS"/>
                <a:cs typeface="Comic Sans MS"/>
                <a:sym typeface="Comic Sans MS"/>
              </a:defRPr>
            </a:lvl2pPr>
            <a:lvl3pPr lvl="2" rtl="0" algn="r">
              <a:buNone/>
              <a:defRPr sz="1000">
                <a:solidFill>
                  <a:srgbClr val="CCCCCC"/>
                </a:solidFill>
                <a:latin typeface="Comic Sans MS"/>
                <a:ea typeface="Comic Sans MS"/>
                <a:cs typeface="Comic Sans MS"/>
                <a:sym typeface="Comic Sans MS"/>
              </a:defRPr>
            </a:lvl3pPr>
            <a:lvl4pPr lvl="3" rtl="0" algn="r">
              <a:buNone/>
              <a:defRPr sz="1000">
                <a:solidFill>
                  <a:srgbClr val="CCCCCC"/>
                </a:solidFill>
                <a:latin typeface="Comic Sans MS"/>
                <a:ea typeface="Comic Sans MS"/>
                <a:cs typeface="Comic Sans MS"/>
                <a:sym typeface="Comic Sans MS"/>
              </a:defRPr>
            </a:lvl4pPr>
            <a:lvl5pPr lvl="4" rtl="0" algn="r">
              <a:buNone/>
              <a:defRPr sz="1000">
                <a:solidFill>
                  <a:srgbClr val="CCCCCC"/>
                </a:solidFill>
                <a:latin typeface="Comic Sans MS"/>
                <a:ea typeface="Comic Sans MS"/>
                <a:cs typeface="Comic Sans MS"/>
                <a:sym typeface="Comic Sans MS"/>
              </a:defRPr>
            </a:lvl5pPr>
            <a:lvl6pPr lvl="5" rtl="0" algn="r">
              <a:buNone/>
              <a:defRPr sz="1000">
                <a:solidFill>
                  <a:srgbClr val="CCCCCC"/>
                </a:solidFill>
                <a:latin typeface="Comic Sans MS"/>
                <a:ea typeface="Comic Sans MS"/>
                <a:cs typeface="Comic Sans MS"/>
                <a:sym typeface="Comic Sans MS"/>
              </a:defRPr>
            </a:lvl6pPr>
            <a:lvl7pPr lvl="6" rtl="0" algn="r">
              <a:buNone/>
              <a:defRPr sz="1000">
                <a:solidFill>
                  <a:srgbClr val="CCCCCC"/>
                </a:solidFill>
                <a:latin typeface="Comic Sans MS"/>
                <a:ea typeface="Comic Sans MS"/>
                <a:cs typeface="Comic Sans MS"/>
                <a:sym typeface="Comic Sans MS"/>
              </a:defRPr>
            </a:lvl7pPr>
            <a:lvl8pPr lvl="7" rtl="0" algn="r">
              <a:buNone/>
              <a:defRPr sz="1000">
                <a:solidFill>
                  <a:srgbClr val="CCCCCC"/>
                </a:solidFill>
                <a:latin typeface="Comic Sans MS"/>
                <a:ea typeface="Comic Sans MS"/>
                <a:cs typeface="Comic Sans MS"/>
                <a:sym typeface="Comic Sans MS"/>
              </a:defRPr>
            </a:lvl8pPr>
            <a:lvl9pPr lvl="8" rtl="0" algn="r">
              <a:buNone/>
              <a:defRPr sz="1000">
                <a:solidFill>
                  <a:srgbClr val="CCCCCC"/>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GB"/>
              <a:t>‹#›</a:t>
            </a:fld>
            <a:endParaRPr/>
          </a:p>
        </p:txBody>
      </p:sp>
      <p:sp>
        <p:nvSpPr>
          <p:cNvPr id="52" name="Google Shape;52;p13"/>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b="0" i="0" sz="1100" u="none" cap="none" strike="noStrike">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7.png"/><Relationship Id="rId10" Type="http://schemas.openxmlformats.org/officeDocument/2006/relationships/image" Target="../media/image1.jpg"/><Relationship Id="rId9" Type="http://schemas.openxmlformats.org/officeDocument/2006/relationships/image" Target="../media/image2.png"/><Relationship Id="rId5" Type="http://schemas.openxmlformats.org/officeDocument/2006/relationships/hyperlink" Target="https://docs.google.com/document/d/17RReqb4BTGefOjo_52ebxFN8EQZgYi0hSQxwvKSfPGQ/edit?usp=sharing" TargetMode="External"/><Relationship Id="rId6" Type="http://schemas.openxmlformats.org/officeDocument/2006/relationships/hyperlink" Target="https://docs.google.com/document/d/17RReqb4BTGefOjo_52ebxFN8EQZgYi0hSQxwvKSfPGQ/edit?usp=sharing" TargetMode="External"/><Relationship Id="rId7" Type="http://schemas.openxmlformats.org/officeDocument/2006/relationships/image" Target="../media/image4.png"/><Relationship Id="rId8"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hyperlink" Target="https://twitter.com/Biochemistry438" TargetMode="External"/><Relationship Id="rId9"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hyperlink" Target="mailto:Biochemistryteam438@gmail.com" TargetMode="External"/><Relationship Id="rId7" Type="http://schemas.openxmlformats.org/officeDocument/2006/relationships/image" Target="../media/image11.png"/><Relationship Id="rId8" Type="http://schemas.openxmlformats.org/officeDocument/2006/relationships/hyperlink" Target="http://biochemistry438.sarahah.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5.jp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3.jp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hyperlink" Target="http://ibb.co/56CSRYN"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9"/>
          <p:cNvSpPr txBox="1"/>
          <p:nvPr/>
        </p:nvSpPr>
        <p:spPr>
          <a:xfrm>
            <a:off x="145819" y="4094475"/>
            <a:ext cx="1377900" cy="9036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None/>
            </a:pPr>
            <a:r>
              <a:rPr b="1" lang="en-GB" sz="900" u="sng">
                <a:solidFill>
                  <a:srgbClr val="999999"/>
                </a:solidFill>
              </a:rPr>
              <a:t>Color Index:</a:t>
            </a:r>
            <a:endParaRPr b="1" sz="900" u="sng">
              <a:solidFill>
                <a:srgbClr val="999999"/>
              </a:solidFill>
            </a:endParaRPr>
          </a:p>
          <a:p>
            <a:pPr indent="-222250" lvl="0" marL="254000" rtl="0" algn="l">
              <a:lnSpc>
                <a:spcPct val="90000"/>
              </a:lnSpc>
              <a:spcBef>
                <a:spcPts val="800"/>
              </a:spcBef>
              <a:spcAft>
                <a:spcPts val="0"/>
              </a:spcAft>
              <a:buClr>
                <a:srgbClr val="3C78D8"/>
              </a:buClr>
              <a:buSzPts val="900"/>
              <a:buChar char="●"/>
            </a:pPr>
            <a:r>
              <a:rPr b="1" lang="en-GB" sz="900">
                <a:solidFill>
                  <a:srgbClr val="3C78D8"/>
                </a:solidFill>
              </a:rPr>
              <a:t>Main Topic</a:t>
            </a:r>
            <a:endParaRPr b="1" sz="900">
              <a:solidFill>
                <a:srgbClr val="3C78D8"/>
              </a:solidFill>
            </a:endParaRPr>
          </a:p>
          <a:p>
            <a:pPr indent="-222250" lvl="0" marL="254000" rtl="0" algn="l">
              <a:lnSpc>
                <a:spcPct val="90000"/>
              </a:lnSpc>
              <a:spcBef>
                <a:spcPts val="800"/>
              </a:spcBef>
              <a:spcAft>
                <a:spcPts val="0"/>
              </a:spcAft>
              <a:buClr>
                <a:srgbClr val="434343"/>
              </a:buClr>
              <a:buSzPts val="900"/>
              <a:buChar char="●"/>
            </a:pPr>
            <a:r>
              <a:rPr b="1" lang="en-GB" sz="900">
                <a:solidFill>
                  <a:srgbClr val="434343"/>
                </a:solidFill>
              </a:rPr>
              <a:t>Main content</a:t>
            </a:r>
            <a:endParaRPr b="1" sz="900">
              <a:solidFill>
                <a:srgbClr val="434343"/>
              </a:solidFill>
            </a:endParaRPr>
          </a:p>
          <a:p>
            <a:pPr indent="-222250" lvl="0" marL="254000" rtl="0" algn="l">
              <a:lnSpc>
                <a:spcPct val="90000"/>
              </a:lnSpc>
              <a:spcBef>
                <a:spcPts val="800"/>
              </a:spcBef>
              <a:spcAft>
                <a:spcPts val="0"/>
              </a:spcAft>
              <a:buClr>
                <a:srgbClr val="CC0000"/>
              </a:buClr>
              <a:buSzPts val="900"/>
              <a:buChar char="●"/>
            </a:pPr>
            <a:r>
              <a:rPr b="1" lang="en-GB" sz="900">
                <a:solidFill>
                  <a:srgbClr val="CC0000"/>
                </a:solidFill>
              </a:rPr>
              <a:t>Important </a:t>
            </a:r>
            <a:endParaRPr b="1" sz="900">
              <a:solidFill>
                <a:srgbClr val="266F8B"/>
              </a:solidFill>
            </a:endParaRPr>
          </a:p>
        </p:txBody>
      </p:sp>
      <p:pic>
        <p:nvPicPr>
          <p:cNvPr id="75" name="Google Shape;75;p19"/>
          <p:cNvPicPr preferRelativeResize="0"/>
          <p:nvPr/>
        </p:nvPicPr>
        <p:blipFill>
          <a:blip r:embed="rId3">
            <a:alphaModFix/>
          </a:blip>
          <a:stretch>
            <a:fillRect/>
          </a:stretch>
        </p:blipFill>
        <p:spPr>
          <a:xfrm>
            <a:off x="61631" y="100377"/>
            <a:ext cx="1118026" cy="733031"/>
          </a:xfrm>
          <a:prstGeom prst="rect">
            <a:avLst/>
          </a:prstGeom>
          <a:noFill/>
          <a:ln>
            <a:noFill/>
          </a:ln>
        </p:spPr>
      </p:pic>
      <p:pic>
        <p:nvPicPr>
          <p:cNvPr id="76" name="Google Shape;76;p19"/>
          <p:cNvPicPr preferRelativeResize="0"/>
          <p:nvPr/>
        </p:nvPicPr>
        <p:blipFill rotWithShape="1">
          <a:blip r:embed="rId4">
            <a:alphaModFix/>
          </a:blip>
          <a:srcRect b="0" l="0" r="0" t="0"/>
          <a:stretch/>
        </p:blipFill>
        <p:spPr>
          <a:xfrm>
            <a:off x="1141931" y="-31369"/>
            <a:ext cx="902869" cy="864768"/>
          </a:xfrm>
          <a:prstGeom prst="rect">
            <a:avLst/>
          </a:prstGeom>
          <a:noFill/>
          <a:ln>
            <a:noFill/>
          </a:ln>
        </p:spPr>
      </p:pic>
      <p:sp>
        <p:nvSpPr>
          <p:cNvPr id="77" name="Google Shape;77;p19"/>
          <p:cNvSpPr/>
          <p:nvPr/>
        </p:nvSpPr>
        <p:spPr>
          <a:xfrm>
            <a:off x="332813" y="1781175"/>
            <a:ext cx="42771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8" name="Google Shape;78;p19"/>
          <p:cNvSpPr txBox="1"/>
          <p:nvPr/>
        </p:nvSpPr>
        <p:spPr>
          <a:xfrm>
            <a:off x="332825" y="1158150"/>
            <a:ext cx="4277100" cy="5781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None/>
            </a:pPr>
            <a:r>
              <a:rPr b="1" lang="en-GB" sz="2700">
                <a:solidFill>
                  <a:srgbClr val="434343"/>
                </a:solidFill>
                <a:latin typeface="Comfortaa"/>
                <a:ea typeface="Comfortaa"/>
                <a:cs typeface="Comfortaa"/>
                <a:sym typeface="Comfortaa"/>
              </a:rPr>
              <a:t>Bile Acids &amp; Salts</a:t>
            </a:r>
            <a:endParaRPr b="1" sz="2700">
              <a:solidFill>
                <a:srgbClr val="434343"/>
              </a:solidFill>
              <a:latin typeface="Comfortaa"/>
              <a:ea typeface="Comfortaa"/>
              <a:cs typeface="Comfortaa"/>
              <a:sym typeface="Comfortaa"/>
            </a:endParaRPr>
          </a:p>
        </p:txBody>
      </p:sp>
      <p:sp>
        <p:nvSpPr>
          <p:cNvPr id="79" name="Google Shape;79;p19"/>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b="0" i="0" sz="1100" u="none" cap="none" strike="noStrike">
              <a:solidFill>
                <a:srgbClr val="FFFFFF"/>
              </a:solidFill>
              <a:latin typeface="Calibri"/>
              <a:ea typeface="Calibri"/>
              <a:cs typeface="Calibri"/>
              <a:sym typeface="Calibri"/>
            </a:endParaRPr>
          </a:p>
        </p:txBody>
      </p:sp>
      <p:sp>
        <p:nvSpPr>
          <p:cNvPr id="80" name="Google Shape;80;p19"/>
          <p:cNvSpPr txBox="1"/>
          <p:nvPr/>
        </p:nvSpPr>
        <p:spPr>
          <a:xfrm>
            <a:off x="2954100" y="4918525"/>
            <a:ext cx="3083400" cy="1641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GB" sz="800">
                <a:solidFill>
                  <a:srgbClr val="B7B7B7"/>
                </a:solidFill>
              </a:rPr>
              <a:t>Biochemistry teamwork 438 - Gastrointestinal &amp; Nutrition Block </a:t>
            </a:r>
            <a:endParaRPr sz="800">
              <a:solidFill>
                <a:srgbClr val="B7B7B7"/>
              </a:solidFill>
            </a:endParaRPr>
          </a:p>
        </p:txBody>
      </p:sp>
      <p:sp>
        <p:nvSpPr>
          <p:cNvPr id="81" name="Google Shape;81;p19"/>
          <p:cNvSpPr txBox="1"/>
          <p:nvPr/>
        </p:nvSpPr>
        <p:spPr>
          <a:xfrm>
            <a:off x="1405838" y="4185619"/>
            <a:ext cx="1869000" cy="732900"/>
          </a:xfrm>
          <a:prstGeom prst="rect">
            <a:avLst/>
          </a:prstGeom>
          <a:noFill/>
          <a:ln>
            <a:noFill/>
          </a:ln>
        </p:spPr>
        <p:txBody>
          <a:bodyPr anchorCtr="0" anchor="t" bIns="68575" lIns="68575" spcFirstLastPara="1" rIns="68575" wrap="square" tIns="68575">
            <a:noAutofit/>
          </a:bodyPr>
          <a:lstStyle/>
          <a:p>
            <a:pPr indent="-222250" lvl="0" marL="254000" rtl="0" algn="l">
              <a:lnSpc>
                <a:spcPct val="90000"/>
              </a:lnSpc>
              <a:spcBef>
                <a:spcPts val="800"/>
              </a:spcBef>
              <a:spcAft>
                <a:spcPts val="0"/>
              </a:spcAft>
              <a:buClr>
                <a:srgbClr val="6AA84F"/>
              </a:buClr>
              <a:buSzPts val="900"/>
              <a:buChar char="●"/>
            </a:pPr>
            <a:r>
              <a:rPr b="1" lang="en-GB" sz="900">
                <a:solidFill>
                  <a:srgbClr val="6AA84F"/>
                </a:solidFill>
              </a:rPr>
              <a:t>Drs’ notes</a:t>
            </a:r>
            <a:endParaRPr b="1" sz="900">
              <a:solidFill>
                <a:srgbClr val="6AA84F"/>
              </a:solidFill>
            </a:endParaRPr>
          </a:p>
          <a:p>
            <a:pPr indent="-222250" lvl="0" marL="254000" rtl="0" algn="l">
              <a:lnSpc>
                <a:spcPct val="90000"/>
              </a:lnSpc>
              <a:spcBef>
                <a:spcPts val="800"/>
              </a:spcBef>
              <a:spcAft>
                <a:spcPts val="0"/>
              </a:spcAft>
              <a:buClr>
                <a:srgbClr val="999999"/>
              </a:buClr>
              <a:buSzPts val="900"/>
              <a:buChar char="●"/>
            </a:pPr>
            <a:r>
              <a:rPr b="1" lang="en-GB" sz="900">
                <a:solidFill>
                  <a:srgbClr val="999999"/>
                </a:solidFill>
              </a:rPr>
              <a:t>Extra info</a:t>
            </a:r>
            <a:endParaRPr sz="900"/>
          </a:p>
        </p:txBody>
      </p:sp>
      <p:grpSp>
        <p:nvGrpSpPr>
          <p:cNvPr id="82" name="Google Shape;82;p19"/>
          <p:cNvGrpSpPr/>
          <p:nvPr/>
        </p:nvGrpSpPr>
        <p:grpSpPr>
          <a:xfrm>
            <a:off x="7642115" y="4674221"/>
            <a:ext cx="1501887" cy="392306"/>
            <a:chOff x="2543239" y="1722299"/>
            <a:chExt cx="1771511" cy="409505"/>
          </a:xfrm>
        </p:grpSpPr>
        <p:sp>
          <p:nvSpPr>
            <p:cNvPr id="83" name="Google Shape;83;p19"/>
            <p:cNvSpPr/>
            <p:nvPr/>
          </p:nvSpPr>
          <p:spPr>
            <a:xfrm rot="10800000">
              <a:off x="2543239" y="1757704"/>
              <a:ext cx="1771500" cy="374100"/>
            </a:xfrm>
            <a:prstGeom prst="homePlate">
              <a:avLst>
                <a:gd fmla="val 50000" name="adj"/>
              </a:avLst>
            </a:prstGeom>
            <a:solidFill>
              <a:srgbClr val="6D9EEB"/>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4" name="Google Shape;84;p19"/>
            <p:cNvSpPr txBox="1"/>
            <p:nvPr/>
          </p:nvSpPr>
          <p:spPr>
            <a:xfrm>
              <a:off x="2943750" y="1722299"/>
              <a:ext cx="1371000" cy="4095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GB" sz="1100" u="sng">
                  <a:solidFill>
                    <a:srgbClr val="FFFFFF"/>
                  </a:solidFill>
                  <a:hlinkClick r:id="rId5"/>
                </a:rPr>
                <a:t>Editing File</a:t>
              </a:r>
              <a:endParaRPr b="1" sz="1100" u="sng">
                <a:solidFill>
                  <a:srgbClr val="FFFFFF"/>
                </a:solidFill>
              </a:endParaRPr>
            </a:p>
          </p:txBody>
        </p:sp>
      </p:grpSp>
      <p:pic>
        <p:nvPicPr>
          <p:cNvPr id="85" name="Google Shape;85;p19">
            <a:hlinkClick r:id="rId6"/>
          </p:cNvPr>
          <p:cNvPicPr preferRelativeResize="0"/>
          <p:nvPr/>
        </p:nvPicPr>
        <p:blipFill>
          <a:blip r:embed="rId7">
            <a:alphaModFix/>
          </a:blip>
          <a:stretch>
            <a:fillRect/>
          </a:stretch>
        </p:blipFill>
        <p:spPr>
          <a:xfrm>
            <a:off x="7837825" y="4713400"/>
            <a:ext cx="313950" cy="313950"/>
          </a:xfrm>
          <a:prstGeom prst="rect">
            <a:avLst/>
          </a:prstGeom>
          <a:noFill/>
          <a:ln>
            <a:noFill/>
          </a:ln>
        </p:spPr>
      </p:pic>
      <p:pic>
        <p:nvPicPr>
          <p:cNvPr id="86" name="Google Shape;86;p19"/>
          <p:cNvPicPr preferRelativeResize="0"/>
          <p:nvPr/>
        </p:nvPicPr>
        <p:blipFill>
          <a:blip r:embed="rId8">
            <a:alphaModFix amt="10000"/>
          </a:blip>
          <a:stretch>
            <a:fillRect/>
          </a:stretch>
        </p:blipFill>
        <p:spPr>
          <a:xfrm rot="-1097955">
            <a:off x="6530159" y="1245481"/>
            <a:ext cx="828914" cy="2379081"/>
          </a:xfrm>
          <a:prstGeom prst="rect">
            <a:avLst/>
          </a:prstGeom>
          <a:noFill/>
          <a:ln>
            <a:noFill/>
          </a:ln>
        </p:spPr>
      </p:pic>
      <p:pic>
        <p:nvPicPr>
          <p:cNvPr id="87" name="Google Shape;87;p19"/>
          <p:cNvPicPr preferRelativeResize="0"/>
          <p:nvPr/>
        </p:nvPicPr>
        <p:blipFill>
          <a:blip r:embed="rId9">
            <a:alphaModFix/>
          </a:blip>
          <a:stretch>
            <a:fillRect/>
          </a:stretch>
        </p:blipFill>
        <p:spPr>
          <a:xfrm>
            <a:off x="5301549" y="1069050"/>
            <a:ext cx="3351625" cy="2600385"/>
          </a:xfrm>
          <a:prstGeom prst="rect">
            <a:avLst/>
          </a:prstGeom>
          <a:noFill/>
          <a:ln>
            <a:noFill/>
          </a:ln>
        </p:spPr>
      </p:pic>
      <p:sp>
        <p:nvSpPr>
          <p:cNvPr id="88" name="Google Shape;88;p19"/>
          <p:cNvSpPr/>
          <p:nvPr/>
        </p:nvSpPr>
        <p:spPr>
          <a:xfrm>
            <a:off x="692084" y="3123013"/>
            <a:ext cx="225000" cy="209400"/>
          </a:xfrm>
          <a:custGeom>
            <a:rect b="b" l="l" r="r" t="t"/>
            <a:pathLst>
              <a:path extrusionOk="0" h="120000" w="120000">
                <a:moveTo>
                  <a:pt x="115177" y="37005"/>
                </a:moveTo>
                <a:cubicBezTo>
                  <a:pt x="114111" y="35950"/>
                  <a:pt x="112377" y="35961"/>
                  <a:pt x="111322" y="37038"/>
                </a:cubicBezTo>
                <a:cubicBezTo>
                  <a:pt x="110572" y="37800"/>
                  <a:pt x="110388" y="38888"/>
                  <a:pt x="110716" y="39838"/>
                </a:cubicBezTo>
                <a:lnTo>
                  <a:pt x="110655" y="39861"/>
                </a:lnTo>
                <a:cubicBezTo>
                  <a:pt x="113138" y="46100"/>
                  <a:pt x="114544" y="52877"/>
                  <a:pt x="114544" y="60000"/>
                </a:cubicBezTo>
                <a:cubicBezTo>
                  <a:pt x="114544" y="90127"/>
                  <a:pt x="90127" y="114544"/>
                  <a:pt x="60000" y="114544"/>
                </a:cubicBezTo>
                <a:cubicBezTo>
                  <a:pt x="29877" y="114544"/>
                  <a:pt x="5455" y="90127"/>
                  <a:pt x="5455" y="60000"/>
                </a:cubicBezTo>
                <a:cubicBezTo>
                  <a:pt x="5455" y="29872"/>
                  <a:pt x="29877" y="5455"/>
                  <a:pt x="60000" y="5455"/>
                </a:cubicBezTo>
                <a:cubicBezTo>
                  <a:pt x="75416" y="5455"/>
                  <a:pt x="89316" y="11866"/>
                  <a:pt x="99233" y="22161"/>
                </a:cubicBezTo>
                <a:lnTo>
                  <a:pt x="99266" y="22122"/>
                </a:lnTo>
                <a:cubicBezTo>
                  <a:pt x="100344" y="23094"/>
                  <a:pt x="101994" y="23072"/>
                  <a:pt x="103022" y="22027"/>
                </a:cubicBezTo>
                <a:cubicBezTo>
                  <a:pt x="104077" y="20950"/>
                  <a:pt x="104066" y="19227"/>
                  <a:pt x="102994" y="18166"/>
                </a:cubicBezTo>
                <a:cubicBezTo>
                  <a:pt x="102888" y="18066"/>
                  <a:pt x="102755" y="18022"/>
                  <a:pt x="102644" y="17944"/>
                </a:cubicBezTo>
                <a:cubicBezTo>
                  <a:pt x="91783" y="6894"/>
                  <a:pt x="76722" y="0"/>
                  <a:pt x="60000" y="0"/>
                </a:cubicBezTo>
                <a:cubicBezTo>
                  <a:pt x="26861" y="0"/>
                  <a:pt x="0" y="26861"/>
                  <a:pt x="0" y="60000"/>
                </a:cubicBezTo>
                <a:cubicBezTo>
                  <a:pt x="0" y="93133"/>
                  <a:pt x="26861" y="120000"/>
                  <a:pt x="60000" y="120000"/>
                </a:cubicBezTo>
                <a:cubicBezTo>
                  <a:pt x="93138" y="120000"/>
                  <a:pt x="120000" y="93133"/>
                  <a:pt x="120000" y="60000"/>
                </a:cubicBezTo>
                <a:cubicBezTo>
                  <a:pt x="120000" y="52288"/>
                  <a:pt x="118494" y="44938"/>
                  <a:pt x="115838" y="38161"/>
                </a:cubicBezTo>
                <a:cubicBezTo>
                  <a:pt x="115711" y="37744"/>
                  <a:pt x="115516" y="37338"/>
                  <a:pt x="115177" y="37005"/>
                </a:cubicBezTo>
                <a:moveTo>
                  <a:pt x="59955" y="75188"/>
                </a:moveTo>
                <a:lnTo>
                  <a:pt x="34655" y="49888"/>
                </a:lnTo>
                <a:cubicBezTo>
                  <a:pt x="34161" y="49394"/>
                  <a:pt x="33483" y="49088"/>
                  <a:pt x="32727" y="49088"/>
                </a:cubicBezTo>
                <a:cubicBezTo>
                  <a:pt x="31222" y="49088"/>
                  <a:pt x="30000" y="50311"/>
                  <a:pt x="30000" y="51816"/>
                </a:cubicBezTo>
                <a:cubicBezTo>
                  <a:pt x="30000" y="52572"/>
                  <a:pt x="30305" y="53250"/>
                  <a:pt x="30800" y="53750"/>
                </a:cubicBezTo>
                <a:lnTo>
                  <a:pt x="58072" y="81016"/>
                </a:lnTo>
                <a:cubicBezTo>
                  <a:pt x="58566" y="81511"/>
                  <a:pt x="59244" y="81816"/>
                  <a:pt x="60000" y="81816"/>
                </a:cubicBezTo>
                <a:cubicBezTo>
                  <a:pt x="60777" y="81816"/>
                  <a:pt x="61466" y="81488"/>
                  <a:pt x="61966" y="80966"/>
                </a:cubicBezTo>
                <a:lnTo>
                  <a:pt x="61972" y="80977"/>
                </a:lnTo>
                <a:lnTo>
                  <a:pt x="107516" y="33266"/>
                </a:lnTo>
                <a:cubicBezTo>
                  <a:pt x="107516" y="33272"/>
                  <a:pt x="107522" y="33277"/>
                  <a:pt x="107522" y="33283"/>
                </a:cubicBezTo>
                <a:lnTo>
                  <a:pt x="111416" y="29194"/>
                </a:lnTo>
                <a:cubicBezTo>
                  <a:pt x="111416" y="29194"/>
                  <a:pt x="111411" y="29188"/>
                  <a:pt x="111411" y="29183"/>
                </a:cubicBezTo>
                <a:lnTo>
                  <a:pt x="119244" y="20972"/>
                </a:lnTo>
                <a:lnTo>
                  <a:pt x="119238" y="20966"/>
                </a:lnTo>
                <a:cubicBezTo>
                  <a:pt x="119705" y="20477"/>
                  <a:pt x="120000" y="19816"/>
                  <a:pt x="120000" y="19088"/>
                </a:cubicBezTo>
                <a:cubicBezTo>
                  <a:pt x="120000" y="17588"/>
                  <a:pt x="118777" y="16361"/>
                  <a:pt x="117272" y="16361"/>
                </a:cubicBezTo>
                <a:cubicBezTo>
                  <a:pt x="116494" y="16361"/>
                  <a:pt x="115800" y="16694"/>
                  <a:pt x="115305" y="17216"/>
                </a:cubicBezTo>
                <a:lnTo>
                  <a:pt x="115300" y="17205"/>
                </a:lnTo>
                <a:lnTo>
                  <a:pt x="108294" y="24550"/>
                </a:lnTo>
                <a:cubicBezTo>
                  <a:pt x="108288" y="24544"/>
                  <a:pt x="108283" y="24533"/>
                  <a:pt x="108277" y="24527"/>
                </a:cubicBezTo>
                <a:lnTo>
                  <a:pt x="104472" y="28516"/>
                </a:lnTo>
                <a:cubicBezTo>
                  <a:pt x="104477" y="28522"/>
                  <a:pt x="104483" y="28533"/>
                  <a:pt x="104483" y="28538"/>
                </a:cubicBezTo>
                <a:cubicBezTo>
                  <a:pt x="104483" y="28538"/>
                  <a:pt x="59955" y="75188"/>
                  <a:pt x="59955" y="75188"/>
                </a:cubicBezTo>
                <a:close/>
              </a:path>
            </a:pathLst>
          </a:custGeom>
          <a:solidFill>
            <a:srgbClr val="151540"/>
          </a:solidFill>
          <a:ln>
            <a:noFill/>
          </a:ln>
        </p:spPr>
        <p:txBody>
          <a:bodyPr anchorCtr="0" anchor="ctr" bIns="14275" lIns="14275" spcFirstLastPara="1" rIns="14275" wrap="square" tIns="14275">
            <a:noAutofit/>
          </a:bodyPr>
          <a:lstStyle/>
          <a:p>
            <a:pPr indent="0" lvl="0" marL="0" marR="0" rtl="0" algn="l">
              <a:spcBef>
                <a:spcPts val="0"/>
              </a:spcBef>
              <a:spcAft>
                <a:spcPts val="0"/>
              </a:spcAft>
              <a:buNone/>
            </a:pPr>
            <a:r>
              <a:t/>
            </a:r>
            <a:endParaRPr sz="1100">
              <a:solidFill>
                <a:srgbClr val="151540"/>
              </a:solidFill>
              <a:latin typeface="Roboto"/>
              <a:ea typeface="Roboto"/>
              <a:cs typeface="Roboto"/>
              <a:sym typeface="Roboto"/>
            </a:endParaRPr>
          </a:p>
        </p:txBody>
      </p:sp>
      <p:sp>
        <p:nvSpPr>
          <p:cNvPr id="89" name="Google Shape;89;p19"/>
          <p:cNvSpPr/>
          <p:nvPr/>
        </p:nvSpPr>
        <p:spPr>
          <a:xfrm>
            <a:off x="687642" y="2811525"/>
            <a:ext cx="225000" cy="209400"/>
          </a:xfrm>
          <a:custGeom>
            <a:rect b="b" l="l" r="r" t="t"/>
            <a:pathLst>
              <a:path extrusionOk="0" h="120000" w="120000">
                <a:moveTo>
                  <a:pt x="115177" y="37005"/>
                </a:moveTo>
                <a:cubicBezTo>
                  <a:pt x="114111" y="35950"/>
                  <a:pt x="112377" y="35961"/>
                  <a:pt x="111322" y="37038"/>
                </a:cubicBezTo>
                <a:cubicBezTo>
                  <a:pt x="110572" y="37800"/>
                  <a:pt x="110388" y="38888"/>
                  <a:pt x="110716" y="39838"/>
                </a:cubicBezTo>
                <a:lnTo>
                  <a:pt x="110655" y="39861"/>
                </a:lnTo>
                <a:cubicBezTo>
                  <a:pt x="113138" y="46100"/>
                  <a:pt x="114544" y="52877"/>
                  <a:pt x="114544" y="60000"/>
                </a:cubicBezTo>
                <a:cubicBezTo>
                  <a:pt x="114544" y="90127"/>
                  <a:pt x="90127" y="114544"/>
                  <a:pt x="60000" y="114544"/>
                </a:cubicBezTo>
                <a:cubicBezTo>
                  <a:pt x="29877" y="114544"/>
                  <a:pt x="5455" y="90127"/>
                  <a:pt x="5455" y="60000"/>
                </a:cubicBezTo>
                <a:cubicBezTo>
                  <a:pt x="5455" y="29872"/>
                  <a:pt x="29877" y="5455"/>
                  <a:pt x="60000" y="5455"/>
                </a:cubicBezTo>
                <a:cubicBezTo>
                  <a:pt x="75416" y="5455"/>
                  <a:pt x="89316" y="11866"/>
                  <a:pt x="99233" y="22161"/>
                </a:cubicBezTo>
                <a:lnTo>
                  <a:pt x="99266" y="22122"/>
                </a:lnTo>
                <a:cubicBezTo>
                  <a:pt x="100344" y="23094"/>
                  <a:pt x="101994" y="23072"/>
                  <a:pt x="103022" y="22027"/>
                </a:cubicBezTo>
                <a:cubicBezTo>
                  <a:pt x="104077" y="20950"/>
                  <a:pt x="104066" y="19227"/>
                  <a:pt x="102994" y="18166"/>
                </a:cubicBezTo>
                <a:cubicBezTo>
                  <a:pt x="102888" y="18066"/>
                  <a:pt x="102755" y="18022"/>
                  <a:pt x="102644" y="17944"/>
                </a:cubicBezTo>
                <a:cubicBezTo>
                  <a:pt x="91783" y="6894"/>
                  <a:pt x="76722" y="0"/>
                  <a:pt x="60000" y="0"/>
                </a:cubicBezTo>
                <a:cubicBezTo>
                  <a:pt x="26861" y="0"/>
                  <a:pt x="0" y="26861"/>
                  <a:pt x="0" y="60000"/>
                </a:cubicBezTo>
                <a:cubicBezTo>
                  <a:pt x="0" y="93133"/>
                  <a:pt x="26861" y="120000"/>
                  <a:pt x="60000" y="120000"/>
                </a:cubicBezTo>
                <a:cubicBezTo>
                  <a:pt x="93138" y="120000"/>
                  <a:pt x="120000" y="93133"/>
                  <a:pt x="120000" y="60000"/>
                </a:cubicBezTo>
                <a:cubicBezTo>
                  <a:pt x="120000" y="52288"/>
                  <a:pt x="118494" y="44938"/>
                  <a:pt x="115838" y="38161"/>
                </a:cubicBezTo>
                <a:cubicBezTo>
                  <a:pt x="115711" y="37744"/>
                  <a:pt x="115516" y="37338"/>
                  <a:pt x="115177" y="37005"/>
                </a:cubicBezTo>
                <a:moveTo>
                  <a:pt x="59955" y="75188"/>
                </a:moveTo>
                <a:lnTo>
                  <a:pt x="34655" y="49888"/>
                </a:lnTo>
                <a:cubicBezTo>
                  <a:pt x="34161" y="49394"/>
                  <a:pt x="33483" y="49088"/>
                  <a:pt x="32727" y="49088"/>
                </a:cubicBezTo>
                <a:cubicBezTo>
                  <a:pt x="31222" y="49088"/>
                  <a:pt x="30000" y="50311"/>
                  <a:pt x="30000" y="51816"/>
                </a:cubicBezTo>
                <a:cubicBezTo>
                  <a:pt x="30000" y="52572"/>
                  <a:pt x="30305" y="53250"/>
                  <a:pt x="30800" y="53750"/>
                </a:cubicBezTo>
                <a:lnTo>
                  <a:pt x="58072" y="81016"/>
                </a:lnTo>
                <a:cubicBezTo>
                  <a:pt x="58566" y="81511"/>
                  <a:pt x="59244" y="81816"/>
                  <a:pt x="60000" y="81816"/>
                </a:cubicBezTo>
                <a:cubicBezTo>
                  <a:pt x="60777" y="81816"/>
                  <a:pt x="61466" y="81488"/>
                  <a:pt x="61966" y="80966"/>
                </a:cubicBezTo>
                <a:lnTo>
                  <a:pt x="61972" y="80977"/>
                </a:lnTo>
                <a:lnTo>
                  <a:pt x="107516" y="33266"/>
                </a:lnTo>
                <a:cubicBezTo>
                  <a:pt x="107516" y="33272"/>
                  <a:pt x="107522" y="33277"/>
                  <a:pt x="107522" y="33283"/>
                </a:cubicBezTo>
                <a:lnTo>
                  <a:pt x="111416" y="29194"/>
                </a:lnTo>
                <a:cubicBezTo>
                  <a:pt x="111416" y="29194"/>
                  <a:pt x="111411" y="29188"/>
                  <a:pt x="111411" y="29183"/>
                </a:cubicBezTo>
                <a:lnTo>
                  <a:pt x="119244" y="20972"/>
                </a:lnTo>
                <a:lnTo>
                  <a:pt x="119238" y="20966"/>
                </a:lnTo>
                <a:cubicBezTo>
                  <a:pt x="119705" y="20477"/>
                  <a:pt x="120000" y="19816"/>
                  <a:pt x="120000" y="19088"/>
                </a:cubicBezTo>
                <a:cubicBezTo>
                  <a:pt x="120000" y="17588"/>
                  <a:pt x="118777" y="16361"/>
                  <a:pt x="117272" y="16361"/>
                </a:cubicBezTo>
                <a:cubicBezTo>
                  <a:pt x="116494" y="16361"/>
                  <a:pt x="115800" y="16694"/>
                  <a:pt x="115305" y="17216"/>
                </a:cubicBezTo>
                <a:lnTo>
                  <a:pt x="115300" y="17205"/>
                </a:lnTo>
                <a:lnTo>
                  <a:pt x="108294" y="24550"/>
                </a:lnTo>
                <a:cubicBezTo>
                  <a:pt x="108288" y="24544"/>
                  <a:pt x="108283" y="24533"/>
                  <a:pt x="108277" y="24527"/>
                </a:cubicBezTo>
                <a:lnTo>
                  <a:pt x="104472" y="28516"/>
                </a:lnTo>
                <a:cubicBezTo>
                  <a:pt x="104477" y="28522"/>
                  <a:pt x="104483" y="28533"/>
                  <a:pt x="104483" y="28538"/>
                </a:cubicBezTo>
                <a:cubicBezTo>
                  <a:pt x="104483" y="28538"/>
                  <a:pt x="59955" y="75188"/>
                  <a:pt x="59955" y="75188"/>
                </a:cubicBezTo>
                <a:close/>
              </a:path>
            </a:pathLst>
          </a:custGeom>
          <a:solidFill>
            <a:srgbClr val="151540"/>
          </a:solidFill>
          <a:ln>
            <a:noFill/>
          </a:ln>
        </p:spPr>
        <p:txBody>
          <a:bodyPr anchorCtr="0" anchor="ctr" bIns="14275" lIns="14275" spcFirstLastPara="1" rIns="14275" wrap="square" tIns="14275">
            <a:noAutofit/>
          </a:bodyPr>
          <a:lstStyle/>
          <a:p>
            <a:pPr indent="0" lvl="0" marL="0" marR="0" rtl="0" algn="l">
              <a:spcBef>
                <a:spcPts val="0"/>
              </a:spcBef>
              <a:spcAft>
                <a:spcPts val="0"/>
              </a:spcAft>
              <a:buNone/>
            </a:pPr>
            <a:r>
              <a:t/>
            </a:r>
            <a:endParaRPr sz="1100">
              <a:solidFill>
                <a:srgbClr val="8E7CC3"/>
              </a:solidFill>
              <a:latin typeface="Roboto"/>
              <a:ea typeface="Roboto"/>
              <a:cs typeface="Roboto"/>
              <a:sym typeface="Roboto"/>
            </a:endParaRPr>
          </a:p>
        </p:txBody>
      </p:sp>
      <p:sp>
        <p:nvSpPr>
          <p:cNvPr id="90" name="Google Shape;90;p19"/>
          <p:cNvSpPr txBox="1"/>
          <p:nvPr/>
        </p:nvSpPr>
        <p:spPr>
          <a:xfrm>
            <a:off x="558219" y="2114538"/>
            <a:ext cx="2783700" cy="630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800">
                <a:solidFill>
                  <a:srgbClr val="3C78D8"/>
                </a:solidFill>
                <a:latin typeface="Comfortaa"/>
                <a:ea typeface="Comfortaa"/>
                <a:cs typeface="Comfortaa"/>
                <a:sym typeface="Comfortaa"/>
              </a:rPr>
              <a:t>Objectives</a:t>
            </a:r>
            <a:r>
              <a:rPr b="1" lang="en-GB" sz="2400">
                <a:solidFill>
                  <a:srgbClr val="3C78D8"/>
                </a:solidFill>
                <a:latin typeface="Comfortaa"/>
                <a:ea typeface="Comfortaa"/>
                <a:cs typeface="Comfortaa"/>
                <a:sym typeface="Comfortaa"/>
              </a:rPr>
              <a:t>:</a:t>
            </a:r>
            <a:endParaRPr sz="2400">
              <a:solidFill>
                <a:srgbClr val="3C78D8"/>
              </a:solidFill>
              <a:latin typeface="Comfortaa"/>
              <a:ea typeface="Comfortaa"/>
              <a:cs typeface="Comfortaa"/>
              <a:sym typeface="Comfortaa"/>
            </a:endParaRPr>
          </a:p>
        </p:txBody>
      </p:sp>
      <p:sp>
        <p:nvSpPr>
          <p:cNvPr id="91" name="Google Shape;91;p19"/>
          <p:cNvSpPr/>
          <p:nvPr/>
        </p:nvSpPr>
        <p:spPr>
          <a:xfrm>
            <a:off x="692079" y="3412763"/>
            <a:ext cx="225000" cy="209400"/>
          </a:xfrm>
          <a:custGeom>
            <a:rect b="b" l="l" r="r" t="t"/>
            <a:pathLst>
              <a:path extrusionOk="0" h="120000" w="120000">
                <a:moveTo>
                  <a:pt x="115177" y="37005"/>
                </a:moveTo>
                <a:cubicBezTo>
                  <a:pt x="114111" y="35950"/>
                  <a:pt x="112377" y="35961"/>
                  <a:pt x="111322" y="37038"/>
                </a:cubicBezTo>
                <a:cubicBezTo>
                  <a:pt x="110572" y="37800"/>
                  <a:pt x="110388" y="38888"/>
                  <a:pt x="110716" y="39838"/>
                </a:cubicBezTo>
                <a:lnTo>
                  <a:pt x="110655" y="39861"/>
                </a:lnTo>
                <a:cubicBezTo>
                  <a:pt x="113138" y="46100"/>
                  <a:pt x="114544" y="52877"/>
                  <a:pt x="114544" y="60000"/>
                </a:cubicBezTo>
                <a:cubicBezTo>
                  <a:pt x="114544" y="90127"/>
                  <a:pt x="90127" y="114544"/>
                  <a:pt x="60000" y="114544"/>
                </a:cubicBezTo>
                <a:cubicBezTo>
                  <a:pt x="29877" y="114544"/>
                  <a:pt x="5455" y="90127"/>
                  <a:pt x="5455" y="60000"/>
                </a:cubicBezTo>
                <a:cubicBezTo>
                  <a:pt x="5455" y="29872"/>
                  <a:pt x="29877" y="5455"/>
                  <a:pt x="60000" y="5455"/>
                </a:cubicBezTo>
                <a:cubicBezTo>
                  <a:pt x="75416" y="5455"/>
                  <a:pt x="89316" y="11866"/>
                  <a:pt x="99233" y="22161"/>
                </a:cubicBezTo>
                <a:lnTo>
                  <a:pt x="99266" y="22122"/>
                </a:lnTo>
                <a:cubicBezTo>
                  <a:pt x="100344" y="23094"/>
                  <a:pt x="101994" y="23072"/>
                  <a:pt x="103022" y="22027"/>
                </a:cubicBezTo>
                <a:cubicBezTo>
                  <a:pt x="104077" y="20950"/>
                  <a:pt x="104066" y="19227"/>
                  <a:pt x="102994" y="18166"/>
                </a:cubicBezTo>
                <a:cubicBezTo>
                  <a:pt x="102888" y="18066"/>
                  <a:pt x="102755" y="18022"/>
                  <a:pt x="102644" y="17944"/>
                </a:cubicBezTo>
                <a:cubicBezTo>
                  <a:pt x="91783" y="6894"/>
                  <a:pt x="76722" y="0"/>
                  <a:pt x="60000" y="0"/>
                </a:cubicBezTo>
                <a:cubicBezTo>
                  <a:pt x="26861" y="0"/>
                  <a:pt x="0" y="26861"/>
                  <a:pt x="0" y="60000"/>
                </a:cubicBezTo>
                <a:cubicBezTo>
                  <a:pt x="0" y="93133"/>
                  <a:pt x="26861" y="120000"/>
                  <a:pt x="60000" y="120000"/>
                </a:cubicBezTo>
                <a:cubicBezTo>
                  <a:pt x="93138" y="120000"/>
                  <a:pt x="120000" y="93133"/>
                  <a:pt x="120000" y="60000"/>
                </a:cubicBezTo>
                <a:cubicBezTo>
                  <a:pt x="120000" y="52288"/>
                  <a:pt x="118494" y="44938"/>
                  <a:pt x="115838" y="38161"/>
                </a:cubicBezTo>
                <a:cubicBezTo>
                  <a:pt x="115711" y="37744"/>
                  <a:pt x="115516" y="37338"/>
                  <a:pt x="115177" y="37005"/>
                </a:cubicBezTo>
                <a:moveTo>
                  <a:pt x="59955" y="75188"/>
                </a:moveTo>
                <a:lnTo>
                  <a:pt x="34655" y="49888"/>
                </a:lnTo>
                <a:cubicBezTo>
                  <a:pt x="34161" y="49394"/>
                  <a:pt x="33483" y="49088"/>
                  <a:pt x="32727" y="49088"/>
                </a:cubicBezTo>
                <a:cubicBezTo>
                  <a:pt x="31222" y="49088"/>
                  <a:pt x="30000" y="50311"/>
                  <a:pt x="30000" y="51816"/>
                </a:cubicBezTo>
                <a:cubicBezTo>
                  <a:pt x="30000" y="52572"/>
                  <a:pt x="30305" y="53250"/>
                  <a:pt x="30800" y="53750"/>
                </a:cubicBezTo>
                <a:lnTo>
                  <a:pt x="58072" y="81016"/>
                </a:lnTo>
                <a:cubicBezTo>
                  <a:pt x="58566" y="81511"/>
                  <a:pt x="59244" y="81816"/>
                  <a:pt x="60000" y="81816"/>
                </a:cubicBezTo>
                <a:cubicBezTo>
                  <a:pt x="60777" y="81816"/>
                  <a:pt x="61466" y="81488"/>
                  <a:pt x="61966" y="80966"/>
                </a:cubicBezTo>
                <a:lnTo>
                  <a:pt x="61972" y="80977"/>
                </a:lnTo>
                <a:lnTo>
                  <a:pt x="107516" y="33266"/>
                </a:lnTo>
                <a:cubicBezTo>
                  <a:pt x="107516" y="33272"/>
                  <a:pt x="107522" y="33277"/>
                  <a:pt x="107522" y="33283"/>
                </a:cubicBezTo>
                <a:lnTo>
                  <a:pt x="111416" y="29194"/>
                </a:lnTo>
                <a:cubicBezTo>
                  <a:pt x="111416" y="29194"/>
                  <a:pt x="111411" y="29188"/>
                  <a:pt x="111411" y="29183"/>
                </a:cubicBezTo>
                <a:lnTo>
                  <a:pt x="119244" y="20972"/>
                </a:lnTo>
                <a:lnTo>
                  <a:pt x="119238" y="20966"/>
                </a:lnTo>
                <a:cubicBezTo>
                  <a:pt x="119705" y="20477"/>
                  <a:pt x="120000" y="19816"/>
                  <a:pt x="120000" y="19088"/>
                </a:cubicBezTo>
                <a:cubicBezTo>
                  <a:pt x="120000" y="17588"/>
                  <a:pt x="118777" y="16361"/>
                  <a:pt x="117272" y="16361"/>
                </a:cubicBezTo>
                <a:cubicBezTo>
                  <a:pt x="116494" y="16361"/>
                  <a:pt x="115800" y="16694"/>
                  <a:pt x="115305" y="17216"/>
                </a:cubicBezTo>
                <a:lnTo>
                  <a:pt x="115300" y="17205"/>
                </a:lnTo>
                <a:lnTo>
                  <a:pt x="108294" y="24550"/>
                </a:lnTo>
                <a:cubicBezTo>
                  <a:pt x="108288" y="24544"/>
                  <a:pt x="108283" y="24533"/>
                  <a:pt x="108277" y="24527"/>
                </a:cubicBezTo>
                <a:lnTo>
                  <a:pt x="104472" y="28516"/>
                </a:lnTo>
                <a:cubicBezTo>
                  <a:pt x="104477" y="28522"/>
                  <a:pt x="104483" y="28533"/>
                  <a:pt x="104483" y="28538"/>
                </a:cubicBezTo>
                <a:cubicBezTo>
                  <a:pt x="104483" y="28538"/>
                  <a:pt x="59955" y="75188"/>
                  <a:pt x="59955" y="75188"/>
                </a:cubicBezTo>
                <a:close/>
              </a:path>
            </a:pathLst>
          </a:custGeom>
          <a:solidFill>
            <a:srgbClr val="151540"/>
          </a:solidFill>
          <a:ln>
            <a:noFill/>
          </a:ln>
        </p:spPr>
        <p:txBody>
          <a:bodyPr anchorCtr="0" anchor="ctr" bIns="14275" lIns="14275" spcFirstLastPara="1" rIns="14275" wrap="square" tIns="14275">
            <a:noAutofit/>
          </a:bodyPr>
          <a:lstStyle/>
          <a:p>
            <a:pPr indent="0" lvl="0" marL="0" marR="0" rtl="0" algn="l">
              <a:spcBef>
                <a:spcPts val="0"/>
              </a:spcBef>
              <a:spcAft>
                <a:spcPts val="0"/>
              </a:spcAft>
              <a:buNone/>
            </a:pPr>
            <a:r>
              <a:t/>
            </a:r>
            <a:endParaRPr sz="1100">
              <a:solidFill>
                <a:srgbClr val="151540"/>
              </a:solidFill>
              <a:latin typeface="Roboto"/>
              <a:ea typeface="Roboto"/>
              <a:cs typeface="Roboto"/>
              <a:sym typeface="Roboto"/>
            </a:endParaRPr>
          </a:p>
        </p:txBody>
      </p:sp>
      <p:sp>
        <p:nvSpPr>
          <p:cNvPr id="92" name="Google Shape;92;p19"/>
          <p:cNvSpPr/>
          <p:nvPr/>
        </p:nvSpPr>
        <p:spPr>
          <a:xfrm>
            <a:off x="3341930" y="2810863"/>
            <a:ext cx="225000" cy="209400"/>
          </a:xfrm>
          <a:custGeom>
            <a:rect b="b" l="l" r="r" t="t"/>
            <a:pathLst>
              <a:path extrusionOk="0" h="120000" w="120000">
                <a:moveTo>
                  <a:pt x="115177" y="37005"/>
                </a:moveTo>
                <a:cubicBezTo>
                  <a:pt x="114111" y="35950"/>
                  <a:pt x="112377" y="35961"/>
                  <a:pt x="111322" y="37038"/>
                </a:cubicBezTo>
                <a:cubicBezTo>
                  <a:pt x="110572" y="37800"/>
                  <a:pt x="110388" y="38888"/>
                  <a:pt x="110716" y="39838"/>
                </a:cubicBezTo>
                <a:lnTo>
                  <a:pt x="110655" y="39861"/>
                </a:lnTo>
                <a:cubicBezTo>
                  <a:pt x="113138" y="46100"/>
                  <a:pt x="114544" y="52877"/>
                  <a:pt x="114544" y="60000"/>
                </a:cubicBezTo>
                <a:cubicBezTo>
                  <a:pt x="114544" y="90127"/>
                  <a:pt x="90127" y="114544"/>
                  <a:pt x="60000" y="114544"/>
                </a:cubicBezTo>
                <a:cubicBezTo>
                  <a:pt x="29877" y="114544"/>
                  <a:pt x="5455" y="90127"/>
                  <a:pt x="5455" y="60000"/>
                </a:cubicBezTo>
                <a:cubicBezTo>
                  <a:pt x="5455" y="29872"/>
                  <a:pt x="29877" y="5455"/>
                  <a:pt x="60000" y="5455"/>
                </a:cubicBezTo>
                <a:cubicBezTo>
                  <a:pt x="75416" y="5455"/>
                  <a:pt x="89316" y="11866"/>
                  <a:pt x="99233" y="22161"/>
                </a:cubicBezTo>
                <a:lnTo>
                  <a:pt x="99266" y="22122"/>
                </a:lnTo>
                <a:cubicBezTo>
                  <a:pt x="100344" y="23094"/>
                  <a:pt x="101994" y="23072"/>
                  <a:pt x="103022" y="22027"/>
                </a:cubicBezTo>
                <a:cubicBezTo>
                  <a:pt x="104077" y="20950"/>
                  <a:pt x="104066" y="19227"/>
                  <a:pt x="102994" y="18166"/>
                </a:cubicBezTo>
                <a:cubicBezTo>
                  <a:pt x="102888" y="18066"/>
                  <a:pt x="102755" y="18022"/>
                  <a:pt x="102644" y="17944"/>
                </a:cubicBezTo>
                <a:cubicBezTo>
                  <a:pt x="91783" y="6894"/>
                  <a:pt x="76722" y="0"/>
                  <a:pt x="60000" y="0"/>
                </a:cubicBezTo>
                <a:cubicBezTo>
                  <a:pt x="26861" y="0"/>
                  <a:pt x="0" y="26861"/>
                  <a:pt x="0" y="60000"/>
                </a:cubicBezTo>
                <a:cubicBezTo>
                  <a:pt x="0" y="93133"/>
                  <a:pt x="26861" y="120000"/>
                  <a:pt x="60000" y="120000"/>
                </a:cubicBezTo>
                <a:cubicBezTo>
                  <a:pt x="93138" y="120000"/>
                  <a:pt x="120000" y="93133"/>
                  <a:pt x="120000" y="60000"/>
                </a:cubicBezTo>
                <a:cubicBezTo>
                  <a:pt x="120000" y="52288"/>
                  <a:pt x="118494" y="44938"/>
                  <a:pt x="115838" y="38161"/>
                </a:cubicBezTo>
                <a:cubicBezTo>
                  <a:pt x="115711" y="37744"/>
                  <a:pt x="115516" y="37338"/>
                  <a:pt x="115177" y="37005"/>
                </a:cubicBezTo>
                <a:moveTo>
                  <a:pt x="59955" y="75188"/>
                </a:moveTo>
                <a:lnTo>
                  <a:pt x="34655" y="49888"/>
                </a:lnTo>
                <a:cubicBezTo>
                  <a:pt x="34161" y="49394"/>
                  <a:pt x="33483" y="49088"/>
                  <a:pt x="32727" y="49088"/>
                </a:cubicBezTo>
                <a:cubicBezTo>
                  <a:pt x="31222" y="49088"/>
                  <a:pt x="30000" y="50311"/>
                  <a:pt x="30000" y="51816"/>
                </a:cubicBezTo>
                <a:cubicBezTo>
                  <a:pt x="30000" y="52572"/>
                  <a:pt x="30305" y="53250"/>
                  <a:pt x="30800" y="53750"/>
                </a:cubicBezTo>
                <a:lnTo>
                  <a:pt x="58072" y="81016"/>
                </a:lnTo>
                <a:cubicBezTo>
                  <a:pt x="58566" y="81511"/>
                  <a:pt x="59244" y="81816"/>
                  <a:pt x="60000" y="81816"/>
                </a:cubicBezTo>
                <a:cubicBezTo>
                  <a:pt x="60777" y="81816"/>
                  <a:pt x="61466" y="81488"/>
                  <a:pt x="61966" y="80966"/>
                </a:cubicBezTo>
                <a:lnTo>
                  <a:pt x="61972" y="80977"/>
                </a:lnTo>
                <a:lnTo>
                  <a:pt x="107516" y="33266"/>
                </a:lnTo>
                <a:cubicBezTo>
                  <a:pt x="107516" y="33272"/>
                  <a:pt x="107522" y="33277"/>
                  <a:pt x="107522" y="33283"/>
                </a:cubicBezTo>
                <a:lnTo>
                  <a:pt x="111416" y="29194"/>
                </a:lnTo>
                <a:cubicBezTo>
                  <a:pt x="111416" y="29194"/>
                  <a:pt x="111411" y="29188"/>
                  <a:pt x="111411" y="29183"/>
                </a:cubicBezTo>
                <a:lnTo>
                  <a:pt x="119244" y="20972"/>
                </a:lnTo>
                <a:lnTo>
                  <a:pt x="119238" y="20966"/>
                </a:lnTo>
                <a:cubicBezTo>
                  <a:pt x="119705" y="20477"/>
                  <a:pt x="120000" y="19816"/>
                  <a:pt x="120000" y="19088"/>
                </a:cubicBezTo>
                <a:cubicBezTo>
                  <a:pt x="120000" y="17588"/>
                  <a:pt x="118777" y="16361"/>
                  <a:pt x="117272" y="16361"/>
                </a:cubicBezTo>
                <a:cubicBezTo>
                  <a:pt x="116494" y="16361"/>
                  <a:pt x="115800" y="16694"/>
                  <a:pt x="115305" y="17216"/>
                </a:cubicBezTo>
                <a:lnTo>
                  <a:pt x="115300" y="17205"/>
                </a:lnTo>
                <a:lnTo>
                  <a:pt x="108294" y="24550"/>
                </a:lnTo>
                <a:cubicBezTo>
                  <a:pt x="108288" y="24544"/>
                  <a:pt x="108283" y="24533"/>
                  <a:pt x="108277" y="24527"/>
                </a:cubicBezTo>
                <a:lnTo>
                  <a:pt x="104472" y="28516"/>
                </a:lnTo>
                <a:cubicBezTo>
                  <a:pt x="104477" y="28522"/>
                  <a:pt x="104483" y="28533"/>
                  <a:pt x="104483" y="28538"/>
                </a:cubicBezTo>
                <a:cubicBezTo>
                  <a:pt x="104483" y="28538"/>
                  <a:pt x="59955" y="75188"/>
                  <a:pt x="59955" y="75188"/>
                </a:cubicBezTo>
                <a:close/>
              </a:path>
            </a:pathLst>
          </a:custGeom>
          <a:solidFill>
            <a:srgbClr val="151540"/>
          </a:solidFill>
          <a:ln>
            <a:noFill/>
          </a:ln>
        </p:spPr>
        <p:txBody>
          <a:bodyPr anchorCtr="0" anchor="ctr" bIns="14275" lIns="14275" spcFirstLastPara="1" rIns="14275" wrap="square" tIns="14275">
            <a:noAutofit/>
          </a:bodyPr>
          <a:lstStyle/>
          <a:p>
            <a:pPr indent="0" lvl="0" marL="0" marR="0" rtl="0" algn="l">
              <a:spcBef>
                <a:spcPts val="0"/>
              </a:spcBef>
              <a:spcAft>
                <a:spcPts val="0"/>
              </a:spcAft>
              <a:buNone/>
            </a:pPr>
            <a:r>
              <a:t/>
            </a:r>
            <a:endParaRPr sz="1100">
              <a:solidFill>
                <a:srgbClr val="8E7CC3"/>
              </a:solidFill>
              <a:latin typeface="Roboto"/>
              <a:ea typeface="Roboto"/>
              <a:cs typeface="Roboto"/>
              <a:sym typeface="Roboto"/>
            </a:endParaRPr>
          </a:p>
        </p:txBody>
      </p:sp>
      <p:sp>
        <p:nvSpPr>
          <p:cNvPr id="93" name="Google Shape;93;p19"/>
          <p:cNvSpPr txBox="1"/>
          <p:nvPr>
            <p:ph idx="1" type="body"/>
          </p:nvPr>
        </p:nvSpPr>
        <p:spPr>
          <a:xfrm>
            <a:off x="966406" y="2752438"/>
            <a:ext cx="2246100" cy="363600"/>
          </a:xfrm>
          <a:prstGeom prst="rect">
            <a:avLst/>
          </a:prstGeom>
          <a:ln>
            <a:noFill/>
          </a:ln>
        </p:spPr>
        <p:txBody>
          <a:bodyPr anchorCtr="0" anchor="ctr" bIns="34275" lIns="68575" spcFirstLastPara="1" rIns="68575" wrap="square" tIns="34275">
            <a:noAutofit/>
          </a:bodyPr>
          <a:lstStyle/>
          <a:p>
            <a:pPr indent="0" lvl="0" marL="0" rtl="0" algn="l">
              <a:spcBef>
                <a:spcPts val="0"/>
              </a:spcBef>
              <a:spcAft>
                <a:spcPts val="0"/>
              </a:spcAft>
              <a:buNone/>
            </a:pPr>
            <a:r>
              <a:rPr b="1" lang="en-GB" sz="800">
                <a:solidFill>
                  <a:srgbClr val="434343"/>
                </a:solidFill>
                <a:latin typeface="Century Gothic"/>
                <a:ea typeface="Century Gothic"/>
                <a:cs typeface="Century Gothic"/>
                <a:sym typeface="Century Gothic"/>
              </a:rPr>
              <a:t>Structure of primary bile acids and salts</a:t>
            </a:r>
            <a:endParaRPr b="1" sz="800">
              <a:solidFill>
                <a:srgbClr val="434343"/>
              </a:solidFill>
              <a:latin typeface="Century Gothic"/>
              <a:ea typeface="Century Gothic"/>
              <a:cs typeface="Century Gothic"/>
              <a:sym typeface="Century Gothic"/>
            </a:endParaRPr>
          </a:p>
        </p:txBody>
      </p:sp>
      <p:sp>
        <p:nvSpPr>
          <p:cNvPr id="94" name="Google Shape;94;p19"/>
          <p:cNvSpPr txBox="1"/>
          <p:nvPr>
            <p:ph idx="1" type="body"/>
          </p:nvPr>
        </p:nvSpPr>
        <p:spPr>
          <a:xfrm>
            <a:off x="945850" y="3045925"/>
            <a:ext cx="2287200" cy="363600"/>
          </a:xfrm>
          <a:prstGeom prst="rect">
            <a:avLst/>
          </a:prstGeom>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rPr b="1" lang="en-GB" sz="800">
                <a:solidFill>
                  <a:srgbClr val="434343"/>
                </a:solidFill>
                <a:latin typeface="Century Gothic"/>
                <a:ea typeface="Century Gothic"/>
                <a:cs typeface="Century Gothic"/>
                <a:sym typeface="Century Gothic"/>
              </a:rPr>
              <a:t>Structure of secondary bile acids and salts</a:t>
            </a:r>
            <a:endParaRPr b="1" sz="800">
              <a:solidFill>
                <a:srgbClr val="434343"/>
              </a:solidFill>
              <a:latin typeface="Century Gothic"/>
              <a:ea typeface="Century Gothic"/>
              <a:cs typeface="Century Gothic"/>
              <a:sym typeface="Century Gothic"/>
            </a:endParaRPr>
          </a:p>
        </p:txBody>
      </p:sp>
      <p:sp>
        <p:nvSpPr>
          <p:cNvPr id="95" name="Google Shape;95;p19"/>
          <p:cNvSpPr txBox="1"/>
          <p:nvPr>
            <p:ph idx="1" type="body"/>
          </p:nvPr>
        </p:nvSpPr>
        <p:spPr>
          <a:xfrm>
            <a:off x="945841" y="3343375"/>
            <a:ext cx="1407600" cy="363600"/>
          </a:xfrm>
          <a:prstGeom prst="rect">
            <a:avLst/>
          </a:prstGeom>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rPr b="1" lang="en-GB" sz="800">
                <a:solidFill>
                  <a:srgbClr val="434343"/>
                </a:solidFill>
                <a:latin typeface="Century Gothic"/>
                <a:ea typeface="Century Gothic"/>
                <a:cs typeface="Century Gothic"/>
                <a:sym typeface="Century Gothic"/>
              </a:rPr>
              <a:t>Functions of bile salts</a:t>
            </a:r>
            <a:endParaRPr b="1" sz="800">
              <a:solidFill>
                <a:srgbClr val="434343"/>
              </a:solidFill>
              <a:latin typeface="Century Gothic"/>
              <a:ea typeface="Century Gothic"/>
              <a:cs typeface="Century Gothic"/>
              <a:sym typeface="Century Gothic"/>
            </a:endParaRPr>
          </a:p>
        </p:txBody>
      </p:sp>
      <p:sp>
        <p:nvSpPr>
          <p:cNvPr id="96" name="Google Shape;96;p19"/>
          <p:cNvSpPr txBox="1"/>
          <p:nvPr>
            <p:ph idx="1" type="body"/>
          </p:nvPr>
        </p:nvSpPr>
        <p:spPr>
          <a:xfrm>
            <a:off x="3620691" y="2741600"/>
            <a:ext cx="1445100" cy="363600"/>
          </a:xfrm>
          <a:prstGeom prst="rect">
            <a:avLst/>
          </a:prstGeom>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rPr b="1" lang="en-GB" sz="800">
                <a:solidFill>
                  <a:srgbClr val="434343"/>
                </a:solidFill>
                <a:latin typeface="Century Gothic"/>
                <a:ea typeface="Century Gothic"/>
                <a:cs typeface="Century Gothic"/>
                <a:sym typeface="Century Gothic"/>
              </a:rPr>
              <a:t>Enterohepatic circulation</a:t>
            </a:r>
            <a:endParaRPr b="1" sz="800">
              <a:solidFill>
                <a:srgbClr val="434343"/>
              </a:solidFill>
              <a:latin typeface="Century Gothic"/>
              <a:ea typeface="Century Gothic"/>
              <a:cs typeface="Century Gothic"/>
              <a:sym typeface="Century Gothic"/>
            </a:endParaRPr>
          </a:p>
        </p:txBody>
      </p:sp>
      <p:grpSp>
        <p:nvGrpSpPr>
          <p:cNvPr id="97" name="Google Shape;97;p19"/>
          <p:cNvGrpSpPr/>
          <p:nvPr/>
        </p:nvGrpSpPr>
        <p:grpSpPr>
          <a:xfrm>
            <a:off x="226083" y="2209559"/>
            <a:ext cx="332129" cy="320266"/>
            <a:chOff x="5961125" y="1623900"/>
            <a:chExt cx="427450" cy="448175"/>
          </a:xfrm>
        </p:grpSpPr>
        <p:sp>
          <p:nvSpPr>
            <p:cNvPr id="98" name="Google Shape;98;p19"/>
            <p:cNvSpPr/>
            <p:nvPr/>
          </p:nvSpPr>
          <p:spPr>
            <a:xfrm>
              <a:off x="5961125" y="1678700"/>
              <a:ext cx="376925" cy="376925"/>
            </a:xfrm>
            <a:custGeom>
              <a:rect b="b" l="l" r="r" t="t"/>
              <a:pathLst>
                <a:path extrusionOk="0" fill="none" h="15077" w="15077">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solidFill>
              <a:srgbClr val="666666"/>
            </a:solidFill>
            <a:ln cap="rnd" cmpd="sng" w="121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400"/>
            </a:p>
          </p:txBody>
        </p:sp>
        <p:sp>
          <p:nvSpPr>
            <p:cNvPr id="99" name="Google Shape;99;p19"/>
            <p:cNvSpPr/>
            <p:nvPr/>
          </p:nvSpPr>
          <p:spPr>
            <a:xfrm>
              <a:off x="6009825" y="1727425"/>
              <a:ext cx="279500" cy="279500"/>
            </a:xfrm>
            <a:custGeom>
              <a:rect b="b" l="l" r="r" t="t"/>
              <a:pathLst>
                <a:path extrusionOk="0" fill="none" h="11180" w="1118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solidFill>
              <a:srgbClr val="666666"/>
            </a:solidFill>
            <a:ln cap="rnd" cmpd="sng" w="121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400"/>
            </a:p>
          </p:txBody>
        </p:sp>
        <p:sp>
          <p:nvSpPr>
            <p:cNvPr id="100" name="Google Shape;100;p19"/>
            <p:cNvSpPr/>
            <p:nvPr/>
          </p:nvSpPr>
          <p:spPr>
            <a:xfrm>
              <a:off x="6107250" y="1824850"/>
              <a:ext cx="84650" cy="84650"/>
            </a:xfrm>
            <a:custGeom>
              <a:rect b="b" l="l" r="r" t="t"/>
              <a:pathLst>
                <a:path extrusionOk="0" fill="none" h="3386" w="3386">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solidFill>
              <a:srgbClr val="666666"/>
            </a:solidFill>
            <a:ln cap="rnd" cmpd="sng" w="121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400"/>
            </a:p>
          </p:txBody>
        </p:sp>
        <p:sp>
          <p:nvSpPr>
            <p:cNvPr id="101" name="Google Shape;101;p19"/>
            <p:cNvSpPr/>
            <p:nvPr/>
          </p:nvSpPr>
          <p:spPr>
            <a:xfrm>
              <a:off x="6058550" y="1776125"/>
              <a:ext cx="182075" cy="182075"/>
            </a:xfrm>
            <a:custGeom>
              <a:rect b="b" l="l" r="r" t="t"/>
              <a:pathLst>
                <a:path extrusionOk="0" fill="none" h="7283" w="7283">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solidFill>
              <a:srgbClr val="666666"/>
            </a:solidFill>
            <a:ln cap="rnd" cmpd="sng" w="121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400"/>
            </a:p>
          </p:txBody>
        </p:sp>
        <p:sp>
          <p:nvSpPr>
            <p:cNvPr id="102" name="Google Shape;102;p19"/>
            <p:cNvSpPr/>
            <p:nvPr/>
          </p:nvSpPr>
          <p:spPr>
            <a:xfrm>
              <a:off x="5971475" y="2001400"/>
              <a:ext cx="74925" cy="70675"/>
            </a:xfrm>
            <a:custGeom>
              <a:rect b="b" l="l" r="r" t="t"/>
              <a:pathLst>
                <a:path extrusionOk="0" fill="none" h="2827" w="2997">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solidFill>
              <a:srgbClr val="666666"/>
            </a:solidFill>
            <a:ln cap="rnd" cmpd="sng" w="121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400"/>
            </a:p>
          </p:txBody>
        </p:sp>
        <p:sp>
          <p:nvSpPr>
            <p:cNvPr id="103" name="Google Shape;103;p19"/>
            <p:cNvSpPr/>
            <p:nvPr/>
          </p:nvSpPr>
          <p:spPr>
            <a:xfrm>
              <a:off x="6253375" y="2001400"/>
              <a:ext cx="74325" cy="70675"/>
            </a:xfrm>
            <a:custGeom>
              <a:rect b="b" l="l" r="r" t="t"/>
              <a:pathLst>
                <a:path extrusionOk="0" fill="none" h="2827" w="2973">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solidFill>
              <a:srgbClr val="666666"/>
            </a:solidFill>
            <a:ln cap="rnd" cmpd="sng" w="121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400"/>
            </a:p>
          </p:txBody>
        </p:sp>
        <p:sp>
          <p:nvSpPr>
            <p:cNvPr id="104" name="Google Shape;104;p19"/>
            <p:cNvSpPr/>
            <p:nvPr/>
          </p:nvSpPr>
          <p:spPr>
            <a:xfrm>
              <a:off x="6137700" y="1623900"/>
              <a:ext cx="250875" cy="255150"/>
            </a:xfrm>
            <a:custGeom>
              <a:rect b="b" l="l" r="r" t="t"/>
              <a:pathLst>
                <a:path extrusionOk="0" fill="none" h="10206" w="10035">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solidFill>
              <a:srgbClr val="666666"/>
            </a:solidFill>
            <a:ln cap="rnd" cmpd="sng" w="1217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400"/>
            </a:p>
          </p:txBody>
        </p:sp>
      </p:grpSp>
      <p:sp>
        <p:nvSpPr>
          <p:cNvPr id="105" name="Google Shape;105;p19"/>
          <p:cNvSpPr txBox="1"/>
          <p:nvPr>
            <p:ph idx="1" type="body"/>
          </p:nvPr>
        </p:nvSpPr>
        <p:spPr>
          <a:xfrm>
            <a:off x="3620692" y="3038575"/>
            <a:ext cx="1522800" cy="363600"/>
          </a:xfrm>
          <a:prstGeom prst="rect">
            <a:avLst/>
          </a:prstGeom>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rPr b="1" lang="en-GB" sz="800">
                <a:solidFill>
                  <a:srgbClr val="434343"/>
                </a:solidFill>
                <a:latin typeface="Century Gothic"/>
                <a:ea typeface="Century Gothic"/>
                <a:cs typeface="Century Gothic"/>
                <a:sym typeface="Century Gothic"/>
              </a:rPr>
              <a:t>Malabsorption syndrome</a:t>
            </a:r>
            <a:endParaRPr b="1" sz="800">
              <a:solidFill>
                <a:srgbClr val="434343"/>
              </a:solidFill>
              <a:latin typeface="Century Gothic"/>
              <a:ea typeface="Century Gothic"/>
              <a:cs typeface="Century Gothic"/>
              <a:sym typeface="Century Gothic"/>
            </a:endParaRPr>
          </a:p>
        </p:txBody>
      </p:sp>
      <p:sp>
        <p:nvSpPr>
          <p:cNvPr id="106" name="Google Shape;106;p19"/>
          <p:cNvSpPr txBox="1"/>
          <p:nvPr>
            <p:ph idx="1" type="body"/>
          </p:nvPr>
        </p:nvSpPr>
        <p:spPr>
          <a:xfrm>
            <a:off x="3620691" y="3343375"/>
            <a:ext cx="1116600" cy="363600"/>
          </a:xfrm>
          <a:prstGeom prst="rect">
            <a:avLst/>
          </a:prstGeom>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rPr b="1" lang="en-GB" sz="800">
                <a:solidFill>
                  <a:srgbClr val="434343"/>
                </a:solidFill>
                <a:latin typeface="Century Gothic"/>
                <a:ea typeface="Century Gothic"/>
                <a:cs typeface="Century Gothic"/>
                <a:sym typeface="Century Gothic"/>
              </a:rPr>
              <a:t>Cholelithiasis</a:t>
            </a:r>
            <a:endParaRPr b="1" sz="800">
              <a:solidFill>
                <a:srgbClr val="434343"/>
              </a:solidFill>
              <a:latin typeface="Century Gothic"/>
              <a:ea typeface="Century Gothic"/>
              <a:cs typeface="Century Gothic"/>
              <a:sym typeface="Century Gothic"/>
            </a:endParaRPr>
          </a:p>
        </p:txBody>
      </p:sp>
      <p:sp>
        <p:nvSpPr>
          <p:cNvPr id="107" name="Google Shape;107;p19"/>
          <p:cNvSpPr/>
          <p:nvPr/>
        </p:nvSpPr>
        <p:spPr>
          <a:xfrm>
            <a:off x="3341930" y="3115663"/>
            <a:ext cx="225000" cy="209400"/>
          </a:xfrm>
          <a:custGeom>
            <a:rect b="b" l="l" r="r" t="t"/>
            <a:pathLst>
              <a:path extrusionOk="0" h="120000" w="120000">
                <a:moveTo>
                  <a:pt x="115177" y="37005"/>
                </a:moveTo>
                <a:cubicBezTo>
                  <a:pt x="114111" y="35950"/>
                  <a:pt x="112377" y="35961"/>
                  <a:pt x="111322" y="37038"/>
                </a:cubicBezTo>
                <a:cubicBezTo>
                  <a:pt x="110572" y="37800"/>
                  <a:pt x="110388" y="38888"/>
                  <a:pt x="110716" y="39838"/>
                </a:cubicBezTo>
                <a:lnTo>
                  <a:pt x="110655" y="39861"/>
                </a:lnTo>
                <a:cubicBezTo>
                  <a:pt x="113138" y="46100"/>
                  <a:pt x="114544" y="52877"/>
                  <a:pt x="114544" y="60000"/>
                </a:cubicBezTo>
                <a:cubicBezTo>
                  <a:pt x="114544" y="90127"/>
                  <a:pt x="90127" y="114544"/>
                  <a:pt x="60000" y="114544"/>
                </a:cubicBezTo>
                <a:cubicBezTo>
                  <a:pt x="29877" y="114544"/>
                  <a:pt x="5455" y="90127"/>
                  <a:pt x="5455" y="60000"/>
                </a:cubicBezTo>
                <a:cubicBezTo>
                  <a:pt x="5455" y="29872"/>
                  <a:pt x="29877" y="5455"/>
                  <a:pt x="60000" y="5455"/>
                </a:cubicBezTo>
                <a:cubicBezTo>
                  <a:pt x="75416" y="5455"/>
                  <a:pt x="89316" y="11866"/>
                  <a:pt x="99233" y="22161"/>
                </a:cubicBezTo>
                <a:lnTo>
                  <a:pt x="99266" y="22122"/>
                </a:lnTo>
                <a:cubicBezTo>
                  <a:pt x="100344" y="23094"/>
                  <a:pt x="101994" y="23072"/>
                  <a:pt x="103022" y="22027"/>
                </a:cubicBezTo>
                <a:cubicBezTo>
                  <a:pt x="104077" y="20950"/>
                  <a:pt x="104066" y="19227"/>
                  <a:pt x="102994" y="18166"/>
                </a:cubicBezTo>
                <a:cubicBezTo>
                  <a:pt x="102888" y="18066"/>
                  <a:pt x="102755" y="18022"/>
                  <a:pt x="102644" y="17944"/>
                </a:cubicBezTo>
                <a:cubicBezTo>
                  <a:pt x="91783" y="6894"/>
                  <a:pt x="76722" y="0"/>
                  <a:pt x="60000" y="0"/>
                </a:cubicBezTo>
                <a:cubicBezTo>
                  <a:pt x="26861" y="0"/>
                  <a:pt x="0" y="26861"/>
                  <a:pt x="0" y="60000"/>
                </a:cubicBezTo>
                <a:cubicBezTo>
                  <a:pt x="0" y="93133"/>
                  <a:pt x="26861" y="120000"/>
                  <a:pt x="60000" y="120000"/>
                </a:cubicBezTo>
                <a:cubicBezTo>
                  <a:pt x="93138" y="120000"/>
                  <a:pt x="120000" y="93133"/>
                  <a:pt x="120000" y="60000"/>
                </a:cubicBezTo>
                <a:cubicBezTo>
                  <a:pt x="120000" y="52288"/>
                  <a:pt x="118494" y="44938"/>
                  <a:pt x="115838" y="38161"/>
                </a:cubicBezTo>
                <a:cubicBezTo>
                  <a:pt x="115711" y="37744"/>
                  <a:pt x="115516" y="37338"/>
                  <a:pt x="115177" y="37005"/>
                </a:cubicBezTo>
                <a:moveTo>
                  <a:pt x="59955" y="75188"/>
                </a:moveTo>
                <a:lnTo>
                  <a:pt x="34655" y="49888"/>
                </a:lnTo>
                <a:cubicBezTo>
                  <a:pt x="34161" y="49394"/>
                  <a:pt x="33483" y="49088"/>
                  <a:pt x="32727" y="49088"/>
                </a:cubicBezTo>
                <a:cubicBezTo>
                  <a:pt x="31222" y="49088"/>
                  <a:pt x="30000" y="50311"/>
                  <a:pt x="30000" y="51816"/>
                </a:cubicBezTo>
                <a:cubicBezTo>
                  <a:pt x="30000" y="52572"/>
                  <a:pt x="30305" y="53250"/>
                  <a:pt x="30800" y="53750"/>
                </a:cubicBezTo>
                <a:lnTo>
                  <a:pt x="58072" y="81016"/>
                </a:lnTo>
                <a:cubicBezTo>
                  <a:pt x="58566" y="81511"/>
                  <a:pt x="59244" y="81816"/>
                  <a:pt x="60000" y="81816"/>
                </a:cubicBezTo>
                <a:cubicBezTo>
                  <a:pt x="60777" y="81816"/>
                  <a:pt x="61466" y="81488"/>
                  <a:pt x="61966" y="80966"/>
                </a:cubicBezTo>
                <a:lnTo>
                  <a:pt x="61972" y="80977"/>
                </a:lnTo>
                <a:lnTo>
                  <a:pt x="107516" y="33266"/>
                </a:lnTo>
                <a:cubicBezTo>
                  <a:pt x="107516" y="33272"/>
                  <a:pt x="107522" y="33277"/>
                  <a:pt x="107522" y="33283"/>
                </a:cubicBezTo>
                <a:lnTo>
                  <a:pt x="111416" y="29194"/>
                </a:lnTo>
                <a:cubicBezTo>
                  <a:pt x="111416" y="29194"/>
                  <a:pt x="111411" y="29188"/>
                  <a:pt x="111411" y="29183"/>
                </a:cubicBezTo>
                <a:lnTo>
                  <a:pt x="119244" y="20972"/>
                </a:lnTo>
                <a:lnTo>
                  <a:pt x="119238" y="20966"/>
                </a:lnTo>
                <a:cubicBezTo>
                  <a:pt x="119705" y="20477"/>
                  <a:pt x="120000" y="19816"/>
                  <a:pt x="120000" y="19088"/>
                </a:cubicBezTo>
                <a:cubicBezTo>
                  <a:pt x="120000" y="17588"/>
                  <a:pt x="118777" y="16361"/>
                  <a:pt x="117272" y="16361"/>
                </a:cubicBezTo>
                <a:cubicBezTo>
                  <a:pt x="116494" y="16361"/>
                  <a:pt x="115800" y="16694"/>
                  <a:pt x="115305" y="17216"/>
                </a:cubicBezTo>
                <a:lnTo>
                  <a:pt x="115300" y="17205"/>
                </a:lnTo>
                <a:lnTo>
                  <a:pt x="108294" y="24550"/>
                </a:lnTo>
                <a:cubicBezTo>
                  <a:pt x="108288" y="24544"/>
                  <a:pt x="108283" y="24533"/>
                  <a:pt x="108277" y="24527"/>
                </a:cubicBezTo>
                <a:lnTo>
                  <a:pt x="104472" y="28516"/>
                </a:lnTo>
                <a:cubicBezTo>
                  <a:pt x="104477" y="28522"/>
                  <a:pt x="104483" y="28533"/>
                  <a:pt x="104483" y="28538"/>
                </a:cubicBezTo>
                <a:cubicBezTo>
                  <a:pt x="104483" y="28538"/>
                  <a:pt x="59955" y="75188"/>
                  <a:pt x="59955" y="75188"/>
                </a:cubicBezTo>
                <a:close/>
              </a:path>
            </a:pathLst>
          </a:custGeom>
          <a:solidFill>
            <a:srgbClr val="151540"/>
          </a:solidFill>
          <a:ln>
            <a:noFill/>
          </a:ln>
        </p:spPr>
        <p:txBody>
          <a:bodyPr anchorCtr="0" anchor="ctr" bIns="14275" lIns="14275" spcFirstLastPara="1" rIns="14275" wrap="square" tIns="14275">
            <a:noAutofit/>
          </a:bodyPr>
          <a:lstStyle/>
          <a:p>
            <a:pPr indent="0" lvl="0" marL="0" marR="0" rtl="0" algn="l">
              <a:spcBef>
                <a:spcPts val="0"/>
              </a:spcBef>
              <a:spcAft>
                <a:spcPts val="0"/>
              </a:spcAft>
              <a:buNone/>
            </a:pPr>
            <a:r>
              <a:t/>
            </a:r>
            <a:endParaRPr sz="1100">
              <a:solidFill>
                <a:srgbClr val="8E7CC3"/>
              </a:solidFill>
              <a:latin typeface="Roboto"/>
              <a:ea typeface="Roboto"/>
              <a:cs typeface="Roboto"/>
              <a:sym typeface="Roboto"/>
            </a:endParaRPr>
          </a:p>
        </p:txBody>
      </p:sp>
      <p:sp>
        <p:nvSpPr>
          <p:cNvPr id="108" name="Google Shape;108;p19"/>
          <p:cNvSpPr/>
          <p:nvPr/>
        </p:nvSpPr>
        <p:spPr>
          <a:xfrm>
            <a:off x="3341930" y="3420463"/>
            <a:ext cx="225000" cy="209400"/>
          </a:xfrm>
          <a:custGeom>
            <a:rect b="b" l="l" r="r" t="t"/>
            <a:pathLst>
              <a:path extrusionOk="0" h="120000" w="120000">
                <a:moveTo>
                  <a:pt x="115177" y="37005"/>
                </a:moveTo>
                <a:cubicBezTo>
                  <a:pt x="114111" y="35950"/>
                  <a:pt x="112377" y="35961"/>
                  <a:pt x="111322" y="37038"/>
                </a:cubicBezTo>
                <a:cubicBezTo>
                  <a:pt x="110572" y="37800"/>
                  <a:pt x="110388" y="38888"/>
                  <a:pt x="110716" y="39838"/>
                </a:cubicBezTo>
                <a:lnTo>
                  <a:pt x="110655" y="39861"/>
                </a:lnTo>
                <a:cubicBezTo>
                  <a:pt x="113138" y="46100"/>
                  <a:pt x="114544" y="52877"/>
                  <a:pt x="114544" y="60000"/>
                </a:cubicBezTo>
                <a:cubicBezTo>
                  <a:pt x="114544" y="90127"/>
                  <a:pt x="90127" y="114544"/>
                  <a:pt x="60000" y="114544"/>
                </a:cubicBezTo>
                <a:cubicBezTo>
                  <a:pt x="29877" y="114544"/>
                  <a:pt x="5455" y="90127"/>
                  <a:pt x="5455" y="60000"/>
                </a:cubicBezTo>
                <a:cubicBezTo>
                  <a:pt x="5455" y="29872"/>
                  <a:pt x="29877" y="5455"/>
                  <a:pt x="60000" y="5455"/>
                </a:cubicBezTo>
                <a:cubicBezTo>
                  <a:pt x="75416" y="5455"/>
                  <a:pt x="89316" y="11866"/>
                  <a:pt x="99233" y="22161"/>
                </a:cubicBezTo>
                <a:lnTo>
                  <a:pt x="99266" y="22122"/>
                </a:lnTo>
                <a:cubicBezTo>
                  <a:pt x="100344" y="23094"/>
                  <a:pt x="101994" y="23072"/>
                  <a:pt x="103022" y="22027"/>
                </a:cubicBezTo>
                <a:cubicBezTo>
                  <a:pt x="104077" y="20950"/>
                  <a:pt x="104066" y="19227"/>
                  <a:pt x="102994" y="18166"/>
                </a:cubicBezTo>
                <a:cubicBezTo>
                  <a:pt x="102888" y="18066"/>
                  <a:pt x="102755" y="18022"/>
                  <a:pt x="102644" y="17944"/>
                </a:cubicBezTo>
                <a:cubicBezTo>
                  <a:pt x="91783" y="6894"/>
                  <a:pt x="76722" y="0"/>
                  <a:pt x="60000" y="0"/>
                </a:cubicBezTo>
                <a:cubicBezTo>
                  <a:pt x="26861" y="0"/>
                  <a:pt x="0" y="26861"/>
                  <a:pt x="0" y="60000"/>
                </a:cubicBezTo>
                <a:cubicBezTo>
                  <a:pt x="0" y="93133"/>
                  <a:pt x="26861" y="120000"/>
                  <a:pt x="60000" y="120000"/>
                </a:cubicBezTo>
                <a:cubicBezTo>
                  <a:pt x="93138" y="120000"/>
                  <a:pt x="120000" y="93133"/>
                  <a:pt x="120000" y="60000"/>
                </a:cubicBezTo>
                <a:cubicBezTo>
                  <a:pt x="120000" y="52288"/>
                  <a:pt x="118494" y="44938"/>
                  <a:pt x="115838" y="38161"/>
                </a:cubicBezTo>
                <a:cubicBezTo>
                  <a:pt x="115711" y="37744"/>
                  <a:pt x="115516" y="37338"/>
                  <a:pt x="115177" y="37005"/>
                </a:cubicBezTo>
                <a:moveTo>
                  <a:pt x="59955" y="75188"/>
                </a:moveTo>
                <a:lnTo>
                  <a:pt x="34655" y="49888"/>
                </a:lnTo>
                <a:cubicBezTo>
                  <a:pt x="34161" y="49394"/>
                  <a:pt x="33483" y="49088"/>
                  <a:pt x="32727" y="49088"/>
                </a:cubicBezTo>
                <a:cubicBezTo>
                  <a:pt x="31222" y="49088"/>
                  <a:pt x="30000" y="50311"/>
                  <a:pt x="30000" y="51816"/>
                </a:cubicBezTo>
                <a:cubicBezTo>
                  <a:pt x="30000" y="52572"/>
                  <a:pt x="30305" y="53250"/>
                  <a:pt x="30800" y="53750"/>
                </a:cubicBezTo>
                <a:lnTo>
                  <a:pt x="58072" y="81016"/>
                </a:lnTo>
                <a:cubicBezTo>
                  <a:pt x="58566" y="81511"/>
                  <a:pt x="59244" y="81816"/>
                  <a:pt x="60000" y="81816"/>
                </a:cubicBezTo>
                <a:cubicBezTo>
                  <a:pt x="60777" y="81816"/>
                  <a:pt x="61466" y="81488"/>
                  <a:pt x="61966" y="80966"/>
                </a:cubicBezTo>
                <a:lnTo>
                  <a:pt x="61972" y="80977"/>
                </a:lnTo>
                <a:lnTo>
                  <a:pt x="107516" y="33266"/>
                </a:lnTo>
                <a:cubicBezTo>
                  <a:pt x="107516" y="33272"/>
                  <a:pt x="107522" y="33277"/>
                  <a:pt x="107522" y="33283"/>
                </a:cubicBezTo>
                <a:lnTo>
                  <a:pt x="111416" y="29194"/>
                </a:lnTo>
                <a:cubicBezTo>
                  <a:pt x="111416" y="29194"/>
                  <a:pt x="111411" y="29188"/>
                  <a:pt x="111411" y="29183"/>
                </a:cubicBezTo>
                <a:lnTo>
                  <a:pt x="119244" y="20972"/>
                </a:lnTo>
                <a:lnTo>
                  <a:pt x="119238" y="20966"/>
                </a:lnTo>
                <a:cubicBezTo>
                  <a:pt x="119705" y="20477"/>
                  <a:pt x="120000" y="19816"/>
                  <a:pt x="120000" y="19088"/>
                </a:cubicBezTo>
                <a:cubicBezTo>
                  <a:pt x="120000" y="17588"/>
                  <a:pt x="118777" y="16361"/>
                  <a:pt x="117272" y="16361"/>
                </a:cubicBezTo>
                <a:cubicBezTo>
                  <a:pt x="116494" y="16361"/>
                  <a:pt x="115800" y="16694"/>
                  <a:pt x="115305" y="17216"/>
                </a:cubicBezTo>
                <a:lnTo>
                  <a:pt x="115300" y="17205"/>
                </a:lnTo>
                <a:lnTo>
                  <a:pt x="108294" y="24550"/>
                </a:lnTo>
                <a:cubicBezTo>
                  <a:pt x="108288" y="24544"/>
                  <a:pt x="108283" y="24533"/>
                  <a:pt x="108277" y="24527"/>
                </a:cubicBezTo>
                <a:lnTo>
                  <a:pt x="104472" y="28516"/>
                </a:lnTo>
                <a:cubicBezTo>
                  <a:pt x="104477" y="28522"/>
                  <a:pt x="104483" y="28533"/>
                  <a:pt x="104483" y="28538"/>
                </a:cubicBezTo>
                <a:cubicBezTo>
                  <a:pt x="104483" y="28538"/>
                  <a:pt x="59955" y="75188"/>
                  <a:pt x="59955" y="75188"/>
                </a:cubicBezTo>
                <a:close/>
              </a:path>
            </a:pathLst>
          </a:custGeom>
          <a:solidFill>
            <a:srgbClr val="151540"/>
          </a:solidFill>
          <a:ln>
            <a:noFill/>
          </a:ln>
        </p:spPr>
        <p:txBody>
          <a:bodyPr anchorCtr="0" anchor="ctr" bIns="14275" lIns="14275" spcFirstLastPara="1" rIns="14275" wrap="square" tIns="14275">
            <a:noAutofit/>
          </a:bodyPr>
          <a:lstStyle/>
          <a:p>
            <a:pPr indent="0" lvl="0" marL="0" marR="0" rtl="0" algn="l">
              <a:spcBef>
                <a:spcPts val="0"/>
              </a:spcBef>
              <a:spcAft>
                <a:spcPts val="0"/>
              </a:spcAft>
              <a:buNone/>
            </a:pPr>
            <a:r>
              <a:t/>
            </a:r>
            <a:endParaRPr sz="1100">
              <a:solidFill>
                <a:srgbClr val="8E7CC3"/>
              </a:solidFill>
              <a:latin typeface="Roboto"/>
              <a:ea typeface="Roboto"/>
              <a:cs typeface="Roboto"/>
              <a:sym typeface="Roboto"/>
            </a:endParaRPr>
          </a:p>
        </p:txBody>
      </p:sp>
      <p:pic>
        <p:nvPicPr>
          <p:cNvPr id="109" name="Google Shape;109;p19"/>
          <p:cNvPicPr preferRelativeResize="0"/>
          <p:nvPr/>
        </p:nvPicPr>
        <p:blipFill>
          <a:blip r:embed="rId10">
            <a:alphaModFix/>
          </a:blip>
          <a:stretch>
            <a:fillRect/>
          </a:stretch>
        </p:blipFill>
        <p:spPr>
          <a:xfrm>
            <a:off x="2102352" y="6375"/>
            <a:ext cx="738025" cy="7379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D9EEB"/>
        </a:solidFill>
      </p:bgPr>
    </p:bg>
    <p:spTree>
      <p:nvGrpSpPr>
        <p:cNvPr id="307" name="Shape 307"/>
        <p:cNvGrpSpPr/>
        <p:nvPr/>
      </p:nvGrpSpPr>
      <p:grpSpPr>
        <a:xfrm>
          <a:off x="0" y="0"/>
          <a:ext cx="0" cy="0"/>
          <a:chOff x="0" y="0"/>
          <a:chExt cx="0" cy="0"/>
        </a:xfrm>
      </p:grpSpPr>
      <p:sp>
        <p:nvSpPr>
          <p:cNvPr id="308" name="Google Shape;308;p28"/>
          <p:cNvSpPr txBox="1"/>
          <p:nvPr/>
        </p:nvSpPr>
        <p:spPr>
          <a:xfrm>
            <a:off x="53475" y="685556"/>
            <a:ext cx="5892000" cy="4381800"/>
          </a:xfrm>
          <a:prstGeom prst="rect">
            <a:avLst/>
          </a:prstGeom>
          <a:solidFill>
            <a:srgbClr val="FFFFFF"/>
          </a:solidFill>
          <a:ln cap="flat" cmpd="sng" w="9525">
            <a:solidFill>
              <a:srgbClr val="999999"/>
            </a:solidFill>
            <a:prstDash val="solid"/>
            <a:round/>
            <a:headEnd len="sm" w="sm" type="none"/>
            <a:tailEnd len="sm" w="sm" type="none"/>
          </a:ln>
        </p:spPr>
        <p:txBody>
          <a:bodyPr anchorCtr="0" anchor="t" bIns="68575" lIns="68575" spcFirstLastPara="1" rIns="68575" wrap="square" tIns="68575">
            <a:noAutofit/>
          </a:bodyPr>
          <a:lstStyle/>
          <a:p>
            <a:pPr indent="0" lvl="0" marL="0" rtl="0" algn="ctr">
              <a:spcBef>
                <a:spcPts val="0"/>
              </a:spcBef>
              <a:spcAft>
                <a:spcPts val="0"/>
              </a:spcAft>
              <a:buNone/>
            </a:pPr>
            <a:r>
              <a:rPr b="1" lang="en-GB" sz="1500">
                <a:solidFill>
                  <a:srgbClr val="FFFFFF"/>
                </a:solidFill>
                <a:highlight>
                  <a:srgbClr val="3C78D8"/>
                </a:highlight>
                <a:latin typeface="Century Gothic"/>
                <a:ea typeface="Century Gothic"/>
                <a:cs typeface="Century Gothic"/>
                <a:sym typeface="Century Gothic"/>
              </a:rPr>
              <a:t> MCQs :</a:t>
            </a:r>
            <a:endParaRPr b="1" sz="1500" u="sng">
              <a:solidFill>
                <a:srgbClr val="FFFFFF"/>
              </a:solidFill>
              <a:highlight>
                <a:srgbClr val="3C78D8"/>
              </a:highlight>
              <a:latin typeface="Century Gothic"/>
              <a:ea typeface="Century Gothic"/>
              <a:cs typeface="Century Gothic"/>
              <a:sym typeface="Century Gothic"/>
            </a:endParaRPr>
          </a:p>
          <a:p>
            <a:pPr indent="0" lvl="0" marL="0" rtl="0" algn="l">
              <a:spcBef>
                <a:spcPts val="0"/>
              </a:spcBef>
              <a:spcAft>
                <a:spcPts val="0"/>
              </a:spcAft>
              <a:buNone/>
            </a:pPr>
            <a:r>
              <a:t/>
            </a:r>
            <a:endParaRPr b="1" sz="1200" u="sng">
              <a:solidFill>
                <a:srgbClr val="00A1DA"/>
              </a:solidFill>
              <a:latin typeface="Century Gothic"/>
              <a:ea typeface="Century Gothic"/>
              <a:cs typeface="Century Gothic"/>
              <a:sym typeface="Century Gothic"/>
            </a:endParaRPr>
          </a:p>
          <a:p>
            <a:pPr indent="0" lvl="0" marL="0" rtl="0" algn="l">
              <a:spcBef>
                <a:spcPts val="0"/>
              </a:spcBef>
              <a:spcAft>
                <a:spcPts val="0"/>
              </a:spcAft>
              <a:buNone/>
            </a:pPr>
            <a:r>
              <a:rPr b="1" lang="en-GB" sz="1200" u="sng">
                <a:solidFill>
                  <a:srgbClr val="3C78D8"/>
                </a:solidFill>
                <a:latin typeface="Century Gothic"/>
                <a:ea typeface="Century Gothic"/>
                <a:cs typeface="Century Gothic"/>
                <a:sym typeface="Century Gothic"/>
              </a:rPr>
              <a:t>Q1:</a:t>
            </a:r>
            <a:r>
              <a:rPr b="1" lang="en-GB" sz="1200">
                <a:solidFill>
                  <a:srgbClr val="3C78D8"/>
                </a:solidFill>
                <a:latin typeface="Century Gothic"/>
                <a:ea typeface="Century Gothic"/>
                <a:cs typeface="Century Gothic"/>
                <a:sym typeface="Century Gothic"/>
              </a:rPr>
              <a:t> Which of the following is the precursor for Primary bile acids?</a:t>
            </a:r>
            <a:endParaRPr b="1">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b="1" lang="en-GB" sz="1200">
                <a:solidFill>
                  <a:srgbClr val="434343"/>
                </a:solidFill>
                <a:latin typeface="Century Gothic"/>
                <a:ea typeface="Century Gothic"/>
                <a:cs typeface="Century Gothic"/>
                <a:sym typeface="Century Gothic"/>
              </a:rPr>
              <a:t>a)</a:t>
            </a:r>
            <a:r>
              <a:rPr lang="en-GB" sz="1200">
                <a:solidFill>
                  <a:srgbClr val="434343"/>
                </a:solidFill>
                <a:latin typeface="Century Gothic"/>
                <a:ea typeface="Century Gothic"/>
                <a:cs typeface="Century Gothic"/>
                <a:sym typeface="Century Gothic"/>
              </a:rPr>
              <a:t> Proteins          </a:t>
            </a:r>
            <a:r>
              <a:rPr b="1" lang="en-GB" sz="1200">
                <a:solidFill>
                  <a:srgbClr val="434343"/>
                </a:solidFill>
                <a:latin typeface="Century Gothic"/>
                <a:ea typeface="Century Gothic"/>
                <a:cs typeface="Century Gothic"/>
                <a:sym typeface="Century Gothic"/>
              </a:rPr>
              <a:t>b)</a:t>
            </a:r>
            <a:r>
              <a:rPr lang="en-GB" sz="1200">
                <a:solidFill>
                  <a:srgbClr val="434343"/>
                </a:solidFill>
                <a:latin typeface="Century Gothic"/>
                <a:ea typeface="Century Gothic"/>
                <a:cs typeface="Century Gothic"/>
                <a:sym typeface="Century Gothic"/>
              </a:rPr>
              <a:t> Cholesterol         </a:t>
            </a:r>
            <a:r>
              <a:rPr b="1" lang="en-GB" sz="1200">
                <a:solidFill>
                  <a:srgbClr val="434343"/>
                </a:solidFill>
                <a:latin typeface="Century Gothic"/>
                <a:ea typeface="Century Gothic"/>
                <a:cs typeface="Century Gothic"/>
                <a:sym typeface="Century Gothic"/>
              </a:rPr>
              <a:t>c)</a:t>
            </a:r>
            <a:r>
              <a:rPr lang="en-GB" sz="1200">
                <a:solidFill>
                  <a:srgbClr val="434343"/>
                </a:solidFill>
                <a:latin typeface="Century Gothic"/>
                <a:ea typeface="Century Gothic"/>
                <a:cs typeface="Century Gothic"/>
                <a:sym typeface="Century Gothic"/>
              </a:rPr>
              <a:t>   Carbohydrates                </a:t>
            </a:r>
            <a:r>
              <a:rPr b="1" lang="en-GB" sz="1200">
                <a:solidFill>
                  <a:srgbClr val="434343"/>
                </a:solidFill>
                <a:latin typeface="Century Gothic"/>
                <a:ea typeface="Century Gothic"/>
                <a:cs typeface="Century Gothic"/>
                <a:sym typeface="Century Gothic"/>
              </a:rPr>
              <a:t>d)</a:t>
            </a:r>
            <a:r>
              <a:rPr lang="en-GB" sz="1200">
                <a:solidFill>
                  <a:srgbClr val="434343"/>
                </a:solidFill>
                <a:latin typeface="Century Gothic"/>
                <a:ea typeface="Century Gothic"/>
                <a:cs typeface="Century Gothic"/>
                <a:sym typeface="Century Gothic"/>
              </a:rPr>
              <a:t> </a:t>
            </a:r>
            <a:r>
              <a:rPr lang="en-GB" sz="1200">
                <a:solidFill>
                  <a:srgbClr val="434343"/>
                </a:solidFill>
                <a:latin typeface="Century Gothic"/>
                <a:ea typeface="Century Gothic"/>
                <a:cs typeface="Century Gothic"/>
                <a:sym typeface="Century Gothic"/>
              </a:rPr>
              <a:t>Bilirubin</a:t>
            </a:r>
            <a:endParaRPr sz="1200">
              <a:solidFill>
                <a:srgbClr val="434343"/>
              </a:solidFill>
              <a:latin typeface="Century Gothic"/>
              <a:ea typeface="Century Gothic"/>
              <a:cs typeface="Century Gothic"/>
              <a:sym typeface="Century Gothic"/>
            </a:endParaRPr>
          </a:p>
          <a:p>
            <a:pPr indent="0" lvl="0" marL="0" rtl="0" algn="l">
              <a:spcBef>
                <a:spcPts val="0"/>
              </a:spcBef>
              <a:spcAft>
                <a:spcPts val="0"/>
              </a:spcAft>
              <a:buNone/>
            </a:pPr>
            <a:r>
              <a:t/>
            </a:r>
            <a:endParaRPr sz="1200">
              <a:solidFill>
                <a:srgbClr val="00A1DA"/>
              </a:solidFill>
              <a:latin typeface="Century Gothic"/>
              <a:ea typeface="Century Gothic"/>
              <a:cs typeface="Century Gothic"/>
              <a:sym typeface="Century Gothic"/>
            </a:endParaRPr>
          </a:p>
          <a:p>
            <a:pPr indent="0" lvl="0" marL="0" rtl="0" algn="l">
              <a:spcBef>
                <a:spcPts val="0"/>
              </a:spcBef>
              <a:spcAft>
                <a:spcPts val="0"/>
              </a:spcAft>
              <a:buNone/>
            </a:pPr>
            <a:r>
              <a:rPr b="1" lang="en-GB" sz="1200" u="sng">
                <a:solidFill>
                  <a:srgbClr val="3C78D8"/>
                </a:solidFill>
                <a:latin typeface="Century Gothic"/>
                <a:ea typeface="Century Gothic"/>
                <a:cs typeface="Century Gothic"/>
                <a:sym typeface="Century Gothic"/>
              </a:rPr>
              <a:t>Q2:</a:t>
            </a:r>
            <a:r>
              <a:rPr b="1" lang="en-GB" sz="1200">
                <a:solidFill>
                  <a:srgbClr val="3C78D8"/>
                </a:solidFill>
                <a:latin typeface="Century Gothic"/>
                <a:ea typeface="Century Gothic"/>
                <a:cs typeface="Century Gothic"/>
                <a:sym typeface="Century Gothic"/>
              </a:rPr>
              <a:t> Which of the following enzymes is responsible for the formation of Primary Bile acids?</a:t>
            </a:r>
            <a:endParaRPr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b="1" lang="en-GB" sz="1100">
                <a:solidFill>
                  <a:srgbClr val="434343"/>
                </a:solidFill>
                <a:latin typeface="Century Gothic"/>
                <a:ea typeface="Century Gothic"/>
                <a:cs typeface="Century Gothic"/>
                <a:sym typeface="Century Gothic"/>
              </a:rPr>
              <a:t>a)</a:t>
            </a:r>
            <a:r>
              <a:rPr lang="en-GB" sz="1100">
                <a:solidFill>
                  <a:srgbClr val="434343"/>
                </a:solidFill>
                <a:latin typeface="Century Gothic"/>
                <a:ea typeface="Century Gothic"/>
                <a:cs typeface="Century Gothic"/>
                <a:sym typeface="Century Gothic"/>
              </a:rPr>
              <a:t> </a:t>
            </a:r>
            <a:r>
              <a:rPr lang="en-GB" sz="1100">
                <a:solidFill>
                  <a:srgbClr val="434343"/>
                </a:solidFill>
                <a:latin typeface="Century Gothic"/>
                <a:ea typeface="Century Gothic"/>
                <a:cs typeface="Century Gothic"/>
                <a:sym typeface="Century Gothic"/>
              </a:rPr>
              <a:t>Cholesterol 7-⍶- hydroxylase</a:t>
            </a:r>
            <a:r>
              <a:rPr lang="en-GB" sz="1100">
                <a:solidFill>
                  <a:srgbClr val="434343"/>
                </a:solidFill>
                <a:latin typeface="Century Gothic"/>
                <a:ea typeface="Century Gothic"/>
                <a:cs typeface="Century Gothic"/>
                <a:sym typeface="Century Gothic"/>
              </a:rPr>
              <a:t>               </a:t>
            </a:r>
            <a:r>
              <a:rPr b="1" lang="en-GB" sz="1100">
                <a:solidFill>
                  <a:srgbClr val="434343"/>
                </a:solidFill>
                <a:latin typeface="Century Gothic"/>
                <a:ea typeface="Century Gothic"/>
                <a:cs typeface="Century Gothic"/>
                <a:sym typeface="Century Gothic"/>
              </a:rPr>
              <a:t>b)</a:t>
            </a:r>
            <a:r>
              <a:rPr lang="en-GB" sz="1100">
                <a:solidFill>
                  <a:srgbClr val="434343"/>
                </a:solidFill>
                <a:latin typeface="Century Gothic"/>
                <a:ea typeface="Century Gothic"/>
                <a:cs typeface="Century Gothic"/>
                <a:sym typeface="Century Gothic"/>
              </a:rPr>
              <a:t>  7-⍶- carboxylase </a:t>
            </a:r>
            <a:endParaRPr sz="1100">
              <a:solidFill>
                <a:srgbClr val="434343"/>
              </a:solidFill>
              <a:latin typeface="Century Gothic"/>
              <a:ea typeface="Century Gothic"/>
              <a:cs typeface="Century Gothic"/>
              <a:sym typeface="Century Gothic"/>
            </a:endParaRPr>
          </a:p>
          <a:p>
            <a:pPr indent="0" lvl="0" marL="0" rtl="0" algn="l">
              <a:spcBef>
                <a:spcPts val="0"/>
              </a:spcBef>
              <a:spcAft>
                <a:spcPts val="0"/>
              </a:spcAft>
              <a:buNone/>
            </a:pPr>
            <a:r>
              <a:rPr b="1" lang="en-GB" sz="1100">
                <a:solidFill>
                  <a:srgbClr val="434343"/>
                </a:solidFill>
                <a:latin typeface="Century Gothic"/>
                <a:ea typeface="Century Gothic"/>
                <a:cs typeface="Century Gothic"/>
                <a:sym typeface="Century Gothic"/>
              </a:rPr>
              <a:t>c)</a:t>
            </a:r>
            <a:r>
              <a:rPr lang="en-GB" sz="1100">
                <a:solidFill>
                  <a:srgbClr val="434343"/>
                </a:solidFill>
                <a:latin typeface="Century Gothic"/>
                <a:ea typeface="Century Gothic"/>
                <a:cs typeface="Century Gothic"/>
                <a:sym typeface="Century Gothic"/>
              </a:rPr>
              <a:t> </a:t>
            </a:r>
            <a:r>
              <a:rPr lang="en-GB" sz="1100">
                <a:solidFill>
                  <a:srgbClr val="434343"/>
                </a:solidFill>
                <a:latin typeface="Century Gothic"/>
                <a:ea typeface="Century Gothic"/>
                <a:cs typeface="Century Gothic"/>
                <a:sym typeface="Century Gothic"/>
              </a:rPr>
              <a:t>7-⍶- Dehydroxylase</a:t>
            </a:r>
            <a:r>
              <a:rPr lang="en-GB" sz="1100">
                <a:solidFill>
                  <a:srgbClr val="434343"/>
                </a:solidFill>
                <a:latin typeface="Century Gothic"/>
                <a:ea typeface="Century Gothic"/>
                <a:cs typeface="Century Gothic"/>
                <a:sym typeface="Century Gothic"/>
              </a:rPr>
              <a:t>                              </a:t>
            </a:r>
            <a:r>
              <a:rPr b="1" lang="en-GB" sz="1100">
                <a:solidFill>
                  <a:srgbClr val="434343"/>
                </a:solidFill>
                <a:latin typeface="Century Gothic"/>
                <a:ea typeface="Century Gothic"/>
                <a:cs typeface="Century Gothic"/>
                <a:sym typeface="Century Gothic"/>
              </a:rPr>
              <a:t>d)</a:t>
            </a:r>
            <a:r>
              <a:rPr lang="en-GB" sz="1100">
                <a:solidFill>
                  <a:srgbClr val="434343"/>
                </a:solidFill>
                <a:latin typeface="Century Gothic"/>
                <a:ea typeface="Century Gothic"/>
                <a:cs typeface="Century Gothic"/>
                <a:sym typeface="Century Gothic"/>
              </a:rPr>
              <a:t> amylase</a:t>
            </a:r>
            <a:endParaRPr sz="1100">
              <a:solidFill>
                <a:srgbClr val="434343"/>
              </a:solidFill>
              <a:latin typeface="Century Gothic"/>
              <a:ea typeface="Century Gothic"/>
              <a:cs typeface="Century Gothic"/>
              <a:sym typeface="Century Gothic"/>
            </a:endParaRPr>
          </a:p>
          <a:p>
            <a:pPr indent="0" lvl="0" marL="0" rtl="0" algn="l">
              <a:spcBef>
                <a:spcPts val="0"/>
              </a:spcBef>
              <a:spcAft>
                <a:spcPts val="0"/>
              </a:spcAft>
              <a:buNone/>
            </a:pPr>
            <a:r>
              <a:t/>
            </a:r>
            <a:endParaRPr sz="1100">
              <a:solidFill>
                <a:srgbClr val="434343"/>
              </a:solidFill>
              <a:latin typeface="Century Gothic"/>
              <a:ea typeface="Century Gothic"/>
              <a:cs typeface="Century Gothic"/>
              <a:sym typeface="Century Gothic"/>
            </a:endParaRPr>
          </a:p>
          <a:p>
            <a:pPr indent="0" lvl="0" marL="0" rtl="0" algn="l">
              <a:spcBef>
                <a:spcPts val="0"/>
              </a:spcBef>
              <a:spcAft>
                <a:spcPts val="0"/>
              </a:spcAft>
              <a:buNone/>
            </a:pPr>
            <a:r>
              <a:rPr b="1" lang="en-GB" sz="1200" u="sng">
                <a:solidFill>
                  <a:srgbClr val="3C78D8"/>
                </a:solidFill>
                <a:latin typeface="Century Gothic"/>
                <a:ea typeface="Century Gothic"/>
                <a:cs typeface="Century Gothic"/>
                <a:sym typeface="Century Gothic"/>
              </a:rPr>
              <a:t>Q3:</a:t>
            </a:r>
            <a:r>
              <a:rPr b="1" lang="en-GB" sz="1200">
                <a:solidFill>
                  <a:srgbClr val="3C78D8"/>
                </a:solidFill>
                <a:latin typeface="Century Gothic"/>
                <a:ea typeface="Century Gothic"/>
                <a:cs typeface="Century Gothic"/>
                <a:sym typeface="Century Gothic"/>
              </a:rPr>
              <a:t> Which of the following is true regarding cholestyramine?</a:t>
            </a:r>
            <a:endParaRPr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b="1" lang="en-GB" sz="1200">
                <a:solidFill>
                  <a:srgbClr val="434343"/>
                </a:solidFill>
                <a:latin typeface="Century Gothic"/>
                <a:ea typeface="Century Gothic"/>
                <a:cs typeface="Century Gothic"/>
                <a:sym typeface="Century Gothic"/>
              </a:rPr>
              <a:t>a)</a:t>
            </a:r>
            <a:r>
              <a:rPr lang="en-GB" sz="1200">
                <a:solidFill>
                  <a:srgbClr val="434343"/>
                </a:solidFill>
                <a:latin typeface="Century Gothic"/>
                <a:ea typeface="Century Gothic"/>
                <a:cs typeface="Century Gothic"/>
                <a:sym typeface="Century Gothic"/>
              </a:rPr>
              <a:t>  Prevents bile acids </a:t>
            </a:r>
            <a:r>
              <a:rPr lang="en-GB" sz="1200">
                <a:solidFill>
                  <a:srgbClr val="434343"/>
                </a:solidFill>
                <a:latin typeface="Century Gothic"/>
                <a:ea typeface="Century Gothic"/>
                <a:cs typeface="Century Gothic"/>
                <a:sym typeface="Century Gothic"/>
              </a:rPr>
              <a:t>reabsorption </a:t>
            </a:r>
            <a:r>
              <a:rPr lang="en-GB" sz="1200">
                <a:solidFill>
                  <a:srgbClr val="434343"/>
                </a:solidFill>
                <a:latin typeface="Century Gothic"/>
                <a:ea typeface="Century Gothic"/>
                <a:cs typeface="Century Gothic"/>
                <a:sym typeface="Century Gothic"/>
              </a:rPr>
              <a:t>  </a:t>
            </a:r>
            <a:r>
              <a:rPr b="1" lang="en-GB" sz="1200">
                <a:solidFill>
                  <a:srgbClr val="434343"/>
                </a:solidFill>
                <a:latin typeface="Century Gothic"/>
                <a:ea typeface="Century Gothic"/>
                <a:cs typeface="Century Gothic"/>
                <a:sym typeface="Century Gothic"/>
              </a:rPr>
              <a:t>b)</a:t>
            </a:r>
            <a:r>
              <a:rPr lang="en-GB" sz="1200">
                <a:solidFill>
                  <a:srgbClr val="434343"/>
                </a:solidFill>
                <a:latin typeface="Century Gothic"/>
                <a:ea typeface="Century Gothic"/>
                <a:cs typeface="Century Gothic"/>
                <a:sym typeface="Century Gothic"/>
              </a:rPr>
              <a:t>  Promotes bile acids </a:t>
            </a:r>
            <a:r>
              <a:rPr lang="en-GB" sz="1200">
                <a:solidFill>
                  <a:srgbClr val="434343"/>
                </a:solidFill>
                <a:latin typeface="Century Gothic"/>
                <a:ea typeface="Century Gothic"/>
                <a:cs typeface="Century Gothic"/>
                <a:sym typeface="Century Gothic"/>
              </a:rPr>
              <a:t>reabsorption</a:t>
            </a:r>
            <a:r>
              <a:rPr lang="en-GB" sz="1200">
                <a:solidFill>
                  <a:srgbClr val="434343"/>
                </a:solidFill>
                <a:latin typeface="Century Gothic"/>
                <a:ea typeface="Century Gothic"/>
                <a:cs typeface="Century Gothic"/>
                <a:sym typeface="Century Gothic"/>
              </a:rPr>
              <a:t>                                    </a:t>
            </a:r>
            <a:r>
              <a:rPr b="1" lang="en-GB" sz="1200">
                <a:solidFill>
                  <a:srgbClr val="434343"/>
                </a:solidFill>
                <a:latin typeface="Century Gothic"/>
                <a:ea typeface="Century Gothic"/>
                <a:cs typeface="Century Gothic"/>
                <a:sym typeface="Century Gothic"/>
              </a:rPr>
              <a:t>c)</a:t>
            </a:r>
            <a:r>
              <a:rPr lang="en-GB" sz="1200">
                <a:solidFill>
                  <a:srgbClr val="434343"/>
                </a:solidFill>
                <a:latin typeface="Century Gothic"/>
                <a:ea typeface="Century Gothic"/>
                <a:cs typeface="Century Gothic"/>
                <a:sym typeface="Century Gothic"/>
              </a:rPr>
              <a:t> Prevents bile acids excretion          </a:t>
            </a:r>
            <a:r>
              <a:rPr b="1" lang="en-GB" sz="1200">
                <a:solidFill>
                  <a:srgbClr val="434343"/>
                </a:solidFill>
                <a:latin typeface="Century Gothic"/>
                <a:ea typeface="Century Gothic"/>
                <a:cs typeface="Century Gothic"/>
                <a:sym typeface="Century Gothic"/>
              </a:rPr>
              <a:t>d)</a:t>
            </a:r>
            <a:r>
              <a:rPr lang="en-GB" sz="1200">
                <a:solidFill>
                  <a:srgbClr val="434343"/>
                </a:solidFill>
                <a:latin typeface="Century Gothic"/>
                <a:ea typeface="Century Gothic"/>
                <a:cs typeface="Century Gothic"/>
                <a:sym typeface="Century Gothic"/>
              </a:rPr>
              <a:t> None of the above</a:t>
            </a:r>
            <a:endParaRPr sz="1200">
              <a:solidFill>
                <a:srgbClr val="434343"/>
              </a:solidFill>
              <a:latin typeface="Century Gothic"/>
              <a:ea typeface="Century Gothic"/>
              <a:cs typeface="Century Gothic"/>
              <a:sym typeface="Century Gothic"/>
            </a:endParaRPr>
          </a:p>
          <a:p>
            <a:pPr indent="0" lvl="0" marL="0" rtl="0" algn="l">
              <a:spcBef>
                <a:spcPts val="0"/>
              </a:spcBef>
              <a:spcAft>
                <a:spcPts val="0"/>
              </a:spcAft>
              <a:buNone/>
            </a:pPr>
            <a:r>
              <a:t/>
            </a:r>
            <a:endParaRPr sz="1200">
              <a:solidFill>
                <a:srgbClr val="00A1DA"/>
              </a:solidFill>
              <a:latin typeface="Century Gothic"/>
              <a:ea typeface="Century Gothic"/>
              <a:cs typeface="Century Gothic"/>
              <a:sym typeface="Century Gothic"/>
            </a:endParaRPr>
          </a:p>
          <a:p>
            <a:pPr indent="0" lvl="0" marL="0" rtl="0" algn="l">
              <a:spcBef>
                <a:spcPts val="0"/>
              </a:spcBef>
              <a:spcAft>
                <a:spcPts val="0"/>
              </a:spcAft>
              <a:buNone/>
            </a:pPr>
            <a:r>
              <a:rPr b="1" lang="en-GB" sz="1200" u="sng">
                <a:solidFill>
                  <a:srgbClr val="3C78D8"/>
                </a:solidFill>
                <a:latin typeface="Century Gothic"/>
                <a:ea typeface="Century Gothic"/>
                <a:cs typeface="Century Gothic"/>
                <a:sym typeface="Century Gothic"/>
              </a:rPr>
              <a:t>Q4:</a:t>
            </a:r>
            <a:r>
              <a:rPr b="1" lang="en-GB" sz="1200">
                <a:solidFill>
                  <a:srgbClr val="3C78D8"/>
                </a:solidFill>
                <a:latin typeface="Century Gothic"/>
                <a:ea typeface="Century Gothic"/>
                <a:cs typeface="Century Gothic"/>
                <a:sym typeface="Century Gothic"/>
              </a:rPr>
              <a:t> Which of the following is found in bile?</a:t>
            </a:r>
            <a:endParaRPr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b="1" lang="en-GB" sz="1200">
                <a:solidFill>
                  <a:srgbClr val="434343"/>
                </a:solidFill>
                <a:latin typeface="Century Gothic"/>
                <a:ea typeface="Century Gothic"/>
                <a:cs typeface="Century Gothic"/>
                <a:sym typeface="Century Gothic"/>
              </a:rPr>
              <a:t>a)</a:t>
            </a:r>
            <a:r>
              <a:rPr lang="en-GB" sz="1200">
                <a:solidFill>
                  <a:srgbClr val="434343"/>
                </a:solidFill>
                <a:latin typeface="Century Gothic"/>
                <a:ea typeface="Century Gothic"/>
                <a:cs typeface="Century Gothic"/>
                <a:sym typeface="Century Gothic"/>
              </a:rPr>
              <a:t> Bile acids          </a:t>
            </a:r>
            <a:r>
              <a:rPr b="1" lang="en-GB" sz="1200">
                <a:solidFill>
                  <a:srgbClr val="434343"/>
                </a:solidFill>
                <a:latin typeface="Century Gothic"/>
                <a:ea typeface="Century Gothic"/>
                <a:cs typeface="Century Gothic"/>
                <a:sym typeface="Century Gothic"/>
              </a:rPr>
              <a:t>b)</a:t>
            </a:r>
            <a:r>
              <a:rPr lang="en-GB" sz="1200">
                <a:solidFill>
                  <a:srgbClr val="434343"/>
                </a:solidFill>
                <a:latin typeface="Century Gothic"/>
                <a:ea typeface="Century Gothic"/>
                <a:cs typeface="Century Gothic"/>
                <a:sym typeface="Century Gothic"/>
              </a:rPr>
              <a:t>    Carbohydrates       </a:t>
            </a:r>
            <a:r>
              <a:rPr b="1" lang="en-GB" sz="1200">
                <a:solidFill>
                  <a:srgbClr val="434343"/>
                </a:solidFill>
                <a:latin typeface="Century Gothic"/>
                <a:ea typeface="Century Gothic"/>
                <a:cs typeface="Century Gothic"/>
                <a:sym typeface="Century Gothic"/>
              </a:rPr>
              <a:t>c)</a:t>
            </a:r>
            <a:r>
              <a:rPr lang="en-GB" sz="1200">
                <a:solidFill>
                  <a:srgbClr val="434343"/>
                </a:solidFill>
                <a:latin typeface="Century Gothic"/>
                <a:ea typeface="Century Gothic"/>
                <a:cs typeface="Century Gothic"/>
                <a:sym typeface="Century Gothic"/>
              </a:rPr>
              <a:t>   Bile salts       </a:t>
            </a:r>
            <a:r>
              <a:rPr b="1" lang="en-GB" sz="1200">
                <a:solidFill>
                  <a:srgbClr val="434343"/>
                </a:solidFill>
                <a:latin typeface="Century Gothic"/>
                <a:ea typeface="Century Gothic"/>
                <a:cs typeface="Century Gothic"/>
                <a:sym typeface="Century Gothic"/>
              </a:rPr>
              <a:t>d)</a:t>
            </a:r>
            <a:r>
              <a:rPr lang="en-GB" sz="1200">
                <a:solidFill>
                  <a:srgbClr val="434343"/>
                </a:solidFill>
                <a:latin typeface="Century Gothic"/>
                <a:ea typeface="Century Gothic"/>
                <a:cs typeface="Century Gothic"/>
                <a:sym typeface="Century Gothic"/>
              </a:rPr>
              <a:t> Hemoglobin</a:t>
            </a:r>
            <a:endParaRPr sz="1200">
              <a:solidFill>
                <a:srgbClr val="434343"/>
              </a:solidFill>
              <a:latin typeface="Century Gothic"/>
              <a:ea typeface="Century Gothic"/>
              <a:cs typeface="Century Gothic"/>
              <a:sym typeface="Century Gothic"/>
            </a:endParaRPr>
          </a:p>
          <a:p>
            <a:pPr indent="0" lvl="0" marL="0" rtl="0" algn="l">
              <a:spcBef>
                <a:spcPts val="0"/>
              </a:spcBef>
              <a:spcAft>
                <a:spcPts val="0"/>
              </a:spcAft>
              <a:buNone/>
            </a:pPr>
            <a:r>
              <a:t/>
            </a:r>
            <a:endParaRPr sz="1200">
              <a:solidFill>
                <a:srgbClr val="00A1DA"/>
              </a:solidFill>
              <a:latin typeface="Century Gothic"/>
              <a:ea typeface="Century Gothic"/>
              <a:cs typeface="Century Gothic"/>
              <a:sym typeface="Century Gothic"/>
            </a:endParaRPr>
          </a:p>
          <a:p>
            <a:pPr indent="0" lvl="0" marL="0" rtl="0" algn="l">
              <a:spcBef>
                <a:spcPts val="0"/>
              </a:spcBef>
              <a:spcAft>
                <a:spcPts val="0"/>
              </a:spcAft>
              <a:buNone/>
            </a:pPr>
            <a:r>
              <a:rPr b="1" lang="en-GB" sz="1200" u="sng">
                <a:solidFill>
                  <a:srgbClr val="3C78D8"/>
                </a:solidFill>
                <a:latin typeface="Century Gothic"/>
                <a:ea typeface="Century Gothic"/>
                <a:cs typeface="Century Gothic"/>
                <a:sym typeface="Century Gothic"/>
              </a:rPr>
              <a:t>Q5:</a:t>
            </a:r>
            <a:r>
              <a:rPr b="1" lang="en-GB" sz="1200">
                <a:solidFill>
                  <a:srgbClr val="3C78D8"/>
                </a:solidFill>
                <a:latin typeface="Century Gothic"/>
                <a:ea typeface="Century Gothic"/>
                <a:cs typeface="Century Gothic"/>
                <a:sym typeface="Century Gothic"/>
              </a:rPr>
              <a:t> Which of the following is a secondary bile acid?</a:t>
            </a:r>
            <a:endParaRPr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b="1" lang="en-GB" sz="1200">
                <a:solidFill>
                  <a:srgbClr val="434343"/>
                </a:solidFill>
                <a:latin typeface="Century Gothic"/>
                <a:ea typeface="Century Gothic"/>
                <a:cs typeface="Century Gothic"/>
                <a:sym typeface="Century Gothic"/>
              </a:rPr>
              <a:t>a)</a:t>
            </a:r>
            <a:r>
              <a:rPr lang="en-GB" sz="1200">
                <a:solidFill>
                  <a:srgbClr val="434343"/>
                </a:solidFill>
                <a:latin typeface="Century Gothic"/>
                <a:ea typeface="Century Gothic"/>
                <a:cs typeface="Century Gothic"/>
                <a:sym typeface="Century Gothic"/>
              </a:rPr>
              <a:t> </a:t>
            </a:r>
            <a:r>
              <a:rPr lang="en-GB" sz="1200">
                <a:solidFill>
                  <a:schemeClr val="dk1"/>
                </a:solidFill>
                <a:latin typeface="Century Gothic"/>
                <a:ea typeface="Century Gothic"/>
                <a:cs typeface="Century Gothic"/>
                <a:sym typeface="Century Gothic"/>
              </a:rPr>
              <a:t>Glycochenodeoxycholic</a:t>
            </a:r>
            <a:r>
              <a:rPr lang="en-GB" sz="1200">
                <a:solidFill>
                  <a:srgbClr val="434343"/>
                </a:solidFill>
                <a:latin typeface="Century Gothic"/>
                <a:ea typeface="Century Gothic"/>
                <a:cs typeface="Century Gothic"/>
                <a:sym typeface="Century Gothic"/>
              </a:rPr>
              <a:t>                 </a:t>
            </a:r>
            <a:r>
              <a:rPr b="1" lang="en-GB" sz="1200">
                <a:solidFill>
                  <a:srgbClr val="434343"/>
                </a:solidFill>
                <a:latin typeface="Century Gothic"/>
                <a:ea typeface="Century Gothic"/>
                <a:cs typeface="Century Gothic"/>
                <a:sym typeface="Century Gothic"/>
              </a:rPr>
              <a:t>b)</a:t>
            </a:r>
            <a:r>
              <a:rPr lang="en-GB" sz="1200">
                <a:solidFill>
                  <a:srgbClr val="434343"/>
                </a:solidFill>
                <a:latin typeface="Century Gothic"/>
                <a:ea typeface="Century Gothic"/>
                <a:cs typeface="Century Gothic"/>
                <a:sym typeface="Century Gothic"/>
              </a:rPr>
              <a:t>   </a:t>
            </a:r>
            <a:r>
              <a:rPr lang="en-GB" sz="1200">
                <a:solidFill>
                  <a:schemeClr val="dk1"/>
                </a:solidFill>
                <a:latin typeface="Century Gothic"/>
                <a:ea typeface="Century Gothic"/>
                <a:cs typeface="Century Gothic"/>
                <a:sym typeface="Century Gothic"/>
              </a:rPr>
              <a:t>Cholic acid</a:t>
            </a:r>
            <a:r>
              <a:rPr lang="en-GB" sz="1200">
                <a:solidFill>
                  <a:srgbClr val="434343"/>
                </a:solidFill>
                <a:latin typeface="Century Gothic"/>
                <a:ea typeface="Century Gothic"/>
                <a:cs typeface="Century Gothic"/>
                <a:sym typeface="Century Gothic"/>
              </a:rPr>
              <a:t>      </a:t>
            </a:r>
            <a:endParaRPr sz="1200">
              <a:solidFill>
                <a:srgbClr val="434343"/>
              </a:solidFill>
              <a:latin typeface="Century Gothic"/>
              <a:ea typeface="Century Gothic"/>
              <a:cs typeface="Century Gothic"/>
              <a:sym typeface="Century Gothic"/>
            </a:endParaRPr>
          </a:p>
          <a:p>
            <a:pPr indent="0" lvl="0" marL="0" rtl="0" algn="l">
              <a:spcBef>
                <a:spcPts val="0"/>
              </a:spcBef>
              <a:spcAft>
                <a:spcPts val="0"/>
              </a:spcAft>
              <a:buNone/>
            </a:pPr>
            <a:r>
              <a:rPr b="1" lang="en-GB" sz="1200">
                <a:solidFill>
                  <a:srgbClr val="434343"/>
                </a:solidFill>
                <a:latin typeface="Century Gothic"/>
                <a:ea typeface="Century Gothic"/>
                <a:cs typeface="Century Gothic"/>
                <a:sym typeface="Century Gothic"/>
              </a:rPr>
              <a:t>c)</a:t>
            </a:r>
            <a:r>
              <a:rPr lang="en-GB" sz="1200">
                <a:solidFill>
                  <a:srgbClr val="434343"/>
                </a:solidFill>
                <a:latin typeface="Century Gothic"/>
                <a:ea typeface="Century Gothic"/>
                <a:cs typeface="Century Gothic"/>
                <a:sym typeface="Century Gothic"/>
              </a:rPr>
              <a:t> </a:t>
            </a:r>
            <a:r>
              <a:rPr lang="en-GB" sz="1200">
                <a:solidFill>
                  <a:schemeClr val="dk1"/>
                </a:solidFill>
                <a:latin typeface="Century Gothic"/>
                <a:ea typeface="Century Gothic"/>
                <a:cs typeface="Century Gothic"/>
                <a:sym typeface="Century Gothic"/>
              </a:rPr>
              <a:t>Taurocholic</a:t>
            </a:r>
            <a:r>
              <a:rPr lang="en-GB" sz="1200">
                <a:solidFill>
                  <a:srgbClr val="434343"/>
                </a:solidFill>
                <a:latin typeface="Century Gothic"/>
                <a:ea typeface="Century Gothic"/>
                <a:cs typeface="Century Gothic"/>
                <a:sym typeface="Century Gothic"/>
              </a:rPr>
              <a:t>                                        </a:t>
            </a:r>
            <a:r>
              <a:rPr b="1" lang="en-GB" sz="1200">
                <a:solidFill>
                  <a:srgbClr val="434343"/>
                </a:solidFill>
                <a:latin typeface="Century Gothic"/>
                <a:ea typeface="Century Gothic"/>
                <a:cs typeface="Century Gothic"/>
                <a:sym typeface="Century Gothic"/>
              </a:rPr>
              <a:t>d)</a:t>
            </a:r>
            <a:r>
              <a:rPr lang="en-GB" sz="1200">
                <a:solidFill>
                  <a:srgbClr val="00A1DA"/>
                </a:solidFill>
                <a:latin typeface="Century Gothic"/>
                <a:ea typeface="Century Gothic"/>
                <a:cs typeface="Century Gothic"/>
                <a:sym typeface="Century Gothic"/>
              </a:rPr>
              <a:t> </a:t>
            </a:r>
            <a:r>
              <a:rPr lang="en-GB" sz="1200">
                <a:solidFill>
                  <a:schemeClr val="dk1"/>
                </a:solidFill>
                <a:latin typeface="Century Gothic"/>
                <a:ea typeface="Century Gothic"/>
                <a:cs typeface="Century Gothic"/>
                <a:sym typeface="Century Gothic"/>
              </a:rPr>
              <a:t>Lithocholic</a:t>
            </a:r>
            <a:endParaRPr sz="1200">
              <a:solidFill>
                <a:srgbClr val="00A1DA"/>
              </a:solidFill>
              <a:latin typeface="Century Gothic"/>
              <a:ea typeface="Century Gothic"/>
              <a:cs typeface="Century Gothic"/>
              <a:sym typeface="Century Gothic"/>
            </a:endParaRPr>
          </a:p>
          <a:p>
            <a:pPr indent="0" lvl="0" marL="0" rtl="0" algn="l">
              <a:spcBef>
                <a:spcPts val="0"/>
              </a:spcBef>
              <a:spcAft>
                <a:spcPts val="0"/>
              </a:spcAft>
              <a:buNone/>
            </a:pPr>
            <a:r>
              <a:t/>
            </a:r>
            <a:endParaRPr sz="1200">
              <a:solidFill>
                <a:srgbClr val="00A1DA"/>
              </a:solidFill>
              <a:latin typeface="Century Gothic"/>
              <a:ea typeface="Century Gothic"/>
              <a:cs typeface="Century Gothic"/>
              <a:sym typeface="Century Gothic"/>
            </a:endParaRPr>
          </a:p>
          <a:p>
            <a:pPr indent="0" lvl="0" marL="0" rtl="0" algn="l">
              <a:spcBef>
                <a:spcPts val="0"/>
              </a:spcBef>
              <a:spcAft>
                <a:spcPts val="0"/>
              </a:spcAft>
              <a:buNone/>
            </a:pPr>
            <a:r>
              <a:rPr b="1" lang="en-GB" sz="1200" u="sng">
                <a:solidFill>
                  <a:srgbClr val="3C78D8"/>
                </a:solidFill>
                <a:latin typeface="Century Gothic"/>
                <a:ea typeface="Century Gothic"/>
                <a:cs typeface="Century Gothic"/>
                <a:sym typeface="Century Gothic"/>
              </a:rPr>
              <a:t>Q6:</a:t>
            </a:r>
            <a:r>
              <a:rPr b="1" lang="en-GB" sz="1200">
                <a:solidFill>
                  <a:srgbClr val="3C78D8"/>
                </a:solidFill>
                <a:latin typeface="Century Gothic"/>
                <a:ea typeface="Century Gothic"/>
                <a:cs typeface="Century Gothic"/>
                <a:sym typeface="Century Gothic"/>
              </a:rPr>
              <a:t> Which of the following substance enhances the synthesis of bile acids? </a:t>
            </a:r>
            <a:endParaRPr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b="1" lang="en-GB" sz="1200">
                <a:solidFill>
                  <a:srgbClr val="434343"/>
                </a:solidFill>
                <a:latin typeface="Century Gothic"/>
                <a:ea typeface="Century Gothic"/>
                <a:cs typeface="Century Gothic"/>
                <a:sym typeface="Century Gothic"/>
              </a:rPr>
              <a:t>a)</a:t>
            </a:r>
            <a:r>
              <a:rPr lang="en-GB" sz="1200">
                <a:solidFill>
                  <a:srgbClr val="434343"/>
                </a:solidFill>
                <a:latin typeface="Century Gothic"/>
                <a:ea typeface="Century Gothic"/>
                <a:cs typeface="Century Gothic"/>
                <a:sym typeface="Century Gothic"/>
              </a:rPr>
              <a:t> </a:t>
            </a:r>
            <a:r>
              <a:rPr lang="en-GB" sz="1200">
                <a:solidFill>
                  <a:srgbClr val="434343"/>
                </a:solidFill>
                <a:latin typeface="Century Gothic"/>
                <a:ea typeface="Century Gothic"/>
                <a:cs typeface="Century Gothic"/>
                <a:sym typeface="Century Gothic"/>
              </a:rPr>
              <a:t> Bile acids        </a:t>
            </a:r>
            <a:r>
              <a:rPr b="1" lang="en-GB" sz="1200">
                <a:solidFill>
                  <a:srgbClr val="434343"/>
                </a:solidFill>
                <a:latin typeface="Century Gothic"/>
                <a:ea typeface="Century Gothic"/>
                <a:cs typeface="Century Gothic"/>
                <a:sym typeface="Century Gothic"/>
              </a:rPr>
              <a:t>b)</a:t>
            </a:r>
            <a:r>
              <a:rPr lang="en-GB" sz="1200">
                <a:solidFill>
                  <a:srgbClr val="434343"/>
                </a:solidFill>
                <a:latin typeface="Century Gothic"/>
                <a:ea typeface="Century Gothic"/>
                <a:cs typeface="Century Gothic"/>
                <a:sym typeface="Century Gothic"/>
              </a:rPr>
              <a:t>    Proteins         </a:t>
            </a:r>
            <a:r>
              <a:rPr b="1" lang="en-GB" sz="1200">
                <a:solidFill>
                  <a:srgbClr val="434343"/>
                </a:solidFill>
                <a:latin typeface="Century Gothic"/>
                <a:ea typeface="Century Gothic"/>
                <a:cs typeface="Century Gothic"/>
                <a:sym typeface="Century Gothic"/>
              </a:rPr>
              <a:t>c)</a:t>
            </a:r>
            <a:r>
              <a:rPr lang="en-GB" sz="1200">
                <a:solidFill>
                  <a:srgbClr val="434343"/>
                </a:solidFill>
                <a:latin typeface="Century Gothic"/>
                <a:ea typeface="Century Gothic"/>
                <a:cs typeface="Century Gothic"/>
                <a:sym typeface="Century Gothic"/>
              </a:rPr>
              <a:t>  Vitamin A          </a:t>
            </a:r>
            <a:r>
              <a:rPr b="1" lang="en-GB" sz="1200">
                <a:solidFill>
                  <a:srgbClr val="434343"/>
                </a:solidFill>
                <a:latin typeface="Century Gothic"/>
                <a:ea typeface="Century Gothic"/>
                <a:cs typeface="Century Gothic"/>
                <a:sym typeface="Century Gothic"/>
              </a:rPr>
              <a:t>d)</a:t>
            </a:r>
            <a:r>
              <a:rPr lang="en-GB" sz="1200">
                <a:solidFill>
                  <a:srgbClr val="434343"/>
                </a:solidFill>
                <a:latin typeface="Century Gothic"/>
                <a:ea typeface="Century Gothic"/>
                <a:cs typeface="Century Gothic"/>
                <a:sym typeface="Century Gothic"/>
              </a:rPr>
              <a:t> Cholesterol </a:t>
            </a:r>
            <a:endParaRPr sz="1200">
              <a:solidFill>
                <a:srgbClr val="434343"/>
              </a:solidFill>
              <a:latin typeface="Century Gothic"/>
              <a:ea typeface="Century Gothic"/>
              <a:cs typeface="Century Gothic"/>
              <a:sym typeface="Century Gothic"/>
            </a:endParaRPr>
          </a:p>
          <a:p>
            <a:pPr indent="0" lvl="0" marL="1714500" rtl="0" algn="l">
              <a:spcBef>
                <a:spcPts val="0"/>
              </a:spcBef>
              <a:spcAft>
                <a:spcPts val="0"/>
              </a:spcAft>
              <a:buNone/>
            </a:pPr>
            <a:r>
              <a:t/>
            </a:r>
            <a:endParaRPr b="1" sz="1200">
              <a:solidFill>
                <a:srgbClr val="00A1DA"/>
              </a:solidFill>
              <a:latin typeface="Century Gothic"/>
              <a:ea typeface="Century Gothic"/>
              <a:cs typeface="Century Gothic"/>
              <a:sym typeface="Century Gothic"/>
            </a:endParaRPr>
          </a:p>
          <a:p>
            <a:pPr indent="0" lvl="0" marL="0" rtl="0" algn="l">
              <a:spcBef>
                <a:spcPts val="0"/>
              </a:spcBef>
              <a:spcAft>
                <a:spcPts val="0"/>
              </a:spcAft>
              <a:buNone/>
            </a:pPr>
            <a:r>
              <a:t/>
            </a:r>
            <a:endParaRPr sz="1200">
              <a:solidFill>
                <a:srgbClr val="00A1DA"/>
              </a:solidFill>
              <a:latin typeface="Century Gothic"/>
              <a:ea typeface="Century Gothic"/>
              <a:cs typeface="Century Gothic"/>
              <a:sym typeface="Century Gothic"/>
            </a:endParaRPr>
          </a:p>
        </p:txBody>
      </p:sp>
      <p:sp>
        <p:nvSpPr>
          <p:cNvPr id="309" name="Google Shape;309;p28"/>
          <p:cNvSpPr txBox="1"/>
          <p:nvPr/>
        </p:nvSpPr>
        <p:spPr>
          <a:xfrm>
            <a:off x="6002900" y="685556"/>
            <a:ext cx="3058800" cy="2156700"/>
          </a:xfrm>
          <a:prstGeom prst="rect">
            <a:avLst/>
          </a:prstGeom>
          <a:solidFill>
            <a:srgbClr val="FFFFFF"/>
          </a:solidFill>
          <a:ln cap="flat" cmpd="sng" w="9525">
            <a:solidFill>
              <a:srgbClr val="999999"/>
            </a:solidFill>
            <a:prstDash val="solid"/>
            <a:round/>
            <a:headEnd len="sm" w="sm" type="none"/>
            <a:tailEnd len="sm" w="sm" type="none"/>
          </a:ln>
        </p:spPr>
        <p:txBody>
          <a:bodyPr anchorCtr="0" anchor="t" bIns="68575" lIns="68575" spcFirstLastPara="1" rIns="68575" wrap="square" tIns="68575">
            <a:noAutofit/>
          </a:bodyPr>
          <a:lstStyle/>
          <a:p>
            <a:pPr indent="0" lvl="0" marL="0" rtl="0" algn="ctr">
              <a:spcBef>
                <a:spcPts val="0"/>
              </a:spcBef>
              <a:spcAft>
                <a:spcPts val="0"/>
              </a:spcAft>
              <a:buNone/>
            </a:pPr>
            <a:r>
              <a:rPr b="1" lang="en-GB" sz="1500">
                <a:solidFill>
                  <a:srgbClr val="FFFFFF"/>
                </a:solidFill>
                <a:highlight>
                  <a:srgbClr val="3C78D8"/>
                </a:highlight>
                <a:latin typeface="Century Gothic"/>
                <a:ea typeface="Century Gothic"/>
                <a:cs typeface="Century Gothic"/>
                <a:sym typeface="Century Gothic"/>
              </a:rPr>
              <a:t> SAQs :</a:t>
            </a:r>
            <a:endParaRPr b="1" sz="1500" u="sng">
              <a:solidFill>
                <a:srgbClr val="FFFFFF"/>
              </a:solidFill>
              <a:highlight>
                <a:srgbClr val="3C78D8"/>
              </a:highlight>
              <a:latin typeface="Century Gothic"/>
              <a:ea typeface="Century Gothic"/>
              <a:cs typeface="Century Gothic"/>
              <a:sym typeface="Century Gothic"/>
            </a:endParaRPr>
          </a:p>
          <a:p>
            <a:pPr indent="0" lvl="0" marL="0" rtl="0" algn="l">
              <a:spcBef>
                <a:spcPts val="0"/>
              </a:spcBef>
              <a:spcAft>
                <a:spcPts val="0"/>
              </a:spcAft>
              <a:buNone/>
            </a:pPr>
            <a:r>
              <a:rPr b="1" lang="en-GB" sz="1200" u="sng">
                <a:solidFill>
                  <a:srgbClr val="3C78D8"/>
                </a:solidFill>
                <a:latin typeface="Century Gothic"/>
                <a:ea typeface="Century Gothic"/>
                <a:cs typeface="Century Gothic"/>
                <a:sym typeface="Century Gothic"/>
              </a:rPr>
              <a:t>Q1:</a:t>
            </a:r>
            <a:r>
              <a:rPr b="1" lang="en-GB" sz="1200">
                <a:solidFill>
                  <a:srgbClr val="3C78D8"/>
                </a:solidFill>
                <a:latin typeface="Century Gothic"/>
                <a:ea typeface="Century Gothic"/>
                <a:cs typeface="Century Gothic"/>
                <a:sym typeface="Century Gothic"/>
              </a:rPr>
              <a:t> Mention 3 functions for bile salts.</a:t>
            </a:r>
            <a:endParaRPr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t/>
            </a:r>
            <a:endParaRPr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b="1" lang="en-GB" sz="1200" u="sng">
                <a:solidFill>
                  <a:srgbClr val="3C78D8"/>
                </a:solidFill>
                <a:latin typeface="Century Gothic"/>
                <a:ea typeface="Century Gothic"/>
                <a:cs typeface="Century Gothic"/>
                <a:sym typeface="Century Gothic"/>
              </a:rPr>
              <a:t>Q2:</a:t>
            </a:r>
            <a:r>
              <a:rPr b="1" lang="en-GB" sz="1200">
                <a:solidFill>
                  <a:srgbClr val="3C78D8"/>
                </a:solidFill>
                <a:latin typeface="Century Gothic"/>
                <a:ea typeface="Century Gothic"/>
                <a:cs typeface="Century Gothic"/>
                <a:sym typeface="Century Gothic"/>
              </a:rPr>
              <a:t> What are the mechanisms of emulsification?</a:t>
            </a:r>
            <a:endParaRPr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t/>
            </a:r>
            <a:endParaRPr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b="1" lang="en-GB" sz="1200" u="sng">
                <a:solidFill>
                  <a:srgbClr val="3C78D8"/>
                </a:solidFill>
                <a:latin typeface="Century Gothic"/>
                <a:ea typeface="Century Gothic"/>
                <a:cs typeface="Century Gothic"/>
                <a:sym typeface="Century Gothic"/>
              </a:rPr>
              <a:t>Q3:</a:t>
            </a:r>
            <a:r>
              <a:rPr b="1" lang="en-GB" sz="1200">
                <a:solidFill>
                  <a:srgbClr val="3C78D8"/>
                </a:solidFill>
                <a:latin typeface="Century Gothic"/>
                <a:ea typeface="Century Gothic"/>
                <a:cs typeface="Century Gothic"/>
                <a:sym typeface="Century Gothic"/>
              </a:rPr>
              <a:t> What are the components of micelles?</a:t>
            </a:r>
            <a:endParaRPr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t/>
            </a:r>
            <a:endParaRPr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b="1" lang="en-GB" sz="1200" u="sng">
                <a:solidFill>
                  <a:srgbClr val="3C78D8"/>
                </a:solidFill>
                <a:latin typeface="Century Gothic"/>
                <a:ea typeface="Century Gothic"/>
                <a:cs typeface="Century Gothic"/>
                <a:sym typeface="Century Gothic"/>
              </a:rPr>
              <a:t>Q4:</a:t>
            </a:r>
            <a:r>
              <a:rPr b="1" lang="en-GB" sz="1200">
                <a:solidFill>
                  <a:srgbClr val="3C78D8"/>
                </a:solidFill>
                <a:latin typeface="Century Gothic"/>
                <a:ea typeface="Century Gothic"/>
                <a:cs typeface="Century Gothic"/>
                <a:sym typeface="Century Gothic"/>
              </a:rPr>
              <a:t> What hormone controls the secretion of bile? Its effects?</a:t>
            </a:r>
            <a:endParaRPr sz="12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t/>
            </a:r>
            <a:endParaRPr b="1" sz="1200">
              <a:solidFill>
                <a:srgbClr val="00A1DA"/>
              </a:solidFill>
              <a:latin typeface="Century Gothic"/>
              <a:ea typeface="Century Gothic"/>
              <a:cs typeface="Century Gothic"/>
              <a:sym typeface="Century Gothic"/>
            </a:endParaRPr>
          </a:p>
          <a:p>
            <a:pPr indent="0" lvl="0" marL="0" rtl="0" algn="l">
              <a:spcBef>
                <a:spcPts val="0"/>
              </a:spcBef>
              <a:spcAft>
                <a:spcPts val="0"/>
              </a:spcAft>
              <a:buNone/>
            </a:pPr>
            <a:r>
              <a:t/>
            </a:r>
            <a:endParaRPr sz="1200">
              <a:solidFill>
                <a:srgbClr val="00A1DA"/>
              </a:solidFill>
              <a:latin typeface="Century Gothic"/>
              <a:ea typeface="Century Gothic"/>
              <a:cs typeface="Century Gothic"/>
              <a:sym typeface="Century Gothic"/>
            </a:endParaRPr>
          </a:p>
        </p:txBody>
      </p:sp>
      <p:sp>
        <p:nvSpPr>
          <p:cNvPr id="310" name="Google Shape;310;p28"/>
          <p:cNvSpPr txBox="1"/>
          <p:nvPr/>
        </p:nvSpPr>
        <p:spPr>
          <a:xfrm>
            <a:off x="6002750" y="3036972"/>
            <a:ext cx="3058800" cy="276300"/>
          </a:xfrm>
          <a:prstGeom prst="rect">
            <a:avLst/>
          </a:prstGeom>
          <a:solidFill>
            <a:srgbClr val="FFFFFF"/>
          </a:solidFill>
          <a:ln cap="flat" cmpd="sng" w="9525">
            <a:solidFill>
              <a:srgbClr val="999999"/>
            </a:solidFill>
            <a:prstDash val="dashDot"/>
            <a:miter lim="800000"/>
            <a:headEnd len="sm" w="sm" type="none"/>
            <a:tailEnd len="sm" w="sm" type="none"/>
          </a:ln>
        </p:spPr>
        <p:txBody>
          <a:bodyPr anchorCtr="0" anchor="ctr" bIns="34275" lIns="68575" spcFirstLastPara="1" rIns="68575" wrap="square" tIns="34275">
            <a:noAutofit/>
          </a:bodyPr>
          <a:lstStyle/>
          <a:p>
            <a:pPr indent="0" lvl="0" marL="0" rtl="0" algn="l">
              <a:spcBef>
                <a:spcPts val="0"/>
              </a:spcBef>
              <a:spcAft>
                <a:spcPts val="0"/>
              </a:spcAft>
              <a:buNone/>
            </a:pPr>
            <a:r>
              <a:rPr lang="en-GB" sz="800">
                <a:solidFill>
                  <a:srgbClr val="D8D8D8"/>
                </a:solidFill>
                <a:latin typeface="Century Gothic"/>
                <a:ea typeface="Century Gothic"/>
                <a:cs typeface="Century Gothic"/>
                <a:sym typeface="Century Gothic"/>
              </a:rPr>
              <a:t>1) B</a:t>
            </a:r>
            <a:r>
              <a:rPr lang="en-GB" sz="800">
                <a:solidFill>
                  <a:schemeClr val="hlink"/>
                </a:solidFill>
                <a:latin typeface="Century Gothic"/>
                <a:ea typeface="Century Gothic"/>
                <a:cs typeface="Century Gothic"/>
                <a:sym typeface="Century Gothic"/>
              </a:rPr>
              <a:t>   </a:t>
            </a:r>
            <a:r>
              <a:rPr lang="en-GB" sz="800">
                <a:solidFill>
                  <a:schemeClr val="dk1"/>
                </a:solidFill>
                <a:latin typeface="Century Gothic"/>
                <a:ea typeface="Century Gothic"/>
                <a:cs typeface="Century Gothic"/>
                <a:sym typeface="Century Gothic"/>
              </a:rPr>
              <a:t>     </a:t>
            </a:r>
            <a:r>
              <a:rPr lang="en-GB" sz="800">
                <a:solidFill>
                  <a:srgbClr val="D8D8D8"/>
                </a:solidFill>
                <a:latin typeface="Century Gothic"/>
                <a:ea typeface="Century Gothic"/>
                <a:cs typeface="Century Gothic"/>
                <a:sym typeface="Century Gothic"/>
              </a:rPr>
              <a:t>2) A </a:t>
            </a:r>
            <a:r>
              <a:rPr lang="en-GB" sz="800">
                <a:solidFill>
                  <a:schemeClr val="hlink"/>
                </a:solidFill>
                <a:latin typeface="Century Gothic"/>
                <a:ea typeface="Century Gothic"/>
                <a:cs typeface="Century Gothic"/>
                <a:sym typeface="Century Gothic"/>
              </a:rPr>
              <a:t>   </a:t>
            </a:r>
            <a:r>
              <a:rPr lang="en-GB" sz="800">
                <a:solidFill>
                  <a:schemeClr val="dk1"/>
                </a:solidFill>
                <a:latin typeface="Century Gothic"/>
                <a:ea typeface="Century Gothic"/>
                <a:cs typeface="Century Gothic"/>
                <a:sym typeface="Century Gothic"/>
              </a:rPr>
              <a:t>     </a:t>
            </a:r>
            <a:r>
              <a:rPr lang="en-GB" sz="800">
                <a:solidFill>
                  <a:srgbClr val="D8D8D8"/>
                </a:solidFill>
                <a:latin typeface="Century Gothic"/>
                <a:ea typeface="Century Gothic"/>
                <a:cs typeface="Century Gothic"/>
                <a:sym typeface="Century Gothic"/>
              </a:rPr>
              <a:t>3) A</a:t>
            </a:r>
            <a:r>
              <a:rPr lang="en-GB" sz="800">
                <a:solidFill>
                  <a:schemeClr val="hlink"/>
                </a:solidFill>
                <a:latin typeface="Century Gothic"/>
                <a:ea typeface="Century Gothic"/>
                <a:cs typeface="Century Gothic"/>
                <a:sym typeface="Century Gothic"/>
              </a:rPr>
              <a:t>   </a:t>
            </a:r>
            <a:r>
              <a:rPr lang="en-GB" sz="800">
                <a:solidFill>
                  <a:schemeClr val="dk1"/>
                </a:solidFill>
                <a:latin typeface="Century Gothic"/>
                <a:ea typeface="Century Gothic"/>
                <a:cs typeface="Century Gothic"/>
                <a:sym typeface="Century Gothic"/>
              </a:rPr>
              <a:t>     </a:t>
            </a:r>
            <a:r>
              <a:rPr lang="en-GB" sz="800">
                <a:solidFill>
                  <a:srgbClr val="D8D8D8"/>
                </a:solidFill>
                <a:latin typeface="Century Gothic"/>
                <a:ea typeface="Century Gothic"/>
                <a:cs typeface="Century Gothic"/>
                <a:sym typeface="Century Gothic"/>
              </a:rPr>
              <a:t>4) C </a:t>
            </a:r>
            <a:r>
              <a:rPr lang="en-GB" sz="800">
                <a:solidFill>
                  <a:schemeClr val="hlink"/>
                </a:solidFill>
                <a:latin typeface="Century Gothic"/>
                <a:ea typeface="Century Gothic"/>
                <a:cs typeface="Century Gothic"/>
                <a:sym typeface="Century Gothic"/>
              </a:rPr>
              <a:t>   </a:t>
            </a:r>
            <a:r>
              <a:rPr lang="en-GB" sz="800">
                <a:solidFill>
                  <a:schemeClr val="dk1"/>
                </a:solidFill>
                <a:latin typeface="Century Gothic"/>
                <a:ea typeface="Century Gothic"/>
                <a:cs typeface="Century Gothic"/>
                <a:sym typeface="Century Gothic"/>
              </a:rPr>
              <a:t>     </a:t>
            </a:r>
            <a:r>
              <a:rPr lang="en-GB" sz="800">
                <a:solidFill>
                  <a:srgbClr val="D8D8D8"/>
                </a:solidFill>
                <a:latin typeface="Century Gothic"/>
                <a:ea typeface="Century Gothic"/>
                <a:cs typeface="Century Gothic"/>
                <a:sym typeface="Century Gothic"/>
              </a:rPr>
              <a:t>5) D   </a:t>
            </a:r>
            <a:r>
              <a:rPr lang="en-GB" sz="800">
                <a:latin typeface="Century Gothic"/>
                <a:ea typeface="Century Gothic"/>
                <a:cs typeface="Century Gothic"/>
                <a:sym typeface="Century Gothic"/>
              </a:rPr>
              <a:t>     </a:t>
            </a:r>
            <a:r>
              <a:rPr lang="en-GB" sz="800">
                <a:solidFill>
                  <a:srgbClr val="D8D8D8"/>
                </a:solidFill>
                <a:latin typeface="Century Gothic"/>
                <a:ea typeface="Century Gothic"/>
                <a:cs typeface="Century Gothic"/>
                <a:sym typeface="Century Gothic"/>
              </a:rPr>
              <a:t>6) D</a:t>
            </a:r>
            <a:endParaRPr sz="800">
              <a:solidFill>
                <a:srgbClr val="D8D8D8"/>
              </a:solidFill>
              <a:latin typeface="Century Gothic"/>
              <a:ea typeface="Century Gothic"/>
              <a:cs typeface="Century Gothic"/>
              <a:sym typeface="Century Gothic"/>
            </a:endParaRPr>
          </a:p>
        </p:txBody>
      </p:sp>
      <p:sp>
        <p:nvSpPr>
          <p:cNvPr id="311" name="Google Shape;311;p28"/>
          <p:cNvSpPr txBox="1"/>
          <p:nvPr/>
        </p:nvSpPr>
        <p:spPr>
          <a:xfrm>
            <a:off x="5885450" y="2842194"/>
            <a:ext cx="1977900" cy="194700"/>
          </a:xfrm>
          <a:prstGeom prst="rect">
            <a:avLst/>
          </a:prstGeom>
          <a:noFill/>
          <a:ln>
            <a:noFill/>
          </a:ln>
        </p:spPr>
        <p:txBody>
          <a:bodyPr anchorCtr="0" anchor="t" bIns="34275" lIns="68575" spcFirstLastPara="1" rIns="68575" wrap="square" tIns="34275">
            <a:noAutofit/>
          </a:bodyPr>
          <a:lstStyle/>
          <a:p>
            <a:pPr indent="-209550" lvl="0" marL="342900" marR="0" rtl="0" algn="l">
              <a:lnSpc>
                <a:spcPct val="100000"/>
              </a:lnSpc>
              <a:spcBef>
                <a:spcPts val="0"/>
              </a:spcBef>
              <a:spcAft>
                <a:spcPts val="0"/>
              </a:spcAft>
              <a:buClr>
                <a:srgbClr val="434343"/>
              </a:buClr>
              <a:buSzPts val="700"/>
              <a:buFont typeface="Century Gothic"/>
              <a:buChar char="★"/>
            </a:pPr>
            <a:r>
              <a:rPr b="1" lang="en-GB" sz="700">
                <a:solidFill>
                  <a:srgbClr val="434343"/>
                </a:solidFill>
                <a:highlight>
                  <a:srgbClr val="FFFFFF"/>
                </a:highlight>
                <a:latin typeface="Century Gothic"/>
                <a:ea typeface="Century Gothic"/>
                <a:cs typeface="Century Gothic"/>
                <a:sym typeface="Century Gothic"/>
              </a:rPr>
              <a:t>MCQs </a:t>
            </a:r>
            <a:r>
              <a:rPr b="1" i="0" lang="en-GB" sz="700" u="none" cap="none" strike="noStrike">
                <a:solidFill>
                  <a:srgbClr val="434343"/>
                </a:solidFill>
                <a:highlight>
                  <a:srgbClr val="FFFFFF"/>
                </a:highlight>
                <a:latin typeface="Century Gothic"/>
                <a:ea typeface="Century Gothic"/>
                <a:cs typeface="Century Gothic"/>
                <a:sym typeface="Century Gothic"/>
              </a:rPr>
              <a:t>Answer</a:t>
            </a:r>
            <a:r>
              <a:rPr b="1" lang="en-GB" sz="700">
                <a:solidFill>
                  <a:srgbClr val="434343"/>
                </a:solidFill>
                <a:highlight>
                  <a:srgbClr val="FFFFFF"/>
                </a:highlight>
                <a:latin typeface="Century Gothic"/>
                <a:ea typeface="Century Gothic"/>
                <a:cs typeface="Century Gothic"/>
                <a:sym typeface="Century Gothic"/>
              </a:rPr>
              <a:t> key:</a:t>
            </a:r>
            <a:endParaRPr b="1" i="0" sz="700" u="none" cap="none" strike="noStrike">
              <a:solidFill>
                <a:srgbClr val="434343"/>
              </a:solidFill>
              <a:highlight>
                <a:srgbClr val="FFFFFF"/>
              </a:highlight>
              <a:latin typeface="Century Gothic"/>
              <a:ea typeface="Century Gothic"/>
              <a:cs typeface="Century Gothic"/>
              <a:sym typeface="Century Gothic"/>
            </a:endParaRPr>
          </a:p>
        </p:txBody>
      </p:sp>
      <p:sp>
        <p:nvSpPr>
          <p:cNvPr id="312" name="Google Shape;312;p28"/>
          <p:cNvSpPr txBox="1"/>
          <p:nvPr/>
        </p:nvSpPr>
        <p:spPr>
          <a:xfrm>
            <a:off x="5885450" y="3380628"/>
            <a:ext cx="2089200" cy="276300"/>
          </a:xfrm>
          <a:prstGeom prst="rect">
            <a:avLst/>
          </a:prstGeom>
          <a:noFill/>
          <a:ln>
            <a:noFill/>
          </a:ln>
        </p:spPr>
        <p:txBody>
          <a:bodyPr anchorCtr="0" anchor="t" bIns="34275" lIns="68575" spcFirstLastPara="1" rIns="68575" wrap="square" tIns="34275">
            <a:noAutofit/>
          </a:bodyPr>
          <a:lstStyle/>
          <a:p>
            <a:pPr indent="-209550" lvl="0" marL="342900" marR="0" rtl="0" algn="l">
              <a:lnSpc>
                <a:spcPct val="100000"/>
              </a:lnSpc>
              <a:spcBef>
                <a:spcPts val="0"/>
              </a:spcBef>
              <a:spcAft>
                <a:spcPts val="0"/>
              </a:spcAft>
              <a:buClr>
                <a:srgbClr val="434343"/>
              </a:buClr>
              <a:buSzPts val="700"/>
              <a:buFont typeface="Century Gothic"/>
              <a:buChar char="★"/>
            </a:pPr>
            <a:r>
              <a:rPr b="1" lang="en-GB" sz="700">
                <a:solidFill>
                  <a:srgbClr val="434343"/>
                </a:solidFill>
                <a:highlight>
                  <a:srgbClr val="FFFFFF"/>
                </a:highlight>
                <a:latin typeface="Century Gothic"/>
                <a:ea typeface="Century Gothic"/>
                <a:cs typeface="Century Gothic"/>
                <a:sym typeface="Century Gothic"/>
              </a:rPr>
              <a:t>SAQs </a:t>
            </a:r>
            <a:r>
              <a:rPr b="1" i="0" lang="en-GB" sz="700" u="none" cap="none" strike="noStrike">
                <a:solidFill>
                  <a:srgbClr val="434343"/>
                </a:solidFill>
                <a:highlight>
                  <a:srgbClr val="FFFFFF"/>
                </a:highlight>
                <a:latin typeface="Century Gothic"/>
                <a:ea typeface="Century Gothic"/>
                <a:cs typeface="Century Gothic"/>
                <a:sym typeface="Century Gothic"/>
              </a:rPr>
              <a:t>Answe</a:t>
            </a:r>
            <a:r>
              <a:rPr b="1" lang="en-GB" sz="700">
                <a:solidFill>
                  <a:srgbClr val="434343"/>
                </a:solidFill>
                <a:highlight>
                  <a:srgbClr val="FFFFFF"/>
                </a:highlight>
                <a:latin typeface="Century Gothic"/>
                <a:ea typeface="Century Gothic"/>
                <a:cs typeface="Century Gothic"/>
                <a:sym typeface="Century Gothic"/>
              </a:rPr>
              <a:t>r key:</a:t>
            </a:r>
            <a:endParaRPr b="1" i="0" sz="700" u="none" cap="none" strike="noStrike">
              <a:solidFill>
                <a:srgbClr val="434343"/>
              </a:solidFill>
              <a:highlight>
                <a:srgbClr val="FFFFFF"/>
              </a:highlight>
              <a:latin typeface="Century Gothic"/>
              <a:ea typeface="Century Gothic"/>
              <a:cs typeface="Century Gothic"/>
              <a:sym typeface="Century Gothic"/>
            </a:endParaRPr>
          </a:p>
        </p:txBody>
      </p:sp>
      <p:sp>
        <p:nvSpPr>
          <p:cNvPr id="313" name="Google Shape;313;p28"/>
          <p:cNvSpPr txBox="1"/>
          <p:nvPr/>
        </p:nvSpPr>
        <p:spPr>
          <a:xfrm>
            <a:off x="6002900" y="3589294"/>
            <a:ext cx="3058800" cy="1478100"/>
          </a:xfrm>
          <a:prstGeom prst="rect">
            <a:avLst/>
          </a:prstGeom>
          <a:solidFill>
            <a:srgbClr val="FFFFFF"/>
          </a:solidFill>
          <a:ln cap="flat" cmpd="sng" w="9525">
            <a:solidFill>
              <a:srgbClr val="666666"/>
            </a:solidFill>
            <a:prstDash val="dashDot"/>
            <a:miter lim="800000"/>
            <a:headEnd len="sm" w="sm" type="none"/>
            <a:tailEnd len="sm" w="sm" type="none"/>
          </a:ln>
        </p:spPr>
        <p:txBody>
          <a:bodyPr anchorCtr="0" anchor="t" bIns="34275" lIns="68575" spcFirstLastPara="1" rIns="68575" wrap="square" tIns="34275">
            <a:noAutofit/>
          </a:bodyPr>
          <a:lstStyle/>
          <a:p>
            <a:pPr indent="-266700" lvl="0" marL="457200" rtl="0" algn="l">
              <a:spcBef>
                <a:spcPts val="0"/>
              </a:spcBef>
              <a:spcAft>
                <a:spcPts val="0"/>
              </a:spcAft>
              <a:buClr>
                <a:srgbClr val="CCCCCC"/>
              </a:buClr>
              <a:buSzPts val="600"/>
              <a:buFont typeface="Century Gothic"/>
              <a:buAutoNum type="arabicParenR"/>
            </a:pPr>
            <a:r>
              <a:rPr lang="en-GB" sz="600">
                <a:solidFill>
                  <a:srgbClr val="CCCCCC"/>
                </a:solidFill>
                <a:latin typeface="Century Gothic"/>
                <a:ea typeface="Century Gothic"/>
                <a:cs typeface="Century Gothic"/>
                <a:sym typeface="Century Gothic"/>
              </a:rPr>
              <a:t>1- Important for cholesterol excretion(1- As metabolic products of cholesterol .2- Solubilizer of cholesterol in bile.) </a:t>
            </a:r>
            <a:endParaRPr sz="600">
              <a:solidFill>
                <a:srgbClr val="CCCCCC"/>
              </a:solidFill>
              <a:latin typeface="Century Gothic"/>
              <a:ea typeface="Century Gothic"/>
              <a:cs typeface="Century Gothic"/>
              <a:sym typeface="Century Gothic"/>
            </a:endParaRPr>
          </a:p>
          <a:p>
            <a:pPr indent="0" lvl="0" marL="457200" rtl="0" algn="l">
              <a:spcBef>
                <a:spcPts val="0"/>
              </a:spcBef>
              <a:spcAft>
                <a:spcPts val="0"/>
              </a:spcAft>
              <a:buNone/>
            </a:pPr>
            <a:r>
              <a:rPr lang="en-GB" sz="600">
                <a:solidFill>
                  <a:srgbClr val="CCCCCC"/>
                </a:solidFill>
                <a:latin typeface="Century Gothic"/>
                <a:ea typeface="Century Gothic"/>
                <a:cs typeface="Century Gothic"/>
                <a:sym typeface="Century Gothic"/>
              </a:rPr>
              <a:t>2-Emulsifying factors for dietary lipids, a prerequisite step for efficient lipid Digestion.</a:t>
            </a:r>
            <a:endParaRPr sz="600">
              <a:solidFill>
                <a:srgbClr val="CCCCCC"/>
              </a:solidFill>
              <a:latin typeface="Century Gothic"/>
              <a:ea typeface="Century Gothic"/>
              <a:cs typeface="Century Gothic"/>
              <a:sym typeface="Century Gothic"/>
            </a:endParaRPr>
          </a:p>
          <a:p>
            <a:pPr indent="0" lvl="0" marL="457200" rtl="0" algn="l">
              <a:spcBef>
                <a:spcPts val="0"/>
              </a:spcBef>
              <a:spcAft>
                <a:spcPts val="0"/>
              </a:spcAft>
              <a:buNone/>
            </a:pPr>
            <a:r>
              <a:rPr lang="en-GB" sz="600">
                <a:solidFill>
                  <a:srgbClr val="CCCCCC"/>
                </a:solidFill>
                <a:latin typeface="Century Gothic"/>
                <a:ea typeface="Century Gothic"/>
                <a:cs typeface="Century Gothic"/>
                <a:sym typeface="Century Gothic"/>
              </a:rPr>
              <a:t>3- Cofactor for pancreatic lipase and PLA2</a:t>
            </a:r>
            <a:endParaRPr sz="600">
              <a:solidFill>
                <a:srgbClr val="CCCCCC"/>
              </a:solidFill>
              <a:latin typeface="Century Gothic"/>
              <a:ea typeface="Century Gothic"/>
              <a:cs typeface="Century Gothic"/>
              <a:sym typeface="Century Gothic"/>
            </a:endParaRPr>
          </a:p>
          <a:p>
            <a:pPr indent="0" lvl="0" marL="0" rtl="0" algn="l">
              <a:spcBef>
                <a:spcPts val="0"/>
              </a:spcBef>
              <a:spcAft>
                <a:spcPts val="0"/>
              </a:spcAft>
              <a:buNone/>
            </a:pPr>
            <a:r>
              <a:t/>
            </a:r>
            <a:endParaRPr sz="600">
              <a:solidFill>
                <a:srgbClr val="CCCCCC"/>
              </a:solidFill>
              <a:latin typeface="Century Gothic"/>
              <a:ea typeface="Century Gothic"/>
              <a:cs typeface="Century Gothic"/>
              <a:sym typeface="Century Gothic"/>
            </a:endParaRPr>
          </a:p>
          <a:p>
            <a:pPr indent="-266700" lvl="0" marL="457200" rtl="0" algn="l">
              <a:spcBef>
                <a:spcPts val="0"/>
              </a:spcBef>
              <a:spcAft>
                <a:spcPts val="0"/>
              </a:spcAft>
              <a:buClr>
                <a:srgbClr val="CCCCCC"/>
              </a:buClr>
              <a:buSzPts val="600"/>
              <a:buFont typeface="Century Gothic"/>
              <a:buAutoNum type="arabicParenR"/>
            </a:pPr>
            <a:r>
              <a:rPr lang="en-GB" sz="600">
                <a:solidFill>
                  <a:srgbClr val="CCCCCC"/>
                </a:solidFill>
                <a:latin typeface="Century Gothic"/>
                <a:ea typeface="Century Gothic"/>
                <a:cs typeface="Century Gothic"/>
                <a:sym typeface="Century Gothic"/>
              </a:rPr>
              <a:t>1- Mechanical mixing by peristalsis.</a:t>
            </a:r>
            <a:endParaRPr sz="600">
              <a:solidFill>
                <a:srgbClr val="CCCCCC"/>
              </a:solidFill>
              <a:latin typeface="Century Gothic"/>
              <a:ea typeface="Century Gothic"/>
              <a:cs typeface="Century Gothic"/>
              <a:sym typeface="Century Gothic"/>
            </a:endParaRPr>
          </a:p>
          <a:p>
            <a:pPr indent="0" lvl="0" marL="457200" rtl="0" algn="l">
              <a:spcBef>
                <a:spcPts val="0"/>
              </a:spcBef>
              <a:spcAft>
                <a:spcPts val="0"/>
              </a:spcAft>
              <a:buNone/>
            </a:pPr>
            <a:r>
              <a:rPr lang="en-GB" sz="600">
                <a:solidFill>
                  <a:srgbClr val="CCCCCC"/>
                </a:solidFill>
                <a:latin typeface="Century Gothic"/>
                <a:ea typeface="Century Gothic"/>
                <a:cs typeface="Century Gothic"/>
                <a:sym typeface="Century Gothic"/>
              </a:rPr>
              <a:t>2- Detergent effect of bile salts.</a:t>
            </a:r>
            <a:endParaRPr sz="600">
              <a:solidFill>
                <a:srgbClr val="CCCCCC"/>
              </a:solidFill>
              <a:latin typeface="Century Gothic"/>
              <a:ea typeface="Century Gothic"/>
              <a:cs typeface="Century Gothic"/>
              <a:sym typeface="Century Gothic"/>
            </a:endParaRPr>
          </a:p>
          <a:p>
            <a:pPr indent="-266700" lvl="0" marL="457200" rtl="0" algn="l">
              <a:spcBef>
                <a:spcPts val="0"/>
              </a:spcBef>
              <a:spcAft>
                <a:spcPts val="0"/>
              </a:spcAft>
              <a:buClr>
                <a:srgbClr val="CCCCCC"/>
              </a:buClr>
              <a:buSzPts val="600"/>
              <a:buFont typeface="Century Gothic"/>
              <a:buAutoNum type="arabicParenR"/>
            </a:pPr>
            <a:r>
              <a:rPr lang="en-GB" sz="600">
                <a:solidFill>
                  <a:srgbClr val="CCCCCC"/>
                </a:solidFill>
                <a:latin typeface="Century Gothic"/>
                <a:ea typeface="Century Gothic"/>
                <a:cs typeface="Century Gothic"/>
                <a:sym typeface="Century Gothic"/>
              </a:rPr>
              <a:t>Bile salts, End products of lipid digestion, Fat-soluble vitamins.</a:t>
            </a:r>
            <a:endParaRPr sz="600">
              <a:solidFill>
                <a:srgbClr val="CCCCCC"/>
              </a:solidFill>
              <a:latin typeface="Century Gothic"/>
              <a:ea typeface="Century Gothic"/>
              <a:cs typeface="Century Gothic"/>
              <a:sym typeface="Century Gothic"/>
            </a:endParaRPr>
          </a:p>
          <a:p>
            <a:pPr indent="-266700" lvl="0" marL="457200" rtl="0" algn="l">
              <a:spcBef>
                <a:spcPts val="0"/>
              </a:spcBef>
              <a:spcAft>
                <a:spcPts val="0"/>
              </a:spcAft>
              <a:buClr>
                <a:srgbClr val="CCCCCC"/>
              </a:buClr>
              <a:buSzPts val="600"/>
              <a:buFont typeface="Century Gothic"/>
              <a:buAutoNum type="arabicParenR"/>
            </a:pPr>
            <a:r>
              <a:rPr lang="en-GB" sz="600">
                <a:solidFill>
                  <a:srgbClr val="CCCCCC"/>
                </a:solidFill>
                <a:latin typeface="Century Gothic"/>
                <a:ea typeface="Century Gothic"/>
                <a:cs typeface="Century Gothic"/>
                <a:sym typeface="Century Gothic"/>
              </a:rPr>
              <a:t>CCK, Responds by 1- Secretion of pancreatic enzymes, 2- Bile secretion, 3- Slow release of gastric contents.</a:t>
            </a:r>
            <a:endParaRPr sz="600">
              <a:solidFill>
                <a:srgbClr val="D9D9D9"/>
              </a:solidFill>
              <a:latin typeface="Century Gothic"/>
              <a:ea typeface="Century Gothic"/>
              <a:cs typeface="Century Gothic"/>
              <a:sym typeface="Century Gothic"/>
            </a:endParaRPr>
          </a:p>
        </p:txBody>
      </p:sp>
      <p:sp>
        <p:nvSpPr>
          <p:cNvPr id="314" name="Google Shape;314;p28"/>
          <p:cNvSpPr txBox="1"/>
          <p:nvPr/>
        </p:nvSpPr>
        <p:spPr>
          <a:xfrm>
            <a:off x="0" y="0"/>
            <a:ext cx="9144000" cy="6738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GB" sz="3000">
                <a:solidFill>
                  <a:srgbClr val="FFFFFF"/>
                </a:solidFill>
              </a:rPr>
              <a:t>Quiz</a:t>
            </a:r>
            <a:endParaRPr sz="300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sp>
        <p:nvSpPr>
          <p:cNvPr id="319" name="Google Shape;319;p29"/>
          <p:cNvSpPr txBox="1"/>
          <p:nvPr/>
        </p:nvSpPr>
        <p:spPr>
          <a:xfrm>
            <a:off x="181500" y="238538"/>
            <a:ext cx="4557900" cy="620100"/>
          </a:xfrm>
          <a:prstGeom prst="rect">
            <a:avLst/>
          </a:prstGeom>
          <a:gradFill>
            <a:gsLst>
              <a:gs pos="0">
                <a:srgbClr val="3C78D8">
                  <a:alpha val="45000"/>
                </a:srgbClr>
              </a:gs>
              <a:gs pos="100000">
                <a:srgbClr val="6D9EEB">
                  <a:alpha val="4500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GB" sz="2700">
                <a:solidFill>
                  <a:srgbClr val="FFFFFF"/>
                </a:solidFill>
              </a:rPr>
              <a:t>Team members</a:t>
            </a:r>
            <a:endParaRPr sz="2700">
              <a:solidFill>
                <a:srgbClr val="FFFFFF"/>
              </a:solidFill>
            </a:endParaRPr>
          </a:p>
        </p:txBody>
      </p:sp>
      <p:sp>
        <p:nvSpPr>
          <p:cNvPr id="320" name="Google Shape;320;p29"/>
          <p:cNvSpPr txBox="1"/>
          <p:nvPr/>
        </p:nvSpPr>
        <p:spPr>
          <a:xfrm>
            <a:off x="210600" y="1287350"/>
            <a:ext cx="2016300" cy="2250000"/>
          </a:xfrm>
          <a:prstGeom prst="rect">
            <a:avLst/>
          </a:prstGeom>
          <a:noFill/>
          <a:ln>
            <a:noFill/>
          </a:ln>
        </p:spPr>
        <p:txBody>
          <a:bodyPr anchorCtr="0" anchor="t" bIns="68575" lIns="68575" spcFirstLastPara="1" rIns="68575" wrap="square" tIns="68575">
            <a:noAutofit/>
          </a:bodyPr>
          <a:lstStyle/>
          <a:p>
            <a:pPr indent="-234950" lvl="0" marL="342900" rtl="0" algn="l">
              <a:spcBef>
                <a:spcPts val="0"/>
              </a:spcBef>
              <a:spcAft>
                <a:spcPts val="0"/>
              </a:spcAft>
              <a:buSzPts val="1100"/>
              <a:buFont typeface="Comfortaa"/>
              <a:buChar char="●"/>
            </a:pPr>
            <a:r>
              <a:rPr lang="en-GB" sz="1100">
                <a:latin typeface="Comfortaa"/>
                <a:ea typeface="Comfortaa"/>
                <a:cs typeface="Comfortaa"/>
                <a:sym typeface="Comfortaa"/>
              </a:rPr>
              <a:t>Ajeed Al-Rashoud                       </a:t>
            </a:r>
            <a:endParaRPr sz="1100">
              <a:latin typeface="Comfortaa"/>
              <a:ea typeface="Comfortaa"/>
              <a:cs typeface="Comfortaa"/>
              <a:sym typeface="Comfortaa"/>
            </a:endParaRPr>
          </a:p>
          <a:p>
            <a:pPr indent="-234950" lvl="0" marL="342900" rtl="0" algn="l">
              <a:spcBef>
                <a:spcPts val="0"/>
              </a:spcBef>
              <a:spcAft>
                <a:spcPts val="0"/>
              </a:spcAft>
              <a:buSzPts val="1100"/>
              <a:buFont typeface="Comfortaa"/>
              <a:buChar char="●"/>
            </a:pPr>
            <a:r>
              <a:rPr lang="en-GB" sz="1100">
                <a:latin typeface="Comfortaa"/>
                <a:ea typeface="Comfortaa"/>
                <a:cs typeface="Comfortaa"/>
                <a:sym typeface="Comfortaa"/>
              </a:rPr>
              <a:t>Alwateen Albalawi</a:t>
            </a:r>
            <a:endParaRPr sz="1100">
              <a:latin typeface="Comfortaa"/>
              <a:ea typeface="Comfortaa"/>
              <a:cs typeface="Comfortaa"/>
              <a:sym typeface="Comfortaa"/>
            </a:endParaRPr>
          </a:p>
          <a:p>
            <a:pPr indent="-234950" lvl="0" marL="342900" rtl="0" algn="l">
              <a:spcBef>
                <a:spcPts val="0"/>
              </a:spcBef>
              <a:spcAft>
                <a:spcPts val="0"/>
              </a:spcAft>
              <a:buSzPts val="1100"/>
              <a:buFont typeface="Comfortaa"/>
              <a:buChar char="●"/>
            </a:pPr>
            <a:r>
              <a:rPr lang="en-GB" sz="1100">
                <a:latin typeface="Comfortaa"/>
                <a:ea typeface="Comfortaa"/>
                <a:cs typeface="Comfortaa"/>
                <a:sym typeface="Comfortaa"/>
              </a:rPr>
              <a:t>Amira AlDakhilallah</a:t>
            </a:r>
            <a:endParaRPr sz="1100">
              <a:latin typeface="Comfortaa"/>
              <a:ea typeface="Comfortaa"/>
              <a:cs typeface="Comfortaa"/>
              <a:sym typeface="Comfortaa"/>
            </a:endParaRPr>
          </a:p>
          <a:p>
            <a:pPr indent="-234950" lvl="0" marL="342900" rtl="0" algn="l">
              <a:spcBef>
                <a:spcPts val="0"/>
              </a:spcBef>
              <a:spcAft>
                <a:spcPts val="0"/>
              </a:spcAft>
              <a:buSzPts val="1100"/>
              <a:buFont typeface="Comfortaa"/>
              <a:buChar char="●"/>
            </a:pPr>
            <a:r>
              <a:rPr lang="en-GB" sz="1100">
                <a:latin typeface="Comfortaa"/>
                <a:ea typeface="Comfortaa"/>
                <a:cs typeface="Comfortaa"/>
                <a:sym typeface="Comfortaa"/>
              </a:rPr>
              <a:t>Arwa Al Emam</a:t>
            </a:r>
            <a:endParaRPr sz="1100">
              <a:latin typeface="Comfortaa"/>
              <a:ea typeface="Comfortaa"/>
              <a:cs typeface="Comfortaa"/>
              <a:sym typeface="Comfortaa"/>
            </a:endParaRPr>
          </a:p>
          <a:p>
            <a:pPr indent="-234950" lvl="0" marL="342900" rtl="0" algn="l">
              <a:spcBef>
                <a:spcPts val="0"/>
              </a:spcBef>
              <a:spcAft>
                <a:spcPts val="0"/>
              </a:spcAft>
              <a:buSzPts val="1100"/>
              <a:buFont typeface="Comfortaa"/>
              <a:buChar char="●"/>
            </a:pPr>
            <a:r>
              <a:rPr lang="en-GB" sz="1100">
                <a:solidFill>
                  <a:schemeClr val="dk1"/>
                </a:solidFill>
                <a:latin typeface="Comfortaa"/>
                <a:ea typeface="Comfortaa"/>
                <a:cs typeface="Comfortaa"/>
                <a:sym typeface="Comfortaa"/>
              </a:rPr>
              <a:t>Deema Almaziad</a:t>
            </a:r>
            <a:r>
              <a:rPr lang="en-GB" sz="1100">
                <a:latin typeface="Comfortaa"/>
                <a:ea typeface="Comfortaa"/>
                <a:cs typeface="Comfortaa"/>
                <a:sym typeface="Comfortaa"/>
              </a:rPr>
              <a:t>  </a:t>
            </a:r>
            <a:endParaRPr sz="1100">
              <a:latin typeface="Comfortaa"/>
              <a:ea typeface="Comfortaa"/>
              <a:cs typeface="Comfortaa"/>
              <a:sym typeface="Comfortaa"/>
            </a:endParaRPr>
          </a:p>
          <a:p>
            <a:pPr indent="-234950" lvl="0" marL="342900" rtl="0" algn="l">
              <a:spcBef>
                <a:spcPts val="0"/>
              </a:spcBef>
              <a:spcAft>
                <a:spcPts val="0"/>
              </a:spcAft>
              <a:buSzPts val="1100"/>
              <a:buFont typeface="Comfortaa"/>
              <a:buChar char="●"/>
            </a:pPr>
            <a:r>
              <a:rPr lang="en-GB" sz="1100">
                <a:latin typeface="Comfortaa"/>
                <a:ea typeface="Comfortaa"/>
                <a:cs typeface="Comfortaa"/>
                <a:sym typeface="Comfortaa"/>
              </a:rPr>
              <a:t>Ghaliah Alnufaei                   </a:t>
            </a:r>
            <a:endParaRPr sz="1100">
              <a:latin typeface="Comfortaa"/>
              <a:ea typeface="Comfortaa"/>
              <a:cs typeface="Comfortaa"/>
              <a:sym typeface="Comfortaa"/>
            </a:endParaRPr>
          </a:p>
          <a:p>
            <a:pPr indent="-234950" lvl="0" marL="342900" rtl="0" algn="l">
              <a:spcBef>
                <a:spcPts val="0"/>
              </a:spcBef>
              <a:spcAft>
                <a:spcPts val="0"/>
              </a:spcAft>
              <a:buSzPts val="1100"/>
              <a:buFont typeface="Comfortaa"/>
              <a:buChar char="●"/>
            </a:pPr>
            <a:r>
              <a:rPr lang="en-GB" sz="1100">
                <a:latin typeface="Comfortaa"/>
                <a:ea typeface="Comfortaa"/>
                <a:cs typeface="Comfortaa"/>
                <a:sym typeface="Comfortaa"/>
              </a:rPr>
              <a:t>Haifa Alwaily</a:t>
            </a:r>
            <a:endParaRPr sz="1100">
              <a:latin typeface="Comfortaa"/>
              <a:ea typeface="Comfortaa"/>
              <a:cs typeface="Comfortaa"/>
              <a:sym typeface="Comfortaa"/>
            </a:endParaRPr>
          </a:p>
          <a:p>
            <a:pPr indent="-234950" lvl="0" marL="342900" rtl="0" algn="l">
              <a:spcBef>
                <a:spcPts val="0"/>
              </a:spcBef>
              <a:spcAft>
                <a:spcPts val="0"/>
              </a:spcAft>
              <a:buSzPts val="1100"/>
              <a:buFont typeface="Comfortaa"/>
              <a:buChar char="●"/>
            </a:pPr>
            <a:r>
              <a:rPr lang="en-GB" sz="1100">
                <a:latin typeface="Comfortaa"/>
                <a:ea typeface="Comfortaa"/>
                <a:cs typeface="Comfortaa"/>
                <a:sym typeface="Comfortaa"/>
              </a:rPr>
              <a:t>Leena Alnassar </a:t>
            </a:r>
            <a:endParaRPr sz="1100">
              <a:latin typeface="Comfortaa"/>
              <a:ea typeface="Comfortaa"/>
              <a:cs typeface="Comfortaa"/>
              <a:sym typeface="Comfortaa"/>
            </a:endParaRPr>
          </a:p>
          <a:p>
            <a:pPr indent="-234950" lvl="0" marL="342900" rtl="0" algn="l">
              <a:spcBef>
                <a:spcPts val="0"/>
              </a:spcBef>
              <a:spcAft>
                <a:spcPts val="0"/>
              </a:spcAft>
              <a:buSzPts val="1100"/>
              <a:buFont typeface="Comfortaa"/>
              <a:buChar char="●"/>
            </a:pPr>
            <a:r>
              <a:rPr lang="en-GB" sz="1100">
                <a:latin typeface="Comfortaa"/>
                <a:ea typeface="Comfortaa"/>
                <a:cs typeface="Comfortaa"/>
                <a:sym typeface="Comfortaa"/>
              </a:rPr>
              <a:t>Lama Aldakhil</a:t>
            </a:r>
            <a:endParaRPr sz="1100">
              <a:latin typeface="Comfortaa"/>
              <a:ea typeface="Comfortaa"/>
              <a:cs typeface="Comfortaa"/>
              <a:sym typeface="Comfortaa"/>
            </a:endParaRPr>
          </a:p>
          <a:p>
            <a:pPr indent="-234950" lvl="0" marL="342900" rtl="0" algn="l">
              <a:spcBef>
                <a:spcPts val="0"/>
              </a:spcBef>
              <a:spcAft>
                <a:spcPts val="0"/>
              </a:spcAft>
              <a:buSzPts val="1100"/>
              <a:buFont typeface="Comfortaa"/>
              <a:buChar char="●"/>
            </a:pPr>
            <a:r>
              <a:rPr lang="en-GB" sz="1100">
                <a:latin typeface="Comfortaa"/>
                <a:ea typeface="Comfortaa"/>
                <a:cs typeface="Comfortaa"/>
                <a:sym typeface="Comfortaa"/>
              </a:rPr>
              <a:t>Lamiss Alzahrani                           </a:t>
            </a:r>
            <a:endParaRPr sz="1100">
              <a:latin typeface="Comfortaa"/>
              <a:ea typeface="Comfortaa"/>
              <a:cs typeface="Comfortaa"/>
              <a:sym typeface="Comfortaa"/>
            </a:endParaRPr>
          </a:p>
          <a:p>
            <a:pPr indent="-234950" lvl="0" marL="342900" rtl="0" algn="l">
              <a:spcBef>
                <a:spcPts val="0"/>
              </a:spcBef>
              <a:spcAft>
                <a:spcPts val="0"/>
              </a:spcAft>
              <a:buSzPts val="1100"/>
              <a:buFont typeface="Comfortaa"/>
              <a:buChar char="●"/>
            </a:pPr>
            <a:r>
              <a:rPr lang="en-GB" sz="1100">
                <a:latin typeface="Comfortaa"/>
                <a:ea typeface="Comfortaa"/>
                <a:cs typeface="Comfortaa"/>
                <a:sym typeface="Comfortaa"/>
              </a:rPr>
              <a:t>Nouf Alhumaidhi                       </a:t>
            </a:r>
            <a:endParaRPr sz="1100">
              <a:latin typeface="Comfortaa"/>
              <a:ea typeface="Comfortaa"/>
              <a:cs typeface="Comfortaa"/>
              <a:sym typeface="Comfortaa"/>
            </a:endParaRPr>
          </a:p>
          <a:p>
            <a:pPr indent="0" lvl="0" marL="342900" rtl="0" algn="l">
              <a:spcBef>
                <a:spcPts val="0"/>
              </a:spcBef>
              <a:spcAft>
                <a:spcPts val="0"/>
              </a:spcAft>
              <a:buNone/>
            </a:pPr>
            <a:r>
              <a:rPr b="1" lang="en-GB" sz="1100">
                <a:latin typeface="Comfortaa"/>
                <a:ea typeface="Comfortaa"/>
                <a:cs typeface="Comfortaa"/>
                <a:sym typeface="Comfortaa"/>
              </a:rPr>
              <a:t>Noura Alturki                   </a:t>
            </a:r>
            <a:endParaRPr b="1" sz="1100">
              <a:latin typeface="Comfortaa"/>
              <a:ea typeface="Comfortaa"/>
              <a:cs typeface="Comfortaa"/>
              <a:sym typeface="Comfortaa"/>
            </a:endParaRPr>
          </a:p>
          <a:p>
            <a:pPr indent="-234950" lvl="0" marL="342900" rtl="0" algn="l">
              <a:spcBef>
                <a:spcPts val="0"/>
              </a:spcBef>
              <a:spcAft>
                <a:spcPts val="0"/>
              </a:spcAft>
              <a:buSzPts val="1100"/>
              <a:buFont typeface="Comfortaa"/>
              <a:buChar char="●"/>
            </a:pPr>
            <a:r>
              <a:rPr lang="en-GB" sz="1100">
                <a:latin typeface="Comfortaa"/>
                <a:ea typeface="Comfortaa"/>
                <a:cs typeface="Comfortaa"/>
                <a:sym typeface="Comfortaa"/>
              </a:rPr>
              <a:t>Sarah Alkhalife</a:t>
            </a:r>
            <a:endParaRPr sz="1100">
              <a:latin typeface="Comfortaa"/>
              <a:ea typeface="Comfortaa"/>
              <a:cs typeface="Comfortaa"/>
              <a:sym typeface="Comfortaa"/>
            </a:endParaRPr>
          </a:p>
          <a:p>
            <a:pPr indent="-234950" lvl="0" marL="342900" rtl="0" algn="l">
              <a:spcBef>
                <a:spcPts val="0"/>
              </a:spcBef>
              <a:spcAft>
                <a:spcPts val="0"/>
              </a:spcAft>
              <a:buSzPts val="1100"/>
              <a:buFont typeface="Comfortaa"/>
              <a:buChar char="●"/>
            </a:pPr>
            <a:r>
              <a:rPr lang="en-GB" sz="1100">
                <a:latin typeface="Comfortaa"/>
                <a:ea typeface="Comfortaa"/>
                <a:cs typeface="Comfortaa"/>
                <a:sym typeface="Comfortaa"/>
              </a:rPr>
              <a:t>Shahd Alsalamah                          </a:t>
            </a:r>
            <a:endParaRPr sz="1100">
              <a:latin typeface="Comfortaa"/>
              <a:ea typeface="Comfortaa"/>
              <a:cs typeface="Comfortaa"/>
              <a:sym typeface="Comfortaa"/>
            </a:endParaRPr>
          </a:p>
          <a:p>
            <a:pPr indent="-234950" lvl="0" marL="342900" rtl="0" algn="l">
              <a:spcBef>
                <a:spcPts val="0"/>
              </a:spcBef>
              <a:spcAft>
                <a:spcPts val="0"/>
              </a:spcAft>
              <a:buSzPts val="1100"/>
              <a:buFont typeface="Comfortaa"/>
              <a:buChar char="●"/>
            </a:pPr>
            <a:r>
              <a:rPr lang="en-GB" sz="1100">
                <a:latin typeface="Comfortaa"/>
                <a:ea typeface="Comfortaa"/>
                <a:cs typeface="Comfortaa"/>
                <a:sym typeface="Comfortaa"/>
              </a:rPr>
              <a:t>Taif Alotaibi</a:t>
            </a:r>
            <a:endParaRPr sz="1100">
              <a:latin typeface="Comfortaa"/>
              <a:ea typeface="Comfortaa"/>
              <a:cs typeface="Comfortaa"/>
              <a:sym typeface="Comfortaa"/>
            </a:endParaRPr>
          </a:p>
        </p:txBody>
      </p:sp>
      <p:sp>
        <p:nvSpPr>
          <p:cNvPr id="321" name="Google Shape;321;p29"/>
          <p:cNvSpPr txBox="1"/>
          <p:nvPr/>
        </p:nvSpPr>
        <p:spPr>
          <a:xfrm>
            <a:off x="415125" y="4592725"/>
            <a:ext cx="1794300" cy="5073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GB" sz="1700">
                <a:solidFill>
                  <a:schemeClr val="dk1"/>
                </a:solidFill>
                <a:latin typeface="Comfortaa"/>
                <a:ea typeface="Comfortaa"/>
                <a:cs typeface="Comfortaa"/>
                <a:sym typeface="Comfortaa"/>
              </a:rPr>
              <a:t>Lina Alosaimi</a:t>
            </a:r>
            <a:endParaRPr sz="1700">
              <a:solidFill>
                <a:schemeClr val="dk1"/>
              </a:solidFill>
              <a:latin typeface="Comfortaa"/>
              <a:ea typeface="Comfortaa"/>
              <a:cs typeface="Comfortaa"/>
              <a:sym typeface="Comfortaa"/>
            </a:endParaRPr>
          </a:p>
        </p:txBody>
      </p:sp>
      <p:sp>
        <p:nvSpPr>
          <p:cNvPr id="322" name="Google Shape;322;p29"/>
          <p:cNvSpPr/>
          <p:nvPr/>
        </p:nvSpPr>
        <p:spPr>
          <a:xfrm>
            <a:off x="5143500" y="0"/>
            <a:ext cx="4000500" cy="5143500"/>
          </a:xfrm>
          <a:prstGeom prst="rect">
            <a:avLst/>
          </a:prstGeom>
          <a:gradFill>
            <a:gsLst>
              <a:gs pos="0">
                <a:srgbClr val="3C78D8">
                  <a:alpha val="43850"/>
                </a:srgbClr>
              </a:gs>
              <a:gs pos="100000">
                <a:srgbClr val="6D9EEB">
                  <a:alpha val="4385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23" name="Google Shape;323;p29"/>
          <p:cNvSpPr/>
          <p:nvPr/>
        </p:nvSpPr>
        <p:spPr>
          <a:xfrm>
            <a:off x="6126094" y="1674638"/>
            <a:ext cx="1794300" cy="1794600"/>
          </a:xfrm>
          <a:prstGeom prst="ellipse">
            <a:avLst/>
          </a:prstGeom>
          <a:solidFill>
            <a:srgbClr val="FFFFF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000">
              <a:solidFill>
                <a:srgbClr val="FFFFFF"/>
              </a:solidFill>
              <a:latin typeface="Calibri"/>
              <a:ea typeface="Calibri"/>
              <a:cs typeface="Calibri"/>
              <a:sym typeface="Calibri"/>
            </a:endParaRPr>
          </a:p>
        </p:txBody>
      </p:sp>
      <p:sp>
        <p:nvSpPr>
          <p:cNvPr id="324" name="Google Shape;324;p29"/>
          <p:cNvSpPr txBox="1"/>
          <p:nvPr/>
        </p:nvSpPr>
        <p:spPr>
          <a:xfrm>
            <a:off x="5230688" y="651356"/>
            <a:ext cx="3826200" cy="831000"/>
          </a:xfrm>
          <a:prstGeom prst="rect">
            <a:avLst/>
          </a:prstGeom>
          <a:noFill/>
          <a:ln>
            <a:noFill/>
          </a:ln>
        </p:spPr>
        <p:txBody>
          <a:bodyPr anchorCtr="0" anchor="t" bIns="34275" lIns="68575" spcFirstLastPara="1" rIns="68575" wrap="square" tIns="34275">
            <a:noAutofit/>
          </a:bodyPr>
          <a:lstStyle/>
          <a:p>
            <a:pPr indent="-254000" lvl="0" marL="342900" rtl="0" algn="l">
              <a:spcBef>
                <a:spcPts val="0"/>
              </a:spcBef>
              <a:spcAft>
                <a:spcPts val="0"/>
              </a:spcAft>
              <a:buClr>
                <a:schemeClr val="lt1"/>
              </a:buClr>
              <a:buSzPts val="1400"/>
              <a:buFont typeface="Comfortaa"/>
              <a:buChar char="★"/>
            </a:pPr>
            <a:r>
              <a:rPr b="1" lang="en-GB">
                <a:solidFill>
                  <a:schemeClr val="lt1"/>
                </a:solidFill>
                <a:latin typeface="Comfortaa"/>
                <a:ea typeface="Comfortaa"/>
                <a:cs typeface="Comfortaa"/>
                <a:sym typeface="Comfortaa"/>
              </a:rPr>
              <a:t>A Bird in the Hand is Worth Two in the Bush.</a:t>
            </a:r>
            <a:endParaRPr b="1">
              <a:solidFill>
                <a:srgbClr val="FFFFFF"/>
              </a:solidFill>
              <a:latin typeface="Century Gothic"/>
              <a:ea typeface="Century Gothic"/>
              <a:cs typeface="Century Gothic"/>
              <a:sym typeface="Century Gothic"/>
            </a:endParaRPr>
          </a:p>
        </p:txBody>
      </p:sp>
      <p:sp>
        <p:nvSpPr>
          <p:cNvPr id="325" name="Google Shape;325;p29"/>
          <p:cNvSpPr txBox="1"/>
          <p:nvPr/>
        </p:nvSpPr>
        <p:spPr>
          <a:xfrm>
            <a:off x="181500" y="969850"/>
            <a:ext cx="1351500" cy="4164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GB" sz="1500"/>
              <a:t>Girls Team:</a:t>
            </a:r>
            <a:endParaRPr b="1" sz="1500"/>
          </a:p>
        </p:txBody>
      </p:sp>
      <p:pic>
        <p:nvPicPr>
          <p:cNvPr id="326" name="Google Shape;326;p29"/>
          <p:cNvPicPr preferRelativeResize="0"/>
          <p:nvPr/>
        </p:nvPicPr>
        <p:blipFill rotWithShape="1">
          <a:blip r:embed="rId3">
            <a:alphaModFix/>
          </a:blip>
          <a:srcRect b="0" l="0" r="0" t="0"/>
          <a:stretch/>
        </p:blipFill>
        <p:spPr>
          <a:xfrm>
            <a:off x="6015151" y="1606143"/>
            <a:ext cx="2016259" cy="1931213"/>
          </a:xfrm>
          <a:prstGeom prst="rect">
            <a:avLst/>
          </a:prstGeom>
          <a:noFill/>
          <a:ln>
            <a:noFill/>
          </a:ln>
        </p:spPr>
      </p:pic>
      <p:pic>
        <p:nvPicPr>
          <p:cNvPr id="327" name="Google Shape;327;p29">
            <a:hlinkClick r:id="rId4"/>
          </p:cNvPr>
          <p:cNvPicPr preferRelativeResize="0"/>
          <p:nvPr/>
        </p:nvPicPr>
        <p:blipFill>
          <a:blip r:embed="rId5">
            <a:alphaModFix/>
          </a:blip>
          <a:stretch>
            <a:fillRect/>
          </a:stretch>
        </p:blipFill>
        <p:spPr>
          <a:xfrm>
            <a:off x="6875944" y="3559247"/>
            <a:ext cx="294694" cy="274724"/>
          </a:xfrm>
          <a:prstGeom prst="rect">
            <a:avLst/>
          </a:prstGeom>
          <a:noFill/>
          <a:ln>
            <a:noFill/>
          </a:ln>
        </p:spPr>
      </p:pic>
      <p:pic>
        <p:nvPicPr>
          <p:cNvPr id="328" name="Google Shape;328;p29">
            <a:hlinkClick r:id="rId6"/>
          </p:cNvPr>
          <p:cNvPicPr preferRelativeResize="0"/>
          <p:nvPr/>
        </p:nvPicPr>
        <p:blipFill>
          <a:blip r:embed="rId7">
            <a:alphaModFix/>
          </a:blip>
          <a:stretch>
            <a:fillRect/>
          </a:stretch>
        </p:blipFill>
        <p:spPr>
          <a:xfrm>
            <a:off x="6598028" y="3584514"/>
            <a:ext cx="240488" cy="224192"/>
          </a:xfrm>
          <a:prstGeom prst="rect">
            <a:avLst/>
          </a:prstGeom>
          <a:noFill/>
          <a:ln>
            <a:noFill/>
          </a:ln>
        </p:spPr>
      </p:pic>
      <p:sp>
        <p:nvSpPr>
          <p:cNvPr id="329" name="Google Shape;329;p29"/>
          <p:cNvSpPr txBox="1"/>
          <p:nvPr/>
        </p:nvSpPr>
        <p:spPr>
          <a:xfrm>
            <a:off x="6639779" y="3923981"/>
            <a:ext cx="767100" cy="2748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GB" sz="800">
                <a:solidFill>
                  <a:srgbClr val="FFFFFF"/>
                </a:solidFill>
              </a:rPr>
              <a:t>We hear you</a:t>
            </a:r>
            <a:endParaRPr sz="800">
              <a:solidFill>
                <a:srgbClr val="FFFFFF"/>
              </a:solidFill>
            </a:endParaRPr>
          </a:p>
        </p:txBody>
      </p:sp>
      <p:sp>
        <p:nvSpPr>
          <p:cNvPr id="330" name="Google Shape;330;p29"/>
          <p:cNvSpPr txBox="1"/>
          <p:nvPr/>
        </p:nvSpPr>
        <p:spPr>
          <a:xfrm>
            <a:off x="248850" y="4000163"/>
            <a:ext cx="4557900" cy="620100"/>
          </a:xfrm>
          <a:prstGeom prst="rect">
            <a:avLst/>
          </a:prstGeom>
          <a:gradFill>
            <a:gsLst>
              <a:gs pos="0">
                <a:srgbClr val="3C78D8">
                  <a:alpha val="45000"/>
                </a:srgbClr>
              </a:gs>
              <a:gs pos="100000">
                <a:srgbClr val="6D9EEB">
                  <a:alpha val="45000"/>
                </a:srgbClr>
              </a:gs>
            </a:gsLst>
            <a:path path="circle">
              <a:fillToRect b="50%" l="50%" r="50%" t="50%"/>
            </a:path>
            <a:tileRect/>
          </a:gra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GB" sz="2700">
                <a:solidFill>
                  <a:srgbClr val="FFFFFF"/>
                </a:solidFill>
              </a:rPr>
              <a:t>Team Leaders</a:t>
            </a:r>
            <a:endParaRPr sz="2700">
              <a:solidFill>
                <a:srgbClr val="FFFFFF"/>
              </a:solidFill>
            </a:endParaRPr>
          </a:p>
        </p:txBody>
      </p:sp>
      <p:sp>
        <p:nvSpPr>
          <p:cNvPr id="331" name="Google Shape;331;p29"/>
          <p:cNvSpPr txBox="1"/>
          <p:nvPr/>
        </p:nvSpPr>
        <p:spPr>
          <a:xfrm>
            <a:off x="2498850" y="4592725"/>
            <a:ext cx="2445300" cy="5073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GB" sz="1700">
                <a:solidFill>
                  <a:schemeClr val="dk1"/>
                </a:solidFill>
                <a:latin typeface="Comfortaa"/>
                <a:ea typeface="Comfortaa"/>
                <a:cs typeface="Comfortaa"/>
                <a:sym typeface="Comfortaa"/>
              </a:rPr>
              <a:t>Mohannad Alqarni</a:t>
            </a:r>
            <a:endParaRPr sz="1700">
              <a:solidFill>
                <a:schemeClr val="dk1"/>
              </a:solidFill>
              <a:latin typeface="Comfortaa"/>
              <a:ea typeface="Comfortaa"/>
              <a:cs typeface="Comfortaa"/>
              <a:sym typeface="Comfortaa"/>
            </a:endParaRPr>
          </a:p>
        </p:txBody>
      </p:sp>
      <p:sp>
        <p:nvSpPr>
          <p:cNvPr id="332" name="Google Shape;332;p29"/>
          <p:cNvSpPr txBox="1"/>
          <p:nvPr/>
        </p:nvSpPr>
        <p:spPr>
          <a:xfrm>
            <a:off x="2498850" y="969850"/>
            <a:ext cx="1351500" cy="4164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b="1" lang="en-GB" sz="1500"/>
              <a:t>Boys Team:</a:t>
            </a:r>
            <a:endParaRPr b="1" sz="1500"/>
          </a:p>
        </p:txBody>
      </p:sp>
      <p:sp>
        <p:nvSpPr>
          <p:cNvPr id="333" name="Google Shape;333;p29"/>
          <p:cNvSpPr txBox="1"/>
          <p:nvPr/>
        </p:nvSpPr>
        <p:spPr>
          <a:xfrm>
            <a:off x="2277338" y="1446750"/>
            <a:ext cx="2159100" cy="2250000"/>
          </a:xfrm>
          <a:prstGeom prst="rect">
            <a:avLst/>
          </a:prstGeom>
          <a:noFill/>
          <a:ln>
            <a:noFill/>
          </a:ln>
        </p:spPr>
        <p:txBody>
          <a:bodyPr anchorCtr="0" anchor="t" bIns="68575" lIns="68575" spcFirstLastPara="1" rIns="68575" wrap="square" tIns="68575">
            <a:noAutofit/>
          </a:bodyPr>
          <a:lstStyle/>
          <a:p>
            <a:pPr indent="-234950" lvl="0" marL="342900" rtl="0" algn="l">
              <a:spcBef>
                <a:spcPts val="0"/>
              </a:spcBef>
              <a:spcAft>
                <a:spcPts val="0"/>
              </a:spcAft>
              <a:buClr>
                <a:schemeClr val="dk1"/>
              </a:buClr>
              <a:buSzPts val="1100"/>
              <a:buFont typeface="Comfortaa"/>
              <a:buChar char="●"/>
            </a:pPr>
            <a:r>
              <a:rPr lang="en-GB" sz="1100">
                <a:solidFill>
                  <a:schemeClr val="dk1"/>
                </a:solidFill>
                <a:latin typeface="Comfortaa"/>
                <a:ea typeface="Comfortaa"/>
                <a:cs typeface="Comfortaa"/>
                <a:sym typeface="Comfortaa"/>
              </a:rPr>
              <a:t>Abdulrahman Bedaiwi</a:t>
            </a:r>
            <a:endParaRPr sz="1100">
              <a:solidFill>
                <a:schemeClr val="dk1"/>
              </a:solidFill>
              <a:latin typeface="Comfortaa"/>
              <a:ea typeface="Comfortaa"/>
              <a:cs typeface="Comfortaa"/>
              <a:sym typeface="Comfortaa"/>
            </a:endParaRPr>
          </a:p>
          <a:p>
            <a:pPr indent="-234950" lvl="0" marL="342900" rtl="0" algn="l">
              <a:spcBef>
                <a:spcPts val="0"/>
              </a:spcBef>
              <a:spcAft>
                <a:spcPts val="0"/>
              </a:spcAft>
              <a:buClr>
                <a:schemeClr val="dk1"/>
              </a:buClr>
              <a:buSzPts val="1100"/>
              <a:buFont typeface="Comfortaa"/>
              <a:buChar char="●"/>
            </a:pPr>
            <a:r>
              <a:rPr lang="en-GB" sz="1100">
                <a:solidFill>
                  <a:schemeClr val="dk1"/>
                </a:solidFill>
                <a:latin typeface="Comfortaa"/>
                <a:ea typeface="Comfortaa"/>
                <a:cs typeface="Comfortaa"/>
                <a:sym typeface="Comfortaa"/>
              </a:rPr>
              <a:t>Alkassem Binobaid</a:t>
            </a:r>
            <a:endParaRPr sz="1100">
              <a:solidFill>
                <a:schemeClr val="dk1"/>
              </a:solidFill>
              <a:latin typeface="Comfortaa"/>
              <a:ea typeface="Comfortaa"/>
              <a:cs typeface="Comfortaa"/>
              <a:sym typeface="Comfortaa"/>
            </a:endParaRPr>
          </a:p>
          <a:p>
            <a:pPr indent="-234950" lvl="0" marL="342900" rtl="0" algn="l">
              <a:spcBef>
                <a:spcPts val="0"/>
              </a:spcBef>
              <a:spcAft>
                <a:spcPts val="0"/>
              </a:spcAft>
              <a:buClr>
                <a:schemeClr val="dk1"/>
              </a:buClr>
              <a:buSzPts val="1100"/>
              <a:buFont typeface="Comfortaa"/>
              <a:buChar char="●"/>
            </a:pPr>
            <a:r>
              <a:rPr lang="en-GB" sz="1100">
                <a:solidFill>
                  <a:schemeClr val="dk1"/>
                </a:solidFill>
                <a:latin typeface="Comfortaa"/>
                <a:ea typeface="Comfortaa"/>
                <a:cs typeface="Comfortaa"/>
                <a:sym typeface="Comfortaa"/>
              </a:rPr>
              <a:t>Khayyal Alderaan</a:t>
            </a:r>
            <a:endParaRPr sz="1100">
              <a:solidFill>
                <a:schemeClr val="dk1"/>
              </a:solidFill>
              <a:latin typeface="Comfortaa"/>
              <a:ea typeface="Comfortaa"/>
              <a:cs typeface="Comfortaa"/>
              <a:sym typeface="Comfortaa"/>
            </a:endParaRPr>
          </a:p>
          <a:p>
            <a:pPr indent="0" lvl="0" marL="342900" rtl="0" algn="l">
              <a:spcBef>
                <a:spcPts val="0"/>
              </a:spcBef>
              <a:spcAft>
                <a:spcPts val="0"/>
              </a:spcAft>
              <a:buNone/>
            </a:pPr>
            <a:r>
              <a:rPr b="1" lang="en-GB" sz="1100">
                <a:solidFill>
                  <a:schemeClr val="dk1"/>
                </a:solidFill>
                <a:latin typeface="Comfortaa"/>
                <a:ea typeface="Comfortaa"/>
                <a:cs typeface="Comfortaa"/>
                <a:sym typeface="Comfortaa"/>
              </a:rPr>
              <a:t>Mashal Abaalkhail</a:t>
            </a:r>
            <a:endParaRPr b="1" sz="1100">
              <a:solidFill>
                <a:schemeClr val="dk1"/>
              </a:solidFill>
              <a:latin typeface="Comfortaa"/>
              <a:ea typeface="Comfortaa"/>
              <a:cs typeface="Comfortaa"/>
              <a:sym typeface="Comfortaa"/>
            </a:endParaRPr>
          </a:p>
          <a:p>
            <a:pPr indent="-234950" lvl="0" marL="342900" rtl="0" algn="l">
              <a:spcBef>
                <a:spcPts val="0"/>
              </a:spcBef>
              <a:spcAft>
                <a:spcPts val="0"/>
              </a:spcAft>
              <a:buClr>
                <a:schemeClr val="dk1"/>
              </a:buClr>
              <a:buSzPts val="1100"/>
              <a:buFont typeface="Comfortaa"/>
              <a:buChar char="●"/>
            </a:pPr>
            <a:r>
              <a:rPr lang="en-GB" sz="1100">
                <a:solidFill>
                  <a:schemeClr val="dk1"/>
                </a:solidFill>
                <a:latin typeface="Comfortaa"/>
                <a:ea typeface="Comfortaa"/>
                <a:cs typeface="Comfortaa"/>
                <a:sym typeface="Comfortaa"/>
              </a:rPr>
              <a:t>Naif Alsolais</a:t>
            </a:r>
            <a:endParaRPr sz="1100">
              <a:solidFill>
                <a:schemeClr val="dk1"/>
              </a:solidFill>
              <a:latin typeface="Comfortaa"/>
              <a:ea typeface="Comfortaa"/>
              <a:cs typeface="Comfortaa"/>
              <a:sym typeface="Comfortaa"/>
            </a:endParaRPr>
          </a:p>
          <a:p>
            <a:pPr indent="-234950" lvl="0" marL="342900" rtl="0" algn="l">
              <a:spcBef>
                <a:spcPts val="0"/>
              </a:spcBef>
              <a:spcAft>
                <a:spcPts val="0"/>
              </a:spcAft>
              <a:buClr>
                <a:schemeClr val="dk1"/>
              </a:buClr>
              <a:buSzPts val="1100"/>
              <a:buFont typeface="Comfortaa"/>
              <a:buChar char="●"/>
            </a:pPr>
            <a:r>
              <a:rPr lang="en-GB" sz="1100">
                <a:solidFill>
                  <a:schemeClr val="dk1"/>
                </a:solidFill>
                <a:latin typeface="Comfortaa"/>
                <a:ea typeface="Comfortaa"/>
                <a:cs typeface="Comfortaa"/>
                <a:sym typeface="Comfortaa"/>
              </a:rPr>
              <a:t>Omar Alyabis</a:t>
            </a:r>
            <a:endParaRPr sz="1100">
              <a:solidFill>
                <a:schemeClr val="dk1"/>
              </a:solidFill>
              <a:latin typeface="Comfortaa"/>
              <a:ea typeface="Comfortaa"/>
              <a:cs typeface="Comfortaa"/>
              <a:sym typeface="Comfortaa"/>
            </a:endParaRPr>
          </a:p>
          <a:p>
            <a:pPr indent="-234950" lvl="0" marL="342900" rtl="0" algn="l">
              <a:spcBef>
                <a:spcPts val="0"/>
              </a:spcBef>
              <a:spcAft>
                <a:spcPts val="0"/>
              </a:spcAft>
              <a:buClr>
                <a:schemeClr val="dk1"/>
              </a:buClr>
              <a:buSzPts val="1100"/>
              <a:buFont typeface="Comfortaa"/>
              <a:buChar char="●"/>
            </a:pPr>
            <a:r>
              <a:rPr lang="en-GB" sz="1100">
                <a:solidFill>
                  <a:schemeClr val="dk1"/>
                </a:solidFill>
                <a:latin typeface="Comfortaa"/>
                <a:ea typeface="Comfortaa"/>
                <a:cs typeface="Comfortaa"/>
                <a:sym typeface="Comfortaa"/>
              </a:rPr>
              <a:t>Omar Saeed</a:t>
            </a:r>
            <a:endParaRPr sz="1100">
              <a:solidFill>
                <a:schemeClr val="dk1"/>
              </a:solidFill>
              <a:latin typeface="Comfortaa"/>
              <a:ea typeface="Comfortaa"/>
              <a:cs typeface="Comfortaa"/>
              <a:sym typeface="Comfortaa"/>
            </a:endParaRPr>
          </a:p>
          <a:p>
            <a:pPr indent="-234950" lvl="0" marL="342900" rtl="0" algn="l">
              <a:spcBef>
                <a:spcPts val="0"/>
              </a:spcBef>
              <a:spcAft>
                <a:spcPts val="0"/>
              </a:spcAft>
              <a:buClr>
                <a:schemeClr val="dk1"/>
              </a:buClr>
              <a:buSzPts val="1100"/>
              <a:buFont typeface="Comfortaa"/>
              <a:buChar char="●"/>
            </a:pPr>
            <a:r>
              <a:rPr lang="en-GB" sz="1100">
                <a:solidFill>
                  <a:schemeClr val="dk1"/>
                </a:solidFill>
                <a:latin typeface="Comfortaa"/>
                <a:ea typeface="Comfortaa"/>
                <a:cs typeface="Comfortaa"/>
                <a:sym typeface="Comfortaa"/>
              </a:rPr>
              <a:t>Omar Odeh</a:t>
            </a:r>
            <a:endParaRPr sz="1100">
              <a:solidFill>
                <a:schemeClr val="dk1"/>
              </a:solidFill>
              <a:latin typeface="Comfortaa"/>
              <a:ea typeface="Comfortaa"/>
              <a:cs typeface="Comfortaa"/>
              <a:sym typeface="Comfortaa"/>
            </a:endParaRPr>
          </a:p>
          <a:p>
            <a:pPr indent="-234950" lvl="0" marL="342900" rtl="0" algn="l">
              <a:spcBef>
                <a:spcPts val="0"/>
              </a:spcBef>
              <a:spcAft>
                <a:spcPts val="0"/>
              </a:spcAft>
              <a:buClr>
                <a:schemeClr val="dk1"/>
              </a:buClr>
              <a:buSzPts val="1100"/>
              <a:buFont typeface="Comfortaa"/>
              <a:buChar char="●"/>
            </a:pPr>
            <a:r>
              <a:rPr lang="en-GB" sz="1100">
                <a:solidFill>
                  <a:schemeClr val="dk1"/>
                </a:solidFill>
                <a:latin typeface="Comfortaa"/>
                <a:ea typeface="Comfortaa"/>
                <a:cs typeface="Comfortaa"/>
                <a:sym typeface="Comfortaa"/>
              </a:rPr>
              <a:t>Rayyan Almousa</a:t>
            </a:r>
            <a:endParaRPr sz="1100">
              <a:solidFill>
                <a:schemeClr val="dk1"/>
              </a:solidFill>
              <a:latin typeface="Comfortaa"/>
              <a:ea typeface="Comfortaa"/>
              <a:cs typeface="Comfortaa"/>
              <a:sym typeface="Comfortaa"/>
            </a:endParaRPr>
          </a:p>
          <a:p>
            <a:pPr indent="-234950" lvl="0" marL="342900" rtl="0" algn="l">
              <a:spcBef>
                <a:spcPts val="0"/>
              </a:spcBef>
              <a:spcAft>
                <a:spcPts val="0"/>
              </a:spcAft>
              <a:buClr>
                <a:schemeClr val="dk1"/>
              </a:buClr>
              <a:buSzPts val="1100"/>
              <a:buFont typeface="Comfortaa"/>
              <a:buChar char="●"/>
            </a:pPr>
            <a:r>
              <a:rPr lang="en-GB" sz="1100">
                <a:solidFill>
                  <a:schemeClr val="dk1"/>
                </a:solidFill>
                <a:latin typeface="Comfortaa"/>
                <a:ea typeface="Comfortaa"/>
                <a:cs typeface="Comfortaa"/>
                <a:sym typeface="Comfortaa"/>
              </a:rPr>
              <a:t>Yazen Bajeaifer</a:t>
            </a:r>
            <a:endParaRPr sz="1100">
              <a:latin typeface="Comfortaa"/>
              <a:ea typeface="Comfortaa"/>
              <a:cs typeface="Comfortaa"/>
              <a:sym typeface="Comfortaa"/>
            </a:endParaRPr>
          </a:p>
        </p:txBody>
      </p:sp>
      <p:pic>
        <p:nvPicPr>
          <p:cNvPr id="334" name="Google Shape;334;p29">
            <a:hlinkClick r:id="rId8"/>
          </p:cNvPr>
          <p:cNvPicPr preferRelativeResize="0"/>
          <p:nvPr/>
        </p:nvPicPr>
        <p:blipFill rotWithShape="1">
          <a:blip r:embed="rId9">
            <a:alphaModFix/>
          </a:blip>
          <a:srcRect b="0" l="8367" r="8375" t="0"/>
          <a:stretch/>
        </p:blipFill>
        <p:spPr>
          <a:xfrm>
            <a:off x="7208050" y="3582000"/>
            <a:ext cx="294675" cy="195125"/>
          </a:xfrm>
          <a:prstGeom prst="rect">
            <a:avLst/>
          </a:prstGeom>
          <a:noFill/>
          <a:ln>
            <a:noFill/>
          </a:ln>
        </p:spPr>
      </p:pic>
      <p:sp>
        <p:nvSpPr>
          <p:cNvPr id="335" name="Google Shape;335;p29"/>
          <p:cNvSpPr/>
          <p:nvPr/>
        </p:nvSpPr>
        <p:spPr>
          <a:xfrm>
            <a:off x="2430000" y="2030540"/>
            <a:ext cx="142858" cy="194400"/>
          </a:xfrm>
          <a:custGeom>
            <a:rect b="b" l="l" r="r" t="t"/>
            <a:pathLst>
              <a:path extrusionOk="0" h="3240000" w="2721114">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6D9EEB"/>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rgbClr val="FFFFFF"/>
              </a:solidFill>
              <a:latin typeface="Arial"/>
              <a:ea typeface="Arial"/>
              <a:cs typeface="Arial"/>
              <a:sym typeface="Arial"/>
            </a:endParaRPr>
          </a:p>
        </p:txBody>
      </p:sp>
      <p:sp>
        <p:nvSpPr>
          <p:cNvPr id="336" name="Google Shape;336;p29"/>
          <p:cNvSpPr/>
          <p:nvPr/>
        </p:nvSpPr>
        <p:spPr>
          <a:xfrm rot="2401816">
            <a:off x="347969" y="3193936"/>
            <a:ext cx="84556" cy="294037"/>
          </a:xfrm>
          <a:custGeom>
            <a:rect b="b" l="l" r="r" t="t"/>
            <a:pathLst>
              <a:path extrusionOk="0" h="4153123" w="1035916">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rgbClr val="C27BA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rgbClr val="FFFFFF"/>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20"/>
          <p:cNvSpPr txBox="1"/>
          <p:nvPr/>
        </p:nvSpPr>
        <p:spPr>
          <a:xfrm>
            <a:off x="50" y="193625"/>
            <a:ext cx="9144000" cy="5655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GB" sz="2400">
                <a:solidFill>
                  <a:srgbClr val="3C78D8"/>
                </a:solidFill>
                <a:latin typeface="Comfortaa"/>
                <a:ea typeface="Comfortaa"/>
                <a:cs typeface="Comfortaa"/>
                <a:sym typeface="Comfortaa"/>
              </a:rPr>
              <a:t>Cholesterol &amp; Primary Bile Acids</a:t>
            </a:r>
            <a:endParaRPr b="1" sz="2400">
              <a:solidFill>
                <a:srgbClr val="3C78D8"/>
              </a:solidFill>
              <a:latin typeface="Comfortaa"/>
              <a:ea typeface="Comfortaa"/>
              <a:cs typeface="Comfortaa"/>
              <a:sym typeface="Comfortaa"/>
            </a:endParaRPr>
          </a:p>
        </p:txBody>
      </p:sp>
      <p:sp>
        <p:nvSpPr>
          <p:cNvPr id="115" name="Google Shape;115;p20"/>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GB">
                <a:latin typeface="Arial"/>
                <a:ea typeface="Arial"/>
                <a:cs typeface="Arial"/>
                <a:sym typeface="Arial"/>
              </a:rPr>
              <a:t>‹#›</a:t>
            </a:fld>
            <a:endParaRPr>
              <a:latin typeface="Arial"/>
              <a:ea typeface="Arial"/>
              <a:cs typeface="Arial"/>
              <a:sym typeface="Arial"/>
            </a:endParaRPr>
          </a:p>
        </p:txBody>
      </p:sp>
      <p:sp>
        <p:nvSpPr>
          <p:cNvPr id="116" name="Google Shape;116;p20"/>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b="0" i="0" sz="1100" u="none" cap="none" strike="noStrike">
              <a:solidFill>
                <a:srgbClr val="FFFFFF"/>
              </a:solidFill>
              <a:latin typeface="Calibri"/>
              <a:ea typeface="Calibri"/>
              <a:cs typeface="Calibri"/>
              <a:sym typeface="Calibri"/>
            </a:endParaRPr>
          </a:p>
        </p:txBody>
      </p:sp>
      <p:grpSp>
        <p:nvGrpSpPr>
          <p:cNvPr id="117" name="Google Shape;117;p20"/>
          <p:cNvGrpSpPr/>
          <p:nvPr/>
        </p:nvGrpSpPr>
        <p:grpSpPr>
          <a:xfrm rot="1044572">
            <a:off x="842689" y="213565"/>
            <a:ext cx="2207580" cy="2244860"/>
            <a:chOff x="1004379" y="1181417"/>
            <a:chExt cx="2715900" cy="2715900"/>
          </a:xfrm>
        </p:grpSpPr>
        <p:sp>
          <p:nvSpPr>
            <p:cNvPr id="118" name="Google Shape;118;p20"/>
            <p:cNvSpPr/>
            <p:nvPr/>
          </p:nvSpPr>
          <p:spPr>
            <a:xfrm rot="2700000">
              <a:off x="1811422" y="1169843"/>
              <a:ext cx="1101814" cy="2739049"/>
            </a:xfrm>
            <a:prstGeom prst="roundRect">
              <a:avLst>
                <a:gd fmla="val 50000" name="adj"/>
              </a:avLst>
            </a:prstGeom>
            <a:solidFill>
              <a:srgbClr val="6D9EEB"/>
            </a:solidFill>
            <a:ln>
              <a:noFill/>
            </a:ln>
          </p:spPr>
          <p:txBody>
            <a:bodyPr anchorCtr="0" anchor="ctr" bIns="48000" lIns="48000" spcFirstLastPara="1" rIns="48000" wrap="square" tIns="48000">
              <a:noAutofit/>
            </a:bodyPr>
            <a:lstStyle/>
            <a:p>
              <a:pPr indent="0" lvl="0" marL="0" rtl="0" algn="l">
                <a:spcBef>
                  <a:spcPts val="0"/>
                </a:spcBef>
                <a:spcAft>
                  <a:spcPts val="0"/>
                </a:spcAft>
                <a:buNone/>
              </a:pPr>
              <a:r>
                <a:t/>
              </a:r>
              <a:endParaRPr sz="700">
                <a:latin typeface="Comfortaa"/>
                <a:ea typeface="Comfortaa"/>
                <a:cs typeface="Comfortaa"/>
                <a:sym typeface="Comfortaa"/>
              </a:endParaRPr>
            </a:p>
          </p:txBody>
        </p:sp>
        <p:sp>
          <p:nvSpPr>
            <p:cNvPr id="119" name="Google Shape;119;p20"/>
            <p:cNvSpPr/>
            <p:nvPr/>
          </p:nvSpPr>
          <p:spPr>
            <a:xfrm rot="-2633823">
              <a:off x="1403237" y="2825823"/>
              <a:ext cx="374695" cy="918532"/>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48000" lIns="48000" spcFirstLastPara="1" rIns="48000" wrap="square" tIns="48000">
              <a:noAutofit/>
            </a:bodyPr>
            <a:lstStyle/>
            <a:p>
              <a:pPr indent="0" lvl="0" marL="0" rtl="0" algn="ctr">
                <a:spcBef>
                  <a:spcPts val="0"/>
                </a:spcBef>
                <a:spcAft>
                  <a:spcPts val="0"/>
                </a:spcAft>
                <a:buNone/>
              </a:pPr>
              <a:r>
                <a:rPr b="1" lang="en-GB" sz="1300">
                  <a:solidFill>
                    <a:srgbClr val="666666"/>
                  </a:solidFill>
                  <a:latin typeface="Comfortaa"/>
                  <a:ea typeface="Comfortaa"/>
                  <a:cs typeface="Comfortaa"/>
                  <a:sym typeface="Comfortaa"/>
                </a:rPr>
                <a:t>1</a:t>
              </a:r>
              <a:endParaRPr b="1" sz="1300">
                <a:solidFill>
                  <a:srgbClr val="666666"/>
                </a:solidFill>
                <a:latin typeface="Comfortaa"/>
                <a:ea typeface="Comfortaa"/>
                <a:cs typeface="Comfortaa"/>
                <a:sym typeface="Comfortaa"/>
              </a:endParaRPr>
            </a:p>
          </p:txBody>
        </p:sp>
      </p:grpSp>
      <p:grpSp>
        <p:nvGrpSpPr>
          <p:cNvPr id="120" name="Google Shape;120;p20"/>
          <p:cNvGrpSpPr/>
          <p:nvPr/>
        </p:nvGrpSpPr>
        <p:grpSpPr>
          <a:xfrm rot="1044433">
            <a:off x="5673664" y="194226"/>
            <a:ext cx="2180553" cy="2180553"/>
            <a:chOff x="856503" y="960286"/>
            <a:chExt cx="3171300" cy="3171300"/>
          </a:xfrm>
        </p:grpSpPr>
        <p:sp>
          <p:nvSpPr>
            <p:cNvPr id="121" name="Google Shape;121;p20"/>
            <p:cNvSpPr/>
            <p:nvPr/>
          </p:nvSpPr>
          <p:spPr>
            <a:xfrm rot="2700000">
              <a:off x="1818485" y="927156"/>
              <a:ext cx="1247336" cy="3237559"/>
            </a:xfrm>
            <a:prstGeom prst="roundRect">
              <a:avLst>
                <a:gd fmla="val 50000" name="adj"/>
              </a:avLst>
            </a:prstGeom>
            <a:solidFill>
              <a:srgbClr val="3C78D8"/>
            </a:solidFill>
            <a:ln>
              <a:noFill/>
            </a:ln>
          </p:spPr>
          <p:txBody>
            <a:bodyPr anchorCtr="0" anchor="ctr" bIns="48000" lIns="48000" spcFirstLastPara="1" rIns="48000" wrap="square" tIns="48000">
              <a:noAutofit/>
            </a:bodyPr>
            <a:lstStyle/>
            <a:p>
              <a:pPr indent="0" lvl="0" marL="0" rtl="0" algn="l">
                <a:spcBef>
                  <a:spcPts val="0"/>
                </a:spcBef>
                <a:spcAft>
                  <a:spcPts val="0"/>
                </a:spcAft>
                <a:buNone/>
              </a:pPr>
              <a:r>
                <a:t/>
              </a:r>
              <a:endParaRPr sz="700">
                <a:latin typeface="Comfortaa"/>
                <a:ea typeface="Comfortaa"/>
                <a:cs typeface="Comfortaa"/>
                <a:sym typeface="Comfortaa"/>
              </a:endParaRPr>
            </a:p>
          </p:txBody>
        </p:sp>
        <p:sp>
          <p:nvSpPr>
            <p:cNvPr id="122" name="Google Shape;122;p20"/>
            <p:cNvSpPr/>
            <p:nvPr/>
          </p:nvSpPr>
          <p:spPr>
            <a:xfrm rot="-2634465">
              <a:off x="1279004" y="2983976"/>
              <a:ext cx="445134" cy="988111"/>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48000" lIns="48000" spcFirstLastPara="1" rIns="48000" wrap="square" tIns="48000">
              <a:noAutofit/>
            </a:bodyPr>
            <a:lstStyle/>
            <a:p>
              <a:pPr indent="0" lvl="0" marL="0" rtl="0" algn="ctr">
                <a:spcBef>
                  <a:spcPts val="0"/>
                </a:spcBef>
                <a:spcAft>
                  <a:spcPts val="0"/>
                </a:spcAft>
                <a:buNone/>
              </a:pPr>
              <a:r>
                <a:rPr b="1" lang="en-GB" sz="1300">
                  <a:solidFill>
                    <a:srgbClr val="666666"/>
                  </a:solidFill>
                  <a:latin typeface="Comfortaa"/>
                  <a:ea typeface="Comfortaa"/>
                  <a:cs typeface="Comfortaa"/>
                  <a:sym typeface="Comfortaa"/>
                </a:rPr>
                <a:t>2</a:t>
              </a:r>
              <a:endParaRPr b="1" sz="1300">
                <a:solidFill>
                  <a:srgbClr val="666666"/>
                </a:solidFill>
                <a:latin typeface="Comfortaa"/>
                <a:ea typeface="Comfortaa"/>
                <a:cs typeface="Comfortaa"/>
                <a:sym typeface="Comfortaa"/>
              </a:endParaRPr>
            </a:p>
          </p:txBody>
        </p:sp>
      </p:grpSp>
      <p:sp>
        <p:nvSpPr>
          <p:cNvPr id="123" name="Google Shape;123;p20"/>
          <p:cNvSpPr txBox="1"/>
          <p:nvPr/>
        </p:nvSpPr>
        <p:spPr>
          <a:xfrm>
            <a:off x="1319775" y="1142200"/>
            <a:ext cx="1433100" cy="35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500">
                <a:solidFill>
                  <a:srgbClr val="FFFFFF"/>
                </a:solidFill>
                <a:latin typeface="Century Gothic"/>
                <a:ea typeface="Century Gothic"/>
                <a:cs typeface="Century Gothic"/>
                <a:sym typeface="Century Gothic"/>
              </a:rPr>
              <a:t>Cholesterol</a:t>
            </a:r>
            <a:endParaRPr b="1" sz="1500">
              <a:solidFill>
                <a:srgbClr val="FFFFFF"/>
              </a:solidFill>
              <a:latin typeface="Century Gothic"/>
              <a:ea typeface="Century Gothic"/>
              <a:cs typeface="Century Gothic"/>
              <a:sym typeface="Century Gothic"/>
            </a:endParaRPr>
          </a:p>
        </p:txBody>
      </p:sp>
      <p:sp>
        <p:nvSpPr>
          <p:cNvPr id="124" name="Google Shape;124;p20"/>
          <p:cNvSpPr txBox="1"/>
          <p:nvPr/>
        </p:nvSpPr>
        <p:spPr>
          <a:xfrm>
            <a:off x="5912369" y="1087720"/>
            <a:ext cx="24675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500">
                <a:solidFill>
                  <a:srgbClr val="FFFFFF"/>
                </a:solidFill>
                <a:latin typeface="Century Gothic"/>
                <a:ea typeface="Century Gothic"/>
                <a:cs typeface="Century Gothic"/>
                <a:sym typeface="Century Gothic"/>
              </a:rPr>
              <a:t>Primary Bile Acids</a:t>
            </a:r>
            <a:endParaRPr b="1" sz="1500">
              <a:solidFill>
                <a:srgbClr val="FFFFFF"/>
              </a:solidFill>
              <a:latin typeface="Century Gothic"/>
              <a:ea typeface="Century Gothic"/>
              <a:cs typeface="Century Gothic"/>
              <a:sym typeface="Century Gothic"/>
            </a:endParaRPr>
          </a:p>
        </p:txBody>
      </p:sp>
      <p:sp>
        <p:nvSpPr>
          <p:cNvPr id="125" name="Google Shape;125;p20"/>
          <p:cNvSpPr txBox="1"/>
          <p:nvPr/>
        </p:nvSpPr>
        <p:spPr>
          <a:xfrm>
            <a:off x="500750" y="1651900"/>
            <a:ext cx="3178500" cy="1534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GB" sz="1200">
                <a:latin typeface="Century Gothic"/>
                <a:ea typeface="Century Gothic"/>
                <a:cs typeface="Century Gothic"/>
                <a:sym typeface="Century Gothic"/>
              </a:rPr>
              <a:t>Has </a:t>
            </a:r>
            <a:r>
              <a:rPr b="1" lang="en-GB" sz="1200">
                <a:latin typeface="Century Gothic"/>
                <a:ea typeface="Century Gothic"/>
                <a:cs typeface="Century Gothic"/>
                <a:sym typeface="Century Gothic"/>
              </a:rPr>
              <a:t>27</a:t>
            </a:r>
            <a:r>
              <a:rPr lang="en-GB" sz="1200">
                <a:latin typeface="Century Gothic"/>
                <a:ea typeface="Century Gothic"/>
                <a:cs typeface="Century Gothic"/>
                <a:sym typeface="Century Gothic"/>
              </a:rPr>
              <a:t> carbons atoms.</a:t>
            </a:r>
            <a:endParaRPr sz="1200">
              <a:latin typeface="Century Gothic"/>
              <a:ea typeface="Century Gothic"/>
              <a:cs typeface="Century Gothic"/>
              <a:sym typeface="Century Gothic"/>
            </a:endParaRPr>
          </a:p>
          <a:p>
            <a:pPr indent="-304800" lvl="0" marL="457200" rtl="0" algn="l">
              <a:spcBef>
                <a:spcPts val="0"/>
              </a:spcBef>
              <a:spcAft>
                <a:spcPts val="0"/>
              </a:spcAft>
              <a:buSzPts val="1200"/>
              <a:buFont typeface="Century Gothic"/>
              <a:buChar char="●"/>
            </a:pPr>
            <a:r>
              <a:rPr lang="en-GB" sz="1200">
                <a:latin typeface="Century Gothic"/>
                <a:ea typeface="Century Gothic"/>
                <a:cs typeface="Century Gothic"/>
                <a:sym typeface="Century Gothic"/>
              </a:rPr>
              <a:t>Parent </a:t>
            </a:r>
            <a:r>
              <a:rPr lang="en-GB" sz="1200">
                <a:latin typeface="Century Gothic"/>
                <a:ea typeface="Century Gothic"/>
                <a:cs typeface="Century Gothic"/>
                <a:sym typeface="Century Gothic"/>
              </a:rPr>
              <a:t>steroid</a:t>
            </a:r>
            <a:r>
              <a:rPr lang="en-GB" sz="1200">
                <a:latin typeface="Century Gothic"/>
                <a:ea typeface="Century Gothic"/>
                <a:cs typeface="Century Gothic"/>
                <a:sym typeface="Century Gothic"/>
              </a:rPr>
              <a:t> compound.</a:t>
            </a:r>
            <a:endParaRPr sz="1200">
              <a:latin typeface="Century Gothic"/>
              <a:ea typeface="Century Gothic"/>
              <a:cs typeface="Century Gothic"/>
              <a:sym typeface="Century Gothic"/>
            </a:endParaRPr>
          </a:p>
          <a:p>
            <a:pPr indent="-304800" lvl="0" marL="457200" rtl="0" algn="l">
              <a:spcBef>
                <a:spcPts val="0"/>
              </a:spcBef>
              <a:spcAft>
                <a:spcPts val="0"/>
              </a:spcAft>
              <a:buSzPts val="1200"/>
              <a:buChar char="●"/>
            </a:pPr>
            <a:r>
              <a:rPr b="1" lang="en-GB" sz="1200">
                <a:solidFill>
                  <a:srgbClr val="CC0000"/>
                </a:solidFill>
                <a:latin typeface="Century Gothic"/>
                <a:ea typeface="Century Gothic"/>
                <a:cs typeface="Century Gothic"/>
                <a:sym typeface="Century Gothic"/>
              </a:rPr>
              <a:t>Precursor</a:t>
            </a:r>
            <a:r>
              <a:rPr lang="en-GB" sz="1200">
                <a:latin typeface="Century Gothic"/>
                <a:ea typeface="Century Gothic"/>
                <a:cs typeface="Century Gothic"/>
                <a:sym typeface="Century Gothic"/>
              </a:rPr>
              <a:t> of bile acids and salts</a:t>
            </a:r>
            <a:endParaRPr sz="1200">
              <a:latin typeface="Century Gothic"/>
              <a:ea typeface="Century Gothic"/>
              <a:cs typeface="Century Gothic"/>
              <a:sym typeface="Century Gothic"/>
            </a:endParaRPr>
          </a:p>
        </p:txBody>
      </p:sp>
      <p:sp>
        <p:nvSpPr>
          <p:cNvPr id="126" name="Google Shape;126;p20"/>
          <p:cNvSpPr txBox="1"/>
          <p:nvPr/>
        </p:nvSpPr>
        <p:spPr>
          <a:xfrm>
            <a:off x="4982075" y="1499500"/>
            <a:ext cx="4074600" cy="1332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Century Gothic"/>
              <a:buChar char="●"/>
            </a:pPr>
            <a:r>
              <a:rPr lang="en-GB" sz="1200">
                <a:latin typeface="Century Gothic"/>
                <a:ea typeface="Century Gothic"/>
                <a:cs typeface="Century Gothic"/>
                <a:sym typeface="Century Gothic"/>
              </a:rPr>
              <a:t>Amphipathic</a:t>
            </a:r>
            <a:r>
              <a:rPr baseline="30000" lang="en-GB" sz="1200">
                <a:latin typeface="Century Gothic"/>
                <a:ea typeface="Century Gothic"/>
                <a:cs typeface="Century Gothic"/>
                <a:sym typeface="Century Gothic"/>
              </a:rPr>
              <a:t>1</a:t>
            </a:r>
            <a:endParaRPr baseline="30000" sz="1200">
              <a:latin typeface="Century Gothic"/>
              <a:ea typeface="Century Gothic"/>
              <a:cs typeface="Century Gothic"/>
              <a:sym typeface="Century Gothic"/>
            </a:endParaRPr>
          </a:p>
          <a:p>
            <a:pPr indent="-304800" lvl="0" marL="457200" rtl="0" algn="l">
              <a:spcBef>
                <a:spcPts val="0"/>
              </a:spcBef>
              <a:spcAft>
                <a:spcPts val="0"/>
              </a:spcAft>
              <a:buSzPts val="1200"/>
              <a:buChar char="●"/>
            </a:pPr>
            <a:r>
              <a:rPr lang="en-GB" sz="1200">
                <a:latin typeface="Century Gothic"/>
                <a:ea typeface="Century Gothic"/>
                <a:cs typeface="Century Gothic"/>
                <a:sym typeface="Century Gothic"/>
              </a:rPr>
              <a:t>Has </a:t>
            </a:r>
            <a:r>
              <a:rPr b="1" lang="en-GB" sz="1200">
                <a:latin typeface="Century Gothic"/>
                <a:ea typeface="Century Gothic"/>
                <a:cs typeface="Century Gothic"/>
                <a:sym typeface="Century Gothic"/>
              </a:rPr>
              <a:t>24 carbon</a:t>
            </a:r>
            <a:r>
              <a:rPr lang="en-GB" sz="1200">
                <a:latin typeface="Century Gothic"/>
                <a:ea typeface="Century Gothic"/>
                <a:cs typeface="Century Gothic"/>
                <a:sym typeface="Century Gothic"/>
              </a:rPr>
              <a:t> atoms with COOH at side chain.</a:t>
            </a:r>
            <a:endParaRPr sz="1200">
              <a:latin typeface="Century Gothic"/>
              <a:ea typeface="Century Gothic"/>
              <a:cs typeface="Century Gothic"/>
              <a:sym typeface="Century Gothic"/>
            </a:endParaRPr>
          </a:p>
          <a:p>
            <a:pPr indent="-304800" lvl="0" marL="457200" rtl="0" algn="l">
              <a:spcBef>
                <a:spcPts val="0"/>
              </a:spcBef>
              <a:spcAft>
                <a:spcPts val="0"/>
              </a:spcAft>
              <a:buClr>
                <a:srgbClr val="6AA84F"/>
              </a:buClr>
              <a:buSzPts val="1200"/>
              <a:buFont typeface="Century Gothic"/>
              <a:buChar char="●"/>
            </a:pPr>
            <a:r>
              <a:rPr lang="en-GB" sz="1200">
                <a:solidFill>
                  <a:srgbClr val="6AA84F"/>
                </a:solidFill>
                <a:latin typeface="Century Gothic"/>
                <a:ea typeface="Century Gothic"/>
                <a:cs typeface="Century Gothic"/>
                <a:sym typeface="Century Gothic"/>
              </a:rPr>
              <a:t>It’s synthesized from Cholesterol by removing 3C, and adding Hydroxyl groups:</a:t>
            </a:r>
            <a:endParaRPr sz="1200">
              <a:solidFill>
                <a:srgbClr val="6AA84F"/>
              </a:solidFill>
              <a:latin typeface="Century Gothic"/>
              <a:ea typeface="Century Gothic"/>
              <a:cs typeface="Century Gothic"/>
              <a:sym typeface="Century Gothic"/>
            </a:endParaRPr>
          </a:p>
          <a:p>
            <a:pPr indent="0" lvl="0" marL="457200" rtl="0" algn="l">
              <a:spcBef>
                <a:spcPts val="0"/>
              </a:spcBef>
              <a:spcAft>
                <a:spcPts val="0"/>
              </a:spcAft>
              <a:buNone/>
            </a:pPr>
            <a:r>
              <a:rPr lang="en-GB" sz="1200">
                <a:latin typeface="Century Gothic"/>
                <a:ea typeface="Century Gothic"/>
                <a:cs typeface="Century Gothic"/>
                <a:sym typeface="Century Gothic"/>
              </a:rPr>
              <a:t>- </a:t>
            </a:r>
            <a:r>
              <a:rPr b="1" lang="en-GB" sz="1200">
                <a:solidFill>
                  <a:srgbClr val="CC0000"/>
                </a:solidFill>
                <a:latin typeface="Century Gothic"/>
                <a:ea typeface="Century Gothic"/>
                <a:cs typeface="Century Gothic"/>
                <a:sym typeface="Century Gothic"/>
              </a:rPr>
              <a:t>Cholic acid  </a:t>
            </a:r>
            <a:r>
              <a:rPr lang="en-GB" sz="1100">
                <a:solidFill>
                  <a:schemeClr val="dk1"/>
                </a:solidFill>
                <a:latin typeface="Century Gothic"/>
                <a:ea typeface="Century Gothic"/>
                <a:cs typeface="Century Gothic"/>
                <a:sym typeface="Century Gothic"/>
              </a:rPr>
              <a:t>→ Has 3 OH </a:t>
            </a:r>
            <a:r>
              <a:rPr lang="en-GB" sz="1100">
                <a:solidFill>
                  <a:srgbClr val="6AA84F"/>
                </a:solidFill>
                <a:latin typeface="Century Gothic"/>
                <a:ea typeface="Century Gothic"/>
                <a:cs typeface="Century Gothic"/>
                <a:sym typeface="Century Gothic"/>
              </a:rPr>
              <a:t>(2 were added)</a:t>
            </a:r>
            <a:endParaRPr sz="1100">
              <a:solidFill>
                <a:srgbClr val="6AA84F"/>
              </a:solidFill>
              <a:latin typeface="Century Gothic"/>
              <a:ea typeface="Century Gothic"/>
              <a:cs typeface="Century Gothic"/>
              <a:sym typeface="Century Gothic"/>
            </a:endParaRPr>
          </a:p>
          <a:p>
            <a:pPr indent="0" lvl="0" marL="457200" rtl="0" algn="l">
              <a:spcBef>
                <a:spcPts val="0"/>
              </a:spcBef>
              <a:spcAft>
                <a:spcPts val="0"/>
              </a:spcAft>
              <a:buNone/>
            </a:pPr>
            <a:r>
              <a:rPr lang="en-GB" sz="1200">
                <a:solidFill>
                  <a:schemeClr val="dk1"/>
                </a:solidFill>
                <a:latin typeface="Century Gothic"/>
                <a:ea typeface="Century Gothic"/>
                <a:cs typeface="Century Gothic"/>
                <a:sym typeface="Century Gothic"/>
              </a:rPr>
              <a:t>- </a:t>
            </a:r>
            <a:r>
              <a:rPr b="1" lang="en-GB" sz="1200">
                <a:solidFill>
                  <a:srgbClr val="CC0000"/>
                </a:solidFill>
                <a:latin typeface="Century Gothic"/>
                <a:ea typeface="Century Gothic"/>
                <a:cs typeface="Century Gothic"/>
                <a:sym typeface="Century Gothic"/>
              </a:rPr>
              <a:t>Chenodeoxycholic</a:t>
            </a:r>
            <a:r>
              <a:rPr lang="en-GB" sz="1100">
                <a:solidFill>
                  <a:schemeClr val="dk1"/>
                </a:solidFill>
                <a:latin typeface="Century Gothic"/>
                <a:ea typeface="Century Gothic"/>
                <a:cs typeface="Century Gothic"/>
                <a:sym typeface="Century Gothic"/>
              </a:rPr>
              <a:t>→ Has 2 OH </a:t>
            </a:r>
            <a:r>
              <a:rPr lang="en-GB" sz="1100">
                <a:solidFill>
                  <a:srgbClr val="6AA84F"/>
                </a:solidFill>
                <a:latin typeface="Century Gothic"/>
                <a:ea typeface="Century Gothic"/>
                <a:cs typeface="Century Gothic"/>
                <a:sym typeface="Century Gothic"/>
              </a:rPr>
              <a:t>(1 was added)</a:t>
            </a:r>
            <a:endParaRPr sz="1100">
              <a:solidFill>
                <a:srgbClr val="6AA84F"/>
              </a:solidFill>
              <a:latin typeface="Century Gothic"/>
              <a:ea typeface="Century Gothic"/>
              <a:cs typeface="Century Gothic"/>
              <a:sym typeface="Century Gothic"/>
            </a:endParaRPr>
          </a:p>
        </p:txBody>
      </p:sp>
      <p:pic>
        <p:nvPicPr>
          <p:cNvPr id="127" name="Google Shape;127;p20"/>
          <p:cNvPicPr preferRelativeResize="0"/>
          <p:nvPr/>
        </p:nvPicPr>
        <p:blipFill>
          <a:blip r:embed="rId3">
            <a:alphaModFix/>
          </a:blip>
          <a:stretch>
            <a:fillRect/>
          </a:stretch>
        </p:blipFill>
        <p:spPr>
          <a:xfrm>
            <a:off x="5912375" y="3186412"/>
            <a:ext cx="2658750" cy="1414624"/>
          </a:xfrm>
          <a:prstGeom prst="rect">
            <a:avLst/>
          </a:prstGeom>
          <a:noFill/>
          <a:ln>
            <a:noFill/>
          </a:ln>
        </p:spPr>
      </p:pic>
      <p:pic>
        <p:nvPicPr>
          <p:cNvPr id="128" name="Google Shape;128;p20"/>
          <p:cNvPicPr preferRelativeResize="0"/>
          <p:nvPr/>
        </p:nvPicPr>
        <p:blipFill>
          <a:blip r:embed="rId4">
            <a:alphaModFix/>
          </a:blip>
          <a:stretch>
            <a:fillRect/>
          </a:stretch>
        </p:blipFill>
        <p:spPr>
          <a:xfrm>
            <a:off x="880500" y="3186400"/>
            <a:ext cx="2418975" cy="1414625"/>
          </a:xfrm>
          <a:prstGeom prst="rect">
            <a:avLst/>
          </a:prstGeom>
          <a:noFill/>
          <a:ln>
            <a:noFill/>
          </a:ln>
        </p:spPr>
      </p:pic>
      <p:sp>
        <p:nvSpPr>
          <p:cNvPr id="129" name="Google Shape;129;p20"/>
          <p:cNvSpPr/>
          <p:nvPr/>
        </p:nvSpPr>
        <p:spPr>
          <a:xfrm>
            <a:off x="3648032" y="3422252"/>
            <a:ext cx="1915800" cy="957900"/>
          </a:xfrm>
          <a:prstGeom prst="rightArrow">
            <a:avLst>
              <a:gd fmla="val 50000" name="adj1"/>
              <a:gd fmla="val 50000" name="adj2"/>
            </a:avLst>
          </a:pr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0"/>
          <p:cNvSpPr txBox="1"/>
          <p:nvPr/>
        </p:nvSpPr>
        <p:spPr>
          <a:xfrm>
            <a:off x="3620325" y="3422250"/>
            <a:ext cx="1802400" cy="35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700">
                <a:solidFill>
                  <a:srgbClr val="999999"/>
                </a:solidFill>
                <a:latin typeface="Century Gothic"/>
                <a:ea typeface="Century Gothic"/>
                <a:cs typeface="Century Gothic"/>
                <a:sym typeface="Century Gothic"/>
              </a:rPr>
              <a:t>Will be discussed in next slide</a:t>
            </a:r>
            <a:endParaRPr sz="700">
              <a:solidFill>
                <a:srgbClr val="999999"/>
              </a:solidFill>
              <a:latin typeface="Century Gothic"/>
              <a:ea typeface="Century Gothic"/>
              <a:cs typeface="Century Gothic"/>
              <a:sym typeface="Century Gothic"/>
            </a:endParaRPr>
          </a:p>
        </p:txBody>
      </p:sp>
      <p:sp>
        <p:nvSpPr>
          <p:cNvPr id="131" name="Google Shape;131;p20"/>
          <p:cNvSpPr txBox="1"/>
          <p:nvPr/>
        </p:nvSpPr>
        <p:spPr>
          <a:xfrm>
            <a:off x="0" y="4688095"/>
            <a:ext cx="7315200" cy="393600"/>
          </a:xfrm>
          <a:prstGeom prst="rect">
            <a:avLst/>
          </a:prstGeom>
          <a:noFill/>
          <a:ln>
            <a:noFill/>
          </a:ln>
        </p:spPr>
        <p:txBody>
          <a:bodyPr anchorCtr="0" anchor="t" bIns="91425" lIns="91425" spcFirstLastPara="1" rIns="91425" wrap="square" tIns="91425">
            <a:noAutofit/>
          </a:bodyPr>
          <a:lstStyle/>
          <a:p>
            <a:pPr indent="-273050" lvl="0" marL="457200" rtl="0" algn="l">
              <a:spcBef>
                <a:spcPts val="0"/>
              </a:spcBef>
              <a:spcAft>
                <a:spcPts val="0"/>
              </a:spcAft>
              <a:buClr>
                <a:srgbClr val="999999"/>
              </a:buClr>
              <a:buSzPts val="700"/>
              <a:buFont typeface="Century Gothic"/>
              <a:buAutoNum type="arabicPeriod"/>
            </a:pPr>
            <a:r>
              <a:rPr lang="en-GB" sz="700">
                <a:solidFill>
                  <a:srgbClr val="999999"/>
                </a:solidFill>
                <a:latin typeface="Century Gothic"/>
                <a:ea typeface="Century Gothic"/>
                <a:cs typeface="Century Gothic"/>
                <a:sym typeface="Century Gothic"/>
              </a:rPr>
              <a:t>Have b</a:t>
            </a:r>
            <a:r>
              <a:rPr lang="en-GB" sz="700">
                <a:solidFill>
                  <a:srgbClr val="999999"/>
                </a:solidFill>
                <a:latin typeface="Century Gothic"/>
                <a:ea typeface="Century Gothic"/>
                <a:cs typeface="Century Gothic"/>
                <a:sym typeface="Century Gothic"/>
              </a:rPr>
              <a:t>oth hydrophilic and hydrophobic parts.</a:t>
            </a:r>
            <a:endParaRPr sz="700">
              <a:solidFill>
                <a:srgbClr val="999999"/>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21"/>
          <p:cNvSpPr txBox="1"/>
          <p:nvPr/>
        </p:nvSpPr>
        <p:spPr>
          <a:xfrm>
            <a:off x="2122726" y="193625"/>
            <a:ext cx="5102400" cy="5655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GB" sz="2400">
                <a:solidFill>
                  <a:srgbClr val="3C78D8"/>
                </a:solidFill>
                <a:latin typeface="Comfortaa"/>
                <a:ea typeface="Comfortaa"/>
                <a:cs typeface="Comfortaa"/>
                <a:sym typeface="Comfortaa"/>
              </a:rPr>
              <a:t>Hepatic Synthesis of Bile Acids</a:t>
            </a:r>
            <a:endParaRPr b="1" sz="2400">
              <a:solidFill>
                <a:srgbClr val="3C78D8"/>
              </a:solidFill>
              <a:latin typeface="Comfortaa"/>
              <a:ea typeface="Comfortaa"/>
              <a:cs typeface="Comfortaa"/>
              <a:sym typeface="Comfortaa"/>
            </a:endParaRPr>
          </a:p>
        </p:txBody>
      </p:sp>
      <p:sp>
        <p:nvSpPr>
          <p:cNvPr id="137" name="Google Shape;137;p21"/>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GB">
                <a:latin typeface="Arial"/>
                <a:ea typeface="Arial"/>
                <a:cs typeface="Arial"/>
                <a:sym typeface="Arial"/>
              </a:rPr>
              <a:t>‹#›</a:t>
            </a:fld>
            <a:endParaRPr>
              <a:latin typeface="Arial"/>
              <a:ea typeface="Arial"/>
              <a:cs typeface="Arial"/>
              <a:sym typeface="Arial"/>
            </a:endParaRPr>
          </a:p>
        </p:txBody>
      </p:sp>
      <p:sp>
        <p:nvSpPr>
          <p:cNvPr id="138" name="Google Shape;138;p21"/>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b="0" i="0" sz="1100" u="none" cap="none" strike="noStrike">
              <a:solidFill>
                <a:srgbClr val="FFFFFF"/>
              </a:solidFill>
              <a:latin typeface="Calibri"/>
              <a:ea typeface="Calibri"/>
              <a:cs typeface="Calibri"/>
              <a:sym typeface="Calibri"/>
            </a:endParaRPr>
          </a:p>
        </p:txBody>
      </p:sp>
      <p:pic>
        <p:nvPicPr>
          <p:cNvPr id="139" name="Google Shape;139;p21"/>
          <p:cNvPicPr preferRelativeResize="0"/>
          <p:nvPr/>
        </p:nvPicPr>
        <p:blipFill>
          <a:blip r:embed="rId3">
            <a:alphaModFix/>
          </a:blip>
          <a:stretch>
            <a:fillRect/>
          </a:stretch>
        </p:blipFill>
        <p:spPr>
          <a:xfrm>
            <a:off x="6953325" y="947800"/>
            <a:ext cx="1962475" cy="2531926"/>
          </a:xfrm>
          <a:prstGeom prst="rect">
            <a:avLst/>
          </a:prstGeom>
          <a:noFill/>
          <a:ln>
            <a:noFill/>
          </a:ln>
        </p:spPr>
      </p:pic>
      <p:sp>
        <p:nvSpPr>
          <p:cNvPr id="140" name="Google Shape;140;p21"/>
          <p:cNvSpPr txBox="1"/>
          <p:nvPr/>
        </p:nvSpPr>
        <p:spPr>
          <a:xfrm>
            <a:off x="-28575" y="984825"/>
            <a:ext cx="7177500" cy="3936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latin typeface="Century Gothic"/>
                <a:ea typeface="Century Gothic"/>
                <a:cs typeface="Century Gothic"/>
                <a:sym typeface="Century Gothic"/>
              </a:rPr>
              <a:t>The </a:t>
            </a:r>
            <a:r>
              <a:rPr b="1" lang="en-GB">
                <a:latin typeface="Century Gothic"/>
                <a:ea typeface="Century Gothic"/>
                <a:cs typeface="Century Gothic"/>
                <a:sym typeface="Century Gothic"/>
              </a:rPr>
              <a:t>rate-limiting</a:t>
            </a:r>
            <a:r>
              <a:rPr lang="en-GB">
                <a:latin typeface="Century Gothic"/>
                <a:ea typeface="Century Gothic"/>
                <a:cs typeface="Century Gothic"/>
                <a:sym typeface="Century Gothic"/>
              </a:rPr>
              <a:t> step is catalyzed by: </a:t>
            </a:r>
            <a:r>
              <a:rPr b="1" lang="en-GB">
                <a:solidFill>
                  <a:srgbClr val="CC0000"/>
                </a:solidFill>
                <a:latin typeface="Century Gothic"/>
                <a:ea typeface="Century Gothic"/>
                <a:cs typeface="Century Gothic"/>
                <a:sym typeface="Century Gothic"/>
              </a:rPr>
              <a:t>Cholesterol 7- α-hydroxylase.</a:t>
            </a:r>
            <a:r>
              <a:rPr b="1" baseline="30000" lang="en-GB">
                <a:solidFill>
                  <a:srgbClr val="CC0000"/>
                </a:solidFill>
                <a:latin typeface="Century Gothic"/>
                <a:ea typeface="Century Gothic"/>
                <a:cs typeface="Century Gothic"/>
                <a:sym typeface="Century Gothic"/>
              </a:rPr>
              <a:t>1</a:t>
            </a:r>
            <a:endParaRPr b="1" baseline="30000">
              <a:solidFill>
                <a:srgbClr val="CC0000"/>
              </a:solidFill>
              <a:latin typeface="Century Gothic"/>
              <a:ea typeface="Century Gothic"/>
              <a:cs typeface="Century Gothic"/>
              <a:sym typeface="Century Gothic"/>
            </a:endParaRPr>
          </a:p>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141" name="Google Shape;141;p21"/>
          <p:cNvSpPr/>
          <p:nvPr/>
        </p:nvSpPr>
        <p:spPr>
          <a:xfrm>
            <a:off x="7310955" y="1915898"/>
            <a:ext cx="737100" cy="393600"/>
          </a:xfrm>
          <a:prstGeom prst="rect">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42" name="Google Shape;142;p21"/>
          <p:cNvGraphicFramePr/>
          <p:nvPr/>
        </p:nvGraphicFramePr>
        <p:xfrm>
          <a:off x="532387" y="1547500"/>
          <a:ext cx="3000000" cy="3000000"/>
        </p:xfrm>
        <a:graphic>
          <a:graphicData uri="http://schemas.openxmlformats.org/drawingml/2006/table">
            <a:tbl>
              <a:tblPr>
                <a:noFill/>
                <a:tableStyleId>{CAD53718-6C70-48D7-B2C2-AAD501DBDFE8}</a:tableStyleId>
              </a:tblPr>
              <a:tblGrid>
                <a:gridCol w="2894275"/>
                <a:gridCol w="2894275"/>
              </a:tblGrid>
              <a:tr h="221850">
                <a:tc>
                  <a:txBody>
                    <a:bodyPr/>
                    <a:lstStyle/>
                    <a:p>
                      <a:pPr indent="0" lvl="0" marL="0" rtl="0" algn="ctr">
                        <a:spcBef>
                          <a:spcPts val="0"/>
                        </a:spcBef>
                        <a:spcAft>
                          <a:spcPts val="0"/>
                        </a:spcAft>
                        <a:buNone/>
                      </a:pPr>
                      <a:r>
                        <a:rPr b="1" lang="en-GB" sz="1900">
                          <a:solidFill>
                            <a:srgbClr val="FFFFFF"/>
                          </a:solidFill>
                          <a:latin typeface="Century Gothic"/>
                          <a:ea typeface="Century Gothic"/>
                          <a:cs typeface="Century Gothic"/>
                          <a:sym typeface="Century Gothic"/>
                        </a:rPr>
                        <a:t>Up-regulated by</a:t>
                      </a:r>
                      <a:endParaRPr b="1" sz="1900">
                        <a:solidFill>
                          <a:srgbClr val="FFFFFF"/>
                        </a:solidFill>
                        <a:latin typeface="Century Gothic"/>
                        <a:ea typeface="Century Gothic"/>
                        <a:cs typeface="Century Gothic"/>
                        <a:sym typeface="Century Gothic"/>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3C78D8"/>
                    </a:solidFill>
                  </a:tcPr>
                </a:tc>
                <a:tc>
                  <a:txBody>
                    <a:bodyPr/>
                    <a:lstStyle/>
                    <a:p>
                      <a:pPr indent="0" lvl="0" marL="0" rtl="0" algn="ctr">
                        <a:spcBef>
                          <a:spcPts val="0"/>
                        </a:spcBef>
                        <a:spcAft>
                          <a:spcPts val="0"/>
                        </a:spcAft>
                        <a:buNone/>
                      </a:pPr>
                      <a:r>
                        <a:rPr b="1" lang="en-GB" sz="1900">
                          <a:solidFill>
                            <a:srgbClr val="FFFFFF"/>
                          </a:solidFill>
                          <a:latin typeface="Century Gothic"/>
                          <a:ea typeface="Century Gothic"/>
                          <a:cs typeface="Century Gothic"/>
                          <a:sym typeface="Century Gothic"/>
                        </a:rPr>
                        <a:t>Down-regulated by</a:t>
                      </a:r>
                      <a:endParaRPr b="1" sz="1900">
                        <a:solidFill>
                          <a:srgbClr val="FFFFFF"/>
                        </a:solidFill>
                        <a:latin typeface="Century Gothic"/>
                        <a:ea typeface="Century Gothic"/>
                        <a:cs typeface="Century Gothic"/>
                        <a:sym typeface="Century Gothic"/>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3C78D8"/>
                    </a:solidFill>
                  </a:tcPr>
                </a:tc>
              </a:tr>
              <a:tr h="740450">
                <a:tc>
                  <a:txBody>
                    <a:bodyPr/>
                    <a:lstStyle/>
                    <a:p>
                      <a:pPr indent="-317500" lvl="0" marL="457200" rtl="0" algn="l">
                        <a:spcBef>
                          <a:spcPts val="0"/>
                        </a:spcBef>
                        <a:spcAft>
                          <a:spcPts val="0"/>
                        </a:spcAft>
                        <a:buClr>
                          <a:srgbClr val="38761D"/>
                        </a:buClr>
                        <a:buSzPts val="1400"/>
                        <a:buFont typeface="Century Gothic"/>
                        <a:buChar char="●"/>
                      </a:pPr>
                      <a:r>
                        <a:rPr b="1" lang="en-GB">
                          <a:solidFill>
                            <a:srgbClr val="38761D"/>
                          </a:solidFill>
                          <a:latin typeface="Century Gothic"/>
                          <a:ea typeface="Century Gothic"/>
                          <a:cs typeface="Century Gothic"/>
                          <a:sym typeface="Century Gothic"/>
                        </a:rPr>
                        <a:t>C</a:t>
                      </a:r>
                      <a:r>
                        <a:rPr b="1" lang="en-GB">
                          <a:solidFill>
                            <a:srgbClr val="38761D"/>
                          </a:solidFill>
                          <a:latin typeface="Century Gothic"/>
                          <a:ea typeface="Century Gothic"/>
                          <a:cs typeface="Century Gothic"/>
                          <a:sym typeface="Century Gothic"/>
                        </a:rPr>
                        <a:t>holesterol</a:t>
                      </a:r>
                      <a:endParaRPr b="1">
                        <a:solidFill>
                          <a:srgbClr val="38761D"/>
                        </a:solidFill>
                        <a:latin typeface="Century Gothic"/>
                        <a:ea typeface="Century Gothic"/>
                        <a:cs typeface="Century Gothic"/>
                        <a:sym typeface="Century Gothic"/>
                      </a:endParaRPr>
                    </a:p>
                    <a:p>
                      <a:pPr indent="0" lvl="0" marL="457200" rtl="0" algn="l">
                        <a:spcBef>
                          <a:spcPts val="0"/>
                        </a:spcBef>
                        <a:spcAft>
                          <a:spcPts val="0"/>
                        </a:spcAft>
                        <a:buNone/>
                      </a:pPr>
                      <a:r>
                        <a:rPr lang="en-GB">
                          <a:latin typeface="Century Gothic"/>
                          <a:ea typeface="Century Gothic"/>
                          <a:cs typeface="Century Gothic"/>
                          <a:sym typeface="Century Gothic"/>
                        </a:rPr>
                        <a:t>“Enzyme induction”</a:t>
                      </a:r>
                      <a:endParaRPr>
                        <a:latin typeface="Century Gothic"/>
                        <a:ea typeface="Century Gothic"/>
                        <a:cs typeface="Century Gothic"/>
                        <a:sym typeface="Century Gothic"/>
                      </a:endParaRPr>
                    </a:p>
                    <a:p>
                      <a:pPr indent="0" lvl="0" marL="0" rtl="0" algn="l">
                        <a:spcBef>
                          <a:spcPts val="500"/>
                        </a:spcBef>
                        <a:spcAft>
                          <a:spcPts val="0"/>
                        </a:spcAft>
                        <a:buNone/>
                      </a:pPr>
                      <a:r>
                        <a:rPr b="1" lang="en-GB" sz="700">
                          <a:solidFill>
                            <a:srgbClr val="999999"/>
                          </a:solidFill>
                          <a:highlight>
                            <a:srgbClr val="EFEFEF"/>
                          </a:highlight>
                          <a:latin typeface="Century Gothic"/>
                          <a:ea typeface="Century Gothic"/>
                          <a:cs typeface="Century Gothic"/>
                          <a:sym typeface="Century Gothic"/>
                        </a:rPr>
                        <a:t>Explanation:</a:t>
                      </a:r>
                      <a:r>
                        <a:rPr b="1" lang="en-GB" sz="700">
                          <a:solidFill>
                            <a:srgbClr val="999999"/>
                          </a:solidFill>
                          <a:latin typeface="Century Gothic"/>
                          <a:ea typeface="Century Gothic"/>
                          <a:cs typeface="Century Gothic"/>
                          <a:sym typeface="Century Gothic"/>
                        </a:rPr>
                        <a:t> </a:t>
                      </a:r>
                      <a:r>
                        <a:rPr lang="en-GB" sz="700">
                          <a:solidFill>
                            <a:srgbClr val="999999"/>
                          </a:solidFill>
                          <a:latin typeface="Century Gothic"/>
                          <a:ea typeface="Century Gothic"/>
                          <a:cs typeface="Century Gothic"/>
                          <a:sym typeface="Century Gothic"/>
                        </a:rPr>
                        <a:t>If we have too much of the precursor (Cholesterol) it will INDUCE the synthesis of the enzyme and increase bile acids</a:t>
                      </a:r>
                      <a:endParaRPr sz="700">
                        <a:solidFill>
                          <a:srgbClr val="999999"/>
                        </a:solidFill>
                        <a:latin typeface="Century Gothic"/>
                        <a:ea typeface="Century Gothic"/>
                        <a:cs typeface="Century Gothic"/>
                        <a:sym typeface="Century Gothic"/>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311150" lvl="0" marL="457200" rtl="0" algn="l">
                        <a:spcBef>
                          <a:spcPts val="0"/>
                        </a:spcBef>
                        <a:spcAft>
                          <a:spcPts val="0"/>
                        </a:spcAft>
                        <a:buClr>
                          <a:schemeClr val="dk1"/>
                        </a:buClr>
                        <a:buSzPts val="1300"/>
                        <a:buChar char="●"/>
                      </a:pPr>
                      <a:r>
                        <a:rPr lang="en-GB" sz="1300">
                          <a:solidFill>
                            <a:schemeClr val="dk1"/>
                          </a:solidFill>
                          <a:latin typeface="Century Gothic"/>
                          <a:ea typeface="Century Gothic"/>
                          <a:cs typeface="Century Gothic"/>
                          <a:sym typeface="Century Gothic"/>
                        </a:rPr>
                        <a:t>End products (</a:t>
                      </a:r>
                      <a:r>
                        <a:rPr b="1" lang="en-GB" sz="1300">
                          <a:solidFill>
                            <a:srgbClr val="CC0000"/>
                          </a:solidFill>
                          <a:latin typeface="Century Gothic"/>
                          <a:ea typeface="Century Gothic"/>
                          <a:cs typeface="Century Gothic"/>
                          <a:sym typeface="Century Gothic"/>
                        </a:rPr>
                        <a:t>bile acids</a:t>
                      </a:r>
                      <a:r>
                        <a:rPr lang="en-GB" sz="1300">
                          <a:solidFill>
                            <a:schemeClr val="dk1"/>
                          </a:solidFill>
                          <a:latin typeface="Century Gothic"/>
                          <a:ea typeface="Century Gothic"/>
                          <a:cs typeface="Century Gothic"/>
                          <a:sym typeface="Century Gothic"/>
                        </a:rPr>
                        <a:t>) “Enzyme repression”</a:t>
                      </a:r>
                      <a:endParaRPr sz="1300">
                        <a:solidFill>
                          <a:schemeClr val="dk1"/>
                        </a:solidFill>
                        <a:latin typeface="Century Gothic"/>
                        <a:ea typeface="Century Gothic"/>
                        <a:cs typeface="Century Gothic"/>
                        <a:sym typeface="Century Gothic"/>
                      </a:endParaRPr>
                    </a:p>
                    <a:p>
                      <a:pPr indent="0" lvl="0" marL="0" rtl="0" algn="l">
                        <a:spcBef>
                          <a:spcPts val="500"/>
                        </a:spcBef>
                        <a:spcAft>
                          <a:spcPts val="0"/>
                        </a:spcAft>
                        <a:buNone/>
                      </a:pPr>
                      <a:r>
                        <a:rPr b="1" lang="en-GB" sz="700">
                          <a:solidFill>
                            <a:srgbClr val="999999"/>
                          </a:solidFill>
                          <a:highlight>
                            <a:srgbClr val="EFEFEF"/>
                          </a:highlight>
                          <a:latin typeface="Century Gothic"/>
                          <a:ea typeface="Century Gothic"/>
                          <a:cs typeface="Century Gothic"/>
                          <a:sym typeface="Century Gothic"/>
                        </a:rPr>
                        <a:t>Explanation:</a:t>
                      </a:r>
                      <a:r>
                        <a:rPr b="1" lang="en-GB" sz="700">
                          <a:solidFill>
                            <a:srgbClr val="999999"/>
                          </a:solidFill>
                          <a:latin typeface="Century Gothic"/>
                          <a:ea typeface="Century Gothic"/>
                          <a:cs typeface="Century Gothic"/>
                          <a:sym typeface="Century Gothic"/>
                        </a:rPr>
                        <a:t> </a:t>
                      </a:r>
                      <a:r>
                        <a:rPr lang="en-GB" sz="700">
                          <a:solidFill>
                            <a:srgbClr val="999999"/>
                          </a:solidFill>
                          <a:latin typeface="Century Gothic"/>
                          <a:ea typeface="Century Gothic"/>
                          <a:cs typeface="Century Gothic"/>
                          <a:sym typeface="Century Gothic"/>
                        </a:rPr>
                        <a:t>If we have too much of the product(bile acids) it will REPRESS the synthesis of the enzyme and inhibit the synthesis of bile acids.</a:t>
                      </a:r>
                      <a:endParaRPr>
                        <a:solidFill>
                          <a:schemeClr val="dk1"/>
                        </a:solidFill>
                        <a:latin typeface="Century Gothic"/>
                        <a:ea typeface="Century Gothic"/>
                        <a:cs typeface="Century Gothic"/>
                        <a:sym typeface="Century Gothic"/>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bl>
          </a:graphicData>
        </a:graphic>
      </p:graphicFrame>
      <p:sp>
        <p:nvSpPr>
          <p:cNvPr id="143" name="Google Shape;143;p21"/>
          <p:cNvSpPr/>
          <p:nvPr/>
        </p:nvSpPr>
        <p:spPr>
          <a:xfrm>
            <a:off x="8113532" y="1961523"/>
            <a:ext cx="802200" cy="393600"/>
          </a:xfrm>
          <a:prstGeom prst="rect">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1"/>
          <p:cNvSpPr txBox="1"/>
          <p:nvPr/>
        </p:nvSpPr>
        <p:spPr>
          <a:xfrm>
            <a:off x="413650" y="3755675"/>
            <a:ext cx="7315200" cy="105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900">
                <a:solidFill>
                  <a:srgbClr val="999999"/>
                </a:solidFill>
                <a:highlight>
                  <a:srgbClr val="EFEFEF"/>
                </a:highlight>
                <a:latin typeface="Century Gothic"/>
                <a:ea typeface="Century Gothic"/>
                <a:cs typeface="Century Gothic"/>
                <a:sym typeface="Century Gothic"/>
              </a:rPr>
              <a:t>EXTRA but IMPORTANT for understanding (most will be repeated in next slide):</a:t>
            </a:r>
            <a:r>
              <a:rPr lang="en-GB" sz="900">
                <a:solidFill>
                  <a:srgbClr val="999999"/>
                </a:solidFill>
                <a:latin typeface="Century Gothic"/>
                <a:ea typeface="Century Gothic"/>
                <a:cs typeface="Century Gothic"/>
                <a:sym typeface="Century Gothic"/>
              </a:rPr>
              <a:t> So now that we’ve synthesized the bile acids we will convert them into bile salts. But before we begin, What’s the </a:t>
            </a:r>
            <a:r>
              <a:rPr lang="en-GB" sz="900">
                <a:solidFill>
                  <a:srgbClr val="999999"/>
                </a:solidFill>
                <a:latin typeface="Century Gothic"/>
                <a:ea typeface="Century Gothic"/>
                <a:cs typeface="Century Gothic"/>
                <a:sym typeface="Century Gothic"/>
              </a:rPr>
              <a:t>difference between bile acid and bile salts?</a:t>
            </a:r>
            <a:endParaRPr sz="900">
              <a:solidFill>
                <a:srgbClr val="999999"/>
              </a:solidFill>
              <a:latin typeface="Century Gothic"/>
              <a:ea typeface="Century Gothic"/>
              <a:cs typeface="Century Gothic"/>
              <a:sym typeface="Century Gothic"/>
            </a:endParaRPr>
          </a:p>
          <a:p>
            <a:pPr indent="0" lvl="0" marL="0" rtl="0" algn="l">
              <a:spcBef>
                <a:spcPts val="0"/>
              </a:spcBef>
              <a:spcAft>
                <a:spcPts val="0"/>
              </a:spcAft>
              <a:buNone/>
            </a:pPr>
            <a:r>
              <a:rPr lang="en-GB" sz="900">
                <a:solidFill>
                  <a:srgbClr val="999999"/>
                </a:solidFill>
                <a:latin typeface="Century Gothic"/>
                <a:ea typeface="Century Gothic"/>
                <a:cs typeface="Century Gothic"/>
                <a:sym typeface="Century Gothic"/>
              </a:rPr>
              <a:t>Simply before the bile acids leave the liver, they are conjugated to a molecule of either glycine or taurine, by an amide bond between the carboxyl group of the bile acid and the amino group of the added compound. Addition of glycine or taurine results in the presence of a carboxyl group with a lower pKa (from glycine) or a sulfonate group (from taurine), both of which are fully ionized (negatively charged) at physiologic pH, thus, the conjugated forms are called bile salts</a:t>
            </a:r>
            <a:endParaRPr sz="900">
              <a:solidFill>
                <a:srgbClr val="999999"/>
              </a:solidFill>
              <a:latin typeface="Century Gothic"/>
              <a:ea typeface="Century Gothic"/>
              <a:cs typeface="Century Gothic"/>
              <a:sym typeface="Century Gothic"/>
            </a:endParaRPr>
          </a:p>
        </p:txBody>
      </p:sp>
      <p:sp>
        <p:nvSpPr>
          <p:cNvPr id="145" name="Google Shape;145;p21"/>
          <p:cNvSpPr txBox="1"/>
          <p:nvPr/>
        </p:nvSpPr>
        <p:spPr>
          <a:xfrm>
            <a:off x="101600" y="4805321"/>
            <a:ext cx="7315200" cy="393600"/>
          </a:xfrm>
          <a:prstGeom prst="rect">
            <a:avLst/>
          </a:prstGeom>
          <a:noFill/>
          <a:ln>
            <a:noFill/>
          </a:ln>
        </p:spPr>
        <p:txBody>
          <a:bodyPr anchorCtr="0" anchor="t" bIns="91425" lIns="91425" spcFirstLastPara="1" rIns="91425" wrap="square" tIns="91425">
            <a:noAutofit/>
          </a:bodyPr>
          <a:lstStyle/>
          <a:p>
            <a:pPr indent="-273050" lvl="0" marL="457200" rtl="0" algn="l">
              <a:spcBef>
                <a:spcPts val="0"/>
              </a:spcBef>
              <a:spcAft>
                <a:spcPts val="0"/>
              </a:spcAft>
              <a:buClr>
                <a:srgbClr val="999999"/>
              </a:buClr>
              <a:buSzPts val="700"/>
              <a:buFont typeface="Century Gothic"/>
              <a:buAutoNum type="arabicPeriod"/>
            </a:pPr>
            <a:r>
              <a:rPr lang="en-GB" sz="700">
                <a:solidFill>
                  <a:srgbClr val="999999"/>
                </a:solidFill>
                <a:latin typeface="Century Gothic"/>
                <a:ea typeface="Century Gothic"/>
                <a:cs typeface="Century Gothic"/>
                <a:sym typeface="Century Gothic"/>
              </a:rPr>
              <a:t>Adds </a:t>
            </a:r>
            <a:r>
              <a:rPr lang="en-GB" sz="700">
                <a:solidFill>
                  <a:srgbClr val="999999"/>
                </a:solidFill>
                <a:latin typeface="Century Gothic"/>
                <a:ea typeface="Century Gothic"/>
                <a:cs typeface="Century Gothic"/>
                <a:sym typeface="Century Gothic"/>
              </a:rPr>
              <a:t>hydroxyl group at carbon 7 of the steroid nucleus.</a:t>
            </a:r>
            <a:endParaRPr sz="700">
              <a:solidFill>
                <a:srgbClr val="999999"/>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2"/>
          <p:cNvSpPr txBox="1"/>
          <p:nvPr/>
        </p:nvSpPr>
        <p:spPr>
          <a:xfrm>
            <a:off x="2671750" y="1523525"/>
            <a:ext cx="25263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rgbClr val="999999"/>
                </a:solidFill>
                <a:latin typeface="Century Gothic"/>
                <a:ea typeface="Century Gothic"/>
                <a:cs typeface="Century Gothic"/>
                <a:sym typeface="Century Gothic"/>
              </a:rPr>
              <a:t>Conjugated with glycine or taurine</a:t>
            </a:r>
            <a:endParaRPr sz="900">
              <a:solidFill>
                <a:srgbClr val="999999"/>
              </a:solidFill>
              <a:latin typeface="Century Gothic"/>
              <a:ea typeface="Century Gothic"/>
              <a:cs typeface="Century Gothic"/>
              <a:sym typeface="Century Gothic"/>
            </a:endParaRPr>
          </a:p>
        </p:txBody>
      </p:sp>
      <p:sp>
        <p:nvSpPr>
          <p:cNvPr id="151" name="Google Shape;151;p22"/>
          <p:cNvSpPr txBox="1"/>
          <p:nvPr/>
        </p:nvSpPr>
        <p:spPr>
          <a:xfrm>
            <a:off x="2122726" y="193625"/>
            <a:ext cx="5102400" cy="5655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GB" sz="2400">
                <a:solidFill>
                  <a:srgbClr val="3C78D8"/>
                </a:solidFill>
                <a:latin typeface="Comfortaa"/>
                <a:ea typeface="Comfortaa"/>
                <a:cs typeface="Comfortaa"/>
                <a:sym typeface="Comfortaa"/>
              </a:rPr>
              <a:t>Primary Bile Acids &amp; Salts</a:t>
            </a:r>
            <a:endParaRPr b="1" sz="2400">
              <a:solidFill>
                <a:srgbClr val="3C78D8"/>
              </a:solidFill>
              <a:latin typeface="Comfortaa"/>
              <a:ea typeface="Comfortaa"/>
              <a:cs typeface="Comfortaa"/>
              <a:sym typeface="Comfortaa"/>
            </a:endParaRPr>
          </a:p>
        </p:txBody>
      </p:sp>
      <p:sp>
        <p:nvSpPr>
          <p:cNvPr id="152" name="Google Shape;152;p22"/>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GB">
                <a:latin typeface="Arial"/>
                <a:ea typeface="Arial"/>
                <a:cs typeface="Arial"/>
                <a:sym typeface="Arial"/>
              </a:rPr>
              <a:t>‹#›</a:t>
            </a:fld>
            <a:endParaRPr>
              <a:latin typeface="Arial"/>
              <a:ea typeface="Arial"/>
              <a:cs typeface="Arial"/>
              <a:sym typeface="Arial"/>
            </a:endParaRPr>
          </a:p>
        </p:txBody>
      </p:sp>
      <p:sp>
        <p:nvSpPr>
          <p:cNvPr id="153" name="Google Shape;153;p22"/>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b="0" i="0" sz="1100" u="none" cap="none" strike="noStrike">
              <a:solidFill>
                <a:srgbClr val="FFFFFF"/>
              </a:solidFill>
              <a:latin typeface="Calibri"/>
              <a:ea typeface="Calibri"/>
              <a:cs typeface="Calibri"/>
              <a:sym typeface="Calibri"/>
            </a:endParaRPr>
          </a:p>
        </p:txBody>
      </p:sp>
      <p:sp>
        <p:nvSpPr>
          <p:cNvPr id="154" name="Google Shape;154;p22"/>
          <p:cNvSpPr txBox="1"/>
          <p:nvPr/>
        </p:nvSpPr>
        <p:spPr>
          <a:xfrm>
            <a:off x="203200" y="1140125"/>
            <a:ext cx="3135000" cy="85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600">
                <a:latin typeface="Century Gothic"/>
                <a:ea typeface="Century Gothic"/>
                <a:cs typeface="Century Gothic"/>
                <a:sym typeface="Century Gothic"/>
              </a:rPr>
              <a:t>Cholic acid</a:t>
            </a:r>
            <a:endParaRPr b="1" sz="1600">
              <a:latin typeface="Century Gothic"/>
              <a:ea typeface="Century Gothic"/>
              <a:cs typeface="Century Gothic"/>
              <a:sym typeface="Century Gothic"/>
            </a:endParaRPr>
          </a:p>
          <a:p>
            <a:pPr indent="0" lvl="0" marL="0" rtl="0" algn="l">
              <a:spcBef>
                <a:spcPts val="0"/>
              </a:spcBef>
              <a:spcAft>
                <a:spcPts val="0"/>
              </a:spcAft>
              <a:buNone/>
            </a:pPr>
            <a:r>
              <a:t/>
            </a:r>
            <a:endParaRPr b="1" sz="1600">
              <a:latin typeface="Century Gothic"/>
              <a:ea typeface="Century Gothic"/>
              <a:cs typeface="Century Gothic"/>
              <a:sym typeface="Century Gothic"/>
            </a:endParaRPr>
          </a:p>
          <a:p>
            <a:pPr indent="0" lvl="0" marL="0" rtl="0" algn="l">
              <a:spcBef>
                <a:spcPts val="0"/>
              </a:spcBef>
              <a:spcAft>
                <a:spcPts val="0"/>
              </a:spcAft>
              <a:buNone/>
            </a:pPr>
            <a:r>
              <a:rPr b="1" lang="en-GB" sz="1600">
                <a:latin typeface="Century Gothic"/>
                <a:ea typeface="Century Gothic"/>
                <a:cs typeface="Century Gothic"/>
                <a:sym typeface="Century Gothic"/>
              </a:rPr>
              <a:t>Chenodeoxycholic acid</a:t>
            </a:r>
            <a:endParaRPr b="1" sz="1600">
              <a:latin typeface="Century Gothic"/>
              <a:ea typeface="Century Gothic"/>
              <a:cs typeface="Century Gothic"/>
              <a:sym typeface="Century Gothic"/>
            </a:endParaRPr>
          </a:p>
        </p:txBody>
      </p:sp>
      <p:sp>
        <p:nvSpPr>
          <p:cNvPr id="155" name="Google Shape;155;p22"/>
          <p:cNvSpPr/>
          <p:nvPr/>
        </p:nvSpPr>
        <p:spPr>
          <a:xfrm>
            <a:off x="1617119" y="1317423"/>
            <a:ext cx="3135000" cy="174300"/>
          </a:xfrm>
          <a:prstGeom prst="rightArrow">
            <a:avLst>
              <a:gd fmla="val 50000" name="adj1"/>
              <a:gd fmla="val 50000" name="adj2"/>
            </a:avLst>
          </a:pr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omfortaa"/>
              <a:ea typeface="Comfortaa"/>
              <a:cs typeface="Comfortaa"/>
              <a:sym typeface="Comfortaa"/>
            </a:endParaRPr>
          </a:p>
        </p:txBody>
      </p:sp>
      <p:sp>
        <p:nvSpPr>
          <p:cNvPr id="156" name="Google Shape;156;p22"/>
          <p:cNvSpPr/>
          <p:nvPr/>
        </p:nvSpPr>
        <p:spPr>
          <a:xfrm>
            <a:off x="2836322" y="1769800"/>
            <a:ext cx="1915800" cy="174300"/>
          </a:xfrm>
          <a:prstGeom prst="rightArrow">
            <a:avLst>
              <a:gd fmla="val 50000" name="adj1"/>
              <a:gd fmla="val 50000" name="adj2"/>
            </a:avLst>
          </a:pr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omfortaa"/>
              <a:ea typeface="Comfortaa"/>
              <a:cs typeface="Comfortaa"/>
              <a:sym typeface="Comfortaa"/>
            </a:endParaRPr>
          </a:p>
        </p:txBody>
      </p:sp>
      <p:sp>
        <p:nvSpPr>
          <p:cNvPr id="157" name="Google Shape;157;p22"/>
          <p:cNvSpPr txBox="1"/>
          <p:nvPr/>
        </p:nvSpPr>
        <p:spPr>
          <a:xfrm>
            <a:off x="4752125" y="1219850"/>
            <a:ext cx="4682100" cy="85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300">
                <a:latin typeface="Century Gothic"/>
                <a:ea typeface="Century Gothic"/>
                <a:cs typeface="Century Gothic"/>
                <a:sym typeface="Century Gothic"/>
              </a:rPr>
              <a:t>Glycocholic &amp; Taurocholic</a:t>
            </a:r>
            <a:endParaRPr b="1" sz="1300">
              <a:latin typeface="Century Gothic"/>
              <a:ea typeface="Century Gothic"/>
              <a:cs typeface="Century Gothic"/>
              <a:sym typeface="Century Gothic"/>
            </a:endParaRPr>
          </a:p>
          <a:p>
            <a:pPr indent="0" lvl="0" marL="0" rtl="0" algn="l">
              <a:spcBef>
                <a:spcPts val="0"/>
              </a:spcBef>
              <a:spcAft>
                <a:spcPts val="0"/>
              </a:spcAft>
              <a:buNone/>
            </a:pPr>
            <a:r>
              <a:t/>
            </a:r>
            <a:endParaRPr b="1" sz="1300">
              <a:latin typeface="Century Gothic"/>
              <a:ea typeface="Century Gothic"/>
              <a:cs typeface="Century Gothic"/>
              <a:sym typeface="Century Gothic"/>
            </a:endParaRPr>
          </a:p>
          <a:p>
            <a:pPr indent="0" lvl="0" marL="0" rtl="0" algn="l">
              <a:spcBef>
                <a:spcPts val="0"/>
              </a:spcBef>
              <a:spcAft>
                <a:spcPts val="0"/>
              </a:spcAft>
              <a:buNone/>
            </a:pPr>
            <a:r>
              <a:rPr b="1" lang="en-GB" sz="1300">
                <a:latin typeface="Century Gothic"/>
                <a:ea typeface="Century Gothic"/>
                <a:cs typeface="Century Gothic"/>
                <a:sym typeface="Century Gothic"/>
              </a:rPr>
              <a:t>Glycochenodeoxycholic &amp; Taurochenodeoxycholic</a:t>
            </a:r>
            <a:endParaRPr b="1" sz="1300">
              <a:latin typeface="Century Gothic"/>
              <a:ea typeface="Century Gothic"/>
              <a:cs typeface="Century Gothic"/>
              <a:sym typeface="Century Gothic"/>
            </a:endParaRPr>
          </a:p>
        </p:txBody>
      </p:sp>
      <p:sp>
        <p:nvSpPr>
          <p:cNvPr id="158" name="Google Shape;158;p22"/>
          <p:cNvSpPr/>
          <p:nvPr/>
        </p:nvSpPr>
        <p:spPr>
          <a:xfrm>
            <a:off x="203200" y="732150"/>
            <a:ext cx="1413900" cy="393600"/>
          </a:xfrm>
          <a:prstGeom prst="rect">
            <a:avLst/>
          </a:prstGeom>
          <a:noFill/>
          <a:ln cap="flat" cmpd="sng" w="47625">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6D9EEB"/>
                </a:solidFill>
                <a:latin typeface="Century Gothic"/>
                <a:ea typeface="Century Gothic"/>
                <a:cs typeface="Century Gothic"/>
                <a:sym typeface="Century Gothic"/>
              </a:rPr>
              <a:t>BILE ACIDS</a:t>
            </a:r>
            <a:endParaRPr b="1">
              <a:solidFill>
                <a:srgbClr val="6D9EEB"/>
              </a:solidFill>
              <a:latin typeface="Century Gothic"/>
              <a:ea typeface="Century Gothic"/>
              <a:cs typeface="Century Gothic"/>
              <a:sym typeface="Century Gothic"/>
            </a:endParaRPr>
          </a:p>
        </p:txBody>
      </p:sp>
      <p:sp>
        <p:nvSpPr>
          <p:cNvPr id="159" name="Google Shape;159;p22"/>
          <p:cNvSpPr/>
          <p:nvPr/>
        </p:nvSpPr>
        <p:spPr>
          <a:xfrm>
            <a:off x="5156200" y="808350"/>
            <a:ext cx="1413900" cy="393600"/>
          </a:xfrm>
          <a:prstGeom prst="rect">
            <a:avLst/>
          </a:prstGeom>
          <a:noFill/>
          <a:ln cap="flat" cmpd="sng" w="47625">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6D9EEB"/>
                </a:solidFill>
                <a:latin typeface="Century Gothic"/>
                <a:ea typeface="Century Gothic"/>
                <a:cs typeface="Century Gothic"/>
                <a:sym typeface="Century Gothic"/>
              </a:rPr>
              <a:t>BILE SALTS</a:t>
            </a:r>
            <a:endParaRPr b="1">
              <a:solidFill>
                <a:srgbClr val="6D9EEB"/>
              </a:solidFill>
              <a:latin typeface="Century Gothic"/>
              <a:ea typeface="Century Gothic"/>
              <a:cs typeface="Century Gothic"/>
              <a:sym typeface="Century Gothic"/>
            </a:endParaRPr>
          </a:p>
        </p:txBody>
      </p:sp>
      <p:sp>
        <p:nvSpPr>
          <p:cNvPr id="160" name="Google Shape;160;p22"/>
          <p:cNvSpPr txBox="1"/>
          <p:nvPr/>
        </p:nvSpPr>
        <p:spPr>
          <a:xfrm>
            <a:off x="1985950" y="1066325"/>
            <a:ext cx="25263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rgbClr val="999999"/>
                </a:solidFill>
                <a:latin typeface="Century Gothic"/>
                <a:ea typeface="Century Gothic"/>
                <a:cs typeface="Century Gothic"/>
                <a:sym typeface="Century Gothic"/>
              </a:rPr>
              <a:t>Conjugated with glycine or taurine</a:t>
            </a:r>
            <a:endParaRPr sz="900">
              <a:solidFill>
                <a:srgbClr val="999999"/>
              </a:solidFill>
              <a:latin typeface="Century Gothic"/>
              <a:ea typeface="Century Gothic"/>
              <a:cs typeface="Century Gothic"/>
              <a:sym typeface="Century Gothic"/>
            </a:endParaRPr>
          </a:p>
        </p:txBody>
      </p:sp>
      <p:grpSp>
        <p:nvGrpSpPr>
          <p:cNvPr id="161" name="Google Shape;161;p22"/>
          <p:cNvGrpSpPr/>
          <p:nvPr/>
        </p:nvGrpSpPr>
        <p:grpSpPr>
          <a:xfrm rot="1044433">
            <a:off x="644755" y="1403735"/>
            <a:ext cx="2265746" cy="2265746"/>
            <a:chOff x="645756" y="509851"/>
            <a:chExt cx="3295200" cy="3295200"/>
          </a:xfrm>
        </p:grpSpPr>
        <p:sp>
          <p:nvSpPr>
            <p:cNvPr id="162" name="Google Shape;162;p22"/>
            <p:cNvSpPr/>
            <p:nvPr/>
          </p:nvSpPr>
          <p:spPr>
            <a:xfrm rot="2700000">
              <a:off x="1554500" y="566249"/>
              <a:ext cx="1477712" cy="3182405"/>
            </a:xfrm>
            <a:prstGeom prst="roundRect">
              <a:avLst>
                <a:gd fmla="val 50000" name="adj"/>
              </a:avLst>
            </a:prstGeom>
            <a:solidFill>
              <a:srgbClr val="3C78D8"/>
            </a:solidFill>
            <a:ln>
              <a:noFill/>
            </a:ln>
          </p:spPr>
          <p:txBody>
            <a:bodyPr anchorCtr="0" anchor="ctr" bIns="48000" lIns="48000" spcFirstLastPara="1" rIns="48000" wrap="square" tIns="48000">
              <a:noAutofit/>
            </a:bodyPr>
            <a:lstStyle/>
            <a:p>
              <a:pPr indent="0" lvl="0" marL="0" rtl="0" algn="l">
                <a:spcBef>
                  <a:spcPts val="0"/>
                </a:spcBef>
                <a:spcAft>
                  <a:spcPts val="0"/>
                </a:spcAft>
                <a:buNone/>
              </a:pPr>
              <a:r>
                <a:t/>
              </a:r>
              <a:endParaRPr sz="700">
                <a:latin typeface="Comfortaa"/>
                <a:ea typeface="Comfortaa"/>
                <a:cs typeface="Comfortaa"/>
                <a:sym typeface="Comfortaa"/>
              </a:endParaRPr>
            </a:p>
          </p:txBody>
        </p:sp>
        <p:sp>
          <p:nvSpPr>
            <p:cNvPr id="163" name="Google Shape;163;p22"/>
            <p:cNvSpPr/>
            <p:nvPr/>
          </p:nvSpPr>
          <p:spPr>
            <a:xfrm rot="-2633823">
              <a:off x="1211732" y="2484834"/>
              <a:ext cx="374695" cy="1217638"/>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48000" lIns="48000" spcFirstLastPara="1" rIns="48000" wrap="square" tIns="48000">
              <a:noAutofit/>
            </a:bodyPr>
            <a:lstStyle/>
            <a:p>
              <a:pPr indent="0" lvl="0" marL="0" rtl="0" algn="ctr">
                <a:spcBef>
                  <a:spcPts val="0"/>
                </a:spcBef>
                <a:spcAft>
                  <a:spcPts val="0"/>
                </a:spcAft>
                <a:buNone/>
              </a:pPr>
              <a:r>
                <a:rPr b="1" lang="en-GB">
                  <a:solidFill>
                    <a:srgbClr val="666666"/>
                  </a:solidFill>
                  <a:latin typeface="Comfortaa"/>
                  <a:ea typeface="Comfortaa"/>
                  <a:cs typeface="Comfortaa"/>
                  <a:sym typeface="Comfortaa"/>
                </a:rPr>
                <a:t>3</a:t>
              </a:r>
              <a:endParaRPr b="1">
                <a:solidFill>
                  <a:srgbClr val="666666"/>
                </a:solidFill>
                <a:latin typeface="Comfortaa"/>
                <a:ea typeface="Comfortaa"/>
                <a:cs typeface="Comfortaa"/>
                <a:sym typeface="Comfortaa"/>
              </a:endParaRPr>
            </a:p>
          </p:txBody>
        </p:sp>
      </p:grpSp>
      <p:sp>
        <p:nvSpPr>
          <p:cNvPr id="164" name="Google Shape;164;p22"/>
          <p:cNvSpPr txBox="1"/>
          <p:nvPr/>
        </p:nvSpPr>
        <p:spPr>
          <a:xfrm>
            <a:off x="931050" y="2273850"/>
            <a:ext cx="2001000" cy="44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solidFill>
                  <a:srgbClr val="FFFFFF"/>
                </a:solidFill>
                <a:latin typeface="Century Gothic"/>
                <a:ea typeface="Century Gothic"/>
                <a:cs typeface="Century Gothic"/>
                <a:sym typeface="Century Gothic"/>
              </a:rPr>
              <a:t>Bile Salts</a:t>
            </a:r>
            <a:endParaRPr b="1" sz="1100">
              <a:solidFill>
                <a:srgbClr val="FFFFFF"/>
              </a:solidFill>
              <a:latin typeface="Century Gothic"/>
              <a:ea typeface="Century Gothic"/>
              <a:cs typeface="Century Gothic"/>
              <a:sym typeface="Century Gothic"/>
            </a:endParaRPr>
          </a:p>
          <a:p>
            <a:pPr indent="0" lvl="0" marL="0" rtl="0" algn="ctr">
              <a:spcBef>
                <a:spcPts val="0"/>
              </a:spcBef>
              <a:spcAft>
                <a:spcPts val="0"/>
              </a:spcAft>
              <a:buNone/>
            </a:pPr>
            <a:r>
              <a:rPr b="1" lang="en-GB" sz="1100">
                <a:solidFill>
                  <a:srgbClr val="FFFFFF"/>
                </a:solidFill>
                <a:latin typeface="Century Gothic"/>
                <a:ea typeface="Century Gothic"/>
                <a:cs typeface="Century Gothic"/>
                <a:sym typeface="Century Gothic"/>
              </a:rPr>
              <a:t>(Conjugated bile acids)</a:t>
            </a:r>
            <a:endParaRPr b="1" sz="1100">
              <a:solidFill>
                <a:srgbClr val="FFFFFF"/>
              </a:solidFill>
              <a:latin typeface="Century Gothic"/>
              <a:ea typeface="Century Gothic"/>
              <a:cs typeface="Century Gothic"/>
              <a:sym typeface="Century Gothic"/>
            </a:endParaRPr>
          </a:p>
        </p:txBody>
      </p:sp>
      <p:sp>
        <p:nvSpPr>
          <p:cNvPr id="165" name="Google Shape;165;p22"/>
          <p:cNvSpPr txBox="1"/>
          <p:nvPr/>
        </p:nvSpPr>
        <p:spPr>
          <a:xfrm>
            <a:off x="313050" y="2798550"/>
            <a:ext cx="5942700" cy="20868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SzPts val="1300"/>
              <a:buFont typeface="Century Gothic"/>
              <a:buChar char="●"/>
            </a:pPr>
            <a:r>
              <a:rPr b="1" lang="en-GB" sz="1300">
                <a:latin typeface="Century Gothic"/>
                <a:ea typeface="Century Gothic"/>
                <a:cs typeface="Century Gothic"/>
                <a:sym typeface="Century Gothic"/>
              </a:rPr>
              <a:t>Addition of glycine or taurine forming an</a:t>
            </a:r>
            <a:r>
              <a:rPr b="1" lang="en-GB" sz="1300">
                <a:latin typeface="Century Gothic"/>
                <a:ea typeface="Century Gothic"/>
                <a:cs typeface="Century Gothic"/>
                <a:sym typeface="Century Gothic"/>
              </a:rPr>
              <a:t> amide bond between them and the bile acids, results in the presence of </a:t>
            </a:r>
            <a:r>
              <a:rPr b="1" lang="en-GB" sz="1300">
                <a:solidFill>
                  <a:srgbClr val="CC0000"/>
                </a:solidFill>
                <a:latin typeface="Century Gothic"/>
                <a:ea typeface="Century Gothic"/>
                <a:cs typeface="Century Gothic"/>
                <a:sym typeface="Century Gothic"/>
              </a:rPr>
              <a:t>fully ionized</a:t>
            </a:r>
            <a:r>
              <a:rPr b="1" lang="en-GB" sz="1300">
                <a:latin typeface="Century Gothic"/>
                <a:ea typeface="Century Gothic"/>
                <a:cs typeface="Century Gothic"/>
                <a:sym typeface="Century Gothic"/>
              </a:rPr>
              <a:t> groups at pH 7.0:</a:t>
            </a:r>
            <a:endParaRPr b="1" sz="1300">
              <a:latin typeface="Century Gothic"/>
              <a:ea typeface="Century Gothic"/>
              <a:cs typeface="Century Gothic"/>
              <a:sym typeface="Century Gothic"/>
            </a:endParaRPr>
          </a:p>
          <a:p>
            <a:pPr indent="-311150" lvl="1" marL="914400" rtl="0" algn="l">
              <a:spcBef>
                <a:spcPts val="0"/>
              </a:spcBef>
              <a:spcAft>
                <a:spcPts val="0"/>
              </a:spcAft>
              <a:buSzPts val="1300"/>
              <a:buFont typeface="Century Gothic"/>
              <a:buChar char="○"/>
            </a:pPr>
            <a:r>
              <a:rPr lang="en-GB" sz="1300">
                <a:latin typeface="Century Gothic"/>
                <a:ea typeface="Century Gothic"/>
                <a:cs typeface="Century Gothic"/>
                <a:sym typeface="Century Gothic"/>
              </a:rPr>
              <a:t>COOH of glycine </a:t>
            </a:r>
            <a:endParaRPr sz="1300">
              <a:latin typeface="Century Gothic"/>
              <a:ea typeface="Century Gothic"/>
              <a:cs typeface="Century Gothic"/>
              <a:sym typeface="Century Gothic"/>
            </a:endParaRPr>
          </a:p>
          <a:p>
            <a:pPr indent="-311150" lvl="1" marL="914400" rtl="0" algn="l">
              <a:spcBef>
                <a:spcPts val="0"/>
              </a:spcBef>
              <a:spcAft>
                <a:spcPts val="0"/>
              </a:spcAft>
              <a:buSzPts val="1300"/>
              <a:buFont typeface="Century Gothic"/>
              <a:buChar char="○"/>
            </a:pPr>
            <a:r>
              <a:rPr lang="en-GB" sz="1300">
                <a:latin typeface="Century Gothic"/>
                <a:ea typeface="Century Gothic"/>
                <a:cs typeface="Century Gothic"/>
                <a:sym typeface="Century Gothic"/>
              </a:rPr>
              <a:t>SO3 of taurine</a:t>
            </a:r>
            <a:endParaRPr sz="1300">
              <a:latin typeface="Century Gothic"/>
              <a:ea typeface="Century Gothic"/>
              <a:cs typeface="Century Gothic"/>
              <a:sym typeface="Century Gothic"/>
            </a:endParaRPr>
          </a:p>
          <a:p>
            <a:pPr indent="0" lvl="0" marL="457200" rtl="0" algn="l">
              <a:spcBef>
                <a:spcPts val="0"/>
              </a:spcBef>
              <a:spcAft>
                <a:spcPts val="0"/>
              </a:spcAft>
              <a:buNone/>
            </a:pPr>
            <a:r>
              <a:rPr lang="en-GB" sz="1300">
                <a:latin typeface="Century Gothic"/>
                <a:ea typeface="Century Gothic"/>
                <a:cs typeface="Century Gothic"/>
                <a:sym typeface="Century Gothic"/>
              </a:rPr>
              <a:t>( Hence, its name as bile salts e.g., Sodium or potassium glycocholate )</a:t>
            </a:r>
            <a:endParaRPr sz="1300">
              <a:latin typeface="Century Gothic"/>
              <a:ea typeface="Century Gothic"/>
              <a:cs typeface="Century Gothic"/>
              <a:sym typeface="Century Gothic"/>
            </a:endParaRPr>
          </a:p>
          <a:p>
            <a:pPr indent="-311150" lvl="0" marL="457200" rtl="0" algn="l">
              <a:spcBef>
                <a:spcPts val="0"/>
              </a:spcBef>
              <a:spcAft>
                <a:spcPts val="0"/>
              </a:spcAft>
              <a:buSzPts val="1300"/>
              <a:buFont typeface="Century Gothic"/>
              <a:buChar char="●"/>
            </a:pPr>
            <a:r>
              <a:rPr lang="en-GB" sz="1300">
                <a:latin typeface="Century Gothic"/>
                <a:ea typeface="Century Gothic"/>
                <a:cs typeface="Century Gothic"/>
                <a:sym typeface="Century Gothic"/>
              </a:rPr>
              <a:t>The ratio of glycine to taurine forms in the bile is 3:1</a:t>
            </a:r>
            <a:endParaRPr sz="1300">
              <a:latin typeface="Century Gothic"/>
              <a:ea typeface="Century Gothic"/>
              <a:cs typeface="Century Gothic"/>
              <a:sym typeface="Century Gothic"/>
            </a:endParaRPr>
          </a:p>
          <a:p>
            <a:pPr indent="-311150" lvl="0" marL="457200" rtl="0" algn="l">
              <a:spcBef>
                <a:spcPts val="0"/>
              </a:spcBef>
              <a:spcAft>
                <a:spcPts val="0"/>
              </a:spcAft>
              <a:buSzPts val="1300"/>
              <a:buFont typeface="Century Gothic"/>
              <a:buChar char="●"/>
            </a:pPr>
            <a:r>
              <a:rPr lang="en-GB" sz="1300">
                <a:latin typeface="Century Gothic"/>
                <a:ea typeface="Century Gothic"/>
                <a:cs typeface="Century Gothic"/>
                <a:sym typeface="Century Gothic"/>
              </a:rPr>
              <a:t>Bile salts are more effective detergent than bile acids</a:t>
            </a:r>
            <a:endParaRPr sz="1300">
              <a:latin typeface="Century Gothic"/>
              <a:ea typeface="Century Gothic"/>
              <a:cs typeface="Century Gothic"/>
              <a:sym typeface="Century Gothic"/>
            </a:endParaRPr>
          </a:p>
          <a:p>
            <a:pPr indent="-311150" lvl="0" marL="457200" rtl="0" algn="l">
              <a:spcBef>
                <a:spcPts val="0"/>
              </a:spcBef>
              <a:spcAft>
                <a:spcPts val="0"/>
              </a:spcAft>
              <a:buClr>
                <a:srgbClr val="CC0000"/>
              </a:buClr>
              <a:buSzPts val="1300"/>
              <a:buFont typeface="Century Gothic"/>
              <a:buChar char="●"/>
            </a:pPr>
            <a:r>
              <a:rPr b="1" lang="en-GB" sz="1300">
                <a:solidFill>
                  <a:srgbClr val="CC0000"/>
                </a:solidFill>
                <a:latin typeface="Century Gothic"/>
                <a:ea typeface="Century Gothic"/>
                <a:cs typeface="Century Gothic"/>
                <a:sym typeface="Century Gothic"/>
              </a:rPr>
              <a:t>Only bile salts, but not acids, found in bile</a:t>
            </a:r>
            <a:endParaRPr b="1" sz="1300">
              <a:solidFill>
                <a:srgbClr val="CC0000"/>
              </a:solidFill>
              <a:latin typeface="Century Gothic"/>
              <a:ea typeface="Century Gothic"/>
              <a:cs typeface="Century Gothic"/>
              <a:sym typeface="Century Gothic"/>
            </a:endParaRPr>
          </a:p>
        </p:txBody>
      </p:sp>
      <p:pic>
        <p:nvPicPr>
          <p:cNvPr id="166" name="Google Shape;166;p22"/>
          <p:cNvPicPr preferRelativeResize="0"/>
          <p:nvPr/>
        </p:nvPicPr>
        <p:blipFill>
          <a:blip r:embed="rId3">
            <a:alphaModFix/>
          </a:blip>
          <a:stretch>
            <a:fillRect/>
          </a:stretch>
        </p:blipFill>
        <p:spPr>
          <a:xfrm>
            <a:off x="6392800" y="2263650"/>
            <a:ext cx="2202425" cy="2086799"/>
          </a:xfrm>
          <a:prstGeom prst="rect">
            <a:avLst/>
          </a:prstGeom>
          <a:noFill/>
          <a:ln>
            <a:noFill/>
          </a:ln>
        </p:spPr>
      </p:pic>
      <p:sp>
        <p:nvSpPr>
          <p:cNvPr id="167" name="Google Shape;167;p22"/>
          <p:cNvSpPr txBox="1"/>
          <p:nvPr/>
        </p:nvSpPr>
        <p:spPr>
          <a:xfrm>
            <a:off x="6154900" y="4288000"/>
            <a:ext cx="2934600" cy="85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latin typeface="Century Gothic"/>
                <a:ea typeface="Century Gothic"/>
                <a:cs typeface="Century Gothic"/>
                <a:sym typeface="Century Gothic"/>
              </a:rPr>
              <a:t>After the addition of glycine or taurine they will now form bile salts in combination with </a:t>
            </a:r>
            <a:r>
              <a:rPr b="1" lang="en-GB" sz="800">
                <a:solidFill>
                  <a:srgbClr val="CC0000"/>
                </a:solidFill>
                <a:latin typeface="Century Gothic"/>
                <a:ea typeface="Century Gothic"/>
                <a:cs typeface="Century Gothic"/>
                <a:sym typeface="Century Gothic"/>
              </a:rPr>
              <a:t>Na</a:t>
            </a:r>
            <a:r>
              <a:rPr lang="en-GB" sz="800">
                <a:latin typeface="Century Gothic"/>
                <a:ea typeface="Century Gothic"/>
                <a:cs typeface="Century Gothic"/>
                <a:sym typeface="Century Gothic"/>
              </a:rPr>
              <a:t> or </a:t>
            </a:r>
            <a:r>
              <a:rPr b="1" lang="en-GB" sz="800">
                <a:solidFill>
                  <a:srgbClr val="CC0000"/>
                </a:solidFill>
                <a:latin typeface="Century Gothic"/>
                <a:ea typeface="Century Gothic"/>
                <a:cs typeface="Century Gothic"/>
                <a:sym typeface="Century Gothic"/>
              </a:rPr>
              <a:t>K</a:t>
            </a:r>
            <a:r>
              <a:rPr lang="en-GB" sz="800">
                <a:latin typeface="Century Gothic"/>
                <a:ea typeface="Century Gothic"/>
                <a:cs typeface="Century Gothic"/>
                <a:sym typeface="Century Gothic"/>
              </a:rPr>
              <a:t> resulting in </a:t>
            </a:r>
            <a:r>
              <a:rPr b="1" lang="en-GB" sz="800">
                <a:latin typeface="Century Gothic"/>
                <a:ea typeface="Century Gothic"/>
                <a:cs typeface="Century Gothic"/>
                <a:sym typeface="Century Gothic"/>
              </a:rPr>
              <a:t>Sodium or Potassium </a:t>
            </a:r>
            <a:r>
              <a:rPr b="1" lang="en-GB" sz="800">
                <a:latin typeface="Century Gothic"/>
                <a:ea typeface="Century Gothic"/>
                <a:cs typeface="Century Gothic"/>
                <a:sym typeface="Century Gothic"/>
              </a:rPr>
              <a:t>Glycocholate</a:t>
            </a:r>
            <a:r>
              <a:rPr lang="en-GB" sz="800">
                <a:latin typeface="Century Gothic"/>
                <a:ea typeface="Century Gothic"/>
                <a:cs typeface="Century Gothic"/>
                <a:sym typeface="Century Gothic"/>
              </a:rPr>
              <a:t>, </a:t>
            </a:r>
            <a:endParaRPr sz="800">
              <a:latin typeface="Century Gothic"/>
              <a:ea typeface="Century Gothic"/>
              <a:cs typeface="Century Gothic"/>
              <a:sym typeface="Century Gothic"/>
            </a:endParaRPr>
          </a:p>
          <a:p>
            <a:pPr indent="0" lvl="0" marL="0" rtl="0" algn="l">
              <a:spcBef>
                <a:spcPts val="0"/>
              </a:spcBef>
              <a:spcAft>
                <a:spcPts val="0"/>
              </a:spcAft>
              <a:buNone/>
            </a:pPr>
            <a:r>
              <a:rPr b="1" lang="en-GB" sz="800">
                <a:solidFill>
                  <a:schemeClr val="dk1"/>
                </a:solidFill>
                <a:latin typeface="Century Gothic"/>
                <a:ea typeface="Century Gothic"/>
                <a:cs typeface="Century Gothic"/>
                <a:sym typeface="Century Gothic"/>
              </a:rPr>
              <a:t>Sodium or Potassium Taurochenodeoxycholate</a:t>
            </a:r>
            <a:endParaRPr b="1" sz="800">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23"/>
          <p:cNvSpPr txBox="1"/>
          <p:nvPr/>
        </p:nvSpPr>
        <p:spPr>
          <a:xfrm>
            <a:off x="628650" y="41225"/>
            <a:ext cx="8191500" cy="5655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GB" sz="2400">
                <a:solidFill>
                  <a:srgbClr val="3C78D8"/>
                </a:solidFill>
                <a:latin typeface="Comfortaa"/>
                <a:ea typeface="Comfortaa"/>
                <a:cs typeface="Comfortaa"/>
                <a:sym typeface="Comfortaa"/>
              </a:rPr>
              <a:t>Secondary bile acids &amp; </a:t>
            </a:r>
            <a:r>
              <a:rPr b="1" lang="en-GB" sz="2400">
                <a:solidFill>
                  <a:srgbClr val="3C78D8"/>
                </a:solidFill>
                <a:latin typeface="Comfortaa"/>
                <a:ea typeface="Comfortaa"/>
                <a:cs typeface="Comfortaa"/>
                <a:sym typeface="Comfortaa"/>
              </a:rPr>
              <a:t>Enterohepatic circulation</a:t>
            </a:r>
            <a:r>
              <a:rPr b="1" lang="en-GB" sz="2400">
                <a:solidFill>
                  <a:srgbClr val="3C78D8"/>
                </a:solidFill>
                <a:latin typeface="Comfortaa"/>
                <a:ea typeface="Comfortaa"/>
                <a:cs typeface="Comfortaa"/>
                <a:sym typeface="Comfortaa"/>
              </a:rPr>
              <a:t> </a:t>
            </a:r>
            <a:endParaRPr b="1" sz="2400">
              <a:solidFill>
                <a:srgbClr val="3C78D8"/>
              </a:solidFill>
              <a:latin typeface="Comfortaa"/>
              <a:ea typeface="Comfortaa"/>
              <a:cs typeface="Comfortaa"/>
              <a:sym typeface="Comfortaa"/>
            </a:endParaRPr>
          </a:p>
        </p:txBody>
      </p:sp>
      <p:sp>
        <p:nvSpPr>
          <p:cNvPr id="173" name="Google Shape;173;p23"/>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GB">
                <a:latin typeface="Arial"/>
                <a:ea typeface="Arial"/>
                <a:cs typeface="Arial"/>
                <a:sym typeface="Arial"/>
              </a:rPr>
              <a:t>‹#›</a:t>
            </a:fld>
            <a:endParaRPr>
              <a:latin typeface="Arial"/>
              <a:ea typeface="Arial"/>
              <a:cs typeface="Arial"/>
              <a:sym typeface="Arial"/>
            </a:endParaRPr>
          </a:p>
        </p:txBody>
      </p:sp>
      <p:sp>
        <p:nvSpPr>
          <p:cNvPr id="174" name="Google Shape;174;p23"/>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b="0" i="0" sz="1100" u="none" cap="none" strike="noStrike">
              <a:solidFill>
                <a:srgbClr val="FFFFFF"/>
              </a:solidFill>
              <a:latin typeface="Calibri"/>
              <a:ea typeface="Calibri"/>
              <a:cs typeface="Calibri"/>
              <a:sym typeface="Calibri"/>
            </a:endParaRPr>
          </a:p>
        </p:txBody>
      </p:sp>
      <p:sp>
        <p:nvSpPr>
          <p:cNvPr id="175" name="Google Shape;175;p23"/>
          <p:cNvSpPr/>
          <p:nvPr/>
        </p:nvSpPr>
        <p:spPr>
          <a:xfrm>
            <a:off x="1173250" y="1713350"/>
            <a:ext cx="3196200" cy="337200"/>
          </a:xfrm>
          <a:prstGeom prst="rect">
            <a:avLst/>
          </a:prstGeom>
          <a:solidFill>
            <a:srgbClr val="EFEFEF"/>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000">
                <a:latin typeface="Century Gothic"/>
                <a:ea typeface="Century Gothic"/>
                <a:cs typeface="Century Gothic"/>
                <a:sym typeface="Century Gothic"/>
              </a:rPr>
              <a:t>Glyco- or Tauro-cholate -  Chenodeoxycholate</a:t>
            </a:r>
            <a:endParaRPr sz="1000">
              <a:latin typeface="Century Gothic"/>
              <a:ea typeface="Century Gothic"/>
              <a:cs typeface="Century Gothic"/>
              <a:sym typeface="Century Gothic"/>
            </a:endParaRPr>
          </a:p>
        </p:txBody>
      </p:sp>
      <p:sp>
        <p:nvSpPr>
          <p:cNvPr id="176" name="Google Shape;176;p23"/>
          <p:cNvSpPr/>
          <p:nvPr/>
        </p:nvSpPr>
        <p:spPr>
          <a:xfrm>
            <a:off x="1173250" y="2727400"/>
            <a:ext cx="3196200" cy="337200"/>
          </a:xfrm>
          <a:prstGeom prst="rect">
            <a:avLst/>
          </a:prstGeom>
          <a:solidFill>
            <a:srgbClr val="EFEFEF"/>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000">
                <a:latin typeface="Century Gothic"/>
                <a:ea typeface="Century Gothic"/>
                <a:cs typeface="Century Gothic"/>
                <a:sym typeface="Century Gothic"/>
              </a:rPr>
              <a:t>Cholic acid           -          Chenodeoxycholic</a:t>
            </a:r>
            <a:endParaRPr sz="1000">
              <a:latin typeface="Century Gothic"/>
              <a:ea typeface="Century Gothic"/>
              <a:cs typeface="Century Gothic"/>
              <a:sym typeface="Century Gothic"/>
            </a:endParaRPr>
          </a:p>
        </p:txBody>
      </p:sp>
      <p:sp>
        <p:nvSpPr>
          <p:cNvPr id="177" name="Google Shape;177;p23"/>
          <p:cNvSpPr/>
          <p:nvPr/>
        </p:nvSpPr>
        <p:spPr>
          <a:xfrm>
            <a:off x="1173250" y="3741450"/>
            <a:ext cx="3196200" cy="337200"/>
          </a:xfrm>
          <a:prstGeom prst="rect">
            <a:avLst/>
          </a:prstGeom>
          <a:solidFill>
            <a:srgbClr val="EFEFEF"/>
          </a:solidFill>
          <a:ln cap="flat" cmpd="sng" w="9525">
            <a:solidFill>
              <a:srgbClr val="3C7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000">
                <a:latin typeface="Century Gothic"/>
                <a:ea typeface="Century Gothic"/>
                <a:cs typeface="Century Gothic"/>
                <a:sym typeface="Century Gothic"/>
              </a:rPr>
              <a:t>Deoxycholic acid      -            Lithocholic</a:t>
            </a:r>
            <a:endParaRPr sz="1000">
              <a:latin typeface="Century Gothic"/>
              <a:ea typeface="Century Gothic"/>
              <a:cs typeface="Century Gothic"/>
              <a:sym typeface="Century Gothic"/>
            </a:endParaRPr>
          </a:p>
        </p:txBody>
      </p:sp>
      <p:sp>
        <p:nvSpPr>
          <p:cNvPr id="178" name="Google Shape;178;p23"/>
          <p:cNvSpPr/>
          <p:nvPr/>
        </p:nvSpPr>
        <p:spPr>
          <a:xfrm>
            <a:off x="228750" y="1713350"/>
            <a:ext cx="855900" cy="337200"/>
          </a:xfrm>
          <a:prstGeom prst="roundRect">
            <a:avLst>
              <a:gd fmla="val 16667" name="adj"/>
            </a:avLst>
          </a:prstGeom>
          <a:solidFill>
            <a:srgbClr val="3C78D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900">
                <a:solidFill>
                  <a:srgbClr val="FFFFFF"/>
                </a:solidFill>
                <a:latin typeface="Century Gothic"/>
                <a:ea typeface="Century Gothic"/>
                <a:cs typeface="Century Gothic"/>
                <a:sym typeface="Century Gothic"/>
              </a:rPr>
              <a:t>Bile salts</a:t>
            </a:r>
            <a:endParaRPr b="1" sz="900">
              <a:solidFill>
                <a:srgbClr val="FFFFFF"/>
              </a:solidFill>
              <a:latin typeface="Century Gothic"/>
              <a:ea typeface="Century Gothic"/>
              <a:cs typeface="Century Gothic"/>
              <a:sym typeface="Century Gothic"/>
            </a:endParaRPr>
          </a:p>
        </p:txBody>
      </p:sp>
      <p:sp>
        <p:nvSpPr>
          <p:cNvPr id="179" name="Google Shape;179;p23"/>
          <p:cNvSpPr/>
          <p:nvPr/>
        </p:nvSpPr>
        <p:spPr>
          <a:xfrm>
            <a:off x="228750" y="2709125"/>
            <a:ext cx="855900" cy="337200"/>
          </a:xfrm>
          <a:prstGeom prst="roundRect">
            <a:avLst>
              <a:gd fmla="val 16667" name="adj"/>
            </a:avLst>
          </a:prstGeom>
          <a:solidFill>
            <a:srgbClr val="3C78D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900">
                <a:solidFill>
                  <a:srgbClr val="FFFFFF"/>
                </a:solidFill>
                <a:latin typeface="Century Gothic"/>
                <a:ea typeface="Century Gothic"/>
                <a:cs typeface="Century Gothic"/>
                <a:sym typeface="Century Gothic"/>
              </a:rPr>
              <a:t>1</a:t>
            </a:r>
            <a:r>
              <a:rPr b="1" baseline="30000" lang="en-GB" sz="900">
                <a:solidFill>
                  <a:srgbClr val="FFFFFF"/>
                </a:solidFill>
                <a:latin typeface="Century Gothic"/>
                <a:ea typeface="Century Gothic"/>
                <a:cs typeface="Century Gothic"/>
                <a:sym typeface="Century Gothic"/>
              </a:rPr>
              <a:t>o </a:t>
            </a:r>
            <a:r>
              <a:rPr b="1" lang="en-GB" sz="900">
                <a:solidFill>
                  <a:srgbClr val="FFFFFF"/>
                </a:solidFill>
                <a:latin typeface="Century Gothic"/>
                <a:ea typeface="Century Gothic"/>
                <a:cs typeface="Century Gothic"/>
                <a:sym typeface="Century Gothic"/>
              </a:rPr>
              <a:t>Bile acids</a:t>
            </a:r>
            <a:endParaRPr b="1" baseline="30000" sz="900">
              <a:solidFill>
                <a:srgbClr val="FFFFFF"/>
              </a:solidFill>
              <a:latin typeface="Century Gothic"/>
              <a:ea typeface="Century Gothic"/>
              <a:cs typeface="Century Gothic"/>
              <a:sym typeface="Century Gothic"/>
            </a:endParaRPr>
          </a:p>
        </p:txBody>
      </p:sp>
      <p:sp>
        <p:nvSpPr>
          <p:cNvPr id="180" name="Google Shape;180;p23"/>
          <p:cNvSpPr/>
          <p:nvPr/>
        </p:nvSpPr>
        <p:spPr>
          <a:xfrm>
            <a:off x="228750" y="3741475"/>
            <a:ext cx="855900" cy="337200"/>
          </a:xfrm>
          <a:prstGeom prst="roundRect">
            <a:avLst>
              <a:gd fmla="val 16667" name="adj"/>
            </a:avLst>
          </a:prstGeom>
          <a:solidFill>
            <a:srgbClr val="3C78D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900">
                <a:solidFill>
                  <a:srgbClr val="FFFFFF"/>
                </a:solidFill>
                <a:latin typeface="Century Gothic"/>
                <a:ea typeface="Century Gothic"/>
                <a:cs typeface="Century Gothic"/>
                <a:sym typeface="Century Gothic"/>
              </a:rPr>
              <a:t>2</a:t>
            </a:r>
            <a:r>
              <a:rPr b="1" baseline="30000" lang="en-GB" sz="900">
                <a:solidFill>
                  <a:srgbClr val="FFFFFF"/>
                </a:solidFill>
                <a:latin typeface="Century Gothic"/>
                <a:ea typeface="Century Gothic"/>
                <a:cs typeface="Century Gothic"/>
                <a:sym typeface="Century Gothic"/>
              </a:rPr>
              <a:t>o </a:t>
            </a:r>
            <a:r>
              <a:rPr b="1" lang="en-GB" sz="900">
                <a:solidFill>
                  <a:srgbClr val="FFFFFF"/>
                </a:solidFill>
                <a:latin typeface="Century Gothic"/>
                <a:ea typeface="Century Gothic"/>
                <a:cs typeface="Century Gothic"/>
                <a:sym typeface="Century Gothic"/>
              </a:rPr>
              <a:t>Bile acids</a:t>
            </a:r>
            <a:endParaRPr b="1" baseline="30000" sz="900">
              <a:solidFill>
                <a:srgbClr val="FFFFFF"/>
              </a:solidFill>
              <a:latin typeface="Century Gothic"/>
              <a:ea typeface="Century Gothic"/>
              <a:cs typeface="Century Gothic"/>
              <a:sym typeface="Century Gothic"/>
            </a:endParaRPr>
          </a:p>
        </p:txBody>
      </p:sp>
      <p:sp>
        <p:nvSpPr>
          <p:cNvPr id="181" name="Google Shape;181;p23"/>
          <p:cNvSpPr/>
          <p:nvPr/>
        </p:nvSpPr>
        <p:spPr>
          <a:xfrm>
            <a:off x="2502275" y="2093700"/>
            <a:ext cx="276600" cy="539100"/>
          </a:xfrm>
          <a:prstGeom prst="downArrow">
            <a:avLst>
              <a:gd fmla="val 50000" name="adj1"/>
              <a:gd fmla="val 50000" name="adj2"/>
            </a:avLst>
          </a:pr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3"/>
          <p:cNvSpPr/>
          <p:nvPr/>
        </p:nvSpPr>
        <p:spPr>
          <a:xfrm>
            <a:off x="2502275" y="3115175"/>
            <a:ext cx="276600" cy="539100"/>
          </a:xfrm>
          <a:prstGeom prst="downArrow">
            <a:avLst>
              <a:gd fmla="val 50000" name="adj1"/>
              <a:gd fmla="val 50000" name="adj2"/>
            </a:avLst>
          </a:pr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3"/>
          <p:cNvSpPr/>
          <p:nvPr/>
        </p:nvSpPr>
        <p:spPr>
          <a:xfrm>
            <a:off x="2709750" y="2388200"/>
            <a:ext cx="548712" cy="93968"/>
          </a:xfrm>
          <a:custGeom>
            <a:rect b="b" l="l" r="r" t="t"/>
            <a:pathLst>
              <a:path extrusionOk="0" h="4495" w="13486">
                <a:moveTo>
                  <a:pt x="0" y="0"/>
                </a:moveTo>
                <a:cubicBezTo>
                  <a:pt x="749" y="519"/>
                  <a:pt x="2247" y="2363"/>
                  <a:pt x="4495" y="3112"/>
                </a:cubicBezTo>
                <a:cubicBezTo>
                  <a:pt x="6743" y="3861"/>
                  <a:pt x="11988" y="4265"/>
                  <a:pt x="13486" y="4495"/>
                </a:cubicBezTo>
              </a:path>
            </a:pathLst>
          </a:custGeom>
          <a:noFill/>
          <a:ln cap="flat" cmpd="sng" w="9525">
            <a:solidFill>
              <a:schemeClr val="dk2"/>
            </a:solidFill>
            <a:prstDash val="solid"/>
            <a:round/>
            <a:headEnd len="med" w="med" type="none"/>
            <a:tailEnd len="med" w="med" type="triangle"/>
          </a:ln>
        </p:spPr>
      </p:sp>
      <p:sp>
        <p:nvSpPr>
          <p:cNvPr id="184" name="Google Shape;184;p23"/>
          <p:cNvSpPr/>
          <p:nvPr/>
        </p:nvSpPr>
        <p:spPr>
          <a:xfrm>
            <a:off x="2709750" y="2218025"/>
            <a:ext cx="548712" cy="93968"/>
          </a:xfrm>
          <a:custGeom>
            <a:rect b="b" l="l" r="r" t="t"/>
            <a:pathLst>
              <a:path extrusionOk="0" h="4495" w="13486">
                <a:moveTo>
                  <a:pt x="0" y="0"/>
                </a:moveTo>
                <a:cubicBezTo>
                  <a:pt x="749" y="519"/>
                  <a:pt x="2247" y="2363"/>
                  <a:pt x="4495" y="3112"/>
                </a:cubicBezTo>
                <a:cubicBezTo>
                  <a:pt x="6743" y="3861"/>
                  <a:pt x="11988" y="4265"/>
                  <a:pt x="13486" y="4495"/>
                </a:cubicBezTo>
              </a:path>
            </a:pathLst>
          </a:custGeom>
          <a:noFill/>
          <a:ln cap="flat" cmpd="sng" w="9525">
            <a:solidFill>
              <a:schemeClr val="dk2"/>
            </a:solidFill>
            <a:prstDash val="solid"/>
            <a:round/>
            <a:headEnd len="med" w="med" type="none"/>
            <a:tailEnd len="med" w="med" type="triangle"/>
          </a:ln>
        </p:spPr>
      </p:sp>
      <p:sp>
        <p:nvSpPr>
          <p:cNvPr id="185" name="Google Shape;185;p23"/>
          <p:cNvSpPr txBox="1"/>
          <p:nvPr/>
        </p:nvSpPr>
        <p:spPr>
          <a:xfrm>
            <a:off x="3212025" y="2130612"/>
            <a:ext cx="648300" cy="26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900">
                <a:latin typeface="Century Gothic"/>
                <a:ea typeface="Century Gothic"/>
                <a:cs typeface="Century Gothic"/>
                <a:sym typeface="Century Gothic"/>
              </a:rPr>
              <a:t>Glycine</a:t>
            </a:r>
            <a:endParaRPr b="1" sz="900">
              <a:latin typeface="Century Gothic"/>
              <a:ea typeface="Century Gothic"/>
              <a:cs typeface="Century Gothic"/>
              <a:sym typeface="Century Gothic"/>
            </a:endParaRPr>
          </a:p>
        </p:txBody>
      </p:sp>
      <p:sp>
        <p:nvSpPr>
          <p:cNvPr id="186" name="Google Shape;186;p23"/>
          <p:cNvSpPr txBox="1"/>
          <p:nvPr/>
        </p:nvSpPr>
        <p:spPr>
          <a:xfrm>
            <a:off x="3212025" y="2347200"/>
            <a:ext cx="648300" cy="26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latin typeface="Century Gothic"/>
                <a:ea typeface="Century Gothic"/>
                <a:cs typeface="Century Gothic"/>
                <a:sym typeface="Century Gothic"/>
              </a:rPr>
              <a:t>Taurine</a:t>
            </a:r>
            <a:endParaRPr b="1" sz="800">
              <a:latin typeface="Century Gothic"/>
              <a:ea typeface="Century Gothic"/>
              <a:cs typeface="Century Gothic"/>
              <a:sym typeface="Century Gothic"/>
            </a:endParaRPr>
          </a:p>
        </p:txBody>
      </p:sp>
      <p:sp>
        <p:nvSpPr>
          <p:cNvPr id="187" name="Google Shape;187;p23"/>
          <p:cNvSpPr txBox="1"/>
          <p:nvPr/>
        </p:nvSpPr>
        <p:spPr>
          <a:xfrm>
            <a:off x="1173250" y="2148625"/>
            <a:ext cx="1294500" cy="23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900">
                <a:latin typeface="Century Gothic"/>
                <a:ea typeface="Century Gothic"/>
                <a:cs typeface="Century Gothic"/>
                <a:sym typeface="Century Gothic"/>
              </a:rPr>
              <a:t>Intestinal bacteria</a:t>
            </a:r>
            <a:endParaRPr b="1" sz="900">
              <a:latin typeface="Century Gothic"/>
              <a:ea typeface="Century Gothic"/>
              <a:cs typeface="Century Gothic"/>
              <a:sym typeface="Century Gothic"/>
            </a:endParaRPr>
          </a:p>
        </p:txBody>
      </p:sp>
      <p:sp>
        <p:nvSpPr>
          <p:cNvPr id="188" name="Google Shape;188;p23"/>
          <p:cNvSpPr txBox="1"/>
          <p:nvPr/>
        </p:nvSpPr>
        <p:spPr>
          <a:xfrm>
            <a:off x="1126725" y="3222975"/>
            <a:ext cx="1294500" cy="23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900">
                <a:latin typeface="Century Gothic"/>
                <a:ea typeface="Century Gothic"/>
                <a:cs typeface="Century Gothic"/>
                <a:sym typeface="Century Gothic"/>
              </a:rPr>
              <a:t>Intestinal bacteria</a:t>
            </a:r>
            <a:endParaRPr b="1" sz="900">
              <a:latin typeface="Century Gothic"/>
              <a:ea typeface="Century Gothic"/>
              <a:cs typeface="Century Gothic"/>
              <a:sym typeface="Century Gothic"/>
            </a:endParaRPr>
          </a:p>
        </p:txBody>
      </p:sp>
      <p:sp>
        <p:nvSpPr>
          <p:cNvPr id="189" name="Google Shape;189;p23"/>
          <p:cNvSpPr/>
          <p:nvPr/>
        </p:nvSpPr>
        <p:spPr>
          <a:xfrm>
            <a:off x="2709750" y="3337750"/>
            <a:ext cx="548712" cy="93968"/>
          </a:xfrm>
          <a:custGeom>
            <a:rect b="b" l="l" r="r" t="t"/>
            <a:pathLst>
              <a:path extrusionOk="0" h="4495" w="13486">
                <a:moveTo>
                  <a:pt x="0" y="0"/>
                </a:moveTo>
                <a:cubicBezTo>
                  <a:pt x="749" y="519"/>
                  <a:pt x="2247" y="2363"/>
                  <a:pt x="4495" y="3112"/>
                </a:cubicBezTo>
                <a:cubicBezTo>
                  <a:pt x="6743" y="3861"/>
                  <a:pt x="11988" y="4265"/>
                  <a:pt x="13486" y="4495"/>
                </a:cubicBezTo>
              </a:path>
            </a:pathLst>
          </a:custGeom>
          <a:noFill/>
          <a:ln cap="flat" cmpd="sng" w="9525">
            <a:solidFill>
              <a:schemeClr val="dk2"/>
            </a:solidFill>
            <a:prstDash val="solid"/>
            <a:round/>
            <a:headEnd len="med" w="med" type="none"/>
            <a:tailEnd len="med" w="med" type="triangle"/>
          </a:ln>
        </p:spPr>
      </p:sp>
      <p:sp>
        <p:nvSpPr>
          <p:cNvPr id="190" name="Google Shape;190;p23"/>
          <p:cNvSpPr txBox="1"/>
          <p:nvPr/>
        </p:nvSpPr>
        <p:spPr>
          <a:xfrm>
            <a:off x="3212025" y="3250350"/>
            <a:ext cx="648300" cy="26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latin typeface="Century Gothic"/>
                <a:ea typeface="Century Gothic"/>
                <a:cs typeface="Century Gothic"/>
                <a:sym typeface="Century Gothic"/>
              </a:rPr>
              <a:t>OH</a:t>
            </a:r>
            <a:endParaRPr b="1" sz="1000">
              <a:latin typeface="Century Gothic"/>
              <a:ea typeface="Century Gothic"/>
              <a:cs typeface="Century Gothic"/>
              <a:sym typeface="Century Gothic"/>
            </a:endParaRPr>
          </a:p>
        </p:txBody>
      </p:sp>
      <p:sp>
        <p:nvSpPr>
          <p:cNvPr id="191" name="Google Shape;191;p23"/>
          <p:cNvSpPr txBox="1"/>
          <p:nvPr/>
        </p:nvSpPr>
        <p:spPr>
          <a:xfrm>
            <a:off x="228750" y="1177600"/>
            <a:ext cx="3587400" cy="53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800">
                <a:solidFill>
                  <a:srgbClr val="3C78D8"/>
                </a:solidFill>
                <a:latin typeface="Century Gothic"/>
                <a:ea typeface="Century Gothic"/>
                <a:cs typeface="Century Gothic"/>
                <a:sym typeface="Century Gothic"/>
              </a:rPr>
              <a:t>Secondary bile acids:</a:t>
            </a:r>
            <a:endParaRPr sz="1800">
              <a:latin typeface="Century Gothic"/>
              <a:ea typeface="Century Gothic"/>
              <a:cs typeface="Century Gothic"/>
              <a:sym typeface="Century Gothic"/>
            </a:endParaRPr>
          </a:p>
        </p:txBody>
      </p:sp>
      <p:pic>
        <p:nvPicPr>
          <p:cNvPr id="192" name="Google Shape;192;p23"/>
          <p:cNvPicPr preferRelativeResize="0"/>
          <p:nvPr/>
        </p:nvPicPr>
        <p:blipFill rotWithShape="1">
          <a:blip r:embed="rId3">
            <a:alphaModFix/>
          </a:blip>
          <a:srcRect b="22876" l="8222" r="11943" t="24044"/>
          <a:stretch/>
        </p:blipFill>
        <p:spPr>
          <a:xfrm>
            <a:off x="4780425" y="2063875"/>
            <a:ext cx="4267097" cy="1757000"/>
          </a:xfrm>
          <a:prstGeom prst="rect">
            <a:avLst/>
          </a:prstGeom>
          <a:noFill/>
          <a:ln>
            <a:noFill/>
          </a:ln>
        </p:spPr>
      </p:pic>
      <p:sp>
        <p:nvSpPr>
          <p:cNvPr id="193" name="Google Shape;193;p23"/>
          <p:cNvSpPr txBox="1"/>
          <p:nvPr/>
        </p:nvSpPr>
        <p:spPr>
          <a:xfrm>
            <a:off x="4682175" y="688425"/>
            <a:ext cx="3587400" cy="53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3C78D8"/>
                </a:solidFill>
                <a:latin typeface="Century Gothic"/>
                <a:ea typeface="Century Gothic"/>
                <a:cs typeface="Century Gothic"/>
                <a:sym typeface="Century Gothic"/>
              </a:rPr>
              <a:t>Enterohepatic</a:t>
            </a:r>
            <a:r>
              <a:rPr b="1" lang="en-GB" sz="1800">
                <a:solidFill>
                  <a:srgbClr val="3C78D8"/>
                </a:solidFill>
                <a:latin typeface="Century Gothic"/>
                <a:ea typeface="Century Gothic"/>
                <a:cs typeface="Century Gothic"/>
                <a:sym typeface="Century Gothic"/>
              </a:rPr>
              <a:t> circulation:</a:t>
            </a:r>
            <a:endParaRPr sz="1800">
              <a:latin typeface="Century Gothic"/>
              <a:ea typeface="Century Gothic"/>
              <a:cs typeface="Century Gothic"/>
              <a:sym typeface="Century Gothic"/>
            </a:endParaRPr>
          </a:p>
        </p:txBody>
      </p:sp>
      <p:sp>
        <p:nvSpPr>
          <p:cNvPr id="194" name="Google Shape;194;p23"/>
          <p:cNvSpPr txBox="1"/>
          <p:nvPr/>
        </p:nvSpPr>
        <p:spPr>
          <a:xfrm>
            <a:off x="4823650" y="3745475"/>
            <a:ext cx="4175100" cy="95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rgbClr val="3C78D8"/>
                </a:solidFill>
                <a:latin typeface="Century Gothic"/>
                <a:ea typeface="Century Gothic"/>
                <a:cs typeface="Century Gothic"/>
                <a:sym typeface="Century Gothic"/>
              </a:rPr>
              <a:t>C</a:t>
            </a:r>
            <a:r>
              <a:rPr b="1" lang="en-GB" sz="1100">
                <a:solidFill>
                  <a:srgbClr val="3C78D8"/>
                </a:solidFill>
                <a:latin typeface="Century Gothic"/>
                <a:ea typeface="Century Gothic"/>
                <a:cs typeface="Century Gothic"/>
                <a:sym typeface="Century Gothic"/>
              </a:rPr>
              <a:t>holestyramine</a:t>
            </a:r>
            <a:r>
              <a:rPr b="1" lang="en-GB" sz="1100">
                <a:solidFill>
                  <a:srgbClr val="1182DA"/>
                </a:solidFill>
                <a:latin typeface="Century Gothic"/>
                <a:ea typeface="Century Gothic"/>
                <a:cs typeface="Century Gothic"/>
                <a:sym typeface="Century Gothic"/>
              </a:rPr>
              <a:t>:</a:t>
            </a:r>
            <a:endParaRPr b="1" sz="1100">
              <a:solidFill>
                <a:srgbClr val="1182DA"/>
              </a:solidFill>
              <a:latin typeface="Century Gothic"/>
              <a:ea typeface="Century Gothic"/>
              <a:cs typeface="Century Gothic"/>
              <a:sym typeface="Century Gothic"/>
            </a:endParaRPr>
          </a:p>
          <a:p>
            <a:pPr indent="-285750" lvl="0" marL="457200" rtl="0" algn="l">
              <a:spcBef>
                <a:spcPts val="0"/>
              </a:spcBef>
              <a:spcAft>
                <a:spcPts val="0"/>
              </a:spcAft>
              <a:buSzPts val="900"/>
              <a:buFont typeface="Century Gothic"/>
              <a:buChar char="●"/>
            </a:pPr>
            <a:r>
              <a:rPr lang="en-GB" sz="900">
                <a:latin typeface="Century Gothic"/>
                <a:ea typeface="Century Gothic"/>
                <a:cs typeface="Century Gothic"/>
                <a:sym typeface="Century Gothic"/>
              </a:rPr>
              <a:t>Bile acid sequestrants. </a:t>
            </a:r>
            <a:endParaRPr sz="900">
              <a:latin typeface="Century Gothic"/>
              <a:ea typeface="Century Gothic"/>
              <a:cs typeface="Century Gothic"/>
              <a:sym typeface="Century Gothic"/>
            </a:endParaRPr>
          </a:p>
          <a:p>
            <a:pPr indent="-285750" lvl="0" marL="457200" rtl="0" algn="l">
              <a:spcBef>
                <a:spcPts val="0"/>
              </a:spcBef>
              <a:spcAft>
                <a:spcPts val="0"/>
              </a:spcAft>
              <a:buSzPts val="900"/>
              <a:buFont typeface="Century Gothic"/>
              <a:buChar char="●"/>
            </a:pPr>
            <a:r>
              <a:rPr lang="en-GB" sz="900">
                <a:latin typeface="Century Gothic"/>
                <a:ea typeface="Century Gothic"/>
                <a:cs typeface="Century Gothic"/>
                <a:sym typeface="Century Gothic"/>
              </a:rPr>
              <a:t>Binds to  bile acids in the gut, prevent their reabsorption, and so promote their excretion.</a:t>
            </a:r>
            <a:endParaRPr sz="900">
              <a:latin typeface="Century Gothic"/>
              <a:ea typeface="Century Gothic"/>
              <a:cs typeface="Century Gothic"/>
              <a:sym typeface="Century Gothic"/>
            </a:endParaRPr>
          </a:p>
          <a:p>
            <a:pPr indent="-285750" lvl="0" marL="457200" rtl="0" algn="l">
              <a:spcBef>
                <a:spcPts val="0"/>
              </a:spcBef>
              <a:spcAft>
                <a:spcPts val="0"/>
              </a:spcAft>
              <a:buSzPts val="900"/>
              <a:buFont typeface="Century Gothic"/>
              <a:buChar char="●"/>
            </a:pPr>
            <a:r>
              <a:rPr lang="en-GB" sz="900">
                <a:latin typeface="Century Gothic"/>
                <a:ea typeface="Century Gothic"/>
                <a:cs typeface="Century Gothic"/>
                <a:sym typeface="Century Gothic"/>
              </a:rPr>
              <a:t>It is used in the treatment of hypercholesterolemia</a:t>
            </a:r>
            <a:r>
              <a:rPr baseline="30000" lang="en-GB" sz="900">
                <a:latin typeface="Century Gothic"/>
                <a:ea typeface="Century Gothic"/>
                <a:cs typeface="Century Gothic"/>
                <a:sym typeface="Century Gothic"/>
              </a:rPr>
              <a:t>1</a:t>
            </a:r>
            <a:endParaRPr baseline="30000" sz="900">
              <a:latin typeface="Century Gothic"/>
              <a:ea typeface="Century Gothic"/>
              <a:cs typeface="Century Gothic"/>
              <a:sym typeface="Century Gothic"/>
            </a:endParaRPr>
          </a:p>
        </p:txBody>
      </p:sp>
      <p:sp>
        <p:nvSpPr>
          <p:cNvPr id="195" name="Google Shape;195;p23"/>
          <p:cNvSpPr txBox="1"/>
          <p:nvPr/>
        </p:nvSpPr>
        <p:spPr>
          <a:xfrm>
            <a:off x="26150" y="4650750"/>
            <a:ext cx="45459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solidFill>
                  <a:srgbClr val="B7B7B7"/>
                </a:solidFill>
                <a:latin typeface="Century Gothic"/>
                <a:ea typeface="Century Gothic"/>
                <a:cs typeface="Century Gothic"/>
                <a:sym typeface="Century Gothic"/>
              </a:rPr>
              <a:t>1- B</a:t>
            </a:r>
            <a:r>
              <a:rPr lang="en-GB" sz="800">
                <a:solidFill>
                  <a:srgbClr val="B7B7B7"/>
                </a:solidFill>
                <a:latin typeface="Century Gothic"/>
                <a:ea typeface="Century Gothic"/>
                <a:cs typeface="Century Gothic"/>
                <a:sym typeface="Century Gothic"/>
              </a:rPr>
              <a:t>ecause the removal of bile acids relieves the inhibition on bile acid synthesis in the liver, thereby diverting additional cholesterol into that pathway.</a:t>
            </a:r>
            <a:endParaRPr sz="800">
              <a:solidFill>
                <a:srgbClr val="B7B7B7"/>
              </a:solidFill>
              <a:latin typeface="Century Gothic"/>
              <a:ea typeface="Century Gothic"/>
              <a:cs typeface="Century Gothic"/>
              <a:sym typeface="Century Gothic"/>
            </a:endParaRPr>
          </a:p>
          <a:p>
            <a:pPr indent="0" lvl="0" marL="0" rtl="0" algn="l">
              <a:spcBef>
                <a:spcPts val="0"/>
              </a:spcBef>
              <a:spcAft>
                <a:spcPts val="0"/>
              </a:spcAft>
              <a:buNone/>
            </a:pPr>
            <a:r>
              <a:t/>
            </a:r>
            <a:endParaRPr sz="800">
              <a:solidFill>
                <a:srgbClr val="B7B7B7"/>
              </a:solidFill>
              <a:latin typeface="Century Gothic"/>
              <a:ea typeface="Century Gothic"/>
              <a:cs typeface="Century Gothic"/>
              <a:sym typeface="Century Gothic"/>
            </a:endParaRPr>
          </a:p>
        </p:txBody>
      </p:sp>
      <p:sp>
        <p:nvSpPr>
          <p:cNvPr id="196" name="Google Shape;196;p23"/>
          <p:cNvSpPr txBox="1"/>
          <p:nvPr/>
        </p:nvSpPr>
        <p:spPr>
          <a:xfrm>
            <a:off x="4823650" y="4581475"/>
            <a:ext cx="3903900" cy="95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rgbClr val="3C78D8"/>
                </a:solidFill>
                <a:latin typeface="Century Gothic"/>
                <a:ea typeface="Century Gothic"/>
                <a:cs typeface="Century Gothic"/>
                <a:sym typeface="Century Gothic"/>
              </a:rPr>
              <a:t>Dietary</a:t>
            </a:r>
            <a:r>
              <a:rPr b="1" lang="en-GB" sz="1100">
                <a:solidFill>
                  <a:srgbClr val="3C78D8"/>
                </a:solidFill>
                <a:latin typeface="Century Gothic"/>
                <a:ea typeface="Century Gothic"/>
                <a:cs typeface="Century Gothic"/>
                <a:sym typeface="Century Gothic"/>
              </a:rPr>
              <a:t> fibers:</a:t>
            </a:r>
            <a:endParaRPr b="1" sz="1100">
              <a:solidFill>
                <a:srgbClr val="3C78D8"/>
              </a:solidFill>
              <a:latin typeface="Century Gothic"/>
              <a:ea typeface="Century Gothic"/>
              <a:cs typeface="Century Gothic"/>
              <a:sym typeface="Century Gothic"/>
            </a:endParaRPr>
          </a:p>
          <a:p>
            <a:pPr indent="-285750" lvl="0" marL="457200" rtl="0" algn="l">
              <a:spcBef>
                <a:spcPts val="0"/>
              </a:spcBef>
              <a:spcAft>
                <a:spcPts val="0"/>
              </a:spcAft>
              <a:buSzPts val="900"/>
              <a:buFont typeface="Century Gothic"/>
              <a:buChar char="●"/>
            </a:pPr>
            <a:r>
              <a:rPr lang="en-GB" sz="900">
                <a:latin typeface="Century Gothic"/>
                <a:ea typeface="Century Gothic"/>
                <a:cs typeface="Century Gothic"/>
                <a:sym typeface="Century Gothic"/>
              </a:rPr>
              <a:t>It binds to bile acids, increasing their excretion.</a:t>
            </a:r>
            <a:endParaRPr sz="900">
              <a:latin typeface="Century Gothic"/>
              <a:ea typeface="Century Gothic"/>
              <a:cs typeface="Century Gothic"/>
              <a:sym typeface="Century Gothic"/>
            </a:endParaRPr>
          </a:p>
        </p:txBody>
      </p:sp>
      <p:sp>
        <p:nvSpPr>
          <p:cNvPr id="197" name="Google Shape;197;p23"/>
          <p:cNvSpPr txBox="1"/>
          <p:nvPr/>
        </p:nvSpPr>
        <p:spPr>
          <a:xfrm>
            <a:off x="4682175" y="980100"/>
            <a:ext cx="4316700" cy="151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700">
                <a:solidFill>
                  <a:srgbClr val="B7B7B7"/>
                </a:solidFill>
                <a:highlight>
                  <a:srgbClr val="EFEFEF"/>
                </a:highlight>
                <a:latin typeface="Century Gothic"/>
                <a:ea typeface="Century Gothic"/>
                <a:cs typeface="Century Gothic"/>
                <a:sym typeface="Century Gothic"/>
              </a:rPr>
              <a:t>Explanation:</a:t>
            </a:r>
            <a:r>
              <a:rPr lang="en-GB" sz="700">
                <a:solidFill>
                  <a:srgbClr val="B7B7B7"/>
                </a:solidFill>
                <a:highlight>
                  <a:srgbClr val="EFEFEF"/>
                </a:highlight>
                <a:latin typeface="Century Gothic"/>
                <a:ea typeface="Century Gothic"/>
                <a:cs typeface="Century Gothic"/>
                <a:sym typeface="Century Gothic"/>
              </a:rPr>
              <a:t> </a:t>
            </a:r>
            <a:r>
              <a:rPr lang="en-GB" sz="700">
                <a:solidFill>
                  <a:srgbClr val="B7B7B7"/>
                </a:solidFill>
                <a:latin typeface="Century Gothic"/>
                <a:ea typeface="Century Gothic"/>
                <a:cs typeface="Century Gothic"/>
                <a:sym typeface="Century Gothic"/>
              </a:rPr>
              <a:t>Bile salts secreted into the intestine are efficiently reabsorbed and reused. The liver converts both primary and secondary bile acids into bile salts by conjugation with glycine or taurine, and secretes them into the bile. The mixture of bile acids and bile salts is absorbed primarily in the ileum via a Na+ -bile salt cotransporter. They are actively transported out of the ileal mucosal cells into the portal blood, and are efficiently taken up by the hepatocytes via an isoform of the cotransporter. The continuous process of secretion of bile salts into the bile, their passage through the duodenum where some are converted to bile acids, their uptake in the ileum, and subsequent return to the liver as a mixture of bile acids and salts is termed the enterohepatic circulation</a:t>
            </a:r>
            <a:endParaRPr sz="700">
              <a:solidFill>
                <a:srgbClr val="B7B7B7"/>
              </a:solidFill>
              <a:latin typeface="Century Gothic"/>
              <a:ea typeface="Century Gothic"/>
              <a:cs typeface="Century Gothic"/>
              <a:sym typeface="Century Gothic"/>
            </a:endParaRPr>
          </a:p>
        </p:txBody>
      </p:sp>
      <p:sp>
        <p:nvSpPr>
          <p:cNvPr id="198" name="Google Shape;198;p23"/>
          <p:cNvSpPr txBox="1"/>
          <p:nvPr/>
        </p:nvSpPr>
        <p:spPr>
          <a:xfrm>
            <a:off x="1236250" y="2302325"/>
            <a:ext cx="3587400" cy="53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700">
                <a:solidFill>
                  <a:srgbClr val="6AA84F"/>
                </a:solidFill>
                <a:latin typeface="Century Gothic"/>
                <a:ea typeface="Century Gothic"/>
                <a:cs typeface="Century Gothic"/>
                <a:sym typeface="Century Gothic"/>
              </a:rPr>
              <a:t>Deconjugation</a:t>
            </a:r>
            <a:endParaRPr sz="700">
              <a:solidFill>
                <a:srgbClr val="6AA84F"/>
              </a:solidFill>
              <a:latin typeface="Century Gothic"/>
              <a:ea typeface="Century Gothic"/>
              <a:cs typeface="Century Gothic"/>
              <a:sym typeface="Century Gothic"/>
            </a:endParaRPr>
          </a:p>
        </p:txBody>
      </p:sp>
      <p:sp>
        <p:nvSpPr>
          <p:cNvPr id="199" name="Google Shape;199;p23"/>
          <p:cNvSpPr txBox="1"/>
          <p:nvPr/>
        </p:nvSpPr>
        <p:spPr>
          <a:xfrm>
            <a:off x="1126725" y="3396275"/>
            <a:ext cx="1341000" cy="53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00">
                <a:solidFill>
                  <a:srgbClr val="93C47D"/>
                </a:solidFill>
                <a:latin typeface="Century Gothic"/>
                <a:ea typeface="Century Gothic"/>
                <a:cs typeface="Century Gothic"/>
                <a:sym typeface="Century Gothic"/>
              </a:rPr>
              <a:t>Bacterial </a:t>
            </a:r>
            <a:r>
              <a:rPr lang="en-GB" sz="600">
                <a:solidFill>
                  <a:srgbClr val="93C47D"/>
                </a:solidFill>
                <a:latin typeface="Century Gothic"/>
                <a:ea typeface="Century Gothic"/>
                <a:cs typeface="Century Gothic"/>
                <a:sym typeface="Century Gothic"/>
              </a:rPr>
              <a:t>7α</a:t>
            </a:r>
            <a:r>
              <a:rPr lang="en-GB" sz="600">
                <a:solidFill>
                  <a:srgbClr val="93C47D"/>
                </a:solidFill>
                <a:latin typeface="Century Gothic"/>
                <a:ea typeface="Century Gothic"/>
                <a:cs typeface="Century Gothic"/>
                <a:sym typeface="Century Gothic"/>
              </a:rPr>
              <a:t>-dehydroxylation </a:t>
            </a:r>
            <a:endParaRPr sz="600">
              <a:solidFill>
                <a:srgbClr val="93C47D"/>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24"/>
          <p:cNvSpPr txBox="1"/>
          <p:nvPr/>
        </p:nvSpPr>
        <p:spPr>
          <a:xfrm>
            <a:off x="0" y="117425"/>
            <a:ext cx="9144000" cy="5655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GB" sz="2400">
                <a:solidFill>
                  <a:srgbClr val="3C78D8"/>
                </a:solidFill>
                <a:latin typeface="Comfortaa"/>
                <a:ea typeface="Comfortaa"/>
                <a:cs typeface="Comfortaa"/>
                <a:sym typeface="Comfortaa"/>
              </a:rPr>
              <a:t>Hormonal Control of Bile Secretion</a:t>
            </a:r>
            <a:endParaRPr b="1" sz="2400">
              <a:solidFill>
                <a:srgbClr val="3C78D8"/>
              </a:solidFill>
              <a:latin typeface="Comfortaa"/>
              <a:ea typeface="Comfortaa"/>
              <a:cs typeface="Comfortaa"/>
              <a:sym typeface="Comfortaa"/>
            </a:endParaRPr>
          </a:p>
        </p:txBody>
      </p:sp>
      <p:sp>
        <p:nvSpPr>
          <p:cNvPr id="205" name="Google Shape;205;p24"/>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GB">
                <a:latin typeface="Arial"/>
                <a:ea typeface="Arial"/>
                <a:cs typeface="Arial"/>
                <a:sym typeface="Arial"/>
              </a:rPr>
              <a:t>‹#›</a:t>
            </a:fld>
            <a:endParaRPr>
              <a:latin typeface="Arial"/>
              <a:ea typeface="Arial"/>
              <a:cs typeface="Arial"/>
              <a:sym typeface="Arial"/>
            </a:endParaRPr>
          </a:p>
        </p:txBody>
      </p:sp>
      <p:sp>
        <p:nvSpPr>
          <p:cNvPr id="206" name="Google Shape;206;p24"/>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i="0" sz="1100" u="none" cap="none" strike="noStrike">
              <a:solidFill>
                <a:srgbClr val="FFFFFF"/>
              </a:solidFill>
              <a:latin typeface="Comfortaa"/>
              <a:ea typeface="Comfortaa"/>
              <a:cs typeface="Comfortaa"/>
              <a:sym typeface="Comfortaa"/>
            </a:endParaRPr>
          </a:p>
        </p:txBody>
      </p:sp>
      <p:graphicFrame>
        <p:nvGraphicFramePr>
          <p:cNvPr id="207" name="Google Shape;207;p24"/>
          <p:cNvGraphicFramePr/>
          <p:nvPr/>
        </p:nvGraphicFramePr>
        <p:xfrm>
          <a:off x="353596" y="1053193"/>
          <a:ext cx="3000000" cy="3000000"/>
        </p:xfrm>
        <a:graphic>
          <a:graphicData uri="http://schemas.openxmlformats.org/drawingml/2006/table">
            <a:tbl>
              <a:tblPr>
                <a:noFill/>
                <a:tableStyleId>{CAD53718-6C70-48D7-B2C2-AAD501DBDFE8}</a:tableStyleId>
              </a:tblPr>
              <a:tblGrid>
                <a:gridCol w="1197950"/>
                <a:gridCol w="2424900"/>
              </a:tblGrid>
              <a:tr h="383300">
                <a:tc>
                  <a:txBody>
                    <a:bodyPr/>
                    <a:lstStyle/>
                    <a:p>
                      <a:pPr indent="0" lvl="0" marL="0" rtl="0" algn="ctr">
                        <a:spcBef>
                          <a:spcPts val="0"/>
                        </a:spcBef>
                        <a:spcAft>
                          <a:spcPts val="0"/>
                        </a:spcAft>
                        <a:buNone/>
                      </a:pPr>
                      <a:r>
                        <a:rPr b="1" lang="en-GB" sz="1100">
                          <a:solidFill>
                            <a:srgbClr val="FFFFFF"/>
                          </a:solidFill>
                          <a:latin typeface="Century Gothic"/>
                          <a:ea typeface="Century Gothic"/>
                          <a:cs typeface="Century Gothic"/>
                          <a:sym typeface="Century Gothic"/>
                        </a:rPr>
                        <a:t>Stimulus</a:t>
                      </a:r>
                      <a:endParaRPr b="1" sz="1100">
                        <a:solidFill>
                          <a:srgbClr val="FFFFFF"/>
                        </a:solidFill>
                        <a:latin typeface="Century Gothic"/>
                        <a:ea typeface="Century Gothic"/>
                        <a:cs typeface="Century Gothic"/>
                        <a:sym typeface="Century Gothic"/>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rPr lang="en-GB" sz="1000">
                          <a:latin typeface="Century Gothic"/>
                          <a:ea typeface="Century Gothic"/>
                          <a:cs typeface="Century Gothic"/>
                          <a:sym typeface="Century Gothic"/>
                        </a:rPr>
                        <a:t>Undigested lipids and partially digested proteins in duodenum.</a:t>
                      </a:r>
                      <a:endParaRPr sz="1000">
                        <a:latin typeface="Century Gothic"/>
                        <a:ea typeface="Century Gothic"/>
                        <a:cs typeface="Century Gothic"/>
                        <a:sym typeface="Century Gothic"/>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383300">
                <a:tc>
                  <a:txBody>
                    <a:bodyPr/>
                    <a:lstStyle/>
                    <a:p>
                      <a:pPr indent="0" lvl="0" marL="0" rtl="0" algn="ctr">
                        <a:spcBef>
                          <a:spcPts val="0"/>
                        </a:spcBef>
                        <a:spcAft>
                          <a:spcPts val="0"/>
                        </a:spcAft>
                        <a:buNone/>
                      </a:pPr>
                      <a:r>
                        <a:rPr b="1" lang="en-GB" sz="1100">
                          <a:solidFill>
                            <a:srgbClr val="FFFFFF"/>
                          </a:solidFill>
                          <a:latin typeface="Century Gothic"/>
                          <a:ea typeface="Century Gothic"/>
                          <a:cs typeface="Century Gothic"/>
                          <a:sym typeface="Century Gothic"/>
                        </a:rPr>
                        <a:t>Hormone from gut cells</a:t>
                      </a:r>
                      <a:endParaRPr b="1" sz="1100">
                        <a:solidFill>
                          <a:srgbClr val="FFFFFF"/>
                        </a:solidFill>
                        <a:latin typeface="Century Gothic"/>
                        <a:ea typeface="Century Gothic"/>
                        <a:cs typeface="Century Gothic"/>
                        <a:sym typeface="Century Gothic"/>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3C78D8"/>
                    </a:solidFill>
                  </a:tcPr>
                </a:tc>
                <a:tc>
                  <a:txBody>
                    <a:bodyPr/>
                    <a:lstStyle/>
                    <a:p>
                      <a:pPr indent="0" lvl="0" marL="0" rtl="0" algn="ctr">
                        <a:spcBef>
                          <a:spcPts val="0"/>
                        </a:spcBef>
                        <a:spcAft>
                          <a:spcPts val="0"/>
                        </a:spcAft>
                        <a:buNone/>
                      </a:pPr>
                      <a:r>
                        <a:rPr lang="en-GB" sz="1000">
                          <a:latin typeface="Century Gothic"/>
                          <a:ea typeface="Century Gothic"/>
                          <a:cs typeface="Century Gothic"/>
                          <a:sym typeface="Century Gothic"/>
                        </a:rPr>
                        <a:t>Cholecystokinin (CCK)</a:t>
                      </a:r>
                      <a:endParaRPr sz="1000">
                        <a:latin typeface="Century Gothic"/>
                        <a:ea typeface="Century Gothic"/>
                        <a:cs typeface="Century Gothic"/>
                        <a:sym typeface="Century Gothic"/>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622875">
                <a:tc>
                  <a:txBody>
                    <a:bodyPr/>
                    <a:lstStyle/>
                    <a:p>
                      <a:pPr indent="0" lvl="0" marL="0" rtl="0" algn="ctr">
                        <a:spcBef>
                          <a:spcPts val="0"/>
                        </a:spcBef>
                        <a:spcAft>
                          <a:spcPts val="0"/>
                        </a:spcAft>
                        <a:buNone/>
                      </a:pPr>
                      <a:r>
                        <a:rPr b="1" lang="en-GB" sz="1100">
                          <a:solidFill>
                            <a:srgbClr val="FFFFFF"/>
                          </a:solidFill>
                          <a:latin typeface="Century Gothic"/>
                          <a:ea typeface="Century Gothic"/>
                          <a:cs typeface="Century Gothic"/>
                          <a:sym typeface="Century Gothic"/>
                        </a:rPr>
                        <a:t>Responses</a:t>
                      </a:r>
                      <a:endParaRPr b="1" sz="1100">
                        <a:solidFill>
                          <a:srgbClr val="FFFFFF"/>
                        </a:solidFill>
                        <a:latin typeface="Century Gothic"/>
                        <a:ea typeface="Century Gothic"/>
                        <a:cs typeface="Century Gothic"/>
                        <a:sym typeface="Century Gothic"/>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3C78D8"/>
                    </a:solidFill>
                  </a:tcPr>
                </a:tc>
                <a:tc>
                  <a:txBody>
                    <a:bodyPr/>
                    <a:lstStyle/>
                    <a:p>
                      <a:pPr indent="0" lvl="0" marL="0" rtl="0" algn="l">
                        <a:spcBef>
                          <a:spcPts val="0"/>
                        </a:spcBef>
                        <a:spcAft>
                          <a:spcPts val="0"/>
                        </a:spcAft>
                        <a:buNone/>
                      </a:pPr>
                      <a:r>
                        <a:rPr lang="en-GB" sz="1000">
                          <a:latin typeface="Century Gothic"/>
                          <a:ea typeface="Century Gothic"/>
                          <a:cs typeface="Century Gothic"/>
                          <a:sym typeface="Century Gothic"/>
                        </a:rPr>
                        <a:t>1- </a:t>
                      </a:r>
                      <a:r>
                        <a:rPr lang="en-GB" sz="1000">
                          <a:latin typeface="Century Gothic"/>
                          <a:ea typeface="Century Gothic"/>
                          <a:cs typeface="Century Gothic"/>
                          <a:sym typeface="Century Gothic"/>
                        </a:rPr>
                        <a:t>Secretion of pancreatic enzymes </a:t>
                      </a:r>
                      <a:endParaRPr sz="1000">
                        <a:latin typeface="Century Gothic"/>
                        <a:ea typeface="Century Gothic"/>
                        <a:cs typeface="Century Gothic"/>
                        <a:sym typeface="Century Gothic"/>
                      </a:endParaRPr>
                    </a:p>
                    <a:p>
                      <a:pPr indent="0" lvl="0" marL="0" rtl="0" algn="l">
                        <a:spcBef>
                          <a:spcPts val="0"/>
                        </a:spcBef>
                        <a:spcAft>
                          <a:spcPts val="0"/>
                        </a:spcAft>
                        <a:buNone/>
                      </a:pPr>
                      <a:r>
                        <a:rPr lang="en-GB" sz="1000">
                          <a:latin typeface="Century Gothic"/>
                          <a:ea typeface="Century Gothic"/>
                          <a:cs typeface="Century Gothic"/>
                          <a:sym typeface="Century Gothic"/>
                        </a:rPr>
                        <a:t>2- </a:t>
                      </a:r>
                      <a:r>
                        <a:rPr b="1" lang="en-GB" sz="1000">
                          <a:solidFill>
                            <a:srgbClr val="CC0000"/>
                          </a:solidFill>
                          <a:latin typeface="Century Gothic"/>
                          <a:ea typeface="Century Gothic"/>
                          <a:cs typeface="Century Gothic"/>
                          <a:sym typeface="Century Gothic"/>
                        </a:rPr>
                        <a:t>Bile secretion</a:t>
                      </a:r>
                      <a:endParaRPr b="1" sz="1000">
                        <a:solidFill>
                          <a:srgbClr val="CC0000"/>
                        </a:solidFill>
                        <a:latin typeface="Century Gothic"/>
                        <a:ea typeface="Century Gothic"/>
                        <a:cs typeface="Century Gothic"/>
                        <a:sym typeface="Century Gothic"/>
                      </a:endParaRPr>
                    </a:p>
                    <a:p>
                      <a:pPr indent="0" lvl="0" marL="0" rtl="0" algn="l">
                        <a:spcBef>
                          <a:spcPts val="0"/>
                        </a:spcBef>
                        <a:spcAft>
                          <a:spcPts val="0"/>
                        </a:spcAft>
                        <a:buNone/>
                      </a:pPr>
                      <a:r>
                        <a:rPr lang="en-GB" sz="1000">
                          <a:latin typeface="Century Gothic"/>
                          <a:ea typeface="Century Gothic"/>
                          <a:cs typeface="Century Gothic"/>
                          <a:sym typeface="Century Gothic"/>
                        </a:rPr>
                        <a:t>3- Slow release of gastric contents</a:t>
                      </a:r>
                      <a:endParaRPr sz="1000">
                        <a:latin typeface="Century Gothic"/>
                        <a:ea typeface="Century Gothic"/>
                        <a:cs typeface="Century Gothic"/>
                        <a:sym typeface="Century Gothic"/>
                      </a:endParaRPr>
                    </a:p>
                    <a:p>
                      <a:pPr indent="0" lvl="0" marL="0" rtl="0" algn="l">
                        <a:spcBef>
                          <a:spcPts val="0"/>
                        </a:spcBef>
                        <a:spcAft>
                          <a:spcPts val="0"/>
                        </a:spcAft>
                        <a:buNone/>
                      </a:pPr>
                      <a:r>
                        <a:t/>
                      </a:r>
                      <a:endParaRPr sz="1000">
                        <a:latin typeface="Century Gothic"/>
                        <a:ea typeface="Century Gothic"/>
                        <a:cs typeface="Century Gothic"/>
                        <a:sym typeface="Century Gothic"/>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sp>
        <p:nvSpPr>
          <p:cNvPr id="208" name="Google Shape;208;p24"/>
          <p:cNvSpPr txBox="1"/>
          <p:nvPr/>
        </p:nvSpPr>
        <p:spPr>
          <a:xfrm>
            <a:off x="257625" y="682926"/>
            <a:ext cx="7315200" cy="56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highlight>
                  <a:srgbClr val="C9DAF8"/>
                </a:highlight>
                <a:latin typeface="Century Gothic"/>
                <a:ea typeface="Century Gothic"/>
                <a:cs typeface="Century Gothic"/>
                <a:sym typeface="Century Gothic"/>
              </a:rPr>
              <a:t>Bile</a:t>
            </a:r>
            <a:r>
              <a:rPr b="1" baseline="30000" lang="en-GB">
                <a:solidFill>
                  <a:schemeClr val="dk1"/>
                </a:solidFill>
                <a:highlight>
                  <a:srgbClr val="C9DAF8"/>
                </a:highlight>
                <a:latin typeface="Century Gothic"/>
                <a:ea typeface="Century Gothic"/>
                <a:cs typeface="Century Gothic"/>
                <a:sym typeface="Century Gothic"/>
              </a:rPr>
              <a:t>1</a:t>
            </a:r>
            <a:r>
              <a:rPr b="1" lang="en-GB">
                <a:solidFill>
                  <a:schemeClr val="dk1"/>
                </a:solidFill>
                <a:highlight>
                  <a:srgbClr val="C9DAF8"/>
                </a:highlight>
                <a:latin typeface="Century Gothic"/>
                <a:ea typeface="Century Gothic"/>
                <a:cs typeface="Century Gothic"/>
                <a:sym typeface="Century Gothic"/>
              </a:rPr>
              <a:t> secretion:</a:t>
            </a:r>
            <a:endParaRPr b="1">
              <a:solidFill>
                <a:schemeClr val="dk1"/>
              </a:solidFill>
              <a:highlight>
                <a:srgbClr val="C9DAF8"/>
              </a:highlight>
              <a:latin typeface="Century Gothic"/>
              <a:ea typeface="Century Gothic"/>
              <a:cs typeface="Century Gothic"/>
              <a:sym typeface="Century Gothic"/>
            </a:endParaRPr>
          </a:p>
        </p:txBody>
      </p:sp>
      <p:pic>
        <p:nvPicPr>
          <p:cNvPr id="209" name="Google Shape;209;p24"/>
          <p:cNvPicPr preferRelativeResize="0"/>
          <p:nvPr/>
        </p:nvPicPr>
        <p:blipFill>
          <a:blip r:embed="rId3">
            <a:alphaModFix/>
          </a:blip>
          <a:stretch>
            <a:fillRect/>
          </a:stretch>
        </p:blipFill>
        <p:spPr>
          <a:xfrm>
            <a:off x="4105750" y="1019350"/>
            <a:ext cx="1310850" cy="1767750"/>
          </a:xfrm>
          <a:prstGeom prst="rect">
            <a:avLst/>
          </a:prstGeom>
          <a:noFill/>
          <a:ln>
            <a:noFill/>
          </a:ln>
        </p:spPr>
      </p:pic>
      <p:sp>
        <p:nvSpPr>
          <p:cNvPr id="210" name="Google Shape;210;p24"/>
          <p:cNvSpPr txBox="1"/>
          <p:nvPr/>
        </p:nvSpPr>
        <p:spPr>
          <a:xfrm>
            <a:off x="4007273" y="2740350"/>
            <a:ext cx="1507800" cy="34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00">
                <a:solidFill>
                  <a:srgbClr val="B7B7B7"/>
                </a:solidFill>
                <a:latin typeface="Century Gothic"/>
                <a:ea typeface="Century Gothic"/>
                <a:cs typeface="Century Gothic"/>
                <a:sym typeface="Century Gothic"/>
              </a:rPr>
              <a:t>Hormonal control of lipid digestion in the small intestine.</a:t>
            </a:r>
            <a:endParaRPr sz="600">
              <a:solidFill>
                <a:srgbClr val="B7B7B7"/>
              </a:solidFill>
              <a:latin typeface="Century Gothic"/>
              <a:ea typeface="Century Gothic"/>
              <a:cs typeface="Century Gothic"/>
              <a:sym typeface="Century Gothic"/>
            </a:endParaRPr>
          </a:p>
        </p:txBody>
      </p:sp>
      <p:sp>
        <p:nvSpPr>
          <p:cNvPr id="211" name="Google Shape;211;p24"/>
          <p:cNvSpPr txBox="1"/>
          <p:nvPr/>
        </p:nvSpPr>
        <p:spPr>
          <a:xfrm>
            <a:off x="5409275" y="959088"/>
            <a:ext cx="3622800" cy="135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rgbClr val="999999"/>
                </a:solidFill>
                <a:highlight>
                  <a:srgbClr val="EFEFEF"/>
                </a:highlight>
                <a:latin typeface="Century Gothic"/>
                <a:ea typeface="Century Gothic"/>
                <a:cs typeface="Century Gothic"/>
                <a:sym typeface="Century Gothic"/>
              </a:rPr>
              <a:t>Explanation:</a:t>
            </a:r>
            <a:r>
              <a:rPr lang="en-GB" sz="800">
                <a:latin typeface="Century Gothic"/>
                <a:ea typeface="Century Gothic"/>
                <a:cs typeface="Century Gothic"/>
                <a:sym typeface="Century Gothic"/>
              </a:rPr>
              <a:t> </a:t>
            </a:r>
            <a:r>
              <a:rPr lang="en-GB" sz="800">
                <a:solidFill>
                  <a:srgbClr val="999999"/>
                </a:solidFill>
                <a:latin typeface="Century Gothic"/>
                <a:ea typeface="Century Gothic"/>
                <a:cs typeface="Century Gothic"/>
                <a:sym typeface="Century Gothic"/>
              </a:rPr>
              <a:t>Cells in the mucosa of the lower duodenum and jejunum produce a small peptide hormone, cholecystokinin (CCK), in response to the presence of lipids and partially digested proteins entering these regions of the upper small intestine. CCK acts on the gallbladder (causing it to contract and release bile), and on the exocrine cells of the pancreas (causing them to release digestive enzymes). It also decreases gastric motility, resulting in a slower release of gastric contents into the small intestine. Other intestinal cells produce another small peptide hormone, secretin, in response to the low pH of the chyme entering the intestine. Secretin causes the pancreas and the liver to release a solution rich in bicarbonate that helps neutralize the pH of the intestinal contents, bringing them to the appropriate pH for digestive activity by pancreatic enzymes</a:t>
            </a:r>
            <a:r>
              <a:rPr lang="en-GB" sz="800">
                <a:latin typeface="Century Gothic"/>
                <a:ea typeface="Century Gothic"/>
                <a:cs typeface="Century Gothic"/>
                <a:sym typeface="Century Gothic"/>
              </a:rPr>
              <a:t>.</a:t>
            </a:r>
            <a:endParaRPr sz="800">
              <a:latin typeface="Century Gothic"/>
              <a:ea typeface="Century Gothic"/>
              <a:cs typeface="Century Gothic"/>
              <a:sym typeface="Century Gothic"/>
            </a:endParaRPr>
          </a:p>
        </p:txBody>
      </p:sp>
      <p:grpSp>
        <p:nvGrpSpPr>
          <p:cNvPr id="212" name="Google Shape;212;p24"/>
          <p:cNvGrpSpPr/>
          <p:nvPr/>
        </p:nvGrpSpPr>
        <p:grpSpPr>
          <a:xfrm>
            <a:off x="176279" y="3566124"/>
            <a:ext cx="1001374" cy="418516"/>
            <a:chOff x="2391948" y="1635646"/>
            <a:chExt cx="805546" cy="1584088"/>
          </a:xfrm>
        </p:grpSpPr>
        <p:sp>
          <p:nvSpPr>
            <p:cNvPr id="213" name="Google Shape;213;p24"/>
            <p:cNvSpPr/>
            <p:nvPr/>
          </p:nvSpPr>
          <p:spPr>
            <a:xfrm>
              <a:off x="2391994" y="1635646"/>
              <a:ext cx="805500" cy="792000"/>
            </a:xfrm>
            <a:prstGeom prst="rect">
              <a:avLst/>
            </a:prstGeom>
            <a:solidFill>
              <a:srgbClr val="A4C2F4"/>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i="0" sz="700" u="none" cap="none" strike="noStrike">
                <a:solidFill>
                  <a:srgbClr val="FFFFFF"/>
                </a:solidFill>
                <a:latin typeface="Comfortaa"/>
                <a:ea typeface="Comfortaa"/>
                <a:cs typeface="Comfortaa"/>
                <a:sym typeface="Comfortaa"/>
              </a:endParaRPr>
            </a:p>
          </p:txBody>
        </p:sp>
        <p:sp>
          <p:nvSpPr>
            <p:cNvPr id="214" name="Google Shape;214;p24"/>
            <p:cNvSpPr/>
            <p:nvPr/>
          </p:nvSpPr>
          <p:spPr>
            <a:xfrm rot="10800000">
              <a:off x="2391948" y="2427734"/>
              <a:ext cx="805500" cy="792000"/>
            </a:xfrm>
            <a:prstGeom prst="triangle">
              <a:avLst>
                <a:gd fmla="val 0" name="adj"/>
              </a:avLst>
            </a:prstGeom>
            <a:solidFill>
              <a:srgbClr val="A4C2F4"/>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i="0" sz="700" u="none" cap="none" strike="noStrike">
                <a:solidFill>
                  <a:srgbClr val="FFFFFF"/>
                </a:solidFill>
                <a:latin typeface="Comfortaa"/>
                <a:ea typeface="Comfortaa"/>
                <a:cs typeface="Comfortaa"/>
                <a:sym typeface="Comfortaa"/>
              </a:endParaRPr>
            </a:p>
          </p:txBody>
        </p:sp>
      </p:grpSp>
      <p:sp>
        <p:nvSpPr>
          <p:cNvPr id="215" name="Google Shape;215;p24"/>
          <p:cNvSpPr txBox="1"/>
          <p:nvPr/>
        </p:nvSpPr>
        <p:spPr>
          <a:xfrm>
            <a:off x="266423" y="3581175"/>
            <a:ext cx="822300" cy="227700"/>
          </a:xfrm>
          <a:prstGeom prst="rect">
            <a:avLst/>
          </a:prstGeom>
          <a:noFill/>
          <a:ln>
            <a:noFill/>
          </a:ln>
        </p:spPr>
        <p:txBody>
          <a:bodyPr anchorCtr="0" anchor="t" bIns="18000" lIns="36000" spcFirstLastPara="1" rIns="36000" wrap="square" tIns="18000">
            <a:noAutofit/>
          </a:bodyPr>
          <a:lstStyle/>
          <a:p>
            <a:pPr indent="0" lvl="0" marL="0" marR="0" rtl="0" algn="ctr">
              <a:spcBef>
                <a:spcPts val="0"/>
              </a:spcBef>
              <a:spcAft>
                <a:spcPts val="0"/>
              </a:spcAft>
              <a:buNone/>
            </a:pPr>
            <a:r>
              <a:rPr b="1" lang="en-GB" sz="1000">
                <a:solidFill>
                  <a:srgbClr val="FFFFFF"/>
                </a:solidFill>
                <a:latin typeface="Century Gothic"/>
                <a:ea typeface="Century Gothic"/>
                <a:cs typeface="Century Gothic"/>
                <a:sym typeface="Century Gothic"/>
              </a:rPr>
              <a:t>01</a:t>
            </a:r>
            <a:endParaRPr b="1" sz="1000">
              <a:solidFill>
                <a:srgbClr val="FFFFFF"/>
              </a:solidFill>
              <a:latin typeface="Century Gothic"/>
              <a:ea typeface="Century Gothic"/>
              <a:cs typeface="Century Gothic"/>
              <a:sym typeface="Century Gothic"/>
            </a:endParaRPr>
          </a:p>
        </p:txBody>
      </p:sp>
      <p:grpSp>
        <p:nvGrpSpPr>
          <p:cNvPr id="216" name="Google Shape;216;p24"/>
          <p:cNvGrpSpPr/>
          <p:nvPr/>
        </p:nvGrpSpPr>
        <p:grpSpPr>
          <a:xfrm>
            <a:off x="4875467" y="3582865"/>
            <a:ext cx="1001374" cy="418516"/>
            <a:chOff x="2391948" y="1635646"/>
            <a:chExt cx="805546" cy="1584088"/>
          </a:xfrm>
        </p:grpSpPr>
        <p:sp>
          <p:nvSpPr>
            <p:cNvPr id="217" name="Google Shape;217;p24"/>
            <p:cNvSpPr/>
            <p:nvPr/>
          </p:nvSpPr>
          <p:spPr>
            <a:xfrm>
              <a:off x="2391994" y="1635646"/>
              <a:ext cx="805500" cy="792000"/>
            </a:xfrm>
            <a:prstGeom prst="rect">
              <a:avLst/>
            </a:prstGeom>
            <a:solidFill>
              <a:srgbClr val="6D9EEB"/>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sz="700">
                <a:solidFill>
                  <a:srgbClr val="FFFFFF"/>
                </a:solidFill>
                <a:latin typeface="Comfortaa"/>
                <a:ea typeface="Comfortaa"/>
                <a:cs typeface="Comfortaa"/>
                <a:sym typeface="Comfortaa"/>
              </a:endParaRPr>
            </a:p>
          </p:txBody>
        </p:sp>
        <p:sp>
          <p:nvSpPr>
            <p:cNvPr id="218" name="Google Shape;218;p24"/>
            <p:cNvSpPr/>
            <p:nvPr/>
          </p:nvSpPr>
          <p:spPr>
            <a:xfrm rot="10800000">
              <a:off x="2391948" y="2427734"/>
              <a:ext cx="805500" cy="792000"/>
            </a:xfrm>
            <a:prstGeom prst="triangle">
              <a:avLst>
                <a:gd fmla="val 0" name="adj"/>
              </a:avLst>
            </a:prstGeom>
            <a:solidFill>
              <a:srgbClr val="6D9EEB"/>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sz="700">
                <a:solidFill>
                  <a:srgbClr val="FFFFFF"/>
                </a:solidFill>
                <a:latin typeface="Comfortaa"/>
                <a:ea typeface="Comfortaa"/>
                <a:cs typeface="Comfortaa"/>
                <a:sym typeface="Comfortaa"/>
              </a:endParaRPr>
            </a:p>
          </p:txBody>
        </p:sp>
      </p:grpSp>
      <p:sp>
        <p:nvSpPr>
          <p:cNvPr id="219" name="Google Shape;219;p24"/>
          <p:cNvSpPr txBox="1"/>
          <p:nvPr/>
        </p:nvSpPr>
        <p:spPr>
          <a:xfrm>
            <a:off x="5054541" y="3630905"/>
            <a:ext cx="822300" cy="227700"/>
          </a:xfrm>
          <a:prstGeom prst="rect">
            <a:avLst/>
          </a:prstGeom>
          <a:noFill/>
          <a:ln>
            <a:noFill/>
          </a:ln>
        </p:spPr>
        <p:txBody>
          <a:bodyPr anchorCtr="0" anchor="t" bIns="18000" lIns="36000" spcFirstLastPara="1" rIns="36000" wrap="square" tIns="18000">
            <a:noAutofit/>
          </a:bodyPr>
          <a:lstStyle/>
          <a:p>
            <a:pPr indent="0" lvl="0" marL="0" marR="0" rtl="0" algn="ctr">
              <a:spcBef>
                <a:spcPts val="0"/>
              </a:spcBef>
              <a:spcAft>
                <a:spcPts val="0"/>
              </a:spcAft>
              <a:buNone/>
            </a:pPr>
            <a:r>
              <a:rPr b="1" lang="en-GB" sz="1000">
                <a:solidFill>
                  <a:srgbClr val="FFFFFF"/>
                </a:solidFill>
                <a:latin typeface="Comfortaa"/>
                <a:ea typeface="Comfortaa"/>
                <a:cs typeface="Comfortaa"/>
                <a:sym typeface="Comfortaa"/>
              </a:rPr>
              <a:t>02</a:t>
            </a:r>
            <a:endParaRPr b="1" sz="1000">
              <a:solidFill>
                <a:srgbClr val="FFFFFF"/>
              </a:solidFill>
              <a:latin typeface="Comfortaa"/>
              <a:ea typeface="Comfortaa"/>
              <a:cs typeface="Comfortaa"/>
              <a:sym typeface="Comfortaa"/>
            </a:endParaRPr>
          </a:p>
        </p:txBody>
      </p:sp>
      <p:grpSp>
        <p:nvGrpSpPr>
          <p:cNvPr id="220" name="Google Shape;220;p24"/>
          <p:cNvGrpSpPr/>
          <p:nvPr/>
        </p:nvGrpSpPr>
        <p:grpSpPr>
          <a:xfrm>
            <a:off x="4875467" y="4407761"/>
            <a:ext cx="1001374" cy="418516"/>
            <a:chOff x="2391948" y="1635646"/>
            <a:chExt cx="805546" cy="1584088"/>
          </a:xfrm>
        </p:grpSpPr>
        <p:sp>
          <p:nvSpPr>
            <p:cNvPr id="221" name="Google Shape;221;p24"/>
            <p:cNvSpPr/>
            <p:nvPr/>
          </p:nvSpPr>
          <p:spPr>
            <a:xfrm>
              <a:off x="2391994" y="1635646"/>
              <a:ext cx="805500" cy="792000"/>
            </a:xfrm>
            <a:prstGeom prst="rect">
              <a:avLst/>
            </a:prstGeom>
            <a:solidFill>
              <a:srgbClr val="1155CC"/>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sz="700">
                <a:solidFill>
                  <a:srgbClr val="FFFFFF"/>
                </a:solidFill>
                <a:latin typeface="Comfortaa"/>
                <a:ea typeface="Comfortaa"/>
                <a:cs typeface="Comfortaa"/>
                <a:sym typeface="Comfortaa"/>
              </a:endParaRPr>
            </a:p>
          </p:txBody>
        </p:sp>
        <p:sp>
          <p:nvSpPr>
            <p:cNvPr id="222" name="Google Shape;222;p24"/>
            <p:cNvSpPr/>
            <p:nvPr/>
          </p:nvSpPr>
          <p:spPr>
            <a:xfrm rot="10800000">
              <a:off x="2391948" y="2427734"/>
              <a:ext cx="805500" cy="792000"/>
            </a:xfrm>
            <a:prstGeom prst="triangle">
              <a:avLst>
                <a:gd fmla="val 0" name="adj"/>
              </a:avLst>
            </a:prstGeom>
            <a:solidFill>
              <a:srgbClr val="1155CC"/>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sz="700">
                <a:solidFill>
                  <a:srgbClr val="FFFFFF"/>
                </a:solidFill>
                <a:latin typeface="Comfortaa"/>
                <a:ea typeface="Comfortaa"/>
                <a:cs typeface="Comfortaa"/>
                <a:sym typeface="Comfortaa"/>
              </a:endParaRPr>
            </a:p>
          </p:txBody>
        </p:sp>
      </p:grpSp>
      <p:sp>
        <p:nvSpPr>
          <p:cNvPr id="223" name="Google Shape;223;p24"/>
          <p:cNvSpPr txBox="1"/>
          <p:nvPr/>
        </p:nvSpPr>
        <p:spPr>
          <a:xfrm>
            <a:off x="5054553" y="4430020"/>
            <a:ext cx="822300" cy="227700"/>
          </a:xfrm>
          <a:prstGeom prst="rect">
            <a:avLst/>
          </a:prstGeom>
          <a:noFill/>
          <a:ln>
            <a:noFill/>
          </a:ln>
        </p:spPr>
        <p:txBody>
          <a:bodyPr anchorCtr="0" anchor="t" bIns="18000" lIns="36000" spcFirstLastPara="1" rIns="36000" wrap="square" tIns="18000">
            <a:noAutofit/>
          </a:bodyPr>
          <a:lstStyle/>
          <a:p>
            <a:pPr indent="0" lvl="0" marL="0" marR="0" rtl="0" algn="ctr">
              <a:spcBef>
                <a:spcPts val="0"/>
              </a:spcBef>
              <a:spcAft>
                <a:spcPts val="0"/>
              </a:spcAft>
              <a:buNone/>
            </a:pPr>
            <a:r>
              <a:rPr b="1" lang="en-GB" sz="1000">
                <a:solidFill>
                  <a:srgbClr val="FFFFFF"/>
                </a:solidFill>
                <a:latin typeface="Comfortaa"/>
                <a:ea typeface="Comfortaa"/>
                <a:cs typeface="Comfortaa"/>
                <a:sym typeface="Comfortaa"/>
              </a:rPr>
              <a:t>04</a:t>
            </a:r>
            <a:endParaRPr b="1" sz="1000">
              <a:solidFill>
                <a:srgbClr val="FFFFFF"/>
              </a:solidFill>
              <a:latin typeface="Comfortaa"/>
              <a:ea typeface="Comfortaa"/>
              <a:cs typeface="Comfortaa"/>
              <a:sym typeface="Comfortaa"/>
            </a:endParaRPr>
          </a:p>
        </p:txBody>
      </p:sp>
      <p:grpSp>
        <p:nvGrpSpPr>
          <p:cNvPr id="224" name="Google Shape;224;p24"/>
          <p:cNvGrpSpPr/>
          <p:nvPr/>
        </p:nvGrpSpPr>
        <p:grpSpPr>
          <a:xfrm>
            <a:off x="176892" y="4337357"/>
            <a:ext cx="1001374" cy="418516"/>
            <a:chOff x="2391948" y="1635646"/>
            <a:chExt cx="805546" cy="1584088"/>
          </a:xfrm>
        </p:grpSpPr>
        <p:sp>
          <p:nvSpPr>
            <p:cNvPr id="225" name="Google Shape;225;p24"/>
            <p:cNvSpPr/>
            <p:nvPr/>
          </p:nvSpPr>
          <p:spPr>
            <a:xfrm>
              <a:off x="2391994" y="1635646"/>
              <a:ext cx="805500" cy="792000"/>
            </a:xfrm>
            <a:prstGeom prst="rect">
              <a:avLst/>
            </a:prstGeom>
            <a:solidFill>
              <a:srgbClr val="3C78D8"/>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sz="700">
                <a:solidFill>
                  <a:srgbClr val="FFFFFF"/>
                </a:solidFill>
                <a:latin typeface="Comfortaa"/>
                <a:ea typeface="Comfortaa"/>
                <a:cs typeface="Comfortaa"/>
                <a:sym typeface="Comfortaa"/>
              </a:endParaRPr>
            </a:p>
          </p:txBody>
        </p:sp>
        <p:sp>
          <p:nvSpPr>
            <p:cNvPr id="226" name="Google Shape;226;p24"/>
            <p:cNvSpPr/>
            <p:nvPr/>
          </p:nvSpPr>
          <p:spPr>
            <a:xfrm rot="10800000">
              <a:off x="2391948" y="2427734"/>
              <a:ext cx="805500" cy="792000"/>
            </a:xfrm>
            <a:prstGeom prst="triangle">
              <a:avLst>
                <a:gd fmla="val 0" name="adj"/>
              </a:avLst>
            </a:prstGeom>
            <a:solidFill>
              <a:srgbClr val="3C78D8"/>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sz="700">
                <a:solidFill>
                  <a:srgbClr val="FFFFFF"/>
                </a:solidFill>
                <a:latin typeface="Comfortaa"/>
                <a:ea typeface="Comfortaa"/>
                <a:cs typeface="Comfortaa"/>
                <a:sym typeface="Comfortaa"/>
              </a:endParaRPr>
            </a:p>
          </p:txBody>
        </p:sp>
      </p:grpSp>
      <p:sp>
        <p:nvSpPr>
          <p:cNvPr id="227" name="Google Shape;227;p24"/>
          <p:cNvSpPr txBox="1"/>
          <p:nvPr/>
        </p:nvSpPr>
        <p:spPr>
          <a:xfrm>
            <a:off x="353603" y="4354729"/>
            <a:ext cx="822300" cy="227700"/>
          </a:xfrm>
          <a:prstGeom prst="rect">
            <a:avLst/>
          </a:prstGeom>
          <a:noFill/>
          <a:ln>
            <a:noFill/>
          </a:ln>
        </p:spPr>
        <p:txBody>
          <a:bodyPr anchorCtr="0" anchor="t" bIns="18000" lIns="36000" spcFirstLastPara="1" rIns="36000" wrap="square" tIns="18000">
            <a:noAutofit/>
          </a:bodyPr>
          <a:lstStyle/>
          <a:p>
            <a:pPr indent="0" lvl="0" marL="0" marR="0" rtl="0" algn="ctr">
              <a:spcBef>
                <a:spcPts val="0"/>
              </a:spcBef>
              <a:spcAft>
                <a:spcPts val="0"/>
              </a:spcAft>
              <a:buNone/>
            </a:pPr>
            <a:r>
              <a:rPr b="1" lang="en-GB" sz="1000">
                <a:solidFill>
                  <a:srgbClr val="FFFFFF"/>
                </a:solidFill>
                <a:latin typeface="Century Gothic"/>
                <a:ea typeface="Century Gothic"/>
                <a:cs typeface="Century Gothic"/>
                <a:sym typeface="Century Gothic"/>
              </a:rPr>
              <a:t>03</a:t>
            </a:r>
            <a:endParaRPr b="1" sz="1000">
              <a:solidFill>
                <a:srgbClr val="FFFFFF"/>
              </a:solidFill>
              <a:latin typeface="Century Gothic"/>
              <a:ea typeface="Century Gothic"/>
              <a:cs typeface="Century Gothic"/>
              <a:sym typeface="Century Gothic"/>
            </a:endParaRPr>
          </a:p>
        </p:txBody>
      </p:sp>
      <p:sp>
        <p:nvSpPr>
          <p:cNvPr id="228" name="Google Shape;228;p24"/>
          <p:cNvSpPr txBox="1"/>
          <p:nvPr/>
        </p:nvSpPr>
        <p:spPr>
          <a:xfrm>
            <a:off x="1255174" y="3491600"/>
            <a:ext cx="3006600" cy="52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latin typeface="Century Gothic"/>
                <a:ea typeface="Century Gothic"/>
                <a:cs typeface="Century Gothic"/>
                <a:sym typeface="Century Gothic"/>
              </a:rPr>
              <a:t>Important for cholesterol excretion:</a:t>
            </a:r>
            <a:endParaRPr b="1" sz="1000">
              <a:latin typeface="Century Gothic"/>
              <a:ea typeface="Century Gothic"/>
              <a:cs typeface="Century Gothic"/>
              <a:sym typeface="Century Gothic"/>
            </a:endParaRPr>
          </a:p>
          <a:p>
            <a:pPr indent="0" lvl="0" marL="0" rtl="0" algn="l">
              <a:spcBef>
                <a:spcPts val="0"/>
              </a:spcBef>
              <a:spcAft>
                <a:spcPts val="0"/>
              </a:spcAft>
              <a:buNone/>
            </a:pPr>
            <a:r>
              <a:rPr lang="en-GB" sz="1000">
                <a:latin typeface="Century Gothic"/>
                <a:ea typeface="Century Gothic"/>
                <a:cs typeface="Century Gothic"/>
                <a:sym typeface="Century Gothic"/>
              </a:rPr>
              <a:t>1- As metabolic products of cholesterol .</a:t>
            </a:r>
            <a:endParaRPr sz="1000">
              <a:latin typeface="Century Gothic"/>
              <a:ea typeface="Century Gothic"/>
              <a:cs typeface="Century Gothic"/>
              <a:sym typeface="Century Gothic"/>
            </a:endParaRPr>
          </a:p>
          <a:p>
            <a:pPr indent="0" lvl="0" marL="0" rtl="0" algn="l">
              <a:spcBef>
                <a:spcPts val="0"/>
              </a:spcBef>
              <a:spcAft>
                <a:spcPts val="0"/>
              </a:spcAft>
              <a:buNone/>
            </a:pPr>
            <a:r>
              <a:rPr lang="en-GB" sz="1000">
                <a:latin typeface="Century Gothic"/>
                <a:ea typeface="Century Gothic"/>
                <a:cs typeface="Century Gothic"/>
                <a:sym typeface="Century Gothic"/>
              </a:rPr>
              <a:t>2- Solubilizer of cholesterol in bile.</a:t>
            </a:r>
            <a:endParaRPr sz="1000">
              <a:latin typeface="Century Gothic"/>
              <a:ea typeface="Century Gothic"/>
              <a:cs typeface="Century Gothic"/>
              <a:sym typeface="Century Gothic"/>
            </a:endParaRPr>
          </a:p>
          <a:p>
            <a:pPr indent="0" lvl="0" marL="0" rtl="0" algn="l">
              <a:spcBef>
                <a:spcPts val="0"/>
              </a:spcBef>
              <a:spcAft>
                <a:spcPts val="0"/>
              </a:spcAft>
              <a:buNone/>
            </a:pPr>
            <a:r>
              <a:t/>
            </a:r>
            <a:endParaRPr sz="1000">
              <a:latin typeface="Century Gothic"/>
              <a:ea typeface="Century Gothic"/>
              <a:cs typeface="Century Gothic"/>
              <a:sym typeface="Century Gothic"/>
            </a:endParaRPr>
          </a:p>
        </p:txBody>
      </p:sp>
      <p:sp>
        <p:nvSpPr>
          <p:cNvPr id="229" name="Google Shape;229;p24"/>
          <p:cNvSpPr txBox="1"/>
          <p:nvPr/>
        </p:nvSpPr>
        <p:spPr>
          <a:xfrm>
            <a:off x="5862400" y="3457673"/>
            <a:ext cx="5261700" cy="47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latin typeface="Century Gothic"/>
                <a:ea typeface="Century Gothic"/>
                <a:cs typeface="Century Gothic"/>
                <a:sym typeface="Century Gothic"/>
              </a:rPr>
              <a:t>Emulsifying</a:t>
            </a:r>
            <a:r>
              <a:rPr lang="en-GB" sz="1000">
                <a:latin typeface="Century Gothic"/>
                <a:ea typeface="Century Gothic"/>
                <a:cs typeface="Century Gothic"/>
                <a:sym typeface="Century Gothic"/>
              </a:rPr>
              <a:t> factors for dietary lipids,</a:t>
            </a:r>
            <a:endParaRPr sz="1000">
              <a:latin typeface="Century Gothic"/>
              <a:ea typeface="Century Gothic"/>
              <a:cs typeface="Century Gothic"/>
              <a:sym typeface="Century Gothic"/>
            </a:endParaRPr>
          </a:p>
          <a:p>
            <a:pPr indent="0" lvl="0" marL="0" rtl="0" algn="l">
              <a:spcBef>
                <a:spcPts val="0"/>
              </a:spcBef>
              <a:spcAft>
                <a:spcPts val="0"/>
              </a:spcAft>
              <a:buNone/>
            </a:pPr>
            <a:r>
              <a:rPr lang="en-GB" sz="1000">
                <a:latin typeface="Century Gothic"/>
                <a:ea typeface="Century Gothic"/>
                <a:cs typeface="Century Gothic"/>
                <a:sym typeface="Century Gothic"/>
              </a:rPr>
              <a:t>a prerequisite step for efficient lipid digestion.</a:t>
            </a:r>
            <a:endParaRPr sz="1000">
              <a:latin typeface="Century Gothic"/>
              <a:ea typeface="Century Gothic"/>
              <a:cs typeface="Century Gothic"/>
              <a:sym typeface="Century Gothic"/>
            </a:endParaRPr>
          </a:p>
        </p:txBody>
      </p:sp>
      <p:sp>
        <p:nvSpPr>
          <p:cNvPr id="230" name="Google Shape;230;p24"/>
          <p:cNvSpPr txBox="1"/>
          <p:nvPr/>
        </p:nvSpPr>
        <p:spPr>
          <a:xfrm>
            <a:off x="1178275" y="4331550"/>
            <a:ext cx="2688600" cy="47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latin typeface="Century Gothic"/>
                <a:ea typeface="Century Gothic"/>
                <a:cs typeface="Century Gothic"/>
                <a:sym typeface="Century Gothic"/>
              </a:rPr>
              <a:t>Cofactor</a:t>
            </a:r>
            <a:r>
              <a:rPr lang="en-GB" sz="1000">
                <a:latin typeface="Century Gothic"/>
                <a:ea typeface="Century Gothic"/>
                <a:cs typeface="Century Gothic"/>
                <a:sym typeface="Century Gothic"/>
              </a:rPr>
              <a:t> for pancreatic lipase and PLA2</a:t>
            </a:r>
            <a:endParaRPr sz="1000">
              <a:latin typeface="Century Gothic"/>
              <a:ea typeface="Century Gothic"/>
              <a:cs typeface="Century Gothic"/>
              <a:sym typeface="Century Gothic"/>
            </a:endParaRPr>
          </a:p>
        </p:txBody>
      </p:sp>
      <p:sp>
        <p:nvSpPr>
          <p:cNvPr id="231" name="Google Shape;231;p24"/>
          <p:cNvSpPr txBox="1"/>
          <p:nvPr/>
        </p:nvSpPr>
        <p:spPr>
          <a:xfrm>
            <a:off x="5956320" y="4331550"/>
            <a:ext cx="3392400" cy="61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latin typeface="Century Gothic"/>
                <a:ea typeface="Century Gothic"/>
                <a:cs typeface="Century Gothic"/>
                <a:sym typeface="Century Gothic"/>
              </a:rPr>
              <a:t>Facilitate intestinal lipid </a:t>
            </a:r>
            <a:r>
              <a:rPr b="1" lang="en-GB" sz="1000">
                <a:latin typeface="Century Gothic"/>
                <a:ea typeface="Century Gothic"/>
                <a:cs typeface="Century Gothic"/>
                <a:sym typeface="Century Gothic"/>
              </a:rPr>
              <a:t>absorption</a:t>
            </a:r>
            <a:r>
              <a:rPr lang="en-GB" sz="1000">
                <a:latin typeface="Century Gothic"/>
                <a:ea typeface="Century Gothic"/>
                <a:cs typeface="Century Gothic"/>
                <a:sym typeface="Century Gothic"/>
              </a:rPr>
              <a:t> by</a:t>
            </a:r>
            <a:endParaRPr sz="1000">
              <a:latin typeface="Century Gothic"/>
              <a:ea typeface="Century Gothic"/>
              <a:cs typeface="Century Gothic"/>
              <a:sym typeface="Century Gothic"/>
            </a:endParaRPr>
          </a:p>
          <a:p>
            <a:pPr indent="0" lvl="0" marL="0" rtl="0" algn="l">
              <a:spcBef>
                <a:spcPts val="0"/>
              </a:spcBef>
              <a:spcAft>
                <a:spcPts val="0"/>
              </a:spcAft>
              <a:buNone/>
            </a:pPr>
            <a:r>
              <a:rPr lang="en-GB" sz="1000">
                <a:latin typeface="Century Gothic"/>
                <a:ea typeface="Century Gothic"/>
                <a:cs typeface="Century Gothic"/>
                <a:sym typeface="Century Gothic"/>
              </a:rPr>
              <a:t>formation of </a:t>
            </a:r>
            <a:r>
              <a:rPr b="1" lang="en-GB" sz="1000">
                <a:latin typeface="Century Gothic"/>
                <a:ea typeface="Century Gothic"/>
                <a:cs typeface="Century Gothic"/>
                <a:sym typeface="Century Gothic"/>
              </a:rPr>
              <a:t>mixed micelle</a:t>
            </a:r>
            <a:endParaRPr b="1" sz="1000">
              <a:latin typeface="Century Gothic"/>
              <a:ea typeface="Century Gothic"/>
              <a:cs typeface="Century Gothic"/>
              <a:sym typeface="Century Gothic"/>
            </a:endParaRPr>
          </a:p>
          <a:p>
            <a:pPr indent="0" lvl="0" marL="0" rtl="0" algn="l">
              <a:spcBef>
                <a:spcPts val="0"/>
              </a:spcBef>
              <a:spcAft>
                <a:spcPts val="0"/>
              </a:spcAft>
              <a:buNone/>
            </a:pPr>
            <a:r>
              <a:t/>
            </a:r>
            <a:endParaRPr sz="1000">
              <a:latin typeface="Century Gothic"/>
              <a:ea typeface="Century Gothic"/>
              <a:cs typeface="Century Gothic"/>
              <a:sym typeface="Century Gothic"/>
            </a:endParaRPr>
          </a:p>
        </p:txBody>
      </p:sp>
      <p:sp>
        <p:nvSpPr>
          <p:cNvPr id="232" name="Google Shape;232;p24"/>
          <p:cNvSpPr txBox="1"/>
          <p:nvPr/>
        </p:nvSpPr>
        <p:spPr>
          <a:xfrm>
            <a:off x="145150" y="3123525"/>
            <a:ext cx="2724900" cy="4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highlight>
                  <a:srgbClr val="C9DAF8"/>
                </a:highlight>
                <a:latin typeface="Century Gothic"/>
                <a:ea typeface="Century Gothic"/>
                <a:cs typeface="Century Gothic"/>
                <a:sym typeface="Century Gothic"/>
              </a:rPr>
              <a:t>Functions of Bile Salts</a:t>
            </a:r>
            <a:r>
              <a:rPr b="1" lang="en-GB">
                <a:highlight>
                  <a:srgbClr val="C9DAF8"/>
                </a:highlight>
                <a:latin typeface="Century Gothic"/>
                <a:ea typeface="Century Gothic"/>
                <a:cs typeface="Century Gothic"/>
                <a:sym typeface="Century Gothic"/>
              </a:rPr>
              <a:t>:</a:t>
            </a:r>
            <a:endParaRPr b="1">
              <a:highlight>
                <a:srgbClr val="C9DAF8"/>
              </a:highlight>
              <a:latin typeface="Century Gothic"/>
              <a:ea typeface="Century Gothic"/>
              <a:cs typeface="Century Gothic"/>
              <a:sym typeface="Century Gothic"/>
            </a:endParaRPr>
          </a:p>
        </p:txBody>
      </p:sp>
      <p:sp>
        <p:nvSpPr>
          <p:cNvPr id="233" name="Google Shape;233;p24"/>
          <p:cNvSpPr txBox="1"/>
          <p:nvPr/>
        </p:nvSpPr>
        <p:spPr>
          <a:xfrm>
            <a:off x="-101566" y="4839491"/>
            <a:ext cx="6786000" cy="791700"/>
          </a:xfrm>
          <a:prstGeom prst="rect">
            <a:avLst/>
          </a:prstGeom>
          <a:noFill/>
          <a:ln>
            <a:noFill/>
          </a:ln>
        </p:spPr>
        <p:txBody>
          <a:bodyPr anchorCtr="0" anchor="t" bIns="91425" lIns="91425" spcFirstLastPara="1" rIns="91425" wrap="square" tIns="91425">
            <a:noAutofit/>
          </a:bodyPr>
          <a:lstStyle/>
          <a:p>
            <a:pPr indent="-266700" lvl="0" marL="457200" rtl="0" algn="l">
              <a:spcBef>
                <a:spcPts val="0"/>
              </a:spcBef>
              <a:spcAft>
                <a:spcPts val="0"/>
              </a:spcAft>
              <a:buClr>
                <a:srgbClr val="999999"/>
              </a:buClr>
              <a:buSzPts val="600"/>
              <a:buFont typeface="Century Gothic"/>
              <a:buAutoNum type="arabicPeriod"/>
            </a:pPr>
            <a:r>
              <a:rPr lang="en-GB" sz="600">
                <a:solidFill>
                  <a:srgbClr val="999999"/>
                </a:solidFill>
                <a:latin typeface="Century Gothic"/>
                <a:ea typeface="Century Gothic"/>
                <a:cs typeface="Century Gothic"/>
                <a:sym typeface="Century Gothic"/>
              </a:rPr>
              <a:t>Don’t mix it with bile salts which is a COMPONENT of Bile, so we can say that Bile is </a:t>
            </a:r>
            <a:r>
              <a:rPr lang="en-GB" sz="600">
                <a:solidFill>
                  <a:srgbClr val="999999"/>
                </a:solidFill>
                <a:latin typeface="Century Gothic"/>
                <a:ea typeface="Century Gothic"/>
                <a:cs typeface="Century Gothic"/>
                <a:sym typeface="Century Gothic"/>
              </a:rPr>
              <a:t>a mixture of bile salts, phospholipids, and free cholesterol.</a:t>
            </a:r>
            <a:endParaRPr sz="600">
              <a:solidFill>
                <a:srgbClr val="999999"/>
              </a:solidFill>
              <a:latin typeface="Century Gothic"/>
              <a:ea typeface="Century Gothic"/>
              <a:cs typeface="Century Gothic"/>
              <a:sym typeface="Century Gothic"/>
            </a:endParaRPr>
          </a:p>
        </p:txBody>
      </p:sp>
      <p:sp>
        <p:nvSpPr>
          <p:cNvPr id="234" name="Google Shape;234;p24"/>
          <p:cNvSpPr txBox="1"/>
          <p:nvPr/>
        </p:nvSpPr>
        <p:spPr>
          <a:xfrm>
            <a:off x="6381750" y="4858875"/>
            <a:ext cx="2688600" cy="34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00">
                <a:solidFill>
                  <a:srgbClr val="CCCCCC"/>
                </a:solidFill>
                <a:latin typeface="Comfortaa"/>
                <a:ea typeface="Comfortaa"/>
                <a:cs typeface="Comfortaa"/>
                <a:sym typeface="Comfortaa"/>
              </a:rPr>
              <a:t>Emulsification</a:t>
            </a:r>
            <a:r>
              <a:rPr lang="en-GB" sz="600">
                <a:solidFill>
                  <a:srgbClr val="CCCCCC"/>
                </a:solidFill>
                <a:latin typeface="Comfortaa"/>
                <a:ea typeface="Comfortaa"/>
                <a:cs typeface="Comfortaa"/>
                <a:sym typeface="Comfortaa"/>
              </a:rPr>
              <a:t> and Absorption </a:t>
            </a:r>
            <a:r>
              <a:rPr lang="en-GB" sz="600">
                <a:solidFill>
                  <a:srgbClr val="CCCCCC"/>
                </a:solidFill>
                <a:latin typeface="Comfortaa"/>
                <a:ea typeface="Comfortaa"/>
                <a:cs typeface="Comfortaa"/>
                <a:sym typeface="Comfortaa"/>
              </a:rPr>
              <a:t>Will be explained in next slide..</a:t>
            </a:r>
            <a:endParaRPr sz="600">
              <a:solidFill>
                <a:srgbClr val="CCCCCC"/>
              </a:solidFill>
              <a:latin typeface="Comfortaa"/>
              <a:ea typeface="Comfortaa"/>
              <a:cs typeface="Comfortaa"/>
              <a:sym typeface="Comforta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25"/>
          <p:cNvSpPr txBox="1"/>
          <p:nvPr/>
        </p:nvSpPr>
        <p:spPr>
          <a:xfrm>
            <a:off x="2122726" y="193625"/>
            <a:ext cx="5102400" cy="5655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GB" sz="2400">
                <a:solidFill>
                  <a:srgbClr val="3C78D8"/>
                </a:solidFill>
                <a:latin typeface="Comfortaa"/>
                <a:ea typeface="Comfortaa"/>
                <a:cs typeface="Comfortaa"/>
                <a:sym typeface="Comfortaa"/>
              </a:rPr>
              <a:t>Functions of bile salts cont.</a:t>
            </a:r>
            <a:endParaRPr b="1" sz="2400">
              <a:solidFill>
                <a:srgbClr val="3C78D8"/>
              </a:solidFill>
              <a:latin typeface="Comfortaa"/>
              <a:ea typeface="Comfortaa"/>
              <a:cs typeface="Comfortaa"/>
              <a:sym typeface="Comfortaa"/>
            </a:endParaRPr>
          </a:p>
        </p:txBody>
      </p:sp>
      <p:sp>
        <p:nvSpPr>
          <p:cNvPr id="240" name="Google Shape;240;p25"/>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GB">
                <a:latin typeface="Arial"/>
                <a:ea typeface="Arial"/>
                <a:cs typeface="Arial"/>
                <a:sym typeface="Arial"/>
              </a:rPr>
              <a:t>‹#›</a:t>
            </a:fld>
            <a:endParaRPr>
              <a:latin typeface="Arial"/>
              <a:ea typeface="Arial"/>
              <a:cs typeface="Arial"/>
              <a:sym typeface="Arial"/>
            </a:endParaRPr>
          </a:p>
        </p:txBody>
      </p:sp>
      <p:sp>
        <p:nvSpPr>
          <p:cNvPr id="241" name="Google Shape;241;p25"/>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b="0" i="0" sz="1100" u="none" cap="none" strike="noStrike">
              <a:solidFill>
                <a:srgbClr val="FFFFFF"/>
              </a:solidFill>
              <a:latin typeface="Calibri"/>
              <a:ea typeface="Calibri"/>
              <a:cs typeface="Calibri"/>
              <a:sym typeface="Calibri"/>
            </a:endParaRPr>
          </a:p>
        </p:txBody>
      </p:sp>
      <p:grpSp>
        <p:nvGrpSpPr>
          <p:cNvPr id="242" name="Google Shape;242;p25"/>
          <p:cNvGrpSpPr/>
          <p:nvPr/>
        </p:nvGrpSpPr>
        <p:grpSpPr>
          <a:xfrm>
            <a:off x="270378" y="971748"/>
            <a:ext cx="2925311" cy="335919"/>
            <a:chOff x="720400" y="490250"/>
            <a:chExt cx="2706617" cy="796204"/>
          </a:xfrm>
        </p:grpSpPr>
        <p:cxnSp>
          <p:nvCxnSpPr>
            <p:cNvPr id="243" name="Google Shape;243;p25"/>
            <p:cNvCxnSpPr>
              <a:stCxn id="244" idx="3"/>
            </p:cNvCxnSpPr>
            <p:nvPr/>
          </p:nvCxnSpPr>
          <p:spPr>
            <a:xfrm flipH="1" rot="10800000">
              <a:off x="937917" y="1284354"/>
              <a:ext cx="2489100" cy="2100"/>
            </a:xfrm>
            <a:prstGeom prst="straightConnector1">
              <a:avLst/>
            </a:prstGeom>
            <a:noFill/>
            <a:ln cap="flat" cmpd="sng" w="9525">
              <a:solidFill>
                <a:srgbClr val="B7B7B7"/>
              </a:solidFill>
              <a:prstDash val="solid"/>
              <a:round/>
              <a:headEnd len="med" w="med" type="none"/>
              <a:tailEnd len="med" w="med" type="none"/>
            </a:ln>
          </p:spPr>
        </p:cxnSp>
        <p:sp>
          <p:nvSpPr>
            <p:cNvPr id="244" name="Google Shape;244;p25"/>
            <p:cNvSpPr/>
            <p:nvPr/>
          </p:nvSpPr>
          <p:spPr>
            <a:xfrm>
              <a:off x="720400" y="490250"/>
              <a:ext cx="783900" cy="796200"/>
            </a:xfrm>
            <a:prstGeom prst="heptagon">
              <a:avLst>
                <a:gd fmla="val 102572" name="hf"/>
                <a:gd fmla="val 105210" name="vf"/>
              </a:avLst>
            </a:prstGeom>
            <a:solidFill>
              <a:srgbClr val="6D9EEB"/>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t/>
              </a:r>
              <a:endParaRPr b="1" sz="1000">
                <a:solidFill>
                  <a:srgbClr val="FFFFFF"/>
                </a:solidFill>
                <a:latin typeface="Trebuchet MS"/>
                <a:ea typeface="Trebuchet MS"/>
                <a:cs typeface="Trebuchet MS"/>
                <a:sym typeface="Trebuchet MS"/>
              </a:endParaRPr>
            </a:p>
          </p:txBody>
        </p:sp>
      </p:grpSp>
      <p:sp>
        <p:nvSpPr>
          <p:cNvPr id="245" name="Google Shape;245;p25"/>
          <p:cNvSpPr txBox="1"/>
          <p:nvPr/>
        </p:nvSpPr>
        <p:spPr>
          <a:xfrm>
            <a:off x="1159194" y="801725"/>
            <a:ext cx="2084700" cy="565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b="1" lang="en-GB" sz="1200">
                <a:solidFill>
                  <a:schemeClr val="dk1"/>
                </a:solidFill>
                <a:latin typeface="Century Gothic"/>
                <a:ea typeface="Century Gothic"/>
                <a:cs typeface="Century Gothic"/>
                <a:sym typeface="Century Gothic"/>
              </a:rPr>
              <a:t>Emulsification</a:t>
            </a:r>
            <a:endParaRPr b="1" sz="1200">
              <a:latin typeface="Century Gothic"/>
              <a:ea typeface="Century Gothic"/>
              <a:cs typeface="Century Gothic"/>
              <a:sym typeface="Century Gothic"/>
            </a:endParaRPr>
          </a:p>
        </p:txBody>
      </p:sp>
      <p:sp>
        <p:nvSpPr>
          <p:cNvPr id="246" name="Google Shape;246;p25"/>
          <p:cNvSpPr/>
          <p:nvPr/>
        </p:nvSpPr>
        <p:spPr>
          <a:xfrm>
            <a:off x="846225" y="2407450"/>
            <a:ext cx="2084700" cy="458100"/>
          </a:xfrm>
          <a:prstGeom prst="rect">
            <a:avLst/>
          </a:prstGeom>
          <a:solidFill>
            <a:srgbClr val="EFEFEF"/>
          </a:solidFill>
          <a:ln>
            <a:noFill/>
          </a:ln>
        </p:spPr>
        <p:txBody>
          <a:bodyPr anchorCtr="0" anchor="ctr" bIns="36000" lIns="36000" spcFirstLastPara="1" rIns="36000" wrap="square" tIns="36000">
            <a:noAutofit/>
          </a:bodyPr>
          <a:lstStyle/>
          <a:p>
            <a:pPr indent="0" lvl="0" marL="0" rtl="0" algn="l">
              <a:spcBef>
                <a:spcPts val="0"/>
              </a:spcBef>
              <a:spcAft>
                <a:spcPts val="0"/>
              </a:spcAft>
              <a:buNone/>
            </a:pPr>
            <a:r>
              <a:rPr b="1" lang="en-GB" sz="900">
                <a:solidFill>
                  <a:srgbClr val="CC0000"/>
                </a:solidFill>
                <a:latin typeface="Century Gothic"/>
                <a:ea typeface="Century Gothic"/>
                <a:cs typeface="Century Gothic"/>
                <a:sym typeface="Century Gothic"/>
              </a:rPr>
              <a:t>Mechanical</a:t>
            </a:r>
            <a:r>
              <a:rPr lang="en-GB" sz="900">
                <a:latin typeface="Century Gothic"/>
                <a:ea typeface="Century Gothic"/>
                <a:cs typeface="Century Gothic"/>
                <a:sym typeface="Century Gothic"/>
              </a:rPr>
              <a:t> mixing by peristalsis.</a:t>
            </a:r>
            <a:endParaRPr sz="900">
              <a:latin typeface="Century Gothic"/>
              <a:ea typeface="Century Gothic"/>
              <a:cs typeface="Century Gothic"/>
              <a:sym typeface="Century Gothic"/>
            </a:endParaRPr>
          </a:p>
        </p:txBody>
      </p:sp>
      <p:sp>
        <p:nvSpPr>
          <p:cNvPr id="247" name="Google Shape;247;p25"/>
          <p:cNvSpPr txBox="1"/>
          <p:nvPr/>
        </p:nvSpPr>
        <p:spPr>
          <a:xfrm>
            <a:off x="476576" y="2343145"/>
            <a:ext cx="811500" cy="490500"/>
          </a:xfrm>
          <a:prstGeom prst="rect">
            <a:avLst/>
          </a:prstGeom>
          <a:noFill/>
          <a:ln>
            <a:noFill/>
          </a:ln>
        </p:spPr>
        <p:txBody>
          <a:bodyPr anchorCtr="0" anchor="t" bIns="36000" lIns="36000" spcFirstLastPara="1" rIns="36000" wrap="square" tIns="36000">
            <a:noAutofit/>
          </a:bodyPr>
          <a:lstStyle/>
          <a:p>
            <a:pPr indent="0" lvl="0" marL="0" rtl="0" algn="l">
              <a:spcBef>
                <a:spcPts val="0"/>
              </a:spcBef>
              <a:spcAft>
                <a:spcPts val="0"/>
              </a:spcAft>
              <a:buNone/>
            </a:pPr>
            <a:r>
              <a:rPr b="1" lang="en-GB" sz="3100">
                <a:solidFill>
                  <a:srgbClr val="3C78D8"/>
                </a:solidFill>
                <a:latin typeface="Century Gothic"/>
                <a:ea typeface="Century Gothic"/>
                <a:cs typeface="Century Gothic"/>
                <a:sym typeface="Century Gothic"/>
              </a:rPr>
              <a:t>1</a:t>
            </a:r>
            <a:endParaRPr b="1" sz="3100">
              <a:solidFill>
                <a:srgbClr val="3C78D8"/>
              </a:solidFill>
              <a:latin typeface="Century Gothic"/>
              <a:ea typeface="Century Gothic"/>
              <a:cs typeface="Century Gothic"/>
              <a:sym typeface="Century Gothic"/>
            </a:endParaRPr>
          </a:p>
        </p:txBody>
      </p:sp>
      <p:sp>
        <p:nvSpPr>
          <p:cNvPr id="248" name="Google Shape;248;p25"/>
          <p:cNvSpPr/>
          <p:nvPr/>
        </p:nvSpPr>
        <p:spPr>
          <a:xfrm>
            <a:off x="876125" y="3048625"/>
            <a:ext cx="1946100" cy="458100"/>
          </a:xfrm>
          <a:prstGeom prst="rect">
            <a:avLst/>
          </a:prstGeom>
          <a:solidFill>
            <a:srgbClr val="EFEFEF"/>
          </a:solidFill>
          <a:ln>
            <a:noFill/>
          </a:ln>
        </p:spPr>
        <p:txBody>
          <a:bodyPr anchorCtr="0" anchor="ctr" bIns="36000" lIns="36000" spcFirstLastPara="1" rIns="36000" wrap="square" tIns="36000">
            <a:noAutofit/>
          </a:bodyPr>
          <a:lstStyle/>
          <a:p>
            <a:pPr indent="0" lvl="0" marL="0" rtl="0" algn="l">
              <a:spcBef>
                <a:spcPts val="0"/>
              </a:spcBef>
              <a:spcAft>
                <a:spcPts val="0"/>
              </a:spcAft>
              <a:buNone/>
            </a:pPr>
            <a:r>
              <a:rPr b="1" lang="en-GB" sz="1000">
                <a:solidFill>
                  <a:srgbClr val="CC0000"/>
                </a:solidFill>
                <a:latin typeface="Century Gothic"/>
                <a:ea typeface="Century Gothic"/>
                <a:cs typeface="Century Gothic"/>
                <a:sym typeface="Century Gothic"/>
              </a:rPr>
              <a:t>Detergent</a:t>
            </a:r>
            <a:r>
              <a:rPr lang="en-GB" sz="1000">
                <a:latin typeface="Century Gothic"/>
                <a:ea typeface="Century Gothic"/>
                <a:cs typeface="Century Gothic"/>
                <a:sym typeface="Century Gothic"/>
              </a:rPr>
              <a:t> effect of bile salts.</a:t>
            </a:r>
            <a:endParaRPr sz="1000">
              <a:latin typeface="Century Gothic"/>
              <a:ea typeface="Century Gothic"/>
              <a:cs typeface="Century Gothic"/>
              <a:sym typeface="Century Gothic"/>
            </a:endParaRPr>
          </a:p>
        </p:txBody>
      </p:sp>
      <p:sp>
        <p:nvSpPr>
          <p:cNvPr id="249" name="Google Shape;249;p25"/>
          <p:cNvSpPr txBox="1"/>
          <p:nvPr/>
        </p:nvSpPr>
        <p:spPr>
          <a:xfrm>
            <a:off x="476577" y="3032425"/>
            <a:ext cx="376500" cy="490500"/>
          </a:xfrm>
          <a:prstGeom prst="rect">
            <a:avLst/>
          </a:prstGeom>
          <a:noFill/>
          <a:ln>
            <a:noFill/>
          </a:ln>
        </p:spPr>
        <p:txBody>
          <a:bodyPr anchorCtr="0" anchor="t" bIns="36000" lIns="36000" spcFirstLastPara="1" rIns="36000" wrap="square" tIns="36000">
            <a:noAutofit/>
          </a:bodyPr>
          <a:lstStyle/>
          <a:p>
            <a:pPr indent="0" lvl="0" marL="0" rtl="0" algn="l">
              <a:spcBef>
                <a:spcPts val="0"/>
              </a:spcBef>
              <a:spcAft>
                <a:spcPts val="0"/>
              </a:spcAft>
              <a:buNone/>
            </a:pPr>
            <a:r>
              <a:rPr b="1" lang="en-GB" sz="3100">
                <a:solidFill>
                  <a:srgbClr val="3C78D8"/>
                </a:solidFill>
                <a:latin typeface="Exo"/>
                <a:ea typeface="Exo"/>
                <a:cs typeface="Exo"/>
                <a:sym typeface="Exo"/>
              </a:rPr>
              <a:t>2</a:t>
            </a:r>
            <a:endParaRPr b="1" sz="3100">
              <a:solidFill>
                <a:srgbClr val="A4C2F4"/>
              </a:solidFill>
              <a:latin typeface="Exo"/>
              <a:ea typeface="Exo"/>
              <a:cs typeface="Exo"/>
              <a:sym typeface="Exo"/>
            </a:endParaRPr>
          </a:p>
        </p:txBody>
      </p:sp>
      <p:sp>
        <p:nvSpPr>
          <p:cNvPr id="250" name="Google Shape;250;p25"/>
          <p:cNvSpPr txBox="1"/>
          <p:nvPr/>
        </p:nvSpPr>
        <p:spPr>
          <a:xfrm>
            <a:off x="311200" y="1362325"/>
            <a:ext cx="3371400" cy="1171200"/>
          </a:xfrm>
          <a:prstGeom prst="rect">
            <a:avLst/>
          </a:prstGeom>
          <a:noFill/>
          <a:ln>
            <a:noFill/>
          </a:ln>
        </p:spPr>
        <p:txBody>
          <a:bodyPr anchorCtr="0" anchor="t" bIns="91425" lIns="91425" spcFirstLastPara="1" rIns="91425" wrap="square" tIns="91425">
            <a:noAutofit/>
          </a:bodyPr>
          <a:lstStyle/>
          <a:p>
            <a:pPr indent="-285750" lvl="0" marL="457200" rtl="0" algn="l">
              <a:spcBef>
                <a:spcPts val="0"/>
              </a:spcBef>
              <a:spcAft>
                <a:spcPts val="0"/>
              </a:spcAft>
              <a:buSzPts val="900"/>
              <a:buFont typeface="Century Gothic"/>
              <a:buChar char="●"/>
            </a:pPr>
            <a:r>
              <a:rPr lang="en-GB" sz="900">
                <a:latin typeface="Century Gothic"/>
                <a:ea typeface="Century Gothic"/>
                <a:cs typeface="Century Gothic"/>
                <a:sym typeface="Century Gothic"/>
              </a:rPr>
              <a:t>Emulsification</a:t>
            </a:r>
            <a:r>
              <a:rPr lang="en-GB" sz="900">
                <a:latin typeface="Century Gothic"/>
                <a:ea typeface="Century Gothic"/>
                <a:cs typeface="Century Gothic"/>
                <a:sym typeface="Century Gothic"/>
              </a:rPr>
              <a:t> of </a:t>
            </a:r>
            <a:r>
              <a:rPr lang="en-GB" sz="900">
                <a:latin typeface="Century Gothic"/>
                <a:ea typeface="Century Gothic"/>
                <a:cs typeface="Century Gothic"/>
                <a:sym typeface="Century Gothic"/>
              </a:rPr>
              <a:t>dietary</a:t>
            </a:r>
            <a:r>
              <a:rPr lang="en-GB" sz="900">
                <a:latin typeface="Century Gothic"/>
                <a:ea typeface="Century Gothic"/>
                <a:cs typeface="Century Gothic"/>
                <a:sym typeface="Century Gothic"/>
              </a:rPr>
              <a:t> fat occurs in </a:t>
            </a:r>
            <a:r>
              <a:rPr lang="en-GB" sz="900">
                <a:latin typeface="Century Gothic"/>
                <a:ea typeface="Century Gothic"/>
                <a:cs typeface="Century Gothic"/>
                <a:sym typeface="Century Gothic"/>
              </a:rPr>
              <a:t>duodenum.</a:t>
            </a:r>
            <a:endParaRPr sz="900">
              <a:latin typeface="Century Gothic"/>
              <a:ea typeface="Century Gothic"/>
              <a:cs typeface="Century Gothic"/>
              <a:sym typeface="Century Gothic"/>
            </a:endParaRPr>
          </a:p>
          <a:p>
            <a:pPr indent="-285750" lvl="0" marL="457200" rtl="0" algn="l">
              <a:lnSpc>
                <a:spcPct val="115000"/>
              </a:lnSpc>
              <a:spcBef>
                <a:spcPts val="0"/>
              </a:spcBef>
              <a:spcAft>
                <a:spcPts val="0"/>
              </a:spcAft>
              <a:buSzPts val="900"/>
              <a:buFont typeface="Century Gothic"/>
              <a:buChar char="●"/>
            </a:pPr>
            <a:r>
              <a:rPr lang="en-GB" sz="900">
                <a:latin typeface="Century Gothic"/>
                <a:ea typeface="Century Gothic"/>
                <a:cs typeface="Century Gothic"/>
                <a:sym typeface="Century Gothic"/>
              </a:rPr>
              <a:t>Emulsification </a:t>
            </a:r>
            <a:r>
              <a:rPr lang="en-GB" sz="900">
                <a:solidFill>
                  <a:srgbClr val="CC0000"/>
                </a:solidFill>
                <a:latin typeface="Century Gothic"/>
                <a:ea typeface="Century Gothic"/>
                <a:cs typeface="Century Gothic"/>
                <a:sym typeface="Century Gothic"/>
              </a:rPr>
              <a:t>increases the surface area of lipid </a:t>
            </a:r>
            <a:r>
              <a:rPr lang="en-GB" sz="900">
                <a:latin typeface="Century Gothic"/>
                <a:ea typeface="Century Gothic"/>
                <a:cs typeface="Century Gothic"/>
                <a:sym typeface="Century Gothic"/>
              </a:rPr>
              <a:t>droplets, therefore the digestive enzymes can effectively act.</a:t>
            </a:r>
            <a:endParaRPr sz="900">
              <a:latin typeface="Century Gothic"/>
              <a:ea typeface="Century Gothic"/>
              <a:cs typeface="Century Gothic"/>
              <a:sym typeface="Century Gothic"/>
            </a:endParaRPr>
          </a:p>
          <a:p>
            <a:pPr indent="-285750" lvl="0" marL="457200" rtl="0" algn="l">
              <a:spcBef>
                <a:spcPts val="0"/>
              </a:spcBef>
              <a:spcAft>
                <a:spcPts val="0"/>
              </a:spcAft>
              <a:buSzPts val="900"/>
              <a:buFont typeface="Century Gothic"/>
              <a:buChar char="●"/>
            </a:pPr>
            <a:r>
              <a:rPr b="1" lang="en-GB" sz="900">
                <a:latin typeface="Century Gothic"/>
                <a:ea typeface="Century Gothic"/>
                <a:cs typeface="Century Gothic"/>
                <a:sym typeface="Century Gothic"/>
              </a:rPr>
              <a:t>Has 2 Mechanisms:</a:t>
            </a:r>
            <a:endParaRPr b="1" sz="900">
              <a:latin typeface="Century Gothic"/>
              <a:ea typeface="Century Gothic"/>
              <a:cs typeface="Century Gothic"/>
              <a:sym typeface="Century Gothic"/>
            </a:endParaRPr>
          </a:p>
        </p:txBody>
      </p:sp>
      <p:sp>
        <p:nvSpPr>
          <p:cNvPr id="251" name="Google Shape;251;p25"/>
          <p:cNvSpPr txBox="1"/>
          <p:nvPr/>
        </p:nvSpPr>
        <p:spPr>
          <a:xfrm>
            <a:off x="1020050" y="3310225"/>
            <a:ext cx="2066100" cy="1277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GB" sz="900">
                <a:latin typeface="Century Gothic"/>
                <a:ea typeface="Century Gothic"/>
                <a:cs typeface="Century Gothic"/>
                <a:sym typeface="Century Gothic"/>
              </a:rPr>
              <a:t>Bile salts interact with lipid particles and aqueous duodenal contents, stabilizing the particles as they become smaller, and preventing them from coalescing.</a:t>
            </a:r>
            <a:endParaRPr sz="900">
              <a:latin typeface="Century Gothic"/>
              <a:ea typeface="Century Gothic"/>
              <a:cs typeface="Century Gothic"/>
              <a:sym typeface="Century Gothic"/>
            </a:endParaRPr>
          </a:p>
          <a:p>
            <a:pPr indent="0" lvl="0" marL="0" rtl="0" algn="l">
              <a:spcBef>
                <a:spcPts val="1200"/>
              </a:spcBef>
              <a:spcAft>
                <a:spcPts val="0"/>
              </a:spcAft>
              <a:buNone/>
            </a:pPr>
            <a:r>
              <a:t/>
            </a:r>
            <a:endParaRPr sz="900">
              <a:latin typeface="Century Gothic"/>
              <a:ea typeface="Century Gothic"/>
              <a:cs typeface="Century Gothic"/>
              <a:sym typeface="Century Gothic"/>
            </a:endParaRPr>
          </a:p>
        </p:txBody>
      </p:sp>
      <p:cxnSp>
        <p:nvCxnSpPr>
          <p:cNvPr id="252" name="Google Shape;252;p25"/>
          <p:cNvCxnSpPr/>
          <p:nvPr/>
        </p:nvCxnSpPr>
        <p:spPr>
          <a:xfrm>
            <a:off x="1020050" y="3506725"/>
            <a:ext cx="0" cy="1036500"/>
          </a:xfrm>
          <a:prstGeom prst="straightConnector1">
            <a:avLst/>
          </a:prstGeom>
          <a:noFill/>
          <a:ln cap="flat" cmpd="sng" w="19050">
            <a:solidFill>
              <a:srgbClr val="1182DA"/>
            </a:solidFill>
            <a:prstDash val="solid"/>
            <a:round/>
            <a:headEnd len="med" w="med" type="none"/>
            <a:tailEnd len="med" w="med" type="none"/>
          </a:ln>
        </p:spPr>
      </p:cxnSp>
      <p:sp>
        <p:nvSpPr>
          <p:cNvPr id="253" name="Google Shape;253;p25"/>
          <p:cNvSpPr txBox="1"/>
          <p:nvPr/>
        </p:nvSpPr>
        <p:spPr>
          <a:xfrm>
            <a:off x="5081075" y="857850"/>
            <a:ext cx="2006400" cy="682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b="1" lang="en-GB" sz="1200">
                <a:latin typeface="Century Gothic"/>
                <a:ea typeface="Century Gothic"/>
                <a:cs typeface="Century Gothic"/>
                <a:sym typeface="Century Gothic"/>
              </a:rPr>
              <a:t>Absorption of Lipids</a:t>
            </a:r>
            <a:endParaRPr b="1" sz="1200">
              <a:latin typeface="Century Gothic"/>
              <a:ea typeface="Century Gothic"/>
              <a:cs typeface="Century Gothic"/>
              <a:sym typeface="Century Gothic"/>
            </a:endParaRPr>
          </a:p>
        </p:txBody>
      </p:sp>
      <p:grpSp>
        <p:nvGrpSpPr>
          <p:cNvPr id="254" name="Google Shape;254;p25"/>
          <p:cNvGrpSpPr/>
          <p:nvPr/>
        </p:nvGrpSpPr>
        <p:grpSpPr>
          <a:xfrm>
            <a:off x="4303174" y="1031298"/>
            <a:ext cx="2625418" cy="335919"/>
            <a:chOff x="720400" y="490250"/>
            <a:chExt cx="2706617" cy="796204"/>
          </a:xfrm>
        </p:grpSpPr>
        <p:cxnSp>
          <p:nvCxnSpPr>
            <p:cNvPr id="255" name="Google Shape;255;p25"/>
            <p:cNvCxnSpPr>
              <a:stCxn id="256" idx="3"/>
            </p:cNvCxnSpPr>
            <p:nvPr/>
          </p:nvCxnSpPr>
          <p:spPr>
            <a:xfrm flipH="1" rot="10800000">
              <a:off x="937917" y="1284354"/>
              <a:ext cx="2489100" cy="2100"/>
            </a:xfrm>
            <a:prstGeom prst="straightConnector1">
              <a:avLst/>
            </a:prstGeom>
            <a:noFill/>
            <a:ln cap="flat" cmpd="sng" w="9525">
              <a:solidFill>
                <a:srgbClr val="B7B7B7"/>
              </a:solidFill>
              <a:prstDash val="solid"/>
              <a:round/>
              <a:headEnd len="med" w="med" type="none"/>
              <a:tailEnd len="med" w="med" type="none"/>
            </a:ln>
          </p:spPr>
        </p:cxnSp>
        <p:sp>
          <p:nvSpPr>
            <p:cNvPr id="256" name="Google Shape;256;p25"/>
            <p:cNvSpPr/>
            <p:nvPr/>
          </p:nvSpPr>
          <p:spPr>
            <a:xfrm>
              <a:off x="720400" y="490250"/>
              <a:ext cx="783900" cy="796200"/>
            </a:xfrm>
            <a:prstGeom prst="heptagon">
              <a:avLst>
                <a:gd fmla="val 102572" name="hf"/>
                <a:gd fmla="val 105210" name="vf"/>
              </a:avLst>
            </a:prstGeom>
            <a:solidFill>
              <a:srgbClr val="6D9EEB"/>
            </a:solidFill>
            <a:ln>
              <a:noFill/>
            </a:ln>
          </p:spPr>
          <p:txBody>
            <a:bodyPr anchorCtr="0" anchor="ctr" bIns="36000" lIns="36000" spcFirstLastPara="1" rIns="36000" wrap="square" tIns="36000">
              <a:noAutofit/>
            </a:bodyPr>
            <a:lstStyle/>
            <a:p>
              <a:pPr indent="0" lvl="0" marL="0" rtl="0" algn="ctr">
                <a:spcBef>
                  <a:spcPts val="0"/>
                </a:spcBef>
                <a:spcAft>
                  <a:spcPts val="0"/>
                </a:spcAft>
                <a:buNone/>
              </a:pPr>
              <a:r>
                <a:t/>
              </a:r>
              <a:endParaRPr b="1" sz="1000">
                <a:solidFill>
                  <a:srgbClr val="FFFFFF"/>
                </a:solidFill>
                <a:latin typeface="Trebuchet MS"/>
                <a:ea typeface="Trebuchet MS"/>
                <a:cs typeface="Trebuchet MS"/>
                <a:sym typeface="Trebuchet MS"/>
              </a:endParaRPr>
            </a:p>
          </p:txBody>
        </p:sp>
      </p:grpSp>
      <p:sp>
        <p:nvSpPr>
          <p:cNvPr id="257" name="Google Shape;257;p25"/>
          <p:cNvSpPr txBox="1"/>
          <p:nvPr/>
        </p:nvSpPr>
        <p:spPr>
          <a:xfrm>
            <a:off x="4364525" y="1452522"/>
            <a:ext cx="2973600" cy="153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latin typeface="Century Gothic"/>
                <a:ea typeface="Century Gothic"/>
                <a:cs typeface="Century Gothic"/>
                <a:sym typeface="Century Gothic"/>
              </a:rPr>
              <a:t>Lipids require Mixed micelles to get absorbed.</a:t>
            </a:r>
            <a:endParaRPr b="1" sz="1000">
              <a:latin typeface="Century Gothic"/>
              <a:ea typeface="Century Gothic"/>
              <a:cs typeface="Century Gothic"/>
              <a:sym typeface="Century Gothic"/>
            </a:endParaRPr>
          </a:p>
          <a:p>
            <a:pPr indent="0" lvl="0" marL="0" rtl="0" algn="l">
              <a:spcBef>
                <a:spcPts val="0"/>
              </a:spcBef>
              <a:spcAft>
                <a:spcPts val="0"/>
              </a:spcAft>
              <a:buNone/>
            </a:pPr>
            <a:r>
              <a:rPr b="1" lang="en-GB" sz="1000">
                <a:solidFill>
                  <a:srgbClr val="3C78D8"/>
                </a:solidFill>
                <a:latin typeface="Century Gothic"/>
                <a:ea typeface="Century Gothic"/>
                <a:cs typeface="Century Gothic"/>
                <a:sym typeface="Century Gothic"/>
              </a:rPr>
              <a:t>What are </a:t>
            </a:r>
            <a:r>
              <a:rPr b="1" lang="en-GB" sz="1000">
                <a:solidFill>
                  <a:srgbClr val="3C78D8"/>
                </a:solidFill>
                <a:latin typeface="Century Gothic"/>
                <a:ea typeface="Century Gothic"/>
                <a:cs typeface="Century Gothic"/>
                <a:sym typeface="Century Gothic"/>
              </a:rPr>
              <a:t>Mixed</a:t>
            </a:r>
            <a:r>
              <a:rPr b="1" lang="en-GB" sz="1000">
                <a:solidFill>
                  <a:srgbClr val="3C78D8"/>
                </a:solidFill>
                <a:latin typeface="Century Gothic"/>
                <a:ea typeface="Century Gothic"/>
                <a:cs typeface="Century Gothic"/>
                <a:sym typeface="Century Gothic"/>
              </a:rPr>
              <a:t> m</a:t>
            </a:r>
            <a:r>
              <a:rPr b="1" lang="en-GB" sz="1000">
                <a:solidFill>
                  <a:srgbClr val="3C78D8"/>
                </a:solidFill>
                <a:latin typeface="Century Gothic"/>
                <a:ea typeface="Century Gothic"/>
                <a:cs typeface="Century Gothic"/>
                <a:sym typeface="Century Gothic"/>
              </a:rPr>
              <a:t>icelles?</a:t>
            </a:r>
            <a:endParaRPr b="1" sz="10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rPr lang="en-GB" sz="1000">
                <a:latin typeface="Century Gothic"/>
                <a:ea typeface="Century Gothic"/>
                <a:cs typeface="Century Gothic"/>
                <a:sym typeface="Century Gothic"/>
              </a:rPr>
              <a:t>Disc-shaped clusters of amphipathic lipids.Arranged with their hydrophobic groups on the inside and their hydrophilic groups on the outside.</a:t>
            </a:r>
            <a:endParaRPr sz="1000">
              <a:latin typeface="Century Gothic"/>
              <a:ea typeface="Century Gothic"/>
              <a:cs typeface="Century Gothic"/>
              <a:sym typeface="Century Gothic"/>
            </a:endParaRPr>
          </a:p>
          <a:p>
            <a:pPr indent="0" lvl="0" marL="0" rtl="0" algn="l">
              <a:spcBef>
                <a:spcPts val="0"/>
              </a:spcBef>
              <a:spcAft>
                <a:spcPts val="0"/>
              </a:spcAft>
              <a:buNone/>
            </a:pPr>
            <a:r>
              <a:t/>
            </a:r>
            <a:endParaRPr sz="1000">
              <a:latin typeface="Century Gothic"/>
              <a:ea typeface="Century Gothic"/>
              <a:cs typeface="Century Gothic"/>
              <a:sym typeface="Century Gothic"/>
            </a:endParaRPr>
          </a:p>
          <a:p>
            <a:pPr indent="0" lvl="0" marL="0" rtl="0" algn="l">
              <a:spcBef>
                <a:spcPts val="0"/>
              </a:spcBef>
              <a:spcAft>
                <a:spcPts val="0"/>
              </a:spcAft>
              <a:buNone/>
            </a:pPr>
            <a:r>
              <a:rPr b="1" lang="en-GB" sz="1000">
                <a:solidFill>
                  <a:srgbClr val="3C78D8"/>
                </a:solidFill>
                <a:latin typeface="Century Gothic"/>
                <a:ea typeface="Century Gothic"/>
                <a:cs typeface="Century Gothic"/>
                <a:sym typeface="Century Gothic"/>
              </a:rPr>
              <a:t>What are they formed of?</a:t>
            </a:r>
            <a:endParaRPr b="1" sz="1000">
              <a:solidFill>
                <a:srgbClr val="3C78D8"/>
              </a:solidFill>
              <a:latin typeface="Century Gothic"/>
              <a:ea typeface="Century Gothic"/>
              <a:cs typeface="Century Gothic"/>
              <a:sym typeface="Century Gothic"/>
            </a:endParaRPr>
          </a:p>
          <a:p>
            <a:pPr indent="0" lvl="0" marL="0" rtl="0" algn="l">
              <a:spcBef>
                <a:spcPts val="0"/>
              </a:spcBef>
              <a:spcAft>
                <a:spcPts val="0"/>
              </a:spcAft>
              <a:buNone/>
            </a:pPr>
            <a:r>
              <a:t/>
            </a:r>
            <a:endParaRPr sz="1000">
              <a:latin typeface="Century Gothic"/>
              <a:ea typeface="Century Gothic"/>
              <a:cs typeface="Century Gothic"/>
              <a:sym typeface="Century Gothic"/>
            </a:endParaRPr>
          </a:p>
          <a:p>
            <a:pPr indent="0" lvl="0" marL="0" rtl="0" algn="l">
              <a:spcBef>
                <a:spcPts val="0"/>
              </a:spcBef>
              <a:spcAft>
                <a:spcPts val="0"/>
              </a:spcAft>
              <a:buNone/>
            </a:pPr>
            <a:r>
              <a:t/>
            </a:r>
            <a:endParaRPr sz="1000">
              <a:latin typeface="Century Gothic"/>
              <a:ea typeface="Century Gothic"/>
              <a:cs typeface="Century Gothic"/>
              <a:sym typeface="Century Gothic"/>
            </a:endParaRPr>
          </a:p>
        </p:txBody>
      </p:sp>
      <p:sp>
        <p:nvSpPr>
          <p:cNvPr id="258" name="Google Shape;258;p25"/>
          <p:cNvSpPr/>
          <p:nvPr/>
        </p:nvSpPr>
        <p:spPr>
          <a:xfrm>
            <a:off x="4931529" y="2987560"/>
            <a:ext cx="2768400" cy="297600"/>
          </a:xfrm>
          <a:prstGeom prst="rect">
            <a:avLst/>
          </a:prstGeom>
          <a:solidFill>
            <a:srgbClr val="EFEFEF"/>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400"/>
              <a:buFont typeface="Arial"/>
              <a:buNone/>
            </a:pPr>
            <a:r>
              <a:rPr b="1" lang="en-GB" sz="1000">
                <a:solidFill>
                  <a:srgbClr val="CC0000"/>
                </a:solidFill>
                <a:latin typeface="Century Gothic"/>
                <a:ea typeface="Century Gothic"/>
                <a:cs typeface="Century Gothic"/>
                <a:sym typeface="Century Gothic"/>
              </a:rPr>
              <a:t>Bile salts</a:t>
            </a:r>
            <a:endParaRPr b="1" sz="1000">
              <a:solidFill>
                <a:srgbClr val="CC0000"/>
              </a:solidFill>
              <a:latin typeface="Century Gothic"/>
              <a:ea typeface="Century Gothic"/>
              <a:cs typeface="Century Gothic"/>
              <a:sym typeface="Century Gothic"/>
            </a:endParaRPr>
          </a:p>
        </p:txBody>
      </p:sp>
      <p:sp>
        <p:nvSpPr>
          <p:cNvPr id="259" name="Google Shape;259;p25"/>
          <p:cNvSpPr/>
          <p:nvPr/>
        </p:nvSpPr>
        <p:spPr>
          <a:xfrm>
            <a:off x="4385429" y="2987592"/>
            <a:ext cx="1066800" cy="297433"/>
          </a:xfrm>
          <a:prstGeom prst="flowChartMerge">
            <a:avLst/>
          </a:prstGeom>
          <a:solidFill>
            <a:srgbClr val="6D9EEB"/>
          </a:solidFill>
          <a:ln>
            <a:noFill/>
          </a:ln>
        </p:spPr>
        <p:txBody>
          <a:bodyPr anchorCtr="0" anchor="t" bIns="36000" lIns="36000" spcFirstLastPara="1" rIns="36000" wrap="square" tIns="36000">
            <a:noAutofit/>
          </a:bodyPr>
          <a:lstStyle/>
          <a:p>
            <a:pPr indent="0" lvl="0" marL="0" rtl="0" algn="ctr">
              <a:spcBef>
                <a:spcPts val="0"/>
              </a:spcBef>
              <a:spcAft>
                <a:spcPts val="0"/>
              </a:spcAft>
              <a:buNone/>
            </a:pPr>
            <a:r>
              <a:rPr b="1" lang="en-GB" sz="1000">
                <a:solidFill>
                  <a:srgbClr val="FFFFFF"/>
                </a:solidFill>
                <a:latin typeface="Comfortaa"/>
                <a:ea typeface="Comfortaa"/>
                <a:cs typeface="Comfortaa"/>
                <a:sym typeface="Comfortaa"/>
              </a:rPr>
              <a:t>1</a:t>
            </a:r>
            <a:endParaRPr b="1" sz="1000">
              <a:solidFill>
                <a:srgbClr val="FFFFFF"/>
              </a:solidFill>
              <a:latin typeface="Comfortaa"/>
              <a:ea typeface="Comfortaa"/>
              <a:cs typeface="Comfortaa"/>
              <a:sym typeface="Comfortaa"/>
            </a:endParaRPr>
          </a:p>
        </p:txBody>
      </p:sp>
      <p:sp>
        <p:nvSpPr>
          <p:cNvPr id="260" name="Google Shape;260;p25"/>
          <p:cNvSpPr/>
          <p:nvPr/>
        </p:nvSpPr>
        <p:spPr>
          <a:xfrm>
            <a:off x="4931529" y="3317085"/>
            <a:ext cx="2768400" cy="297600"/>
          </a:xfrm>
          <a:prstGeom prst="rect">
            <a:avLst/>
          </a:prstGeom>
          <a:solidFill>
            <a:srgbClr val="EFEFEF"/>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400"/>
              <a:buFont typeface="Arial"/>
              <a:buNone/>
            </a:pPr>
            <a:r>
              <a:rPr lang="en-GB" sz="1000">
                <a:latin typeface="Century Gothic"/>
                <a:ea typeface="Century Gothic"/>
                <a:cs typeface="Century Gothic"/>
                <a:sym typeface="Century Gothic"/>
              </a:rPr>
              <a:t>End products of lipid digestion</a:t>
            </a:r>
            <a:endParaRPr baseline="30000" sz="1000">
              <a:latin typeface="Century Gothic"/>
              <a:ea typeface="Century Gothic"/>
              <a:cs typeface="Century Gothic"/>
              <a:sym typeface="Century Gothic"/>
            </a:endParaRPr>
          </a:p>
        </p:txBody>
      </p:sp>
      <p:sp>
        <p:nvSpPr>
          <p:cNvPr id="261" name="Google Shape;261;p25"/>
          <p:cNvSpPr/>
          <p:nvPr/>
        </p:nvSpPr>
        <p:spPr>
          <a:xfrm>
            <a:off x="4385429" y="3317116"/>
            <a:ext cx="1066800" cy="297433"/>
          </a:xfrm>
          <a:prstGeom prst="flowChartMerge">
            <a:avLst/>
          </a:prstGeom>
          <a:solidFill>
            <a:srgbClr val="3C78D8"/>
          </a:solidFill>
          <a:ln>
            <a:noFill/>
          </a:ln>
        </p:spPr>
        <p:txBody>
          <a:bodyPr anchorCtr="0" anchor="t" bIns="36000" lIns="36000" spcFirstLastPara="1" rIns="36000" wrap="square" tIns="36000">
            <a:noAutofit/>
          </a:bodyPr>
          <a:lstStyle/>
          <a:p>
            <a:pPr indent="0" lvl="0" marL="0" rtl="0" algn="ctr">
              <a:spcBef>
                <a:spcPts val="0"/>
              </a:spcBef>
              <a:spcAft>
                <a:spcPts val="0"/>
              </a:spcAft>
              <a:buNone/>
            </a:pPr>
            <a:r>
              <a:rPr b="1" lang="en-GB" sz="1000">
                <a:solidFill>
                  <a:srgbClr val="FFFFFF"/>
                </a:solidFill>
                <a:latin typeface="Comfortaa"/>
                <a:ea typeface="Comfortaa"/>
                <a:cs typeface="Comfortaa"/>
                <a:sym typeface="Comfortaa"/>
              </a:rPr>
              <a:t>2</a:t>
            </a:r>
            <a:endParaRPr b="1" sz="1000">
              <a:solidFill>
                <a:srgbClr val="FFFFFF"/>
              </a:solidFill>
              <a:latin typeface="Comfortaa"/>
              <a:ea typeface="Comfortaa"/>
              <a:cs typeface="Comfortaa"/>
              <a:sym typeface="Comfortaa"/>
            </a:endParaRPr>
          </a:p>
        </p:txBody>
      </p:sp>
      <p:sp>
        <p:nvSpPr>
          <p:cNvPr id="262" name="Google Shape;262;p25"/>
          <p:cNvSpPr/>
          <p:nvPr/>
        </p:nvSpPr>
        <p:spPr>
          <a:xfrm>
            <a:off x="4931513" y="3646641"/>
            <a:ext cx="2768400" cy="297600"/>
          </a:xfrm>
          <a:prstGeom prst="rect">
            <a:avLst/>
          </a:prstGeom>
          <a:solidFill>
            <a:srgbClr val="EFEFEF"/>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rgbClr val="000000"/>
              </a:buClr>
              <a:buSzPts val="400"/>
              <a:buFont typeface="Arial"/>
              <a:buNone/>
            </a:pPr>
            <a:r>
              <a:rPr lang="en-GB" sz="1000">
                <a:latin typeface="Century Gothic"/>
                <a:ea typeface="Century Gothic"/>
                <a:cs typeface="Century Gothic"/>
                <a:sym typeface="Century Gothic"/>
              </a:rPr>
              <a:t>          Fat-soluble vitamins </a:t>
            </a:r>
            <a:r>
              <a:rPr lang="en-GB" sz="1000">
                <a:solidFill>
                  <a:srgbClr val="B7B7B7"/>
                </a:solidFill>
                <a:latin typeface="Century Gothic"/>
                <a:ea typeface="Century Gothic"/>
                <a:cs typeface="Century Gothic"/>
                <a:sym typeface="Century Gothic"/>
              </a:rPr>
              <a:t>(A,D,E and K)</a:t>
            </a:r>
            <a:endParaRPr sz="1000">
              <a:solidFill>
                <a:srgbClr val="B7B7B7"/>
              </a:solidFill>
              <a:latin typeface="Century Gothic"/>
              <a:ea typeface="Century Gothic"/>
              <a:cs typeface="Century Gothic"/>
              <a:sym typeface="Century Gothic"/>
            </a:endParaRPr>
          </a:p>
        </p:txBody>
      </p:sp>
      <p:sp>
        <p:nvSpPr>
          <p:cNvPr id="263" name="Google Shape;263;p25"/>
          <p:cNvSpPr/>
          <p:nvPr/>
        </p:nvSpPr>
        <p:spPr>
          <a:xfrm>
            <a:off x="4385413" y="3646672"/>
            <a:ext cx="1066800" cy="297433"/>
          </a:xfrm>
          <a:prstGeom prst="flowChartMerge">
            <a:avLst/>
          </a:prstGeom>
          <a:solidFill>
            <a:srgbClr val="1155CC"/>
          </a:solidFill>
          <a:ln>
            <a:noFill/>
          </a:ln>
        </p:spPr>
        <p:txBody>
          <a:bodyPr anchorCtr="0" anchor="t" bIns="36000" lIns="36000" spcFirstLastPara="1" rIns="36000" wrap="square" tIns="36000">
            <a:noAutofit/>
          </a:bodyPr>
          <a:lstStyle/>
          <a:p>
            <a:pPr indent="0" lvl="0" marL="0" rtl="0" algn="ctr">
              <a:spcBef>
                <a:spcPts val="0"/>
              </a:spcBef>
              <a:spcAft>
                <a:spcPts val="0"/>
              </a:spcAft>
              <a:buNone/>
            </a:pPr>
            <a:r>
              <a:rPr b="1" lang="en-GB" sz="1000">
                <a:solidFill>
                  <a:srgbClr val="FFFFFF"/>
                </a:solidFill>
                <a:latin typeface="Comfortaa"/>
                <a:ea typeface="Comfortaa"/>
                <a:cs typeface="Comfortaa"/>
                <a:sym typeface="Comfortaa"/>
              </a:rPr>
              <a:t>3</a:t>
            </a:r>
            <a:endParaRPr b="1" sz="1000">
              <a:solidFill>
                <a:srgbClr val="FFFFFF"/>
              </a:solidFill>
              <a:latin typeface="Comfortaa"/>
              <a:ea typeface="Comfortaa"/>
              <a:cs typeface="Comfortaa"/>
              <a:sym typeface="Comfortaa"/>
            </a:endParaRPr>
          </a:p>
        </p:txBody>
      </p:sp>
      <p:sp>
        <p:nvSpPr>
          <p:cNvPr id="264" name="Google Shape;264;p25"/>
          <p:cNvSpPr txBox="1"/>
          <p:nvPr/>
        </p:nvSpPr>
        <p:spPr>
          <a:xfrm>
            <a:off x="4288325" y="3866650"/>
            <a:ext cx="3518400" cy="790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rPr b="1" lang="en-GB" sz="1000">
                <a:solidFill>
                  <a:srgbClr val="CC0000"/>
                </a:solidFill>
                <a:latin typeface="Century Gothic"/>
                <a:ea typeface="Century Gothic"/>
                <a:cs typeface="Century Gothic"/>
                <a:sym typeface="Century Gothic"/>
              </a:rPr>
              <a:t>Note that Short- and medium-chain fatty acids do not require mixed micelle for absorption by intestinal cells.</a:t>
            </a:r>
            <a:endParaRPr sz="1000">
              <a:latin typeface="Century Gothic"/>
              <a:ea typeface="Century Gothic"/>
              <a:cs typeface="Century Gothic"/>
              <a:sym typeface="Century Gothic"/>
            </a:endParaRPr>
          </a:p>
        </p:txBody>
      </p:sp>
      <p:pic>
        <p:nvPicPr>
          <p:cNvPr id="265" name="Google Shape;265;p25"/>
          <p:cNvPicPr preferRelativeResize="0"/>
          <p:nvPr/>
        </p:nvPicPr>
        <p:blipFill rotWithShape="1">
          <a:blip r:embed="rId3">
            <a:alphaModFix/>
          </a:blip>
          <a:srcRect b="12299" l="54073" r="11332" t="11920"/>
          <a:stretch/>
        </p:blipFill>
        <p:spPr>
          <a:xfrm>
            <a:off x="7468875" y="1095375"/>
            <a:ext cx="1616524" cy="1662075"/>
          </a:xfrm>
          <a:prstGeom prst="rect">
            <a:avLst/>
          </a:prstGeom>
          <a:noFill/>
          <a:ln>
            <a:noFill/>
          </a:ln>
        </p:spPr>
      </p:pic>
      <p:pic>
        <p:nvPicPr>
          <p:cNvPr id="266" name="Google Shape;266;p25"/>
          <p:cNvPicPr preferRelativeResize="0"/>
          <p:nvPr/>
        </p:nvPicPr>
        <p:blipFill rotWithShape="1">
          <a:blip r:embed="rId4">
            <a:alphaModFix/>
          </a:blip>
          <a:srcRect b="0" l="0" r="0" t="16107"/>
          <a:stretch/>
        </p:blipFill>
        <p:spPr>
          <a:xfrm>
            <a:off x="1574586" y="4431300"/>
            <a:ext cx="1979513" cy="655050"/>
          </a:xfrm>
          <a:prstGeom prst="rect">
            <a:avLst/>
          </a:prstGeom>
          <a:noFill/>
          <a:ln>
            <a:noFill/>
          </a:ln>
        </p:spPr>
      </p:pic>
      <p:sp>
        <p:nvSpPr>
          <p:cNvPr id="267" name="Google Shape;267;p25"/>
          <p:cNvSpPr txBox="1"/>
          <p:nvPr/>
        </p:nvSpPr>
        <p:spPr>
          <a:xfrm>
            <a:off x="7882918" y="3124438"/>
            <a:ext cx="1121400" cy="682800"/>
          </a:xfrm>
          <a:prstGeom prst="rect">
            <a:avLst/>
          </a:prstGeom>
          <a:noFill/>
          <a:ln cap="flat" cmpd="sng" w="9525">
            <a:solidFill>
              <a:srgbClr val="6AA84F"/>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700">
                <a:solidFill>
                  <a:srgbClr val="6AA84F"/>
                </a:solidFill>
                <a:latin typeface="Century Gothic"/>
                <a:ea typeface="Century Gothic"/>
                <a:cs typeface="Century Gothic"/>
                <a:sym typeface="Century Gothic"/>
              </a:rPr>
              <a:t>Free fatty acids(Long-chain), Free cholesterol and 2-monoacylglycerol.</a:t>
            </a:r>
            <a:endParaRPr sz="700">
              <a:solidFill>
                <a:srgbClr val="6AA84F"/>
              </a:solidFill>
              <a:latin typeface="Century Gothic"/>
              <a:ea typeface="Century Gothic"/>
              <a:cs typeface="Century Gothic"/>
              <a:sym typeface="Century Gothic"/>
            </a:endParaRPr>
          </a:p>
        </p:txBody>
      </p:sp>
      <p:cxnSp>
        <p:nvCxnSpPr>
          <p:cNvPr id="268" name="Google Shape;268;p25"/>
          <p:cNvCxnSpPr>
            <a:stCxn id="267" idx="1"/>
            <a:endCxn id="260" idx="3"/>
          </p:cNvCxnSpPr>
          <p:nvPr/>
        </p:nvCxnSpPr>
        <p:spPr>
          <a:xfrm rot="10800000">
            <a:off x="7699918" y="3465838"/>
            <a:ext cx="183000" cy="0"/>
          </a:xfrm>
          <a:prstGeom prst="straightConnector1">
            <a:avLst/>
          </a:prstGeom>
          <a:noFill/>
          <a:ln cap="flat" cmpd="sng" w="9525">
            <a:solidFill>
              <a:srgbClr val="6AA84F"/>
            </a:solidFill>
            <a:prstDash val="dot"/>
            <a:round/>
            <a:headEnd len="med" w="med" type="none"/>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Google Shape;273;p26"/>
          <p:cNvSpPr txBox="1"/>
          <p:nvPr/>
        </p:nvSpPr>
        <p:spPr>
          <a:xfrm>
            <a:off x="0" y="143150"/>
            <a:ext cx="9144000" cy="3126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GB" sz="2400">
                <a:solidFill>
                  <a:srgbClr val="3C78D8"/>
                </a:solidFill>
                <a:latin typeface="Comfortaa"/>
                <a:ea typeface="Comfortaa"/>
                <a:cs typeface="Comfortaa"/>
                <a:sym typeface="Comfortaa"/>
              </a:rPr>
              <a:t>Malabsorption and Cholelithiasis</a:t>
            </a:r>
            <a:endParaRPr b="1" sz="2400">
              <a:solidFill>
                <a:srgbClr val="3C78D8"/>
              </a:solidFill>
              <a:latin typeface="Comfortaa"/>
              <a:ea typeface="Comfortaa"/>
              <a:cs typeface="Comfortaa"/>
              <a:sym typeface="Comfortaa"/>
            </a:endParaRPr>
          </a:p>
        </p:txBody>
      </p:sp>
      <p:sp>
        <p:nvSpPr>
          <p:cNvPr id="274" name="Google Shape;274;p26"/>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GB">
                <a:latin typeface="Arial"/>
                <a:ea typeface="Arial"/>
                <a:cs typeface="Arial"/>
                <a:sym typeface="Arial"/>
              </a:rPr>
              <a:t>‹#›</a:t>
            </a:fld>
            <a:endParaRPr>
              <a:latin typeface="Arial"/>
              <a:ea typeface="Arial"/>
              <a:cs typeface="Arial"/>
              <a:sym typeface="Arial"/>
            </a:endParaRPr>
          </a:p>
        </p:txBody>
      </p:sp>
      <p:sp>
        <p:nvSpPr>
          <p:cNvPr id="275" name="Google Shape;275;p26"/>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t/>
            </a:r>
            <a:endParaRPr b="0" i="0" sz="1100" u="none" cap="none" strike="noStrike">
              <a:solidFill>
                <a:srgbClr val="FFFFFF"/>
              </a:solidFill>
              <a:latin typeface="Calibri"/>
              <a:ea typeface="Calibri"/>
              <a:cs typeface="Calibri"/>
              <a:sym typeface="Calibri"/>
            </a:endParaRPr>
          </a:p>
        </p:txBody>
      </p:sp>
      <p:sp>
        <p:nvSpPr>
          <p:cNvPr id="276" name="Google Shape;276;p26"/>
          <p:cNvSpPr txBox="1"/>
          <p:nvPr/>
        </p:nvSpPr>
        <p:spPr>
          <a:xfrm>
            <a:off x="397650" y="1383125"/>
            <a:ext cx="4037100" cy="2789100"/>
          </a:xfrm>
          <a:prstGeom prst="rect">
            <a:avLst/>
          </a:prstGeom>
          <a:noFill/>
          <a:ln cap="flat" cmpd="sng" w="9525">
            <a:solidFill>
              <a:srgbClr val="9FC5E8"/>
            </a:solidFill>
            <a:prstDash val="solid"/>
            <a:round/>
            <a:headEnd len="sm" w="sm" type="none"/>
            <a:tailEnd len="sm" w="sm" type="none"/>
          </a:ln>
        </p:spPr>
        <p:txBody>
          <a:bodyPr anchorCtr="0" anchor="t" bIns="36000" lIns="36000" spcFirstLastPara="1" rIns="36000" wrap="square" tIns="36000">
            <a:noAutofit/>
          </a:bodyPr>
          <a:lstStyle/>
          <a:p>
            <a:pPr indent="0" lvl="0" marL="0" rtl="0" algn="ctr">
              <a:spcBef>
                <a:spcPts val="0"/>
              </a:spcBef>
              <a:spcAft>
                <a:spcPts val="0"/>
              </a:spcAft>
              <a:buNone/>
            </a:pPr>
            <a:r>
              <a:rPr b="1" lang="en-GB" sz="1100">
                <a:solidFill>
                  <a:srgbClr val="1182DA"/>
                </a:solidFill>
                <a:latin typeface="Century Gothic"/>
                <a:ea typeface="Century Gothic"/>
                <a:cs typeface="Century Gothic"/>
                <a:sym typeface="Century Gothic"/>
              </a:rPr>
              <a:t>Malabsorption/ Maldigestion of lipids</a:t>
            </a:r>
            <a:endParaRPr b="1" sz="1100">
              <a:solidFill>
                <a:srgbClr val="1182DA"/>
              </a:solidFill>
              <a:latin typeface="Century Gothic"/>
              <a:ea typeface="Century Gothic"/>
              <a:cs typeface="Century Gothic"/>
              <a:sym typeface="Century Gothic"/>
            </a:endParaRPr>
          </a:p>
        </p:txBody>
      </p:sp>
      <p:sp>
        <p:nvSpPr>
          <p:cNvPr id="277" name="Google Shape;277;p26"/>
          <p:cNvSpPr/>
          <p:nvPr/>
        </p:nvSpPr>
        <p:spPr>
          <a:xfrm rot="-5400000">
            <a:off x="385350" y="3150224"/>
            <a:ext cx="1044600" cy="1020000"/>
          </a:xfrm>
          <a:prstGeom prst="halfFrame">
            <a:avLst>
              <a:gd fmla="val 33333" name="adj1"/>
              <a:gd fmla="val 33333" name="adj2"/>
            </a:avLst>
          </a:prstGeom>
          <a:solidFill>
            <a:srgbClr val="3C78D8"/>
          </a:solidFill>
          <a:ln>
            <a:noFill/>
          </a:ln>
        </p:spPr>
        <p:txBody>
          <a:bodyPr anchorCtr="0" anchor="ctr" bIns="36000" lIns="36000" spcFirstLastPara="1" rIns="36000" wrap="square" tIns="36000">
            <a:noAutofit/>
          </a:bodyPr>
          <a:lstStyle/>
          <a:p>
            <a:pPr indent="0" lvl="0" marL="0" rtl="0" algn="l">
              <a:spcBef>
                <a:spcPts val="0"/>
              </a:spcBef>
              <a:spcAft>
                <a:spcPts val="0"/>
              </a:spcAft>
              <a:buNone/>
            </a:pPr>
            <a:r>
              <a:t/>
            </a:r>
            <a:endParaRPr sz="600">
              <a:latin typeface="Exo"/>
              <a:ea typeface="Exo"/>
              <a:cs typeface="Exo"/>
              <a:sym typeface="Exo"/>
            </a:endParaRPr>
          </a:p>
        </p:txBody>
      </p:sp>
      <p:sp>
        <p:nvSpPr>
          <p:cNvPr id="278" name="Google Shape;278;p26"/>
          <p:cNvSpPr txBox="1"/>
          <p:nvPr/>
        </p:nvSpPr>
        <p:spPr>
          <a:xfrm>
            <a:off x="466825" y="3688222"/>
            <a:ext cx="420600" cy="755100"/>
          </a:xfrm>
          <a:prstGeom prst="rect">
            <a:avLst/>
          </a:prstGeom>
          <a:noFill/>
          <a:ln>
            <a:noFill/>
          </a:ln>
        </p:spPr>
        <p:txBody>
          <a:bodyPr anchorCtr="0" anchor="t" bIns="36000" lIns="36000" spcFirstLastPara="1" rIns="36000" wrap="square" tIns="36000">
            <a:noAutofit/>
          </a:bodyPr>
          <a:lstStyle/>
          <a:p>
            <a:pPr indent="0" lvl="0" marL="0" rtl="0" algn="l">
              <a:spcBef>
                <a:spcPts val="0"/>
              </a:spcBef>
              <a:spcAft>
                <a:spcPts val="0"/>
              </a:spcAft>
              <a:buNone/>
            </a:pPr>
            <a:r>
              <a:rPr lang="en-GB" sz="3100">
                <a:solidFill>
                  <a:schemeClr val="lt1"/>
                </a:solidFill>
                <a:latin typeface="Century Gothic"/>
                <a:ea typeface="Century Gothic"/>
                <a:cs typeface="Century Gothic"/>
                <a:sym typeface="Century Gothic"/>
              </a:rPr>
              <a:t>1</a:t>
            </a:r>
            <a:endParaRPr sz="3100">
              <a:solidFill>
                <a:schemeClr val="lt1"/>
              </a:solidFill>
              <a:latin typeface="Century Gothic"/>
              <a:ea typeface="Century Gothic"/>
              <a:cs typeface="Century Gothic"/>
              <a:sym typeface="Century Gothic"/>
            </a:endParaRPr>
          </a:p>
        </p:txBody>
      </p:sp>
      <p:sp>
        <p:nvSpPr>
          <p:cNvPr id="279" name="Google Shape;279;p26"/>
          <p:cNvSpPr txBox="1"/>
          <p:nvPr/>
        </p:nvSpPr>
        <p:spPr>
          <a:xfrm>
            <a:off x="4863675" y="1383125"/>
            <a:ext cx="4037100" cy="2789100"/>
          </a:xfrm>
          <a:prstGeom prst="rect">
            <a:avLst/>
          </a:prstGeom>
          <a:noFill/>
          <a:ln cap="flat" cmpd="sng" w="9525">
            <a:solidFill>
              <a:srgbClr val="9FC5E8"/>
            </a:solidFill>
            <a:prstDash val="solid"/>
            <a:round/>
            <a:headEnd len="sm" w="sm" type="none"/>
            <a:tailEnd len="sm" w="sm" type="none"/>
          </a:ln>
        </p:spPr>
        <p:txBody>
          <a:bodyPr anchorCtr="0" anchor="t" bIns="36000" lIns="36000" spcFirstLastPara="1" rIns="36000" wrap="square" tIns="36000">
            <a:noAutofit/>
          </a:bodyPr>
          <a:lstStyle/>
          <a:p>
            <a:pPr indent="0" lvl="0" marL="0" rtl="0" algn="ctr">
              <a:spcBef>
                <a:spcPts val="0"/>
              </a:spcBef>
              <a:spcAft>
                <a:spcPts val="0"/>
              </a:spcAft>
              <a:buNone/>
            </a:pPr>
            <a:r>
              <a:rPr b="1" lang="en-GB" sz="1100">
                <a:solidFill>
                  <a:srgbClr val="1182DA"/>
                </a:solidFill>
                <a:latin typeface="Century Gothic"/>
                <a:ea typeface="Century Gothic"/>
                <a:cs typeface="Century Gothic"/>
                <a:sym typeface="Century Gothic"/>
              </a:rPr>
              <a:t>Cholelithiasis</a:t>
            </a:r>
            <a:r>
              <a:rPr b="1" baseline="30000" lang="en-GB" sz="1100">
                <a:solidFill>
                  <a:srgbClr val="1182DA"/>
                </a:solidFill>
                <a:latin typeface="Century Gothic"/>
                <a:ea typeface="Century Gothic"/>
                <a:cs typeface="Century Gothic"/>
                <a:sym typeface="Century Gothic"/>
              </a:rPr>
              <a:t>1</a:t>
            </a:r>
            <a:endParaRPr b="1" baseline="30000" sz="1100">
              <a:solidFill>
                <a:srgbClr val="1182DA"/>
              </a:solidFill>
              <a:latin typeface="Century Gothic"/>
              <a:ea typeface="Century Gothic"/>
              <a:cs typeface="Century Gothic"/>
              <a:sym typeface="Century Gothic"/>
            </a:endParaRPr>
          </a:p>
          <a:p>
            <a:pPr indent="0" lvl="0" marL="0" rtl="0" algn="ctr">
              <a:spcBef>
                <a:spcPts val="0"/>
              </a:spcBef>
              <a:spcAft>
                <a:spcPts val="0"/>
              </a:spcAft>
              <a:buNone/>
            </a:pPr>
            <a:r>
              <a:rPr b="1" lang="en-GB" sz="1100">
                <a:solidFill>
                  <a:srgbClr val="1182DA"/>
                </a:solidFill>
                <a:latin typeface="Century Gothic"/>
                <a:ea typeface="Century Gothic"/>
                <a:cs typeface="Century Gothic"/>
                <a:sym typeface="Century Gothic"/>
              </a:rPr>
              <a:t>Cholesterol Gallstone</a:t>
            </a:r>
            <a:r>
              <a:rPr b="1" baseline="30000" lang="en-GB" sz="1100">
                <a:solidFill>
                  <a:srgbClr val="1182DA"/>
                </a:solidFill>
                <a:latin typeface="Century Gothic"/>
                <a:ea typeface="Century Gothic"/>
                <a:cs typeface="Century Gothic"/>
                <a:sym typeface="Century Gothic"/>
              </a:rPr>
              <a:t>2</a:t>
            </a:r>
            <a:r>
              <a:rPr b="1" lang="en-GB" sz="1100">
                <a:solidFill>
                  <a:srgbClr val="1182DA"/>
                </a:solidFill>
                <a:latin typeface="Century Gothic"/>
                <a:ea typeface="Century Gothic"/>
                <a:cs typeface="Century Gothic"/>
                <a:sym typeface="Century Gothic"/>
              </a:rPr>
              <a:t> Diseases</a:t>
            </a:r>
            <a:endParaRPr b="1" sz="1100">
              <a:solidFill>
                <a:srgbClr val="1182DA"/>
              </a:solidFill>
              <a:latin typeface="Century Gothic"/>
              <a:ea typeface="Century Gothic"/>
              <a:cs typeface="Century Gothic"/>
              <a:sym typeface="Century Gothic"/>
            </a:endParaRPr>
          </a:p>
        </p:txBody>
      </p:sp>
      <p:sp>
        <p:nvSpPr>
          <p:cNvPr id="280" name="Google Shape;280;p26"/>
          <p:cNvSpPr/>
          <p:nvPr/>
        </p:nvSpPr>
        <p:spPr>
          <a:xfrm rot="-5400000">
            <a:off x="4887525" y="3114074"/>
            <a:ext cx="1044600" cy="1092300"/>
          </a:xfrm>
          <a:prstGeom prst="halfFrame">
            <a:avLst>
              <a:gd fmla="val 33333" name="adj1"/>
              <a:gd fmla="val 33333" name="adj2"/>
            </a:avLst>
          </a:prstGeom>
          <a:solidFill>
            <a:srgbClr val="3C78D8"/>
          </a:solidFill>
          <a:ln>
            <a:noFill/>
          </a:ln>
        </p:spPr>
        <p:txBody>
          <a:bodyPr anchorCtr="0" anchor="ctr" bIns="36000" lIns="36000" spcFirstLastPara="1" rIns="36000" wrap="square" tIns="36000">
            <a:noAutofit/>
          </a:bodyPr>
          <a:lstStyle/>
          <a:p>
            <a:pPr indent="0" lvl="0" marL="0" rtl="0" algn="l">
              <a:spcBef>
                <a:spcPts val="0"/>
              </a:spcBef>
              <a:spcAft>
                <a:spcPts val="0"/>
              </a:spcAft>
              <a:buNone/>
            </a:pPr>
            <a:r>
              <a:t/>
            </a:r>
            <a:endParaRPr sz="600">
              <a:latin typeface="Exo"/>
              <a:ea typeface="Exo"/>
              <a:cs typeface="Exo"/>
              <a:sym typeface="Exo"/>
            </a:endParaRPr>
          </a:p>
        </p:txBody>
      </p:sp>
      <p:sp>
        <p:nvSpPr>
          <p:cNvPr id="281" name="Google Shape;281;p26"/>
          <p:cNvSpPr txBox="1"/>
          <p:nvPr/>
        </p:nvSpPr>
        <p:spPr>
          <a:xfrm>
            <a:off x="4932850" y="3688222"/>
            <a:ext cx="420600" cy="755100"/>
          </a:xfrm>
          <a:prstGeom prst="rect">
            <a:avLst/>
          </a:prstGeom>
          <a:noFill/>
          <a:ln>
            <a:noFill/>
          </a:ln>
        </p:spPr>
        <p:txBody>
          <a:bodyPr anchorCtr="0" anchor="t" bIns="36000" lIns="36000" spcFirstLastPara="1" rIns="36000" wrap="square" tIns="36000">
            <a:noAutofit/>
          </a:bodyPr>
          <a:lstStyle/>
          <a:p>
            <a:pPr indent="0" lvl="0" marL="0" rtl="0" algn="l">
              <a:spcBef>
                <a:spcPts val="0"/>
              </a:spcBef>
              <a:spcAft>
                <a:spcPts val="0"/>
              </a:spcAft>
              <a:buNone/>
            </a:pPr>
            <a:r>
              <a:rPr lang="en-GB" sz="3100">
                <a:solidFill>
                  <a:schemeClr val="lt1"/>
                </a:solidFill>
                <a:latin typeface="Century Gothic"/>
                <a:ea typeface="Century Gothic"/>
                <a:cs typeface="Century Gothic"/>
                <a:sym typeface="Century Gothic"/>
              </a:rPr>
              <a:t>2</a:t>
            </a:r>
            <a:endParaRPr sz="3100">
              <a:solidFill>
                <a:schemeClr val="lt1"/>
              </a:solidFill>
              <a:latin typeface="Century Gothic"/>
              <a:ea typeface="Century Gothic"/>
              <a:cs typeface="Century Gothic"/>
              <a:sym typeface="Century Gothic"/>
            </a:endParaRPr>
          </a:p>
        </p:txBody>
      </p:sp>
      <p:sp>
        <p:nvSpPr>
          <p:cNvPr id="282" name="Google Shape;282;p26"/>
          <p:cNvSpPr txBox="1"/>
          <p:nvPr/>
        </p:nvSpPr>
        <p:spPr>
          <a:xfrm>
            <a:off x="587825" y="1936375"/>
            <a:ext cx="3734400" cy="116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rgbClr val="1182DA"/>
                </a:solidFill>
                <a:latin typeface="Century Gothic"/>
                <a:ea typeface="Century Gothic"/>
                <a:cs typeface="Century Gothic"/>
                <a:sym typeface="Century Gothic"/>
              </a:rPr>
              <a:t>Decreased bile secretion by:</a:t>
            </a:r>
            <a:endParaRPr b="1" sz="1100">
              <a:solidFill>
                <a:srgbClr val="1182DA"/>
              </a:solidFill>
              <a:latin typeface="Century Gothic"/>
              <a:ea typeface="Century Gothic"/>
              <a:cs typeface="Century Gothic"/>
              <a:sym typeface="Century Gothic"/>
            </a:endParaRPr>
          </a:p>
          <a:p>
            <a:pPr indent="-298450" lvl="0" marL="457200" rtl="0" algn="l">
              <a:spcBef>
                <a:spcPts val="0"/>
              </a:spcBef>
              <a:spcAft>
                <a:spcPts val="0"/>
              </a:spcAft>
              <a:buSzPts val="1100"/>
              <a:buFont typeface="Century Gothic"/>
              <a:buChar char="●"/>
            </a:pPr>
            <a:r>
              <a:rPr b="1" lang="en-GB" sz="1100">
                <a:latin typeface="Century Gothic"/>
                <a:ea typeface="Century Gothic"/>
                <a:cs typeface="Century Gothic"/>
                <a:sym typeface="Century Gothic"/>
              </a:rPr>
              <a:t>Liver diseases: </a:t>
            </a:r>
            <a:r>
              <a:rPr b="1" lang="en-GB" sz="1100">
                <a:solidFill>
                  <a:srgbClr val="999999"/>
                </a:solidFill>
                <a:latin typeface="Century Gothic"/>
                <a:ea typeface="Century Gothic"/>
                <a:cs typeface="Century Gothic"/>
                <a:sym typeface="Century Gothic"/>
              </a:rPr>
              <a:t>(Decrease synthesis)</a:t>
            </a:r>
            <a:endParaRPr b="1" sz="1100">
              <a:solidFill>
                <a:srgbClr val="999999"/>
              </a:solidFill>
              <a:latin typeface="Century Gothic"/>
              <a:ea typeface="Century Gothic"/>
              <a:cs typeface="Century Gothic"/>
              <a:sym typeface="Century Gothic"/>
            </a:endParaRPr>
          </a:p>
          <a:p>
            <a:pPr indent="-298450" lvl="1" marL="914400" rtl="0" algn="l">
              <a:spcBef>
                <a:spcPts val="0"/>
              </a:spcBef>
              <a:spcAft>
                <a:spcPts val="0"/>
              </a:spcAft>
              <a:buSzPts val="1100"/>
              <a:buFont typeface="Century Gothic"/>
              <a:buChar char="○"/>
            </a:pPr>
            <a:r>
              <a:rPr lang="en-GB" sz="1100">
                <a:latin typeface="Century Gothic"/>
                <a:ea typeface="Century Gothic"/>
                <a:cs typeface="Century Gothic"/>
                <a:sym typeface="Century Gothic"/>
              </a:rPr>
              <a:t>e.g. Hepatitis or cirrhosis</a:t>
            </a:r>
            <a:endParaRPr sz="1100">
              <a:latin typeface="Century Gothic"/>
              <a:ea typeface="Century Gothic"/>
              <a:cs typeface="Century Gothic"/>
              <a:sym typeface="Century Gothic"/>
            </a:endParaRPr>
          </a:p>
          <a:p>
            <a:pPr indent="-298450" lvl="0" marL="457200" rtl="0" algn="l">
              <a:spcBef>
                <a:spcPts val="0"/>
              </a:spcBef>
              <a:spcAft>
                <a:spcPts val="0"/>
              </a:spcAft>
              <a:buClr>
                <a:schemeClr val="dk1"/>
              </a:buClr>
              <a:buSzPts val="1100"/>
              <a:buFont typeface="Century Gothic"/>
              <a:buChar char="●"/>
            </a:pPr>
            <a:r>
              <a:rPr b="1" lang="en-GB" sz="1100">
                <a:solidFill>
                  <a:schemeClr val="dk1"/>
                </a:solidFill>
                <a:latin typeface="Century Gothic"/>
                <a:ea typeface="Century Gothic"/>
                <a:cs typeface="Century Gothic"/>
                <a:sym typeface="Century Gothic"/>
              </a:rPr>
              <a:t>Gallbladder</a:t>
            </a:r>
            <a:r>
              <a:rPr b="1" lang="en-GB" sz="1100">
                <a:solidFill>
                  <a:schemeClr val="dk1"/>
                </a:solidFill>
                <a:latin typeface="Century Gothic"/>
                <a:ea typeface="Century Gothic"/>
                <a:cs typeface="Century Gothic"/>
                <a:sym typeface="Century Gothic"/>
              </a:rPr>
              <a:t> diseases: </a:t>
            </a:r>
            <a:r>
              <a:rPr b="1" lang="en-GB" sz="1100">
                <a:solidFill>
                  <a:srgbClr val="999999"/>
                </a:solidFill>
                <a:latin typeface="Century Gothic"/>
                <a:ea typeface="Century Gothic"/>
                <a:cs typeface="Century Gothic"/>
                <a:sym typeface="Century Gothic"/>
              </a:rPr>
              <a:t>(Obstruction)</a:t>
            </a:r>
            <a:endParaRPr b="1" sz="1100">
              <a:solidFill>
                <a:srgbClr val="999999"/>
              </a:solidFill>
              <a:latin typeface="Century Gothic"/>
              <a:ea typeface="Century Gothic"/>
              <a:cs typeface="Century Gothic"/>
              <a:sym typeface="Century Gothic"/>
            </a:endParaRPr>
          </a:p>
          <a:p>
            <a:pPr indent="-298450" lvl="1" marL="914400" rtl="0" algn="l">
              <a:spcBef>
                <a:spcPts val="0"/>
              </a:spcBef>
              <a:spcAft>
                <a:spcPts val="0"/>
              </a:spcAft>
              <a:buClr>
                <a:schemeClr val="dk1"/>
              </a:buClr>
              <a:buSzPts val="1100"/>
              <a:buFont typeface="Century Gothic"/>
              <a:buChar char="○"/>
            </a:pPr>
            <a:r>
              <a:rPr lang="en-GB" sz="1100">
                <a:solidFill>
                  <a:schemeClr val="dk1"/>
                </a:solidFill>
                <a:latin typeface="Century Gothic"/>
                <a:ea typeface="Century Gothic"/>
                <a:cs typeface="Century Gothic"/>
                <a:sym typeface="Century Gothic"/>
              </a:rPr>
              <a:t>e.g. Gallstones</a:t>
            </a:r>
            <a:endParaRPr sz="11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b="1" lang="en-GB" sz="1100">
                <a:latin typeface="Century Gothic"/>
                <a:ea typeface="Century Gothic"/>
                <a:cs typeface="Century Gothic"/>
                <a:sym typeface="Century Gothic"/>
              </a:rPr>
              <a:t> </a:t>
            </a:r>
            <a:endParaRPr b="1" sz="1100">
              <a:latin typeface="Century Gothic"/>
              <a:ea typeface="Century Gothic"/>
              <a:cs typeface="Century Gothic"/>
              <a:sym typeface="Century Gothic"/>
            </a:endParaRPr>
          </a:p>
        </p:txBody>
      </p:sp>
      <p:cxnSp>
        <p:nvCxnSpPr>
          <p:cNvPr id="283" name="Google Shape;283;p26"/>
          <p:cNvCxnSpPr/>
          <p:nvPr/>
        </p:nvCxnSpPr>
        <p:spPr>
          <a:xfrm>
            <a:off x="717500" y="2887275"/>
            <a:ext cx="0" cy="198900"/>
          </a:xfrm>
          <a:prstGeom prst="straightConnector1">
            <a:avLst/>
          </a:prstGeom>
          <a:noFill/>
          <a:ln cap="flat" cmpd="sng" w="28575">
            <a:solidFill>
              <a:srgbClr val="1182DA"/>
            </a:solidFill>
            <a:prstDash val="solid"/>
            <a:round/>
            <a:headEnd len="med" w="med" type="none"/>
            <a:tailEnd len="med" w="med" type="none"/>
          </a:ln>
        </p:spPr>
      </p:cxnSp>
      <p:cxnSp>
        <p:nvCxnSpPr>
          <p:cNvPr id="284" name="Google Shape;284;p26"/>
          <p:cNvCxnSpPr/>
          <p:nvPr/>
        </p:nvCxnSpPr>
        <p:spPr>
          <a:xfrm>
            <a:off x="708850" y="3094750"/>
            <a:ext cx="3138000" cy="8700"/>
          </a:xfrm>
          <a:prstGeom prst="straightConnector1">
            <a:avLst/>
          </a:prstGeom>
          <a:noFill/>
          <a:ln cap="flat" cmpd="sng" w="28575">
            <a:solidFill>
              <a:srgbClr val="1182DA"/>
            </a:solidFill>
            <a:prstDash val="solid"/>
            <a:round/>
            <a:headEnd len="med" w="med" type="none"/>
            <a:tailEnd len="med" w="med" type="none"/>
          </a:ln>
        </p:spPr>
      </p:cxnSp>
      <p:cxnSp>
        <p:nvCxnSpPr>
          <p:cNvPr id="285" name="Google Shape;285;p26"/>
          <p:cNvCxnSpPr/>
          <p:nvPr/>
        </p:nvCxnSpPr>
        <p:spPr>
          <a:xfrm rot="10800000">
            <a:off x="3838175" y="2921950"/>
            <a:ext cx="0" cy="172800"/>
          </a:xfrm>
          <a:prstGeom prst="straightConnector1">
            <a:avLst/>
          </a:prstGeom>
          <a:noFill/>
          <a:ln cap="flat" cmpd="sng" w="28575">
            <a:solidFill>
              <a:srgbClr val="1182DA"/>
            </a:solidFill>
            <a:prstDash val="solid"/>
            <a:round/>
            <a:headEnd len="med" w="med" type="none"/>
            <a:tailEnd len="med" w="med" type="none"/>
          </a:ln>
        </p:spPr>
      </p:cxnSp>
      <p:sp>
        <p:nvSpPr>
          <p:cNvPr id="286" name="Google Shape;286;p26"/>
          <p:cNvSpPr/>
          <p:nvPr/>
        </p:nvSpPr>
        <p:spPr>
          <a:xfrm>
            <a:off x="2055825" y="3146600"/>
            <a:ext cx="420600" cy="441000"/>
          </a:xfrm>
          <a:prstGeom prst="downArrow">
            <a:avLst>
              <a:gd fmla="val 50000" name="adj1"/>
              <a:gd fmla="val 41190" name="adj2"/>
            </a:avLst>
          </a:pr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6"/>
          <p:cNvSpPr txBox="1"/>
          <p:nvPr/>
        </p:nvSpPr>
        <p:spPr>
          <a:xfrm>
            <a:off x="1400425" y="3587600"/>
            <a:ext cx="20667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latin typeface="Century Gothic"/>
                <a:ea typeface="Century Gothic"/>
                <a:cs typeface="Century Gothic"/>
                <a:sym typeface="Century Gothic"/>
              </a:rPr>
              <a:t>Malabsorption of lipids</a:t>
            </a:r>
            <a:endParaRPr b="1" sz="1100">
              <a:latin typeface="Century Gothic"/>
              <a:ea typeface="Century Gothic"/>
              <a:cs typeface="Century Gothic"/>
              <a:sym typeface="Century Gothic"/>
            </a:endParaRPr>
          </a:p>
        </p:txBody>
      </p:sp>
      <p:sp>
        <p:nvSpPr>
          <p:cNvPr id="288" name="Google Shape;288;p26"/>
          <p:cNvSpPr txBox="1"/>
          <p:nvPr/>
        </p:nvSpPr>
        <p:spPr>
          <a:xfrm>
            <a:off x="5255925" y="1830209"/>
            <a:ext cx="3535500" cy="175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rgbClr val="1182DA"/>
                </a:solidFill>
                <a:latin typeface="Century Gothic"/>
                <a:ea typeface="Century Gothic"/>
                <a:cs typeface="Century Gothic"/>
                <a:sym typeface="Century Gothic"/>
              </a:rPr>
              <a:t>Causes:</a:t>
            </a:r>
            <a:endParaRPr b="1" sz="1100">
              <a:solidFill>
                <a:srgbClr val="1182DA"/>
              </a:solidFill>
              <a:latin typeface="Century Gothic"/>
              <a:ea typeface="Century Gothic"/>
              <a:cs typeface="Century Gothic"/>
              <a:sym typeface="Century Gothic"/>
            </a:endParaRPr>
          </a:p>
          <a:p>
            <a:pPr indent="-298450" lvl="0" marL="457200" rtl="0" algn="l">
              <a:spcBef>
                <a:spcPts val="0"/>
              </a:spcBef>
              <a:spcAft>
                <a:spcPts val="0"/>
              </a:spcAft>
              <a:buSzPts val="1100"/>
              <a:buFont typeface="Century Gothic"/>
              <a:buChar char="●"/>
            </a:pPr>
            <a:r>
              <a:rPr b="1" lang="en-GB" sz="1100">
                <a:latin typeface="Century Gothic"/>
                <a:ea typeface="Century Gothic"/>
                <a:cs typeface="Century Gothic"/>
                <a:sym typeface="Century Gothic"/>
              </a:rPr>
              <a:t>Decreased bile salts in bile:</a:t>
            </a:r>
            <a:endParaRPr b="1" sz="1100">
              <a:latin typeface="Century Gothic"/>
              <a:ea typeface="Century Gothic"/>
              <a:cs typeface="Century Gothic"/>
              <a:sym typeface="Century Gothic"/>
            </a:endParaRPr>
          </a:p>
          <a:p>
            <a:pPr indent="-298450" lvl="1" marL="914400" rtl="0" algn="l">
              <a:spcBef>
                <a:spcPts val="0"/>
              </a:spcBef>
              <a:spcAft>
                <a:spcPts val="0"/>
              </a:spcAft>
              <a:buSzPts val="1100"/>
              <a:buFont typeface="Century Gothic"/>
              <a:buChar char="○"/>
            </a:pPr>
            <a:r>
              <a:rPr lang="en-GB" sz="1100">
                <a:latin typeface="Century Gothic"/>
                <a:ea typeface="Century Gothic"/>
                <a:cs typeface="Century Gothic"/>
                <a:sym typeface="Century Gothic"/>
              </a:rPr>
              <a:t>Biliary tract obstruction(Interferes with enterohepatic circulation)</a:t>
            </a:r>
            <a:endParaRPr sz="1100">
              <a:latin typeface="Century Gothic"/>
              <a:ea typeface="Century Gothic"/>
              <a:cs typeface="Century Gothic"/>
              <a:sym typeface="Century Gothic"/>
            </a:endParaRPr>
          </a:p>
          <a:p>
            <a:pPr indent="-298450" lvl="1" marL="914400" rtl="0" algn="l">
              <a:spcBef>
                <a:spcPts val="0"/>
              </a:spcBef>
              <a:spcAft>
                <a:spcPts val="0"/>
              </a:spcAft>
              <a:buSzPts val="1100"/>
              <a:buFont typeface="Century Gothic"/>
              <a:buChar char="○"/>
            </a:pPr>
            <a:r>
              <a:rPr lang="en-GB" sz="1100">
                <a:latin typeface="Century Gothic"/>
                <a:ea typeface="Century Gothic"/>
                <a:cs typeface="Century Gothic"/>
                <a:sym typeface="Century Gothic"/>
              </a:rPr>
              <a:t>Hepatic dysfunction(Decrease synthesis)</a:t>
            </a:r>
            <a:endParaRPr sz="1100">
              <a:latin typeface="Century Gothic"/>
              <a:ea typeface="Century Gothic"/>
              <a:cs typeface="Century Gothic"/>
              <a:sym typeface="Century Gothic"/>
            </a:endParaRPr>
          </a:p>
          <a:p>
            <a:pPr indent="-298450" lvl="0" marL="457200" rtl="0" algn="l">
              <a:spcBef>
                <a:spcPts val="0"/>
              </a:spcBef>
              <a:spcAft>
                <a:spcPts val="0"/>
              </a:spcAft>
              <a:buSzPts val="1100"/>
              <a:buFont typeface="Century Gothic"/>
              <a:buChar char="●"/>
            </a:pPr>
            <a:r>
              <a:rPr b="1" lang="en-GB" sz="1100">
                <a:latin typeface="Century Gothic"/>
                <a:ea typeface="Century Gothic"/>
                <a:cs typeface="Century Gothic"/>
                <a:sym typeface="Century Gothic"/>
              </a:rPr>
              <a:t>Increased biliary cholesterol excretion.</a:t>
            </a:r>
            <a:endParaRPr b="1" sz="1100">
              <a:latin typeface="Century Gothic"/>
              <a:ea typeface="Century Gothic"/>
              <a:cs typeface="Century Gothic"/>
              <a:sym typeface="Century Gothic"/>
            </a:endParaRPr>
          </a:p>
          <a:p>
            <a:pPr indent="0" lvl="0" marL="0" rtl="0" algn="l">
              <a:spcBef>
                <a:spcPts val="0"/>
              </a:spcBef>
              <a:spcAft>
                <a:spcPts val="0"/>
              </a:spcAft>
              <a:buNone/>
            </a:pPr>
            <a:r>
              <a:t/>
            </a:r>
            <a:endParaRPr sz="1100">
              <a:latin typeface="Century Gothic"/>
              <a:ea typeface="Century Gothic"/>
              <a:cs typeface="Century Gothic"/>
              <a:sym typeface="Century Gothic"/>
            </a:endParaRPr>
          </a:p>
          <a:p>
            <a:pPr indent="0" lvl="0" marL="0" rtl="0" algn="l">
              <a:spcBef>
                <a:spcPts val="0"/>
              </a:spcBef>
              <a:spcAft>
                <a:spcPts val="0"/>
              </a:spcAft>
              <a:buNone/>
            </a:pPr>
            <a:r>
              <a:rPr b="1" lang="en-GB" sz="1100">
                <a:solidFill>
                  <a:srgbClr val="1182DA"/>
                </a:solidFill>
                <a:latin typeface="Century Gothic"/>
                <a:ea typeface="Century Gothic"/>
                <a:cs typeface="Century Gothic"/>
                <a:sym typeface="Century Gothic"/>
              </a:rPr>
              <a:t>Treatment:</a:t>
            </a:r>
            <a:r>
              <a:rPr lang="en-GB" sz="1100">
                <a:latin typeface="Century Gothic"/>
                <a:ea typeface="Century Gothic"/>
                <a:cs typeface="Century Gothic"/>
                <a:sym typeface="Century Gothic"/>
              </a:rPr>
              <a:t> </a:t>
            </a:r>
            <a:r>
              <a:rPr lang="en-GB" sz="1100">
                <a:solidFill>
                  <a:srgbClr val="6AA84F"/>
                </a:solidFill>
                <a:latin typeface="Century Gothic"/>
                <a:ea typeface="Century Gothic"/>
                <a:cs typeface="Century Gothic"/>
                <a:sym typeface="Century Gothic"/>
              </a:rPr>
              <a:t>shock wave</a:t>
            </a:r>
            <a:r>
              <a:rPr lang="en-GB" sz="1100">
                <a:latin typeface="Century Gothic"/>
                <a:ea typeface="Century Gothic"/>
                <a:cs typeface="Century Gothic"/>
                <a:sym typeface="Century Gothic"/>
              </a:rPr>
              <a:t>, Bile acid replacement therapy</a:t>
            </a:r>
            <a:r>
              <a:rPr lang="en-GB" sz="700">
                <a:solidFill>
                  <a:srgbClr val="6AA84F"/>
                </a:solidFill>
                <a:latin typeface="Century Gothic"/>
                <a:ea typeface="Century Gothic"/>
                <a:cs typeface="Century Gothic"/>
                <a:sym typeface="Century Gothic"/>
              </a:rPr>
              <a:t>(not very </a:t>
            </a:r>
            <a:r>
              <a:rPr lang="en-GB" sz="700">
                <a:solidFill>
                  <a:srgbClr val="6AA84F"/>
                </a:solidFill>
                <a:latin typeface="Century Gothic"/>
                <a:ea typeface="Century Gothic"/>
                <a:cs typeface="Century Gothic"/>
                <a:sym typeface="Century Gothic"/>
              </a:rPr>
              <a:t>effective cuz there's high chance of </a:t>
            </a:r>
            <a:r>
              <a:rPr lang="en-GB" sz="700">
                <a:solidFill>
                  <a:srgbClr val="6AA84F"/>
                </a:solidFill>
                <a:latin typeface="Century Gothic"/>
                <a:ea typeface="Century Gothic"/>
                <a:cs typeface="Century Gothic"/>
                <a:sym typeface="Century Gothic"/>
              </a:rPr>
              <a:t>recurrence</a:t>
            </a:r>
            <a:r>
              <a:rPr lang="en-GB" sz="700">
                <a:solidFill>
                  <a:srgbClr val="6AA84F"/>
                </a:solidFill>
                <a:latin typeface="Century Gothic"/>
                <a:ea typeface="Century Gothic"/>
                <a:cs typeface="Century Gothic"/>
                <a:sym typeface="Century Gothic"/>
              </a:rPr>
              <a:t>)</a:t>
            </a:r>
            <a:r>
              <a:rPr lang="en-GB" sz="1100">
                <a:latin typeface="Century Gothic"/>
                <a:ea typeface="Century Gothic"/>
                <a:cs typeface="Century Gothic"/>
                <a:sym typeface="Century Gothic"/>
              </a:rPr>
              <a:t>, surgical </a:t>
            </a:r>
            <a:r>
              <a:rPr lang="en-GB" sz="700">
                <a:solidFill>
                  <a:srgbClr val="6AA84F"/>
                </a:solidFill>
                <a:latin typeface="Century Gothic"/>
                <a:ea typeface="Century Gothic"/>
                <a:cs typeface="Century Gothic"/>
                <a:sym typeface="Century Gothic"/>
              </a:rPr>
              <a:t>(majority) </a:t>
            </a:r>
            <a:endParaRPr sz="700">
              <a:solidFill>
                <a:srgbClr val="6AA84F"/>
              </a:solidFill>
              <a:latin typeface="Century Gothic"/>
              <a:ea typeface="Century Gothic"/>
              <a:cs typeface="Century Gothic"/>
              <a:sym typeface="Century Gothic"/>
            </a:endParaRPr>
          </a:p>
        </p:txBody>
      </p:sp>
      <p:pic>
        <p:nvPicPr>
          <p:cNvPr id="289" name="Google Shape;289;p26"/>
          <p:cNvPicPr preferRelativeResize="0"/>
          <p:nvPr/>
        </p:nvPicPr>
        <p:blipFill>
          <a:blip r:embed="rId3">
            <a:alphaModFix/>
          </a:blip>
          <a:stretch>
            <a:fillRect/>
          </a:stretch>
        </p:blipFill>
        <p:spPr>
          <a:xfrm>
            <a:off x="3615900" y="3169625"/>
            <a:ext cx="706325" cy="919149"/>
          </a:xfrm>
          <a:prstGeom prst="rect">
            <a:avLst/>
          </a:prstGeom>
          <a:noFill/>
          <a:ln>
            <a:noFill/>
          </a:ln>
        </p:spPr>
      </p:pic>
      <p:sp>
        <p:nvSpPr>
          <p:cNvPr id="290" name="Google Shape;290;p26"/>
          <p:cNvSpPr txBox="1"/>
          <p:nvPr/>
        </p:nvSpPr>
        <p:spPr>
          <a:xfrm>
            <a:off x="6042525" y="3915975"/>
            <a:ext cx="2748900" cy="17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rgbClr val="B7B7B7"/>
                </a:solidFill>
                <a:latin typeface="Century Gothic"/>
                <a:ea typeface="Century Gothic"/>
                <a:cs typeface="Century Gothic"/>
                <a:sym typeface="Century Gothic"/>
              </a:rPr>
              <a:t>1- the formation of gallstones.</a:t>
            </a:r>
            <a:endParaRPr sz="1100">
              <a:solidFill>
                <a:srgbClr val="B7B7B7"/>
              </a:solidFill>
              <a:latin typeface="Century Gothic"/>
              <a:ea typeface="Century Gothic"/>
              <a:cs typeface="Century Gothic"/>
              <a:sym typeface="Century Gothic"/>
            </a:endParaRPr>
          </a:p>
          <a:p>
            <a:pPr indent="0" lvl="0" marL="0" rtl="0" algn="l">
              <a:spcBef>
                <a:spcPts val="0"/>
              </a:spcBef>
              <a:spcAft>
                <a:spcPts val="0"/>
              </a:spcAft>
              <a:buNone/>
            </a:pPr>
            <a:r>
              <a:t/>
            </a:r>
            <a:endParaRPr sz="1100">
              <a:solidFill>
                <a:srgbClr val="B7B7B7"/>
              </a:solidFill>
              <a:latin typeface="Century Gothic"/>
              <a:ea typeface="Century Gothic"/>
              <a:cs typeface="Century Gothic"/>
              <a:sym typeface="Century Gothic"/>
            </a:endParaRPr>
          </a:p>
        </p:txBody>
      </p:sp>
      <p:pic>
        <p:nvPicPr>
          <p:cNvPr id="291" name="Google Shape;291;p26"/>
          <p:cNvPicPr preferRelativeResize="0"/>
          <p:nvPr/>
        </p:nvPicPr>
        <p:blipFill rotWithShape="1">
          <a:blip r:embed="rId4">
            <a:alphaModFix/>
          </a:blip>
          <a:srcRect b="17148" l="12914" r="50879" t="19827"/>
          <a:stretch/>
        </p:blipFill>
        <p:spPr>
          <a:xfrm>
            <a:off x="8239125" y="1632055"/>
            <a:ext cx="498474" cy="498473"/>
          </a:xfrm>
          <a:prstGeom prst="rect">
            <a:avLst/>
          </a:prstGeom>
          <a:noFill/>
          <a:ln>
            <a:noFill/>
          </a:ln>
        </p:spPr>
      </p:pic>
      <p:sp>
        <p:nvSpPr>
          <p:cNvPr id="292" name="Google Shape;292;p26"/>
          <p:cNvSpPr txBox="1"/>
          <p:nvPr/>
        </p:nvSpPr>
        <p:spPr>
          <a:xfrm>
            <a:off x="4863675" y="4160813"/>
            <a:ext cx="4037100" cy="85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700">
                <a:solidFill>
                  <a:srgbClr val="6AA84F"/>
                </a:solidFill>
                <a:latin typeface="Century Gothic"/>
                <a:ea typeface="Century Gothic"/>
                <a:cs typeface="Century Gothic"/>
                <a:sym typeface="Century Gothic"/>
              </a:rPr>
              <a:t>2- If </a:t>
            </a:r>
            <a:r>
              <a:rPr lang="en-GB" sz="700">
                <a:solidFill>
                  <a:srgbClr val="6AA84F"/>
                </a:solidFill>
                <a:latin typeface="Century Gothic"/>
                <a:ea typeface="Century Gothic"/>
                <a:cs typeface="Century Gothic"/>
                <a:sym typeface="Century Gothic"/>
              </a:rPr>
              <a:t>there's any disturbance between bile acid and cholesterol then the bile which contain the cholesterol will accumulate and stay in the bile which cause the formation of stones</a:t>
            </a:r>
            <a:endParaRPr sz="700">
              <a:solidFill>
                <a:srgbClr val="6AA84F"/>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Google Shape;297;p27"/>
          <p:cNvSpPr txBox="1"/>
          <p:nvPr/>
        </p:nvSpPr>
        <p:spPr>
          <a:xfrm>
            <a:off x="2147513" y="41213"/>
            <a:ext cx="4848900" cy="565500"/>
          </a:xfrm>
          <a:prstGeom prst="rect">
            <a:avLst/>
          </a:prstGeom>
          <a:no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None/>
            </a:pPr>
            <a:r>
              <a:rPr b="1" lang="en-GB" sz="2400">
                <a:solidFill>
                  <a:srgbClr val="3C78D8"/>
                </a:solidFill>
                <a:latin typeface="Comfortaa"/>
                <a:ea typeface="Comfortaa"/>
                <a:cs typeface="Comfortaa"/>
                <a:sym typeface="Comfortaa"/>
              </a:rPr>
              <a:t>Summary </a:t>
            </a:r>
            <a:endParaRPr b="1" sz="1300">
              <a:solidFill>
                <a:srgbClr val="3C78D8"/>
              </a:solidFill>
              <a:latin typeface="Comfortaa"/>
              <a:ea typeface="Comfortaa"/>
              <a:cs typeface="Comfortaa"/>
              <a:sym typeface="Comfortaa"/>
            </a:endParaRPr>
          </a:p>
          <a:p>
            <a:pPr indent="0" lvl="0" marL="0" rtl="0" algn="ctr">
              <a:spcBef>
                <a:spcPts val="0"/>
              </a:spcBef>
              <a:spcAft>
                <a:spcPts val="0"/>
              </a:spcAft>
              <a:buNone/>
            </a:pPr>
            <a:r>
              <a:rPr b="1" lang="en-GB" sz="1300" u="sng">
                <a:solidFill>
                  <a:srgbClr val="3C78D8"/>
                </a:solidFill>
                <a:latin typeface="Comfortaa"/>
                <a:ea typeface="Comfortaa"/>
                <a:cs typeface="Comfortaa"/>
                <a:sym typeface="Comfortaa"/>
                <a:hlinkClick r:id="rId3"/>
              </a:rPr>
              <a:t>Click here for a cool pic from Kaplan</a:t>
            </a:r>
            <a:endParaRPr b="1" sz="1300" u="sng">
              <a:solidFill>
                <a:srgbClr val="3C78D8"/>
              </a:solidFill>
              <a:latin typeface="Comfortaa"/>
              <a:ea typeface="Comfortaa"/>
              <a:cs typeface="Comfortaa"/>
              <a:sym typeface="Comfortaa"/>
            </a:endParaRPr>
          </a:p>
        </p:txBody>
      </p:sp>
      <p:sp>
        <p:nvSpPr>
          <p:cNvPr id="298" name="Google Shape;298;p27"/>
          <p:cNvSpPr txBox="1"/>
          <p:nvPr>
            <p:ph idx="12" type="sldNum"/>
          </p:nvPr>
        </p:nvSpPr>
        <p:spPr>
          <a:xfrm>
            <a:off x="8595221" y="4806663"/>
            <a:ext cx="548700" cy="393600"/>
          </a:xfrm>
          <a:prstGeom prst="rect">
            <a:avLst/>
          </a:prstGeom>
        </p:spPr>
        <p:txBody>
          <a:bodyPr anchorCtr="0" anchor="t" bIns="68575" lIns="68575" spcFirstLastPara="1" rIns="68575" wrap="square" tIns="68575">
            <a:noAutofit/>
          </a:bodyPr>
          <a:lstStyle/>
          <a:p>
            <a:pPr indent="0" lvl="0" marL="0" marR="0" rtl="0" algn="r">
              <a:lnSpc>
                <a:spcPct val="100000"/>
              </a:lnSpc>
              <a:spcBef>
                <a:spcPts val="0"/>
              </a:spcBef>
              <a:spcAft>
                <a:spcPts val="0"/>
              </a:spcAft>
              <a:buNone/>
            </a:pPr>
            <a:fld id="{00000000-1234-1234-1234-123412341234}" type="slidenum">
              <a:rPr lang="en-GB">
                <a:latin typeface="Arial"/>
                <a:ea typeface="Arial"/>
                <a:cs typeface="Arial"/>
                <a:sym typeface="Arial"/>
              </a:rPr>
              <a:t>‹#›</a:t>
            </a:fld>
            <a:endParaRPr>
              <a:latin typeface="Arial"/>
              <a:ea typeface="Arial"/>
              <a:cs typeface="Arial"/>
              <a:sym typeface="Arial"/>
            </a:endParaRPr>
          </a:p>
        </p:txBody>
      </p:sp>
      <p:sp>
        <p:nvSpPr>
          <p:cNvPr id="299" name="Google Shape;299;p27"/>
          <p:cNvSpPr/>
          <p:nvPr/>
        </p:nvSpPr>
        <p:spPr>
          <a:xfrm>
            <a:off x="0" y="5086353"/>
            <a:ext cx="9144000" cy="57000"/>
          </a:xfrm>
          <a:prstGeom prst="rect">
            <a:avLst/>
          </a:prstGeom>
          <a:gradFill>
            <a:gsLst>
              <a:gs pos="0">
                <a:srgbClr val="3C78D8"/>
              </a:gs>
              <a:gs pos="100000">
                <a:srgbClr val="6D9EEB"/>
              </a:gs>
            </a:gsLst>
            <a:path path="circle">
              <a:fillToRect b="50%" l="50%" r="50%" t="50%"/>
            </a:path>
            <a:tileRect/>
          </a:gradFill>
          <a:ln>
            <a:noFill/>
          </a:ln>
        </p:spPr>
        <p:txBody>
          <a:bodyPr anchorCtr="0" anchor="ctr" bIns="25700" lIns="51425" spcFirstLastPara="1" rIns="51425" wrap="square" tIns="25700">
            <a:noAutofit/>
          </a:bodyPr>
          <a:lstStyle/>
          <a:p>
            <a:pPr indent="0" lvl="0" marL="0" marR="0" rtl="0" algn="ctr">
              <a:lnSpc>
                <a:spcPct val="100000"/>
              </a:lnSpc>
              <a:spcBef>
                <a:spcPts val="0"/>
              </a:spcBef>
              <a:spcAft>
                <a:spcPts val="0"/>
              </a:spcAft>
              <a:buNone/>
            </a:pPr>
            <a:r>
              <a:t/>
            </a:r>
            <a:endParaRPr sz="1100">
              <a:solidFill>
                <a:srgbClr val="FFFFFF"/>
              </a:solidFill>
              <a:latin typeface="Calibri"/>
              <a:ea typeface="Calibri"/>
              <a:cs typeface="Calibri"/>
              <a:sym typeface="Calibri"/>
            </a:endParaRPr>
          </a:p>
        </p:txBody>
      </p:sp>
      <p:sp>
        <p:nvSpPr>
          <p:cNvPr id="300" name="Google Shape;300;p27"/>
          <p:cNvSpPr txBox="1"/>
          <p:nvPr/>
        </p:nvSpPr>
        <p:spPr>
          <a:xfrm>
            <a:off x="152400" y="759125"/>
            <a:ext cx="2925300" cy="29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omfortaa"/>
              <a:ea typeface="Comfortaa"/>
              <a:cs typeface="Comfortaa"/>
              <a:sym typeface="Comfortaa"/>
            </a:endParaRPr>
          </a:p>
        </p:txBody>
      </p:sp>
      <p:graphicFrame>
        <p:nvGraphicFramePr>
          <p:cNvPr id="301" name="Google Shape;301;p27"/>
          <p:cNvGraphicFramePr/>
          <p:nvPr/>
        </p:nvGraphicFramePr>
        <p:xfrm>
          <a:off x="128550" y="759098"/>
          <a:ext cx="3000000" cy="3000000"/>
        </p:xfrm>
        <a:graphic>
          <a:graphicData uri="http://schemas.openxmlformats.org/drawingml/2006/table">
            <a:tbl>
              <a:tblPr>
                <a:noFill/>
                <a:tableStyleId>{CAD53718-6C70-48D7-B2C2-AAD501DBDFE8}</a:tableStyleId>
              </a:tblPr>
              <a:tblGrid>
                <a:gridCol w="1467050"/>
                <a:gridCol w="7419775"/>
              </a:tblGrid>
              <a:tr h="771625">
                <a:tc>
                  <a:txBody>
                    <a:bodyPr/>
                    <a:lstStyle/>
                    <a:p>
                      <a:pPr indent="0" lvl="0" marL="0" rtl="0" algn="ctr">
                        <a:spcBef>
                          <a:spcPts val="0"/>
                        </a:spcBef>
                        <a:spcAft>
                          <a:spcPts val="0"/>
                        </a:spcAft>
                        <a:buClr>
                          <a:schemeClr val="dk1"/>
                        </a:buClr>
                        <a:buSzPts val="1100"/>
                        <a:buFont typeface="Arial"/>
                        <a:buNone/>
                      </a:pPr>
                      <a:r>
                        <a:rPr b="1" lang="en-GB" sz="900">
                          <a:solidFill>
                            <a:srgbClr val="FFFFFF"/>
                          </a:solidFill>
                          <a:latin typeface="Century Gothic"/>
                          <a:ea typeface="Century Gothic"/>
                          <a:cs typeface="Century Gothic"/>
                          <a:sym typeface="Century Gothic"/>
                        </a:rPr>
                        <a:t>Synthesis of Primary bile acids:</a:t>
                      </a:r>
                      <a:endParaRPr b="1" sz="900">
                        <a:solidFill>
                          <a:srgbClr val="FFFFFF"/>
                        </a:solidFill>
                        <a:latin typeface="Century Gothic"/>
                        <a:ea typeface="Century Gothic"/>
                        <a:cs typeface="Century Gothic"/>
                        <a:sym typeface="Century Gothic"/>
                      </a:endParaRPr>
                    </a:p>
                  </a:txBody>
                  <a:tcPr marT="91425" marB="91425" marR="91425" marL="91425" anchor="ctr">
                    <a:solidFill>
                      <a:srgbClr val="3C78D8"/>
                    </a:solidFill>
                  </a:tcPr>
                </a:tc>
                <a:tc>
                  <a:txBody>
                    <a:bodyPr/>
                    <a:lstStyle/>
                    <a:p>
                      <a:pPr indent="-285750" lvl="0" marL="457200" rtl="0" algn="l">
                        <a:spcBef>
                          <a:spcPts val="0"/>
                        </a:spcBef>
                        <a:spcAft>
                          <a:spcPts val="0"/>
                        </a:spcAft>
                        <a:buSzPts val="900"/>
                        <a:buFont typeface="Century Gothic"/>
                        <a:buChar char="●"/>
                      </a:pPr>
                      <a:r>
                        <a:rPr lang="en-GB" sz="900">
                          <a:solidFill>
                            <a:schemeClr val="dk1"/>
                          </a:solidFill>
                          <a:latin typeface="Century Gothic"/>
                          <a:ea typeface="Century Gothic"/>
                          <a:cs typeface="Century Gothic"/>
                          <a:sym typeface="Century Gothic"/>
                        </a:rPr>
                        <a:t>Cholesterol(27C) → Primary bile acids(24C) (Chenodeoxycholic, Cholic acid)</a:t>
                      </a:r>
                      <a:endParaRPr sz="900">
                        <a:solidFill>
                          <a:schemeClr val="dk1"/>
                        </a:solidFill>
                        <a:latin typeface="Century Gothic"/>
                        <a:ea typeface="Century Gothic"/>
                        <a:cs typeface="Century Gothic"/>
                        <a:sym typeface="Century Gothic"/>
                      </a:endParaRPr>
                    </a:p>
                    <a:p>
                      <a:pPr indent="-285750" lvl="0" marL="457200" rtl="0" algn="l">
                        <a:spcBef>
                          <a:spcPts val="0"/>
                        </a:spcBef>
                        <a:spcAft>
                          <a:spcPts val="0"/>
                        </a:spcAft>
                        <a:buSzPts val="900"/>
                        <a:buFont typeface="Century Gothic"/>
                        <a:buChar char="●"/>
                      </a:pPr>
                      <a:r>
                        <a:rPr lang="en-GB" sz="900">
                          <a:solidFill>
                            <a:schemeClr val="dk1"/>
                          </a:solidFill>
                          <a:latin typeface="Century Gothic"/>
                          <a:ea typeface="Century Gothic"/>
                          <a:cs typeface="Century Gothic"/>
                          <a:sym typeface="Century Gothic"/>
                        </a:rPr>
                        <a:t>Rate limiting step is catalyzed by: Cholesterol 7- α-hydroxylase</a:t>
                      </a:r>
                      <a:endParaRPr sz="900">
                        <a:solidFill>
                          <a:schemeClr val="dk1"/>
                        </a:solidFill>
                        <a:latin typeface="Century Gothic"/>
                        <a:ea typeface="Century Gothic"/>
                        <a:cs typeface="Century Gothic"/>
                        <a:sym typeface="Century Gothic"/>
                      </a:endParaRPr>
                    </a:p>
                    <a:p>
                      <a:pPr indent="-285750" lvl="1" marL="914400" rtl="0" algn="l">
                        <a:spcBef>
                          <a:spcPts val="0"/>
                        </a:spcBef>
                        <a:spcAft>
                          <a:spcPts val="0"/>
                        </a:spcAft>
                        <a:buClr>
                          <a:schemeClr val="dk1"/>
                        </a:buClr>
                        <a:buSzPts val="900"/>
                        <a:buFont typeface="Century Gothic"/>
                        <a:buChar char="○"/>
                      </a:pPr>
                      <a:r>
                        <a:rPr lang="en-GB" sz="900">
                          <a:solidFill>
                            <a:schemeClr val="dk1"/>
                          </a:solidFill>
                          <a:latin typeface="Century Gothic"/>
                          <a:ea typeface="Century Gothic"/>
                          <a:cs typeface="Century Gothic"/>
                          <a:sym typeface="Century Gothic"/>
                        </a:rPr>
                        <a:t>Induced by: Cholesterol</a:t>
                      </a:r>
                      <a:endParaRPr sz="900">
                        <a:solidFill>
                          <a:schemeClr val="dk1"/>
                        </a:solidFill>
                        <a:latin typeface="Century Gothic"/>
                        <a:ea typeface="Century Gothic"/>
                        <a:cs typeface="Century Gothic"/>
                        <a:sym typeface="Century Gothic"/>
                      </a:endParaRPr>
                    </a:p>
                    <a:p>
                      <a:pPr indent="-285750" lvl="1" marL="914400" rtl="0" algn="l">
                        <a:spcBef>
                          <a:spcPts val="0"/>
                        </a:spcBef>
                        <a:spcAft>
                          <a:spcPts val="0"/>
                        </a:spcAft>
                        <a:buClr>
                          <a:schemeClr val="dk1"/>
                        </a:buClr>
                        <a:buSzPts val="900"/>
                        <a:buFont typeface="Century Gothic"/>
                        <a:buChar char="○"/>
                      </a:pPr>
                      <a:r>
                        <a:rPr lang="en-GB" sz="900">
                          <a:solidFill>
                            <a:schemeClr val="dk1"/>
                          </a:solidFill>
                          <a:latin typeface="Century Gothic"/>
                          <a:ea typeface="Century Gothic"/>
                          <a:cs typeface="Century Gothic"/>
                          <a:sym typeface="Century Gothic"/>
                        </a:rPr>
                        <a:t>Inhibited by: Bile acids</a:t>
                      </a:r>
                      <a:endParaRPr sz="900">
                        <a:solidFill>
                          <a:schemeClr val="dk1"/>
                        </a:solidFill>
                        <a:latin typeface="Century Gothic"/>
                        <a:ea typeface="Century Gothic"/>
                        <a:cs typeface="Century Gothic"/>
                        <a:sym typeface="Century Gothic"/>
                      </a:endParaRPr>
                    </a:p>
                  </a:txBody>
                  <a:tcPr marT="91425" marB="91425" marR="91425" marL="91425"/>
                </a:tc>
              </a:tr>
              <a:tr h="627975">
                <a:tc>
                  <a:txBody>
                    <a:bodyPr/>
                    <a:lstStyle/>
                    <a:p>
                      <a:pPr indent="0" lvl="0" marL="0" rtl="0" algn="ctr">
                        <a:spcBef>
                          <a:spcPts val="0"/>
                        </a:spcBef>
                        <a:spcAft>
                          <a:spcPts val="0"/>
                        </a:spcAft>
                        <a:buClr>
                          <a:schemeClr val="dk1"/>
                        </a:buClr>
                        <a:buSzPts val="1100"/>
                        <a:buFont typeface="Arial"/>
                        <a:buNone/>
                      </a:pPr>
                      <a:r>
                        <a:rPr b="1" lang="en-GB" sz="900">
                          <a:solidFill>
                            <a:srgbClr val="FFFFFF"/>
                          </a:solidFill>
                          <a:latin typeface="Century Gothic"/>
                          <a:ea typeface="Century Gothic"/>
                          <a:cs typeface="Century Gothic"/>
                          <a:sym typeface="Century Gothic"/>
                        </a:rPr>
                        <a:t>Synthesis of Bile salts: </a:t>
                      </a:r>
                      <a:endParaRPr b="1" sz="900">
                        <a:solidFill>
                          <a:srgbClr val="FFFFFF"/>
                        </a:solidFill>
                        <a:latin typeface="Century Gothic"/>
                        <a:ea typeface="Century Gothic"/>
                        <a:cs typeface="Century Gothic"/>
                        <a:sym typeface="Century Gothic"/>
                      </a:endParaRPr>
                    </a:p>
                  </a:txBody>
                  <a:tcPr marT="91425" marB="91425" marR="91425" marL="91425" anchor="ctr">
                    <a:solidFill>
                      <a:srgbClr val="3C78D8"/>
                    </a:solidFill>
                  </a:tcPr>
                </a:tc>
                <a:tc>
                  <a:txBody>
                    <a:bodyPr/>
                    <a:lstStyle/>
                    <a:p>
                      <a:pPr indent="-285750" lvl="0" marL="457200" rtl="0" algn="l">
                        <a:spcBef>
                          <a:spcPts val="0"/>
                        </a:spcBef>
                        <a:spcAft>
                          <a:spcPts val="0"/>
                        </a:spcAft>
                        <a:buSzPts val="900"/>
                        <a:buFont typeface="Century Gothic"/>
                        <a:buChar char="●"/>
                      </a:pPr>
                      <a:r>
                        <a:rPr lang="en-GB" sz="900">
                          <a:solidFill>
                            <a:schemeClr val="dk1"/>
                          </a:solidFill>
                          <a:latin typeface="Century Gothic"/>
                          <a:ea typeface="Century Gothic"/>
                          <a:cs typeface="Century Gothic"/>
                          <a:sym typeface="Century Gothic"/>
                        </a:rPr>
                        <a:t>Primary bile acids → Bile salts (Glycocholic &amp; Taurocholic Or Glycochenodeoxycholic &amp; Taurochenodeoxycholic)</a:t>
                      </a:r>
                      <a:endParaRPr sz="900">
                        <a:solidFill>
                          <a:schemeClr val="dk1"/>
                        </a:solidFill>
                        <a:latin typeface="Century Gothic"/>
                        <a:ea typeface="Century Gothic"/>
                        <a:cs typeface="Century Gothic"/>
                        <a:sym typeface="Century Gothic"/>
                      </a:endParaRPr>
                    </a:p>
                    <a:p>
                      <a:pPr indent="-285750" lvl="1" marL="914400" rtl="0" algn="l">
                        <a:spcBef>
                          <a:spcPts val="0"/>
                        </a:spcBef>
                        <a:spcAft>
                          <a:spcPts val="0"/>
                        </a:spcAft>
                        <a:buSzPts val="900"/>
                        <a:buFont typeface="Century Gothic"/>
                        <a:buChar char="○"/>
                      </a:pPr>
                      <a:r>
                        <a:rPr lang="en-GB" sz="900">
                          <a:solidFill>
                            <a:schemeClr val="dk1"/>
                          </a:solidFill>
                          <a:latin typeface="Century Gothic"/>
                          <a:ea typeface="Century Gothic"/>
                          <a:cs typeface="Century Gothic"/>
                          <a:sym typeface="Century Gothic"/>
                        </a:rPr>
                        <a:t>Synthesized by Conjugation with glycine or taurine resulting in the presence of fully ionized groups at pH 7.</a:t>
                      </a:r>
                      <a:endParaRPr sz="900">
                        <a:solidFill>
                          <a:schemeClr val="dk1"/>
                        </a:solidFill>
                        <a:latin typeface="Century Gothic"/>
                        <a:ea typeface="Century Gothic"/>
                        <a:cs typeface="Century Gothic"/>
                        <a:sym typeface="Century Gothic"/>
                      </a:endParaRPr>
                    </a:p>
                    <a:p>
                      <a:pPr indent="-285750" lvl="1" marL="914400" rtl="0" algn="l">
                        <a:spcBef>
                          <a:spcPts val="0"/>
                        </a:spcBef>
                        <a:spcAft>
                          <a:spcPts val="0"/>
                        </a:spcAft>
                        <a:buClr>
                          <a:schemeClr val="dk1"/>
                        </a:buClr>
                        <a:buSzPts val="900"/>
                        <a:buFont typeface="Century Gothic"/>
                        <a:buChar char="○"/>
                      </a:pPr>
                      <a:r>
                        <a:rPr lang="en-GB" sz="900">
                          <a:solidFill>
                            <a:schemeClr val="dk1"/>
                          </a:solidFill>
                          <a:latin typeface="Century Gothic"/>
                          <a:ea typeface="Century Gothic"/>
                          <a:cs typeface="Century Gothic"/>
                          <a:sym typeface="Century Gothic"/>
                        </a:rPr>
                        <a:t>Note that Only bile salts, but not acids, found in bile.</a:t>
                      </a:r>
                      <a:endParaRPr sz="900">
                        <a:solidFill>
                          <a:schemeClr val="dk1"/>
                        </a:solidFill>
                        <a:latin typeface="Century Gothic"/>
                        <a:ea typeface="Century Gothic"/>
                        <a:cs typeface="Century Gothic"/>
                        <a:sym typeface="Century Gothic"/>
                      </a:endParaRPr>
                    </a:p>
                  </a:txBody>
                  <a:tcPr marT="91425" marB="91425" marR="91425" marL="91425"/>
                </a:tc>
              </a:tr>
              <a:tr h="627975">
                <a:tc>
                  <a:txBody>
                    <a:bodyPr/>
                    <a:lstStyle/>
                    <a:p>
                      <a:pPr indent="0" lvl="0" marL="0" rtl="0" algn="ctr">
                        <a:spcBef>
                          <a:spcPts val="0"/>
                        </a:spcBef>
                        <a:spcAft>
                          <a:spcPts val="0"/>
                        </a:spcAft>
                        <a:buClr>
                          <a:schemeClr val="dk1"/>
                        </a:buClr>
                        <a:buSzPts val="1100"/>
                        <a:buFont typeface="Arial"/>
                        <a:buNone/>
                      </a:pPr>
                      <a:r>
                        <a:rPr b="1" lang="en-GB" sz="900">
                          <a:solidFill>
                            <a:srgbClr val="FFFFFF"/>
                          </a:solidFill>
                          <a:latin typeface="Century Gothic"/>
                          <a:ea typeface="Century Gothic"/>
                          <a:cs typeface="Century Gothic"/>
                          <a:sym typeface="Century Gothic"/>
                        </a:rPr>
                        <a:t>Synthesis of Secondary bile acids:</a:t>
                      </a:r>
                      <a:endParaRPr b="1" sz="900">
                        <a:solidFill>
                          <a:srgbClr val="FFFFFF"/>
                        </a:solidFill>
                        <a:latin typeface="Century Gothic"/>
                        <a:ea typeface="Century Gothic"/>
                        <a:cs typeface="Century Gothic"/>
                        <a:sym typeface="Century Gothic"/>
                      </a:endParaRPr>
                    </a:p>
                  </a:txBody>
                  <a:tcPr marT="91425" marB="91425" marR="91425" marL="91425" anchor="ctr">
                    <a:solidFill>
                      <a:srgbClr val="3C78D8"/>
                    </a:solidFill>
                  </a:tcPr>
                </a:tc>
                <a:tc>
                  <a:txBody>
                    <a:bodyPr/>
                    <a:lstStyle/>
                    <a:p>
                      <a:pPr indent="-285750" lvl="0" marL="457200" rtl="0" algn="l">
                        <a:spcBef>
                          <a:spcPts val="0"/>
                        </a:spcBef>
                        <a:spcAft>
                          <a:spcPts val="0"/>
                        </a:spcAft>
                        <a:buClr>
                          <a:schemeClr val="dk1"/>
                        </a:buClr>
                        <a:buSzPts val="900"/>
                        <a:buFont typeface="Century Gothic"/>
                        <a:buChar char="●"/>
                      </a:pPr>
                      <a:r>
                        <a:rPr lang="en-GB" sz="900">
                          <a:solidFill>
                            <a:schemeClr val="dk1"/>
                          </a:solidFill>
                          <a:latin typeface="Century Gothic"/>
                          <a:ea typeface="Century Gothic"/>
                          <a:cs typeface="Century Gothic"/>
                          <a:sym typeface="Century Gothic"/>
                        </a:rPr>
                        <a:t>Bile salts → Primary bile acid → Secondary bile acids(Deoxycholic acid, Lithocholic)</a:t>
                      </a:r>
                      <a:endParaRPr sz="900">
                        <a:solidFill>
                          <a:schemeClr val="dk1"/>
                        </a:solidFill>
                        <a:latin typeface="Century Gothic"/>
                        <a:ea typeface="Century Gothic"/>
                        <a:cs typeface="Century Gothic"/>
                        <a:sym typeface="Century Gothic"/>
                      </a:endParaRPr>
                    </a:p>
                    <a:p>
                      <a:pPr indent="-285750" lvl="1" marL="914400" rtl="0" algn="l">
                        <a:spcBef>
                          <a:spcPts val="0"/>
                        </a:spcBef>
                        <a:spcAft>
                          <a:spcPts val="0"/>
                        </a:spcAft>
                        <a:buClr>
                          <a:schemeClr val="dk1"/>
                        </a:buClr>
                        <a:buSzPts val="900"/>
                        <a:buFont typeface="Century Gothic"/>
                        <a:buChar char="○"/>
                      </a:pPr>
                      <a:r>
                        <a:rPr lang="en-GB" sz="900">
                          <a:solidFill>
                            <a:schemeClr val="dk1"/>
                          </a:solidFill>
                          <a:latin typeface="Century Gothic"/>
                          <a:ea typeface="Century Gothic"/>
                          <a:cs typeface="Century Gothic"/>
                          <a:sym typeface="Century Gothic"/>
                        </a:rPr>
                        <a:t>1- Converted by intestinal bacteria, End products: Primary bile acids, By products: Glycine and taurine.</a:t>
                      </a:r>
                      <a:endParaRPr sz="900">
                        <a:solidFill>
                          <a:schemeClr val="dk1"/>
                        </a:solidFill>
                        <a:latin typeface="Century Gothic"/>
                        <a:ea typeface="Century Gothic"/>
                        <a:cs typeface="Century Gothic"/>
                        <a:sym typeface="Century Gothic"/>
                      </a:endParaRPr>
                    </a:p>
                    <a:p>
                      <a:pPr indent="-285750" lvl="1" marL="914400" rtl="0" algn="l">
                        <a:spcBef>
                          <a:spcPts val="0"/>
                        </a:spcBef>
                        <a:spcAft>
                          <a:spcPts val="0"/>
                        </a:spcAft>
                        <a:buClr>
                          <a:schemeClr val="dk1"/>
                        </a:buClr>
                        <a:buSzPts val="900"/>
                        <a:buFont typeface="Century Gothic"/>
                        <a:buChar char="○"/>
                      </a:pPr>
                      <a:r>
                        <a:rPr lang="en-GB" sz="900">
                          <a:solidFill>
                            <a:schemeClr val="dk1"/>
                          </a:solidFill>
                          <a:latin typeface="Century Gothic"/>
                          <a:ea typeface="Century Gothic"/>
                          <a:cs typeface="Century Gothic"/>
                          <a:sym typeface="Century Gothic"/>
                        </a:rPr>
                        <a:t>2- Converted by intestinal bacteria. End products: Secondary bile acids, By products: OH.</a:t>
                      </a:r>
                      <a:endParaRPr sz="900">
                        <a:solidFill>
                          <a:schemeClr val="dk1"/>
                        </a:solidFill>
                        <a:latin typeface="Century Gothic"/>
                        <a:ea typeface="Century Gothic"/>
                        <a:cs typeface="Century Gothic"/>
                        <a:sym typeface="Century Gothic"/>
                      </a:endParaRPr>
                    </a:p>
                  </a:txBody>
                  <a:tcPr marT="91425" marB="91425" marR="91425" marL="91425"/>
                </a:tc>
              </a:tr>
              <a:tr h="915275">
                <a:tc>
                  <a:txBody>
                    <a:bodyPr/>
                    <a:lstStyle/>
                    <a:p>
                      <a:pPr indent="0" lvl="0" marL="0" rtl="0" algn="ctr">
                        <a:spcBef>
                          <a:spcPts val="0"/>
                        </a:spcBef>
                        <a:spcAft>
                          <a:spcPts val="0"/>
                        </a:spcAft>
                        <a:buClr>
                          <a:schemeClr val="dk1"/>
                        </a:buClr>
                        <a:buSzPts val="1100"/>
                        <a:buFont typeface="Arial"/>
                        <a:buNone/>
                      </a:pPr>
                      <a:r>
                        <a:rPr b="1" lang="en-GB" sz="900">
                          <a:solidFill>
                            <a:srgbClr val="FFFFFF"/>
                          </a:solidFill>
                          <a:latin typeface="Century Gothic"/>
                          <a:ea typeface="Century Gothic"/>
                          <a:cs typeface="Century Gothic"/>
                          <a:sym typeface="Century Gothic"/>
                        </a:rPr>
                        <a:t>Enterohepatic circulation:</a:t>
                      </a:r>
                      <a:endParaRPr b="1" sz="900">
                        <a:solidFill>
                          <a:srgbClr val="FFFFFF"/>
                        </a:solidFill>
                        <a:latin typeface="Century Gothic"/>
                        <a:ea typeface="Century Gothic"/>
                        <a:cs typeface="Century Gothic"/>
                        <a:sym typeface="Century Gothic"/>
                      </a:endParaRPr>
                    </a:p>
                  </a:txBody>
                  <a:tcPr marT="91425" marB="91425" marR="91425" marL="91425" anchor="ctr">
                    <a:solidFill>
                      <a:srgbClr val="3C78D8"/>
                    </a:solidFill>
                  </a:tcPr>
                </a:tc>
                <a:tc>
                  <a:txBody>
                    <a:bodyPr/>
                    <a:lstStyle/>
                    <a:p>
                      <a:pPr indent="-285750" lvl="0" marL="457200" rtl="0" algn="l">
                        <a:spcBef>
                          <a:spcPts val="0"/>
                        </a:spcBef>
                        <a:spcAft>
                          <a:spcPts val="0"/>
                        </a:spcAft>
                        <a:buClr>
                          <a:schemeClr val="dk1"/>
                        </a:buClr>
                        <a:buSzPts val="900"/>
                        <a:buFont typeface="Century Gothic"/>
                        <a:buChar char="●"/>
                      </a:pPr>
                      <a:r>
                        <a:rPr lang="en-GB" sz="900">
                          <a:solidFill>
                            <a:schemeClr val="dk1"/>
                          </a:solidFill>
                          <a:latin typeface="Century Gothic"/>
                          <a:ea typeface="Century Gothic"/>
                          <a:cs typeface="Century Gothic"/>
                          <a:sym typeface="Century Gothic"/>
                        </a:rPr>
                        <a:t>Cholestyramine:</a:t>
                      </a:r>
                      <a:endParaRPr sz="900">
                        <a:solidFill>
                          <a:schemeClr val="dk1"/>
                        </a:solidFill>
                        <a:latin typeface="Century Gothic"/>
                        <a:ea typeface="Century Gothic"/>
                        <a:cs typeface="Century Gothic"/>
                        <a:sym typeface="Century Gothic"/>
                      </a:endParaRPr>
                    </a:p>
                    <a:p>
                      <a:pPr indent="-285750" lvl="1" marL="914400" rtl="0" algn="l">
                        <a:spcBef>
                          <a:spcPts val="0"/>
                        </a:spcBef>
                        <a:spcAft>
                          <a:spcPts val="0"/>
                        </a:spcAft>
                        <a:buClr>
                          <a:schemeClr val="dk1"/>
                        </a:buClr>
                        <a:buSzPts val="900"/>
                        <a:buFont typeface="Century Gothic"/>
                        <a:buChar char="○"/>
                      </a:pPr>
                      <a:r>
                        <a:rPr lang="en-GB" sz="900">
                          <a:solidFill>
                            <a:schemeClr val="dk1"/>
                          </a:solidFill>
                          <a:latin typeface="Century Gothic"/>
                          <a:ea typeface="Century Gothic"/>
                          <a:cs typeface="Century Gothic"/>
                          <a:sym typeface="Century Gothic"/>
                        </a:rPr>
                        <a:t>Bile acid sequestrants, binds to  bile acids in the gut, prevent their reabsorption, and so promote their excretion.</a:t>
                      </a:r>
                      <a:endParaRPr sz="900">
                        <a:solidFill>
                          <a:schemeClr val="dk1"/>
                        </a:solidFill>
                        <a:latin typeface="Century Gothic"/>
                        <a:ea typeface="Century Gothic"/>
                        <a:cs typeface="Century Gothic"/>
                        <a:sym typeface="Century Gothic"/>
                      </a:endParaRPr>
                    </a:p>
                    <a:p>
                      <a:pPr indent="-285750" lvl="1" marL="914400" rtl="0" algn="l">
                        <a:spcBef>
                          <a:spcPts val="0"/>
                        </a:spcBef>
                        <a:spcAft>
                          <a:spcPts val="0"/>
                        </a:spcAft>
                        <a:buClr>
                          <a:schemeClr val="dk1"/>
                        </a:buClr>
                        <a:buSzPts val="900"/>
                        <a:buFont typeface="Century Gothic"/>
                        <a:buChar char="○"/>
                      </a:pPr>
                      <a:r>
                        <a:rPr lang="en-GB" sz="900">
                          <a:solidFill>
                            <a:schemeClr val="dk1"/>
                          </a:solidFill>
                          <a:latin typeface="Century Gothic"/>
                          <a:ea typeface="Century Gothic"/>
                          <a:cs typeface="Century Gothic"/>
                          <a:sym typeface="Century Gothic"/>
                        </a:rPr>
                        <a:t>It is used in the treatment of hypercholesterolemia</a:t>
                      </a:r>
                      <a:endParaRPr sz="900">
                        <a:solidFill>
                          <a:schemeClr val="dk1"/>
                        </a:solidFill>
                        <a:latin typeface="Century Gothic"/>
                        <a:ea typeface="Century Gothic"/>
                        <a:cs typeface="Century Gothic"/>
                        <a:sym typeface="Century Gothic"/>
                      </a:endParaRPr>
                    </a:p>
                    <a:p>
                      <a:pPr indent="-285750" lvl="0" marL="457200" rtl="0" algn="l">
                        <a:spcBef>
                          <a:spcPts val="0"/>
                        </a:spcBef>
                        <a:spcAft>
                          <a:spcPts val="0"/>
                        </a:spcAft>
                        <a:buClr>
                          <a:schemeClr val="dk1"/>
                        </a:buClr>
                        <a:buSzPts val="900"/>
                        <a:buFont typeface="Century Gothic"/>
                        <a:buChar char="●"/>
                      </a:pPr>
                      <a:r>
                        <a:rPr lang="en-GB" sz="900">
                          <a:solidFill>
                            <a:schemeClr val="dk1"/>
                          </a:solidFill>
                          <a:latin typeface="Century Gothic"/>
                          <a:ea typeface="Century Gothic"/>
                          <a:cs typeface="Century Gothic"/>
                          <a:sym typeface="Century Gothic"/>
                        </a:rPr>
                        <a:t>Dietary fibers:</a:t>
                      </a:r>
                      <a:endParaRPr sz="900">
                        <a:solidFill>
                          <a:schemeClr val="dk1"/>
                        </a:solidFill>
                        <a:latin typeface="Century Gothic"/>
                        <a:ea typeface="Century Gothic"/>
                        <a:cs typeface="Century Gothic"/>
                        <a:sym typeface="Century Gothic"/>
                      </a:endParaRPr>
                    </a:p>
                    <a:p>
                      <a:pPr indent="-285750" lvl="1" marL="914400" rtl="0" algn="l">
                        <a:spcBef>
                          <a:spcPts val="0"/>
                        </a:spcBef>
                        <a:spcAft>
                          <a:spcPts val="0"/>
                        </a:spcAft>
                        <a:buClr>
                          <a:schemeClr val="dk1"/>
                        </a:buClr>
                        <a:buSzPts val="900"/>
                        <a:buFont typeface="Century Gothic"/>
                        <a:buChar char="○"/>
                      </a:pPr>
                      <a:r>
                        <a:rPr lang="en-GB" sz="900">
                          <a:solidFill>
                            <a:schemeClr val="dk1"/>
                          </a:solidFill>
                          <a:latin typeface="Century Gothic"/>
                          <a:ea typeface="Century Gothic"/>
                          <a:cs typeface="Century Gothic"/>
                          <a:sym typeface="Century Gothic"/>
                        </a:rPr>
                        <a:t>It binds to bile acids, increasing their excretion.</a:t>
                      </a:r>
                      <a:endParaRPr sz="900">
                        <a:latin typeface="Century Gothic"/>
                        <a:ea typeface="Century Gothic"/>
                        <a:cs typeface="Century Gothic"/>
                        <a:sym typeface="Century Gothic"/>
                      </a:endParaRPr>
                    </a:p>
                  </a:txBody>
                  <a:tcPr marT="91425" marB="91425" marR="91425" marL="91425"/>
                </a:tc>
              </a:tr>
              <a:tr h="627975">
                <a:tc>
                  <a:txBody>
                    <a:bodyPr/>
                    <a:lstStyle/>
                    <a:p>
                      <a:pPr indent="0" lvl="0" marL="0" rtl="0" algn="ctr">
                        <a:spcBef>
                          <a:spcPts val="0"/>
                        </a:spcBef>
                        <a:spcAft>
                          <a:spcPts val="0"/>
                        </a:spcAft>
                        <a:buClr>
                          <a:schemeClr val="dk1"/>
                        </a:buClr>
                        <a:buSzPts val="1100"/>
                        <a:buFont typeface="Arial"/>
                        <a:buNone/>
                      </a:pPr>
                      <a:r>
                        <a:t/>
                      </a:r>
                      <a:endParaRPr b="1" sz="900">
                        <a:solidFill>
                          <a:srgbClr val="FFFFFF"/>
                        </a:solidFill>
                        <a:latin typeface="Century Gothic"/>
                        <a:ea typeface="Century Gothic"/>
                        <a:cs typeface="Century Gothic"/>
                        <a:sym typeface="Century Gothic"/>
                      </a:endParaRPr>
                    </a:p>
                    <a:p>
                      <a:pPr indent="0" lvl="0" marL="0" rtl="0" algn="ctr">
                        <a:spcBef>
                          <a:spcPts val="0"/>
                        </a:spcBef>
                        <a:spcAft>
                          <a:spcPts val="0"/>
                        </a:spcAft>
                        <a:buNone/>
                      </a:pPr>
                      <a:r>
                        <a:rPr b="1" lang="en-GB" sz="900">
                          <a:solidFill>
                            <a:srgbClr val="FFFFFF"/>
                          </a:solidFill>
                          <a:latin typeface="Century Gothic"/>
                          <a:ea typeface="Century Gothic"/>
                          <a:cs typeface="Century Gothic"/>
                          <a:sym typeface="Century Gothic"/>
                        </a:rPr>
                        <a:t>Hormonal control of Bile secretion: CCK</a:t>
                      </a:r>
                      <a:endParaRPr b="1" sz="900">
                        <a:solidFill>
                          <a:srgbClr val="FFFFFF"/>
                        </a:solidFill>
                        <a:latin typeface="Century Gothic"/>
                        <a:ea typeface="Century Gothic"/>
                        <a:cs typeface="Century Gothic"/>
                        <a:sym typeface="Century Gothic"/>
                      </a:endParaRPr>
                    </a:p>
                  </a:txBody>
                  <a:tcPr marT="91425" marB="91425" marR="91425" marL="91425" anchor="ctr">
                    <a:solidFill>
                      <a:srgbClr val="3C78D8"/>
                    </a:solidFill>
                  </a:tcPr>
                </a:tc>
                <a:tc>
                  <a:txBody>
                    <a:bodyPr/>
                    <a:lstStyle/>
                    <a:p>
                      <a:pPr indent="-285750" lvl="0" marL="457200" rtl="0" algn="l">
                        <a:spcBef>
                          <a:spcPts val="0"/>
                        </a:spcBef>
                        <a:spcAft>
                          <a:spcPts val="0"/>
                        </a:spcAft>
                        <a:buClr>
                          <a:schemeClr val="dk1"/>
                        </a:buClr>
                        <a:buSzPts val="900"/>
                        <a:buFont typeface="Century Gothic"/>
                        <a:buChar char="●"/>
                      </a:pPr>
                      <a:r>
                        <a:rPr lang="en-GB" sz="900">
                          <a:solidFill>
                            <a:schemeClr val="dk1"/>
                          </a:solidFill>
                          <a:latin typeface="Century Gothic"/>
                          <a:ea typeface="Century Gothic"/>
                          <a:cs typeface="Century Gothic"/>
                          <a:sym typeface="Century Gothic"/>
                        </a:rPr>
                        <a:t>Stimulus: Undigested lipids and partially digested proteins in duodenum.</a:t>
                      </a:r>
                      <a:endParaRPr sz="900">
                        <a:solidFill>
                          <a:schemeClr val="dk1"/>
                        </a:solidFill>
                        <a:latin typeface="Century Gothic"/>
                        <a:ea typeface="Century Gothic"/>
                        <a:cs typeface="Century Gothic"/>
                        <a:sym typeface="Century Gothic"/>
                      </a:endParaRPr>
                    </a:p>
                    <a:p>
                      <a:pPr indent="-285750" lvl="0" marL="457200" rtl="0" algn="l">
                        <a:spcBef>
                          <a:spcPts val="0"/>
                        </a:spcBef>
                        <a:spcAft>
                          <a:spcPts val="0"/>
                        </a:spcAft>
                        <a:buClr>
                          <a:schemeClr val="dk1"/>
                        </a:buClr>
                        <a:buSzPts val="900"/>
                        <a:buFont typeface="Century Gothic"/>
                        <a:buChar char="●"/>
                      </a:pPr>
                      <a:r>
                        <a:rPr lang="en-GB" sz="900">
                          <a:solidFill>
                            <a:schemeClr val="dk1"/>
                          </a:solidFill>
                          <a:latin typeface="Century Gothic"/>
                          <a:ea typeface="Century Gothic"/>
                          <a:cs typeface="Century Gothic"/>
                          <a:sym typeface="Century Gothic"/>
                        </a:rPr>
                        <a:t>Responses: 1- Secretion of pancreatic enzymes, 2- Bile secretion, 3- Slow release of gastric contents.</a:t>
                      </a:r>
                      <a:endParaRPr sz="900">
                        <a:latin typeface="Century Gothic"/>
                        <a:ea typeface="Century Gothic"/>
                        <a:cs typeface="Century Gothic"/>
                        <a:sym typeface="Century Gothic"/>
                      </a:endParaRPr>
                    </a:p>
                  </a:txBody>
                  <a:tcPr marT="91425" marB="91425" marR="91425" marL="91425"/>
                </a:tc>
              </a:tr>
              <a:tr h="484300">
                <a:tc>
                  <a:txBody>
                    <a:bodyPr/>
                    <a:lstStyle/>
                    <a:p>
                      <a:pPr indent="0" lvl="0" marL="0" rtl="0" algn="ctr">
                        <a:spcBef>
                          <a:spcPts val="0"/>
                        </a:spcBef>
                        <a:spcAft>
                          <a:spcPts val="0"/>
                        </a:spcAft>
                        <a:buClr>
                          <a:schemeClr val="dk1"/>
                        </a:buClr>
                        <a:buSzPts val="1100"/>
                        <a:buFont typeface="Arial"/>
                        <a:buNone/>
                      </a:pPr>
                      <a:r>
                        <a:rPr b="1" lang="en-GB" sz="900">
                          <a:solidFill>
                            <a:srgbClr val="FFFFFF"/>
                          </a:solidFill>
                          <a:latin typeface="Century Gothic"/>
                          <a:ea typeface="Century Gothic"/>
                          <a:cs typeface="Century Gothic"/>
                          <a:sym typeface="Century Gothic"/>
                        </a:rPr>
                        <a:t>Functions of bile salts: </a:t>
                      </a:r>
                      <a:endParaRPr b="1" sz="900">
                        <a:solidFill>
                          <a:srgbClr val="FFFFFF"/>
                        </a:solidFill>
                        <a:latin typeface="Century Gothic"/>
                        <a:ea typeface="Century Gothic"/>
                        <a:cs typeface="Century Gothic"/>
                        <a:sym typeface="Century Gothic"/>
                      </a:endParaRPr>
                    </a:p>
                  </a:txBody>
                  <a:tcPr marT="91425" marB="91425" marR="91425" marL="91425" anchor="ctr">
                    <a:solidFill>
                      <a:srgbClr val="3C78D8"/>
                    </a:solidFill>
                  </a:tcPr>
                </a:tc>
                <a:tc>
                  <a:txBody>
                    <a:bodyPr/>
                    <a:lstStyle/>
                    <a:p>
                      <a:pPr indent="-285750" lvl="0" marL="457200" rtl="0" algn="l">
                        <a:spcBef>
                          <a:spcPts val="0"/>
                        </a:spcBef>
                        <a:spcAft>
                          <a:spcPts val="0"/>
                        </a:spcAft>
                        <a:buClr>
                          <a:schemeClr val="dk1"/>
                        </a:buClr>
                        <a:buSzPts val="900"/>
                        <a:buFont typeface="Century Gothic"/>
                        <a:buChar char="●"/>
                      </a:pPr>
                      <a:r>
                        <a:rPr lang="en-GB" sz="900">
                          <a:solidFill>
                            <a:schemeClr val="dk1"/>
                          </a:solidFill>
                          <a:latin typeface="Century Gothic"/>
                          <a:ea typeface="Century Gothic"/>
                          <a:cs typeface="Century Gothic"/>
                          <a:sym typeface="Century Gothic"/>
                        </a:rPr>
                        <a:t>1- Important for cholesterol excretion, 2- Emulsification of fat, 3- Cofactor for pancreatic lipase and PLA2, </a:t>
                      </a:r>
                      <a:endParaRPr sz="900">
                        <a:solidFill>
                          <a:schemeClr val="dk1"/>
                        </a:solidFill>
                        <a:latin typeface="Century Gothic"/>
                        <a:ea typeface="Century Gothic"/>
                        <a:cs typeface="Century Gothic"/>
                        <a:sym typeface="Century Gothic"/>
                      </a:endParaRPr>
                    </a:p>
                    <a:p>
                      <a:pPr indent="0" lvl="0" marL="457200" rtl="0" algn="l">
                        <a:spcBef>
                          <a:spcPts val="0"/>
                        </a:spcBef>
                        <a:spcAft>
                          <a:spcPts val="0"/>
                        </a:spcAft>
                        <a:buNone/>
                      </a:pPr>
                      <a:r>
                        <a:rPr lang="en-GB" sz="900">
                          <a:solidFill>
                            <a:schemeClr val="dk1"/>
                          </a:solidFill>
                          <a:latin typeface="Century Gothic"/>
                          <a:ea typeface="Century Gothic"/>
                          <a:cs typeface="Century Gothic"/>
                          <a:sym typeface="Century Gothic"/>
                        </a:rPr>
                        <a:t>4- Facilitate lipid absorption.</a:t>
                      </a:r>
                      <a:endParaRPr sz="900">
                        <a:latin typeface="Century Gothic"/>
                        <a:ea typeface="Century Gothic"/>
                        <a:cs typeface="Century Gothic"/>
                        <a:sym typeface="Century Gothic"/>
                      </a:endParaRPr>
                    </a:p>
                  </a:txBody>
                  <a:tcPr marT="91425" marB="91425" marR="91425" marL="91425"/>
                </a:tc>
              </a:tr>
            </a:tbl>
          </a:graphicData>
        </a:graphic>
      </p:graphicFrame>
      <p:sp>
        <p:nvSpPr>
          <p:cNvPr id="302" name="Google Shape;302;p27"/>
          <p:cNvSpPr txBox="1"/>
          <p:nvPr/>
        </p:nvSpPr>
        <p:spPr>
          <a:xfrm>
            <a:off x="2639569" y="2180486"/>
            <a:ext cx="267900" cy="32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00">
                <a:latin typeface="Comfortaa"/>
                <a:ea typeface="Comfortaa"/>
                <a:cs typeface="Comfortaa"/>
                <a:sym typeface="Comfortaa"/>
              </a:rPr>
              <a:t>1</a:t>
            </a:r>
            <a:endParaRPr sz="600">
              <a:latin typeface="Comfortaa"/>
              <a:ea typeface="Comfortaa"/>
              <a:cs typeface="Comfortaa"/>
              <a:sym typeface="Comfortaa"/>
            </a:endParaRPr>
          </a:p>
        </p:txBody>
      </p:sp>
      <p:sp>
        <p:nvSpPr>
          <p:cNvPr id="303" name="Google Shape;303;p27"/>
          <p:cNvSpPr txBox="1"/>
          <p:nvPr/>
        </p:nvSpPr>
        <p:spPr>
          <a:xfrm flipH="1">
            <a:off x="3799257" y="2147132"/>
            <a:ext cx="1103100" cy="32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00">
                <a:latin typeface="Comfortaa"/>
                <a:ea typeface="Comfortaa"/>
                <a:cs typeface="Comfortaa"/>
                <a:sym typeface="Comfortaa"/>
              </a:rPr>
              <a:t>2</a:t>
            </a:r>
            <a:endParaRPr sz="600">
              <a:latin typeface="Comfortaa"/>
              <a:ea typeface="Comfortaa"/>
              <a:cs typeface="Comfortaa"/>
              <a:sym typeface="Comfortaa"/>
            </a:endParaRPr>
          </a:p>
        </p:txBody>
      </p:sp>
    </p:spTree>
  </p:cSld>
  <p:clrMapOvr>
    <a:masterClrMapping/>
  </p:clrMapOvr>
</p:sld>
</file>

<file path=ppt/theme/theme1.xml><?xml version="1.0" encoding="utf-8"?>
<a:theme xmlns:a="http://schemas.openxmlformats.org/drawingml/2006/main" xmlns:r="http://schemas.openxmlformats.org/officeDocument/2006/relationships" name="Contents Slide Master">
  <a:themeElements>
    <a:clrScheme name="ALLPPT-Artificial Intelligence">
      <a:dk1>
        <a:srgbClr val="000000"/>
      </a:dk1>
      <a:lt1>
        <a:srgbClr val="FFFFFF"/>
      </a:lt1>
      <a:dk2>
        <a:srgbClr val="44546A"/>
      </a:dk2>
      <a:lt2>
        <a:srgbClr val="E7E6E6"/>
      </a:lt2>
      <a:accent1>
        <a:srgbClr val="87ADDB"/>
      </a:accent1>
      <a:accent2>
        <a:srgbClr val="FEDC04"/>
      </a:accent2>
      <a:accent3>
        <a:srgbClr val="4C93DF"/>
      </a:accent3>
      <a:accent4>
        <a:srgbClr val="F77660"/>
      </a:accent4>
      <a:accent5>
        <a:srgbClr val="555A5C"/>
      </a:accent5>
      <a:accent6>
        <a:srgbClr val="737474"/>
      </a:accent6>
      <a:hlink>
        <a:srgbClr val="D8D8D8"/>
      </a:hlink>
      <a:folHlink>
        <a:srgbClr val="D8D8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