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4" r:id="rId4"/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Exo"/>
      <p:regular r:id="rId19"/>
      <p:bold r:id="rId20"/>
      <p:italic r:id="rId21"/>
      <p:boldItalic r:id="rId22"/>
    </p:embeddedFont>
    <p:embeddedFont>
      <p:font typeface="Comfortaa"/>
      <p:regular r:id="rId23"/>
      <p:bold r:id="rId24"/>
    </p:embeddedFont>
    <p:embeddedFont>
      <p:font typeface="Century Gothic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xo-bold.fntdata"/><Relationship Id="rId22" Type="http://schemas.openxmlformats.org/officeDocument/2006/relationships/font" Target="fonts/Exo-boldItalic.fntdata"/><Relationship Id="rId21" Type="http://schemas.openxmlformats.org/officeDocument/2006/relationships/font" Target="fonts/Exo-italic.fntdata"/><Relationship Id="rId24" Type="http://schemas.openxmlformats.org/officeDocument/2006/relationships/font" Target="fonts/Comfortaa-bold.fntdata"/><Relationship Id="rId23" Type="http://schemas.openxmlformats.org/officeDocument/2006/relationships/font" Target="fonts/Comforta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CenturyGothic-bold.fntdata"/><Relationship Id="rId25" Type="http://schemas.openxmlformats.org/officeDocument/2006/relationships/font" Target="fonts/CenturyGothic-regular.fntdata"/><Relationship Id="rId28" Type="http://schemas.openxmlformats.org/officeDocument/2006/relationships/font" Target="fonts/CenturyGothic-boldItalic.fntdata"/><Relationship Id="rId27" Type="http://schemas.openxmlformats.org/officeDocument/2006/relationships/font" Target="fonts/CenturyGothic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Exo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d7308a45a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g6d7308a45a_2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6d7308a45a_2_2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6d7308a45a_2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6d7308a45a_2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6d7308a45a_2_2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6d7308a45a_2_2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6d7308a45a_2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d7308a45a_2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d7308a45a_2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d7308a45a_2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d7308a45a_2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d7308a45a_2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d7308a45a_2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d7308a45a_2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d7308a45a_2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d7308a45a_2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6d7308a45a_2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d7308a45a_2_1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6d7308a45a_2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6d7308a45a_2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6d7308a45a_2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6d7308a45a_2_2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6d7308a45a_2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Contents slide layout">
  <p:cSld name="2_Contents slide layout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idx="1" type="body"/>
          </p:nvPr>
        </p:nvSpPr>
        <p:spPr>
          <a:xfrm>
            <a:off x="1" y="254632"/>
            <a:ext cx="91440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4100"/>
              <a:buNone/>
              <a:defRPr i="0" sz="4100" u="none" cap="none" strike="noStrike">
                <a:solidFill>
                  <a:srgbClr val="3F3F3F"/>
                </a:solidFill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i="0" sz="1500" u="none" cap="none" strike="noStrike">
                <a:solidFill>
                  <a:schemeClr val="dk1"/>
                </a:solidFill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i="0" sz="14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idx="1" type="body"/>
          </p:nvPr>
        </p:nvSpPr>
        <p:spPr>
          <a:xfrm>
            <a:off x="311700" y="4230575"/>
            <a:ext cx="59985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 sz="2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 sz="2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 sz="2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 sz="2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 sz="2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700"/>
              <a:buChar char="○"/>
              <a:defRPr sz="2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700"/>
              <a:buChar char="■"/>
              <a:defRPr sz="2700"/>
            </a:lvl9pPr>
          </a:lstStyle>
          <a:p/>
        </p:txBody>
      </p:sp>
      <p:sp>
        <p:nvSpPr>
          <p:cNvPr id="61" name="Google Shape;61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311700" y="2150850"/>
            <a:ext cx="85206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65" name="Google Shape;6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 algn="r">
              <a:buNone/>
              <a:defRPr sz="1000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10" Type="http://schemas.openxmlformats.org/officeDocument/2006/relationships/image" Target="../media/image7.jpg"/><Relationship Id="rId9" Type="http://schemas.openxmlformats.org/officeDocument/2006/relationships/image" Target="../media/image8.png"/><Relationship Id="rId5" Type="http://schemas.openxmlformats.org/officeDocument/2006/relationships/hyperlink" Target="https://docs.google.com/document/d/17RReqb4BTGefOjo_52ebxFN8EQZgYi0hSQxwvKSfPGQ/edit?usp=sharing" TargetMode="External"/><Relationship Id="rId6" Type="http://schemas.openxmlformats.org/officeDocument/2006/relationships/hyperlink" Target="https://docs.google.com/document/d/17RReqb4BTGefOjo_52ebxFN8EQZgYi0hSQxwvKSfPGQ/edit?usp=sharing" TargetMode="External"/><Relationship Id="rId7" Type="http://schemas.openxmlformats.org/officeDocument/2006/relationships/image" Target="../media/image18.png"/><Relationship Id="rId8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hyperlink" Target="https://twitter.com/Biochemistry438" TargetMode="External"/><Relationship Id="rId9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hyperlink" Target="mailto:Biochemistryteam438@gmail.com" TargetMode="External"/><Relationship Id="rId7" Type="http://schemas.openxmlformats.org/officeDocument/2006/relationships/image" Target="../media/image6.png"/><Relationship Id="rId8" Type="http://schemas.openxmlformats.org/officeDocument/2006/relationships/hyperlink" Target="http://biochemistry438.sarahah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14.jpg"/><Relationship Id="rId5" Type="http://schemas.openxmlformats.org/officeDocument/2006/relationships/image" Target="../media/image16.jpg"/><Relationship Id="rId6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2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/>
        </p:nvSpPr>
        <p:spPr>
          <a:xfrm>
            <a:off x="145819" y="4094475"/>
            <a:ext cx="1377900" cy="9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 u="sng">
                <a:solidFill>
                  <a:srgbClr val="999999"/>
                </a:solidFill>
              </a:rPr>
              <a:t>Color Index:</a:t>
            </a:r>
            <a:endParaRPr b="1" sz="900" u="sng">
              <a:solidFill>
                <a:srgbClr val="999999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C78D8"/>
              </a:buClr>
              <a:buSzPts val="900"/>
              <a:buChar char="●"/>
            </a:pPr>
            <a:r>
              <a:rPr b="1" lang="en-GB" sz="900">
                <a:solidFill>
                  <a:srgbClr val="3C78D8"/>
                </a:solidFill>
              </a:rPr>
              <a:t>Main Topic</a:t>
            </a:r>
            <a:endParaRPr b="1" sz="900">
              <a:solidFill>
                <a:srgbClr val="3C78D8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34343"/>
              </a:buClr>
              <a:buSzPts val="900"/>
              <a:buChar char="●"/>
            </a:pPr>
            <a:r>
              <a:rPr b="1" lang="en-GB" sz="900">
                <a:solidFill>
                  <a:srgbClr val="434343"/>
                </a:solidFill>
              </a:rPr>
              <a:t>Main content</a:t>
            </a:r>
            <a:endParaRPr b="1" sz="900">
              <a:solidFill>
                <a:srgbClr val="434343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C0000"/>
              </a:buClr>
              <a:buSzPts val="900"/>
              <a:buChar char="●"/>
            </a:pPr>
            <a:r>
              <a:rPr b="1" lang="en-GB" sz="900">
                <a:solidFill>
                  <a:srgbClr val="CC0000"/>
                </a:solidFill>
              </a:rPr>
              <a:t>Important </a:t>
            </a:r>
            <a:endParaRPr b="1" sz="900">
              <a:solidFill>
                <a:srgbClr val="266F8B"/>
              </a:solidFill>
            </a:endParaRPr>
          </a:p>
        </p:txBody>
      </p:sp>
      <p:pic>
        <p:nvPicPr>
          <p:cNvPr id="75" name="Google Shape;7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31" y="100377"/>
            <a:ext cx="1118026" cy="733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1931" y="-31369"/>
            <a:ext cx="902869" cy="86476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9"/>
          <p:cNvSpPr/>
          <p:nvPr/>
        </p:nvSpPr>
        <p:spPr>
          <a:xfrm>
            <a:off x="332813" y="2543175"/>
            <a:ext cx="42771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9"/>
          <p:cNvSpPr txBox="1"/>
          <p:nvPr/>
        </p:nvSpPr>
        <p:spPr>
          <a:xfrm>
            <a:off x="332825" y="1920150"/>
            <a:ext cx="42771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G6PD</a:t>
            </a:r>
            <a:endParaRPr b="1" sz="27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19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9"/>
          <p:cNvSpPr txBox="1"/>
          <p:nvPr/>
        </p:nvSpPr>
        <p:spPr>
          <a:xfrm>
            <a:off x="2954100" y="4918525"/>
            <a:ext cx="3083400" cy="1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B7B7B7"/>
                </a:solidFill>
              </a:rPr>
              <a:t>Biochemistry teamwork 438 - Gastrointestinal &amp; Nutrition Block </a:t>
            </a:r>
            <a:endParaRPr sz="800">
              <a:solidFill>
                <a:srgbClr val="B7B7B7"/>
              </a:solidFill>
            </a:endParaRPr>
          </a:p>
        </p:txBody>
      </p:sp>
      <p:sp>
        <p:nvSpPr>
          <p:cNvPr id="81" name="Google Shape;81;p19"/>
          <p:cNvSpPr txBox="1"/>
          <p:nvPr/>
        </p:nvSpPr>
        <p:spPr>
          <a:xfrm>
            <a:off x="1405838" y="4185619"/>
            <a:ext cx="1869000" cy="7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AA84F"/>
              </a:buClr>
              <a:buSzPts val="900"/>
              <a:buChar char="●"/>
            </a:pPr>
            <a:r>
              <a:rPr b="1" lang="en-GB" sz="900">
                <a:solidFill>
                  <a:srgbClr val="6AA84F"/>
                </a:solidFill>
              </a:rPr>
              <a:t>Drs’ notes</a:t>
            </a:r>
            <a:endParaRPr b="1" sz="900">
              <a:solidFill>
                <a:srgbClr val="6AA84F"/>
              </a:solidFill>
            </a:endParaRPr>
          </a:p>
          <a:p>
            <a:pPr indent="-222250" lvl="0" marL="254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99999"/>
              </a:buClr>
              <a:buSzPts val="900"/>
              <a:buChar char="●"/>
            </a:pPr>
            <a:r>
              <a:rPr b="1" lang="en-GB" sz="900">
                <a:solidFill>
                  <a:srgbClr val="999999"/>
                </a:solidFill>
              </a:rPr>
              <a:t>Extra info</a:t>
            </a:r>
            <a:endParaRPr sz="900"/>
          </a:p>
        </p:txBody>
      </p:sp>
      <p:grpSp>
        <p:nvGrpSpPr>
          <p:cNvPr id="82" name="Google Shape;82;p19"/>
          <p:cNvGrpSpPr/>
          <p:nvPr/>
        </p:nvGrpSpPr>
        <p:grpSpPr>
          <a:xfrm>
            <a:off x="7642115" y="4674221"/>
            <a:ext cx="1501887" cy="392306"/>
            <a:chOff x="2543239" y="1722299"/>
            <a:chExt cx="1771511" cy="409505"/>
          </a:xfrm>
        </p:grpSpPr>
        <p:sp>
          <p:nvSpPr>
            <p:cNvPr id="83" name="Google Shape;83;p19"/>
            <p:cNvSpPr/>
            <p:nvPr/>
          </p:nvSpPr>
          <p:spPr>
            <a:xfrm rot="10800000">
              <a:off x="2543239" y="1757704"/>
              <a:ext cx="1771500" cy="374100"/>
            </a:xfrm>
            <a:prstGeom prst="homePlate">
              <a:avLst>
                <a:gd fmla="val 50000" name="adj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9"/>
            <p:cNvSpPr txBox="1"/>
            <p:nvPr/>
          </p:nvSpPr>
          <p:spPr>
            <a:xfrm>
              <a:off x="2943750" y="1722299"/>
              <a:ext cx="1371000" cy="40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100" u="sng">
                  <a:solidFill>
                    <a:srgbClr val="FFFFFF"/>
                  </a:solidFill>
                  <a:hlinkClick r:id="rId5"/>
                </a:rPr>
                <a:t>Editing File</a:t>
              </a:r>
              <a:endParaRPr b="1" sz="1100" u="sng">
                <a:solidFill>
                  <a:srgbClr val="FFFFFF"/>
                </a:solidFill>
              </a:endParaRPr>
            </a:p>
          </p:txBody>
        </p:sp>
      </p:grpSp>
      <p:pic>
        <p:nvPicPr>
          <p:cNvPr id="85" name="Google Shape;85;p19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37825" y="4713400"/>
            <a:ext cx="313950" cy="31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9"/>
          <p:cNvPicPr preferRelativeResize="0"/>
          <p:nvPr/>
        </p:nvPicPr>
        <p:blipFill>
          <a:blip r:embed="rId8">
            <a:alphaModFix amt="10000"/>
          </a:blip>
          <a:stretch>
            <a:fillRect/>
          </a:stretch>
        </p:blipFill>
        <p:spPr>
          <a:xfrm rot="-1097955">
            <a:off x="6530159" y="1245481"/>
            <a:ext cx="828914" cy="2379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01549" y="1069050"/>
            <a:ext cx="3351625" cy="2600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02352" y="6375"/>
            <a:ext cx="738025" cy="73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8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8"/>
          <p:cNvSpPr/>
          <p:nvPr/>
        </p:nvSpPr>
        <p:spPr>
          <a:xfrm>
            <a:off x="689250" y="1213700"/>
            <a:ext cx="2900700" cy="3807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A4C2F4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rPr b="1"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Hexose monophosphate pathway (HMP) or Pentose Phosphate Pathway (PPP)</a:t>
            </a:r>
            <a:endParaRPr b="1" sz="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28"/>
          <p:cNvSpPr txBox="1"/>
          <p:nvPr/>
        </p:nvSpPr>
        <p:spPr>
          <a:xfrm>
            <a:off x="689248" y="1712675"/>
            <a:ext cx="2900700" cy="949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Major pathway for NADPH production</a:t>
            </a:r>
            <a:endParaRPr sz="8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Uses of NADPH:</a:t>
            </a:r>
            <a:endParaRPr sz="8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1)</a:t>
            </a: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Reductive biosynthesis e.g., fatty acid biosynthesis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2)Oxygen-dependent phagocytosis by WBCs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3)</a:t>
            </a:r>
            <a:r>
              <a:rPr lang="en-GB" sz="8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Antioxidant (part of glutathione system)</a:t>
            </a:r>
            <a:endParaRPr sz="8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4)</a:t>
            </a: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Synthesis of nitric oxide (NO)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02" name="Google Shape;302;p28"/>
          <p:cNvSpPr/>
          <p:nvPr/>
        </p:nvSpPr>
        <p:spPr>
          <a:xfrm rot="-5400000">
            <a:off x="851125" y="2132763"/>
            <a:ext cx="590400" cy="18867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8"/>
          <p:cNvSpPr/>
          <p:nvPr/>
        </p:nvSpPr>
        <p:spPr>
          <a:xfrm>
            <a:off x="6791950" y="2483325"/>
            <a:ext cx="2223600" cy="1185600"/>
          </a:xfrm>
          <a:prstGeom prst="rightArrow">
            <a:avLst>
              <a:gd fmla="val 50000" name="adj1"/>
              <a:gd fmla="val 49531" name="adj2"/>
            </a:avLst>
          </a:prstGeom>
          <a:solidFill>
            <a:srgbClr val="3C78D8"/>
          </a:solidFill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8"/>
          <p:cNvSpPr/>
          <p:nvPr/>
        </p:nvSpPr>
        <p:spPr>
          <a:xfrm>
            <a:off x="5224100" y="2780761"/>
            <a:ext cx="1567500" cy="5904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8"/>
          <p:cNvSpPr/>
          <p:nvPr/>
        </p:nvSpPr>
        <p:spPr>
          <a:xfrm>
            <a:off x="3656250" y="2780760"/>
            <a:ext cx="1567500" cy="5904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8"/>
          <p:cNvSpPr/>
          <p:nvPr/>
        </p:nvSpPr>
        <p:spPr>
          <a:xfrm>
            <a:off x="2088375" y="2780760"/>
            <a:ext cx="1567500" cy="590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8"/>
          <p:cNvSpPr txBox="1"/>
          <p:nvPr/>
        </p:nvSpPr>
        <p:spPr>
          <a:xfrm>
            <a:off x="940575" y="3421346"/>
            <a:ext cx="11646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36000" spcFirstLastPara="1" rIns="36000" wrap="square" tIns="1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b="1" lang="en-GB" sz="3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G</a:t>
            </a:r>
            <a:r>
              <a:rPr b="1" lang="en-GB" sz="300">
                <a:latin typeface="Exo"/>
                <a:ea typeface="Exo"/>
                <a:cs typeface="Exo"/>
                <a:sym typeface="Exo"/>
              </a:rPr>
              <a:t>g</a:t>
            </a:r>
            <a:endParaRPr b="1" i="0" sz="300" u="none" cap="none" strike="noStrike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08" name="Google Shape;308;p28"/>
          <p:cNvSpPr txBox="1"/>
          <p:nvPr/>
        </p:nvSpPr>
        <p:spPr>
          <a:xfrm>
            <a:off x="243125" y="2780759"/>
            <a:ext cx="19812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G6PD converts G6P to 6-phosphogluconate and makes NADPH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p28"/>
          <p:cNvSpPr txBox="1"/>
          <p:nvPr/>
        </p:nvSpPr>
        <p:spPr>
          <a:xfrm>
            <a:off x="1984575" y="2801671"/>
            <a:ext cx="17751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When G6PD is </a:t>
            </a: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deficient their will be no production of NADPH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0" name="Google Shape;310;p28"/>
          <p:cNvSpPr txBox="1"/>
          <p:nvPr/>
        </p:nvSpPr>
        <p:spPr>
          <a:xfrm>
            <a:off x="3589952" y="2829162"/>
            <a:ext cx="1700100" cy="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So I will have no reduced </a:t>
            </a: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glutathione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Google Shape;311;p28"/>
          <p:cNvSpPr txBox="1"/>
          <p:nvPr/>
        </p:nvSpPr>
        <p:spPr>
          <a:xfrm>
            <a:off x="5290050" y="2829162"/>
            <a:ext cx="1516500" cy="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Thus I cannot convert H</a:t>
            </a:r>
            <a:r>
              <a:rPr baseline="-25000" lang="en-GB" sz="900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baseline="-25000" lang="en-GB" sz="900">
                <a:latin typeface="Century Gothic"/>
                <a:ea typeface="Century Gothic"/>
                <a:cs typeface="Century Gothic"/>
                <a:sym typeface="Century Gothic"/>
              </a:rPr>
              <a:t>2 </a:t>
            </a: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to H</a:t>
            </a:r>
            <a:r>
              <a:rPr baseline="-25000" lang="en-GB" sz="900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28"/>
          <p:cNvSpPr txBox="1"/>
          <p:nvPr/>
        </p:nvSpPr>
        <p:spPr>
          <a:xfrm>
            <a:off x="6691272" y="2805314"/>
            <a:ext cx="2108100" cy="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Accumulation of H</a:t>
            </a:r>
            <a:r>
              <a:rPr baseline="-25000" lang="en-GB" sz="900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baseline="-25000" lang="en-GB" sz="900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GB" sz="900">
                <a:latin typeface="Century Gothic"/>
                <a:ea typeface="Century Gothic"/>
                <a:cs typeface="Century Gothic"/>
                <a:sym typeface="Century Gothic"/>
              </a:rPr>
              <a:t> causes oxidative stress and damage to proteins </a:t>
            </a:r>
            <a:endParaRPr sz="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3" name="Google Shape;313;p28"/>
          <p:cNvSpPr txBox="1"/>
          <p:nvPr/>
        </p:nvSpPr>
        <p:spPr>
          <a:xfrm>
            <a:off x="2147513" y="339925"/>
            <a:ext cx="48489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Summary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4" name="Google Shape;314;p28"/>
          <p:cNvSpPr/>
          <p:nvPr/>
        </p:nvSpPr>
        <p:spPr>
          <a:xfrm>
            <a:off x="3448061" y="4025173"/>
            <a:ext cx="2320800" cy="498900"/>
          </a:xfrm>
          <a:prstGeom prst="ellipse">
            <a:avLst/>
          </a:prstGeom>
          <a:noFill/>
          <a:ln cap="flat" cmpd="sng" w="19050">
            <a:solidFill>
              <a:srgbClr val="6D9EE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Exo"/>
                <a:ea typeface="Exo"/>
                <a:cs typeface="Exo"/>
                <a:sym typeface="Exo"/>
              </a:rPr>
              <a:t>Diagnosis of G6PD deficiency hemolytic anemia</a:t>
            </a:r>
            <a:endParaRPr sz="900"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315" name="Google Shape;315;p28"/>
          <p:cNvCxnSpPr>
            <a:stCxn id="314" idx="7"/>
          </p:cNvCxnSpPr>
          <p:nvPr/>
        </p:nvCxnSpPr>
        <p:spPr>
          <a:xfrm rot="-5400000">
            <a:off x="6616388" y="2780035"/>
            <a:ext cx="130800" cy="2505600"/>
          </a:xfrm>
          <a:prstGeom prst="bentConnector2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316" name="Google Shape;316;p28"/>
          <p:cNvCxnSpPr>
            <a:stCxn id="314" idx="5"/>
          </p:cNvCxnSpPr>
          <p:nvPr/>
        </p:nvCxnSpPr>
        <p:spPr>
          <a:xfrm flipH="1" rot="-5400000">
            <a:off x="6640838" y="3239161"/>
            <a:ext cx="144300" cy="2568000"/>
          </a:xfrm>
          <a:prstGeom prst="bentConnector2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317" name="Google Shape;317;p28"/>
          <p:cNvCxnSpPr/>
          <p:nvPr/>
        </p:nvCxnSpPr>
        <p:spPr>
          <a:xfrm flipH="1" rot="5400000">
            <a:off x="2477228" y="2788429"/>
            <a:ext cx="130800" cy="2505600"/>
          </a:xfrm>
          <a:prstGeom prst="bentConnector2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318" name="Google Shape;318;p28"/>
          <p:cNvCxnSpPr>
            <a:stCxn id="314" idx="3"/>
          </p:cNvCxnSpPr>
          <p:nvPr/>
        </p:nvCxnSpPr>
        <p:spPr>
          <a:xfrm rot="5400000">
            <a:off x="2467784" y="3275161"/>
            <a:ext cx="144300" cy="2496000"/>
          </a:xfrm>
          <a:prstGeom prst="bentConnector2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319" name="Google Shape;319;p28"/>
          <p:cNvSpPr txBox="1"/>
          <p:nvPr/>
        </p:nvSpPr>
        <p:spPr>
          <a:xfrm>
            <a:off x="5521388" y="3778102"/>
            <a:ext cx="23208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Exo"/>
                <a:ea typeface="Exo"/>
                <a:cs typeface="Exo"/>
                <a:sym typeface="Exo"/>
              </a:rPr>
              <a:t>Complete blood count</a:t>
            </a:r>
            <a:endParaRPr sz="8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20" name="Google Shape;320;p28"/>
          <p:cNvSpPr txBox="1"/>
          <p:nvPr/>
        </p:nvSpPr>
        <p:spPr>
          <a:xfrm>
            <a:off x="5768855" y="4424471"/>
            <a:ext cx="23208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Exo"/>
                <a:ea typeface="Exo"/>
                <a:cs typeface="Exo"/>
                <a:sym typeface="Exo"/>
              </a:rPr>
              <a:t>Confirmatory test</a:t>
            </a:r>
            <a:endParaRPr sz="8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21" name="Google Shape;321;p28"/>
          <p:cNvSpPr txBox="1"/>
          <p:nvPr/>
        </p:nvSpPr>
        <p:spPr>
          <a:xfrm>
            <a:off x="1391368" y="3809272"/>
            <a:ext cx="23208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Exo"/>
                <a:ea typeface="Exo"/>
                <a:cs typeface="Exo"/>
                <a:sym typeface="Exo"/>
              </a:rPr>
              <a:t>Screening</a:t>
            </a:r>
            <a:endParaRPr sz="8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22" name="Google Shape;322;p28"/>
          <p:cNvSpPr txBox="1"/>
          <p:nvPr/>
        </p:nvSpPr>
        <p:spPr>
          <a:xfrm>
            <a:off x="1379529" y="4422500"/>
            <a:ext cx="2320800" cy="1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Exo"/>
                <a:ea typeface="Exo"/>
                <a:cs typeface="Exo"/>
                <a:sym typeface="Exo"/>
              </a:rPr>
              <a:t>Molecular test</a:t>
            </a:r>
            <a:endParaRPr sz="800"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323" name="Google Shape;32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5722" y="1164125"/>
            <a:ext cx="3997700" cy="1406325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8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6D9EEB"/>
        </a:solidFill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9"/>
          <p:cNvSpPr txBox="1"/>
          <p:nvPr/>
        </p:nvSpPr>
        <p:spPr>
          <a:xfrm>
            <a:off x="53475" y="685556"/>
            <a:ext cx="5892000" cy="4381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FFFF"/>
                </a:solidFill>
                <a:highlight>
                  <a:srgbClr val="3C78D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MCQs:</a:t>
            </a:r>
            <a:endParaRPr b="1" sz="1100" u="sng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Q1:</a:t>
            </a:r>
            <a:r>
              <a:rPr b="1" lang="en-GB" sz="11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which one is not one of the uses </a:t>
            </a:r>
            <a:r>
              <a:rPr b="1" lang="en-GB" sz="11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NADPH</a:t>
            </a:r>
            <a:endParaRPr b="1" sz="11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part of glutathione system                    </a:t>
            </a:r>
            <a:r>
              <a:rPr b="1"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synthesis of NO                                    </a:t>
            </a:r>
            <a:endParaRPr sz="11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Biosynthesis of fatty acid                       </a:t>
            </a:r>
            <a:r>
              <a:rPr b="1"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non-oxygen dependent</a:t>
            </a: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phagocytosis </a:t>
            </a:r>
            <a:endParaRPr sz="11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Q2:</a:t>
            </a:r>
            <a:r>
              <a:rPr b="1" lang="en-GB" sz="11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while glutathione reductase converts GSSG to 2GSH —— will </a:t>
            </a:r>
            <a:r>
              <a:rPr b="1" lang="en-GB" sz="11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also be converted to ——.</a:t>
            </a:r>
            <a:endParaRPr sz="11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a)</a:t>
            </a: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NADP+,NADPH+H+                                   </a:t>
            </a:r>
            <a:r>
              <a:rPr b="1"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NADPH+H+,NADP+                                 </a:t>
            </a:r>
            <a:endParaRPr sz="11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NADPH+,H+                                               </a:t>
            </a:r>
            <a:r>
              <a:rPr b="1"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NADPH+H+,NADPH+</a:t>
            </a:r>
            <a:endParaRPr sz="11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Q3:</a:t>
            </a:r>
            <a:r>
              <a:rPr b="1" lang="en-GB" sz="11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which one of the following is true about G6PD </a:t>
            </a:r>
            <a:r>
              <a:rPr b="1" lang="en-GB" sz="11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deficiency hemolytic anemia?</a:t>
            </a:r>
            <a:endParaRPr sz="11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Inherited x link dominant disease      </a:t>
            </a:r>
            <a:endParaRPr sz="11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Almost all mutations of the gene for G6PD cause hemolytic anemia</a:t>
            </a: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</a:t>
            </a:r>
            <a:r>
              <a:rPr b="1"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Increase resistant </a:t>
            </a: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infestation to falciparum malaria</a:t>
            </a: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</a:t>
            </a:r>
            <a:endParaRPr sz="11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Q4:</a:t>
            </a:r>
            <a:r>
              <a:rPr b="1" lang="en-GB" sz="11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moderate state of G6PD deficiency is classified as class:</a:t>
            </a:r>
            <a:endParaRPr sz="11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                            </a:t>
            </a:r>
            <a:r>
              <a:rPr b="1"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                                    </a:t>
            </a:r>
            <a:r>
              <a:rPr b="1"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                                </a:t>
            </a:r>
            <a:r>
              <a:rPr b="1"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4</a:t>
            </a:r>
            <a:endParaRPr sz="11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Q5:</a:t>
            </a:r>
            <a:r>
              <a:rPr b="1" lang="en-GB" sz="11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For the diagnosis of G6PD </a:t>
            </a:r>
            <a:r>
              <a:rPr b="1" lang="en-GB" sz="11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deficiency,the confirmatory test is by</a:t>
            </a:r>
            <a:endParaRPr sz="11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a)</a:t>
            </a: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Qualitative </a:t>
            </a: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assessment of G6PD enzymatic activity </a:t>
            </a: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</a:t>
            </a:r>
            <a:endParaRPr sz="11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b)</a:t>
            </a: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CBC                                </a:t>
            </a:r>
            <a:endParaRPr sz="11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Detection of G6PD gene mutation    </a:t>
            </a:r>
            <a:endParaRPr sz="11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d)</a:t>
            </a:r>
            <a:r>
              <a:rPr lang="en-GB" sz="1100">
                <a:solidFill>
                  <a:srgbClr val="00A1DA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1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Quantitative measurement of G6PD enzymatic activity</a:t>
            </a:r>
            <a:endParaRPr sz="11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29"/>
          <p:cNvSpPr txBox="1"/>
          <p:nvPr/>
        </p:nvSpPr>
        <p:spPr>
          <a:xfrm>
            <a:off x="6002900" y="685550"/>
            <a:ext cx="3058800" cy="2500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FFFF"/>
                </a:solidFill>
                <a:highlight>
                  <a:srgbClr val="3C78D8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SAQs :</a:t>
            </a:r>
            <a:endParaRPr b="1" sz="1500" u="sng">
              <a:solidFill>
                <a:srgbClr val="FFFFFF"/>
              </a:solidFill>
              <a:highlight>
                <a:srgbClr val="3C78D8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Q1: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List 3 uses of NADPH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Q2: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Give 2 examples of ROS free radicals and non free radicals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Q3: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Which class of G6PD 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deficiency effects all RBC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 u="sng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Q4: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Oxidation of SH groups of </a:t>
            </a:r>
            <a:r>
              <a:rPr b="1" lang="en-GB" sz="1200">
                <a:solidFill>
                  <a:srgbClr val="3C7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proteins inside RBC causes denaturation and formation of insoluble masses known as:</a:t>
            </a:r>
            <a:endParaRPr sz="1200">
              <a:solidFill>
                <a:srgbClr val="3C7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A1DA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29"/>
          <p:cNvSpPr txBox="1"/>
          <p:nvPr/>
        </p:nvSpPr>
        <p:spPr>
          <a:xfrm>
            <a:off x="6002900" y="3378374"/>
            <a:ext cx="3058800" cy="194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1) D            2)B              3) C             4) B            5) D     </a:t>
            </a:r>
            <a:r>
              <a:rPr lang="en-GB" sz="800">
                <a:latin typeface="Century Gothic"/>
                <a:ea typeface="Century Gothic"/>
                <a:cs typeface="Century Gothic"/>
                <a:sym typeface="Century Gothic"/>
              </a:rPr>
              <a:t>    </a:t>
            </a:r>
            <a:endParaRPr sz="8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29"/>
          <p:cNvSpPr txBox="1"/>
          <p:nvPr/>
        </p:nvSpPr>
        <p:spPr>
          <a:xfrm>
            <a:off x="5885450" y="3197498"/>
            <a:ext cx="19779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9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Char char="★"/>
            </a:pPr>
            <a:r>
              <a:rPr b="1" lang="en-GB" sz="700">
                <a:solidFill>
                  <a:srgbClr val="434343"/>
                </a:solidFill>
                <a:highlight>
                  <a:srgbClr val="FFFFFF"/>
                </a:highlight>
              </a:rPr>
              <a:t>MCQs </a:t>
            </a:r>
            <a:r>
              <a:rPr b="1" i="0" lang="en-GB" sz="700" u="none" cap="none" strike="noStrike">
                <a:solidFill>
                  <a:srgbClr val="434343"/>
                </a:solidFill>
                <a:highlight>
                  <a:srgbClr val="FFFFFF"/>
                </a:highlight>
              </a:rPr>
              <a:t>Answer</a:t>
            </a:r>
            <a:r>
              <a:rPr b="1" lang="en-GB" sz="700">
                <a:solidFill>
                  <a:srgbClr val="434343"/>
                </a:solidFill>
                <a:highlight>
                  <a:srgbClr val="FFFFFF"/>
                </a:highlight>
              </a:rPr>
              <a:t> key:</a:t>
            </a:r>
            <a:endParaRPr b="1" i="0" sz="700" u="none" cap="none" strike="noStrike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  <p:sp>
        <p:nvSpPr>
          <p:cNvPr id="333" name="Google Shape;333;p29"/>
          <p:cNvSpPr txBox="1"/>
          <p:nvPr/>
        </p:nvSpPr>
        <p:spPr>
          <a:xfrm>
            <a:off x="5885450" y="3675979"/>
            <a:ext cx="2089200" cy="1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09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Char char="★"/>
            </a:pPr>
            <a:r>
              <a:rPr b="1" lang="en-GB" sz="700">
                <a:solidFill>
                  <a:srgbClr val="434343"/>
                </a:solidFill>
                <a:highlight>
                  <a:srgbClr val="FFFFFF"/>
                </a:highlight>
              </a:rPr>
              <a:t>SAQs </a:t>
            </a:r>
            <a:r>
              <a:rPr b="1" i="0" lang="en-GB" sz="700" u="none" cap="none" strike="noStrike">
                <a:solidFill>
                  <a:srgbClr val="434343"/>
                </a:solidFill>
                <a:highlight>
                  <a:srgbClr val="FFFFFF"/>
                </a:highlight>
              </a:rPr>
              <a:t>Answe</a:t>
            </a:r>
            <a:r>
              <a:rPr b="1" lang="en-GB" sz="700">
                <a:solidFill>
                  <a:srgbClr val="434343"/>
                </a:solidFill>
                <a:highlight>
                  <a:srgbClr val="FFFFFF"/>
                </a:highlight>
              </a:rPr>
              <a:t>r key:</a:t>
            </a:r>
            <a:endParaRPr b="1" i="0" sz="700" u="none" cap="none" strike="noStrike">
              <a:solidFill>
                <a:srgbClr val="434343"/>
              </a:solidFill>
              <a:highlight>
                <a:srgbClr val="FFFFFF"/>
              </a:highlight>
            </a:endParaRPr>
          </a:p>
        </p:txBody>
      </p:sp>
      <p:sp>
        <p:nvSpPr>
          <p:cNvPr id="334" name="Google Shape;334;p29"/>
          <p:cNvSpPr txBox="1"/>
          <p:nvPr/>
        </p:nvSpPr>
        <p:spPr>
          <a:xfrm>
            <a:off x="6002900" y="3894675"/>
            <a:ext cx="3058800" cy="111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666666"/>
            </a:solidFill>
            <a:prstDash val="dashDot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2225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900"/>
              <a:buFont typeface="Century Gothic"/>
              <a:buAutoNum type="arabicParenR"/>
            </a:pPr>
            <a:r>
              <a:rPr lang="en-GB" sz="9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Antioxidants,reductive biosynthesis,synthesis of NO</a:t>
            </a:r>
            <a:endParaRPr sz="9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225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900"/>
              <a:buFont typeface="Century Gothic"/>
              <a:buAutoNum type="arabicParenR"/>
            </a:pPr>
            <a:r>
              <a:rPr lang="en-GB" sz="9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Free radical:superoxide ,hydroxyl.   Non free radicals hydrogen peroxide</a:t>
            </a:r>
            <a:endParaRPr sz="9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225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900"/>
              <a:buFont typeface="Century Gothic"/>
              <a:buAutoNum type="arabicParenR"/>
            </a:pPr>
            <a:r>
              <a:rPr lang="en-GB" sz="9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Second class</a:t>
            </a:r>
            <a:endParaRPr sz="9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2250" lvl="0" marL="25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900"/>
              <a:buFont typeface="Century Gothic"/>
              <a:buAutoNum type="arabicParenR"/>
            </a:pPr>
            <a:r>
              <a:rPr lang="en-GB" sz="900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Hienz bodies</a:t>
            </a:r>
            <a:endParaRPr sz="900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29"/>
          <p:cNvSpPr txBox="1"/>
          <p:nvPr/>
        </p:nvSpPr>
        <p:spPr>
          <a:xfrm>
            <a:off x="0" y="0"/>
            <a:ext cx="91440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FFFF"/>
                </a:solidFill>
              </a:rPr>
              <a:t>Quiz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0"/>
          <p:cNvSpPr txBox="1"/>
          <p:nvPr/>
        </p:nvSpPr>
        <p:spPr>
          <a:xfrm>
            <a:off x="181500" y="238538"/>
            <a:ext cx="4557900" cy="620100"/>
          </a:xfrm>
          <a:prstGeom prst="rect">
            <a:avLst/>
          </a:prstGeom>
          <a:gradFill>
            <a:gsLst>
              <a:gs pos="0">
                <a:srgbClr val="3C78D8">
                  <a:alpha val="45000"/>
                </a:srgbClr>
              </a:gs>
              <a:gs pos="100000">
                <a:srgbClr val="6D9EEB">
                  <a:alpha val="45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</a:rPr>
              <a:t>Team members</a:t>
            </a:r>
            <a:endParaRPr sz="2700">
              <a:solidFill>
                <a:srgbClr val="FFFFFF"/>
              </a:solidFill>
            </a:endParaRPr>
          </a:p>
        </p:txBody>
      </p:sp>
      <p:sp>
        <p:nvSpPr>
          <p:cNvPr id="341" name="Google Shape;341;p30"/>
          <p:cNvSpPr txBox="1"/>
          <p:nvPr/>
        </p:nvSpPr>
        <p:spPr>
          <a:xfrm>
            <a:off x="210600" y="1287350"/>
            <a:ext cx="19461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Ajeed Al-Rashoud                       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omfortaa"/>
                <a:ea typeface="Comfortaa"/>
                <a:cs typeface="Comfortaa"/>
                <a:sym typeface="Comfortaa"/>
              </a:rPr>
              <a:t>        Alwateen Albalawi</a:t>
            </a:r>
            <a:endParaRPr b="1"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Amira AlDakhilallah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Arwa Al Emam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Deema Almaziad</a:t>
            </a: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  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Ghaliah Alnufaei                   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Haifa Alwaily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omfortaa"/>
                <a:ea typeface="Comfortaa"/>
                <a:cs typeface="Comfortaa"/>
                <a:sym typeface="Comfortaa"/>
              </a:rPr>
              <a:t>        Leena Alnassar</a:t>
            </a: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Lama Aldakhil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Lamiss Alzahrani                           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Nouf Alhumaidhi                       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Noura Alturki                   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Sarah Alkhalife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Shahd Alsalamah                          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Taif Alotaibi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2" name="Google Shape;342;p30"/>
          <p:cNvSpPr txBox="1"/>
          <p:nvPr/>
        </p:nvSpPr>
        <p:spPr>
          <a:xfrm>
            <a:off x="415125" y="4592725"/>
            <a:ext cx="17415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Lina Alosaimi</a:t>
            </a:r>
            <a:endParaRPr sz="1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43" name="Google Shape;343;p30"/>
          <p:cNvSpPr/>
          <p:nvPr/>
        </p:nvSpPr>
        <p:spPr>
          <a:xfrm>
            <a:off x="5143550" y="-43475"/>
            <a:ext cx="4000500" cy="5143500"/>
          </a:xfrm>
          <a:prstGeom prst="rect">
            <a:avLst/>
          </a:prstGeom>
          <a:gradFill>
            <a:gsLst>
              <a:gs pos="0">
                <a:srgbClr val="3C78D8">
                  <a:alpha val="43850"/>
                </a:srgbClr>
              </a:gs>
              <a:gs pos="100000">
                <a:srgbClr val="6D9EEB">
                  <a:alpha val="4385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0"/>
          <p:cNvSpPr/>
          <p:nvPr/>
        </p:nvSpPr>
        <p:spPr>
          <a:xfrm>
            <a:off x="6126094" y="1674638"/>
            <a:ext cx="1794300" cy="1794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30"/>
          <p:cNvSpPr txBox="1"/>
          <p:nvPr/>
        </p:nvSpPr>
        <p:spPr>
          <a:xfrm>
            <a:off x="5815192" y="615750"/>
            <a:ext cx="2742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</a:rPr>
              <a:t>اللهم لا سهلا الا ماجعلته سهلا وأنت تجعل الحزن اذ</a:t>
            </a:r>
            <a:r>
              <a:rPr b="1" lang="en-GB" sz="1800">
                <a:solidFill>
                  <a:srgbClr val="FFFFFF"/>
                </a:solidFill>
              </a:rPr>
              <a:t>ا</a:t>
            </a:r>
            <a:r>
              <a:rPr b="1" lang="en-GB" sz="1800">
                <a:solidFill>
                  <a:srgbClr val="FFFFFF"/>
                </a:solidFill>
              </a:rPr>
              <a:t> شئت سهلا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346" name="Google Shape;346;p30"/>
          <p:cNvSpPr txBox="1"/>
          <p:nvPr/>
        </p:nvSpPr>
        <p:spPr>
          <a:xfrm>
            <a:off x="181500" y="969850"/>
            <a:ext cx="13515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latin typeface="Comic Sans MS"/>
                <a:ea typeface="Comic Sans MS"/>
                <a:cs typeface="Comic Sans MS"/>
                <a:sym typeface="Comic Sans MS"/>
              </a:rPr>
              <a:t>Girls Team:</a:t>
            </a:r>
            <a:endParaRPr b="1"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47" name="Google Shape;3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5151" y="1606143"/>
            <a:ext cx="2016259" cy="1931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5944" y="3559247"/>
            <a:ext cx="294694" cy="27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0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98028" y="3584514"/>
            <a:ext cx="240488" cy="224192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0"/>
          <p:cNvSpPr txBox="1"/>
          <p:nvPr/>
        </p:nvSpPr>
        <p:spPr>
          <a:xfrm>
            <a:off x="6639779" y="3923981"/>
            <a:ext cx="7671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</a:rPr>
              <a:t>We hear you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351" name="Google Shape;351;p30"/>
          <p:cNvSpPr txBox="1"/>
          <p:nvPr/>
        </p:nvSpPr>
        <p:spPr>
          <a:xfrm>
            <a:off x="248850" y="4000163"/>
            <a:ext cx="4557900" cy="620100"/>
          </a:xfrm>
          <a:prstGeom prst="rect">
            <a:avLst/>
          </a:prstGeom>
          <a:gradFill>
            <a:gsLst>
              <a:gs pos="0">
                <a:srgbClr val="3C78D8">
                  <a:alpha val="45000"/>
                </a:srgbClr>
              </a:gs>
              <a:gs pos="100000">
                <a:srgbClr val="6D9EEB">
                  <a:alpha val="45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FFFFFF"/>
                </a:solidFill>
              </a:rPr>
              <a:t>Team Leaders</a:t>
            </a:r>
            <a:endParaRPr sz="2700">
              <a:solidFill>
                <a:srgbClr val="FFFFFF"/>
              </a:solidFill>
            </a:endParaRPr>
          </a:p>
        </p:txBody>
      </p:sp>
      <p:sp>
        <p:nvSpPr>
          <p:cNvPr id="352" name="Google Shape;352;p30"/>
          <p:cNvSpPr txBox="1"/>
          <p:nvPr/>
        </p:nvSpPr>
        <p:spPr>
          <a:xfrm>
            <a:off x="2601850" y="4592725"/>
            <a:ext cx="23421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Mohannad Alqarni</a:t>
            </a:r>
            <a:endParaRPr sz="17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3" name="Google Shape;353;p30"/>
          <p:cNvSpPr txBox="1"/>
          <p:nvPr/>
        </p:nvSpPr>
        <p:spPr>
          <a:xfrm>
            <a:off x="2498850" y="969850"/>
            <a:ext cx="13515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latin typeface="Comic Sans MS"/>
                <a:ea typeface="Comic Sans MS"/>
                <a:cs typeface="Comic Sans MS"/>
                <a:sym typeface="Comic Sans MS"/>
              </a:rPr>
              <a:t>Boys Team:</a:t>
            </a:r>
            <a:endParaRPr b="1"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4" name="Google Shape;354;p30"/>
          <p:cNvSpPr txBox="1"/>
          <p:nvPr/>
        </p:nvSpPr>
        <p:spPr>
          <a:xfrm>
            <a:off x="2277338" y="1446750"/>
            <a:ext cx="21591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Abdulrahman Bedaiwi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Alkassem Binobaid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Khayyal Alderaan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 Mashal Abaalkhail</a:t>
            </a:r>
            <a:endParaRPr b="1"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Naif Alsolais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Omar Alyabis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Omar Saeed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Omar Odeh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Rayyan Almousa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mfortaa"/>
              <a:buChar char="●"/>
            </a:pPr>
            <a:r>
              <a:rPr lang="en-GB"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Yazen Bajeaifer</a:t>
            </a:r>
            <a:endParaRPr sz="11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5" name="Google Shape;355;p30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56" name="Google Shape;356;p30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8367" r="8375" t="0"/>
          <a:stretch/>
        </p:blipFill>
        <p:spPr>
          <a:xfrm>
            <a:off x="7208050" y="3582000"/>
            <a:ext cx="294675" cy="19512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30"/>
          <p:cNvSpPr/>
          <p:nvPr/>
        </p:nvSpPr>
        <p:spPr>
          <a:xfrm rot="-5400000">
            <a:off x="8482300" y="627698"/>
            <a:ext cx="374147" cy="542700"/>
          </a:xfrm>
          <a:custGeom>
            <a:rect b="b" l="l" r="r" t="t"/>
            <a:pathLst>
              <a:path extrusionOk="0" h="3240001" w="2993176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0"/>
          <p:cNvSpPr/>
          <p:nvPr/>
        </p:nvSpPr>
        <p:spPr>
          <a:xfrm>
            <a:off x="365602" y="1497452"/>
            <a:ext cx="142858" cy="194400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27BA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30"/>
          <p:cNvSpPr/>
          <p:nvPr/>
        </p:nvSpPr>
        <p:spPr>
          <a:xfrm>
            <a:off x="326977" y="2571752"/>
            <a:ext cx="142858" cy="194400"/>
          </a:xfrm>
          <a:custGeom>
            <a:rect b="b" l="l" r="r" t="t"/>
            <a:pathLst>
              <a:path extrusionOk="0" h="3240000" w="2721114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C27BA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30"/>
          <p:cNvSpPr/>
          <p:nvPr/>
        </p:nvSpPr>
        <p:spPr>
          <a:xfrm rot="2401816">
            <a:off x="2418169" y="1992111"/>
            <a:ext cx="84556" cy="294037"/>
          </a:xfrm>
          <a:custGeom>
            <a:rect b="b" l="l" r="r" t="t"/>
            <a:pathLst>
              <a:path extrusionOk="0" h="4153123" w="1035916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/>
          <p:nvPr/>
        </p:nvSpPr>
        <p:spPr>
          <a:xfrm>
            <a:off x="95037" y="2362800"/>
            <a:ext cx="2004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515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20"/>
          <p:cNvSpPr/>
          <p:nvPr/>
        </p:nvSpPr>
        <p:spPr>
          <a:xfrm>
            <a:off x="94076" y="1822950"/>
            <a:ext cx="2004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E7CC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20"/>
          <p:cNvSpPr txBox="1"/>
          <p:nvPr/>
        </p:nvSpPr>
        <p:spPr>
          <a:xfrm>
            <a:off x="427174" y="996750"/>
            <a:ext cx="22314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Objectives</a:t>
            </a: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6" name="Google Shape;96;p20"/>
          <p:cNvSpPr/>
          <p:nvPr/>
        </p:nvSpPr>
        <p:spPr>
          <a:xfrm>
            <a:off x="94075" y="2919100"/>
            <a:ext cx="2004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5154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94076" y="3423150"/>
            <a:ext cx="200400" cy="209400"/>
          </a:xfrm>
          <a:custGeom>
            <a:rect b="b" l="l" r="r" t="t"/>
            <a:pathLst>
              <a:path extrusionOk="0" h="120000" w="120000">
                <a:moveTo>
                  <a:pt x="115177" y="37005"/>
                </a:moveTo>
                <a:cubicBezTo>
                  <a:pt x="114111" y="35950"/>
                  <a:pt x="112377" y="35961"/>
                  <a:pt x="111322" y="37038"/>
                </a:cubicBezTo>
                <a:cubicBezTo>
                  <a:pt x="110572" y="37800"/>
                  <a:pt x="110388" y="38888"/>
                  <a:pt x="110716" y="39838"/>
                </a:cubicBezTo>
                <a:lnTo>
                  <a:pt x="110655" y="39861"/>
                </a:lnTo>
                <a:cubicBezTo>
                  <a:pt x="113138" y="46100"/>
                  <a:pt x="114544" y="52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cubicBezTo>
                  <a:pt x="29877" y="114544"/>
                  <a:pt x="5455" y="90127"/>
                  <a:pt x="5455" y="60000"/>
                </a:cubicBezTo>
                <a:cubicBezTo>
                  <a:pt x="5455" y="29872"/>
                  <a:pt x="29877" y="5455"/>
                  <a:pt x="60000" y="5455"/>
                </a:cubicBezTo>
                <a:cubicBezTo>
                  <a:pt x="75416" y="5455"/>
                  <a:pt x="89316" y="11866"/>
                  <a:pt x="99233" y="22161"/>
                </a:cubicBezTo>
                <a:lnTo>
                  <a:pt x="99266" y="22122"/>
                </a:lnTo>
                <a:cubicBezTo>
                  <a:pt x="100344" y="23094"/>
                  <a:pt x="101994" y="23072"/>
                  <a:pt x="103022" y="22027"/>
                </a:cubicBezTo>
                <a:cubicBezTo>
                  <a:pt x="104077" y="20950"/>
                  <a:pt x="104066" y="19227"/>
                  <a:pt x="102994" y="18166"/>
                </a:cubicBezTo>
                <a:cubicBezTo>
                  <a:pt x="102888" y="18066"/>
                  <a:pt x="102755" y="18022"/>
                  <a:pt x="102644" y="17944"/>
                </a:cubicBezTo>
                <a:cubicBezTo>
                  <a:pt x="91783" y="6894"/>
                  <a:pt x="76722" y="0"/>
                  <a:pt x="60000" y="0"/>
                </a:cubicBezTo>
                <a:cubicBezTo>
                  <a:pt x="26861" y="0"/>
                  <a:pt x="0" y="26861"/>
                  <a:pt x="0" y="60000"/>
                </a:cubicBezTo>
                <a:cubicBezTo>
                  <a:pt x="0" y="93133"/>
                  <a:pt x="26861" y="120000"/>
                  <a:pt x="60000" y="120000"/>
                </a:cubicBezTo>
                <a:cubicBezTo>
                  <a:pt x="93138" y="120000"/>
                  <a:pt x="120000" y="93133"/>
                  <a:pt x="120000" y="60000"/>
                </a:cubicBezTo>
                <a:cubicBezTo>
                  <a:pt x="120000" y="52288"/>
                  <a:pt x="118494" y="44938"/>
                  <a:pt x="115838" y="38161"/>
                </a:cubicBezTo>
                <a:cubicBezTo>
                  <a:pt x="115711" y="37744"/>
                  <a:pt x="115516" y="37338"/>
                  <a:pt x="115177" y="37005"/>
                </a:cubicBezTo>
                <a:moveTo>
                  <a:pt x="59955" y="75188"/>
                </a:moveTo>
                <a:lnTo>
                  <a:pt x="34655" y="49888"/>
                </a:lnTo>
                <a:cubicBezTo>
                  <a:pt x="34161" y="49394"/>
                  <a:pt x="33483" y="49088"/>
                  <a:pt x="32727" y="49088"/>
                </a:cubicBezTo>
                <a:cubicBezTo>
                  <a:pt x="31222" y="49088"/>
                  <a:pt x="30000" y="50311"/>
                  <a:pt x="30000" y="51816"/>
                </a:cubicBezTo>
                <a:cubicBezTo>
                  <a:pt x="30000" y="52572"/>
                  <a:pt x="30305" y="53250"/>
                  <a:pt x="30800" y="53750"/>
                </a:cubicBezTo>
                <a:lnTo>
                  <a:pt x="58072" y="81016"/>
                </a:lnTo>
                <a:cubicBezTo>
                  <a:pt x="58566" y="81511"/>
                  <a:pt x="59244" y="81816"/>
                  <a:pt x="60000" y="81816"/>
                </a:cubicBezTo>
                <a:cubicBezTo>
                  <a:pt x="60777" y="81816"/>
                  <a:pt x="61466" y="81488"/>
                  <a:pt x="61966" y="80966"/>
                </a:cubicBezTo>
                <a:lnTo>
                  <a:pt x="61972" y="80977"/>
                </a:lnTo>
                <a:lnTo>
                  <a:pt x="107516" y="33266"/>
                </a:lnTo>
                <a:cubicBezTo>
                  <a:pt x="107516" y="33272"/>
                  <a:pt x="107522" y="33277"/>
                  <a:pt x="107522" y="33283"/>
                </a:cubicBezTo>
                <a:lnTo>
                  <a:pt x="111416" y="29194"/>
                </a:lnTo>
                <a:cubicBezTo>
                  <a:pt x="111416" y="29194"/>
                  <a:pt x="111411" y="29188"/>
                  <a:pt x="111411" y="29183"/>
                </a:cubicBezTo>
                <a:lnTo>
                  <a:pt x="119244" y="20972"/>
                </a:lnTo>
                <a:lnTo>
                  <a:pt x="119238" y="20966"/>
                </a:lnTo>
                <a:cubicBezTo>
                  <a:pt x="119705" y="20477"/>
                  <a:pt x="120000" y="19816"/>
                  <a:pt x="120000" y="19088"/>
                </a:cubicBezTo>
                <a:cubicBezTo>
                  <a:pt x="120000" y="17588"/>
                  <a:pt x="118777" y="16361"/>
                  <a:pt x="117272" y="16361"/>
                </a:cubicBezTo>
                <a:cubicBezTo>
                  <a:pt x="116494" y="16361"/>
                  <a:pt x="115800" y="16694"/>
                  <a:pt x="115305" y="17216"/>
                </a:cubicBezTo>
                <a:lnTo>
                  <a:pt x="115300" y="17205"/>
                </a:lnTo>
                <a:lnTo>
                  <a:pt x="108294" y="24550"/>
                </a:lnTo>
                <a:cubicBezTo>
                  <a:pt x="108288" y="24544"/>
                  <a:pt x="108283" y="24533"/>
                  <a:pt x="108277" y="24527"/>
                </a:cubicBezTo>
                <a:lnTo>
                  <a:pt x="104472" y="28516"/>
                </a:lnTo>
                <a:cubicBezTo>
                  <a:pt x="104477" y="28522"/>
                  <a:pt x="104483" y="28533"/>
                  <a:pt x="104483" y="28538"/>
                </a:cubicBezTo>
                <a:cubicBezTo>
                  <a:pt x="104483" y="28538"/>
                  <a:pt x="59955" y="75188"/>
                  <a:pt x="59955" y="75188"/>
                </a:cubicBezTo>
                <a:close/>
              </a:path>
            </a:pathLst>
          </a:custGeom>
          <a:solidFill>
            <a:srgbClr val="151540"/>
          </a:solidFill>
          <a:ln>
            <a:noFill/>
          </a:ln>
        </p:spPr>
        <p:txBody>
          <a:bodyPr anchorCtr="0" anchor="ctr" bIns="14275" lIns="14275" spcFirstLastPara="1" rIns="14275" wrap="square" tIns="1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E7CC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42373" y="1763850"/>
            <a:ext cx="41361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  the biochemical  basis of G6PD deficiency anemia</a:t>
            </a:r>
            <a:endParaRPr b="1" sz="9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342373" y="2297250"/>
            <a:ext cx="41361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Recognize  the precipitating  factors for G6PD deficiency anemia</a:t>
            </a:r>
            <a:endParaRPr b="1" sz="9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342373" y="2849700"/>
            <a:ext cx="41361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Classify various classes of G6PD deficiency  anemia (variant enzymes)</a:t>
            </a:r>
            <a:endParaRPr b="1" sz="9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42373" y="3383100"/>
            <a:ext cx="41361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Describe  the diagnostic methods for G6PD deficiency anemia</a:t>
            </a:r>
            <a:endParaRPr b="1" sz="9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2" name="Google Shape;102;p20"/>
          <p:cNvGrpSpPr/>
          <p:nvPr/>
        </p:nvGrpSpPr>
        <p:grpSpPr>
          <a:xfrm>
            <a:off x="95033" y="1091771"/>
            <a:ext cx="332129" cy="320266"/>
            <a:chOff x="5961125" y="1623900"/>
            <a:chExt cx="427450" cy="448175"/>
          </a:xfrm>
        </p:grpSpPr>
        <p:sp>
          <p:nvSpPr>
            <p:cNvPr id="103" name="Google Shape;103;p20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4" name="Google Shape;104;p20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5" name="Google Shape;105;p20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6" name="Google Shape;106;p20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7" name="Google Shape;107;p20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8" name="Google Shape;108;p20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09" name="Google Shape;109;p20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10" name="Google Shape;110;p20"/>
          <p:cNvSpPr txBox="1"/>
          <p:nvPr/>
        </p:nvSpPr>
        <p:spPr>
          <a:xfrm>
            <a:off x="5084472" y="1075650"/>
            <a:ext cx="17235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Overview:</a:t>
            </a:r>
            <a:endParaRPr sz="18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11" name="Google Shape;111;p20"/>
          <p:cNvGrpSpPr/>
          <p:nvPr/>
        </p:nvGrpSpPr>
        <p:grpSpPr>
          <a:xfrm>
            <a:off x="4860506" y="1120067"/>
            <a:ext cx="239671" cy="282179"/>
            <a:chOff x="3951850" y="2985350"/>
            <a:chExt cx="407950" cy="416500"/>
          </a:xfrm>
        </p:grpSpPr>
        <p:sp>
          <p:nvSpPr>
            <p:cNvPr id="112" name="Google Shape;112;p20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3" name="Google Shape;113;p20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4" name="Google Shape;114;p20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15" name="Google Shape;115;p20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solidFill>
              <a:srgbClr val="666666"/>
            </a:solidFill>
            <a:ln cap="rnd" cmpd="sng" w="12175">
              <a:solidFill>
                <a:srgbClr val="3C78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5372168" y="1859747"/>
            <a:ext cx="37533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G6PD deficiency hemolytic anemia </a:t>
            </a:r>
            <a:endParaRPr b="1" sz="9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5372168" y="2256032"/>
            <a:ext cx="37533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Biochemical basis of G6PD deficiency hemolytic anemia </a:t>
            </a:r>
            <a:endParaRPr b="1" sz="9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5390626" y="2619618"/>
            <a:ext cx="37533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Different classes of G6PD deficiency hemolytic anemia </a:t>
            </a:r>
            <a:endParaRPr b="1" sz="9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20"/>
          <p:cNvSpPr/>
          <p:nvPr/>
        </p:nvSpPr>
        <p:spPr>
          <a:xfrm>
            <a:off x="5154087" y="1936809"/>
            <a:ext cx="185705" cy="20947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20"/>
          <p:cNvSpPr/>
          <p:nvPr/>
        </p:nvSpPr>
        <p:spPr>
          <a:xfrm>
            <a:off x="5154087" y="2342582"/>
            <a:ext cx="185705" cy="20947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20"/>
          <p:cNvSpPr/>
          <p:nvPr/>
        </p:nvSpPr>
        <p:spPr>
          <a:xfrm>
            <a:off x="5154087" y="2718154"/>
            <a:ext cx="185705" cy="20947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p20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0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5372189" y="3059552"/>
            <a:ext cx="3753300" cy="3636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4343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Diagnosis  of G6PD deficiency hemolytic anemia </a:t>
            </a:r>
            <a:endParaRPr b="1" sz="900">
              <a:solidFill>
                <a:srgbClr val="43434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p20"/>
          <p:cNvSpPr/>
          <p:nvPr/>
        </p:nvSpPr>
        <p:spPr>
          <a:xfrm>
            <a:off x="5142055" y="3108827"/>
            <a:ext cx="185705" cy="20947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solidFill>
            <a:srgbClr val="666666"/>
          </a:solidFill>
          <a:ln cap="rnd" cmpd="sng" w="121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26" name="Google Shape;126;p20"/>
          <p:cNvCxnSpPr/>
          <p:nvPr/>
        </p:nvCxnSpPr>
        <p:spPr>
          <a:xfrm>
            <a:off x="4630588" y="222157"/>
            <a:ext cx="6900" cy="45138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0" y="7675"/>
            <a:ext cx="9144000" cy="594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Background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2" name="Google Shape;132;p21"/>
          <p:cNvSpPr/>
          <p:nvPr/>
        </p:nvSpPr>
        <p:spPr>
          <a:xfrm>
            <a:off x="1527853" y="1157666"/>
            <a:ext cx="1085400" cy="6840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1" lang="en-GB" sz="700">
                <a:latin typeface="Comfortaa"/>
                <a:ea typeface="Comfortaa"/>
                <a:cs typeface="Comfortaa"/>
                <a:sym typeface="Comfortaa"/>
              </a:rPr>
              <a:t>Hexose monophosphate pathway (HMP) or Pentose Phosphate Pathway (PPP)</a:t>
            </a:r>
            <a:endParaRPr b="1" sz="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1" sz="7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3" name="Google Shape;133;p21"/>
          <p:cNvSpPr/>
          <p:nvPr/>
        </p:nvSpPr>
        <p:spPr>
          <a:xfrm>
            <a:off x="2981925" y="792275"/>
            <a:ext cx="1016700" cy="525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8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Major pathway for NADPH production</a:t>
            </a:r>
            <a:endParaRPr sz="8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4" name="Google Shape;134;p21"/>
          <p:cNvSpPr/>
          <p:nvPr/>
        </p:nvSpPr>
        <p:spPr>
          <a:xfrm>
            <a:off x="2981925" y="1724875"/>
            <a:ext cx="1199400" cy="525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Produces ribose-5-phosphate for nucleotide synthesis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5" name="Google Shape;135;p21"/>
          <p:cNvSpPr/>
          <p:nvPr/>
        </p:nvSpPr>
        <p:spPr>
          <a:xfrm>
            <a:off x="56150" y="1703766"/>
            <a:ext cx="1016700" cy="525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No ATP production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36" name="Google Shape;136;p21"/>
          <p:cNvCxnSpPr>
            <a:stCxn id="132" idx="3"/>
            <a:endCxn id="133" idx="1"/>
          </p:cNvCxnSpPr>
          <p:nvPr/>
        </p:nvCxnSpPr>
        <p:spPr>
          <a:xfrm flipH="1" rot="10800000">
            <a:off x="2613253" y="1054766"/>
            <a:ext cx="368700" cy="444900"/>
          </a:xfrm>
          <a:prstGeom prst="curvedConnector3">
            <a:avLst>
              <a:gd fmla="val 50003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" name="Google Shape;137;p21"/>
          <p:cNvCxnSpPr>
            <a:stCxn id="132" idx="3"/>
            <a:endCxn id="134" idx="1"/>
          </p:cNvCxnSpPr>
          <p:nvPr/>
        </p:nvCxnSpPr>
        <p:spPr>
          <a:xfrm>
            <a:off x="2613253" y="1499666"/>
            <a:ext cx="368700" cy="487800"/>
          </a:xfrm>
          <a:prstGeom prst="curvedConnector3">
            <a:avLst>
              <a:gd fmla="val 4999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" name="Google Shape;138;p21"/>
          <p:cNvCxnSpPr>
            <a:stCxn id="132" idx="1"/>
            <a:endCxn id="139" idx="3"/>
          </p:cNvCxnSpPr>
          <p:nvPr/>
        </p:nvCxnSpPr>
        <p:spPr>
          <a:xfrm rot="10800000">
            <a:off x="1072753" y="1095866"/>
            <a:ext cx="455100" cy="403800"/>
          </a:xfrm>
          <a:prstGeom prst="curvedConnector3">
            <a:avLst>
              <a:gd fmla="val 4999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0" name="Google Shape;140;p21"/>
          <p:cNvCxnSpPr>
            <a:stCxn id="132" idx="1"/>
            <a:endCxn id="135" idx="3"/>
          </p:cNvCxnSpPr>
          <p:nvPr/>
        </p:nvCxnSpPr>
        <p:spPr>
          <a:xfrm flipH="1">
            <a:off x="1072753" y="1499666"/>
            <a:ext cx="455100" cy="466500"/>
          </a:xfrm>
          <a:prstGeom prst="curvedConnector3">
            <a:avLst>
              <a:gd fmla="val 4999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1" name="Google Shape;141;p21"/>
          <p:cNvPicPr preferRelativeResize="0"/>
          <p:nvPr/>
        </p:nvPicPr>
        <p:blipFill rotWithShape="1">
          <a:blip r:embed="rId3">
            <a:alphaModFix/>
          </a:blip>
          <a:srcRect b="10609" l="7659" r="7139" t="10977"/>
          <a:stretch/>
        </p:blipFill>
        <p:spPr>
          <a:xfrm>
            <a:off x="1381075" y="3033050"/>
            <a:ext cx="3417002" cy="19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/>
          <p:nvPr/>
        </p:nvSpPr>
        <p:spPr>
          <a:xfrm>
            <a:off x="4706010" y="822750"/>
            <a:ext cx="973800" cy="3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C78D8"/>
                </a:solidFill>
              </a:rPr>
              <a:t>NADPH</a:t>
            </a:r>
            <a:r>
              <a:rPr b="1" lang="en-GB"/>
              <a:t> </a:t>
            </a:r>
            <a:endParaRPr b="1"/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9756" y="3006287"/>
            <a:ext cx="1530300" cy="203960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/>
          <p:nvPr/>
        </p:nvSpPr>
        <p:spPr>
          <a:xfrm>
            <a:off x="56150" y="833220"/>
            <a:ext cx="1016700" cy="5250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An alternative oxidative pathway for glucose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44" name="Google Shape;144;p21"/>
          <p:cNvCxnSpPr/>
          <p:nvPr/>
        </p:nvCxnSpPr>
        <p:spPr>
          <a:xfrm flipH="1" rot="10800000">
            <a:off x="4000100" y="986109"/>
            <a:ext cx="705900" cy="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45" name="Google Shape;145;p21"/>
          <p:cNvSpPr/>
          <p:nvPr/>
        </p:nvSpPr>
        <p:spPr>
          <a:xfrm>
            <a:off x="6095001" y="849425"/>
            <a:ext cx="2883300" cy="301800"/>
          </a:xfrm>
          <a:prstGeom prst="roundRect">
            <a:avLst>
              <a:gd fmla="val 16667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b="1" lang="en-GB" sz="800">
                <a:latin typeface="Comfortaa"/>
                <a:ea typeface="Comfortaa"/>
                <a:cs typeface="Comfortaa"/>
                <a:sym typeface="Comfortaa"/>
              </a:rPr>
              <a:t>Uses of NADPH</a:t>
            </a:r>
            <a:endParaRPr b="1" sz="8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46" name="Google Shape;146;p21"/>
          <p:cNvCxnSpPr/>
          <p:nvPr/>
        </p:nvCxnSpPr>
        <p:spPr>
          <a:xfrm>
            <a:off x="5497325" y="1005136"/>
            <a:ext cx="518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47" name="Google Shape;147;p21"/>
          <p:cNvSpPr txBox="1"/>
          <p:nvPr/>
        </p:nvSpPr>
        <p:spPr>
          <a:xfrm>
            <a:off x="56150" y="3820800"/>
            <a:ext cx="1058700" cy="301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PPP</a:t>
            </a:r>
            <a:endParaRPr sz="700">
              <a:solidFill>
                <a:srgbClr val="B7B7B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For illustration </a:t>
            </a:r>
            <a:endParaRPr sz="700">
              <a:solidFill>
                <a:srgbClr val="B7B7B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8" name="Google Shape;148;p21"/>
          <p:cNvSpPr/>
          <p:nvPr/>
        </p:nvSpPr>
        <p:spPr>
          <a:xfrm>
            <a:off x="6454781" y="1183150"/>
            <a:ext cx="2618100" cy="297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 R</a:t>
            </a: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eductive biosynthesis e.g , fatty acid biosynthesis</a:t>
            </a:r>
            <a:endParaRPr sz="5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49" name="Google Shape;149;p21"/>
          <p:cNvSpPr/>
          <p:nvPr/>
        </p:nvSpPr>
        <p:spPr>
          <a:xfrm>
            <a:off x="5938341" y="1183182"/>
            <a:ext cx="1008860" cy="297434"/>
          </a:xfrm>
          <a:prstGeom prst="flowChartMerge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1" sz="7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50" name="Google Shape;150;p21"/>
          <p:cNvSpPr/>
          <p:nvPr/>
        </p:nvSpPr>
        <p:spPr>
          <a:xfrm>
            <a:off x="6454781" y="1512676"/>
            <a:ext cx="2618100" cy="297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   A</a:t>
            </a:r>
            <a:r>
              <a:rPr b="1" lang="en-GB" sz="8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ntioxidant (part of glutathione system)</a:t>
            </a:r>
            <a:endParaRPr sz="5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51" name="Google Shape;151;p21"/>
          <p:cNvSpPr/>
          <p:nvPr/>
        </p:nvSpPr>
        <p:spPr>
          <a:xfrm>
            <a:off x="5938341" y="1512708"/>
            <a:ext cx="1008860" cy="297434"/>
          </a:xfrm>
          <a:prstGeom prst="flowChartMerge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2</a:t>
            </a:r>
            <a:endParaRPr b="1" sz="7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52" name="Google Shape;152;p21"/>
          <p:cNvSpPr/>
          <p:nvPr/>
        </p:nvSpPr>
        <p:spPr>
          <a:xfrm>
            <a:off x="6454765" y="1842234"/>
            <a:ext cx="2618100" cy="297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    Ox</a:t>
            </a: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ygen-dependent phagocytosis by WBCs</a:t>
            </a:r>
            <a:endParaRPr sz="5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53" name="Google Shape;153;p21"/>
          <p:cNvSpPr/>
          <p:nvPr/>
        </p:nvSpPr>
        <p:spPr>
          <a:xfrm>
            <a:off x="5938325" y="1842266"/>
            <a:ext cx="1008860" cy="297434"/>
          </a:xfrm>
          <a:prstGeom prst="flowChartMerge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3</a:t>
            </a:r>
            <a:endParaRPr b="1" sz="7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54" name="Google Shape;154;p21"/>
          <p:cNvSpPr/>
          <p:nvPr/>
        </p:nvSpPr>
        <p:spPr>
          <a:xfrm>
            <a:off x="6454765" y="2171824"/>
            <a:ext cx="2618100" cy="297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Synthesis of nitric oxide (NO)</a:t>
            </a:r>
            <a:endParaRPr sz="5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55" name="Google Shape;155;p21"/>
          <p:cNvSpPr/>
          <p:nvPr/>
        </p:nvSpPr>
        <p:spPr>
          <a:xfrm>
            <a:off x="5938325" y="2171855"/>
            <a:ext cx="1008860" cy="297434"/>
          </a:xfrm>
          <a:prstGeom prst="flowChartMerge">
            <a:avLst/>
          </a:prstGeom>
          <a:solidFill>
            <a:srgbClr val="3C78D8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4</a:t>
            </a:r>
            <a:endParaRPr b="1" sz="7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7800050" y="3972775"/>
            <a:ext cx="1058700" cy="301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99999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NADPH</a:t>
            </a:r>
            <a:endParaRPr sz="700">
              <a:solidFill>
                <a:srgbClr val="B7B7B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57" name="Google Shape;157;p21"/>
          <p:cNvCxnSpPr/>
          <p:nvPr/>
        </p:nvCxnSpPr>
        <p:spPr>
          <a:xfrm rot="10800000">
            <a:off x="-7100" y="2716875"/>
            <a:ext cx="9133800" cy="282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58" name="Google Shape;158;p21"/>
          <p:cNvSpPr/>
          <p:nvPr/>
        </p:nvSpPr>
        <p:spPr>
          <a:xfrm>
            <a:off x="8805151" y="26770"/>
            <a:ext cx="321540" cy="131644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1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/>
          <p:nvPr/>
        </p:nvSpPr>
        <p:spPr>
          <a:xfrm flipH="1" rot="-5400000">
            <a:off x="216450" y="1178891"/>
            <a:ext cx="248932" cy="262015"/>
          </a:xfrm>
          <a:custGeom>
            <a:rect b="b" l="l" r="r" t="t"/>
            <a:pathLst>
              <a:path extrusionOk="0" h="2758049" w="2928608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555A5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334768" y="1225965"/>
            <a:ext cx="33843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Comfortaa"/>
                <a:ea typeface="Comfortaa"/>
                <a:cs typeface="Comfortaa"/>
                <a:sym typeface="Comfortaa"/>
              </a:rPr>
              <a:t>Reactive Oxygen Species </a:t>
            </a:r>
            <a:r>
              <a:rPr b="1" lang="en-GB" sz="1000">
                <a:latin typeface="Comfortaa"/>
                <a:ea typeface="Comfortaa"/>
                <a:cs typeface="Comfortaa"/>
                <a:sym typeface="Comfortaa"/>
              </a:rPr>
              <a:t>(</a:t>
            </a:r>
            <a:r>
              <a:rPr b="1" lang="en-GB" sz="1000">
                <a:latin typeface="Comfortaa"/>
                <a:ea typeface="Comfortaa"/>
                <a:cs typeface="Comfortaa"/>
                <a:sym typeface="Comfortaa"/>
              </a:rPr>
              <a:t>ROS)</a:t>
            </a:r>
            <a:endParaRPr b="1" sz="1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334775" y="1382250"/>
            <a:ext cx="40353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Comfortaa"/>
                <a:ea typeface="Comfortaa"/>
                <a:cs typeface="Comfortaa"/>
                <a:sym typeface="Comfortaa"/>
              </a:rPr>
              <a:t>-Oxygen-derived Free radicals: e.g., Superoxide and hydroxyl </a:t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Comfortaa"/>
                <a:ea typeface="Comfortaa"/>
                <a:cs typeface="Comfortaa"/>
                <a:sym typeface="Comfortaa"/>
              </a:rPr>
              <a:t>-radicals Non-free radical: Hydrogen peroxide</a:t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67" name="Google Shape;167;p22"/>
          <p:cNvCxnSpPr/>
          <p:nvPr/>
        </p:nvCxnSpPr>
        <p:spPr>
          <a:xfrm>
            <a:off x="4732326" y="558932"/>
            <a:ext cx="6900" cy="45138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68" name="Google Shape;168;p22"/>
          <p:cNvSpPr/>
          <p:nvPr/>
        </p:nvSpPr>
        <p:spPr>
          <a:xfrm flipH="1" rot="-5400000">
            <a:off x="4987786" y="1199166"/>
            <a:ext cx="248932" cy="262015"/>
          </a:xfrm>
          <a:custGeom>
            <a:rect b="b" l="l" r="r" t="t"/>
            <a:pathLst>
              <a:path extrusionOk="0" h="2758049" w="2928608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555A5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5106104" y="1246240"/>
            <a:ext cx="33843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Comfortaa"/>
                <a:ea typeface="Comfortaa"/>
                <a:cs typeface="Comfortaa"/>
                <a:sym typeface="Comfortaa"/>
              </a:rPr>
              <a:t>Glutathione System</a:t>
            </a:r>
            <a:endParaRPr b="1" sz="1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70" name="Google Shape;170;p22"/>
          <p:cNvPicPr preferRelativeResize="0"/>
          <p:nvPr/>
        </p:nvPicPr>
        <p:blipFill rotWithShape="1">
          <a:blip r:embed="rId3">
            <a:alphaModFix/>
          </a:blip>
          <a:srcRect b="0" l="5908" r="0" t="0"/>
          <a:stretch/>
        </p:blipFill>
        <p:spPr>
          <a:xfrm>
            <a:off x="6583812" y="340700"/>
            <a:ext cx="2120474" cy="216532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/>
          <p:nvPr/>
        </p:nvSpPr>
        <p:spPr>
          <a:xfrm>
            <a:off x="4981238" y="3191625"/>
            <a:ext cx="1260600" cy="271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Oxidative damage to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2" name="Google Shape;172;p22"/>
          <p:cNvSpPr/>
          <p:nvPr/>
        </p:nvSpPr>
        <p:spPr>
          <a:xfrm>
            <a:off x="7580051" y="3191638"/>
            <a:ext cx="1260600" cy="2718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Oxidative stress and diseases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3" name="Google Shape;173;p22"/>
          <p:cNvSpPr/>
          <p:nvPr/>
        </p:nvSpPr>
        <p:spPr>
          <a:xfrm>
            <a:off x="6197675" y="2659450"/>
            <a:ext cx="1853700" cy="3948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latin typeface="Comfortaa"/>
                <a:ea typeface="Comfortaa"/>
                <a:cs typeface="Comfortaa"/>
                <a:sym typeface="Comfortaa"/>
              </a:rPr>
              <a:t>Oxidative Stress:</a:t>
            </a:r>
            <a:endParaRPr b="1" sz="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latin typeface="Comfortaa"/>
                <a:ea typeface="Comfortaa"/>
                <a:cs typeface="Comfortaa"/>
                <a:sym typeface="Comfortaa"/>
              </a:rPr>
              <a:t>Imbalance between oxidant production and antioxidant mechanisms</a:t>
            </a:r>
            <a:endParaRPr b="1" sz="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 </a:t>
            </a:r>
            <a:endParaRPr sz="900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174" name="Google Shape;174;p22"/>
          <p:cNvCxnSpPr>
            <a:stCxn id="173" idx="2"/>
            <a:endCxn id="171" idx="0"/>
          </p:cNvCxnSpPr>
          <p:nvPr/>
        </p:nvCxnSpPr>
        <p:spPr>
          <a:xfrm rot="5400000">
            <a:off x="6299375" y="2366500"/>
            <a:ext cx="137400" cy="1512900"/>
          </a:xfrm>
          <a:prstGeom prst="bentConnector3">
            <a:avLst>
              <a:gd fmla="val 49991" name="adj1"/>
            </a:avLst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" name="Google Shape;175;p22"/>
          <p:cNvCxnSpPr>
            <a:stCxn id="173" idx="2"/>
            <a:endCxn id="172" idx="0"/>
          </p:cNvCxnSpPr>
          <p:nvPr/>
        </p:nvCxnSpPr>
        <p:spPr>
          <a:xfrm flipH="1" rot="-5400000">
            <a:off x="7598675" y="2580100"/>
            <a:ext cx="137400" cy="10857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6" name="Google Shape;176;p22"/>
          <p:cNvSpPr/>
          <p:nvPr/>
        </p:nvSpPr>
        <p:spPr>
          <a:xfrm>
            <a:off x="7700200" y="3553450"/>
            <a:ext cx="1019700" cy="1483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1- Inflammatory conditions e.g., Rheumatoid arthritis Atherosclerosis and coronary heart diseases 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2- Obesity 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3- Cancers 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rPr lang="en-GB" sz="7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4- G6PD deficiency hemolytic anemia</a:t>
            </a:r>
            <a:endParaRPr sz="700">
              <a:solidFill>
                <a:srgbClr val="CC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t/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t/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77" name="Google Shape;177;p22"/>
          <p:cNvCxnSpPr>
            <a:stCxn id="176" idx="0"/>
            <a:endCxn id="172" idx="2"/>
          </p:cNvCxnSpPr>
          <p:nvPr/>
        </p:nvCxnSpPr>
        <p:spPr>
          <a:xfrm rot="-5400000">
            <a:off x="8165350" y="3508150"/>
            <a:ext cx="90000" cy="600"/>
          </a:xfrm>
          <a:prstGeom prst="bentConnector3">
            <a:avLst>
              <a:gd fmla="val 50007" name="adj1"/>
            </a:avLst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8" name="Google Shape;178;p22"/>
          <p:cNvSpPr/>
          <p:nvPr/>
        </p:nvSpPr>
        <p:spPr>
          <a:xfrm>
            <a:off x="5101475" y="3553451"/>
            <a:ext cx="1019700" cy="1483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7000" lIns="27000" spcFirstLastPara="1" rIns="27000" wrap="square" tIns="27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1- DNA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2- Proteins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3- Lipids (unsaturated fatty acids)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79" name="Google Shape;179;p22"/>
          <p:cNvCxnSpPr>
            <a:stCxn id="178" idx="0"/>
          </p:cNvCxnSpPr>
          <p:nvPr/>
        </p:nvCxnSpPr>
        <p:spPr>
          <a:xfrm rot="-5400000">
            <a:off x="5585225" y="3526751"/>
            <a:ext cx="528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44546A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80" name="Google Shape;180;p22"/>
          <p:cNvPicPr preferRelativeResize="0"/>
          <p:nvPr/>
        </p:nvPicPr>
        <p:blipFill rotWithShape="1">
          <a:blip r:embed="rId4">
            <a:alphaModFix/>
          </a:blip>
          <a:srcRect b="4379" l="0" r="0" t="0"/>
          <a:stretch/>
        </p:blipFill>
        <p:spPr>
          <a:xfrm>
            <a:off x="209900" y="1797241"/>
            <a:ext cx="4035301" cy="732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2"/>
          <p:cNvPicPr preferRelativeResize="0"/>
          <p:nvPr/>
        </p:nvPicPr>
        <p:blipFill rotWithShape="1">
          <a:blip r:embed="rId5">
            <a:alphaModFix/>
          </a:blip>
          <a:srcRect b="-24239" l="3448" r="6969" t="0"/>
          <a:stretch/>
        </p:blipFill>
        <p:spPr>
          <a:xfrm>
            <a:off x="252950" y="3110075"/>
            <a:ext cx="3949200" cy="188485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2"/>
          <p:cNvSpPr/>
          <p:nvPr/>
        </p:nvSpPr>
        <p:spPr>
          <a:xfrm flipH="1" rot="-5400000">
            <a:off x="216432" y="2757966"/>
            <a:ext cx="248932" cy="262015"/>
          </a:xfrm>
          <a:custGeom>
            <a:rect b="b" l="l" r="r" t="t"/>
            <a:pathLst>
              <a:path extrusionOk="0" h="2758049" w="2928608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555A5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334751" y="2805040"/>
            <a:ext cx="33843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Comfortaa"/>
                <a:ea typeface="Comfortaa"/>
                <a:cs typeface="Comfortaa"/>
                <a:sym typeface="Comfortaa"/>
              </a:rPr>
              <a:t>Antioxidant Mechanisms</a:t>
            </a:r>
            <a:endParaRPr b="1" sz="1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4" name="Google Shape;18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343575"/>
            <a:ext cx="1019699" cy="76477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2"/>
          <p:cNvSpPr txBox="1"/>
          <p:nvPr>
            <p:ph idx="1" type="body"/>
          </p:nvPr>
        </p:nvSpPr>
        <p:spPr>
          <a:xfrm>
            <a:off x="0" y="7675"/>
            <a:ext cx="9144000" cy="594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Background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/>
          <p:nvPr/>
        </p:nvSpPr>
        <p:spPr>
          <a:xfrm>
            <a:off x="361202" y="472657"/>
            <a:ext cx="8421600" cy="83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G6PD Deficiency Hemolytic Anemia</a:t>
            </a:r>
            <a:endParaRPr b="1" sz="800">
              <a:solidFill>
                <a:srgbClr val="A4C2F4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92" name="Google Shape;192;p23"/>
          <p:cNvSpPr/>
          <p:nvPr/>
        </p:nvSpPr>
        <p:spPr>
          <a:xfrm>
            <a:off x="1416806" y="1568550"/>
            <a:ext cx="24627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Inherited X-linked recessive disease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93" name="Google Shape;193;p23"/>
          <p:cNvSpPr/>
          <p:nvPr/>
        </p:nvSpPr>
        <p:spPr>
          <a:xfrm>
            <a:off x="1416793" y="2599342"/>
            <a:ext cx="24627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Highest prevalence: Middle East, Tropical Africa Asia and Mediterranean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4" name="Google Shape;194;p23"/>
          <p:cNvSpPr/>
          <p:nvPr/>
        </p:nvSpPr>
        <p:spPr>
          <a:xfrm>
            <a:off x="1416797" y="3630157"/>
            <a:ext cx="24627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G6PD deficient patients have increased resistance to infestation by falciparum malaria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5" name="Google Shape;195;p23"/>
          <p:cNvSpPr/>
          <p:nvPr/>
        </p:nvSpPr>
        <p:spPr>
          <a:xfrm>
            <a:off x="5118402" y="3100300"/>
            <a:ext cx="2747700" cy="69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~400 different mutations affect G6PD gene, but only some can cause clinical hemolytic anemia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6" name="Google Shape;196;p23"/>
          <p:cNvSpPr/>
          <p:nvPr/>
        </p:nvSpPr>
        <p:spPr>
          <a:xfrm>
            <a:off x="5118402" y="1836809"/>
            <a:ext cx="2747700" cy="100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Most common enzyme-related  hemolytic anemia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197" name="Google Shape;197;p23"/>
          <p:cNvCxnSpPr>
            <a:stCxn id="191" idx="2"/>
            <a:endCxn id="196" idx="1"/>
          </p:cNvCxnSpPr>
          <p:nvPr/>
        </p:nvCxnSpPr>
        <p:spPr>
          <a:xfrm flipH="1" rot="-5400000">
            <a:off x="4327052" y="1548307"/>
            <a:ext cx="1036200" cy="546300"/>
          </a:xfrm>
          <a:prstGeom prst="bentConnector2">
            <a:avLst/>
          </a:prstGeom>
          <a:noFill/>
          <a:ln cap="flat" cmpd="sng" w="9525">
            <a:solidFill>
              <a:srgbClr val="A4C2F4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98" name="Google Shape;198;p23"/>
          <p:cNvCxnSpPr>
            <a:stCxn id="191" idx="2"/>
            <a:endCxn id="192" idx="3"/>
          </p:cNvCxnSpPr>
          <p:nvPr/>
        </p:nvCxnSpPr>
        <p:spPr>
          <a:xfrm rot="5400000">
            <a:off x="3920702" y="1262257"/>
            <a:ext cx="610200" cy="692400"/>
          </a:xfrm>
          <a:prstGeom prst="bentConnector2">
            <a:avLst/>
          </a:prstGeom>
          <a:noFill/>
          <a:ln cap="flat" cmpd="sng" w="9525">
            <a:solidFill>
              <a:srgbClr val="A4C2F4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99" name="Google Shape;199;p23"/>
          <p:cNvCxnSpPr>
            <a:stCxn id="191" idx="2"/>
            <a:endCxn id="195" idx="1"/>
          </p:cNvCxnSpPr>
          <p:nvPr/>
        </p:nvCxnSpPr>
        <p:spPr>
          <a:xfrm flipH="1" rot="-5400000">
            <a:off x="3774152" y="2101207"/>
            <a:ext cx="2142000" cy="546300"/>
          </a:xfrm>
          <a:prstGeom prst="bentConnector2">
            <a:avLst/>
          </a:prstGeom>
          <a:noFill/>
          <a:ln cap="flat" cmpd="sng" w="9525">
            <a:solidFill>
              <a:srgbClr val="A4C2F4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00" name="Google Shape;200;p23"/>
          <p:cNvCxnSpPr>
            <a:stCxn id="191" idx="2"/>
            <a:endCxn id="193" idx="3"/>
          </p:cNvCxnSpPr>
          <p:nvPr/>
        </p:nvCxnSpPr>
        <p:spPr>
          <a:xfrm rot="5400000">
            <a:off x="3405302" y="1777657"/>
            <a:ext cx="1641000" cy="692400"/>
          </a:xfrm>
          <a:prstGeom prst="bentConnector2">
            <a:avLst/>
          </a:prstGeom>
          <a:noFill/>
          <a:ln cap="flat" cmpd="sng" w="9525">
            <a:solidFill>
              <a:srgbClr val="A4C2F4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01" name="Google Shape;201;p23"/>
          <p:cNvCxnSpPr>
            <a:stCxn id="191" idx="2"/>
            <a:endCxn id="194" idx="3"/>
          </p:cNvCxnSpPr>
          <p:nvPr/>
        </p:nvCxnSpPr>
        <p:spPr>
          <a:xfrm rot="5400000">
            <a:off x="2889902" y="2293057"/>
            <a:ext cx="2671800" cy="692400"/>
          </a:xfrm>
          <a:prstGeom prst="bentConnector2">
            <a:avLst/>
          </a:prstGeom>
          <a:noFill/>
          <a:ln cap="flat" cmpd="sng" w="9525">
            <a:solidFill>
              <a:srgbClr val="A4C2F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02" name="Google Shape;202;p23"/>
          <p:cNvSpPr/>
          <p:nvPr/>
        </p:nvSpPr>
        <p:spPr>
          <a:xfrm>
            <a:off x="8822454" y="-5"/>
            <a:ext cx="321540" cy="131644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3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4"/>
          <p:cNvSpPr txBox="1"/>
          <p:nvPr/>
        </p:nvSpPr>
        <p:spPr>
          <a:xfrm>
            <a:off x="4839991" y="2416600"/>
            <a:ext cx="40077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Oxidation of sulfhydryl (SH) groups of proteins inside RBCs causes protein denaturation and formation of insoluble masses </a:t>
            </a:r>
            <a:r>
              <a:rPr lang="en-GB" sz="1100">
                <a:solidFill>
                  <a:srgbClr val="CC0000"/>
                </a:solidFill>
                <a:latin typeface="Comfortaa"/>
                <a:ea typeface="Comfortaa"/>
                <a:cs typeface="Comfortaa"/>
                <a:sym typeface="Comfortaa"/>
              </a:rPr>
              <a:t>(Heinz bodies) </a:t>
            </a: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that attach to RBCs membranes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4"/>
          <p:cNvSpPr txBox="1"/>
          <p:nvPr>
            <p:ph idx="1" type="body"/>
          </p:nvPr>
        </p:nvSpPr>
        <p:spPr>
          <a:xfrm>
            <a:off x="0" y="254600"/>
            <a:ext cx="9144000" cy="645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Biochemical Basis of G6PD Deficiency Hemolytic Anemia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10" name="Google Shape;21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277" y="899900"/>
            <a:ext cx="4237799" cy="189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4"/>
          <p:cNvSpPr txBox="1"/>
          <p:nvPr/>
        </p:nvSpPr>
        <p:spPr>
          <a:xfrm>
            <a:off x="202500" y="2792575"/>
            <a:ext cx="4369500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999999"/>
                </a:solidFill>
              </a:rPr>
              <a:t>-</a:t>
            </a:r>
            <a:r>
              <a:rPr lang="en-GB" sz="11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G6PD convert G6P to 6-phosphogluconate and make NADPH So if I don't have this enzyme “G6PD” I will not have NADPH and I will not have reduced glutathione thus I can not convert hydrogen peroxide“H2O2” to H2O</a:t>
            </a:r>
            <a:endParaRPr sz="11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-Accumulation of H2O2 will cause oxidative stress that will damage the proteins and this include the cell membrane of the RBCs which is protein leading to hemolysis</a:t>
            </a:r>
            <a:endParaRPr sz="11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100"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>
              <a:solidFill>
                <a:srgbClr val="99999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212" name="Google Shape;212;p24"/>
          <p:cNvCxnSpPr/>
          <p:nvPr/>
        </p:nvCxnSpPr>
        <p:spPr>
          <a:xfrm>
            <a:off x="4696851" y="667104"/>
            <a:ext cx="18300" cy="41994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213" name="Google Shape;213;p24"/>
          <p:cNvPicPr preferRelativeResize="0"/>
          <p:nvPr/>
        </p:nvPicPr>
        <p:blipFill rotWithShape="1">
          <a:blip r:embed="rId4">
            <a:alphaModFix/>
          </a:blip>
          <a:srcRect b="0" l="4322" r="7103" t="0"/>
          <a:stretch/>
        </p:blipFill>
        <p:spPr>
          <a:xfrm>
            <a:off x="4886538" y="778308"/>
            <a:ext cx="2361976" cy="16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4"/>
          <p:cNvSpPr txBox="1"/>
          <p:nvPr/>
        </p:nvSpPr>
        <p:spPr>
          <a:xfrm>
            <a:off x="4839997" y="3388654"/>
            <a:ext cx="4369500" cy="18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Al though G6PD deficiency affects all cells,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it is most severe in RBCs …… Why?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Other cells have other sources for NADPH production: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e.g., Malic enzyme that converts malate into pyruvate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5" name="Google Shape;215;p24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" name="Google Shape;221;p25"/>
          <p:cNvCxnSpPr>
            <a:stCxn id="222" idx="2"/>
            <a:endCxn id="223" idx="0"/>
          </p:cNvCxnSpPr>
          <p:nvPr/>
        </p:nvCxnSpPr>
        <p:spPr>
          <a:xfrm>
            <a:off x="5608364" y="3088751"/>
            <a:ext cx="2517300" cy="593100"/>
          </a:xfrm>
          <a:prstGeom prst="bentConnector2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4" name="Google Shape;224;p25"/>
          <p:cNvCxnSpPr>
            <a:endCxn id="225" idx="0"/>
          </p:cNvCxnSpPr>
          <p:nvPr/>
        </p:nvCxnSpPr>
        <p:spPr>
          <a:xfrm flipH="1">
            <a:off x="1015100" y="3091747"/>
            <a:ext cx="4824000" cy="594000"/>
          </a:xfrm>
          <a:prstGeom prst="bentConnector2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5" name="Google Shape;225;p25"/>
          <p:cNvSpPr/>
          <p:nvPr/>
        </p:nvSpPr>
        <p:spPr>
          <a:xfrm>
            <a:off x="56600" y="3685747"/>
            <a:ext cx="1917000" cy="5940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latin typeface="Exo"/>
                <a:ea typeface="Exo"/>
                <a:cs typeface="Exo"/>
                <a:sym typeface="Exo"/>
              </a:rPr>
              <a:t>I</a:t>
            </a:r>
            <a:endParaRPr b="1"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Exo"/>
                <a:ea typeface="Exo"/>
                <a:cs typeface="Exo"/>
                <a:sym typeface="Exo"/>
              </a:rPr>
              <a:t>(very severe)</a:t>
            </a:r>
            <a:endParaRPr sz="12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23" name="Google Shape;223;p25"/>
          <p:cNvSpPr/>
          <p:nvPr/>
        </p:nvSpPr>
        <p:spPr>
          <a:xfrm>
            <a:off x="7167164" y="3681851"/>
            <a:ext cx="1917000" cy="5940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latin typeface="Exo"/>
                <a:ea typeface="Exo"/>
                <a:cs typeface="Exo"/>
                <a:sym typeface="Exo"/>
              </a:rPr>
              <a:t>IV</a:t>
            </a:r>
            <a:endParaRPr b="1"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Exo"/>
                <a:ea typeface="Exo"/>
                <a:cs typeface="Exo"/>
                <a:sym typeface="Exo"/>
              </a:rPr>
              <a:t>(Normal)</a:t>
            </a:r>
            <a:endParaRPr sz="12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26" name="Google Shape;226;p25"/>
          <p:cNvSpPr txBox="1"/>
          <p:nvPr/>
        </p:nvSpPr>
        <p:spPr>
          <a:xfrm>
            <a:off x="266500" y="2532471"/>
            <a:ext cx="84216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0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Different classes of </a:t>
            </a:r>
            <a:r>
              <a:rPr b="1" lang="en-GB" sz="20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G6PD Deficiency Hemolytic Anemia</a:t>
            </a:r>
            <a:endParaRPr b="1" sz="2000">
              <a:solidFill>
                <a:srgbClr val="A4C2F4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27" name="Google Shape;227;p25"/>
          <p:cNvSpPr/>
          <p:nvPr/>
        </p:nvSpPr>
        <p:spPr>
          <a:xfrm>
            <a:off x="2398600" y="3685750"/>
            <a:ext cx="2037300" cy="5907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latin typeface="Exo"/>
                <a:ea typeface="Exo"/>
                <a:cs typeface="Exo"/>
                <a:sym typeface="Exo"/>
              </a:rPr>
              <a:t>II</a:t>
            </a:r>
            <a:endParaRPr b="1"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Exo"/>
                <a:ea typeface="Exo"/>
                <a:cs typeface="Exo"/>
                <a:sym typeface="Exo"/>
              </a:rPr>
              <a:t>(Severe: mediterranean)</a:t>
            </a:r>
            <a:endParaRPr sz="1200"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28" name="Google Shape;228;p25"/>
          <p:cNvSpPr/>
          <p:nvPr/>
        </p:nvSpPr>
        <p:spPr>
          <a:xfrm>
            <a:off x="4740578" y="3685749"/>
            <a:ext cx="1917000" cy="5940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48000" lIns="48000" spcFirstLastPara="1" rIns="48000" wrap="square" tIns="48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latin typeface="Exo"/>
                <a:ea typeface="Exo"/>
                <a:cs typeface="Exo"/>
                <a:sym typeface="Exo"/>
              </a:rPr>
              <a:t>III</a:t>
            </a:r>
            <a:endParaRPr b="1" sz="1500"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Exo"/>
                <a:ea typeface="Exo"/>
                <a:cs typeface="Exo"/>
                <a:sym typeface="Exo"/>
              </a:rPr>
              <a:t>(Moderate: G6PD A-)</a:t>
            </a:r>
            <a:endParaRPr sz="1200">
              <a:latin typeface="Exo"/>
              <a:ea typeface="Exo"/>
              <a:cs typeface="Exo"/>
              <a:sym typeface="Exo"/>
            </a:endParaRPr>
          </a:p>
        </p:txBody>
      </p:sp>
      <p:cxnSp>
        <p:nvCxnSpPr>
          <p:cNvPr id="229" name="Google Shape;229;p25"/>
          <p:cNvCxnSpPr>
            <a:endCxn id="227" idx="0"/>
          </p:cNvCxnSpPr>
          <p:nvPr/>
        </p:nvCxnSpPr>
        <p:spPr>
          <a:xfrm flipH="1">
            <a:off x="3417250" y="3098950"/>
            <a:ext cx="6900" cy="58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0" name="Google Shape;230;p25"/>
          <p:cNvCxnSpPr>
            <a:endCxn id="228" idx="0"/>
          </p:cNvCxnSpPr>
          <p:nvPr/>
        </p:nvCxnSpPr>
        <p:spPr>
          <a:xfrm flipH="1">
            <a:off x="5699078" y="3098949"/>
            <a:ext cx="3300" cy="58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1" name="Google Shape;231;p25"/>
          <p:cNvSpPr/>
          <p:nvPr/>
        </p:nvSpPr>
        <p:spPr>
          <a:xfrm flipH="1" rot="-5400000">
            <a:off x="5260" y="4325062"/>
            <a:ext cx="292861" cy="303385"/>
          </a:xfrm>
          <a:custGeom>
            <a:rect b="b" l="l" r="r" t="t"/>
            <a:pathLst>
              <a:path extrusionOk="0" h="2758049" w="2928608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5"/>
          <p:cNvSpPr/>
          <p:nvPr/>
        </p:nvSpPr>
        <p:spPr>
          <a:xfrm>
            <a:off x="56600" y="4623175"/>
            <a:ext cx="3227100" cy="427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 This classification is based on the residual enzyme activity (Least in class I, and Highest in class IV)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233" name="Google Shape;233;p25"/>
          <p:cNvCxnSpPr/>
          <p:nvPr/>
        </p:nvCxnSpPr>
        <p:spPr>
          <a:xfrm>
            <a:off x="14150" y="2568225"/>
            <a:ext cx="9117600" cy="213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34" name="Google Shape;234;p25"/>
          <p:cNvSpPr txBox="1"/>
          <p:nvPr/>
        </p:nvSpPr>
        <p:spPr>
          <a:xfrm>
            <a:off x="223125" y="269726"/>
            <a:ext cx="8421600" cy="557700"/>
          </a:xfrm>
          <a:prstGeom prst="rect">
            <a:avLst/>
          </a:prstGeom>
          <a:noFill/>
          <a:ln>
            <a:noFill/>
          </a:ln>
        </p:spPr>
        <p:txBody>
          <a:bodyPr anchorCtr="0" anchor="b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0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Precipitating</a:t>
            </a:r>
            <a:r>
              <a:rPr b="1" lang="en-GB" sz="20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 factors for G6PD deficiency hemolytic anem</a:t>
            </a:r>
            <a:r>
              <a:rPr b="1" lang="en-GB" sz="20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ia</a:t>
            </a:r>
            <a:endParaRPr b="1" sz="20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latin typeface="Comfortaa"/>
                <a:ea typeface="Comfortaa"/>
                <a:cs typeface="Comfortaa"/>
                <a:sym typeface="Comfortaa"/>
              </a:rPr>
              <a:t>G6PD deficient patient will develop hemolytic attack upon:</a:t>
            </a:r>
            <a:endParaRPr b="1" sz="1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5" name="Google Shape;235;p25"/>
          <p:cNvSpPr/>
          <p:nvPr/>
        </p:nvSpPr>
        <p:spPr>
          <a:xfrm>
            <a:off x="1219710" y="980129"/>
            <a:ext cx="1940400" cy="704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mfortaa"/>
                <a:ea typeface="Comfortaa"/>
                <a:cs typeface="Comfortaa"/>
                <a:sym typeface="Comfortaa"/>
              </a:rPr>
              <a:t>Intake of oxidant drugs (AAA):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Antibiotics e.g : sulfa preparation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Antimalarial e.g : Primaquine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Antipyretics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6" name="Google Shape;236;p25"/>
          <p:cNvSpPr txBox="1"/>
          <p:nvPr/>
        </p:nvSpPr>
        <p:spPr>
          <a:xfrm>
            <a:off x="832900" y="881274"/>
            <a:ext cx="8493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3C78D8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1" sz="3100">
              <a:solidFill>
                <a:srgbClr val="3C78D8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37" name="Google Shape;237;p25"/>
          <p:cNvSpPr/>
          <p:nvPr/>
        </p:nvSpPr>
        <p:spPr>
          <a:xfrm>
            <a:off x="3771371" y="980129"/>
            <a:ext cx="1940400" cy="704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mfortaa"/>
                <a:ea typeface="Comfortaa"/>
                <a:cs typeface="Comfortaa"/>
                <a:sym typeface="Comfortaa"/>
              </a:rPr>
              <a:t>Exposure to infection 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8" name="Google Shape;238;p25"/>
          <p:cNvSpPr txBox="1"/>
          <p:nvPr/>
        </p:nvSpPr>
        <p:spPr>
          <a:xfrm>
            <a:off x="3292934" y="881274"/>
            <a:ext cx="8493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3C78D8"/>
                </a:solidFill>
                <a:latin typeface="Exo"/>
                <a:ea typeface="Exo"/>
                <a:cs typeface="Exo"/>
                <a:sym typeface="Exo"/>
              </a:rPr>
              <a:t>2</a:t>
            </a:r>
            <a:endParaRPr b="1" sz="3100">
              <a:solidFill>
                <a:srgbClr val="A4C2F4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39" name="Google Shape;239;p25"/>
          <p:cNvSpPr/>
          <p:nvPr/>
        </p:nvSpPr>
        <p:spPr>
          <a:xfrm>
            <a:off x="6429350" y="980129"/>
            <a:ext cx="1940400" cy="7041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mfortaa"/>
                <a:ea typeface="Comfortaa"/>
                <a:cs typeface="Comfortaa"/>
                <a:sym typeface="Comfortaa"/>
              </a:rPr>
              <a:t>Ingestion of fava beans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Comfortaa"/>
                <a:ea typeface="Comfortaa"/>
                <a:cs typeface="Comfortaa"/>
                <a:sym typeface="Comfortaa"/>
              </a:rPr>
              <a:t>(favism , </a:t>
            </a:r>
            <a:r>
              <a:rPr lang="en-GB" sz="1000">
                <a:latin typeface="Comfortaa"/>
                <a:ea typeface="Comfortaa"/>
                <a:cs typeface="Comfortaa"/>
                <a:sym typeface="Comfortaa"/>
              </a:rPr>
              <a:t>mediterranean</a:t>
            </a:r>
            <a:r>
              <a:rPr lang="en-GB" sz="1000">
                <a:latin typeface="Comfortaa"/>
                <a:ea typeface="Comfortaa"/>
                <a:cs typeface="Comfortaa"/>
                <a:sym typeface="Comfortaa"/>
              </a:rPr>
              <a:t> variant )</a:t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0" name="Google Shape;240;p25"/>
          <p:cNvSpPr txBox="1"/>
          <p:nvPr/>
        </p:nvSpPr>
        <p:spPr>
          <a:xfrm>
            <a:off x="5950914" y="881274"/>
            <a:ext cx="8493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100">
                <a:solidFill>
                  <a:srgbClr val="3C78D8"/>
                </a:solidFill>
                <a:latin typeface="Exo"/>
                <a:ea typeface="Exo"/>
                <a:cs typeface="Exo"/>
                <a:sym typeface="Exo"/>
              </a:rPr>
              <a:t>3</a:t>
            </a:r>
            <a:endParaRPr b="1" sz="3100">
              <a:solidFill>
                <a:srgbClr val="CFE2F3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41" name="Google Shape;241;p25"/>
          <p:cNvSpPr/>
          <p:nvPr/>
        </p:nvSpPr>
        <p:spPr>
          <a:xfrm>
            <a:off x="2607700" y="2042675"/>
            <a:ext cx="3739200" cy="427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800" u="sng">
                <a:latin typeface="Comfortaa"/>
                <a:ea typeface="Comfortaa"/>
                <a:cs typeface="Comfortaa"/>
                <a:sym typeface="Comfortaa"/>
              </a:rPr>
              <a:t>Chronic </a:t>
            </a:r>
            <a:r>
              <a:rPr b="1" lang="en-GB" sz="800" u="sng">
                <a:latin typeface="Comfortaa"/>
                <a:ea typeface="Comfortaa"/>
                <a:cs typeface="Comfortaa"/>
                <a:sym typeface="Comfortaa"/>
              </a:rPr>
              <a:t>nonspherocytic</a:t>
            </a:r>
            <a:r>
              <a:rPr b="1" lang="en-GB" sz="800" u="sng">
                <a:latin typeface="Comfortaa"/>
                <a:ea typeface="Comfortaa"/>
                <a:cs typeface="Comfortaa"/>
                <a:sym typeface="Comfortaa"/>
              </a:rPr>
              <a:t> anemia</a:t>
            </a: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 Hemolytic attack in absence of </a:t>
            </a: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precipitating</a:t>
            </a: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 factors .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( severe form due to class I mutation )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2" name="Google Shape;242;p25"/>
          <p:cNvSpPr/>
          <p:nvPr/>
        </p:nvSpPr>
        <p:spPr>
          <a:xfrm rot="-2611872">
            <a:off x="2741778" y="2152043"/>
            <a:ext cx="244969" cy="209074"/>
          </a:xfrm>
          <a:custGeom>
            <a:rect b="b" l="l" r="r" t="t"/>
            <a:pathLst>
              <a:path extrusionOk="0" h="3031575" w="3552042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5"/>
          <p:cNvSpPr/>
          <p:nvPr/>
        </p:nvSpPr>
        <p:spPr>
          <a:xfrm>
            <a:off x="8810207" y="29995"/>
            <a:ext cx="321540" cy="131644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5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6"/>
          <p:cNvSpPr/>
          <p:nvPr/>
        </p:nvSpPr>
        <p:spPr>
          <a:xfrm rot="-5400000">
            <a:off x="4544800" y="1260470"/>
            <a:ext cx="1527300" cy="1667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FEFE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6"/>
          <p:cNvSpPr txBox="1"/>
          <p:nvPr/>
        </p:nvSpPr>
        <p:spPr>
          <a:xfrm>
            <a:off x="4424100" y="247350"/>
            <a:ext cx="4475400" cy="10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0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Diagnosis of G6PD deficiency hemolytic anemia</a:t>
            </a:r>
            <a:endParaRPr b="1" sz="2000">
              <a:solidFill>
                <a:srgbClr val="A4C2F4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A4C2F4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51" name="Google Shape;251;p26"/>
          <p:cNvSpPr/>
          <p:nvPr/>
        </p:nvSpPr>
        <p:spPr>
          <a:xfrm rot="-5400000">
            <a:off x="5183441" y="2787795"/>
            <a:ext cx="1527300" cy="1667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FEFE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6"/>
          <p:cNvSpPr/>
          <p:nvPr/>
        </p:nvSpPr>
        <p:spPr>
          <a:xfrm rot="-5400000">
            <a:off x="6845104" y="1260476"/>
            <a:ext cx="1527300" cy="1667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FEFE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6"/>
          <p:cNvSpPr/>
          <p:nvPr/>
        </p:nvSpPr>
        <p:spPr>
          <a:xfrm rot="-5400000">
            <a:off x="7438750" y="2787782"/>
            <a:ext cx="1527300" cy="1667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EFEFEF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6"/>
          <p:cNvSpPr txBox="1"/>
          <p:nvPr/>
        </p:nvSpPr>
        <p:spPr>
          <a:xfrm>
            <a:off x="4621623" y="1554525"/>
            <a:ext cx="14334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 u="sng">
                <a:latin typeface="Comfortaa"/>
                <a:ea typeface="Comfortaa"/>
                <a:cs typeface="Comfortaa"/>
                <a:sym typeface="Comfortaa"/>
              </a:rPr>
              <a:t>Diagnosis of hemolytic anemia</a:t>
            </a:r>
            <a:endParaRPr b="1" sz="1000" u="sng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 u="sng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5" name="Google Shape;255;p26"/>
          <p:cNvSpPr txBox="1"/>
          <p:nvPr/>
        </p:nvSpPr>
        <p:spPr>
          <a:xfrm>
            <a:off x="7177006" y="1554530"/>
            <a:ext cx="9021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 u="sng">
                <a:latin typeface="Comfortaa"/>
                <a:ea typeface="Comfortaa"/>
                <a:cs typeface="Comfortaa"/>
                <a:sym typeface="Comfortaa"/>
              </a:rPr>
              <a:t>Screening</a:t>
            </a:r>
            <a:endParaRPr b="1" sz="1000" u="sng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6" name="Google Shape;256;p26"/>
          <p:cNvSpPr txBox="1"/>
          <p:nvPr/>
        </p:nvSpPr>
        <p:spPr>
          <a:xfrm>
            <a:off x="5264900" y="3087825"/>
            <a:ext cx="15156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 u="sng">
                <a:latin typeface="Comfortaa"/>
                <a:ea typeface="Comfortaa"/>
                <a:cs typeface="Comfortaa"/>
                <a:sym typeface="Comfortaa"/>
              </a:rPr>
              <a:t>Confirmatory test:</a:t>
            </a:r>
            <a:endParaRPr b="1" sz="1000" u="sng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7" name="Google Shape;257;p26"/>
          <p:cNvSpPr txBox="1"/>
          <p:nvPr/>
        </p:nvSpPr>
        <p:spPr>
          <a:xfrm>
            <a:off x="7594101" y="3093525"/>
            <a:ext cx="12483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 u="sng">
                <a:latin typeface="Comfortaa"/>
                <a:ea typeface="Comfortaa"/>
                <a:cs typeface="Comfortaa"/>
                <a:sym typeface="Comfortaa"/>
              </a:rPr>
              <a:t>Molecular test:</a:t>
            </a:r>
            <a:endParaRPr b="1" sz="1000" u="sng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8" name="Google Shape;258;p26"/>
          <p:cNvSpPr txBox="1"/>
          <p:nvPr/>
        </p:nvSpPr>
        <p:spPr>
          <a:xfrm>
            <a:off x="4621625" y="1956196"/>
            <a:ext cx="13734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Complete Blood Count (CBC) &amp; reticulocytic count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59" name="Google Shape;259;p26"/>
          <p:cNvSpPr txBox="1"/>
          <p:nvPr/>
        </p:nvSpPr>
        <p:spPr>
          <a:xfrm>
            <a:off x="6922050" y="1866411"/>
            <a:ext cx="1373400" cy="7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Qualitative assessment  of G6PD enzymatic activity (UV-based test)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0" name="Google Shape;260;p26"/>
          <p:cNvSpPr txBox="1"/>
          <p:nvPr/>
        </p:nvSpPr>
        <p:spPr>
          <a:xfrm>
            <a:off x="5260400" y="3425801"/>
            <a:ext cx="1373400" cy="7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Quantitative measurement  of G6PD enzymatic activity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1" name="Google Shape;261;p26"/>
          <p:cNvSpPr txBox="1"/>
          <p:nvPr/>
        </p:nvSpPr>
        <p:spPr>
          <a:xfrm>
            <a:off x="7469000" y="3452723"/>
            <a:ext cx="1373400" cy="6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Detection of G6PD gene mutation</a:t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62" name="Google Shape;262;p26"/>
          <p:cNvSpPr/>
          <p:nvPr/>
        </p:nvSpPr>
        <p:spPr>
          <a:xfrm rot="-3366230">
            <a:off x="4381943" y="1526073"/>
            <a:ext cx="207942" cy="279476"/>
          </a:xfrm>
          <a:custGeom>
            <a:rect b="b" l="l" r="r" t="t"/>
            <a:pathLst>
              <a:path extrusionOk="0" h="343323" w="154109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6"/>
          <p:cNvSpPr/>
          <p:nvPr/>
        </p:nvSpPr>
        <p:spPr>
          <a:xfrm rot="-3366230">
            <a:off x="5015447" y="3112542"/>
            <a:ext cx="207942" cy="279476"/>
          </a:xfrm>
          <a:custGeom>
            <a:rect b="b" l="l" r="r" t="t"/>
            <a:pathLst>
              <a:path extrusionOk="0" h="343323" w="154109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6"/>
          <p:cNvSpPr/>
          <p:nvPr/>
        </p:nvSpPr>
        <p:spPr>
          <a:xfrm rot="-3366230">
            <a:off x="6689450" y="1526073"/>
            <a:ext cx="207942" cy="279476"/>
          </a:xfrm>
          <a:custGeom>
            <a:rect b="b" l="l" r="r" t="t"/>
            <a:pathLst>
              <a:path extrusionOk="0" h="343323" w="154109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6"/>
          <p:cNvSpPr/>
          <p:nvPr/>
        </p:nvSpPr>
        <p:spPr>
          <a:xfrm rot="-3366230">
            <a:off x="7277851" y="3112538"/>
            <a:ext cx="207942" cy="279476"/>
          </a:xfrm>
          <a:custGeom>
            <a:rect b="b" l="l" r="r" t="t"/>
            <a:pathLst>
              <a:path extrusionOk="0" h="343323" w="154109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6"/>
          <p:cNvSpPr txBox="1"/>
          <p:nvPr/>
        </p:nvSpPr>
        <p:spPr>
          <a:xfrm>
            <a:off x="108600" y="247350"/>
            <a:ext cx="3733200" cy="9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Variant Enzymes of G6PD Deficiency Hemolytic Anemia</a:t>
            </a:r>
            <a:endParaRPr b="1" sz="18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67" name="Google Shape;2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3025" y="1554525"/>
            <a:ext cx="1667100" cy="3483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8" name="Google Shape;268;p26"/>
          <p:cNvCxnSpPr/>
          <p:nvPr/>
        </p:nvCxnSpPr>
        <p:spPr>
          <a:xfrm rot="10800000">
            <a:off x="4275938" y="24750"/>
            <a:ext cx="14100" cy="50940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69" name="Google Shape;269;p26"/>
          <p:cNvSpPr/>
          <p:nvPr/>
        </p:nvSpPr>
        <p:spPr>
          <a:xfrm>
            <a:off x="108600" y="1933800"/>
            <a:ext cx="2319600" cy="1000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lang="en-GB" sz="1100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G6PD A-(class III)</a:t>
            </a:r>
            <a:endParaRPr b="1" sz="1100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Moderate, young RBCs contain enzymatic activity. Unstable enzyme, but kinetically normal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0" name="Google Shape;270;p26"/>
          <p:cNvSpPr/>
          <p:nvPr/>
        </p:nvSpPr>
        <p:spPr>
          <a:xfrm>
            <a:off x="108600" y="3386900"/>
            <a:ext cx="2319600" cy="1078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lang="en-GB" sz="11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G6PD Mediterranean(II)</a:t>
            </a:r>
            <a:endParaRPr b="1" sz="11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Enzyme with decreased stability Resulting in decreased activity (severe). Affect all RBCs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latin typeface="Comfortaa"/>
                <a:ea typeface="Comfortaa"/>
                <a:cs typeface="Comfortaa"/>
                <a:sym typeface="Comfortaa"/>
              </a:rPr>
              <a:t>(both young and old)</a:t>
            </a:r>
            <a:endParaRPr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1" name="Google Shape;271;p26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"/>
          <p:cNvSpPr txBox="1"/>
          <p:nvPr/>
        </p:nvSpPr>
        <p:spPr>
          <a:xfrm>
            <a:off x="1227925" y="301450"/>
            <a:ext cx="58896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Take Home Messages</a:t>
            </a:r>
            <a:endParaRPr b="1" sz="2400">
              <a:solidFill>
                <a:srgbClr val="3C78D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7" name="Google Shape;277;p27"/>
          <p:cNvSpPr/>
          <p:nvPr/>
        </p:nvSpPr>
        <p:spPr>
          <a:xfrm>
            <a:off x="933900" y="1191352"/>
            <a:ext cx="330300" cy="2403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8" name="Google Shape;278;p27"/>
          <p:cNvSpPr/>
          <p:nvPr/>
        </p:nvSpPr>
        <p:spPr>
          <a:xfrm>
            <a:off x="933900" y="1720409"/>
            <a:ext cx="330300" cy="2403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79" name="Google Shape;279;p27"/>
          <p:cNvSpPr/>
          <p:nvPr/>
        </p:nvSpPr>
        <p:spPr>
          <a:xfrm>
            <a:off x="933900" y="2249467"/>
            <a:ext cx="330300" cy="2403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0" name="Google Shape;280;p27"/>
          <p:cNvSpPr/>
          <p:nvPr/>
        </p:nvSpPr>
        <p:spPr>
          <a:xfrm>
            <a:off x="933900" y="2778525"/>
            <a:ext cx="330300" cy="2403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1" name="Google Shape;281;p27"/>
          <p:cNvSpPr/>
          <p:nvPr/>
        </p:nvSpPr>
        <p:spPr>
          <a:xfrm>
            <a:off x="933900" y="3307582"/>
            <a:ext cx="330300" cy="2403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2" name="Google Shape;282;p27"/>
          <p:cNvSpPr txBox="1"/>
          <p:nvPr>
            <p:ph idx="12" type="sldNum"/>
          </p:nvPr>
        </p:nvSpPr>
        <p:spPr>
          <a:xfrm>
            <a:off x="8595221" y="4806663"/>
            <a:ext cx="548700" cy="393600"/>
          </a:xfrm>
          <a:prstGeom prst="rect">
            <a:avLst/>
          </a:prstGeom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7"/>
          <p:cNvSpPr txBox="1"/>
          <p:nvPr>
            <p:ph idx="1" type="body"/>
          </p:nvPr>
        </p:nvSpPr>
        <p:spPr>
          <a:xfrm>
            <a:off x="1405425" y="1158800"/>
            <a:ext cx="5764800" cy="2403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G6PD deficiency impairs the ability of cells to form NADPH.</a:t>
            </a:r>
            <a:endParaRPr b="1" sz="1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4" name="Google Shape;284;p27"/>
          <p:cNvSpPr txBox="1"/>
          <p:nvPr>
            <p:ph idx="1" type="body"/>
          </p:nvPr>
        </p:nvSpPr>
        <p:spPr>
          <a:xfrm>
            <a:off x="1405425" y="1588475"/>
            <a:ext cx="6604200" cy="3528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RBCs are particularly affected because they do not have other sources of NADPH.</a:t>
            </a:r>
            <a:endParaRPr b="1" sz="1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5" name="Google Shape;285;p27"/>
          <p:cNvSpPr txBox="1"/>
          <p:nvPr>
            <p:ph idx="1" type="body"/>
          </p:nvPr>
        </p:nvSpPr>
        <p:spPr>
          <a:xfrm>
            <a:off x="1405425" y="2206725"/>
            <a:ext cx="6775200" cy="2403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NADPH is essential for the </a:t>
            </a:r>
            <a:r>
              <a:rPr b="1" lang="en-GB" sz="1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antioxidant</a:t>
            </a:r>
            <a:r>
              <a:rPr b="1" lang="en-GB" sz="1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  activity of Glutathione  peroxidase/reductase system</a:t>
            </a:r>
            <a:endParaRPr b="1" sz="1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6" name="Google Shape;286;p27"/>
          <p:cNvSpPr txBox="1"/>
          <p:nvPr>
            <p:ph idx="1" type="body"/>
          </p:nvPr>
        </p:nvSpPr>
        <p:spPr>
          <a:xfrm>
            <a:off x="1405425" y="2735775"/>
            <a:ext cx="6144600" cy="3258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G6PD deficiency is an X-linked disease characterized by hemolytic anemia.</a:t>
            </a:r>
            <a:endParaRPr b="1" sz="1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7" name="Google Shape;287;p27"/>
          <p:cNvSpPr txBox="1"/>
          <p:nvPr>
            <p:ph idx="1" type="body"/>
          </p:nvPr>
        </p:nvSpPr>
        <p:spPr>
          <a:xfrm>
            <a:off x="1405425" y="3264850"/>
            <a:ext cx="7086900" cy="3258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The precipitating factors of hemolysis includes administration of oxidant drugs, ingestion of fava</a:t>
            </a:r>
            <a:endParaRPr b="1" sz="1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beans or severe infections.</a:t>
            </a:r>
            <a:endParaRPr b="1" sz="1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88" name="Google Shape;288;p27"/>
          <p:cNvSpPr/>
          <p:nvPr/>
        </p:nvSpPr>
        <p:spPr>
          <a:xfrm>
            <a:off x="0" y="5086353"/>
            <a:ext cx="9144000" cy="57000"/>
          </a:xfrm>
          <a:prstGeom prst="rect">
            <a:avLst/>
          </a:prstGeom>
          <a:gradFill>
            <a:gsLst>
              <a:gs pos="0">
                <a:srgbClr val="3C78D8"/>
              </a:gs>
              <a:gs pos="100000">
                <a:srgbClr val="6D9EEB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7"/>
          <p:cNvSpPr/>
          <p:nvPr/>
        </p:nvSpPr>
        <p:spPr>
          <a:xfrm>
            <a:off x="933900" y="4159102"/>
            <a:ext cx="330300" cy="2403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0" name="Google Shape;290;p27"/>
          <p:cNvSpPr/>
          <p:nvPr/>
        </p:nvSpPr>
        <p:spPr>
          <a:xfrm>
            <a:off x="933900" y="3758697"/>
            <a:ext cx="330300" cy="240300"/>
          </a:xfrm>
          <a:custGeom>
            <a:rect b="b" l="l" r="r" t="t"/>
            <a:pathLst>
              <a:path extrusionOk="0" h="120000" w="120000">
                <a:moveTo>
                  <a:pt x="68227" y="110255"/>
                </a:moveTo>
                <a:lnTo>
                  <a:pt x="52294" y="71566"/>
                </a:lnTo>
                <a:lnTo>
                  <a:pt x="109194" y="14666"/>
                </a:lnTo>
                <a:cubicBezTo>
                  <a:pt x="109194" y="14666"/>
                  <a:pt x="68227" y="110255"/>
                  <a:pt x="68227" y="110255"/>
                </a:cubicBezTo>
                <a:close/>
                <a:moveTo>
                  <a:pt x="9750" y="51777"/>
                </a:moveTo>
                <a:lnTo>
                  <a:pt x="105333" y="10805"/>
                </a:lnTo>
                <a:lnTo>
                  <a:pt x="48438" y="67705"/>
                </a:lnTo>
                <a:cubicBezTo>
                  <a:pt x="48438" y="67705"/>
                  <a:pt x="9750" y="51777"/>
                  <a:pt x="9750" y="51777"/>
                </a:cubicBezTo>
                <a:close/>
                <a:moveTo>
                  <a:pt x="120000" y="2727"/>
                </a:moveTo>
                <a:cubicBezTo>
                  <a:pt x="120000" y="1222"/>
                  <a:pt x="118777" y="0"/>
                  <a:pt x="117272" y="0"/>
                </a:cubicBezTo>
                <a:cubicBezTo>
                  <a:pt x="116855" y="0"/>
                  <a:pt x="116466" y="111"/>
                  <a:pt x="116111" y="288"/>
                </a:cubicBezTo>
                <a:lnTo>
                  <a:pt x="116100" y="266"/>
                </a:lnTo>
                <a:lnTo>
                  <a:pt x="1677" y="49305"/>
                </a:lnTo>
                <a:cubicBezTo>
                  <a:pt x="1672" y="49305"/>
                  <a:pt x="1661" y="49311"/>
                  <a:pt x="1650" y="49316"/>
                </a:cubicBezTo>
                <a:lnTo>
                  <a:pt x="1555" y="49361"/>
                </a:lnTo>
                <a:lnTo>
                  <a:pt x="1561" y="49372"/>
                </a:lnTo>
                <a:cubicBezTo>
                  <a:pt x="644" y="49816"/>
                  <a:pt x="0" y="50733"/>
                  <a:pt x="0" y="51816"/>
                </a:cubicBezTo>
                <a:cubicBezTo>
                  <a:pt x="0" y="53055"/>
                  <a:pt x="838" y="54061"/>
                  <a:pt x="1972" y="54394"/>
                </a:cubicBezTo>
                <a:lnTo>
                  <a:pt x="1961" y="54438"/>
                </a:lnTo>
                <a:lnTo>
                  <a:pt x="47011" y="72988"/>
                </a:lnTo>
                <a:lnTo>
                  <a:pt x="65561" y="118044"/>
                </a:lnTo>
                <a:lnTo>
                  <a:pt x="65605" y="118027"/>
                </a:lnTo>
                <a:cubicBezTo>
                  <a:pt x="65938" y="119161"/>
                  <a:pt x="66944" y="120000"/>
                  <a:pt x="68183" y="120000"/>
                </a:cubicBezTo>
                <a:cubicBezTo>
                  <a:pt x="69266" y="120000"/>
                  <a:pt x="70188" y="119355"/>
                  <a:pt x="70627" y="118438"/>
                </a:cubicBezTo>
                <a:lnTo>
                  <a:pt x="70644" y="118444"/>
                </a:lnTo>
                <a:lnTo>
                  <a:pt x="70683" y="118350"/>
                </a:lnTo>
                <a:cubicBezTo>
                  <a:pt x="70688" y="118338"/>
                  <a:pt x="70694" y="118333"/>
                  <a:pt x="70694" y="118322"/>
                </a:cubicBezTo>
                <a:lnTo>
                  <a:pt x="119738" y="3900"/>
                </a:lnTo>
                <a:lnTo>
                  <a:pt x="119705" y="3883"/>
                </a:lnTo>
                <a:cubicBezTo>
                  <a:pt x="119877" y="3533"/>
                  <a:pt x="120000" y="3150"/>
                  <a:pt x="120000" y="2727"/>
                </a:cubicBezTo>
                <a:moveTo>
                  <a:pt x="43638" y="90000"/>
                </a:moveTo>
                <a:cubicBezTo>
                  <a:pt x="42883" y="90000"/>
                  <a:pt x="42200" y="90305"/>
                  <a:pt x="41705" y="90800"/>
                </a:cubicBezTo>
                <a:lnTo>
                  <a:pt x="33527" y="98983"/>
                </a:lnTo>
                <a:cubicBezTo>
                  <a:pt x="33033" y="99472"/>
                  <a:pt x="32727" y="100161"/>
                  <a:pt x="32727" y="100911"/>
                </a:cubicBezTo>
                <a:cubicBezTo>
                  <a:pt x="32727" y="102416"/>
                  <a:pt x="33950" y="103638"/>
                  <a:pt x="35455" y="103638"/>
                </a:cubicBezTo>
                <a:cubicBezTo>
                  <a:pt x="36205" y="103638"/>
                  <a:pt x="36888" y="103333"/>
                  <a:pt x="37383" y="102838"/>
                </a:cubicBezTo>
                <a:lnTo>
                  <a:pt x="45566" y="94655"/>
                </a:lnTo>
                <a:cubicBezTo>
                  <a:pt x="46061" y="94166"/>
                  <a:pt x="46361" y="93483"/>
                  <a:pt x="46361" y="92727"/>
                </a:cubicBezTo>
                <a:cubicBezTo>
                  <a:pt x="46361" y="91222"/>
                  <a:pt x="45144" y="90000"/>
                  <a:pt x="43638" y="90000"/>
                </a:cubicBezTo>
                <a:moveTo>
                  <a:pt x="43638" y="79094"/>
                </a:moveTo>
                <a:cubicBezTo>
                  <a:pt x="43638" y="77588"/>
                  <a:pt x="42416" y="76361"/>
                  <a:pt x="40911" y="76361"/>
                </a:cubicBezTo>
                <a:cubicBezTo>
                  <a:pt x="40155" y="76361"/>
                  <a:pt x="39472" y="76672"/>
                  <a:pt x="38983" y="77161"/>
                </a:cubicBezTo>
                <a:lnTo>
                  <a:pt x="11705" y="104433"/>
                </a:lnTo>
                <a:cubicBezTo>
                  <a:pt x="11216" y="104933"/>
                  <a:pt x="10911" y="105616"/>
                  <a:pt x="10911" y="106361"/>
                </a:cubicBezTo>
                <a:cubicBezTo>
                  <a:pt x="10911" y="107872"/>
                  <a:pt x="12133" y="109088"/>
                  <a:pt x="13638" y="109088"/>
                </a:cubicBezTo>
                <a:cubicBezTo>
                  <a:pt x="14388" y="109088"/>
                  <a:pt x="15072" y="108788"/>
                  <a:pt x="15566" y="108294"/>
                </a:cubicBezTo>
                <a:lnTo>
                  <a:pt x="42838" y="81016"/>
                </a:lnTo>
                <a:cubicBezTo>
                  <a:pt x="43333" y="80527"/>
                  <a:pt x="43638" y="79844"/>
                  <a:pt x="43638" y="79094"/>
                </a:cubicBezTo>
                <a:moveTo>
                  <a:pt x="26472" y="81016"/>
                </a:moveTo>
                <a:lnTo>
                  <a:pt x="29200" y="78294"/>
                </a:lnTo>
                <a:cubicBezTo>
                  <a:pt x="29694" y="77800"/>
                  <a:pt x="30000" y="77116"/>
                  <a:pt x="30000" y="76361"/>
                </a:cubicBezTo>
                <a:cubicBezTo>
                  <a:pt x="30000" y="74861"/>
                  <a:pt x="28777" y="73638"/>
                  <a:pt x="27272" y="73638"/>
                </a:cubicBezTo>
                <a:cubicBezTo>
                  <a:pt x="26522" y="73638"/>
                  <a:pt x="25838" y="73944"/>
                  <a:pt x="25344" y="74433"/>
                </a:cubicBezTo>
                <a:lnTo>
                  <a:pt x="22616" y="77161"/>
                </a:lnTo>
                <a:cubicBezTo>
                  <a:pt x="22122" y="77661"/>
                  <a:pt x="21816" y="78338"/>
                  <a:pt x="21816" y="79094"/>
                </a:cubicBezTo>
                <a:cubicBezTo>
                  <a:pt x="21816" y="80594"/>
                  <a:pt x="23038" y="81816"/>
                  <a:pt x="24544" y="81816"/>
                </a:cubicBezTo>
                <a:cubicBezTo>
                  <a:pt x="25300" y="81816"/>
                  <a:pt x="25977" y="81516"/>
                  <a:pt x="26472" y="81016"/>
                </a:cubicBezTo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10700" lIns="10700" spcFirstLastPara="1" rIns="10700" wrap="square" tIns="10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B4B4B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1" name="Google Shape;291;p27"/>
          <p:cNvSpPr txBox="1"/>
          <p:nvPr>
            <p:ph idx="1" type="body"/>
          </p:nvPr>
        </p:nvSpPr>
        <p:spPr>
          <a:xfrm>
            <a:off x="1405436" y="3734515"/>
            <a:ext cx="5649300" cy="3258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G6PD deficiency is classified according to the residual activity of the G6PD</a:t>
            </a:r>
            <a:endParaRPr b="1" sz="1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2" name="Google Shape;292;p27"/>
          <p:cNvSpPr txBox="1"/>
          <p:nvPr>
            <p:ph idx="1" type="body"/>
          </p:nvPr>
        </p:nvSpPr>
        <p:spPr>
          <a:xfrm>
            <a:off x="1405425" y="4147000"/>
            <a:ext cx="6938100" cy="352800"/>
          </a:xfrm>
          <a:prstGeom prst="rect">
            <a:avLst/>
          </a:prstGeom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Class I variant (the most severe) class is associated with chronic nonspherocytic hemolytic anemia.</a:t>
            </a:r>
            <a:endParaRPr b="1" sz="1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3" name="Google Shape;293;p27"/>
          <p:cNvSpPr/>
          <p:nvPr/>
        </p:nvSpPr>
        <p:spPr>
          <a:xfrm>
            <a:off x="8822384" y="-5"/>
            <a:ext cx="321540" cy="131644"/>
          </a:xfrm>
          <a:custGeom>
            <a:rect b="b" l="l" r="r" t="t"/>
            <a:pathLst>
              <a:path extrusionOk="0" h="1548752" w="321540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20852"/>
            <a:ext cx="786791" cy="56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tents Slide Master">
  <a:themeElements>
    <a:clrScheme name="ALLPPT-Artificial Intellige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4C93DF"/>
      </a:accent3>
      <a:accent4>
        <a:srgbClr val="F77660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