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Exo"/>
      <p:regular r:id="rId25"/>
      <p:bold r:id="rId26"/>
      <p:italic r:id="rId27"/>
      <p:boldItalic r:id="rId28"/>
    </p:embeddedFont>
    <p:embeddedFont>
      <p:font typeface="Comfortaa"/>
      <p:regular r:id="rId29"/>
      <p:bold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24E852F-AD6B-4258-B43A-315090E68061}">
  <a:tblStyle styleId="{724E852F-AD6B-4258-B43A-315090E68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xo-bold.fntdata"/><Relationship Id="rId25" Type="http://schemas.openxmlformats.org/officeDocument/2006/relationships/font" Target="fonts/Exo-regular.fntdata"/><Relationship Id="rId28" Type="http://schemas.openxmlformats.org/officeDocument/2006/relationships/font" Target="fonts/Exo-boldItalic.fntdata"/><Relationship Id="rId27" Type="http://schemas.openxmlformats.org/officeDocument/2006/relationships/font" Target="fonts/Ex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omforta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regular.fntdata"/><Relationship Id="rId30" Type="http://schemas.openxmlformats.org/officeDocument/2006/relationships/font" Target="fonts/Comfortaa-bold.fntdata"/><Relationship Id="rId11" Type="http://schemas.openxmlformats.org/officeDocument/2006/relationships/slide" Target="slides/slide4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3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cf62aa620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6cf62aa620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cf62aa620_2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cf62aa620_2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cf62aa620_2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cf62aa620_2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cf62aa620_2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6cf62aa620_2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cf62aa620_2_3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cf62aa620_2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cf62aa620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cf62aa620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f62aa620_2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cf62aa620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cf62aa620_2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cf62aa620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cf62aa620_2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cf62aa620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cf62aa620_2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cf62aa620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cf62aa620_2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cf62aa620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cf62aa620_2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cf62aa620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cf62aa620_2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cf62aa620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0" Type="http://schemas.openxmlformats.org/officeDocument/2006/relationships/image" Target="../media/image1.jpg"/><Relationship Id="rId9" Type="http://schemas.openxmlformats.org/officeDocument/2006/relationships/image" Target="../media/image12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5" Type="http://schemas.openxmlformats.org/officeDocument/2006/relationships/image" Target="../media/image25.jp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 Index:</a:t>
            </a:r>
            <a:endParaRPr b="1" sz="900" u="sng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Topic</a:t>
            </a:r>
            <a:endParaRPr b="1" sz="9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content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</a:t>
            </a:r>
            <a:endParaRPr b="1" sz="900">
              <a:solidFill>
                <a:srgbClr val="266F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Urea Cycle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460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Drs’ notes</a:t>
            </a:r>
            <a:endParaRPr b="1" sz="9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 info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/>
        </p:nvSpPr>
        <p:spPr>
          <a:xfrm>
            <a:off x="2147525" y="30125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Hyperammonemia cont.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1" name="Google Shape;331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28"/>
          <p:cNvCxnSpPr/>
          <p:nvPr/>
        </p:nvCxnSpPr>
        <p:spPr>
          <a:xfrm flipH="1">
            <a:off x="408537" y="1143484"/>
            <a:ext cx="1500" cy="3843000"/>
          </a:xfrm>
          <a:prstGeom prst="straightConnector1">
            <a:avLst/>
          </a:prstGeom>
          <a:noFill/>
          <a:ln cap="flat" cmpd="sng" w="25400">
            <a:solidFill>
              <a:srgbClr val="576868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334" name="Google Shape;334;p28"/>
          <p:cNvGrpSpPr/>
          <p:nvPr/>
        </p:nvGrpSpPr>
        <p:grpSpPr>
          <a:xfrm>
            <a:off x="58242" y="4093741"/>
            <a:ext cx="681358" cy="488585"/>
            <a:chOff x="1835696" y="2517293"/>
            <a:chExt cx="792000" cy="792000"/>
          </a:xfrm>
        </p:grpSpPr>
        <p:sp>
          <p:nvSpPr>
            <p:cNvPr id="335" name="Google Shape;335;p28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28"/>
          <p:cNvGrpSpPr/>
          <p:nvPr/>
        </p:nvGrpSpPr>
        <p:grpSpPr>
          <a:xfrm>
            <a:off x="53063" y="3221812"/>
            <a:ext cx="681358" cy="488585"/>
            <a:chOff x="1835696" y="2517293"/>
            <a:chExt cx="792000" cy="792000"/>
          </a:xfrm>
        </p:grpSpPr>
        <p:sp>
          <p:nvSpPr>
            <p:cNvPr id="338" name="Google Shape;338;p28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8"/>
          <p:cNvGrpSpPr/>
          <p:nvPr/>
        </p:nvGrpSpPr>
        <p:grpSpPr>
          <a:xfrm>
            <a:off x="78555" y="1424235"/>
            <a:ext cx="681358" cy="488585"/>
            <a:chOff x="5680238" y="2133281"/>
            <a:chExt cx="792000" cy="792000"/>
          </a:xfrm>
        </p:grpSpPr>
        <p:sp>
          <p:nvSpPr>
            <p:cNvPr id="341" name="Google Shape;341;p28"/>
            <p:cNvSpPr/>
            <p:nvPr/>
          </p:nvSpPr>
          <p:spPr>
            <a:xfrm>
              <a:off x="5680238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5746200" y="2199243"/>
              <a:ext cx="660300" cy="660300"/>
            </a:xfrm>
            <a:prstGeom prst="diamond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8566" y="2323018"/>
            <a:ext cx="681358" cy="488585"/>
            <a:chOff x="4168070" y="2133281"/>
            <a:chExt cx="792000" cy="792000"/>
          </a:xfrm>
        </p:grpSpPr>
        <p:sp>
          <p:nvSpPr>
            <p:cNvPr id="344" name="Google Shape;344;p28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6D9EEB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50" y="1580363"/>
            <a:ext cx="311599" cy="1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55" y="4214404"/>
            <a:ext cx="247250" cy="2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50" y="2458407"/>
            <a:ext cx="217800" cy="21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9" name="Google Shape;3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400" y="3342475"/>
            <a:ext cx="217800" cy="2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8"/>
          <p:cNvSpPr txBox="1"/>
          <p:nvPr/>
        </p:nvSpPr>
        <p:spPr>
          <a:xfrm>
            <a:off x="796979" y="1463745"/>
            <a:ext cx="3000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Protein restriction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723750" y="2284579"/>
            <a:ext cx="3446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Volume repletion to maintain renal function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○ Use 10% dextrose in water but limit the use of normal saline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714913" y="3279808"/>
            <a:ext cx="36102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Ammonia removal by hemodialysis &amp; or drugs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693925" y="4082125"/>
            <a:ext cx="34758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Avoid drugs that increase protein catabolism (eg, glucocorticoids) or inhibit urea synthesis (eg, valproic acid), or have direct hepatotoxicity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508197" y="658875"/>
            <a:ext cx="2867100" cy="393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FC5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Management:</a:t>
            </a:r>
            <a:endParaRPr b="1">
              <a:solidFill>
                <a:srgbClr val="9FC5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4513425" y="694875"/>
            <a:ext cx="2867100" cy="393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FC5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of treatment</a:t>
            </a:r>
            <a:r>
              <a:rPr b="1" lang="en">
                <a:solidFill>
                  <a:srgbClr val="9FC5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>
              <a:solidFill>
                <a:srgbClr val="9FC5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6" name="Google Shape;356;p28"/>
          <p:cNvCxnSpPr/>
          <p:nvPr/>
        </p:nvCxnSpPr>
        <p:spPr>
          <a:xfrm flipH="1" rot="10800000">
            <a:off x="4231225" y="1123013"/>
            <a:ext cx="57900" cy="39375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lgDash"/>
            <a:round/>
            <a:headEnd len="med" w="med" type="none"/>
            <a:tailEnd len="med" w="med" type="diamond"/>
          </a:ln>
        </p:spPr>
      </p:cxnSp>
      <p:sp>
        <p:nvSpPr>
          <p:cNvPr id="357" name="Google Shape;357;p28"/>
          <p:cNvSpPr/>
          <p:nvPr/>
        </p:nvSpPr>
        <p:spPr>
          <a:xfrm>
            <a:off x="4350625" y="4040239"/>
            <a:ext cx="774625" cy="924000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8"/>
          <p:cNvSpPr txBox="1"/>
          <p:nvPr/>
        </p:nvSpPr>
        <p:spPr>
          <a:xfrm>
            <a:off x="5246475" y="1377350"/>
            <a:ext cx="37278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that scavenge ammonia by creating an alternate pathway to excrete N 2- precursors: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➢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I.V. Sodium phenylacetate &amp; sodium benzoate (Ammonul)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Century Gothic"/>
              <a:buChar char="➢"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Oral sodium phenylbutyrate (Buphenyl) 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➢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I.V. Arginine: for all UCDs except UCD due to arginase deﬁciency (argininemia)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5172375" y="4040244"/>
            <a:ext cx="37278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Activators to CPSI (Carglumic acid ‘Carbaglu’):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Century Gothic"/>
              <a:buChar char="➢"/>
            </a:pPr>
            <a:r>
              <a:rPr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hyperammonemia due to NAGS deﬁciency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4788071" y="2883550"/>
            <a:ext cx="4186200" cy="82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★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Prodrug that is converted to phenylacetate.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★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Phenylacetate condenses with glutamine (in blood) forming phenylacetylglutamine that is excreted in urine.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4918025" y="2629750"/>
            <a:ext cx="1780800" cy="42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Sodium phenylbutyrate (Buphenyl):</a:t>
            </a:r>
            <a:endParaRPr b="1"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4424721" y="1377360"/>
            <a:ext cx="774625" cy="924000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29"/>
          <p:cNvCxnSpPr/>
          <p:nvPr/>
        </p:nvCxnSpPr>
        <p:spPr>
          <a:xfrm rot="10800000">
            <a:off x="5283632" y="1054393"/>
            <a:ext cx="5889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68" name="Google Shape;368;p29"/>
          <p:cNvSpPr txBox="1"/>
          <p:nvPr/>
        </p:nvSpPr>
        <p:spPr>
          <a:xfrm>
            <a:off x="2147538" y="4133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1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9" name="Google Shape;369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1" name="Google Shape;371;p29"/>
          <p:cNvGraphicFramePr/>
          <p:nvPr/>
        </p:nvGraphicFramePr>
        <p:xfrm>
          <a:off x="132109" y="762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{724E852F-AD6B-4258-B43A-315090E68061}</a:tableStyleId>
              </a:tblPr>
              <a:tblGrid>
                <a:gridCol w="2499475"/>
              </a:tblGrid>
              <a:tr h="46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❶  Removal of α-amino group, formation of ammonia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153900">
                <a:tc>
                  <a:txBody>
                    <a:bodyPr/>
                    <a:lstStyle/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omfortaa"/>
                        <a:buChar char="★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Transamination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omfortaa"/>
                        <a:buChar char="-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 </a:t>
                      </a:r>
                      <a:r>
                        <a:rPr b="1"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 &amp; AST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entury Gothic"/>
                        <a:buChar char="-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Amino groups of amino acids are funneled to </a:t>
                      </a:r>
                      <a:r>
                        <a:rPr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glutamate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by transamination reactions with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α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-ketoglutarate.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entury Gothic"/>
                        <a:buChar char="★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Oxidative deamination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omfortaa"/>
                        <a:buChar char="-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liver By </a:t>
                      </a:r>
                      <a:r>
                        <a:rPr b="1"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Glutamate dehydrogenase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entury Gothic"/>
                        <a:buChar char="-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glutamate will release NH</a:t>
                      </a:r>
                      <a:r>
                        <a:rPr baseline="-25000"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Regenerate α-ketoglutarate.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❷ Transport of NH</a:t>
                      </a:r>
                      <a:r>
                        <a:rPr b="1" baseline="-25000" lang="en" sz="9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r>
                        <a:rPr b="1" lang="en" sz="9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from peripheral tissues into the liver</a:t>
                      </a:r>
                      <a:endParaRPr b="1" sz="9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616950">
                <a:tc>
                  <a:txBody>
                    <a:bodyPr/>
                    <a:lstStyle/>
                    <a:p>
                      <a:pPr indent="-2730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omfortaa"/>
                        <a:buChar char="★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Glutamine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(from most tissues to liver). Glutamine formed by </a:t>
                      </a:r>
                      <a:r>
                        <a:rPr b="1"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glutamine synthetase</a:t>
                      </a:r>
                      <a:r>
                        <a:rPr b="1" lang="en" sz="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b="1" sz="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omfortaa"/>
                        <a:buChar char="★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Alanine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(from muscles to liver).</a:t>
                      </a:r>
                      <a:endParaRPr b="1" sz="7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❸  Release of ammonia from glutamine and alanine in the liver</a:t>
                      </a:r>
                      <a:endParaRPr b="1" sz="9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</a:tr>
              <a:tr h="939125">
                <a:tc>
                  <a:txBody>
                    <a:bodyPr/>
                    <a:lstStyle/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omfortaa"/>
                        <a:buAutoNum type="arabicPeriod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Glutamine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converted back into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glutamate by </a:t>
                      </a:r>
                      <a:r>
                        <a:rPr b="1"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glutaminase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omfortaa"/>
                        <a:buAutoNum type="arabicPeriod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Alanine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will give its amino group to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α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-ketoglutarate to form glutamate by </a:t>
                      </a:r>
                      <a:r>
                        <a:rPr b="1"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730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omfortaa"/>
                        <a:buAutoNum type="arabicPeriod"/>
                      </a:pPr>
                      <a:r>
                        <a:rPr b="1" lang="en" sz="7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Glutamate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converted into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α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-ketoglutarate and releasing NH</a:t>
                      </a:r>
                      <a:r>
                        <a:rPr baseline="-25000"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by </a:t>
                      </a:r>
                      <a:r>
                        <a:rPr b="1" lang="en" sz="7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glutamate dehydrogenase</a:t>
                      </a:r>
                      <a:r>
                        <a:rPr b="1" lang="en" sz="7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b="1" sz="7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2" name="Google Shape;372;p29"/>
          <p:cNvSpPr/>
          <p:nvPr/>
        </p:nvSpPr>
        <p:spPr>
          <a:xfrm>
            <a:off x="2752138" y="2260200"/>
            <a:ext cx="944700" cy="6207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73" name="Google Shape;373;p29"/>
          <p:cNvCxnSpPr>
            <a:stCxn id="372" idx="2"/>
            <a:endCxn id="374" idx="1"/>
          </p:cNvCxnSpPr>
          <p:nvPr/>
        </p:nvCxnSpPr>
        <p:spPr>
          <a:xfrm flipH="1" rot="-5400000">
            <a:off x="3417238" y="2688150"/>
            <a:ext cx="435300" cy="820800"/>
          </a:xfrm>
          <a:prstGeom prst="curvedConnector2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75" name="Google Shape;375;p29"/>
          <p:cNvCxnSpPr>
            <a:stCxn id="372" idx="0"/>
            <a:endCxn id="376" idx="1"/>
          </p:cNvCxnSpPr>
          <p:nvPr/>
        </p:nvCxnSpPr>
        <p:spPr>
          <a:xfrm rot="-5400000">
            <a:off x="3457138" y="1665450"/>
            <a:ext cx="362100" cy="827400"/>
          </a:xfrm>
          <a:prstGeom prst="curvedConnector2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77" name="Google Shape;377;p29"/>
          <p:cNvSpPr/>
          <p:nvPr/>
        </p:nvSpPr>
        <p:spPr>
          <a:xfrm>
            <a:off x="4045521" y="731525"/>
            <a:ext cx="1364400" cy="734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Enzymes of urea</a:t>
            </a:r>
            <a:endParaRPr b="1"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78" name="Google Shape;378;p29"/>
          <p:cNvCxnSpPr>
            <a:stCxn id="372" idx="0"/>
            <a:endCxn id="377" idx="1"/>
          </p:cNvCxnSpPr>
          <p:nvPr/>
        </p:nvCxnSpPr>
        <p:spPr>
          <a:xfrm rot="-5400000">
            <a:off x="3054238" y="1268850"/>
            <a:ext cx="1161600" cy="821100"/>
          </a:xfrm>
          <a:prstGeom prst="curvedConnector2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79" name="Google Shape;379;p29"/>
          <p:cNvCxnSpPr>
            <a:stCxn id="372" idx="2"/>
            <a:endCxn id="380" idx="1"/>
          </p:cNvCxnSpPr>
          <p:nvPr/>
        </p:nvCxnSpPr>
        <p:spPr>
          <a:xfrm flipH="1" rot="-5400000">
            <a:off x="2966038" y="3139350"/>
            <a:ext cx="1337700" cy="820800"/>
          </a:xfrm>
          <a:prstGeom prst="curvedConnector2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81" name="Google Shape;381;p29"/>
          <p:cNvSpPr/>
          <p:nvPr/>
        </p:nvSpPr>
        <p:spPr>
          <a:xfrm>
            <a:off x="5872534" y="744350"/>
            <a:ext cx="2955900" cy="620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AutoNum type="arabicPeriod"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Carbamoyl Phosphate synthetase 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CPSI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AutoNum type="arabicPeriod"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Ornithine Transcarbamylase 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OTC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AutoNum type="arabicPeriod"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Argininosuccinate Synthase (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Argininosuccinate Lyase (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ASL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Arginase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9"/>
          <p:cNvSpPr/>
          <p:nvPr/>
        </p:nvSpPr>
        <p:spPr>
          <a:xfrm>
            <a:off x="5872534" y="1548700"/>
            <a:ext cx="3038700" cy="1342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★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RATE-LIMITING ENZYME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urea cycle: 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CPSI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b="1"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Char char="★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Allosteric activator of CPSI: </a:t>
            </a: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N-Acetylglutamate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b="1"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Char char="★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N-Acetylglutamate is synthesized by:</a:t>
            </a:r>
            <a:endParaRPr b="1" sz="7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N-Acetylglutamate synthetase 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NAGS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presence of 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arginine</a:t>
            </a: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★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 of NAGS deﬁciency:</a:t>
            </a:r>
            <a:endParaRPr b="1" sz="7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Carbaglu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CPS1 activator</a:t>
            </a: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9"/>
          <p:cNvSpPr/>
          <p:nvPr/>
        </p:nvSpPr>
        <p:spPr>
          <a:xfrm>
            <a:off x="5872525" y="3045000"/>
            <a:ext cx="3016800" cy="620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AutoNum type="arabicPeriod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kidneys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Mostly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excreted in urine.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AutoNum type="arabicPeriod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intestine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urease gives NH ₃ (lost in feces or reabsorbed into blood + CO</a:t>
            </a:r>
            <a:r>
              <a:rPr baseline="-25000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9"/>
          <p:cNvSpPr/>
          <p:nvPr/>
        </p:nvSpPr>
        <p:spPr>
          <a:xfrm>
            <a:off x="5872534" y="3908175"/>
            <a:ext cx="3038700" cy="620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entury Gothic"/>
              <a:buAutoNum type="arabicPeriod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Acquired </a:t>
            </a: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(liver diseases – Renal failure).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AutoNum type="arabicPeriod"/>
            </a:pPr>
            <a:r>
              <a:rPr b="1" lang="en" sz="7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Inherited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(all the enzymes are autosomal recessive 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except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OTC</a:t>
            </a: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is </a:t>
            </a:r>
            <a:r>
              <a:rPr b="1"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X-linked  recessive</a:t>
            </a:r>
            <a:r>
              <a:rPr b="1" lang="en" sz="700"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b="1"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r>
              <a:rPr lang="en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Oral sodium phenylbutyrate (Buphenyl) a Prodrug that is converted to phenylacetate.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5" name="Google Shape;385;p29"/>
          <p:cNvCxnSpPr/>
          <p:nvPr/>
        </p:nvCxnSpPr>
        <p:spPr>
          <a:xfrm rot="10800000">
            <a:off x="5283626" y="1897943"/>
            <a:ext cx="5889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76" name="Google Shape;376;p29"/>
          <p:cNvSpPr/>
          <p:nvPr/>
        </p:nvSpPr>
        <p:spPr>
          <a:xfrm>
            <a:off x="4051919" y="1557600"/>
            <a:ext cx="1338900" cy="681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Regulation of urea cycle </a:t>
            </a:r>
            <a:endParaRPr b="1"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86" name="Google Shape;386;p29"/>
          <p:cNvCxnSpPr/>
          <p:nvPr/>
        </p:nvCxnSpPr>
        <p:spPr>
          <a:xfrm rot="10800000">
            <a:off x="5283628" y="3308043"/>
            <a:ext cx="5889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74" name="Google Shape;374;p29"/>
          <p:cNvSpPr/>
          <p:nvPr/>
        </p:nvSpPr>
        <p:spPr>
          <a:xfrm>
            <a:off x="4045416" y="2975656"/>
            <a:ext cx="1364400" cy="681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Fate of urea </a:t>
            </a:r>
            <a:endParaRPr b="1"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87" name="Google Shape;387;p29"/>
          <p:cNvCxnSpPr/>
          <p:nvPr/>
        </p:nvCxnSpPr>
        <p:spPr>
          <a:xfrm rot="10800000">
            <a:off x="5283628" y="4218218"/>
            <a:ext cx="5889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380" name="Google Shape;380;p29"/>
          <p:cNvSpPr/>
          <p:nvPr/>
        </p:nvSpPr>
        <p:spPr>
          <a:xfrm>
            <a:off x="4045424" y="3877883"/>
            <a:ext cx="1364400" cy="6813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Hyperammonemia</a:t>
            </a:r>
            <a:endParaRPr b="1"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p29"/>
          <p:cNvSpPr/>
          <p:nvPr/>
        </p:nvSpPr>
        <p:spPr>
          <a:xfrm>
            <a:off x="2782600" y="2312400"/>
            <a:ext cx="883800" cy="516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Urea Cycle </a:t>
            </a:r>
            <a:endParaRPr b="1" sz="1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9" name="Google Shape;3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323" y="4559175"/>
            <a:ext cx="588899" cy="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/>
          <p:nvPr/>
        </p:nvSpPr>
        <p:spPr>
          <a:xfrm>
            <a:off x="51875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 :</a:t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Blood transport of ammonia into liver in form of: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lutamate (in most tissues)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Glutamine (in most tissues)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Alanin (in muscle)            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Both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&amp; c                      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</a:t>
            </a: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Glutamine is converted into glutamate by: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lutamine synthetase     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Glutaminase                             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Glutamate dehydrogenase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ALT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</a:t>
            </a: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hich one of the following is the rate limiting enzyme of urea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cycle?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Arginase                                      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CPSI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OCT                                                  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Argininosuccinate Lyase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</a:t>
            </a: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 is the allosteric activator enzyme of urea?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NAGS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Carbaglue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N-Acetylglutamate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CPS1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</a:t>
            </a: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 of the following enzymes is X linked recessive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Arginase                            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OCT                  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NAGS                                                           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Argininosuccinate synthase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drugs work as activator for CPSI, can be used in case of hyperammonemia due to NAGS deficiency? 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Carglumic acid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Buphenyl 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Sodium phenylacetate    </a:t>
            </a: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I.V. Arginine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 are the products of oxidative deamination reaction of glutamate?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the steps of releasing ammonia from glutamine and alanine in the liver.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35 y.o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 was diagnosed with hyperammonemia, which drugs he must avoid it?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How can </a:t>
            </a:r>
            <a:r>
              <a:rPr b="1" lang="en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Sodium phenylbutyrate (Buphenyl) treat hyperammonemia?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 D        2) B         3)  B        4)A         5) B  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" sz="8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A 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30"/>
          <p:cNvSpPr txBox="1"/>
          <p:nvPr/>
        </p:nvSpPr>
        <p:spPr>
          <a:xfrm>
            <a:off x="5859255" y="2842168"/>
            <a:ext cx="1977900" cy="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30"/>
          <p:cNvSpPr txBox="1"/>
          <p:nvPr/>
        </p:nvSpPr>
        <p:spPr>
          <a:xfrm>
            <a:off x="5885450" y="3380579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99" name="Google Shape;399;p30"/>
          <p:cNvSpPr txBox="1"/>
          <p:nvPr/>
        </p:nvSpPr>
        <p:spPr>
          <a:xfrm>
            <a:off x="6002900" y="3555218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Century Gothic"/>
              <a:buAutoNum type="arabicParenR"/>
            </a:pP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aseline="-25000"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”ammonia”, α-ketoglutarate and NADH “NADPH”.</a:t>
            </a:r>
            <a:endParaRPr sz="70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Century Gothic"/>
              <a:buAutoNum type="arabicParenR"/>
            </a:pPr>
            <a:r>
              <a:rPr lang="en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Glutamine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converted into glutamate by </a:t>
            </a:r>
            <a:r>
              <a:rPr b="1"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glutaminase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Alanine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will give its amino group to α-ketoglutarate to form glutamate by </a:t>
            </a:r>
            <a:r>
              <a:rPr b="1"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converted into α-ketoglutarate and releasing NH</a:t>
            </a:r>
            <a:r>
              <a:rPr baseline="-25000"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</a:t>
            </a:r>
            <a:r>
              <a:rPr b="1"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 dehydrogenase</a:t>
            </a:r>
            <a:r>
              <a:rPr lang="en" sz="70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70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entury Gothic"/>
              <a:buAutoNum type="arabicParenR"/>
            </a:pPr>
            <a:r>
              <a:rPr lang="en" sz="7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Valproic acid and glucocorticoids.</a:t>
            </a:r>
            <a:endParaRPr sz="7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700"/>
              <a:buFont typeface="Century Gothic"/>
              <a:buAutoNum type="arabicParenR"/>
            </a:pPr>
            <a:r>
              <a:rPr lang="en" sz="700">
                <a:solidFill>
                  <a:srgbClr val="D9D9D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a prodrug that converted to phenylacetate. Phenylacetate then condenses with glutamine (in blood) forming phenylacetylglutamine that is excreted in urine. (</a:t>
            </a:r>
            <a:r>
              <a:rPr lang="en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scavenge ammonia by creating an alternate pathway)</a:t>
            </a:r>
            <a:endParaRPr sz="7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30"/>
          <p:cNvSpPr txBox="1"/>
          <p:nvPr/>
        </p:nvSpPr>
        <p:spPr>
          <a:xfrm>
            <a:off x="0" y="-142085"/>
            <a:ext cx="91440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210600" y="1287350"/>
            <a:ext cx="19074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Arwa Al Emam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Leena Alnassar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Noura Alturki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31"/>
          <p:cNvSpPr txBox="1"/>
          <p:nvPr/>
        </p:nvSpPr>
        <p:spPr>
          <a:xfrm>
            <a:off x="415125" y="4592723"/>
            <a:ext cx="20163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31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1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5221650" y="683050"/>
            <a:ext cx="38442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something today that your future self will thank you for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31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2645100" y="4592725"/>
            <a:ext cx="24984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31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Abdulrahman Bedaiwi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Odeh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1" name="Google Shape;421;p3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1"/>
          <p:cNvSpPr/>
          <p:nvPr/>
        </p:nvSpPr>
        <p:spPr>
          <a:xfrm>
            <a:off x="348647" y="3066991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348652" y="3274853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610534" y="1105388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10530" y="7728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467470" y="141950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610529" y="14379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611592" y="1757738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889300" y="680750"/>
            <a:ext cx="5157300" cy="39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reactions for removal of α-amino group of amino acids and formation of ammonia</a:t>
            </a:r>
            <a:endParaRPr b="1"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889300" y="973538"/>
            <a:ext cx="5157300" cy="4731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importance of blood transport of ammonia to the liver in the form of glutamine/alanine</a:t>
            </a:r>
            <a:endParaRPr b="1"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890375" y="1329500"/>
            <a:ext cx="4911000" cy="39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importance of conversion of ammonia into urea by the liver through urea cycle</a:t>
            </a:r>
            <a:endParaRPr b="1"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875775" y="1634288"/>
            <a:ext cx="5655000" cy="4731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causes (hereditary &amp; acquired), clinical manifestations and management of hyperammonemia</a:t>
            </a:r>
            <a:endParaRPr b="1"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20"/>
          <p:cNvGrpSpPr/>
          <p:nvPr/>
        </p:nvGrpSpPr>
        <p:grpSpPr>
          <a:xfrm>
            <a:off x="135334" y="236971"/>
            <a:ext cx="332129" cy="320266"/>
            <a:chOff x="5961125" y="1623900"/>
            <a:chExt cx="427450" cy="448175"/>
          </a:xfrm>
        </p:grpSpPr>
        <p:sp>
          <p:nvSpPr>
            <p:cNvPr id="103" name="Google Shape;103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3262321" y="2150813"/>
            <a:ext cx="2087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Background: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2991164" y="2195217"/>
            <a:ext cx="290338" cy="282179"/>
            <a:chOff x="3951850" y="2985350"/>
            <a:chExt cx="407950" cy="416500"/>
          </a:xfrm>
        </p:grpSpPr>
        <p:sp>
          <p:nvSpPr>
            <p:cNvPr id="112" name="Google Shape;112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99500" y="2574102"/>
            <a:ext cx="3266400" cy="4731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Unlike glucose and fatty acids,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acids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stored by the body.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99500" y="3014550"/>
            <a:ext cx="3105600" cy="4731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acids in excess of biosynthetic needs are degraded.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364775" y="2661613"/>
            <a:ext cx="4546500" cy="7116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Degradation of amino acids involves: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entury Gothic"/>
              <a:buAutoNum type="arabicPeriod"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Removal of </a:t>
            </a:r>
            <a:r>
              <a:rPr b="1"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-amino group ¹ → Ammonia (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1" baseline="-25000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entury Gothic"/>
              <a:buAutoNum type="arabicPeriod"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Remaining carbon skeleton → Energy metabolism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135322" y="26511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cap="rnd" cmpd="sng" w="121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135322" y="3058162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4100590" y="2690762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0" y="4641727"/>
            <a:ext cx="3666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group, protects the amino acid from being metabolized. Remove it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involves </a:t>
            </a:r>
            <a:r>
              <a:rPr b="1"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reactions: </a:t>
            </a:r>
            <a:r>
              <a:rPr b="1"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amination &amp; </a:t>
            </a:r>
            <a:r>
              <a:rPr b="1"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amination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442300" y="3520600"/>
            <a:ext cx="3425400" cy="958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of amino acid in the body: 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entury Gothic"/>
              <a:buAutoNum type="arabicParenR"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entury Gothic"/>
              <a:buAutoNum type="arabicParenR"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 turnover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entury Gothic"/>
              <a:buAutoNum type="arabicParenR"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Biosynthesis such as nonessential amino acid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35318" y="3520612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0"/>
          <p:cNvCxnSpPr/>
          <p:nvPr/>
        </p:nvCxnSpPr>
        <p:spPr>
          <a:xfrm flipH="1">
            <a:off x="3921741" y="2667357"/>
            <a:ext cx="29400" cy="21966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28" name="Google Shape;128;p20"/>
          <p:cNvSpPr/>
          <p:nvPr/>
        </p:nvSpPr>
        <p:spPr>
          <a:xfrm>
            <a:off x="4100590" y="3520611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4414975" y="3520625"/>
            <a:ext cx="42951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body  want to degrade the amino acid, it has to </a:t>
            </a:r>
            <a:r>
              <a:rPr b="1"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remove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group 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form of “</a:t>
            </a:r>
            <a:r>
              <a:rPr b="1"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ammonia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”, but because the ammonia is toxic we also have to get rid of it. </a:t>
            </a:r>
            <a:r>
              <a:rPr b="1" lang="en" sz="800">
                <a:solidFill>
                  <a:srgbClr val="FFFFFF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get rid of it: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body must transport it first to the liver, then in the liver the ammonia will be </a:t>
            </a:r>
            <a:r>
              <a:rPr b="1"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converted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“</a:t>
            </a:r>
            <a:r>
              <a:rPr b="1"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urea</a:t>
            </a:r>
            <a:r>
              <a:rPr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and then excreted.</a:t>
            </a:r>
            <a:endParaRPr sz="8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1226400" y="0"/>
            <a:ext cx="66912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Amino Acid Degradation </a:t>
            </a:r>
            <a:r>
              <a:rPr b="1"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α-amino group</a:t>
            </a:r>
            <a:r>
              <a:rPr b="1"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199925" y="1013450"/>
            <a:ext cx="3294600" cy="3674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amination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lutamate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sz="1000">
                <a:solidFill>
                  <a:srgbClr val="93C4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Except in the Muscles → to Alanine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Oxidative de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amination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lutamate</a:t>
            </a:r>
            <a:endParaRPr b="1"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Amino groups of amino acids are funneled to “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utamate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”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by: transamination reactions with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-ketoglutarate.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Glutamate is unique &amp; It is the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amino acid that undergoes rapid oxidative deamination.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Oxidative de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amination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of glutamate will release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1" baseline="-25000" lang="en" sz="1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re-generate </a:t>
            </a:r>
            <a:r>
              <a:rPr b="1"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-ketoglutarate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b="1"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NADH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375941" y="691931"/>
            <a:ext cx="2900100" cy="67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First:</a:t>
            </a:r>
            <a:endParaRPr b="1" sz="13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Removal of α-amino group of amino acids &amp; formation of ammonia”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1078" l="57446" r="11206" t="0"/>
          <a:stretch/>
        </p:blipFill>
        <p:spPr>
          <a:xfrm>
            <a:off x="3678813" y="1090313"/>
            <a:ext cx="1786399" cy="3591475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1"/>
          <p:cNvSpPr/>
          <p:nvPr/>
        </p:nvSpPr>
        <p:spPr>
          <a:xfrm>
            <a:off x="5585250" y="1013450"/>
            <a:ext cx="3416400" cy="372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In the form of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lutamine</a:t>
            </a:r>
            <a:r>
              <a:rPr b="1" baseline="30000" lang="en" sz="10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tissue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AutoNum type="arabicPeriod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In the form of 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lanine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muscle</a:t>
            </a:r>
            <a:r>
              <a:rPr b="1" baseline="30000" lang="en" sz="1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Ammonia is produced by all tissues and the main disposal is via formation of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urea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in liver.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Blood level of NH</a:t>
            </a:r>
            <a:r>
              <a:rPr baseline="-25000" lang="en" sz="1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must be kept very low. otherwise, hyperammonemia and CNS toxicity will occur (NH</a:t>
            </a:r>
            <a:r>
              <a:rPr baseline="-25000" lang="en" sz="1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is toxic to CNS).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To solve this problem,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aseline="-25000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is transported from peripheral tissues to the liver via formation of: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➢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Glutamine (most tissues)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➢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Alanine (muscle)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5867957" y="691937"/>
            <a:ext cx="2900100" cy="67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Second:</a:t>
            </a:r>
            <a:endParaRPr b="1" sz="13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Blood transport of ammonia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entury Gothic"/>
                <a:ea typeface="Century Gothic"/>
                <a:cs typeface="Century Gothic"/>
                <a:sym typeface="Century Gothic"/>
              </a:rPr>
              <a:t> into liver”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0" y="4687900"/>
            <a:ext cx="510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Dibasic amino acid, the only transporter of glutamate molecules from other tissues to liver.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the ﬁnal product of anaerobic metabolism is pyruvate which is a main component of alanine.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169800" y="1051900"/>
            <a:ext cx="5470800" cy="3566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9DAF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0" y="25175"/>
            <a:ext cx="91440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First Step: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Removal of α-amino group of amino acids &amp; formation of ammonia</a:t>
            </a:r>
            <a:r>
              <a:rPr b="1"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b="1" sz="16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729631" y="1993013"/>
            <a:ext cx="3105600" cy="10155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22050" y="1153775"/>
            <a:ext cx="531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omfortaa"/>
              <a:buAutoNum type="arabicPeriod"/>
            </a:pPr>
            <a:r>
              <a:rPr b="1" lang="en" sz="900">
                <a:solidFill>
                  <a:srgbClr val="FFFFFF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Transamination</a:t>
            </a:r>
            <a:r>
              <a:rPr lang="en" sz="900">
                <a:solidFill>
                  <a:srgbClr val="FFFFFF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amino group is transferred from the </a:t>
            </a:r>
            <a:r>
              <a:rPr b="1" lang="en" sz="900">
                <a:solidFill>
                  <a:srgbClr val="76A5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α-amino acid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b="1" lang="en" sz="900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900">
                <a:solidFill>
                  <a:srgbClr val="8E7C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-Ketoglutarate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(acceptor of amino groups) by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Aminotransferase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the help of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PLP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forming 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 acid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“Note that the reaction is bidirectional”. 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entury Gothic"/>
              <a:buChar char="➔"/>
            </a:pP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common examples for this reaction is transamination of alanine and aspartate: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omfortaa"/>
              <a:buAutoNum type="alphaLcPeriod"/>
            </a:pP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amino group is transferred from the </a:t>
            </a:r>
            <a:r>
              <a:rPr b="1" lang="en" sz="900">
                <a:solidFill>
                  <a:srgbClr val="76A5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alanine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</a:t>
            </a:r>
            <a:r>
              <a:rPr b="1" lang="en" sz="900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900">
                <a:solidFill>
                  <a:srgbClr val="8E7C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-Ketoglutarate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omfortaa"/>
              <a:buAutoNum type="alphaLcPeriod"/>
            </a:pP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(acceptor of amino groups) by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ALT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the help of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PLP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forming 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pyruvate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omfortaa"/>
              <a:buAutoNum type="alphaLcPeriod"/>
            </a:pP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amino group is transferred from the </a:t>
            </a:r>
            <a:r>
              <a:rPr b="1" lang="en" sz="900">
                <a:solidFill>
                  <a:srgbClr val="76A5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aspartate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b="1" lang="en" sz="900">
                <a:solidFill>
                  <a:srgbClr val="8E7CC3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900">
                <a:solidFill>
                  <a:srgbClr val="8E7C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-Ketoglutarate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(acceptor of amino groups) by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AST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the help of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PLP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forming 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oxaloacetate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“Note that the reaction can go in the other direction where the  amino group is transferred from  glutamate to oxaloacetate forming aspartate which is needed for urea cycle”.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omfortaa"/>
              <a:buAutoNum type="arabicPeriod"/>
            </a:pP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remove the amino group from glutamate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undergoes deamination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900">
                <a:solidFill>
                  <a:srgbClr val="FFFFFF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Deamination</a:t>
            </a:r>
            <a:r>
              <a:rPr lang="en" sz="900">
                <a:solidFill>
                  <a:srgbClr val="FFFFFF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involves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reducing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 to </a:t>
            </a:r>
            <a:r>
              <a:rPr b="1" lang="en" sz="900" u="sng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NADH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(gains H) and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oxidising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 to </a:t>
            </a:r>
            <a:r>
              <a:rPr b="1" lang="en" sz="9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900" u="sng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-Ketoglutarate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the enzyme </a:t>
            </a:r>
            <a:r>
              <a:rPr b="1" lang="en" sz="900">
                <a:solidFill>
                  <a:srgbClr val="999999"/>
                </a:solidFill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glutamate dehydrogenase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reaction is called </a:t>
            </a:r>
            <a:r>
              <a:rPr b="1" lang="en" sz="900">
                <a:solidFill>
                  <a:srgbClr val="FFFFFF"/>
                </a:solidFill>
                <a:highlight>
                  <a:srgbClr val="B7B7B7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oxidation- reduction reaction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This result in the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removal of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ammonia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the 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regeneration of </a:t>
            </a:r>
            <a:r>
              <a:rPr b="1" lang="en" sz="9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b="1"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-Ketoglutarate</a:t>
            </a: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2483" l="6829" r="8222" t="4136"/>
          <a:stretch/>
        </p:blipFill>
        <p:spPr>
          <a:xfrm>
            <a:off x="5783692" y="1254202"/>
            <a:ext cx="1810541" cy="1712435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1835" l="0" r="1690" t="2075"/>
          <a:stretch/>
        </p:blipFill>
        <p:spPr>
          <a:xfrm>
            <a:off x="7594225" y="1254200"/>
            <a:ext cx="1449975" cy="1712425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 b="0" l="2249" r="1633" t="2704"/>
          <a:stretch/>
        </p:blipFill>
        <p:spPr>
          <a:xfrm>
            <a:off x="7594225" y="3306475"/>
            <a:ext cx="1449975" cy="1236275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2"/>
          <p:cNvSpPr/>
          <p:nvPr/>
        </p:nvSpPr>
        <p:spPr>
          <a:xfrm rot="22250">
            <a:off x="374188" y="1228761"/>
            <a:ext cx="370808" cy="322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01</a:t>
            </a:r>
            <a:endParaRPr b="1" sz="120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2"/>
          <p:cNvSpPr/>
          <p:nvPr/>
        </p:nvSpPr>
        <p:spPr>
          <a:xfrm rot="22250">
            <a:off x="870789" y="2052782"/>
            <a:ext cx="370808" cy="322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A.</a:t>
            </a:r>
            <a:endParaRPr b="1" sz="110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22"/>
          <p:cNvSpPr/>
          <p:nvPr/>
        </p:nvSpPr>
        <p:spPr>
          <a:xfrm rot="22250">
            <a:off x="848281" y="2715908"/>
            <a:ext cx="370808" cy="3228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B.</a:t>
            </a:r>
            <a:endParaRPr b="1" sz="110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2"/>
          <p:cNvSpPr/>
          <p:nvPr/>
        </p:nvSpPr>
        <p:spPr>
          <a:xfrm rot="23315">
            <a:off x="360538" y="3613443"/>
            <a:ext cx="398109" cy="367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02</a:t>
            </a:r>
            <a:endParaRPr b="1" sz="110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6">
            <a:alphaModFix/>
          </a:blip>
          <a:srcRect b="31287" l="10479" r="12692" t="14934"/>
          <a:stretch/>
        </p:blipFill>
        <p:spPr>
          <a:xfrm>
            <a:off x="5783683" y="3306486"/>
            <a:ext cx="1810534" cy="1236289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2"/>
          <p:cNvSpPr txBox="1"/>
          <p:nvPr/>
        </p:nvSpPr>
        <p:spPr>
          <a:xfrm>
            <a:off x="7356600" y="2885213"/>
            <a:ext cx="2219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600"/>
              <a:buFont typeface="Century Gothic"/>
              <a:buChar char="●"/>
            </a:pPr>
            <a:r>
              <a:rPr b="1" lang="en" sz="6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Transamination by : ALT &amp; AST</a:t>
            </a:r>
            <a:r>
              <a:rPr lang="en" sz="6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6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509262" y="4493982"/>
            <a:ext cx="2219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600"/>
              <a:buFont typeface="Century Gothic"/>
              <a:buChar char="●"/>
            </a:pPr>
            <a:r>
              <a:rPr b="1" lang="en" sz="6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Oxidative deamination</a:t>
            </a:r>
            <a:endParaRPr b="1" sz="6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509248" y="2885230"/>
            <a:ext cx="2133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600"/>
              <a:buFont typeface="Century Gothic"/>
              <a:buChar char="●"/>
            </a:pPr>
            <a:r>
              <a:rPr b="1" lang="en" sz="6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PLP : Pyridoxal phosphate, a coenzyme that is derived from vitamin B6.</a:t>
            </a:r>
            <a:endParaRPr b="1" sz="6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7594228" y="4482275"/>
            <a:ext cx="161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: Transamination is done in tissue, while Deamination in liver.</a:t>
            </a:r>
            <a:endParaRPr sz="6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752950" y="1214088"/>
            <a:ext cx="9339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❶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5752950" y="3230550"/>
            <a:ext cx="9339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❷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0" y="4618599"/>
            <a:ext cx="50784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73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700"/>
              <a:buFont typeface="Century Gothic"/>
              <a:buChar char="●"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important to know the names of  these reactions, their substrates, enzymes and products.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flipH="1">
            <a:off x="284110" y="1086993"/>
            <a:ext cx="2924075" cy="1074250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200"/>
              <a:buFont typeface="Century Gothic"/>
              <a:buChar char="●"/>
            </a:pPr>
            <a:r>
              <a:t/>
            </a:r>
            <a:endParaRPr sz="1200">
              <a:solidFill>
                <a:srgbClr val="3F53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aseline="-25000" lang="en" sz="1200"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is transported Into the liver through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forming glutamine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glutamine synthetase</a:t>
            </a:r>
            <a:r>
              <a:rPr b="1" baseline="30000" lang="en" sz="1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159087" y="822313"/>
            <a:ext cx="36342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Release of ammonia from glutamine and alanine in the liver:</a:t>
            </a:r>
            <a:endParaRPr b="1" sz="15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0" y="19675"/>
            <a:ext cx="91440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Second Step: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Blood transport of ammonia into liver</a:t>
            </a:r>
            <a:r>
              <a:rPr b="1" lang="en" sz="16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b="1" sz="16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1078" l="57446" r="11206" t="0"/>
          <a:stretch/>
        </p:blipFill>
        <p:spPr>
          <a:xfrm>
            <a:off x="3371512" y="822325"/>
            <a:ext cx="1759438" cy="3870551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23"/>
          <p:cNvSpPr/>
          <p:nvPr/>
        </p:nvSpPr>
        <p:spPr>
          <a:xfrm>
            <a:off x="249147" y="891043"/>
            <a:ext cx="2994000" cy="380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most peripheral tissues: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-7" y="4603963"/>
            <a:ext cx="31593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glutamate into glutamine ”glutamic acid”  by adding ammonia Requires ATP  “any synthetase requires ATP”.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Deamination process.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3"/>
          <p:cNvSpPr/>
          <p:nvPr/>
        </p:nvSpPr>
        <p:spPr>
          <a:xfrm flipH="1">
            <a:off x="284135" y="2464218"/>
            <a:ext cx="2924075" cy="2109450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53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First, 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aseline="-25000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will be transferred into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α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-ketoglutarate to form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glutamate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Then, glutamate will give its amino group to pyruvate to form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alanine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Therefore, NH</a:t>
            </a:r>
            <a:r>
              <a:rPr baseline="-25000" lang="en" sz="1200"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transported from muscle i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nto the liver through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forming alanine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249160" y="2268268"/>
            <a:ext cx="2994000" cy="380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muscle: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2" name="Google Shape;182;p23"/>
          <p:cNvGrpSpPr/>
          <p:nvPr/>
        </p:nvGrpSpPr>
        <p:grpSpPr>
          <a:xfrm>
            <a:off x="5334050" y="1383175"/>
            <a:ext cx="3521841" cy="565384"/>
            <a:chOff x="1592991" y="2322563"/>
            <a:chExt cx="4575603" cy="643505"/>
          </a:xfrm>
        </p:grpSpPr>
        <p:sp>
          <p:nvSpPr>
            <p:cNvPr id="183" name="Google Shape;183;p23"/>
            <p:cNvSpPr/>
            <p:nvPr/>
          </p:nvSpPr>
          <p:spPr>
            <a:xfrm>
              <a:off x="230862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592991" y="2322569"/>
              <a:ext cx="1450200" cy="6426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❶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Glutamine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984994" y="2322563"/>
              <a:ext cx="3183600" cy="642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-152400" lvl="0" marL="1778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Trebuchet MS"/>
                <a:buChar char="➔"/>
              </a:pP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converted into </a:t>
              </a:r>
              <a:r>
                <a:rPr b="1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glutamate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 by </a:t>
              </a:r>
              <a:r>
                <a:rPr b="1" lang="en" sz="10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glutaminase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7" name="Google Shape;187;p23"/>
          <p:cNvGrpSpPr/>
          <p:nvPr/>
        </p:nvGrpSpPr>
        <p:grpSpPr>
          <a:xfrm>
            <a:off x="5334159" y="2030796"/>
            <a:ext cx="3521844" cy="597441"/>
            <a:chOff x="1592991" y="2322551"/>
            <a:chExt cx="4754108" cy="643516"/>
          </a:xfrm>
        </p:grpSpPr>
        <p:sp>
          <p:nvSpPr>
            <p:cNvPr id="188" name="Google Shape;188;p23"/>
            <p:cNvSpPr/>
            <p:nvPr/>
          </p:nvSpPr>
          <p:spPr>
            <a:xfrm>
              <a:off x="230862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592991" y="2322578"/>
              <a:ext cx="1456500" cy="6426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❷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Alanine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3049499" y="2322551"/>
              <a:ext cx="3297600" cy="642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-152400" lvl="0" marL="1778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Trebuchet MS"/>
                <a:buChar char="➔"/>
              </a:pP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will give its amino group to </a:t>
              </a:r>
              <a:r>
                <a:rPr lang="en" sz="1000">
                  <a:latin typeface="Comfortaa"/>
                  <a:ea typeface="Comfortaa"/>
                  <a:cs typeface="Comfortaa"/>
                  <a:sym typeface="Comfortaa"/>
                </a:rPr>
                <a:t>α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-ketoglutarate to form </a:t>
              </a:r>
              <a:r>
                <a:rPr b="1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glutamate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 by </a:t>
              </a:r>
              <a:r>
                <a:rPr b="1" lang="en" sz="10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ALT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2" name="Google Shape;192;p23"/>
          <p:cNvGrpSpPr/>
          <p:nvPr/>
        </p:nvGrpSpPr>
        <p:grpSpPr>
          <a:xfrm>
            <a:off x="5333926" y="2702847"/>
            <a:ext cx="3533198" cy="756629"/>
            <a:chOff x="1547599" y="2322566"/>
            <a:chExt cx="4656911" cy="643502"/>
          </a:xfrm>
        </p:grpSpPr>
        <p:sp>
          <p:nvSpPr>
            <p:cNvPr id="193" name="Google Shape;193;p23"/>
            <p:cNvSpPr/>
            <p:nvPr/>
          </p:nvSpPr>
          <p:spPr>
            <a:xfrm>
              <a:off x="230862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547599" y="2322572"/>
              <a:ext cx="14316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❸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Glutamate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979210" y="2322566"/>
              <a:ext cx="3225300" cy="642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-152400" lvl="0" marL="1778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Trebuchet MS"/>
                <a:buChar char="➔"/>
              </a:pP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is converted into </a:t>
              </a:r>
              <a:r>
                <a:rPr b="1" lang="en" sz="1000">
                  <a:latin typeface="Comfortaa"/>
                  <a:ea typeface="Comfortaa"/>
                  <a:cs typeface="Comfortaa"/>
                  <a:sym typeface="Comfortaa"/>
                </a:rPr>
                <a:t>α</a:t>
              </a:r>
              <a:r>
                <a:rPr b="1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-ketoglutarate 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and </a:t>
              </a:r>
              <a:r>
                <a:rPr b="1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releasing NH</a:t>
              </a:r>
              <a:r>
                <a:rPr b="1" baseline="-25000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r>
                <a:rPr baseline="-25000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by </a:t>
              </a:r>
              <a:r>
                <a:rPr b="1" lang="en" sz="1000">
                  <a:solidFill>
                    <a:srgbClr val="CC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glutamate dehydrogenase</a:t>
              </a:r>
              <a:r>
                <a:rPr b="1" baseline="30000"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r>
                <a:rPr lang="en" sz="1000"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7" name="Google Shape;197;p23"/>
          <p:cNvSpPr txBox="1"/>
          <p:nvPr/>
        </p:nvSpPr>
        <p:spPr>
          <a:xfrm>
            <a:off x="5259300" y="3459475"/>
            <a:ext cx="3884700" cy="1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C9DA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 summary</a:t>
            </a:r>
            <a:r>
              <a:rPr lang="en" sz="1000">
                <a:highlight>
                  <a:srgbClr val="C9DA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1000">
              <a:highlight>
                <a:srgbClr val="C9DA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Blood transport of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aseline="-25000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from peripheral tissues (in the form of glutamine and from the muscles in the form of alanine ) into the liver.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★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The release of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aseline="-25000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black in the liver to start the urea cycle.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3864094" y="1932752"/>
            <a:ext cx="7743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4C2F4"/>
                </a:solidFill>
              </a:rPr>
              <a:t>❶</a:t>
            </a:r>
            <a:endParaRPr sz="900">
              <a:solidFill>
                <a:srgbClr val="A4C2F4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145748" y="2692050"/>
            <a:ext cx="7743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D9EEB"/>
                </a:solidFill>
              </a:rPr>
              <a:t>❷</a:t>
            </a:r>
            <a:endParaRPr sz="900">
              <a:solidFill>
                <a:srgbClr val="6D9EEB"/>
              </a:solidFill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3763919" y="2139241"/>
            <a:ext cx="3819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155CC"/>
                </a:solidFill>
              </a:rPr>
              <a:t>❸</a:t>
            </a:r>
            <a:endParaRPr sz="900">
              <a:solidFill>
                <a:srgbClr val="1155CC"/>
              </a:solidFill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3763863" y="862189"/>
            <a:ext cx="874500" cy="1485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tissues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3390900" y="3523550"/>
            <a:ext cx="493500" cy="1485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Muscle 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>
            <a:off x="107475" y="1330925"/>
            <a:ext cx="5340300" cy="148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FE2F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9DAF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9DAF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2147525" y="17825"/>
            <a:ext cx="48489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Urea Cycle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63578" y="708829"/>
            <a:ext cx="372600" cy="283325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636185" y="792201"/>
            <a:ext cx="7109100" cy="3609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 occurs in the </a:t>
            </a:r>
            <a:r>
              <a:rPr b="1" lang="en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</a:t>
            </a:r>
            <a:endParaRPr b="1"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107475" y="1530175"/>
            <a:ext cx="53403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★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is transported in the blood to the kidney for excretion in urine.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★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is the major form for disposal of amino groups derived from amino acids.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entury Gothic"/>
              <a:buChar char="★"/>
            </a:pP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nitrogen of Urea is from NH3 (Ammonia) and the other nitrogen is from aspartate </a:t>
            </a:r>
            <a:r>
              <a:rPr lang="en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(2N from aspartate)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2293375" y="3300160"/>
            <a:ext cx="28074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Ornithine Transcarbamylase (OCT/OTC)</a:t>
            </a:r>
            <a:r>
              <a:rPr b="1" baseline="30000" lang="en" sz="10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baseline="30000"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b="1" baseline="30000"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2307178" y="3774938"/>
            <a:ext cx="2390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Argininosuccinate Synthase (ASS)</a:t>
            </a:r>
            <a:r>
              <a:rPr b="1" baseline="30000"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baseline="30000"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2265997" y="4262475"/>
            <a:ext cx="23907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Argininosuccinate Lyase (ASL)</a:t>
            </a:r>
            <a:r>
              <a:rPr b="1" baseline="30000"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baseline="30000"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2293366" y="4695413"/>
            <a:ext cx="1965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Arginase (ARG)</a:t>
            </a:r>
            <a:r>
              <a:rPr b="1" baseline="30000" lang="en" sz="10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baseline="30000"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baseline="30000"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4538300" y="4225875"/>
            <a:ext cx="44682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Rate limiting enzyme, needs N-acetyl glutamate to be activated.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“activator” When I eat more protein, I will have More arginine and more glutamate, which will increases n acetyl glutamate, which in turn increases the production of urea.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Alternative name: Ornithine carbamoyltransferase that's why we call it “OCT”Could also be called (OTC) </a:t>
            </a: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COMMON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only in the liver, this is why the urea cycle happens only in the liver.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107475" y="4135850"/>
            <a:ext cx="14301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(M) </a:t>
            </a: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mitochondria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(C)</a:t>
            </a: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cytoplasm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452925" y="1120025"/>
            <a:ext cx="1261200" cy="36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Urea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263567" y="3167826"/>
            <a:ext cx="1147500" cy="1486800"/>
          </a:xfrm>
          <a:prstGeom prst="ellipse">
            <a:avLst/>
          </a:prstGeom>
          <a:noFill/>
          <a:ln cap="flat" cmpd="sng" w="19050">
            <a:solidFill>
              <a:srgbClr val="C9DAF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22" name="Google Shape;222;p24"/>
          <p:cNvCxnSpPr>
            <a:stCxn id="221" idx="7"/>
          </p:cNvCxnSpPr>
          <p:nvPr/>
        </p:nvCxnSpPr>
        <p:spPr>
          <a:xfrm rot="-5400000">
            <a:off x="1559519" y="2679062"/>
            <a:ext cx="390000" cy="10230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3" name="Google Shape;223;p24"/>
          <p:cNvCxnSpPr>
            <a:stCxn id="221" idx="5"/>
          </p:cNvCxnSpPr>
          <p:nvPr/>
        </p:nvCxnSpPr>
        <p:spPr>
          <a:xfrm flipH="1" rot="-5400000">
            <a:off x="1552469" y="4127439"/>
            <a:ext cx="429900" cy="10488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4" name="Google Shape;224;p24"/>
          <p:cNvCxnSpPr>
            <a:stCxn id="221" idx="6"/>
          </p:cNvCxnSpPr>
          <p:nvPr/>
        </p:nvCxnSpPr>
        <p:spPr>
          <a:xfrm>
            <a:off x="1411067" y="3911226"/>
            <a:ext cx="892800" cy="0"/>
          </a:xfrm>
          <a:prstGeom prst="straightConnector1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5" name="Google Shape;225;p24"/>
          <p:cNvCxnSpPr/>
          <p:nvPr/>
        </p:nvCxnSpPr>
        <p:spPr>
          <a:xfrm>
            <a:off x="1337406" y="3460873"/>
            <a:ext cx="892800" cy="0"/>
          </a:xfrm>
          <a:prstGeom prst="straightConnector1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26" name="Google Shape;226;p24"/>
          <p:cNvCxnSpPr/>
          <p:nvPr/>
        </p:nvCxnSpPr>
        <p:spPr>
          <a:xfrm>
            <a:off x="1272238" y="4436884"/>
            <a:ext cx="892800" cy="0"/>
          </a:xfrm>
          <a:prstGeom prst="straightConnector1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263575" y="3215724"/>
            <a:ext cx="1147500" cy="10101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b="1" sz="210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enzymes of urea cycle:</a:t>
            </a:r>
            <a:endParaRPr b="1" sz="1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2293375" y="2854475"/>
            <a:ext cx="3021300" cy="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Carbamoyl Phosphate Synthetase I (CPSI)</a:t>
            </a:r>
            <a:r>
              <a:rPr b="1" baseline="30000" lang="en" sz="10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baseline="30000"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b="1" baseline="30000"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575" y="1205674"/>
            <a:ext cx="3342925" cy="260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801" y="3555675"/>
            <a:ext cx="424775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/>
          <p:nvPr/>
        </p:nvSpPr>
        <p:spPr>
          <a:xfrm>
            <a:off x="5924700" y="3505825"/>
            <a:ext cx="703200" cy="39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/>
          <p:nvPr/>
        </p:nvSpPr>
        <p:spPr>
          <a:xfrm>
            <a:off x="105575" y="1436550"/>
            <a:ext cx="5599500" cy="321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9DAF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112" y="759134"/>
            <a:ext cx="3141176" cy="4094351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" name="Google Shape;240;p25"/>
          <p:cNvSpPr txBox="1"/>
          <p:nvPr/>
        </p:nvSpPr>
        <p:spPr>
          <a:xfrm>
            <a:off x="182571" y="1436550"/>
            <a:ext cx="54636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entury Gothic"/>
              <a:buAutoNum type="romanUcPeriod"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ammonia in the presence of ATP &amp; CO2 will create the Urea backbone with the use of Carbamoyl phosphate synthetase I Enzyme in the presence of N-Acetylglutamate as an activator will convert it to Carbamoyl Phosph</a:t>
            </a: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ate.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entury Gothic"/>
              <a:buAutoNum type="romanUcPeriod"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Carbamoyl Phosphate in the presence of Ornithine and OTC Enzyme (Ornithine transcarbamylase) will convert it to Citrulline.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entury Gothic"/>
              <a:buAutoNum type="romanUcPeriod"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Citrulline will leave the mitochondria to go to the cytosol where a nitrogen group will be added to it from aspartate by Argininosuccinate synthase which will convert it to Argininosuccinate.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entury Gothic"/>
              <a:buAutoNum type="romanUcPeriod"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Argininosuccinate will be converted to arginine by Argininosuccinate lyase.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entury Gothic"/>
              <a:buAutoNum type="romanUcPeriod"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Arginine will be converted to Ornithine by Arginase. This is the MOST IMPORTANT step as it will lead to the release of urea &amp; The cycle precursor ( The Ornithine ).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entury Gothic"/>
              <a:buAutoNum type="romanUcPeriod"/>
            </a:pPr>
            <a:r>
              <a:rPr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Ornithine will leave the cytosol to go the mitochondria to start another Cycle.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25"/>
          <p:cNvSpPr txBox="1"/>
          <p:nvPr>
            <p:ph idx="1" type="body"/>
          </p:nvPr>
        </p:nvSpPr>
        <p:spPr>
          <a:xfrm>
            <a:off x="529441" y="1312050"/>
            <a:ext cx="1720200" cy="39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437 notes</a:t>
            </a:r>
            <a:r>
              <a:rPr b="1" lang="en" sz="1200">
                <a:solidFill>
                  <a:srgbClr val="FFFFFF"/>
                </a:solidFill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 sz="1200">
              <a:solidFill>
                <a:srgbClr val="FFFFFF"/>
              </a:solidFill>
              <a:highlight>
                <a:srgbClr val="CFE2F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25"/>
          <p:cNvPicPr preferRelativeResize="0"/>
          <p:nvPr/>
        </p:nvPicPr>
        <p:blipFill rotWithShape="1">
          <a:blip r:embed="rId4">
            <a:alphaModFix/>
          </a:blip>
          <a:srcRect b="10674" l="0" r="0" t="0"/>
          <a:stretch/>
        </p:blipFill>
        <p:spPr>
          <a:xfrm>
            <a:off x="0" y="-100"/>
            <a:ext cx="1066800" cy="95296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1342360" y="999428"/>
            <a:ext cx="3612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Female doctor note: “</a:t>
            </a:r>
            <a:r>
              <a:rPr lang="en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knowing the enzymes is extremely important</a:t>
            </a:r>
            <a:r>
              <a:rPr lang="en" sz="9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but understanding the cycle is for yourself”.</a:t>
            </a:r>
            <a:endParaRPr sz="9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2147525" y="17825"/>
            <a:ext cx="48489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Urea Cycle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7094275" y="907033"/>
            <a:ext cx="484800" cy="2058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Cytosol </a:t>
            </a:r>
            <a:endParaRPr b="1"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8405825" y="1533175"/>
            <a:ext cx="513000" cy="2058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Mitochondrial Matrix </a:t>
            </a:r>
            <a:endParaRPr b="1" sz="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7094275" y="1705650"/>
            <a:ext cx="484800" cy="15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Arginase</a:t>
            </a: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8039759" y="2294056"/>
            <a:ext cx="335700" cy="15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OTC</a:t>
            </a: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8532640" y="3362835"/>
            <a:ext cx="335700" cy="15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CPSI</a:t>
            </a: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6424108" y="2789272"/>
            <a:ext cx="335700" cy="15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</a:t>
            </a: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6356400" y="1826974"/>
            <a:ext cx="335700" cy="1527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ASL </a:t>
            </a:r>
            <a:endParaRPr b="1" sz="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26"/>
          <p:cNvCxnSpPr>
            <a:stCxn id="257" idx="3"/>
          </p:cNvCxnSpPr>
          <p:nvPr/>
        </p:nvCxnSpPr>
        <p:spPr>
          <a:xfrm>
            <a:off x="5230532" y="876875"/>
            <a:ext cx="815400" cy="3873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8" name="Google Shape;258;p26"/>
          <p:cNvCxnSpPr/>
          <p:nvPr/>
        </p:nvCxnSpPr>
        <p:spPr>
          <a:xfrm flipH="1" rot="10800000">
            <a:off x="5235860" y="876121"/>
            <a:ext cx="864000" cy="15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59" name="Google Shape;2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325" y="3388550"/>
            <a:ext cx="2755800" cy="1320015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0" name="Google Shape;260;p26"/>
          <p:cNvSpPr txBox="1"/>
          <p:nvPr/>
        </p:nvSpPr>
        <p:spPr>
          <a:xfrm>
            <a:off x="-12" y="813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Urea Cycle: Regulation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6"/>
          <p:cNvSpPr/>
          <p:nvPr/>
        </p:nvSpPr>
        <p:spPr>
          <a:xfrm flipH="1">
            <a:off x="420794" y="1135124"/>
            <a:ext cx="3460536" cy="29768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Carbamoyl phosphate synthetase I (CPSI)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420794" y="759125"/>
            <a:ext cx="3460800" cy="40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Rate-limiting enzyme of urea cycle: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6"/>
          <p:cNvSpPr/>
          <p:nvPr/>
        </p:nvSpPr>
        <p:spPr>
          <a:xfrm flipH="1">
            <a:off x="420839" y="2648656"/>
            <a:ext cx="3460536" cy="444246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N-Acetylglutamate synthetase (NAGS) in presence of arginine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20836" y="2272665"/>
            <a:ext cx="3460800" cy="40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N-Acetylglutamate is synthesized by: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6"/>
          <p:cNvSpPr/>
          <p:nvPr/>
        </p:nvSpPr>
        <p:spPr>
          <a:xfrm flipH="1">
            <a:off x="420526" y="3580265"/>
            <a:ext cx="3460536" cy="29768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Carbaglue </a:t>
            </a:r>
            <a:r>
              <a:rPr lang="en" sz="1100">
                <a:solidFill>
                  <a:schemeClr val="dk1"/>
                </a:solidFill>
              </a:rPr>
              <a:t>→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 CPS1 activator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420526" y="3204266"/>
            <a:ext cx="3460800" cy="40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NAGS deficiency is efficiently treated with 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6"/>
          <p:cNvSpPr/>
          <p:nvPr/>
        </p:nvSpPr>
        <p:spPr>
          <a:xfrm flipH="1">
            <a:off x="420375" y="1891887"/>
            <a:ext cx="3460536" cy="29768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N-Acetylglutamate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420375" y="1515900"/>
            <a:ext cx="3460800" cy="387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Allosteric activator of CPSI: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38" y="3968000"/>
            <a:ext cx="2465400" cy="1028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6"/>
          <p:cNvCxnSpPr/>
          <p:nvPr/>
        </p:nvCxnSpPr>
        <p:spPr>
          <a:xfrm flipH="1" rot="10800000">
            <a:off x="4200813" y="707325"/>
            <a:ext cx="37800" cy="43185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lgDash"/>
            <a:round/>
            <a:headEnd len="med" w="med" type="none"/>
            <a:tailEnd len="med" w="med" type="diamond"/>
          </a:ln>
        </p:spPr>
      </p:cxnSp>
      <p:sp>
        <p:nvSpPr>
          <p:cNvPr id="273" name="Google Shape;273;p26"/>
          <p:cNvSpPr txBox="1"/>
          <p:nvPr/>
        </p:nvSpPr>
        <p:spPr>
          <a:xfrm rot="-5400000">
            <a:off x="4411951" y="3734837"/>
            <a:ext cx="14841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“I’m not going to waste my time here </a:t>
            </a: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 just summary”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4530632" y="728075"/>
            <a:ext cx="699900" cy="297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Urea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9923" y="646815"/>
            <a:ext cx="297600" cy="29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/>
          <p:nvPr/>
        </p:nvSpPr>
        <p:spPr>
          <a:xfrm>
            <a:off x="6016181" y="640275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A2C4C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Kidneys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and excreted in Urine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6016163" y="1135125"/>
            <a:ext cx="8640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A2C4C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Intestine</a:t>
            </a:r>
            <a:endParaRPr b="1"/>
          </a:p>
        </p:txBody>
      </p:sp>
      <p:cxnSp>
        <p:nvCxnSpPr>
          <p:cNvPr id="277" name="Google Shape;277;p26"/>
          <p:cNvCxnSpPr/>
          <p:nvPr/>
        </p:nvCxnSpPr>
        <p:spPr>
          <a:xfrm>
            <a:off x="6748440" y="1300329"/>
            <a:ext cx="860400" cy="33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8" name="Google Shape;278;p26"/>
          <p:cNvSpPr txBox="1"/>
          <p:nvPr/>
        </p:nvSpPr>
        <p:spPr>
          <a:xfrm>
            <a:off x="6749400" y="951072"/>
            <a:ext cx="1015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Urease</a:t>
            </a:r>
            <a:endParaRPr b="1" sz="1100">
              <a:highlight>
                <a:srgbClr val="FFD966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6690050" y="1265425"/>
            <a:ext cx="9582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normal flora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7686198" y="1172075"/>
            <a:ext cx="11655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76A5A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1" baseline="-25000" lang="en" sz="1200">
                <a:highlight>
                  <a:srgbClr val="76A5A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 + CO</a:t>
            </a:r>
            <a:r>
              <a:rPr b="1" baseline="-25000" lang="en" sz="12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baseline="-25000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6876572" y="1647363"/>
            <a:ext cx="2465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➢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Lost in feces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➢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Reabsorbed into blood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2" name="Google Shape;282;p26"/>
          <p:cNvCxnSpPr/>
          <p:nvPr/>
        </p:nvCxnSpPr>
        <p:spPr>
          <a:xfrm flipH="1">
            <a:off x="7920962" y="1493782"/>
            <a:ext cx="6900" cy="23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283" name="Google Shape;283;p26"/>
          <p:cNvSpPr txBox="1"/>
          <p:nvPr/>
        </p:nvSpPr>
        <p:spPr>
          <a:xfrm>
            <a:off x="4200825" y="2167575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action of intestinal Urease to form NH3 is clinically signiﬁcant in renal failure: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4304450" y="2764188"/>
            <a:ext cx="799500" cy="45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Renal Failure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5449328" y="2781400"/>
            <a:ext cx="1413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Blood Urea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6789188" y="2719875"/>
            <a:ext cx="7995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Urea to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intestine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7836875" y="2657488"/>
            <a:ext cx="15051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76A5A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1" baseline="-25000" lang="en" sz="1200">
                <a:highlight>
                  <a:srgbClr val="76A5A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blood level</a:t>
            </a:r>
            <a:endParaRPr baseline="-25000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7644971" y="3036713"/>
            <a:ext cx="1538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 (acquired hyperammonemia)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9" name="Google Shape;289;p26"/>
          <p:cNvCxnSpPr/>
          <p:nvPr/>
        </p:nvCxnSpPr>
        <p:spPr>
          <a:xfrm>
            <a:off x="5103946" y="2989627"/>
            <a:ext cx="335700" cy="3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90" name="Google Shape;290;p26"/>
          <p:cNvCxnSpPr/>
          <p:nvPr/>
        </p:nvCxnSpPr>
        <p:spPr>
          <a:xfrm flipH="1" rot="10800000">
            <a:off x="5483780" y="2776556"/>
            <a:ext cx="6600" cy="288900"/>
          </a:xfrm>
          <a:prstGeom prst="straightConnector1">
            <a:avLst/>
          </a:prstGeom>
          <a:noFill/>
          <a:ln cap="flat" cmpd="sng" w="19050">
            <a:solidFill>
              <a:srgbClr val="C9DA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26"/>
          <p:cNvCxnSpPr/>
          <p:nvPr/>
        </p:nvCxnSpPr>
        <p:spPr>
          <a:xfrm>
            <a:off x="6397231" y="2989627"/>
            <a:ext cx="335700" cy="3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2" name="Google Shape;292;p26"/>
          <p:cNvSpPr txBox="1"/>
          <p:nvPr/>
        </p:nvSpPr>
        <p:spPr>
          <a:xfrm>
            <a:off x="7444031" y="2674013"/>
            <a:ext cx="10155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D96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Urease</a:t>
            </a:r>
            <a:endParaRPr b="1" sz="1000">
              <a:highlight>
                <a:srgbClr val="FFD966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3" name="Google Shape;293;p26"/>
          <p:cNvCxnSpPr/>
          <p:nvPr/>
        </p:nvCxnSpPr>
        <p:spPr>
          <a:xfrm flipH="1" rot="10800000">
            <a:off x="7514227" y="2990833"/>
            <a:ext cx="522900" cy="1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94" name="Google Shape;294;p26"/>
          <p:cNvSpPr txBox="1"/>
          <p:nvPr/>
        </p:nvSpPr>
        <p:spPr>
          <a:xfrm>
            <a:off x="5235850" y="577152"/>
            <a:ext cx="10155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Blood</a:t>
            </a:r>
            <a:endParaRPr baseline="30000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5" name="Google Shape;295;p26"/>
          <p:cNvCxnSpPr/>
          <p:nvPr/>
        </p:nvCxnSpPr>
        <p:spPr>
          <a:xfrm flipH="1" rot="10800000">
            <a:off x="6786631" y="2764193"/>
            <a:ext cx="6600" cy="288900"/>
          </a:xfrm>
          <a:prstGeom prst="straightConnector1">
            <a:avLst/>
          </a:prstGeom>
          <a:noFill/>
          <a:ln cap="flat" cmpd="sng" w="19050">
            <a:solidFill>
              <a:srgbClr val="C9DA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26"/>
          <p:cNvCxnSpPr/>
          <p:nvPr/>
        </p:nvCxnSpPr>
        <p:spPr>
          <a:xfrm flipH="1" rot="10800000">
            <a:off x="8089493" y="2764181"/>
            <a:ext cx="6600" cy="288900"/>
          </a:xfrm>
          <a:prstGeom prst="straightConnector1">
            <a:avLst/>
          </a:prstGeom>
          <a:noFill/>
          <a:ln cap="flat" cmpd="sng" w="19050">
            <a:solidFill>
              <a:srgbClr val="C9DAF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26"/>
          <p:cNvSpPr txBox="1"/>
          <p:nvPr/>
        </p:nvSpPr>
        <p:spPr>
          <a:xfrm>
            <a:off x="5056125" y="4653675"/>
            <a:ext cx="34035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800"/>
              <a:buFont typeface="Century Gothic"/>
              <a:buChar char="●"/>
            </a:pPr>
            <a:r>
              <a:rPr b="1" lang="en" sz="8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&amp; Fate of ammonia </a:t>
            </a:r>
            <a:endParaRPr b="1" sz="8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blood level of ammonia: </a:t>
            </a:r>
            <a:r>
              <a:rPr b="1" lang="en" sz="800">
                <a:latin typeface="Century Gothic"/>
                <a:ea typeface="Century Gothic"/>
                <a:cs typeface="Century Gothic"/>
                <a:sym typeface="Century Gothic"/>
              </a:rPr>
              <a:t>5-50µmol/L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2" name="Google Shape;302;p27"/>
          <p:cNvCxnSpPr/>
          <p:nvPr/>
        </p:nvCxnSpPr>
        <p:spPr>
          <a:xfrm>
            <a:off x="588177" y="4400247"/>
            <a:ext cx="742200" cy="138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7"/>
          <p:cNvCxnSpPr>
            <a:stCxn id="304" idx="2"/>
            <a:endCxn id="305" idx="1"/>
          </p:cNvCxnSpPr>
          <p:nvPr/>
        </p:nvCxnSpPr>
        <p:spPr>
          <a:xfrm>
            <a:off x="690775" y="4183693"/>
            <a:ext cx="469200" cy="600"/>
          </a:xfrm>
          <a:prstGeom prst="curvedConnector3">
            <a:avLst>
              <a:gd fmla="val 49985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7"/>
          <p:cNvCxnSpPr/>
          <p:nvPr/>
        </p:nvCxnSpPr>
        <p:spPr>
          <a:xfrm flipH="1" rot="10800000">
            <a:off x="569885" y="3757180"/>
            <a:ext cx="778800" cy="13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7"/>
          <p:cNvCxnSpPr/>
          <p:nvPr/>
        </p:nvCxnSpPr>
        <p:spPr>
          <a:xfrm flipH="1" rot="10800000">
            <a:off x="412498" y="3419589"/>
            <a:ext cx="806400" cy="412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08" name="Google Shape;308;p27"/>
          <p:cNvSpPr txBox="1"/>
          <p:nvPr/>
        </p:nvSpPr>
        <p:spPr>
          <a:xfrm>
            <a:off x="2147513" y="1174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Hyperammonemia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 rot="-5400000">
            <a:off x="-283025" y="3974443"/>
            <a:ext cx="1529100" cy="4185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Presentation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1159957" y="4416992"/>
            <a:ext cx="2508900" cy="209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Lethargy and somnolence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1159965" y="3301425"/>
            <a:ext cx="2508900" cy="209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Tremors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1159969" y="3658274"/>
            <a:ext cx="2508900" cy="2724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Vomiting and cerebral edema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1159978" y="4079129"/>
            <a:ext cx="2508900" cy="209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Convulsions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1159979" y="4754846"/>
            <a:ext cx="2508900" cy="209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Coma and death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588175" y="1308000"/>
            <a:ext cx="3215700" cy="1011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 disease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Char char="➔"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Acute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Viral hepatitis or hepatotoxic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Char char="➔"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Chronic</a:t>
            </a:r>
            <a:r>
              <a:rPr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Cirrhosis by hepatitis or alcoholism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134065" y="1428173"/>
            <a:ext cx="8064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CFE2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4000">
              <a:solidFill>
                <a:srgbClr val="CFE2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7"/>
          <p:cNvSpPr/>
          <p:nvPr/>
        </p:nvSpPr>
        <p:spPr>
          <a:xfrm>
            <a:off x="588177" y="2527600"/>
            <a:ext cx="3215700" cy="565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Renal failure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185711" y="2476602"/>
            <a:ext cx="8115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CFE2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4000">
              <a:solidFill>
                <a:srgbClr val="CFE2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7"/>
          <p:cNvSpPr txBox="1"/>
          <p:nvPr>
            <p:ph idx="1" type="body"/>
          </p:nvPr>
        </p:nvSpPr>
        <p:spPr>
          <a:xfrm>
            <a:off x="817230" y="897664"/>
            <a:ext cx="2757600" cy="271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Acquired hyperammonemia:</a:t>
            </a:r>
            <a:endParaRPr b="1" sz="1400">
              <a:solidFill>
                <a:srgbClr val="000000"/>
              </a:solidFill>
              <a:highlight>
                <a:srgbClr val="CFE2F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7"/>
          <p:cNvSpPr txBox="1"/>
          <p:nvPr>
            <p:ph idx="1" type="body"/>
          </p:nvPr>
        </p:nvSpPr>
        <p:spPr>
          <a:xfrm>
            <a:off x="5608036" y="861406"/>
            <a:ext cx="2757600" cy="39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Inherited hyperammonemia:</a:t>
            </a:r>
            <a:endParaRPr b="1" sz="1400">
              <a:solidFill>
                <a:srgbClr val="000000"/>
              </a:solidFill>
              <a:highlight>
                <a:srgbClr val="CFE2F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7"/>
          <p:cNvSpPr/>
          <p:nvPr/>
        </p:nvSpPr>
        <p:spPr>
          <a:xfrm>
            <a:off x="4872525" y="1357275"/>
            <a:ext cx="4107000" cy="112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Genetic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deficiencies of any of the 5 enzymes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urea cycle or the </a:t>
            </a: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activator enzyme for CPSI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➔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CPSI, OTC, ASS, ASL, arginase or NAGS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7"/>
          <p:cNvSpPr/>
          <p:nvPr/>
        </p:nvSpPr>
        <p:spPr>
          <a:xfrm>
            <a:off x="4820925" y="2708775"/>
            <a:ext cx="4158600" cy="1394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entury Gothic"/>
              <a:buChar char="❖"/>
            </a:pP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Ornithine</a:t>
            </a: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transcarbamylase</a:t>
            </a: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deficiency: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entury Gothic"/>
              <a:buChar char="●"/>
            </a:pP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X-linked recessive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entury Gothic"/>
              <a:buChar char="●"/>
            </a:pPr>
            <a:r>
              <a:rPr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Most common of congenital hyperammonemia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Marked decrease of citrulline and arginine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❖"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Others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 Autosomal recessive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3" name="Google Shape;323;p27"/>
          <p:cNvCxnSpPr>
            <a:endCxn id="314" idx="1"/>
          </p:cNvCxnSpPr>
          <p:nvPr/>
        </p:nvCxnSpPr>
        <p:spPr>
          <a:xfrm>
            <a:off x="721079" y="4748696"/>
            <a:ext cx="438900" cy="110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4" name="Google Shape;324;p27"/>
          <p:cNvSpPr/>
          <p:nvPr/>
        </p:nvSpPr>
        <p:spPr>
          <a:xfrm rot="5702716">
            <a:off x="3728035" y="2567014"/>
            <a:ext cx="1606725" cy="486694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"/>
          <p:cNvSpPr txBox="1"/>
          <p:nvPr/>
        </p:nvSpPr>
        <p:spPr>
          <a:xfrm rot="-5399305">
            <a:off x="-436798" y="3924846"/>
            <a:ext cx="14841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“Not that important”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