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Roboto"/>
      <p:regular r:id="rId22"/>
      <p:bold r:id="rId23"/>
      <p:italic r:id="rId24"/>
      <p:boldItalic r:id="rId25"/>
    </p:embeddedFont>
    <p:embeddedFont>
      <p:font typeface="Exo"/>
      <p:regular r:id="rId26"/>
      <p:bold r:id="rId27"/>
      <p:italic r:id="rId28"/>
      <p:boldItalic r:id="rId29"/>
    </p:embeddedFont>
    <p:embeddedFont>
      <p:font typeface="Comfortaa"/>
      <p:regular r:id="rId30"/>
      <p:bold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821BB40-B5AD-4FA7-8BB8-524D5496EFA2}">
  <a:tblStyle styleId="{3821BB40-B5AD-4FA7-8BB8-524D5496EF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Roboto-regular.fntdata"/><Relationship Id="rId21" Type="http://schemas.openxmlformats.org/officeDocument/2006/relationships/slide" Target="slides/slide14.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Exo-regular.fntdata"/><Relationship Id="rId25" Type="http://schemas.openxmlformats.org/officeDocument/2006/relationships/font" Target="fonts/Roboto-boldItalic.fntdata"/><Relationship Id="rId28" Type="http://schemas.openxmlformats.org/officeDocument/2006/relationships/font" Target="fonts/Exo-italic.fntdata"/><Relationship Id="rId27" Type="http://schemas.openxmlformats.org/officeDocument/2006/relationships/font" Target="fonts/Ex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Exo-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omfortaa-bold.fntdata"/><Relationship Id="rId30" Type="http://schemas.openxmlformats.org/officeDocument/2006/relationships/font" Target="fonts/Comfortaa-regular.fntdata"/><Relationship Id="rId11" Type="http://schemas.openxmlformats.org/officeDocument/2006/relationships/slide" Target="slides/slide4.xml"/><Relationship Id="rId33" Type="http://schemas.openxmlformats.org/officeDocument/2006/relationships/font" Target="fonts/CenturyGothic-bold.fntdata"/><Relationship Id="rId10" Type="http://schemas.openxmlformats.org/officeDocument/2006/relationships/slide" Target="slides/slide3.xml"/><Relationship Id="rId32" Type="http://schemas.openxmlformats.org/officeDocument/2006/relationships/font" Target="fonts/CenturyGothic-regular.fntdata"/><Relationship Id="rId13" Type="http://schemas.openxmlformats.org/officeDocument/2006/relationships/slide" Target="slides/slide6.xml"/><Relationship Id="rId35" Type="http://schemas.openxmlformats.org/officeDocument/2006/relationships/font" Target="fonts/CenturyGothic-boldItalic.fntdata"/><Relationship Id="rId12" Type="http://schemas.openxmlformats.org/officeDocument/2006/relationships/slide" Target="slides/slide5.xml"/><Relationship Id="rId34" Type="http://schemas.openxmlformats.org/officeDocument/2006/relationships/font" Target="fonts/CenturyGothic-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5f90a8d7c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75f90a8d7c_2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5f90a8d7c_2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5f90a8d7c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75f90a8d7c_2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75f90a8d7c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5f90a8d7c_2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5f90a8d7c_2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75f90a8d7c_2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75f90a8d7c_2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75f90a8d7c_2_3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75f90a8d7c_2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75f90a8d7c_2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5f90a8d7c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75f90a8d7c_2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5f90a8d7c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75f90a8d7c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5f90a8d7c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5f90a8d7c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5f90a8d7c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5f90a8d7c_2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5f90a8d7c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5f90a8d7c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5f90a8d7c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5f90a8d7c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5f90a8d7c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75f90a8d7c_2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5f90a8d7c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ontents slide layout">
  <p:cSld name="2_Contents slide layout">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idx="1" type="body"/>
          </p:nvPr>
        </p:nvSpPr>
        <p:spPr>
          <a:xfrm>
            <a:off x="1" y="254632"/>
            <a:ext cx="9144000" cy="594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100000"/>
              </a:lnSpc>
              <a:spcBef>
                <a:spcPts val="800"/>
              </a:spcBef>
              <a:spcAft>
                <a:spcPts val="0"/>
              </a:spcAft>
              <a:buClr>
                <a:srgbClr val="3F3F3F"/>
              </a:buClr>
              <a:buSzPts val="4100"/>
              <a:buNone/>
              <a:defRPr i="0" sz="4100" u="none" cap="none" strike="noStrike">
                <a:solidFill>
                  <a:srgbClr val="3F3F3F"/>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55" name="Google Shape;55;p14"/>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lvl1pPr lvl="0" rtl="0">
              <a:buNone/>
              <a:defRPr>
                <a:latin typeface="Comic Sans MS"/>
                <a:ea typeface="Comic Sans MS"/>
                <a:cs typeface="Comic Sans MS"/>
                <a:sym typeface="Comic Sans MS"/>
              </a:defRPr>
            </a:lvl1pPr>
            <a:lvl2pPr lvl="1" rtl="0">
              <a:buNone/>
              <a:defRPr>
                <a:latin typeface="Comic Sans MS"/>
                <a:ea typeface="Comic Sans MS"/>
                <a:cs typeface="Comic Sans MS"/>
                <a:sym typeface="Comic Sans MS"/>
              </a:defRPr>
            </a:lvl2pPr>
            <a:lvl3pPr lvl="2" rtl="0">
              <a:buNone/>
              <a:defRPr>
                <a:latin typeface="Comic Sans MS"/>
                <a:ea typeface="Comic Sans MS"/>
                <a:cs typeface="Comic Sans MS"/>
                <a:sym typeface="Comic Sans MS"/>
              </a:defRPr>
            </a:lvl3pPr>
            <a:lvl4pPr lvl="3" rtl="0">
              <a:buNone/>
              <a:defRPr>
                <a:latin typeface="Comic Sans MS"/>
                <a:ea typeface="Comic Sans MS"/>
                <a:cs typeface="Comic Sans MS"/>
                <a:sym typeface="Comic Sans MS"/>
              </a:defRPr>
            </a:lvl4pPr>
            <a:lvl5pPr lvl="4" rtl="0">
              <a:buNone/>
              <a:defRPr>
                <a:latin typeface="Comic Sans MS"/>
                <a:ea typeface="Comic Sans MS"/>
                <a:cs typeface="Comic Sans MS"/>
                <a:sym typeface="Comic Sans MS"/>
              </a:defRPr>
            </a:lvl5pPr>
            <a:lvl6pPr lvl="5" rtl="0">
              <a:buNone/>
              <a:defRPr>
                <a:latin typeface="Comic Sans MS"/>
                <a:ea typeface="Comic Sans MS"/>
                <a:cs typeface="Comic Sans MS"/>
                <a:sym typeface="Comic Sans MS"/>
              </a:defRPr>
            </a:lvl6pPr>
            <a:lvl7pPr lvl="6" rtl="0">
              <a:buNone/>
              <a:defRPr>
                <a:latin typeface="Comic Sans MS"/>
                <a:ea typeface="Comic Sans MS"/>
                <a:cs typeface="Comic Sans MS"/>
                <a:sym typeface="Comic Sans MS"/>
              </a:defRPr>
            </a:lvl7pPr>
            <a:lvl8pPr lvl="7" rtl="0">
              <a:buNone/>
              <a:defRPr>
                <a:latin typeface="Comic Sans MS"/>
                <a:ea typeface="Comic Sans MS"/>
                <a:cs typeface="Comic Sans MS"/>
                <a:sym typeface="Comic Sans MS"/>
              </a:defRPr>
            </a:lvl8pPr>
            <a:lvl9pPr lvl="8" rtl="0">
              <a:buNone/>
              <a:defRPr>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6" name="Shape 56"/>
        <p:cNvGrpSpPr/>
        <p:nvPr/>
      </p:nvGrpSpPr>
      <p:grpSpPr>
        <a:xfrm>
          <a:off x="0" y="0"/>
          <a:ext cx="0" cy="0"/>
          <a:chOff x="0" y="0"/>
          <a:chExt cx="0" cy="0"/>
        </a:xfrm>
      </p:grpSpPr>
      <p:sp>
        <p:nvSpPr>
          <p:cNvPr id="57" name="Google Shape;57;p15"/>
          <p:cNvSpPr txBox="1"/>
          <p:nvPr>
            <p:ph idx="1" type="body"/>
          </p:nvPr>
        </p:nvSpPr>
        <p:spPr>
          <a:xfrm>
            <a:off x="311700" y="4230575"/>
            <a:ext cx="5998500" cy="605100"/>
          </a:xfrm>
          <a:prstGeom prst="rect">
            <a:avLst/>
          </a:prstGeom>
          <a:noFill/>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400"/>
              <a:buNone/>
              <a:defRPr/>
            </a:lvl1pPr>
          </a:lstStyle>
          <a:p/>
        </p:txBody>
      </p:sp>
      <p:sp>
        <p:nvSpPr>
          <p:cNvPr id="58" name="Google Shape;58;p15"/>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9" name="Shape 59"/>
        <p:cNvGrpSpPr/>
        <p:nvPr/>
      </p:nvGrpSpPr>
      <p:grpSpPr>
        <a:xfrm>
          <a:off x="0" y="0"/>
          <a:ext cx="0" cy="0"/>
          <a:chOff x="0" y="0"/>
          <a:chExt cx="0" cy="0"/>
        </a:xfrm>
      </p:grpSpPr>
      <p:sp>
        <p:nvSpPr>
          <p:cNvPr id="60" name="Google Shape;60;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700"/>
              <a:buChar char="●"/>
              <a:defRPr sz="2700"/>
            </a:lvl1pPr>
            <a:lvl2pPr lvl="1" rtl="0" algn="ctr">
              <a:spcBef>
                <a:spcPts val="0"/>
              </a:spcBef>
              <a:spcAft>
                <a:spcPts val="0"/>
              </a:spcAft>
              <a:buSzPts val="2700"/>
              <a:buChar char="○"/>
              <a:defRPr sz="2700"/>
            </a:lvl2pPr>
            <a:lvl3pPr lvl="2" rtl="0" algn="ctr">
              <a:spcBef>
                <a:spcPts val="0"/>
              </a:spcBef>
              <a:spcAft>
                <a:spcPts val="0"/>
              </a:spcAft>
              <a:buSzPts val="2700"/>
              <a:buChar char="■"/>
              <a:defRPr sz="2700"/>
            </a:lvl3pPr>
            <a:lvl4pPr lvl="3" rtl="0" algn="ctr">
              <a:spcBef>
                <a:spcPts val="0"/>
              </a:spcBef>
              <a:spcAft>
                <a:spcPts val="0"/>
              </a:spcAft>
              <a:buSzPts val="2700"/>
              <a:buChar char="●"/>
              <a:defRPr sz="2700"/>
            </a:lvl4pPr>
            <a:lvl5pPr lvl="4" rtl="0" algn="ctr">
              <a:spcBef>
                <a:spcPts val="0"/>
              </a:spcBef>
              <a:spcAft>
                <a:spcPts val="0"/>
              </a:spcAft>
              <a:buSzPts val="2700"/>
              <a:buChar char="○"/>
              <a:defRPr sz="2700"/>
            </a:lvl5pPr>
            <a:lvl6pPr lvl="5" rtl="0" algn="ctr">
              <a:spcBef>
                <a:spcPts val="0"/>
              </a:spcBef>
              <a:spcAft>
                <a:spcPts val="0"/>
              </a:spcAft>
              <a:buSzPts val="2700"/>
              <a:buChar char="■"/>
              <a:defRPr sz="2700"/>
            </a:lvl6pPr>
            <a:lvl7pPr lvl="6" rtl="0" algn="ctr">
              <a:spcBef>
                <a:spcPts val="0"/>
              </a:spcBef>
              <a:spcAft>
                <a:spcPts val="0"/>
              </a:spcAft>
              <a:buSzPts val="2700"/>
              <a:buChar char="●"/>
              <a:defRPr sz="2700"/>
            </a:lvl7pPr>
            <a:lvl8pPr lvl="7" rtl="0" algn="ctr">
              <a:spcBef>
                <a:spcPts val="0"/>
              </a:spcBef>
              <a:spcAft>
                <a:spcPts val="0"/>
              </a:spcAft>
              <a:buSzPts val="2700"/>
              <a:buChar char="○"/>
              <a:defRPr sz="2700"/>
            </a:lvl8pPr>
            <a:lvl9pPr lvl="8" rtl="0" algn="ctr">
              <a:spcBef>
                <a:spcPts val="0"/>
              </a:spcBef>
              <a:spcAft>
                <a:spcPts val="0"/>
              </a:spcAft>
              <a:buSzPts val="2700"/>
              <a:buChar char="■"/>
              <a:defRPr sz="2700"/>
            </a:lvl9pPr>
          </a:lstStyle>
          <a:p/>
        </p:txBody>
      </p:sp>
      <p:sp>
        <p:nvSpPr>
          <p:cNvPr id="61" name="Google Shape;61;p1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sz="1500"/>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sp>
        <p:nvSpPr>
          <p:cNvPr id="62" name="Google Shape;62;p16"/>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3" name="Shape 63"/>
        <p:cNvGrpSpPr/>
        <p:nvPr/>
      </p:nvGrpSpPr>
      <p:grpSpPr>
        <a:xfrm>
          <a:off x="0" y="0"/>
          <a:ext cx="0" cy="0"/>
          <a:chOff x="0" y="0"/>
          <a:chExt cx="0" cy="0"/>
        </a:xfrm>
      </p:grpSpPr>
      <p:sp>
        <p:nvSpPr>
          <p:cNvPr id="64" name="Google Shape;64;p17"/>
          <p:cNvSpPr txBox="1"/>
          <p:nvPr>
            <p:ph type="title"/>
          </p:nvPr>
        </p:nvSpPr>
        <p:spPr>
          <a:xfrm>
            <a:off x="311700" y="2150850"/>
            <a:ext cx="8520600" cy="84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900"/>
              <a:buChar char="●"/>
              <a:defRPr sz="1900"/>
            </a:lvl1pPr>
            <a:lvl2pPr lvl="1" rtl="0" algn="ctr">
              <a:spcBef>
                <a:spcPts val="0"/>
              </a:spcBef>
              <a:spcAft>
                <a:spcPts val="0"/>
              </a:spcAft>
              <a:buSzPts val="1900"/>
              <a:buChar char="○"/>
              <a:defRPr sz="1900"/>
            </a:lvl2pPr>
            <a:lvl3pPr lvl="2" rtl="0" algn="ctr">
              <a:spcBef>
                <a:spcPts val="0"/>
              </a:spcBef>
              <a:spcAft>
                <a:spcPts val="0"/>
              </a:spcAft>
              <a:buSzPts val="1900"/>
              <a:buChar char="■"/>
              <a:defRPr sz="1900"/>
            </a:lvl3pPr>
            <a:lvl4pPr lvl="3" rtl="0" algn="ctr">
              <a:spcBef>
                <a:spcPts val="0"/>
              </a:spcBef>
              <a:spcAft>
                <a:spcPts val="0"/>
              </a:spcAft>
              <a:buSzPts val="1900"/>
              <a:buChar char="●"/>
              <a:defRPr sz="1900"/>
            </a:lvl4pPr>
            <a:lvl5pPr lvl="4" rtl="0" algn="ctr">
              <a:spcBef>
                <a:spcPts val="0"/>
              </a:spcBef>
              <a:spcAft>
                <a:spcPts val="0"/>
              </a:spcAft>
              <a:buSzPts val="1900"/>
              <a:buChar char="○"/>
              <a:defRPr sz="1900"/>
            </a:lvl5pPr>
            <a:lvl6pPr lvl="5" rtl="0" algn="ctr">
              <a:spcBef>
                <a:spcPts val="0"/>
              </a:spcBef>
              <a:spcAft>
                <a:spcPts val="0"/>
              </a:spcAft>
              <a:buSzPts val="1900"/>
              <a:buChar char="■"/>
              <a:defRPr sz="1900"/>
            </a:lvl6pPr>
            <a:lvl7pPr lvl="6" rtl="0" algn="ctr">
              <a:spcBef>
                <a:spcPts val="0"/>
              </a:spcBef>
              <a:spcAft>
                <a:spcPts val="0"/>
              </a:spcAft>
              <a:buSzPts val="1900"/>
              <a:buChar char="●"/>
              <a:defRPr sz="1900"/>
            </a:lvl7pPr>
            <a:lvl8pPr lvl="7" rtl="0" algn="ctr">
              <a:spcBef>
                <a:spcPts val="0"/>
              </a:spcBef>
              <a:spcAft>
                <a:spcPts val="0"/>
              </a:spcAft>
              <a:buSzPts val="1900"/>
              <a:buChar char="○"/>
              <a:defRPr sz="1900"/>
            </a:lvl8pPr>
            <a:lvl9pPr lvl="8" rtl="0" algn="ctr">
              <a:spcBef>
                <a:spcPts val="0"/>
              </a:spcBef>
              <a:spcAft>
                <a:spcPts val="0"/>
              </a:spcAft>
              <a:buSzPts val="1900"/>
              <a:buChar char="■"/>
              <a:defRPr sz="1900"/>
            </a:lvl9pPr>
          </a:lstStyle>
          <a:p/>
        </p:txBody>
      </p:sp>
      <p:sp>
        <p:nvSpPr>
          <p:cNvPr id="65" name="Google Shape;65;p17"/>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6" name="Shape 66"/>
        <p:cNvGrpSpPr/>
        <p:nvPr/>
      </p:nvGrpSpPr>
      <p:grpSpPr>
        <a:xfrm>
          <a:off x="0" y="0"/>
          <a:ext cx="0" cy="0"/>
          <a:chOff x="0" y="0"/>
          <a:chExt cx="0" cy="0"/>
        </a:xfrm>
      </p:grpSpPr>
      <p:sp>
        <p:nvSpPr>
          <p:cNvPr id="67" name="Google Shape;67;p1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8" name="Google Shape;68;p18"/>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8"/>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lvl="0" rtl="0" algn="r">
              <a:buNone/>
              <a:defRPr sz="1000">
                <a:solidFill>
                  <a:srgbClr val="CCCCCC"/>
                </a:solidFill>
                <a:latin typeface="Comic Sans MS"/>
                <a:ea typeface="Comic Sans MS"/>
                <a:cs typeface="Comic Sans MS"/>
                <a:sym typeface="Comic Sans MS"/>
              </a:defRPr>
            </a:lvl1pPr>
            <a:lvl2pPr lvl="1" rtl="0" algn="r">
              <a:buNone/>
              <a:defRPr sz="1000">
                <a:solidFill>
                  <a:srgbClr val="CCCCCC"/>
                </a:solidFill>
                <a:latin typeface="Comic Sans MS"/>
                <a:ea typeface="Comic Sans MS"/>
                <a:cs typeface="Comic Sans MS"/>
                <a:sym typeface="Comic Sans MS"/>
              </a:defRPr>
            </a:lvl2pPr>
            <a:lvl3pPr lvl="2" rtl="0" algn="r">
              <a:buNone/>
              <a:defRPr sz="1000">
                <a:solidFill>
                  <a:srgbClr val="CCCCCC"/>
                </a:solidFill>
                <a:latin typeface="Comic Sans MS"/>
                <a:ea typeface="Comic Sans MS"/>
                <a:cs typeface="Comic Sans MS"/>
                <a:sym typeface="Comic Sans MS"/>
              </a:defRPr>
            </a:lvl3pPr>
            <a:lvl4pPr lvl="3" rtl="0" algn="r">
              <a:buNone/>
              <a:defRPr sz="1000">
                <a:solidFill>
                  <a:srgbClr val="CCCCCC"/>
                </a:solidFill>
                <a:latin typeface="Comic Sans MS"/>
                <a:ea typeface="Comic Sans MS"/>
                <a:cs typeface="Comic Sans MS"/>
                <a:sym typeface="Comic Sans MS"/>
              </a:defRPr>
            </a:lvl4pPr>
            <a:lvl5pPr lvl="4" rtl="0" algn="r">
              <a:buNone/>
              <a:defRPr sz="1000">
                <a:solidFill>
                  <a:srgbClr val="CCCCCC"/>
                </a:solidFill>
                <a:latin typeface="Comic Sans MS"/>
                <a:ea typeface="Comic Sans MS"/>
                <a:cs typeface="Comic Sans MS"/>
                <a:sym typeface="Comic Sans MS"/>
              </a:defRPr>
            </a:lvl5pPr>
            <a:lvl6pPr lvl="5" rtl="0" algn="r">
              <a:buNone/>
              <a:defRPr sz="1000">
                <a:solidFill>
                  <a:srgbClr val="CCCCCC"/>
                </a:solidFill>
                <a:latin typeface="Comic Sans MS"/>
                <a:ea typeface="Comic Sans MS"/>
                <a:cs typeface="Comic Sans MS"/>
                <a:sym typeface="Comic Sans MS"/>
              </a:defRPr>
            </a:lvl6pPr>
            <a:lvl7pPr lvl="6" rtl="0" algn="r">
              <a:buNone/>
              <a:defRPr sz="1000">
                <a:solidFill>
                  <a:srgbClr val="CCCCCC"/>
                </a:solidFill>
                <a:latin typeface="Comic Sans MS"/>
                <a:ea typeface="Comic Sans MS"/>
                <a:cs typeface="Comic Sans MS"/>
                <a:sym typeface="Comic Sans MS"/>
              </a:defRPr>
            </a:lvl7pPr>
            <a:lvl8pPr lvl="7" rtl="0" algn="r">
              <a:buNone/>
              <a:defRPr sz="1000">
                <a:solidFill>
                  <a:srgbClr val="CCCCCC"/>
                </a:solidFill>
                <a:latin typeface="Comic Sans MS"/>
                <a:ea typeface="Comic Sans MS"/>
                <a:cs typeface="Comic Sans MS"/>
                <a:sym typeface="Comic Sans MS"/>
              </a:defRPr>
            </a:lvl8pPr>
            <a:lvl9pPr lvl="8" rtl="0" algn="r">
              <a:buNone/>
              <a:defRPr sz="1000">
                <a:solidFill>
                  <a:srgbClr val="CCCCCC"/>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13"/>
          <p:cNvSpPr/>
          <p:nvPr/>
        </p:nvSpPr>
        <p:spPr>
          <a:xfrm>
            <a:off x="0" y="5086353"/>
            <a:ext cx="91440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 Id="rId10" Type="http://schemas.openxmlformats.org/officeDocument/2006/relationships/image" Target="../media/image1.jpg"/><Relationship Id="rId9" Type="http://schemas.openxmlformats.org/officeDocument/2006/relationships/image" Target="../media/image5.png"/><Relationship Id="rId5" Type="http://schemas.openxmlformats.org/officeDocument/2006/relationships/hyperlink" Target="https://docs.google.com/document/d/17RReqb4BTGefOjo_52ebxFN8EQZgYi0hSQxwvKSfPGQ/edit?usp=sharing" TargetMode="External"/><Relationship Id="rId6" Type="http://schemas.openxmlformats.org/officeDocument/2006/relationships/hyperlink" Target="https://docs.google.com/document/d/17RReqb4BTGefOjo_52ebxFN8EQZgYi0hSQxwvKSfPGQ/edit?usp=sharing" TargetMode="External"/><Relationship Id="rId7" Type="http://schemas.openxmlformats.org/officeDocument/2006/relationships/image" Target="../media/image13.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7.jpg"/><Relationship Id="rId5"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s://twitter.com/Biochemistry438" TargetMode="External"/><Relationship Id="rId10" Type="http://schemas.openxmlformats.org/officeDocument/2006/relationships/hyperlink" Target="https://en.wikipedia.org/wiki/Nerd" TargetMode="External"/><Relationship Id="rId9"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hyperlink" Target="mailto:Biochemistryteam438@gmail.com" TargetMode="External"/><Relationship Id="rId7" Type="http://schemas.openxmlformats.org/officeDocument/2006/relationships/image" Target="../media/image14.png"/><Relationship Id="rId8" Type="http://schemas.openxmlformats.org/officeDocument/2006/relationships/hyperlink" Target="http://biochemistry438.saraha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9"/>
          <p:cNvSpPr txBox="1"/>
          <p:nvPr/>
        </p:nvSpPr>
        <p:spPr>
          <a:xfrm>
            <a:off x="145819" y="4094475"/>
            <a:ext cx="1377900" cy="903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GB" sz="900" u="sng">
                <a:solidFill>
                  <a:srgbClr val="999999"/>
                </a:solidFill>
              </a:rPr>
              <a:t>Color Index:</a:t>
            </a:r>
            <a:endParaRPr b="1" sz="900" u="sng">
              <a:solidFill>
                <a:srgbClr val="999999"/>
              </a:solidFill>
            </a:endParaRPr>
          </a:p>
          <a:p>
            <a:pPr indent="-222250" lvl="0" marL="254000" rtl="0" algn="l">
              <a:lnSpc>
                <a:spcPct val="90000"/>
              </a:lnSpc>
              <a:spcBef>
                <a:spcPts val="800"/>
              </a:spcBef>
              <a:spcAft>
                <a:spcPts val="0"/>
              </a:spcAft>
              <a:buClr>
                <a:srgbClr val="3C78D8"/>
              </a:buClr>
              <a:buSzPts val="900"/>
              <a:buChar char="●"/>
            </a:pPr>
            <a:r>
              <a:rPr b="1" lang="en-GB" sz="900">
                <a:solidFill>
                  <a:srgbClr val="3C78D8"/>
                </a:solidFill>
              </a:rPr>
              <a:t>Main Topic</a:t>
            </a:r>
            <a:endParaRPr b="1" sz="900">
              <a:solidFill>
                <a:srgbClr val="3C78D8"/>
              </a:solidFill>
            </a:endParaRPr>
          </a:p>
          <a:p>
            <a:pPr indent="-222250" lvl="0" marL="254000" rtl="0" algn="l">
              <a:lnSpc>
                <a:spcPct val="90000"/>
              </a:lnSpc>
              <a:spcBef>
                <a:spcPts val="800"/>
              </a:spcBef>
              <a:spcAft>
                <a:spcPts val="0"/>
              </a:spcAft>
              <a:buClr>
                <a:srgbClr val="434343"/>
              </a:buClr>
              <a:buSzPts val="900"/>
              <a:buChar char="●"/>
            </a:pPr>
            <a:r>
              <a:rPr b="1" lang="en-GB" sz="900">
                <a:solidFill>
                  <a:srgbClr val="434343"/>
                </a:solidFill>
              </a:rPr>
              <a:t>Main content</a:t>
            </a:r>
            <a:endParaRPr b="1" sz="900">
              <a:solidFill>
                <a:srgbClr val="434343"/>
              </a:solidFill>
            </a:endParaRPr>
          </a:p>
          <a:p>
            <a:pPr indent="-222250" lvl="0" marL="254000" rtl="0" algn="l">
              <a:lnSpc>
                <a:spcPct val="90000"/>
              </a:lnSpc>
              <a:spcBef>
                <a:spcPts val="800"/>
              </a:spcBef>
              <a:spcAft>
                <a:spcPts val="0"/>
              </a:spcAft>
              <a:buClr>
                <a:srgbClr val="CC0000"/>
              </a:buClr>
              <a:buSzPts val="900"/>
              <a:buChar char="●"/>
            </a:pPr>
            <a:r>
              <a:rPr b="1" lang="en-GB" sz="900">
                <a:solidFill>
                  <a:srgbClr val="CC0000"/>
                </a:solidFill>
              </a:rPr>
              <a:t>Important </a:t>
            </a:r>
            <a:endParaRPr b="1" sz="900">
              <a:solidFill>
                <a:srgbClr val="266F8B"/>
              </a:solidFill>
            </a:endParaRPr>
          </a:p>
        </p:txBody>
      </p:sp>
      <p:pic>
        <p:nvPicPr>
          <p:cNvPr id="75" name="Google Shape;75;p19"/>
          <p:cNvPicPr preferRelativeResize="0"/>
          <p:nvPr/>
        </p:nvPicPr>
        <p:blipFill>
          <a:blip r:embed="rId3">
            <a:alphaModFix/>
          </a:blip>
          <a:stretch>
            <a:fillRect/>
          </a:stretch>
        </p:blipFill>
        <p:spPr>
          <a:xfrm>
            <a:off x="61631" y="100377"/>
            <a:ext cx="1118026" cy="733031"/>
          </a:xfrm>
          <a:prstGeom prst="rect">
            <a:avLst/>
          </a:prstGeom>
          <a:noFill/>
          <a:ln>
            <a:noFill/>
          </a:ln>
        </p:spPr>
      </p:pic>
      <p:pic>
        <p:nvPicPr>
          <p:cNvPr id="76" name="Google Shape;76;p19"/>
          <p:cNvPicPr preferRelativeResize="0"/>
          <p:nvPr/>
        </p:nvPicPr>
        <p:blipFill rotWithShape="1">
          <a:blip r:embed="rId4">
            <a:alphaModFix/>
          </a:blip>
          <a:srcRect b="0" l="0" r="0" t="0"/>
          <a:stretch/>
        </p:blipFill>
        <p:spPr>
          <a:xfrm>
            <a:off x="1141931" y="-31369"/>
            <a:ext cx="902869" cy="864768"/>
          </a:xfrm>
          <a:prstGeom prst="rect">
            <a:avLst/>
          </a:prstGeom>
          <a:noFill/>
          <a:ln>
            <a:noFill/>
          </a:ln>
        </p:spPr>
      </p:pic>
      <p:sp>
        <p:nvSpPr>
          <p:cNvPr id="77" name="Google Shape;77;p19"/>
          <p:cNvSpPr/>
          <p:nvPr/>
        </p:nvSpPr>
        <p:spPr>
          <a:xfrm>
            <a:off x="332813" y="2543175"/>
            <a:ext cx="42771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 name="Google Shape;78;p19"/>
          <p:cNvSpPr txBox="1"/>
          <p:nvPr/>
        </p:nvSpPr>
        <p:spPr>
          <a:xfrm>
            <a:off x="358850" y="1652400"/>
            <a:ext cx="3963000" cy="781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GB" sz="2700">
                <a:solidFill>
                  <a:srgbClr val="434343"/>
                </a:solidFill>
                <a:latin typeface="Comfortaa"/>
                <a:ea typeface="Comfortaa"/>
                <a:cs typeface="Comfortaa"/>
                <a:sym typeface="Comfortaa"/>
              </a:rPr>
              <a:t>Structure &amp; Function of Hemoglobin </a:t>
            </a:r>
            <a:endParaRPr b="1" sz="2700">
              <a:solidFill>
                <a:srgbClr val="434343"/>
              </a:solidFill>
              <a:latin typeface="Comfortaa"/>
              <a:ea typeface="Comfortaa"/>
              <a:cs typeface="Comfortaa"/>
              <a:sym typeface="Comfortaa"/>
            </a:endParaRPr>
          </a:p>
        </p:txBody>
      </p:sp>
      <p:sp>
        <p:nvSpPr>
          <p:cNvPr id="79" name="Google Shape;79;p19"/>
          <p:cNvSpPr/>
          <p:nvPr/>
        </p:nvSpPr>
        <p:spPr>
          <a:xfrm>
            <a:off x="0" y="5086353"/>
            <a:ext cx="91440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Calibri"/>
              <a:ea typeface="Calibri"/>
              <a:cs typeface="Calibri"/>
              <a:sym typeface="Calibri"/>
            </a:endParaRPr>
          </a:p>
        </p:txBody>
      </p:sp>
      <p:sp>
        <p:nvSpPr>
          <p:cNvPr id="80" name="Google Shape;80;p19"/>
          <p:cNvSpPr txBox="1"/>
          <p:nvPr/>
        </p:nvSpPr>
        <p:spPr>
          <a:xfrm>
            <a:off x="2954100" y="4918525"/>
            <a:ext cx="3083400" cy="164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GB" sz="800">
                <a:solidFill>
                  <a:srgbClr val="B7B7B7"/>
                </a:solidFill>
              </a:rPr>
              <a:t>Biochemistry teamwork 438 - Gastrointestinal &amp; Nutrition Block </a:t>
            </a:r>
            <a:endParaRPr sz="800">
              <a:solidFill>
                <a:srgbClr val="B7B7B7"/>
              </a:solidFill>
            </a:endParaRPr>
          </a:p>
        </p:txBody>
      </p:sp>
      <p:sp>
        <p:nvSpPr>
          <p:cNvPr id="81" name="Google Shape;81;p19"/>
          <p:cNvSpPr txBox="1"/>
          <p:nvPr/>
        </p:nvSpPr>
        <p:spPr>
          <a:xfrm>
            <a:off x="1405838" y="4185619"/>
            <a:ext cx="1869000" cy="732900"/>
          </a:xfrm>
          <a:prstGeom prst="rect">
            <a:avLst/>
          </a:prstGeom>
          <a:noFill/>
          <a:ln>
            <a:noFill/>
          </a:ln>
        </p:spPr>
        <p:txBody>
          <a:bodyPr anchorCtr="0" anchor="t" bIns="68575" lIns="68575" spcFirstLastPara="1" rIns="68575" wrap="square" tIns="68575">
            <a:noAutofit/>
          </a:bodyPr>
          <a:lstStyle/>
          <a:p>
            <a:pPr indent="-222250" lvl="0" marL="254000" rtl="0" algn="l">
              <a:lnSpc>
                <a:spcPct val="90000"/>
              </a:lnSpc>
              <a:spcBef>
                <a:spcPts val="800"/>
              </a:spcBef>
              <a:spcAft>
                <a:spcPts val="0"/>
              </a:spcAft>
              <a:buClr>
                <a:srgbClr val="6AA84F"/>
              </a:buClr>
              <a:buSzPts val="900"/>
              <a:buChar char="●"/>
            </a:pPr>
            <a:r>
              <a:rPr b="1" lang="en-GB" sz="900">
                <a:solidFill>
                  <a:srgbClr val="6AA84F"/>
                </a:solidFill>
              </a:rPr>
              <a:t>Drs’ notes</a:t>
            </a:r>
            <a:endParaRPr b="1" sz="900">
              <a:solidFill>
                <a:srgbClr val="6AA84F"/>
              </a:solidFill>
            </a:endParaRPr>
          </a:p>
          <a:p>
            <a:pPr indent="-222250" lvl="0" marL="254000" rtl="0" algn="l">
              <a:lnSpc>
                <a:spcPct val="90000"/>
              </a:lnSpc>
              <a:spcBef>
                <a:spcPts val="800"/>
              </a:spcBef>
              <a:spcAft>
                <a:spcPts val="0"/>
              </a:spcAft>
              <a:buClr>
                <a:srgbClr val="999999"/>
              </a:buClr>
              <a:buSzPts val="900"/>
              <a:buChar char="●"/>
            </a:pPr>
            <a:r>
              <a:rPr b="1" lang="en-GB" sz="900">
                <a:solidFill>
                  <a:srgbClr val="999999"/>
                </a:solidFill>
              </a:rPr>
              <a:t>Extra info</a:t>
            </a:r>
            <a:endParaRPr sz="900"/>
          </a:p>
        </p:txBody>
      </p:sp>
      <p:grpSp>
        <p:nvGrpSpPr>
          <p:cNvPr id="82" name="Google Shape;82;p19"/>
          <p:cNvGrpSpPr/>
          <p:nvPr/>
        </p:nvGrpSpPr>
        <p:grpSpPr>
          <a:xfrm>
            <a:off x="7642115" y="4674221"/>
            <a:ext cx="1501887" cy="392306"/>
            <a:chOff x="2543239" y="1722299"/>
            <a:chExt cx="1771511" cy="409505"/>
          </a:xfrm>
        </p:grpSpPr>
        <p:sp>
          <p:nvSpPr>
            <p:cNvPr id="83" name="Google Shape;83;p19"/>
            <p:cNvSpPr/>
            <p:nvPr/>
          </p:nvSpPr>
          <p:spPr>
            <a:xfrm rot="10800000">
              <a:off x="2543239" y="1757704"/>
              <a:ext cx="1771500" cy="374100"/>
            </a:xfrm>
            <a:prstGeom prst="homePlate">
              <a:avLst>
                <a:gd fmla="val 50000" name="adj"/>
              </a:avLst>
            </a:prstGeom>
            <a:solidFill>
              <a:srgbClr val="6D9EE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 name="Google Shape;84;p19"/>
            <p:cNvSpPr txBox="1"/>
            <p:nvPr/>
          </p:nvSpPr>
          <p:spPr>
            <a:xfrm>
              <a:off x="2943750" y="1722299"/>
              <a:ext cx="1371000" cy="409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1100" u="sng">
                  <a:solidFill>
                    <a:srgbClr val="FFFFFF"/>
                  </a:solidFill>
                  <a:hlinkClick r:id="rId5"/>
                </a:rPr>
                <a:t>Editing File</a:t>
              </a:r>
              <a:endParaRPr b="1" sz="1100" u="sng">
                <a:solidFill>
                  <a:srgbClr val="FFFFFF"/>
                </a:solidFill>
              </a:endParaRPr>
            </a:p>
          </p:txBody>
        </p:sp>
      </p:grpSp>
      <p:pic>
        <p:nvPicPr>
          <p:cNvPr id="85" name="Google Shape;85;p19">
            <a:hlinkClick r:id="rId6"/>
          </p:cNvPr>
          <p:cNvPicPr preferRelativeResize="0"/>
          <p:nvPr/>
        </p:nvPicPr>
        <p:blipFill>
          <a:blip r:embed="rId7">
            <a:alphaModFix/>
          </a:blip>
          <a:stretch>
            <a:fillRect/>
          </a:stretch>
        </p:blipFill>
        <p:spPr>
          <a:xfrm>
            <a:off x="7837825" y="4713400"/>
            <a:ext cx="313950" cy="313950"/>
          </a:xfrm>
          <a:prstGeom prst="rect">
            <a:avLst/>
          </a:prstGeom>
          <a:noFill/>
          <a:ln>
            <a:noFill/>
          </a:ln>
        </p:spPr>
      </p:pic>
      <p:pic>
        <p:nvPicPr>
          <p:cNvPr id="86" name="Google Shape;86;p19"/>
          <p:cNvPicPr preferRelativeResize="0"/>
          <p:nvPr/>
        </p:nvPicPr>
        <p:blipFill>
          <a:blip r:embed="rId8">
            <a:alphaModFix amt="10000"/>
          </a:blip>
          <a:stretch>
            <a:fillRect/>
          </a:stretch>
        </p:blipFill>
        <p:spPr>
          <a:xfrm rot="-1097955">
            <a:off x="6530159" y="1245481"/>
            <a:ext cx="828914" cy="2379081"/>
          </a:xfrm>
          <a:prstGeom prst="rect">
            <a:avLst/>
          </a:prstGeom>
          <a:noFill/>
          <a:ln>
            <a:noFill/>
          </a:ln>
        </p:spPr>
      </p:pic>
      <p:pic>
        <p:nvPicPr>
          <p:cNvPr id="87" name="Google Shape;87;p19"/>
          <p:cNvPicPr preferRelativeResize="0"/>
          <p:nvPr/>
        </p:nvPicPr>
        <p:blipFill>
          <a:blip r:embed="rId9">
            <a:alphaModFix/>
          </a:blip>
          <a:stretch>
            <a:fillRect/>
          </a:stretch>
        </p:blipFill>
        <p:spPr>
          <a:xfrm>
            <a:off x="5301549" y="1069050"/>
            <a:ext cx="3351625" cy="2600385"/>
          </a:xfrm>
          <a:prstGeom prst="rect">
            <a:avLst/>
          </a:prstGeom>
          <a:noFill/>
          <a:ln>
            <a:noFill/>
          </a:ln>
        </p:spPr>
      </p:pic>
      <p:pic>
        <p:nvPicPr>
          <p:cNvPr id="88" name="Google Shape;88;p19"/>
          <p:cNvPicPr preferRelativeResize="0"/>
          <p:nvPr/>
        </p:nvPicPr>
        <p:blipFill>
          <a:blip r:embed="rId10">
            <a:alphaModFix/>
          </a:blip>
          <a:stretch>
            <a:fillRect/>
          </a:stretch>
        </p:blipFill>
        <p:spPr>
          <a:xfrm>
            <a:off x="2102352" y="6375"/>
            <a:ext cx="738025" cy="73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28"/>
          <p:cNvSpPr txBox="1"/>
          <p:nvPr/>
        </p:nvSpPr>
        <p:spPr>
          <a:xfrm>
            <a:off x="0" y="81175"/>
            <a:ext cx="4566300" cy="8670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Availability of 2,3 bisphosphoglycerate </a:t>
            </a:r>
            <a:r>
              <a:rPr b="1" lang="en-GB" sz="900">
                <a:solidFill>
                  <a:srgbClr val="999999"/>
                </a:solidFill>
                <a:latin typeface="Comfortaa"/>
                <a:ea typeface="Comfortaa"/>
                <a:cs typeface="Comfortaa"/>
                <a:sym typeface="Comfortaa"/>
              </a:rPr>
              <a:t>(BPG/DPG)</a:t>
            </a:r>
            <a:endParaRPr b="1" sz="900">
              <a:solidFill>
                <a:srgbClr val="999999"/>
              </a:solidFill>
              <a:latin typeface="Comfortaa"/>
              <a:ea typeface="Comfortaa"/>
              <a:cs typeface="Comfortaa"/>
              <a:sym typeface="Comfortaa"/>
            </a:endParaRPr>
          </a:p>
        </p:txBody>
      </p:sp>
      <p:sp>
        <p:nvSpPr>
          <p:cNvPr id="283" name="Google Shape;283;p28"/>
          <p:cNvSpPr txBox="1"/>
          <p:nvPr/>
        </p:nvSpPr>
        <p:spPr>
          <a:xfrm>
            <a:off x="4577550" y="168900"/>
            <a:ext cx="4566300" cy="5127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300">
                <a:solidFill>
                  <a:srgbClr val="3C78D8"/>
                </a:solidFill>
                <a:latin typeface="Comfortaa"/>
                <a:ea typeface="Comfortaa"/>
                <a:cs typeface="Comfortaa"/>
                <a:sym typeface="Comfortaa"/>
              </a:rPr>
              <a:t>High altitude and O</a:t>
            </a:r>
            <a:r>
              <a:rPr b="1" baseline="-25000" lang="en-GB" sz="2300">
                <a:solidFill>
                  <a:srgbClr val="3C78D8"/>
                </a:solidFill>
                <a:latin typeface="Comfortaa"/>
                <a:ea typeface="Comfortaa"/>
                <a:cs typeface="Comfortaa"/>
                <a:sym typeface="Comfortaa"/>
              </a:rPr>
              <a:t>2</a:t>
            </a:r>
            <a:r>
              <a:rPr b="1" lang="en-GB" sz="2300">
                <a:solidFill>
                  <a:srgbClr val="3C78D8"/>
                </a:solidFill>
                <a:latin typeface="Comfortaa"/>
                <a:ea typeface="Comfortaa"/>
                <a:cs typeface="Comfortaa"/>
                <a:sym typeface="Comfortaa"/>
              </a:rPr>
              <a:t> affinity</a:t>
            </a:r>
            <a:endParaRPr b="1" sz="2300">
              <a:solidFill>
                <a:srgbClr val="3C78D8"/>
              </a:solidFill>
              <a:latin typeface="Comfortaa"/>
              <a:ea typeface="Comfortaa"/>
              <a:cs typeface="Comfortaa"/>
              <a:sym typeface="Comfortaa"/>
            </a:endParaRPr>
          </a:p>
        </p:txBody>
      </p:sp>
      <p:pic>
        <p:nvPicPr>
          <p:cNvPr id="284" name="Google Shape;284;p28"/>
          <p:cNvPicPr preferRelativeResize="0"/>
          <p:nvPr/>
        </p:nvPicPr>
        <p:blipFill>
          <a:blip r:embed="rId3">
            <a:alphaModFix/>
          </a:blip>
          <a:stretch>
            <a:fillRect/>
          </a:stretch>
        </p:blipFill>
        <p:spPr>
          <a:xfrm>
            <a:off x="119370" y="1899200"/>
            <a:ext cx="2241603" cy="2486800"/>
          </a:xfrm>
          <a:prstGeom prst="rect">
            <a:avLst/>
          </a:prstGeom>
          <a:noFill/>
          <a:ln>
            <a:noFill/>
          </a:ln>
        </p:spPr>
      </p:pic>
      <p:pic>
        <p:nvPicPr>
          <p:cNvPr id="285" name="Google Shape;285;p28"/>
          <p:cNvPicPr preferRelativeResize="0"/>
          <p:nvPr/>
        </p:nvPicPr>
        <p:blipFill>
          <a:blip r:embed="rId4">
            <a:alphaModFix/>
          </a:blip>
          <a:stretch>
            <a:fillRect/>
          </a:stretch>
        </p:blipFill>
        <p:spPr>
          <a:xfrm>
            <a:off x="2440126" y="1899200"/>
            <a:ext cx="2007000" cy="2486796"/>
          </a:xfrm>
          <a:prstGeom prst="rect">
            <a:avLst/>
          </a:prstGeom>
          <a:noFill/>
          <a:ln>
            <a:noFill/>
          </a:ln>
        </p:spPr>
      </p:pic>
      <p:sp>
        <p:nvSpPr>
          <p:cNvPr id="286" name="Google Shape;286;p28"/>
          <p:cNvSpPr txBox="1"/>
          <p:nvPr/>
        </p:nvSpPr>
        <p:spPr>
          <a:xfrm>
            <a:off x="4577550" y="2067275"/>
            <a:ext cx="4566300" cy="6354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High O2 affinity</a:t>
            </a:r>
            <a:endParaRPr b="1" sz="2400">
              <a:solidFill>
                <a:srgbClr val="3C78D8"/>
              </a:solidFill>
              <a:latin typeface="Comfortaa"/>
              <a:ea typeface="Comfortaa"/>
              <a:cs typeface="Comfortaa"/>
              <a:sym typeface="Comfortaa"/>
            </a:endParaRPr>
          </a:p>
        </p:txBody>
      </p:sp>
      <p:pic>
        <p:nvPicPr>
          <p:cNvPr id="287" name="Google Shape;287;p28"/>
          <p:cNvPicPr preferRelativeResize="0"/>
          <p:nvPr/>
        </p:nvPicPr>
        <p:blipFill rotWithShape="1">
          <a:blip r:embed="rId5">
            <a:alphaModFix/>
          </a:blip>
          <a:srcRect b="11345" l="4493" r="5465" t="9371"/>
          <a:stretch/>
        </p:blipFill>
        <p:spPr>
          <a:xfrm>
            <a:off x="6743250" y="2739025"/>
            <a:ext cx="2352326" cy="1792550"/>
          </a:xfrm>
          <a:prstGeom prst="rect">
            <a:avLst/>
          </a:prstGeom>
          <a:noFill/>
          <a:ln cap="flat" cmpd="sng" w="9525">
            <a:solidFill>
              <a:schemeClr val="dk2"/>
            </a:solidFill>
            <a:prstDash val="solid"/>
            <a:round/>
            <a:headEnd len="sm" w="sm" type="none"/>
            <a:tailEnd len="sm" w="sm" type="none"/>
          </a:ln>
        </p:spPr>
      </p:pic>
      <p:sp>
        <p:nvSpPr>
          <p:cNvPr id="288" name="Google Shape;288;p28"/>
          <p:cNvSpPr/>
          <p:nvPr/>
        </p:nvSpPr>
        <p:spPr>
          <a:xfrm>
            <a:off x="119402" y="1067925"/>
            <a:ext cx="1202700" cy="328500"/>
          </a:xfrm>
          <a:prstGeom prst="roundRect">
            <a:avLst>
              <a:gd fmla="val 16667" name="adj"/>
            </a:avLst>
          </a:prstGeom>
          <a:solidFill>
            <a:srgbClr val="6D9EEB"/>
          </a:solidFill>
          <a:ln>
            <a:noFill/>
          </a:ln>
        </p:spPr>
        <p:txBody>
          <a:bodyPr anchorCtr="0" anchor="ctr" bIns="27000" lIns="27000" spcFirstLastPara="1" rIns="27000" wrap="square" tIns="27000">
            <a:noAutofit/>
          </a:bodyPr>
          <a:lstStyle/>
          <a:p>
            <a:pPr indent="0" lvl="0" marL="0" rtl="0" algn="ctr">
              <a:spcBef>
                <a:spcPts val="0"/>
              </a:spcBef>
              <a:spcAft>
                <a:spcPts val="0"/>
              </a:spcAft>
              <a:buClr>
                <a:schemeClr val="dk1"/>
              </a:buClr>
              <a:buSzPts val="1100"/>
              <a:buFont typeface="Arial"/>
              <a:buNone/>
            </a:pPr>
            <a:r>
              <a:rPr lang="en-GB">
                <a:solidFill>
                  <a:srgbClr val="FFFFFF"/>
                </a:solidFill>
                <a:latin typeface="Century Gothic"/>
                <a:ea typeface="Century Gothic"/>
                <a:cs typeface="Century Gothic"/>
                <a:sym typeface="Century Gothic"/>
              </a:rPr>
              <a:t>In the tissues</a:t>
            </a:r>
            <a:endParaRPr b="1">
              <a:solidFill>
                <a:srgbClr val="FFFFFF"/>
              </a:solidFill>
              <a:latin typeface="Century Gothic"/>
              <a:ea typeface="Century Gothic"/>
              <a:cs typeface="Century Gothic"/>
              <a:sym typeface="Century Gothic"/>
            </a:endParaRPr>
          </a:p>
        </p:txBody>
      </p:sp>
      <p:sp>
        <p:nvSpPr>
          <p:cNvPr id="289" name="Google Shape;289;p28"/>
          <p:cNvSpPr/>
          <p:nvPr/>
        </p:nvSpPr>
        <p:spPr>
          <a:xfrm>
            <a:off x="119400" y="1448688"/>
            <a:ext cx="1202700" cy="366000"/>
          </a:xfrm>
          <a:prstGeom prst="roundRect">
            <a:avLst>
              <a:gd fmla="val 16667" name="adj"/>
            </a:avLst>
          </a:prstGeom>
          <a:solidFill>
            <a:srgbClr val="6D9EEB"/>
          </a:solidFill>
          <a:ln>
            <a:noFill/>
          </a:ln>
        </p:spPr>
        <p:txBody>
          <a:bodyPr anchorCtr="0" anchor="ctr" bIns="27000" lIns="27000" spcFirstLastPara="1" rIns="27000" wrap="square" tIns="27000">
            <a:noAutofit/>
          </a:bodyPr>
          <a:lstStyle/>
          <a:p>
            <a:pPr indent="0" lvl="0" marL="0" rtl="0" algn="ctr">
              <a:spcBef>
                <a:spcPts val="0"/>
              </a:spcBef>
              <a:spcAft>
                <a:spcPts val="0"/>
              </a:spcAft>
              <a:buClr>
                <a:schemeClr val="dk1"/>
              </a:buClr>
              <a:buSzPts val="1100"/>
              <a:buFont typeface="Arial"/>
              <a:buNone/>
            </a:pPr>
            <a:r>
              <a:rPr lang="en-GB">
                <a:solidFill>
                  <a:srgbClr val="FFFFFF"/>
                </a:solidFill>
                <a:latin typeface="Century Gothic"/>
                <a:ea typeface="Century Gothic"/>
                <a:cs typeface="Century Gothic"/>
                <a:sym typeface="Century Gothic"/>
              </a:rPr>
              <a:t>In the lungs</a:t>
            </a:r>
            <a:endParaRPr b="1">
              <a:solidFill>
                <a:srgbClr val="FFFFFF"/>
              </a:solidFill>
              <a:latin typeface="Century Gothic"/>
              <a:ea typeface="Century Gothic"/>
              <a:cs typeface="Century Gothic"/>
              <a:sym typeface="Century Gothic"/>
            </a:endParaRPr>
          </a:p>
        </p:txBody>
      </p:sp>
      <p:sp>
        <p:nvSpPr>
          <p:cNvPr id="290" name="Google Shape;290;p28"/>
          <p:cNvSpPr/>
          <p:nvPr/>
        </p:nvSpPr>
        <p:spPr>
          <a:xfrm>
            <a:off x="1611625" y="1060625"/>
            <a:ext cx="2835300" cy="343200"/>
          </a:xfrm>
          <a:prstGeom prst="roundRect">
            <a:avLst>
              <a:gd fmla="val 16667" name="adj"/>
            </a:avLst>
          </a:prstGeom>
          <a:solidFill>
            <a:srgbClr val="EBEBEB"/>
          </a:solidFill>
          <a:ln>
            <a:noFill/>
          </a:ln>
        </p:spPr>
        <p:txBody>
          <a:bodyPr anchorCtr="0" anchor="ctr" bIns="36000" lIns="36000" spcFirstLastPara="1" rIns="36000" wrap="square" tIns="36000">
            <a:noAutofit/>
          </a:bodyPr>
          <a:lstStyle/>
          <a:p>
            <a:pPr indent="0" lvl="0" marL="0" rtl="0" algn="l">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BPG </a:t>
            </a:r>
            <a:r>
              <a:rPr lang="en-GB" sz="1100">
                <a:solidFill>
                  <a:schemeClr val="dk1"/>
                </a:solidFill>
                <a:latin typeface="Century Gothic"/>
                <a:ea typeface="Century Gothic"/>
                <a:cs typeface="Century Gothic"/>
                <a:sym typeface="Century Gothic"/>
              </a:rPr>
              <a:t>Binds to deoxy-hb and stabilizes the T-form.</a:t>
            </a:r>
            <a:endParaRPr sz="1100">
              <a:latin typeface="Century Gothic"/>
              <a:ea typeface="Century Gothic"/>
              <a:cs typeface="Century Gothic"/>
              <a:sym typeface="Century Gothic"/>
            </a:endParaRPr>
          </a:p>
        </p:txBody>
      </p:sp>
      <p:sp>
        <p:nvSpPr>
          <p:cNvPr id="291" name="Google Shape;291;p28"/>
          <p:cNvSpPr/>
          <p:nvPr/>
        </p:nvSpPr>
        <p:spPr>
          <a:xfrm>
            <a:off x="1611612" y="1458788"/>
            <a:ext cx="2835300" cy="343200"/>
          </a:xfrm>
          <a:prstGeom prst="roundRect">
            <a:avLst>
              <a:gd fmla="val 16667" name="adj"/>
            </a:avLst>
          </a:prstGeom>
          <a:solidFill>
            <a:srgbClr val="EBEBEB"/>
          </a:solidFill>
          <a:ln>
            <a:noFill/>
          </a:ln>
        </p:spPr>
        <p:txBody>
          <a:bodyPr anchorCtr="0" anchor="ctr" bIns="36000" lIns="36000" spcFirstLastPara="1" rIns="36000" wrap="square" tIns="36000">
            <a:noAutofit/>
          </a:bodyPr>
          <a:lstStyle/>
          <a:p>
            <a:pPr indent="0" lvl="0" marL="0" rtl="0" algn="l">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When oxygen binds to Hb, BPG is released.</a:t>
            </a:r>
            <a:endParaRPr sz="1100">
              <a:latin typeface="Century Gothic"/>
              <a:ea typeface="Century Gothic"/>
              <a:cs typeface="Century Gothic"/>
              <a:sym typeface="Century Gothic"/>
            </a:endParaRPr>
          </a:p>
        </p:txBody>
      </p:sp>
      <p:cxnSp>
        <p:nvCxnSpPr>
          <p:cNvPr id="292" name="Google Shape;292;p28"/>
          <p:cNvCxnSpPr>
            <a:stCxn id="288" idx="3"/>
            <a:endCxn id="290" idx="1"/>
          </p:cNvCxnSpPr>
          <p:nvPr/>
        </p:nvCxnSpPr>
        <p:spPr>
          <a:xfrm>
            <a:off x="1322102" y="1232175"/>
            <a:ext cx="289500" cy="600"/>
          </a:xfrm>
          <a:prstGeom prst="bentConnector3">
            <a:avLst>
              <a:gd fmla="val 50004" name="adj1"/>
            </a:avLst>
          </a:prstGeom>
          <a:noFill/>
          <a:ln cap="flat" cmpd="sng" w="9525">
            <a:solidFill>
              <a:srgbClr val="B7B7B7"/>
            </a:solidFill>
            <a:prstDash val="solid"/>
            <a:round/>
            <a:headEnd len="med" w="med" type="none"/>
            <a:tailEnd len="med" w="med" type="none"/>
          </a:ln>
        </p:spPr>
      </p:cxnSp>
      <p:cxnSp>
        <p:nvCxnSpPr>
          <p:cNvPr id="293" name="Google Shape;293;p28"/>
          <p:cNvCxnSpPr>
            <a:stCxn id="289" idx="3"/>
            <a:endCxn id="291" idx="1"/>
          </p:cNvCxnSpPr>
          <p:nvPr/>
        </p:nvCxnSpPr>
        <p:spPr>
          <a:xfrm flipH="1" rot="10800000">
            <a:off x="1322100" y="1630488"/>
            <a:ext cx="289500" cy="1200"/>
          </a:xfrm>
          <a:prstGeom prst="bentConnector3">
            <a:avLst>
              <a:gd fmla="val 50002" name="adj1"/>
            </a:avLst>
          </a:prstGeom>
          <a:noFill/>
          <a:ln cap="flat" cmpd="sng" w="9525">
            <a:solidFill>
              <a:srgbClr val="B7B7B7"/>
            </a:solidFill>
            <a:prstDash val="solid"/>
            <a:round/>
            <a:headEnd len="med" w="med" type="none"/>
            <a:tailEnd len="med" w="med" type="none"/>
          </a:ln>
        </p:spPr>
      </p:cxnSp>
      <p:sp>
        <p:nvSpPr>
          <p:cNvPr id="294" name="Google Shape;294;p28"/>
          <p:cNvSpPr/>
          <p:nvPr/>
        </p:nvSpPr>
        <p:spPr>
          <a:xfrm>
            <a:off x="6241509" y="1357827"/>
            <a:ext cx="1159800" cy="3972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100">
                <a:latin typeface="Century Gothic"/>
                <a:ea typeface="Century Gothic"/>
                <a:cs typeface="Century Gothic"/>
                <a:sym typeface="Century Gothic"/>
              </a:rPr>
              <a:t>↓</a:t>
            </a:r>
            <a:r>
              <a:rPr lang="en-GB" sz="1000">
                <a:solidFill>
                  <a:schemeClr val="dk1"/>
                </a:solidFill>
                <a:latin typeface="Century Gothic"/>
                <a:ea typeface="Century Gothic"/>
                <a:cs typeface="Century Gothic"/>
                <a:sym typeface="Century Gothic"/>
              </a:rPr>
              <a:t>O</a:t>
            </a:r>
            <a:r>
              <a:rPr baseline="-25000" lang="en-GB" sz="1000">
                <a:solidFill>
                  <a:schemeClr val="dk1"/>
                </a:solidFill>
                <a:latin typeface="Century Gothic"/>
                <a:ea typeface="Century Gothic"/>
                <a:cs typeface="Century Gothic"/>
                <a:sym typeface="Century Gothic"/>
              </a:rPr>
              <a:t>2</a:t>
            </a:r>
            <a:r>
              <a:rPr lang="en-GB" sz="1000">
                <a:solidFill>
                  <a:schemeClr val="dk1"/>
                </a:solidFill>
                <a:latin typeface="Century Gothic"/>
                <a:ea typeface="Century Gothic"/>
                <a:cs typeface="Century Gothic"/>
                <a:sym typeface="Century Gothic"/>
              </a:rPr>
              <a:t> affinity of Hb</a:t>
            </a:r>
            <a:endParaRPr sz="1000">
              <a:latin typeface="Century Gothic"/>
              <a:ea typeface="Century Gothic"/>
              <a:cs typeface="Century Gothic"/>
              <a:sym typeface="Century Gothic"/>
            </a:endParaRPr>
          </a:p>
        </p:txBody>
      </p:sp>
      <p:sp>
        <p:nvSpPr>
          <p:cNvPr id="295" name="Google Shape;295;p28"/>
          <p:cNvSpPr/>
          <p:nvPr/>
        </p:nvSpPr>
        <p:spPr>
          <a:xfrm>
            <a:off x="7547225" y="1359625"/>
            <a:ext cx="1548300" cy="3972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100">
                <a:latin typeface="Century Gothic"/>
                <a:ea typeface="Century Gothic"/>
                <a:cs typeface="Century Gothic"/>
                <a:sym typeface="Century Gothic"/>
              </a:rPr>
              <a:t>↑</a:t>
            </a:r>
            <a:r>
              <a:rPr lang="en-GB" sz="1000">
                <a:solidFill>
                  <a:schemeClr val="dk1"/>
                </a:solidFill>
                <a:latin typeface="Century Gothic"/>
                <a:ea typeface="Century Gothic"/>
                <a:cs typeface="Century Gothic"/>
                <a:sym typeface="Century Gothic"/>
              </a:rPr>
              <a:t>O</a:t>
            </a:r>
            <a:r>
              <a:rPr baseline="-25000" lang="en-GB" sz="1000">
                <a:solidFill>
                  <a:schemeClr val="dk1"/>
                </a:solidFill>
                <a:latin typeface="Century Gothic"/>
                <a:ea typeface="Century Gothic"/>
                <a:cs typeface="Century Gothic"/>
                <a:sym typeface="Century Gothic"/>
              </a:rPr>
              <a:t>2</a:t>
            </a:r>
            <a:r>
              <a:rPr lang="en-GB" sz="1000">
                <a:solidFill>
                  <a:schemeClr val="dk1"/>
                </a:solidFill>
                <a:latin typeface="Century Gothic"/>
                <a:ea typeface="Century Gothic"/>
                <a:cs typeface="Century Gothic"/>
                <a:sym typeface="Century Gothic"/>
              </a:rPr>
              <a:t> delivery to tissues</a:t>
            </a:r>
            <a:endParaRPr sz="1000">
              <a:latin typeface="Century Gothic"/>
              <a:ea typeface="Century Gothic"/>
              <a:cs typeface="Century Gothic"/>
              <a:sym typeface="Century Gothic"/>
            </a:endParaRPr>
          </a:p>
        </p:txBody>
      </p:sp>
      <p:sp>
        <p:nvSpPr>
          <p:cNvPr id="296" name="Google Shape;296;p28"/>
          <p:cNvSpPr/>
          <p:nvPr/>
        </p:nvSpPr>
        <p:spPr>
          <a:xfrm>
            <a:off x="5351406" y="1789688"/>
            <a:ext cx="1363200" cy="178200"/>
          </a:xfrm>
          <a:prstGeom prst="curvedUpArrow">
            <a:avLst>
              <a:gd fmla="val 25000" name="adj1"/>
              <a:gd fmla="val 50000" name="adj2"/>
              <a:gd fmla="val 25000" name="adj3"/>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t/>
            </a:r>
            <a:endParaRPr/>
          </a:p>
        </p:txBody>
      </p:sp>
      <p:sp>
        <p:nvSpPr>
          <p:cNvPr id="297" name="Google Shape;297;p28"/>
          <p:cNvSpPr/>
          <p:nvPr/>
        </p:nvSpPr>
        <p:spPr>
          <a:xfrm>
            <a:off x="6844724" y="1140988"/>
            <a:ext cx="1457100" cy="178200"/>
          </a:xfrm>
          <a:prstGeom prst="curvedDownArrow">
            <a:avLst>
              <a:gd fmla="val 25000" name="adj1"/>
              <a:gd fmla="val 50000" name="adj2"/>
              <a:gd fmla="val 25000" name="adj3"/>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t/>
            </a:r>
            <a:endParaRPr/>
          </a:p>
        </p:txBody>
      </p:sp>
      <p:sp>
        <p:nvSpPr>
          <p:cNvPr id="298" name="Google Shape;298;p28"/>
          <p:cNvSpPr/>
          <p:nvPr/>
        </p:nvSpPr>
        <p:spPr>
          <a:xfrm>
            <a:off x="4695575" y="818225"/>
            <a:ext cx="2241600" cy="397200"/>
          </a:xfrm>
          <a:prstGeom prst="roundRect">
            <a:avLst>
              <a:gd fmla="val 16667" name="adj"/>
            </a:avLst>
          </a:prstGeom>
          <a:solidFill>
            <a:srgbClr val="6D9EEB"/>
          </a:solidFill>
          <a:ln>
            <a:noFill/>
          </a:ln>
        </p:spPr>
        <p:txBody>
          <a:bodyPr anchorCtr="0" anchor="ctr" bIns="27000" lIns="27000" spcFirstLastPara="1" rIns="27000" wrap="square" tIns="27000">
            <a:noAutofit/>
          </a:bodyPr>
          <a:lstStyle/>
          <a:p>
            <a:pPr indent="0" lvl="0" marL="0" rtl="0" algn="ctr">
              <a:spcBef>
                <a:spcPts val="0"/>
              </a:spcBef>
              <a:spcAft>
                <a:spcPts val="0"/>
              </a:spcAft>
              <a:buNone/>
            </a:pPr>
            <a:r>
              <a:rPr lang="en-GB" sz="1200">
                <a:solidFill>
                  <a:srgbClr val="FFFFFF"/>
                </a:solidFill>
                <a:latin typeface="Century Gothic"/>
                <a:ea typeface="Century Gothic"/>
                <a:cs typeface="Century Gothic"/>
                <a:sym typeface="Century Gothic"/>
              </a:rPr>
              <a:t>In hypoxia and high altitude:</a:t>
            </a:r>
            <a:endParaRPr b="1" sz="1200">
              <a:solidFill>
                <a:srgbClr val="FFFFFF"/>
              </a:solidFill>
              <a:latin typeface="Century Gothic"/>
              <a:ea typeface="Century Gothic"/>
              <a:cs typeface="Century Gothic"/>
              <a:sym typeface="Century Gothic"/>
            </a:endParaRPr>
          </a:p>
        </p:txBody>
      </p:sp>
      <p:sp>
        <p:nvSpPr>
          <p:cNvPr id="299" name="Google Shape;299;p28"/>
          <p:cNvSpPr/>
          <p:nvPr/>
        </p:nvSpPr>
        <p:spPr>
          <a:xfrm>
            <a:off x="1475100" y="4581700"/>
            <a:ext cx="977100" cy="2871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000">
                <a:latin typeface="Century Gothic"/>
                <a:ea typeface="Century Gothic"/>
                <a:cs typeface="Century Gothic"/>
                <a:sym typeface="Century Gothic"/>
              </a:rPr>
              <a:t>↑</a:t>
            </a:r>
            <a:r>
              <a:rPr lang="en-GB" sz="1000">
                <a:solidFill>
                  <a:schemeClr val="dk1"/>
                </a:solidFill>
                <a:latin typeface="Century Gothic"/>
                <a:ea typeface="Century Gothic"/>
                <a:cs typeface="Century Gothic"/>
                <a:sym typeface="Century Gothic"/>
              </a:rPr>
              <a:t>RBC number</a:t>
            </a:r>
            <a:endParaRPr sz="1000">
              <a:solidFill>
                <a:schemeClr val="dk1"/>
              </a:solidFill>
              <a:latin typeface="Century Gothic"/>
              <a:ea typeface="Century Gothic"/>
              <a:cs typeface="Century Gothic"/>
              <a:sym typeface="Century Gothic"/>
            </a:endParaRPr>
          </a:p>
        </p:txBody>
      </p:sp>
      <p:sp>
        <p:nvSpPr>
          <p:cNvPr id="300" name="Google Shape;300;p28"/>
          <p:cNvSpPr/>
          <p:nvPr/>
        </p:nvSpPr>
        <p:spPr>
          <a:xfrm>
            <a:off x="2647176" y="4581708"/>
            <a:ext cx="802500" cy="2871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000">
                <a:solidFill>
                  <a:schemeClr val="dk1"/>
                </a:solidFill>
                <a:latin typeface="Century Gothic"/>
                <a:ea typeface="Century Gothic"/>
                <a:cs typeface="Century Gothic"/>
                <a:sym typeface="Century Gothic"/>
              </a:rPr>
              <a:t>↑</a:t>
            </a:r>
            <a:r>
              <a:rPr lang="en-GB" sz="1000">
                <a:solidFill>
                  <a:schemeClr val="dk1"/>
                </a:solidFill>
                <a:latin typeface="Century Gothic"/>
                <a:ea typeface="Century Gothic"/>
                <a:cs typeface="Century Gothic"/>
                <a:sym typeface="Century Gothic"/>
              </a:rPr>
              <a:t>Hb conc.</a:t>
            </a:r>
            <a:endParaRPr sz="1000">
              <a:latin typeface="Century Gothic"/>
              <a:ea typeface="Century Gothic"/>
              <a:cs typeface="Century Gothic"/>
              <a:sym typeface="Century Gothic"/>
            </a:endParaRPr>
          </a:p>
        </p:txBody>
      </p:sp>
      <p:sp>
        <p:nvSpPr>
          <p:cNvPr id="301" name="Google Shape;301;p28"/>
          <p:cNvSpPr/>
          <p:nvPr/>
        </p:nvSpPr>
        <p:spPr>
          <a:xfrm>
            <a:off x="3644630" y="4581717"/>
            <a:ext cx="802500" cy="2871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000">
                <a:latin typeface="Century Gothic"/>
                <a:ea typeface="Century Gothic"/>
                <a:cs typeface="Century Gothic"/>
                <a:sym typeface="Century Gothic"/>
              </a:rPr>
              <a:t>↑2,3 </a:t>
            </a:r>
            <a:r>
              <a:rPr lang="en-GB" sz="1000">
                <a:solidFill>
                  <a:schemeClr val="dk1"/>
                </a:solidFill>
                <a:latin typeface="Century Gothic"/>
                <a:ea typeface="Century Gothic"/>
                <a:cs typeface="Century Gothic"/>
                <a:sym typeface="Century Gothic"/>
              </a:rPr>
              <a:t>BPG</a:t>
            </a:r>
            <a:endParaRPr sz="1000">
              <a:latin typeface="Century Gothic"/>
              <a:ea typeface="Century Gothic"/>
              <a:cs typeface="Century Gothic"/>
              <a:sym typeface="Century Gothic"/>
            </a:endParaRPr>
          </a:p>
        </p:txBody>
      </p:sp>
      <p:sp>
        <p:nvSpPr>
          <p:cNvPr id="302" name="Google Shape;302;p28"/>
          <p:cNvSpPr/>
          <p:nvPr/>
        </p:nvSpPr>
        <p:spPr>
          <a:xfrm>
            <a:off x="1939075" y="4899175"/>
            <a:ext cx="878700" cy="128700"/>
          </a:xfrm>
          <a:prstGeom prst="curvedUpArrow">
            <a:avLst>
              <a:gd fmla="val 25000" name="adj1"/>
              <a:gd fmla="val 50000" name="adj2"/>
              <a:gd fmla="val 25000" name="adj3"/>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303" name="Google Shape;303;p28"/>
          <p:cNvSpPr/>
          <p:nvPr/>
        </p:nvSpPr>
        <p:spPr>
          <a:xfrm>
            <a:off x="2925673" y="4433700"/>
            <a:ext cx="939600" cy="128700"/>
          </a:xfrm>
          <a:prstGeom prst="curvedDownArrow">
            <a:avLst>
              <a:gd fmla="val 25000" name="adj1"/>
              <a:gd fmla="val 50000" name="adj2"/>
              <a:gd fmla="val 25000" name="adj3"/>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t/>
            </a:r>
            <a:endParaRPr/>
          </a:p>
        </p:txBody>
      </p:sp>
      <p:sp>
        <p:nvSpPr>
          <p:cNvPr id="304" name="Google Shape;304;p28"/>
          <p:cNvSpPr/>
          <p:nvPr/>
        </p:nvSpPr>
        <p:spPr>
          <a:xfrm>
            <a:off x="68400" y="4569550"/>
            <a:ext cx="1202700" cy="311400"/>
          </a:xfrm>
          <a:prstGeom prst="roundRect">
            <a:avLst>
              <a:gd fmla="val 16667" name="adj"/>
            </a:avLst>
          </a:prstGeom>
          <a:solidFill>
            <a:srgbClr val="6D9EEB"/>
          </a:solidFill>
          <a:ln>
            <a:noFill/>
          </a:ln>
        </p:spPr>
        <p:txBody>
          <a:bodyPr anchorCtr="0" anchor="ctr" bIns="27000" lIns="27000" spcFirstLastPara="1" rIns="27000" wrap="square" tIns="27000">
            <a:noAutofit/>
          </a:bodyPr>
          <a:lstStyle/>
          <a:p>
            <a:pPr indent="0" lvl="0" marL="0" rtl="0" algn="ctr">
              <a:spcBef>
                <a:spcPts val="0"/>
              </a:spcBef>
              <a:spcAft>
                <a:spcPts val="0"/>
              </a:spcAft>
              <a:buNone/>
            </a:pPr>
            <a:r>
              <a:rPr lang="en-GB" sz="1100">
                <a:solidFill>
                  <a:srgbClr val="FFFFFF"/>
                </a:solidFill>
                <a:latin typeface="Century Gothic"/>
                <a:ea typeface="Century Gothic"/>
                <a:cs typeface="Century Gothic"/>
                <a:sym typeface="Century Gothic"/>
              </a:rPr>
              <a:t>At </a:t>
            </a:r>
            <a:r>
              <a:rPr lang="en-GB" sz="1100">
                <a:solidFill>
                  <a:srgbClr val="FFFFFF"/>
                </a:solidFill>
                <a:latin typeface="Century Gothic"/>
                <a:ea typeface="Century Gothic"/>
                <a:cs typeface="Century Gothic"/>
                <a:sym typeface="Century Gothic"/>
              </a:rPr>
              <a:t>high altitude:</a:t>
            </a:r>
            <a:endParaRPr b="1" sz="1100">
              <a:solidFill>
                <a:srgbClr val="FFFFFF"/>
              </a:solidFill>
              <a:latin typeface="Century Gothic"/>
              <a:ea typeface="Century Gothic"/>
              <a:cs typeface="Century Gothic"/>
              <a:sym typeface="Century Gothic"/>
            </a:endParaRPr>
          </a:p>
        </p:txBody>
      </p:sp>
      <p:cxnSp>
        <p:nvCxnSpPr>
          <p:cNvPr id="305" name="Google Shape;305;p28"/>
          <p:cNvCxnSpPr/>
          <p:nvPr/>
        </p:nvCxnSpPr>
        <p:spPr>
          <a:xfrm flipH="1">
            <a:off x="4961252" y="1215425"/>
            <a:ext cx="1800" cy="22530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28"/>
          <p:cNvSpPr/>
          <p:nvPr/>
        </p:nvSpPr>
        <p:spPr>
          <a:xfrm>
            <a:off x="4695575" y="1352050"/>
            <a:ext cx="1264500" cy="397200"/>
          </a:xfrm>
          <a:prstGeom prst="roundRect">
            <a:avLst>
              <a:gd fmla="val 16667" name="adj"/>
            </a:avLst>
          </a:prstGeom>
          <a:solidFill>
            <a:schemeClr val="lt2"/>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Century Gothic"/>
                <a:ea typeface="Century Gothic"/>
                <a:cs typeface="Century Gothic"/>
                <a:sym typeface="Century Gothic"/>
              </a:rPr>
              <a:t>2,3 BPG levels</a:t>
            </a:r>
            <a:r>
              <a:rPr lang="en-GB" sz="1100">
                <a:latin typeface="Century Gothic"/>
                <a:ea typeface="Century Gothic"/>
                <a:cs typeface="Century Gothic"/>
                <a:sym typeface="Century Gothic"/>
              </a:rPr>
              <a:t>↑</a:t>
            </a:r>
            <a:endParaRPr sz="1000">
              <a:solidFill>
                <a:schemeClr val="dk1"/>
              </a:solidFill>
              <a:latin typeface="Century Gothic"/>
              <a:ea typeface="Century Gothic"/>
              <a:cs typeface="Century Gothic"/>
              <a:sym typeface="Century Gothic"/>
            </a:endParaRPr>
          </a:p>
        </p:txBody>
      </p:sp>
      <p:cxnSp>
        <p:nvCxnSpPr>
          <p:cNvPr id="307" name="Google Shape;307;p28"/>
          <p:cNvCxnSpPr>
            <a:stCxn id="304" idx="3"/>
            <a:endCxn id="299" idx="1"/>
          </p:cNvCxnSpPr>
          <p:nvPr/>
        </p:nvCxnSpPr>
        <p:spPr>
          <a:xfrm>
            <a:off x="1271100" y="4725250"/>
            <a:ext cx="204000" cy="0"/>
          </a:xfrm>
          <a:prstGeom prst="straightConnector1">
            <a:avLst/>
          </a:prstGeom>
          <a:noFill/>
          <a:ln cap="flat" cmpd="sng" w="9525">
            <a:solidFill>
              <a:schemeClr val="dk2"/>
            </a:solidFill>
            <a:prstDash val="solid"/>
            <a:round/>
            <a:headEnd len="med" w="med" type="none"/>
            <a:tailEnd len="med" w="med" type="none"/>
          </a:ln>
        </p:spPr>
      </p:cxnSp>
      <p:sp>
        <p:nvSpPr>
          <p:cNvPr id="308" name="Google Shape;308;p28"/>
          <p:cNvSpPr/>
          <p:nvPr/>
        </p:nvSpPr>
        <p:spPr>
          <a:xfrm>
            <a:off x="4752325" y="2615425"/>
            <a:ext cx="1928700" cy="397200"/>
          </a:xfrm>
          <a:prstGeom prst="roundRect">
            <a:avLst>
              <a:gd fmla="val 16667" name="adj"/>
            </a:avLst>
          </a:prstGeom>
          <a:solidFill>
            <a:srgbClr val="6D9EEB"/>
          </a:solidFill>
          <a:ln>
            <a:noFill/>
          </a:ln>
        </p:spPr>
        <p:txBody>
          <a:bodyPr anchorCtr="0" anchor="ctr" bIns="48000" lIns="48000" spcFirstLastPara="1" rIns="48000" wrap="square" tIns="48000">
            <a:noAutofit/>
          </a:bodyPr>
          <a:lstStyle/>
          <a:p>
            <a:pPr indent="0" lvl="0" marL="0" rtl="0" algn="ctr">
              <a:spcBef>
                <a:spcPts val="0"/>
              </a:spcBef>
              <a:spcAft>
                <a:spcPts val="0"/>
              </a:spcAft>
              <a:buNone/>
            </a:pPr>
            <a:r>
              <a:rPr lang="en-GB" sz="1100">
                <a:solidFill>
                  <a:srgbClr val="FFFFFF"/>
                </a:solidFill>
                <a:latin typeface="Century Gothic"/>
                <a:ea typeface="Century Gothic"/>
                <a:cs typeface="Century Gothic"/>
                <a:sym typeface="Century Gothic"/>
              </a:rPr>
              <a:t>High O2 affinity is due to:</a:t>
            </a:r>
            <a:endParaRPr b="1" sz="1100">
              <a:solidFill>
                <a:srgbClr val="FFFFFF"/>
              </a:solidFill>
              <a:latin typeface="Century Gothic"/>
              <a:ea typeface="Century Gothic"/>
              <a:cs typeface="Century Gothic"/>
              <a:sym typeface="Century Gothic"/>
            </a:endParaRPr>
          </a:p>
        </p:txBody>
      </p:sp>
      <p:sp>
        <p:nvSpPr>
          <p:cNvPr id="309" name="Google Shape;309;p28"/>
          <p:cNvSpPr/>
          <p:nvPr/>
        </p:nvSpPr>
        <p:spPr>
          <a:xfrm>
            <a:off x="5711777" y="3198313"/>
            <a:ext cx="898200" cy="288300"/>
          </a:xfrm>
          <a:prstGeom prst="roundRect">
            <a:avLst>
              <a:gd fmla="val 16667" name="adj"/>
            </a:avLst>
          </a:prstGeom>
          <a:solidFill>
            <a:schemeClr val="lt2"/>
          </a:solidFill>
          <a:ln>
            <a:noFill/>
          </a:ln>
        </p:spPr>
        <p:txBody>
          <a:bodyPr anchorCtr="0" anchor="ctr" bIns="48000" lIns="48000" spcFirstLastPara="1" rIns="48000" wrap="square" tIns="48000">
            <a:noAutofit/>
          </a:bodyPr>
          <a:lstStyle/>
          <a:p>
            <a:pPr indent="0" lvl="0" marL="0" rtl="0" algn="ctr">
              <a:spcBef>
                <a:spcPts val="0"/>
              </a:spcBef>
              <a:spcAft>
                <a:spcPts val="0"/>
              </a:spcAft>
              <a:buNone/>
            </a:pPr>
            <a:r>
              <a:rPr lang="en-GB" sz="1200">
                <a:solidFill>
                  <a:schemeClr val="dk1"/>
                </a:solidFill>
                <a:latin typeface="Century Gothic"/>
                <a:ea typeface="Century Gothic"/>
                <a:cs typeface="Century Gothic"/>
                <a:sym typeface="Century Gothic"/>
              </a:rPr>
              <a:t>Alkalosis</a:t>
            </a:r>
            <a:endParaRPr sz="1200">
              <a:latin typeface="Century Gothic"/>
              <a:ea typeface="Century Gothic"/>
              <a:cs typeface="Century Gothic"/>
              <a:sym typeface="Century Gothic"/>
            </a:endParaRPr>
          </a:p>
        </p:txBody>
      </p:sp>
      <p:sp>
        <p:nvSpPr>
          <p:cNvPr id="310" name="Google Shape;310;p28"/>
          <p:cNvSpPr/>
          <p:nvPr/>
        </p:nvSpPr>
        <p:spPr>
          <a:xfrm>
            <a:off x="5152525" y="3605050"/>
            <a:ext cx="1457100" cy="225300"/>
          </a:xfrm>
          <a:prstGeom prst="roundRect">
            <a:avLst>
              <a:gd fmla="val 16667" name="adj"/>
            </a:avLst>
          </a:prstGeom>
          <a:solidFill>
            <a:schemeClr val="lt2"/>
          </a:solidFill>
          <a:ln>
            <a:noFill/>
          </a:ln>
        </p:spPr>
        <p:txBody>
          <a:bodyPr anchorCtr="0" anchor="ctr" bIns="48000" lIns="48000" spcFirstLastPara="1" rIns="48000" wrap="square" tIns="48000">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High levels of HbF</a:t>
            </a:r>
            <a:endParaRPr sz="1100">
              <a:latin typeface="Century Gothic"/>
              <a:ea typeface="Century Gothic"/>
              <a:cs typeface="Century Gothic"/>
              <a:sym typeface="Century Gothic"/>
            </a:endParaRPr>
          </a:p>
        </p:txBody>
      </p:sp>
      <p:sp>
        <p:nvSpPr>
          <p:cNvPr id="311" name="Google Shape;311;p28"/>
          <p:cNvSpPr/>
          <p:nvPr/>
        </p:nvSpPr>
        <p:spPr>
          <a:xfrm>
            <a:off x="4905325" y="3948775"/>
            <a:ext cx="1704300" cy="442500"/>
          </a:xfrm>
          <a:prstGeom prst="roundRect">
            <a:avLst>
              <a:gd fmla="val 16667" name="adj"/>
            </a:avLst>
          </a:prstGeom>
          <a:solidFill>
            <a:schemeClr val="lt2"/>
          </a:solidFill>
          <a:ln>
            <a:noFill/>
          </a:ln>
        </p:spPr>
        <p:txBody>
          <a:bodyPr anchorCtr="0" anchor="ctr" bIns="48000" lIns="48000" spcFirstLastPara="1" rIns="48000" wrap="square" tIns="48000">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Century Gothic"/>
                <a:ea typeface="Century Gothic"/>
                <a:cs typeface="Century Gothic"/>
                <a:sym typeface="Century Gothic"/>
              </a:rPr>
              <a:t>Multiple transfusion of 2,3 DPG-depleted blood</a:t>
            </a:r>
            <a:r>
              <a:rPr baseline="30000" lang="en-GB" sz="1000">
                <a:solidFill>
                  <a:schemeClr val="dk1"/>
                </a:solidFill>
                <a:latin typeface="Century Gothic"/>
                <a:ea typeface="Century Gothic"/>
                <a:cs typeface="Century Gothic"/>
                <a:sym typeface="Century Gothic"/>
              </a:rPr>
              <a:t>1</a:t>
            </a:r>
            <a:endParaRPr baseline="30000" sz="1000">
              <a:latin typeface="Century Gothic"/>
              <a:ea typeface="Century Gothic"/>
              <a:cs typeface="Century Gothic"/>
              <a:sym typeface="Century Gothic"/>
            </a:endParaRPr>
          </a:p>
        </p:txBody>
      </p:sp>
      <p:cxnSp>
        <p:nvCxnSpPr>
          <p:cNvPr id="312" name="Google Shape;312;p28"/>
          <p:cNvCxnSpPr>
            <a:stCxn id="308" idx="1"/>
            <a:endCxn id="311" idx="1"/>
          </p:cNvCxnSpPr>
          <p:nvPr/>
        </p:nvCxnSpPr>
        <p:spPr>
          <a:xfrm>
            <a:off x="4752325" y="2814025"/>
            <a:ext cx="153000" cy="1356000"/>
          </a:xfrm>
          <a:prstGeom prst="bentConnector3">
            <a:avLst>
              <a:gd fmla="val -66029" name="adj1"/>
            </a:avLst>
          </a:prstGeom>
          <a:noFill/>
          <a:ln cap="flat" cmpd="sng" w="9525">
            <a:solidFill>
              <a:srgbClr val="999999"/>
            </a:solidFill>
            <a:prstDash val="solid"/>
            <a:round/>
            <a:headEnd len="med" w="med" type="none"/>
            <a:tailEnd len="med" w="med" type="none"/>
          </a:ln>
        </p:spPr>
      </p:cxnSp>
      <p:cxnSp>
        <p:nvCxnSpPr>
          <p:cNvPr id="313" name="Google Shape;313;p28"/>
          <p:cNvCxnSpPr>
            <a:stCxn id="308" idx="1"/>
            <a:endCxn id="309" idx="1"/>
          </p:cNvCxnSpPr>
          <p:nvPr/>
        </p:nvCxnSpPr>
        <p:spPr>
          <a:xfrm>
            <a:off x="4752325" y="2814025"/>
            <a:ext cx="959400" cy="528300"/>
          </a:xfrm>
          <a:prstGeom prst="bentConnector3">
            <a:avLst>
              <a:gd fmla="val -10282" name="adj1"/>
            </a:avLst>
          </a:prstGeom>
          <a:noFill/>
          <a:ln cap="flat" cmpd="sng" w="9525">
            <a:solidFill>
              <a:srgbClr val="999999"/>
            </a:solidFill>
            <a:prstDash val="solid"/>
            <a:round/>
            <a:headEnd len="med" w="med" type="none"/>
            <a:tailEnd len="med" w="med" type="none"/>
          </a:ln>
        </p:spPr>
      </p:cxnSp>
      <p:cxnSp>
        <p:nvCxnSpPr>
          <p:cNvPr id="314" name="Google Shape;314;p28"/>
          <p:cNvCxnSpPr>
            <a:stCxn id="308" idx="1"/>
            <a:endCxn id="310" idx="1"/>
          </p:cNvCxnSpPr>
          <p:nvPr/>
        </p:nvCxnSpPr>
        <p:spPr>
          <a:xfrm>
            <a:off x="4752325" y="2814025"/>
            <a:ext cx="400200" cy="903600"/>
          </a:xfrm>
          <a:prstGeom prst="bentConnector3">
            <a:avLst>
              <a:gd fmla="val -25650" name="adj1"/>
            </a:avLst>
          </a:prstGeom>
          <a:noFill/>
          <a:ln cap="flat" cmpd="sng" w="9525">
            <a:solidFill>
              <a:srgbClr val="999999"/>
            </a:solidFill>
            <a:prstDash val="solid"/>
            <a:round/>
            <a:headEnd len="med" w="med" type="none"/>
            <a:tailEnd len="med" w="med" type="none"/>
          </a:ln>
        </p:spPr>
      </p:cxnSp>
      <p:cxnSp>
        <p:nvCxnSpPr>
          <p:cNvPr id="315" name="Google Shape;315;p28"/>
          <p:cNvCxnSpPr/>
          <p:nvPr/>
        </p:nvCxnSpPr>
        <p:spPr>
          <a:xfrm flipH="1" rot="10800000">
            <a:off x="4581600" y="-250"/>
            <a:ext cx="8400" cy="5135100"/>
          </a:xfrm>
          <a:prstGeom prst="straightConnector1">
            <a:avLst/>
          </a:prstGeom>
          <a:noFill/>
          <a:ln cap="flat" cmpd="sng" w="19050">
            <a:solidFill>
              <a:srgbClr val="6D9EEB"/>
            </a:solidFill>
            <a:prstDash val="solid"/>
            <a:round/>
            <a:headEnd len="med" w="med" type="none"/>
            <a:tailEnd len="med" w="med" type="none"/>
          </a:ln>
        </p:spPr>
      </p:cxnSp>
      <p:sp>
        <p:nvSpPr>
          <p:cNvPr id="316" name="Google Shape;316;p28"/>
          <p:cNvSpPr txBox="1"/>
          <p:nvPr/>
        </p:nvSpPr>
        <p:spPr>
          <a:xfrm>
            <a:off x="4657800" y="4567925"/>
            <a:ext cx="4387800" cy="512700"/>
          </a:xfrm>
          <a:prstGeom prst="rect">
            <a:avLst/>
          </a:prstGeom>
          <a:noFill/>
          <a:ln cap="flat" cmpd="sng" w="19050">
            <a:solidFill>
              <a:srgbClr val="6AA84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Century Gothic"/>
                <a:ea typeface="Century Gothic"/>
                <a:cs typeface="Century Gothic"/>
                <a:sym typeface="Century Gothic"/>
              </a:rPr>
              <a:t>1- </a:t>
            </a:r>
            <a:r>
              <a:rPr lang="en-GB" sz="700">
                <a:solidFill>
                  <a:srgbClr val="6AA84F"/>
                </a:solidFill>
                <a:latin typeface="Century Gothic"/>
                <a:ea typeface="Century Gothic"/>
                <a:cs typeface="Century Gothic"/>
                <a:sym typeface="Century Gothic"/>
              </a:rPr>
              <a:t>Dr.kurdy: A blood unit can withstand for about 90 days, because it has anticoagulants, but these anticoagulants can cause depletion of the normal amount of DPG, which means this blood unit may has a partially depleted amount of DPG, thus deficiency of DPG, so it can’t do its job and it needs time to compensate that loss.</a:t>
            </a:r>
            <a:endParaRPr sz="700">
              <a:solidFill>
                <a:srgbClr val="6AA84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graphicFrame>
        <p:nvGraphicFramePr>
          <p:cNvPr id="321" name="Google Shape;321;p29"/>
          <p:cNvGraphicFramePr/>
          <p:nvPr/>
        </p:nvGraphicFramePr>
        <p:xfrm>
          <a:off x="274874" y="498509"/>
          <a:ext cx="3000000" cy="3000000"/>
        </p:xfrm>
        <a:graphic>
          <a:graphicData uri="http://schemas.openxmlformats.org/drawingml/2006/table">
            <a:tbl>
              <a:tblPr>
                <a:noFill/>
                <a:tableStyleId>{3821BB40-B5AD-4FA7-8BB8-524D5496EFA2}</a:tableStyleId>
              </a:tblPr>
              <a:tblGrid>
                <a:gridCol w="1339525"/>
                <a:gridCol w="1799025"/>
                <a:gridCol w="1799025"/>
                <a:gridCol w="1799025"/>
              </a:tblGrid>
              <a:tr h="656575">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Types</a:t>
                      </a:r>
                      <a:endParaRPr b="1"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HbF</a:t>
                      </a:r>
                      <a:endParaRPr b="1"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HbA</a:t>
                      </a:r>
                      <a:r>
                        <a:rPr b="1" baseline="-25000" lang="en-GB" sz="1500">
                          <a:latin typeface="Century Gothic"/>
                          <a:ea typeface="Century Gothic"/>
                          <a:cs typeface="Century Gothic"/>
                          <a:sym typeface="Century Gothic"/>
                        </a:rPr>
                        <a:t>2</a:t>
                      </a:r>
                      <a:endParaRPr b="1" baseline="-25000"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HbA</a:t>
                      </a:r>
                      <a:r>
                        <a:rPr b="1" baseline="-25000" lang="en-GB" sz="1500">
                          <a:latin typeface="Century Gothic"/>
                          <a:ea typeface="Century Gothic"/>
                          <a:cs typeface="Century Gothic"/>
                          <a:sym typeface="Century Gothic"/>
                        </a:rPr>
                        <a:t>1c</a:t>
                      </a:r>
                      <a:endParaRPr b="1" baseline="-25000"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27BA0"/>
                    </a:solidFill>
                  </a:tcPr>
                </a:tc>
              </a:tr>
              <a:tr h="1054250">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Structure </a:t>
                      </a:r>
                      <a:endParaRPr b="1" sz="1500">
                        <a:latin typeface="Century Gothic"/>
                        <a:ea typeface="Century Gothic"/>
                        <a:cs typeface="Century Gothic"/>
                        <a:sym typeface="Century Gothic"/>
                      </a:endParaRPr>
                    </a:p>
                    <a:p>
                      <a:pPr indent="0" lvl="0" marL="0" rtl="0" algn="ctr">
                        <a:spcBef>
                          <a:spcPts val="0"/>
                        </a:spcBef>
                        <a:spcAft>
                          <a:spcPts val="0"/>
                        </a:spcAft>
                        <a:buNone/>
                      </a:pPr>
                      <a:r>
                        <a:rPr b="1" lang="en-GB" sz="1300">
                          <a:latin typeface="Century Gothic"/>
                          <a:ea typeface="Century Gothic"/>
                          <a:cs typeface="Century Gothic"/>
                          <a:sym typeface="Century Gothic"/>
                        </a:rPr>
                        <a:t>(All </a:t>
                      </a:r>
                      <a:r>
                        <a:rPr b="1" lang="en-GB" sz="1300">
                          <a:latin typeface="Century Gothic"/>
                          <a:ea typeface="Century Gothic"/>
                          <a:cs typeface="Century Gothic"/>
                          <a:sym typeface="Century Gothic"/>
                        </a:rPr>
                        <a:t>Tetramer)</a:t>
                      </a:r>
                      <a:endParaRPr b="1" sz="13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two </a:t>
                      </a:r>
                      <a:r>
                        <a:rPr b="1" lang="en-GB" sz="1200">
                          <a:solidFill>
                            <a:schemeClr val="dk1"/>
                          </a:solidFill>
                          <a:latin typeface="Century Gothic"/>
                          <a:ea typeface="Century Gothic"/>
                          <a:cs typeface="Century Gothic"/>
                          <a:sym typeface="Century Gothic"/>
                        </a:rPr>
                        <a:t>α</a:t>
                      </a:r>
                      <a:r>
                        <a:rPr lang="en-GB" sz="1200">
                          <a:latin typeface="Century Gothic"/>
                          <a:ea typeface="Century Gothic"/>
                          <a:cs typeface="Century Gothic"/>
                          <a:sym typeface="Century Gothic"/>
                        </a:rPr>
                        <a:t> and two (gamma)</a:t>
                      </a:r>
                      <a:r>
                        <a:rPr b="1" lang="en-GB" sz="1200">
                          <a:latin typeface="Century Gothic"/>
                          <a:ea typeface="Century Gothic"/>
                          <a:cs typeface="Century Gothic"/>
                          <a:sym typeface="Century Gothic"/>
                        </a:rPr>
                        <a:t> γ</a:t>
                      </a:r>
                      <a:r>
                        <a:rPr lang="en-GB" sz="1200">
                          <a:latin typeface="Century Gothic"/>
                          <a:ea typeface="Century Gothic"/>
                          <a:cs typeface="Century Gothic"/>
                          <a:sym typeface="Century Gothic"/>
                        </a:rPr>
                        <a:t> chains</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FC5E8"/>
                    </a:solidFill>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two </a:t>
                      </a:r>
                      <a:r>
                        <a:rPr b="1" lang="en-GB" sz="1200">
                          <a:solidFill>
                            <a:schemeClr val="dk1"/>
                          </a:solidFill>
                          <a:latin typeface="Century Gothic"/>
                          <a:ea typeface="Century Gothic"/>
                          <a:cs typeface="Century Gothic"/>
                          <a:sym typeface="Century Gothic"/>
                        </a:rPr>
                        <a:t>α</a:t>
                      </a:r>
                      <a:r>
                        <a:rPr lang="en-GB" sz="1200">
                          <a:latin typeface="Century Gothic"/>
                          <a:ea typeface="Century Gothic"/>
                          <a:cs typeface="Century Gothic"/>
                          <a:sym typeface="Century Gothic"/>
                        </a:rPr>
                        <a:t> and two (delta) </a:t>
                      </a:r>
                      <a:r>
                        <a:rPr b="1" lang="en-GB" sz="1200">
                          <a:latin typeface="Century Gothic"/>
                          <a:ea typeface="Century Gothic"/>
                          <a:cs typeface="Century Gothic"/>
                          <a:sym typeface="Century Gothic"/>
                        </a:rPr>
                        <a:t>δ</a:t>
                      </a:r>
                      <a:r>
                        <a:rPr lang="en-GB" sz="1200">
                          <a:latin typeface="Century Gothic"/>
                          <a:ea typeface="Century Gothic"/>
                          <a:cs typeface="Century Gothic"/>
                          <a:sym typeface="Century Gothic"/>
                        </a:rPr>
                        <a:t> globin chains</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lang="en-GB" sz="1200">
                          <a:solidFill>
                            <a:srgbClr val="666666"/>
                          </a:solidFill>
                          <a:latin typeface="Century Gothic"/>
                          <a:ea typeface="Century Gothic"/>
                          <a:cs typeface="Century Gothic"/>
                          <a:sym typeface="Century Gothic"/>
                        </a:rPr>
                        <a:t>Two </a:t>
                      </a:r>
                      <a:r>
                        <a:rPr b="1" lang="en-GB" sz="1200">
                          <a:solidFill>
                            <a:srgbClr val="666666"/>
                          </a:solidFill>
                          <a:latin typeface="Century Gothic"/>
                          <a:ea typeface="Century Gothic"/>
                          <a:cs typeface="Century Gothic"/>
                          <a:sym typeface="Century Gothic"/>
                        </a:rPr>
                        <a:t>α</a:t>
                      </a:r>
                      <a:r>
                        <a:rPr lang="en-GB" sz="1200">
                          <a:solidFill>
                            <a:srgbClr val="666666"/>
                          </a:solidFill>
                          <a:latin typeface="Century Gothic"/>
                          <a:ea typeface="Century Gothic"/>
                          <a:cs typeface="Century Gothic"/>
                          <a:sym typeface="Century Gothic"/>
                        </a:rPr>
                        <a:t> and two </a:t>
                      </a:r>
                      <a:r>
                        <a:rPr b="1" lang="en-GB" sz="1200">
                          <a:solidFill>
                            <a:srgbClr val="666666"/>
                          </a:solidFill>
                          <a:latin typeface="Century Gothic"/>
                          <a:ea typeface="Century Gothic"/>
                          <a:cs typeface="Century Gothic"/>
                          <a:sym typeface="Century Gothic"/>
                        </a:rPr>
                        <a:t>β</a:t>
                      </a:r>
                      <a:r>
                        <a:rPr lang="en-GB" sz="1200">
                          <a:solidFill>
                            <a:srgbClr val="666666"/>
                          </a:solidFill>
                          <a:latin typeface="Century Gothic"/>
                          <a:ea typeface="Century Gothic"/>
                          <a:cs typeface="Century Gothic"/>
                          <a:sym typeface="Century Gothic"/>
                        </a:rPr>
                        <a:t> -Glucose</a:t>
                      </a:r>
                      <a:endParaRPr sz="1200">
                        <a:solidFill>
                          <a:srgbClr val="666666"/>
                        </a:solidFill>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A6BD"/>
                    </a:solidFill>
                  </a:tcPr>
                </a:tc>
              </a:tr>
              <a:tr h="1054250">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Found</a:t>
                      </a:r>
                      <a:endParaRPr b="1"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entury Gothic"/>
                          <a:ea typeface="Century Gothic"/>
                          <a:cs typeface="Century Gothic"/>
                          <a:sym typeface="Century Gothic"/>
                        </a:rPr>
                        <a:t>Major hemoglobin found in the fetus and newborn.</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FC5E8"/>
                    </a:solidFill>
                  </a:tcPr>
                </a:tc>
                <a:tc>
                  <a:txBody>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entury Gothic"/>
                          <a:ea typeface="Century Gothic"/>
                          <a:cs typeface="Century Gothic"/>
                          <a:sym typeface="Century Gothic"/>
                        </a:rPr>
                        <a:t>Appears shortly before birth.</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entury Gothic"/>
                          <a:ea typeface="Century Gothic"/>
                          <a:cs typeface="Century Gothic"/>
                          <a:sym typeface="Century Gothic"/>
                        </a:rPr>
                        <a:t>high in patients with diabetes mellitus.</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A6BD"/>
                    </a:solidFill>
                  </a:tcPr>
                </a:tc>
              </a:tr>
              <a:tr h="1372500">
                <a:tc>
                  <a:txBody>
                    <a:bodyPr/>
                    <a:lstStyle/>
                    <a:p>
                      <a:pPr indent="0" lvl="0" marL="0" rtl="0" algn="ctr">
                        <a:spcBef>
                          <a:spcPts val="0"/>
                        </a:spcBef>
                        <a:spcAft>
                          <a:spcPts val="0"/>
                        </a:spcAft>
                        <a:buNone/>
                      </a:pPr>
                      <a:r>
                        <a:rPr b="1" lang="en-GB" sz="1500">
                          <a:latin typeface="Century Gothic"/>
                          <a:ea typeface="Century Gothic"/>
                          <a:cs typeface="Century Gothic"/>
                          <a:sym typeface="Century Gothic"/>
                        </a:rPr>
                        <a:t>Deference</a:t>
                      </a:r>
                      <a:endParaRPr b="1" sz="15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Century Gothic"/>
                          <a:ea typeface="Century Gothic"/>
                          <a:cs typeface="Century Gothic"/>
                          <a:sym typeface="Century Gothic"/>
                        </a:rPr>
                        <a:t>● Higher affinity for O</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 than HbA</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dk1"/>
                          </a:solidFill>
                          <a:latin typeface="Century Gothic"/>
                          <a:ea typeface="Century Gothic"/>
                          <a:cs typeface="Century Gothic"/>
                          <a:sym typeface="Century Gothic"/>
                        </a:rPr>
                        <a:t>● Transfers O</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 from maternal to fetal circulation across placenta</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FC5E8"/>
                    </a:solidFill>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Constitutes ~2% of</a:t>
                      </a:r>
                      <a:endParaRPr sz="1200">
                        <a:latin typeface="Century Gothic"/>
                        <a:ea typeface="Century Gothic"/>
                        <a:cs typeface="Century Gothic"/>
                        <a:sym typeface="Century Gothic"/>
                      </a:endParaRPr>
                    </a:p>
                    <a:p>
                      <a:pPr indent="0" lvl="0" marL="0" rtl="0" algn="ctr">
                        <a:spcBef>
                          <a:spcPts val="0"/>
                        </a:spcBef>
                        <a:spcAft>
                          <a:spcPts val="0"/>
                        </a:spcAft>
                        <a:buNone/>
                      </a:pPr>
                      <a:r>
                        <a:rPr lang="en-GB" sz="1200">
                          <a:latin typeface="Century Gothic"/>
                          <a:ea typeface="Century Gothic"/>
                          <a:cs typeface="Century Gothic"/>
                          <a:sym typeface="Century Gothic"/>
                        </a:rPr>
                        <a:t>total Hb</a:t>
                      </a:r>
                      <a:endParaRPr sz="12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l">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 it’s HbA undergoes non-enzymatic glycosylation</a:t>
                      </a:r>
                      <a:endParaRPr sz="11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 Glycosylation depends on plasma glucose levels</a:t>
                      </a:r>
                      <a:endParaRPr sz="1100">
                        <a:latin typeface="Century Gothic"/>
                        <a:ea typeface="Century Gothic"/>
                        <a:cs typeface="Century Gothic"/>
                        <a:sym typeface="Century Gothic"/>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A6BD"/>
                    </a:solidFill>
                  </a:tcPr>
                </a:tc>
              </a:tr>
            </a:tbl>
          </a:graphicData>
        </a:graphic>
      </p:graphicFrame>
      <p:sp>
        <p:nvSpPr>
          <p:cNvPr id="322" name="Google Shape;322;p29"/>
          <p:cNvSpPr txBox="1"/>
          <p:nvPr/>
        </p:nvSpPr>
        <p:spPr>
          <a:xfrm>
            <a:off x="1218713" y="-66999"/>
            <a:ext cx="48489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Other hemoglobin forms</a:t>
            </a:r>
            <a:endParaRPr b="1" sz="2400">
              <a:solidFill>
                <a:srgbClr val="3C78D8"/>
              </a:solidFill>
              <a:latin typeface="Comfortaa"/>
              <a:ea typeface="Comfortaa"/>
              <a:cs typeface="Comfortaa"/>
              <a:sym typeface="Comfortaa"/>
            </a:endParaRPr>
          </a:p>
        </p:txBody>
      </p:sp>
      <p:pic>
        <p:nvPicPr>
          <p:cNvPr id="323" name="Google Shape;323;p29"/>
          <p:cNvPicPr preferRelativeResize="0"/>
          <p:nvPr/>
        </p:nvPicPr>
        <p:blipFill>
          <a:blip r:embed="rId3">
            <a:alphaModFix/>
          </a:blip>
          <a:stretch>
            <a:fillRect/>
          </a:stretch>
        </p:blipFill>
        <p:spPr>
          <a:xfrm>
            <a:off x="7177019" y="2571750"/>
            <a:ext cx="1692100" cy="2379900"/>
          </a:xfrm>
          <a:prstGeom prst="rect">
            <a:avLst/>
          </a:prstGeom>
          <a:noFill/>
          <a:ln>
            <a:noFill/>
          </a:ln>
        </p:spPr>
      </p:pic>
      <p:pic>
        <p:nvPicPr>
          <p:cNvPr id="324" name="Google Shape;324;p29"/>
          <p:cNvPicPr preferRelativeResize="0"/>
          <p:nvPr/>
        </p:nvPicPr>
        <p:blipFill>
          <a:blip r:embed="rId4">
            <a:alphaModFix/>
          </a:blip>
          <a:stretch>
            <a:fillRect/>
          </a:stretch>
        </p:blipFill>
        <p:spPr>
          <a:xfrm>
            <a:off x="7177025" y="145000"/>
            <a:ext cx="1692100" cy="2325050"/>
          </a:xfrm>
          <a:prstGeom prst="rect">
            <a:avLst/>
          </a:prstGeom>
          <a:noFill/>
          <a:ln>
            <a:noFill/>
          </a:ln>
        </p:spPr>
      </p:pic>
      <p:sp>
        <p:nvSpPr>
          <p:cNvPr id="325" name="Google Shape;325;p29"/>
          <p:cNvSpPr txBox="1"/>
          <p:nvPr/>
        </p:nvSpPr>
        <p:spPr>
          <a:xfrm>
            <a:off x="-2714273" y="2571750"/>
            <a:ext cx="2392500" cy="8535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GB"/>
              <a:t>اذا فيه كلمة افضل لأنها ما اعجبتني</a:t>
            </a:r>
            <a:endParaRPr/>
          </a:p>
          <a:p>
            <a:pPr indent="0" lvl="0" marL="0" rtl="1" algn="r">
              <a:spcBef>
                <a:spcPts val="0"/>
              </a:spcBef>
              <a:spcAft>
                <a:spcPts val="0"/>
              </a:spcAft>
              <a:buNone/>
            </a:pPr>
            <a:r>
              <a:rPr lang="en-GB"/>
              <a:t>&lt;———-</a:t>
            </a:r>
            <a:endParaRPr/>
          </a:p>
        </p:txBody>
      </p:sp>
      <p:sp>
        <p:nvSpPr>
          <p:cNvPr id="326" name="Google Shape;326;p29"/>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30"/>
          <p:cNvSpPr txBox="1"/>
          <p:nvPr/>
        </p:nvSpPr>
        <p:spPr>
          <a:xfrm>
            <a:off x="2147538" y="-12"/>
            <a:ext cx="4848900" cy="5655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rPr b="1" lang="en-GB" sz="2400">
                <a:solidFill>
                  <a:srgbClr val="3C78D8"/>
                </a:solidFill>
              </a:rPr>
              <a:t>Summary</a:t>
            </a:r>
            <a:endParaRPr b="1" sz="2400">
              <a:solidFill>
                <a:srgbClr val="3C78D8"/>
              </a:solidFill>
            </a:endParaRPr>
          </a:p>
        </p:txBody>
      </p:sp>
      <p:sp>
        <p:nvSpPr>
          <p:cNvPr id="332" name="Google Shape;332;p30"/>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marR="0" rtl="0" algn="r">
              <a:lnSpc>
                <a:spcPct val="100000"/>
              </a:lnSpc>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
        <p:nvSpPr>
          <p:cNvPr id="333" name="Google Shape;333;p30"/>
          <p:cNvSpPr/>
          <p:nvPr/>
        </p:nvSpPr>
        <p:spPr>
          <a:xfrm>
            <a:off x="0" y="5086353"/>
            <a:ext cx="91440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p:txBody>
      </p:sp>
      <p:pic>
        <p:nvPicPr>
          <p:cNvPr id="334" name="Google Shape;334;p30"/>
          <p:cNvPicPr preferRelativeResize="0"/>
          <p:nvPr/>
        </p:nvPicPr>
        <p:blipFill>
          <a:blip r:embed="rId3">
            <a:alphaModFix/>
          </a:blip>
          <a:stretch>
            <a:fillRect/>
          </a:stretch>
        </p:blipFill>
        <p:spPr>
          <a:xfrm>
            <a:off x="1996900" y="2795275"/>
            <a:ext cx="4848902" cy="2246526"/>
          </a:xfrm>
          <a:prstGeom prst="rect">
            <a:avLst/>
          </a:prstGeom>
          <a:noFill/>
          <a:ln>
            <a:noFill/>
          </a:ln>
        </p:spPr>
      </p:pic>
      <p:sp>
        <p:nvSpPr>
          <p:cNvPr id="335" name="Google Shape;335;p30"/>
          <p:cNvSpPr txBox="1"/>
          <p:nvPr/>
        </p:nvSpPr>
        <p:spPr>
          <a:xfrm>
            <a:off x="-1313746" y="2145000"/>
            <a:ext cx="990300" cy="8535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GB"/>
              <a:t>بكمل الباقي</a:t>
            </a:r>
            <a:endParaRPr/>
          </a:p>
        </p:txBody>
      </p:sp>
      <p:sp>
        <p:nvSpPr>
          <p:cNvPr id="336" name="Google Shape;336;p30"/>
          <p:cNvSpPr/>
          <p:nvPr/>
        </p:nvSpPr>
        <p:spPr>
          <a:xfrm>
            <a:off x="909400" y="1273221"/>
            <a:ext cx="1501200" cy="5121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200">
                <a:solidFill>
                  <a:srgbClr val="FFFFFF"/>
                </a:solidFill>
                <a:latin typeface="Century Gothic"/>
                <a:ea typeface="Century Gothic"/>
                <a:cs typeface="Century Gothic"/>
                <a:sym typeface="Century Gothic"/>
              </a:rPr>
              <a:t>Hemoglobin </a:t>
            </a:r>
            <a:endParaRPr b="1" sz="1200">
              <a:solidFill>
                <a:srgbClr val="FFFFFF"/>
              </a:solidFill>
              <a:latin typeface="Century Gothic"/>
              <a:ea typeface="Century Gothic"/>
              <a:cs typeface="Century Gothic"/>
              <a:sym typeface="Century Gothic"/>
            </a:endParaRPr>
          </a:p>
        </p:txBody>
      </p:sp>
      <p:sp>
        <p:nvSpPr>
          <p:cNvPr id="337" name="Google Shape;337;p30"/>
          <p:cNvSpPr/>
          <p:nvPr/>
        </p:nvSpPr>
        <p:spPr>
          <a:xfrm>
            <a:off x="4286940" y="845413"/>
            <a:ext cx="1659000" cy="6834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GB" sz="1200">
                <a:solidFill>
                  <a:srgbClr val="FFFFFF"/>
                </a:solidFill>
                <a:latin typeface="Century Gothic"/>
                <a:ea typeface="Century Gothic"/>
                <a:cs typeface="Century Gothic"/>
                <a:sym typeface="Century Gothic"/>
              </a:rPr>
              <a:t>The heme group</a:t>
            </a:r>
            <a:endParaRPr b="1" sz="1200">
              <a:solidFill>
                <a:srgbClr val="FFFFFF"/>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lang="en-GB" sz="800">
                <a:solidFill>
                  <a:srgbClr val="FFFFFF"/>
                </a:solidFill>
                <a:latin typeface="Century Gothic"/>
                <a:ea typeface="Century Gothic"/>
                <a:cs typeface="Century Gothic"/>
                <a:sym typeface="Century Gothic"/>
              </a:rPr>
              <a:t>A complex of protoporphyrin IX and ferrous iron (Fe</a:t>
            </a:r>
            <a:r>
              <a:rPr baseline="30000" lang="en-GB" sz="800">
                <a:solidFill>
                  <a:srgbClr val="FFFFFF"/>
                </a:solidFill>
                <a:latin typeface="Century Gothic"/>
                <a:ea typeface="Century Gothic"/>
                <a:cs typeface="Century Gothic"/>
                <a:sym typeface="Century Gothic"/>
              </a:rPr>
              <a:t>2+</a:t>
            </a:r>
            <a:r>
              <a:rPr lang="en-GB" sz="800">
                <a:solidFill>
                  <a:srgbClr val="FFFFFF"/>
                </a:solidFill>
                <a:latin typeface="Century Gothic"/>
                <a:ea typeface="Century Gothic"/>
                <a:cs typeface="Century Gothic"/>
                <a:sym typeface="Century Gothic"/>
              </a:rPr>
              <a:t>)</a:t>
            </a:r>
            <a:endParaRPr sz="800">
              <a:solidFill>
                <a:srgbClr val="FFFFFF"/>
              </a:solidFill>
              <a:latin typeface="Century Gothic"/>
              <a:ea typeface="Century Gothic"/>
              <a:cs typeface="Century Gothic"/>
              <a:sym typeface="Century Gothic"/>
            </a:endParaRPr>
          </a:p>
        </p:txBody>
      </p:sp>
      <p:cxnSp>
        <p:nvCxnSpPr>
          <p:cNvPr id="338" name="Google Shape;338;p30"/>
          <p:cNvCxnSpPr>
            <a:stCxn id="336" idx="2"/>
            <a:endCxn id="339" idx="1"/>
          </p:cNvCxnSpPr>
          <p:nvPr/>
        </p:nvCxnSpPr>
        <p:spPr>
          <a:xfrm flipH="1" rot="-5400000">
            <a:off x="1807900" y="1637421"/>
            <a:ext cx="686400" cy="982200"/>
          </a:xfrm>
          <a:prstGeom prst="curvedConnector2">
            <a:avLst/>
          </a:prstGeom>
          <a:noFill/>
          <a:ln cap="flat" cmpd="sng" w="9525">
            <a:solidFill>
              <a:srgbClr val="666666"/>
            </a:solidFill>
            <a:prstDash val="solid"/>
            <a:round/>
            <a:headEnd len="med" w="med" type="none"/>
            <a:tailEnd len="med" w="med" type="triangle"/>
          </a:ln>
        </p:spPr>
      </p:cxnSp>
      <p:sp>
        <p:nvSpPr>
          <p:cNvPr id="340" name="Google Shape;340;p30"/>
          <p:cNvSpPr/>
          <p:nvPr/>
        </p:nvSpPr>
        <p:spPr>
          <a:xfrm>
            <a:off x="2646557" y="1041978"/>
            <a:ext cx="1404300" cy="4872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lang="en-GB" sz="800">
                <a:solidFill>
                  <a:srgbClr val="FFFFFF"/>
                </a:solidFill>
                <a:latin typeface="Century Gothic"/>
                <a:ea typeface="Century Gothic"/>
                <a:cs typeface="Century Gothic"/>
                <a:sym typeface="Century Gothic"/>
              </a:rPr>
              <a:t>Oxygen transport function</a:t>
            </a:r>
            <a:endParaRPr sz="800">
              <a:solidFill>
                <a:srgbClr val="FFFFFF"/>
              </a:solidFill>
              <a:latin typeface="Century Gothic"/>
              <a:ea typeface="Century Gothic"/>
              <a:cs typeface="Century Gothic"/>
              <a:sym typeface="Century Gothic"/>
            </a:endParaRPr>
          </a:p>
        </p:txBody>
      </p:sp>
      <p:cxnSp>
        <p:nvCxnSpPr>
          <p:cNvPr id="341" name="Google Shape;341;p30"/>
          <p:cNvCxnSpPr>
            <a:stCxn id="336" idx="0"/>
            <a:endCxn id="340" idx="1"/>
          </p:cNvCxnSpPr>
          <p:nvPr/>
        </p:nvCxnSpPr>
        <p:spPr>
          <a:xfrm flipH="1" rot="-5400000">
            <a:off x="2147200" y="786021"/>
            <a:ext cx="12300" cy="986700"/>
          </a:xfrm>
          <a:prstGeom prst="curvedConnector4">
            <a:avLst>
              <a:gd fmla="val -1167279" name="adj1"/>
              <a:gd fmla="val 88034" name="adj2"/>
            </a:avLst>
          </a:prstGeom>
          <a:noFill/>
          <a:ln cap="flat" cmpd="sng" w="9525">
            <a:solidFill>
              <a:srgbClr val="666666"/>
            </a:solidFill>
            <a:prstDash val="solid"/>
            <a:round/>
            <a:headEnd len="med" w="med" type="none"/>
            <a:tailEnd len="med" w="med" type="triangle"/>
          </a:ln>
        </p:spPr>
      </p:cxnSp>
      <p:sp>
        <p:nvSpPr>
          <p:cNvPr id="342" name="Google Shape;342;p30"/>
          <p:cNvSpPr/>
          <p:nvPr/>
        </p:nvSpPr>
        <p:spPr>
          <a:xfrm>
            <a:off x="2642157" y="1616362"/>
            <a:ext cx="1404300" cy="5121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800">
                <a:solidFill>
                  <a:srgbClr val="FFFFFF"/>
                </a:solidFill>
                <a:latin typeface="Century Gothic"/>
                <a:ea typeface="Century Gothic"/>
                <a:cs typeface="Century Gothic"/>
                <a:sym typeface="Century Gothic"/>
              </a:rPr>
              <a:t>Contains heme as prosthetic group</a:t>
            </a:r>
            <a:endParaRPr sz="800">
              <a:solidFill>
                <a:srgbClr val="FFFFFF"/>
              </a:solidFill>
              <a:latin typeface="Century Gothic"/>
              <a:ea typeface="Century Gothic"/>
              <a:cs typeface="Century Gothic"/>
              <a:sym typeface="Century Gothic"/>
            </a:endParaRPr>
          </a:p>
        </p:txBody>
      </p:sp>
      <p:sp>
        <p:nvSpPr>
          <p:cNvPr id="339" name="Google Shape;339;p30"/>
          <p:cNvSpPr/>
          <p:nvPr/>
        </p:nvSpPr>
        <p:spPr>
          <a:xfrm>
            <a:off x="2642157" y="2215776"/>
            <a:ext cx="1404300" cy="5121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800">
                <a:solidFill>
                  <a:srgbClr val="FFFFFF"/>
                </a:solidFill>
                <a:latin typeface="Century Gothic"/>
                <a:ea typeface="Century Gothic"/>
                <a:cs typeface="Century Gothic"/>
                <a:sym typeface="Century Gothic"/>
              </a:rPr>
              <a:t>Heme reversibly binds to oxygen</a:t>
            </a:r>
            <a:endParaRPr sz="800">
              <a:solidFill>
                <a:srgbClr val="FFFFFF"/>
              </a:solidFill>
              <a:latin typeface="Century Gothic"/>
              <a:ea typeface="Century Gothic"/>
              <a:cs typeface="Century Gothic"/>
              <a:sym typeface="Century Gothic"/>
            </a:endParaRPr>
          </a:p>
        </p:txBody>
      </p:sp>
      <p:sp>
        <p:nvSpPr>
          <p:cNvPr id="343" name="Google Shape;343;p30"/>
          <p:cNvSpPr/>
          <p:nvPr/>
        </p:nvSpPr>
        <p:spPr>
          <a:xfrm>
            <a:off x="2524765" y="504750"/>
            <a:ext cx="1404300" cy="4872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lang="en-GB" sz="800">
                <a:solidFill>
                  <a:srgbClr val="FFFFFF"/>
                </a:solidFill>
                <a:latin typeface="Century Gothic"/>
                <a:ea typeface="Century Gothic"/>
                <a:cs typeface="Century Gothic"/>
                <a:sym typeface="Century Gothic"/>
              </a:rPr>
              <a:t>A hemeprotein found only in red blood cells</a:t>
            </a:r>
            <a:endParaRPr sz="800">
              <a:solidFill>
                <a:srgbClr val="FFFFFF"/>
              </a:solidFill>
              <a:latin typeface="Century Gothic"/>
              <a:ea typeface="Century Gothic"/>
              <a:cs typeface="Century Gothic"/>
              <a:sym typeface="Century Gothic"/>
            </a:endParaRPr>
          </a:p>
        </p:txBody>
      </p:sp>
      <p:cxnSp>
        <p:nvCxnSpPr>
          <p:cNvPr id="344" name="Google Shape;344;p30"/>
          <p:cNvCxnSpPr>
            <a:stCxn id="336" idx="0"/>
            <a:endCxn id="343" idx="1"/>
          </p:cNvCxnSpPr>
          <p:nvPr/>
        </p:nvCxnSpPr>
        <p:spPr>
          <a:xfrm rot="-5400000">
            <a:off x="1829950" y="578271"/>
            <a:ext cx="525000" cy="864900"/>
          </a:xfrm>
          <a:prstGeom prst="curvedConnector2">
            <a:avLst/>
          </a:prstGeom>
          <a:noFill/>
          <a:ln cap="flat" cmpd="sng" w="9525">
            <a:solidFill>
              <a:srgbClr val="666666"/>
            </a:solidFill>
            <a:prstDash val="solid"/>
            <a:round/>
            <a:headEnd len="med" w="med" type="none"/>
            <a:tailEnd len="med" w="med" type="triangle"/>
          </a:ln>
        </p:spPr>
      </p:cxnSp>
      <p:cxnSp>
        <p:nvCxnSpPr>
          <p:cNvPr id="345" name="Google Shape;345;p30"/>
          <p:cNvCxnSpPr>
            <a:stCxn id="342" idx="3"/>
            <a:endCxn id="337" idx="1"/>
          </p:cNvCxnSpPr>
          <p:nvPr/>
        </p:nvCxnSpPr>
        <p:spPr>
          <a:xfrm flipH="1" rot="10800000">
            <a:off x="4046457" y="1187212"/>
            <a:ext cx="240600" cy="685200"/>
          </a:xfrm>
          <a:prstGeom prst="curvedConnector3">
            <a:avLst>
              <a:gd fmla="val 49994" name="adj1"/>
            </a:avLst>
          </a:prstGeom>
          <a:noFill/>
          <a:ln cap="flat" cmpd="sng" w="9525">
            <a:solidFill>
              <a:srgbClr val="666666"/>
            </a:solidFill>
            <a:prstDash val="solid"/>
            <a:round/>
            <a:headEnd len="med" w="med" type="none"/>
            <a:tailEnd len="med" w="med" type="triangle"/>
          </a:ln>
        </p:spPr>
      </p:cxnSp>
      <p:sp>
        <p:nvSpPr>
          <p:cNvPr id="346" name="Google Shape;346;p30"/>
          <p:cNvSpPr/>
          <p:nvPr/>
        </p:nvSpPr>
        <p:spPr>
          <a:xfrm>
            <a:off x="6362500" y="717786"/>
            <a:ext cx="1210200" cy="3396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800">
                <a:solidFill>
                  <a:srgbClr val="FFFFFF"/>
                </a:solidFill>
                <a:latin typeface="Century Gothic"/>
                <a:ea typeface="Century Gothic"/>
                <a:cs typeface="Century Gothic"/>
                <a:sym typeface="Century Gothic"/>
              </a:rPr>
              <a:t>Fe</a:t>
            </a:r>
            <a:r>
              <a:rPr baseline="30000" lang="en-GB" sz="800">
                <a:solidFill>
                  <a:srgbClr val="FFFFFF"/>
                </a:solidFill>
                <a:latin typeface="Century Gothic"/>
                <a:ea typeface="Century Gothic"/>
                <a:cs typeface="Century Gothic"/>
                <a:sym typeface="Century Gothic"/>
              </a:rPr>
              <a:t>2+</a:t>
            </a:r>
            <a:r>
              <a:rPr lang="en-GB" sz="800">
                <a:solidFill>
                  <a:srgbClr val="FFFFFF"/>
                </a:solidFill>
                <a:latin typeface="Century Gothic"/>
                <a:ea typeface="Century Gothic"/>
                <a:cs typeface="Century Gothic"/>
                <a:sym typeface="Century Gothic"/>
              </a:rPr>
              <a:t> is present in the center of the heme</a:t>
            </a:r>
            <a:endParaRPr sz="800">
              <a:solidFill>
                <a:srgbClr val="FFFFFF"/>
              </a:solidFill>
              <a:latin typeface="Century Gothic"/>
              <a:ea typeface="Century Gothic"/>
              <a:cs typeface="Century Gothic"/>
              <a:sym typeface="Century Gothic"/>
            </a:endParaRPr>
          </a:p>
        </p:txBody>
      </p:sp>
      <p:cxnSp>
        <p:nvCxnSpPr>
          <p:cNvPr id="347" name="Google Shape;347;p30"/>
          <p:cNvCxnSpPr>
            <a:stCxn id="337" idx="3"/>
            <a:endCxn id="346" idx="1"/>
          </p:cNvCxnSpPr>
          <p:nvPr/>
        </p:nvCxnSpPr>
        <p:spPr>
          <a:xfrm flipH="1" rot="10800000">
            <a:off x="5945940" y="887713"/>
            <a:ext cx="416700" cy="299400"/>
          </a:xfrm>
          <a:prstGeom prst="curvedConnector3">
            <a:avLst>
              <a:gd fmla="val 49981" name="adj1"/>
            </a:avLst>
          </a:prstGeom>
          <a:noFill/>
          <a:ln cap="flat" cmpd="sng" w="9525">
            <a:solidFill>
              <a:srgbClr val="666666"/>
            </a:solidFill>
            <a:prstDash val="solid"/>
            <a:round/>
            <a:headEnd len="med" w="med" type="none"/>
            <a:tailEnd len="med" w="med" type="triangle"/>
          </a:ln>
        </p:spPr>
      </p:cxnSp>
      <p:sp>
        <p:nvSpPr>
          <p:cNvPr id="348" name="Google Shape;348;p30"/>
          <p:cNvSpPr/>
          <p:nvPr/>
        </p:nvSpPr>
        <p:spPr>
          <a:xfrm>
            <a:off x="6217000" y="1280650"/>
            <a:ext cx="1501200" cy="3396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800">
                <a:solidFill>
                  <a:srgbClr val="FFFFFF"/>
                </a:solidFill>
                <a:latin typeface="Century Gothic"/>
                <a:ea typeface="Century Gothic"/>
                <a:cs typeface="Century Gothic"/>
                <a:sym typeface="Century Gothic"/>
              </a:rPr>
              <a:t>Fe</a:t>
            </a:r>
            <a:r>
              <a:rPr baseline="30000" lang="en-GB" sz="800">
                <a:solidFill>
                  <a:srgbClr val="FFFFFF"/>
                </a:solidFill>
                <a:latin typeface="Century Gothic"/>
                <a:ea typeface="Century Gothic"/>
                <a:cs typeface="Century Gothic"/>
                <a:sym typeface="Century Gothic"/>
              </a:rPr>
              <a:t>2+</a:t>
            </a:r>
            <a:r>
              <a:rPr lang="en-GB" sz="800">
                <a:solidFill>
                  <a:srgbClr val="FFFFFF"/>
                </a:solidFill>
                <a:latin typeface="Century Gothic"/>
                <a:ea typeface="Century Gothic"/>
                <a:cs typeface="Century Gothic"/>
                <a:sym typeface="Century Gothic"/>
              </a:rPr>
              <a:t> binds to four nitrogen atoms of the porphyrin ring</a:t>
            </a:r>
            <a:endParaRPr sz="800">
              <a:solidFill>
                <a:srgbClr val="FFFFFF"/>
              </a:solidFill>
              <a:latin typeface="Century Gothic"/>
              <a:ea typeface="Century Gothic"/>
              <a:cs typeface="Century Gothic"/>
              <a:sym typeface="Century Gothic"/>
            </a:endParaRPr>
          </a:p>
        </p:txBody>
      </p:sp>
      <p:cxnSp>
        <p:nvCxnSpPr>
          <p:cNvPr id="349" name="Google Shape;349;p30"/>
          <p:cNvCxnSpPr>
            <a:stCxn id="346" idx="2"/>
            <a:endCxn id="348" idx="0"/>
          </p:cNvCxnSpPr>
          <p:nvPr/>
        </p:nvCxnSpPr>
        <p:spPr>
          <a:xfrm flipH="1" rot="-5400000">
            <a:off x="6856300" y="1168686"/>
            <a:ext cx="223200" cy="600"/>
          </a:xfrm>
          <a:prstGeom prst="curvedConnector3">
            <a:avLst>
              <a:gd fmla="val 50014" name="adj1"/>
            </a:avLst>
          </a:prstGeom>
          <a:noFill/>
          <a:ln cap="flat" cmpd="sng" w="9525">
            <a:solidFill>
              <a:srgbClr val="666666"/>
            </a:solidFill>
            <a:prstDash val="solid"/>
            <a:round/>
            <a:headEnd len="med" w="med" type="none"/>
            <a:tailEnd len="med" w="med" type="triangle"/>
          </a:ln>
        </p:spPr>
      </p:cxnSp>
      <p:sp>
        <p:nvSpPr>
          <p:cNvPr id="350" name="Google Shape;350;p30"/>
          <p:cNvSpPr/>
          <p:nvPr/>
        </p:nvSpPr>
        <p:spPr>
          <a:xfrm>
            <a:off x="4502171" y="1958949"/>
            <a:ext cx="1210200" cy="3396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lang="en-GB" sz="800">
                <a:solidFill>
                  <a:srgbClr val="FFFFFF"/>
                </a:solidFill>
                <a:latin typeface="Century Gothic"/>
                <a:ea typeface="Century Gothic"/>
                <a:cs typeface="Century Gothic"/>
                <a:sym typeface="Century Gothic"/>
              </a:rPr>
              <a:t>Forms two additional bonds with</a:t>
            </a:r>
            <a:endParaRPr sz="800">
              <a:solidFill>
                <a:srgbClr val="FFFFFF"/>
              </a:solidFill>
              <a:latin typeface="Century Gothic"/>
              <a:ea typeface="Century Gothic"/>
              <a:cs typeface="Century Gothic"/>
              <a:sym typeface="Century Gothic"/>
            </a:endParaRPr>
          </a:p>
        </p:txBody>
      </p:sp>
      <p:cxnSp>
        <p:nvCxnSpPr>
          <p:cNvPr id="351" name="Google Shape;351;p30"/>
          <p:cNvCxnSpPr>
            <a:stCxn id="348" idx="2"/>
            <a:endCxn id="350" idx="0"/>
          </p:cNvCxnSpPr>
          <p:nvPr/>
        </p:nvCxnSpPr>
        <p:spPr>
          <a:xfrm rot="5400000">
            <a:off x="5868100" y="859450"/>
            <a:ext cx="338700" cy="1860300"/>
          </a:xfrm>
          <a:prstGeom prst="curvedConnector3">
            <a:avLst>
              <a:gd fmla="val 50000" name="adj1"/>
            </a:avLst>
          </a:prstGeom>
          <a:noFill/>
          <a:ln cap="flat" cmpd="sng" w="9525">
            <a:solidFill>
              <a:srgbClr val="666666"/>
            </a:solidFill>
            <a:prstDash val="solid"/>
            <a:round/>
            <a:headEnd len="med" w="med" type="none"/>
            <a:tailEnd len="med" w="med" type="triangle"/>
          </a:ln>
        </p:spPr>
      </p:cxnSp>
      <p:sp>
        <p:nvSpPr>
          <p:cNvPr id="352" name="Google Shape;352;p30"/>
          <p:cNvSpPr/>
          <p:nvPr/>
        </p:nvSpPr>
        <p:spPr>
          <a:xfrm>
            <a:off x="6168036" y="2220654"/>
            <a:ext cx="1404300" cy="2691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800">
                <a:solidFill>
                  <a:srgbClr val="FFFFFF"/>
                </a:solidFill>
                <a:latin typeface="Century Gothic"/>
                <a:ea typeface="Century Gothic"/>
                <a:cs typeface="Century Gothic"/>
                <a:sym typeface="Century Gothic"/>
              </a:rPr>
              <a:t>Histidine residue of globin chain</a:t>
            </a:r>
            <a:endParaRPr sz="800">
              <a:solidFill>
                <a:srgbClr val="FFFFFF"/>
              </a:solidFill>
              <a:latin typeface="Century Gothic"/>
              <a:ea typeface="Century Gothic"/>
              <a:cs typeface="Century Gothic"/>
              <a:sym typeface="Century Gothic"/>
            </a:endParaRPr>
          </a:p>
        </p:txBody>
      </p:sp>
      <p:sp>
        <p:nvSpPr>
          <p:cNvPr id="353" name="Google Shape;353;p30"/>
          <p:cNvSpPr/>
          <p:nvPr/>
        </p:nvSpPr>
        <p:spPr>
          <a:xfrm>
            <a:off x="6168036" y="1843536"/>
            <a:ext cx="1404300" cy="269100"/>
          </a:xfrm>
          <a:prstGeom prst="flowChartAlternateProcess">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000">
                <a:solidFill>
                  <a:srgbClr val="FFFFFF"/>
                </a:solidFill>
                <a:latin typeface="Century Gothic"/>
                <a:ea typeface="Century Gothic"/>
                <a:cs typeface="Century Gothic"/>
                <a:sym typeface="Century Gothic"/>
              </a:rPr>
              <a:t>Oxygen</a:t>
            </a:r>
            <a:endParaRPr sz="1000">
              <a:solidFill>
                <a:srgbClr val="FFFFFF"/>
              </a:solidFill>
              <a:latin typeface="Century Gothic"/>
              <a:ea typeface="Century Gothic"/>
              <a:cs typeface="Century Gothic"/>
              <a:sym typeface="Century Gothic"/>
            </a:endParaRPr>
          </a:p>
        </p:txBody>
      </p:sp>
      <p:cxnSp>
        <p:nvCxnSpPr>
          <p:cNvPr id="354" name="Google Shape;354;p30"/>
          <p:cNvCxnSpPr>
            <a:stCxn id="350" idx="3"/>
            <a:endCxn id="352" idx="1"/>
          </p:cNvCxnSpPr>
          <p:nvPr/>
        </p:nvCxnSpPr>
        <p:spPr>
          <a:xfrm>
            <a:off x="5712371" y="2128749"/>
            <a:ext cx="455700" cy="226500"/>
          </a:xfrm>
          <a:prstGeom prst="curvedConnector3">
            <a:avLst>
              <a:gd fmla="val 49993" name="adj1"/>
            </a:avLst>
          </a:prstGeom>
          <a:noFill/>
          <a:ln cap="flat" cmpd="sng" w="9525">
            <a:solidFill>
              <a:srgbClr val="666666"/>
            </a:solidFill>
            <a:prstDash val="solid"/>
            <a:round/>
            <a:headEnd len="med" w="med" type="none"/>
            <a:tailEnd len="med" w="med" type="triangle"/>
          </a:ln>
        </p:spPr>
      </p:cxnSp>
      <p:cxnSp>
        <p:nvCxnSpPr>
          <p:cNvPr id="355" name="Google Shape;355;p30"/>
          <p:cNvCxnSpPr>
            <a:stCxn id="350" idx="3"/>
            <a:endCxn id="353" idx="1"/>
          </p:cNvCxnSpPr>
          <p:nvPr/>
        </p:nvCxnSpPr>
        <p:spPr>
          <a:xfrm flipH="1" rot="10800000">
            <a:off x="5712371" y="1978149"/>
            <a:ext cx="455700" cy="150600"/>
          </a:xfrm>
          <a:prstGeom prst="curvedConnector3">
            <a:avLst>
              <a:gd fmla="val 49993" name="adj1"/>
            </a:avLst>
          </a:prstGeom>
          <a:noFill/>
          <a:ln cap="flat" cmpd="sng" w="9525">
            <a:solidFill>
              <a:srgbClr val="666666"/>
            </a:solidFill>
            <a:prstDash val="solid"/>
            <a:round/>
            <a:headEnd len="med" w="med" type="none"/>
            <a:tailEnd len="med" w="med" type="triangle"/>
          </a:ln>
        </p:spPr>
      </p:cxnSp>
      <p:cxnSp>
        <p:nvCxnSpPr>
          <p:cNvPr id="356" name="Google Shape;356;p30"/>
          <p:cNvCxnSpPr>
            <a:stCxn id="336" idx="2"/>
            <a:endCxn id="342" idx="1"/>
          </p:cNvCxnSpPr>
          <p:nvPr/>
        </p:nvCxnSpPr>
        <p:spPr>
          <a:xfrm flipH="1" rot="-5400000">
            <a:off x="2107600" y="1337721"/>
            <a:ext cx="87000" cy="982200"/>
          </a:xfrm>
          <a:prstGeom prst="curvedConnector2">
            <a:avLst/>
          </a:prstGeom>
          <a:noFill/>
          <a:ln cap="flat" cmpd="sng" w="9525">
            <a:solidFill>
              <a:srgbClr val="666666"/>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360" name="Shape 360"/>
        <p:cNvGrpSpPr/>
        <p:nvPr/>
      </p:nvGrpSpPr>
      <p:grpSpPr>
        <a:xfrm>
          <a:off x="0" y="0"/>
          <a:ext cx="0" cy="0"/>
          <a:chOff x="0" y="0"/>
          <a:chExt cx="0" cy="0"/>
        </a:xfrm>
      </p:grpSpPr>
      <p:sp>
        <p:nvSpPr>
          <p:cNvPr id="361" name="Google Shape;361;p31"/>
          <p:cNvSpPr txBox="1"/>
          <p:nvPr/>
        </p:nvSpPr>
        <p:spPr>
          <a:xfrm>
            <a:off x="53475" y="685556"/>
            <a:ext cx="5892000" cy="4381800"/>
          </a:xfrm>
          <a:prstGeom prst="rect">
            <a:avLst/>
          </a:prstGeom>
          <a:solidFill>
            <a:srgbClr val="FFFFFF"/>
          </a:solidFill>
          <a:ln cap="flat" cmpd="sng" w="9525">
            <a:solidFill>
              <a:srgbClr val="999999"/>
            </a:solidFill>
            <a:prstDash val="solid"/>
            <a:round/>
            <a:headEnd len="sm" w="sm" type="none"/>
            <a:tailEnd len="sm" w="sm" type="none"/>
          </a:ln>
        </p:spPr>
        <p:txBody>
          <a:bodyPr anchorCtr="0" anchor="t" bIns="68575" lIns="68575" spcFirstLastPara="1" rIns="68575" wrap="square" tIns="68575">
            <a:noAutofit/>
          </a:bodyPr>
          <a:lstStyle/>
          <a:p>
            <a:pPr indent="0" lvl="0" marL="0" rtl="0" algn="ctr">
              <a:spcBef>
                <a:spcPts val="0"/>
              </a:spcBef>
              <a:spcAft>
                <a:spcPts val="0"/>
              </a:spcAft>
              <a:buNone/>
            </a:pPr>
            <a:r>
              <a:rPr b="1" lang="en-GB" sz="1500">
                <a:solidFill>
                  <a:srgbClr val="FFFFFF"/>
                </a:solidFill>
                <a:highlight>
                  <a:srgbClr val="3C78D8"/>
                </a:highlight>
              </a:rPr>
              <a:t> </a:t>
            </a:r>
            <a:r>
              <a:rPr b="1" lang="en-GB" sz="1500">
                <a:solidFill>
                  <a:srgbClr val="FFFFFF"/>
                </a:solidFill>
                <a:highlight>
                  <a:srgbClr val="3C78D8"/>
                </a:highlight>
                <a:latin typeface="Comfortaa"/>
                <a:ea typeface="Comfortaa"/>
                <a:cs typeface="Comfortaa"/>
                <a:sym typeface="Comfortaa"/>
              </a:rPr>
              <a:t>MCQs</a:t>
            </a:r>
            <a:r>
              <a:rPr b="1" lang="en-GB" sz="1500">
                <a:solidFill>
                  <a:srgbClr val="FFFFFF"/>
                </a:solidFill>
                <a:highlight>
                  <a:srgbClr val="3C78D8"/>
                </a:highlight>
              </a:rPr>
              <a:t> :</a:t>
            </a:r>
            <a:endParaRPr b="1" sz="1200" u="sng">
              <a:solidFill>
                <a:srgbClr val="00A1DA"/>
              </a:solidFill>
              <a:latin typeface="Century Gothic"/>
              <a:ea typeface="Century Gothic"/>
              <a:cs typeface="Century Gothic"/>
              <a:sym typeface="Century Gothic"/>
            </a:endParaRPr>
          </a:p>
          <a:p>
            <a:pPr indent="0" lvl="0" marL="0" rtl="0" algn="l">
              <a:spcBef>
                <a:spcPts val="0"/>
              </a:spcBef>
              <a:spcAft>
                <a:spcPts val="0"/>
              </a:spcAft>
              <a:buNone/>
            </a:pPr>
            <a:r>
              <a:rPr b="1" lang="en-GB" sz="1200" u="sng">
                <a:solidFill>
                  <a:srgbClr val="3C78D8"/>
                </a:solidFill>
                <a:latin typeface="Century Gothic"/>
                <a:ea typeface="Century Gothic"/>
                <a:cs typeface="Century Gothic"/>
                <a:sym typeface="Century Gothic"/>
              </a:rPr>
              <a:t>Q1:</a:t>
            </a:r>
            <a:r>
              <a:rPr b="1" lang="en-GB" sz="1200">
                <a:solidFill>
                  <a:srgbClr val="3C78D8"/>
                </a:solidFill>
                <a:latin typeface="Century Gothic"/>
                <a:ea typeface="Century Gothic"/>
                <a:cs typeface="Century Gothic"/>
                <a:sym typeface="Century Gothic"/>
              </a:rPr>
              <a:t> The movement of </a:t>
            </a:r>
            <a:r>
              <a:rPr b="1" lang="en-GB" sz="1200">
                <a:solidFill>
                  <a:srgbClr val="3C78D8"/>
                </a:solidFill>
                <a:latin typeface="Century Gothic"/>
                <a:ea typeface="Century Gothic"/>
                <a:cs typeface="Century Gothic"/>
                <a:sym typeface="Century Gothic"/>
              </a:rPr>
              <a:t>dimers is constrained in which type of Hb:</a:t>
            </a:r>
            <a:r>
              <a:rPr lang="en-GB" sz="1000">
                <a:solidFill>
                  <a:schemeClr val="dk1"/>
                </a:solidFill>
                <a:latin typeface="Century Gothic"/>
                <a:ea typeface="Century Gothic"/>
                <a:cs typeface="Century Gothic"/>
                <a:sym typeface="Century Gothic"/>
              </a:rPr>
              <a:t> </a:t>
            </a:r>
            <a:endParaRPr b="1">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 </a:t>
            </a:r>
            <a:r>
              <a:rPr lang="en-GB" sz="1200">
                <a:solidFill>
                  <a:srgbClr val="434343"/>
                </a:solidFill>
                <a:latin typeface="Century Gothic"/>
                <a:ea typeface="Century Gothic"/>
                <a:cs typeface="Century Gothic"/>
                <a:sym typeface="Century Gothic"/>
              </a:rPr>
              <a:t>Relaxed form</a:t>
            </a:r>
            <a:r>
              <a:rPr b="1"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b) </a:t>
            </a:r>
            <a:r>
              <a:rPr lang="en-GB" sz="1100">
                <a:solidFill>
                  <a:schemeClr val="dk1"/>
                </a:solidFill>
                <a:latin typeface="Century Gothic"/>
                <a:ea typeface="Century Gothic"/>
                <a:cs typeface="Century Gothic"/>
                <a:sym typeface="Century Gothic"/>
              </a:rPr>
              <a:t>High-oxygen-affinity form</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c)</a:t>
            </a:r>
            <a:r>
              <a:rPr lang="en-GB" sz="1200">
                <a:solidFill>
                  <a:srgbClr val="434343"/>
                </a:solidFill>
                <a:latin typeface="Century Gothic"/>
                <a:ea typeface="Century Gothic"/>
                <a:cs typeface="Century Gothic"/>
                <a:sym typeface="Century Gothic"/>
              </a:rPr>
              <a:t> T form</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d)</a:t>
            </a:r>
            <a:r>
              <a:rPr lang="en-GB" sz="1200">
                <a:solidFill>
                  <a:srgbClr val="434343"/>
                </a:solidFill>
                <a:latin typeface="Century Gothic"/>
                <a:ea typeface="Century Gothic"/>
                <a:cs typeface="Century Gothic"/>
                <a:sym typeface="Century Gothic"/>
              </a:rPr>
              <a:t> B&amp;</a:t>
            </a:r>
            <a:r>
              <a:rPr lang="en-GB" sz="1200">
                <a:solidFill>
                  <a:srgbClr val="434343"/>
                </a:solidFill>
                <a:latin typeface="Century Gothic"/>
                <a:ea typeface="Century Gothic"/>
                <a:cs typeface="Century Gothic"/>
                <a:sym typeface="Century Gothic"/>
              </a:rPr>
              <a:t>C</a:t>
            </a:r>
            <a:endParaRPr sz="1200">
              <a:solidFill>
                <a:srgbClr val="00A1DA"/>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Q2:</a:t>
            </a:r>
            <a:r>
              <a:rPr b="1" lang="en-GB" sz="1200">
                <a:solidFill>
                  <a:srgbClr val="3C78D8"/>
                </a:solidFill>
                <a:latin typeface="Century Gothic"/>
                <a:ea typeface="Century Gothic"/>
                <a:cs typeface="Century Gothic"/>
                <a:sym typeface="Century Gothic"/>
              </a:rPr>
              <a:t> A type of Hb composed of </a:t>
            </a:r>
            <a:r>
              <a:rPr b="1" lang="en-GB" sz="1200">
                <a:solidFill>
                  <a:srgbClr val="3C78D8"/>
                </a:solidFill>
                <a:latin typeface="Century Gothic"/>
                <a:ea typeface="Century Gothic"/>
                <a:cs typeface="Century Gothic"/>
                <a:sym typeface="Century Gothic"/>
              </a:rPr>
              <a:t>α</a:t>
            </a:r>
            <a:r>
              <a:rPr b="1" baseline="-25000" lang="en-GB" sz="1200">
                <a:solidFill>
                  <a:srgbClr val="3C78D8"/>
                </a:solidFill>
                <a:latin typeface="Century Gothic"/>
                <a:ea typeface="Century Gothic"/>
                <a:cs typeface="Century Gothic"/>
                <a:sym typeface="Century Gothic"/>
              </a:rPr>
              <a:t>2</a:t>
            </a:r>
            <a:r>
              <a:rPr b="1" lang="en-GB" sz="1200">
                <a:solidFill>
                  <a:srgbClr val="3C78D8"/>
                </a:solidFill>
                <a:latin typeface="Century Gothic"/>
                <a:ea typeface="Century Gothic"/>
                <a:cs typeface="Century Gothic"/>
                <a:sym typeface="Century Gothic"/>
              </a:rPr>
              <a:t>γ</a:t>
            </a:r>
            <a:r>
              <a:rPr b="1" baseline="-25000" lang="en-GB" sz="1200">
                <a:solidFill>
                  <a:srgbClr val="3C78D8"/>
                </a:solidFill>
                <a:latin typeface="Century Gothic"/>
                <a:ea typeface="Century Gothic"/>
                <a:cs typeface="Century Gothic"/>
                <a:sym typeface="Century Gothic"/>
              </a:rPr>
              <a:t>2</a:t>
            </a:r>
            <a:r>
              <a:rPr b="1" lang="en-GB" sz="1200">
                <a:solidFill>
                  <a:srgbClr val="3C78D8"/>
                </a:solidFill>
                <a:latin typeface="Century Gothic"/>
                <a:ea typeface="Century Gothic"/>
                <a:cs typeface="Century Gothic"/>
                <a:sym typeface="Century Gothic"/>
              </a:rPr>
              <a:t>:</a:t>
            </a:r>
            <a:endParaRPr b="1"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a:t>
            </a:r>
            <a:r>
              <a:rPr lang="en-GB" sz="1200">
                <a:solidFill>
                  <a:srgbClr val="434343"/>
                </a:solidFill>
                <a:latin typeface="Century Gothic"/>
                <a:ea typeface="Century Gothic"/>
                <a:cs typeface="Century Gothic"/>
                <a:sym typeface="Century Gothic"/>
              </a:rPr>
              <a:t> HbA</a:t>
            </a:r>
            <a:r>
              <a:rPr baseline="-25000" lang="en-GB" sz="1200">
                <a:solidFill>
                  <a:srgbClr val="434343"/>
                </a:solidFill>
                <a:latin typeface="Century Gothic"/>
                <a:ea typeface="Century Gothic"/>
                <a:cs typeface="Century Gothic"/>
                <a:sym typeface="Century Gothic"/>
              </a:rPr>
              <a:t>2</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b)</a:t>
            </a:r>
            <a:r>
              <a:rPr lang="en-GB" sz="1200">
                <a:solidFill>
                  <a:srgbClr val="434343"/>
                </a:solidFill>
                <a:latin typeface="Century Gothic"/>
                <a:ea typeface="Century Gothic"/>
                <a:cs typeface="Century Gothic"/>
                <a:sym typeface="Century Gothic"/>
              </a:rPr>
              <a:t> HbF                                    </a:t>
            </a:r>
            <a:r>
              <a:rPr b="1" lang="en-GB" sz="1200">
                <a:solidFill>
                  <a:srgbClr val="434343"/>
                </a:solidFill>
                <a:latin typeface="Century Gothic"/>
                <a:ea typeface="Century Gothic"/>
                <a:cs typeface="Century Gothic"/>
                <a:sym typeface="Century Gothic"/>
              </a:rPr>
              <a:t>c)</a:t>
            </a:r>
            <a:r>
              <a:rPr lang="en-GB" sz="1200">
                <a:solidFill>
                  <a:srgbClr val="434343"/>
                </a:solidFill>
                <a:latin typeface="Century Gothic"/>
                <a:ea typeface="Century Gothic"/>
                <a:cs typeface="Century Gothic"/>
                <a:sym typeface="Century Gothic"/>
              </a:rPr>
              <a:t> HbA                         </a:t>
            </a:r>
            <a:r>
              <a:rPr b="1" lang="en-GB" sz="1200">
                <a:solidFill>
                  <a:srgbClr val="434343"/>
                </a:solidFill>
                <a:latin typeface="Century Gothic"/>
                <a:ea typeface="Century Gothic"/>
                <a:cs typeface="Century Gothic"/>
                <a:sym typeface="Century Gothic"/>
              </a:rPr>
              <a:t>d)</a:t>
            </a:r>
            <a:r>
              <a:rPr lang="en-GB" sz="1200">
                <a:solidFill>
                  <a:srgbClr val="434343"/>
                </a:solidFill>
                <a:latin typeface="Century Gothic"/>
                <a:ea typeface="Century Gothic"/>
                <a:cs typeface="Century Gothic"/>
                <a:sym typeface="Century Gothic"/>
              </a:rPr>
              <a:t> HbA</a:t>
            </a:r>
            <a:r>
              <a:rPr baseline="-25000" lang="en-GB" sz="1200">
                <a:solidFill>
                  <a:srgbClr val="434343"/>
                </a:solidFill>
                <a:latin typeface="Century Gothic"/>
                <a:ea typeface="Century Gothic"/>
                <a:cs typeface="Century Gothic"/>
                <a:sym typeface="Century Gothic"/>
              </a:rPr>
              <a:t>1C</a:t>
            </a:r>
            <a:endParaRPr sz="1200">
              <a:solidFill>
                <a:srgbClr val="00A1DA"/>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Q3:</a:t>
            </a:r>
            <a:r>
              <a:rPr b="1" lang="en-GB" sz="1200">
                <a:solidFill>
                  <a:srgbClr val="3C78D8"/>
                </a:solidFill>
                <a:latin typeface="Century Gothic"/>
                <a:ea typeface="Century Gothic"/>
                <a:cs typeface="Century Gothic"/>
                <a:sym typeface="Century Gothic"/>
              </a:rPr>
              <a:t> The bond connect the </a:t>
            </a:r>
            <a:r>
              <a:rPr b="1" lang="en-GB" sz="1200">
                <a:solidFill>
                  <a:srgbClr val="3C78D8"/>
                </a:solidFill>
                <a:latin typeface="Century Gothic"/>
                <a:ea typeface="Century Gothic"/>
                <a:cs typeface="Century Gothic"/>
                <a:sym typeface="Century Gothic"/>
              </a:rPr>
              <a:t>two dimers is:</a:t>
            </a:r>
            <a:endParaRPr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a:t>
            </a:r>
            <a:r>
              <a:rPr lang="en-GB" sz="1200">
                <a:solidFill>
                  <a:srgbClr val="434343"/>
                </a:solidFill>
                <a:latin typeface="Century Gothic"/>
                <a:ea typeface="Century Gothic"/>
                <a:cs typeface="Century Gothic"/>
                <a:sym typeface="Century Gothic"/>
              </a:rPr>
              <a:t> Ionic bond       </a:t>
            </a:r>
            <a:r>
              <a:rPr b="1" lang="en-GB" sz="1200">
                <a:solidFill>
                  <a:srgbClr val="434343"/>
                </a:solidFill>
                <a:latin typeface="Century Gothic"/>
                <a:ea typeface="Century Gothic"/>
                <a:cs typeface="Century Gothic"/>
                <a:sym typeface="Century Gothic"/>
              </a:rPr>
              <a:t>b)</a:t>
            </a:r>
            <a:r>
              <a:rPr lang="en-GB" sz="1200">
                <a:solidFill>
                  <a:srgbClr val="434343"/>
                </a:solidFill>
                <a:latin typeface="Century Gothic"/>
                <a:ea typeface="Century Gothic"/>
                <a:cs typeface="Century Gothic"/>
                <a:sym typeface="Century Gothic"/>
              </a:rPr>
              <a:t> Covalent bond               </a:t>
            </a:r>
            <a:r>
              <a:rPr b="1" lang="en-GB" sz="1200">
                <a:solidFill>
                  <a:srgbClr val="434343"/>
                </a:solidFill>
                <a:latin typeface="Century Gothic"/>
                <a:ea typeface="Century Gothic"/>
                <a:cs typeface="Century Gothic"/>
                <a:sym typeface="Century Gothic"/>
              </a:rPr>
              <a:t>c)</a:t>
            </a:r>
            <a:r>
              <a:rPr lang="en-GB" sz="1200">
                <a:solidFill>
                  <a:srgbClr val="434343"/>
                </a:solidFill>
                <a:latin typeface="Century Gothic"/>
                <a:ea typeface="Century Gothic"/>
                <a:cs typeface="Century Gothic"/>
                <a:sym typeface="Century Gothic"/>
              </a:rPr>
              <a:t> Non-covalent         </a:t>
            </a:r>
            <a:r>
              <a:rPr b="1" lang="en-GB" sz="1200">
                <a:solidFill>
                  <a:srgbClr val="434343"/>
                </a:solidFill>
                <a:latin typeface="Century Gothic"/>
                <a:ea typeface="Century Gothic"/>
                <a:cs typeface="Century Gothic"/>
                <a:sym typeface="Century Gothic"/>
              </a:rPr>
              <a:t>d)</a:t>
            </a:r>
            <a:r>
              <a:rPr lang="en-GB" sz="1200">
                <a:solidFill>
                  <a:srgbClr val="434343"/>
                </a:solidFill>
                <a:latin typeface="Century Gothic"/>
                <a:ea typeface="Century Gothic"/>
                <a:cs typeface="Century Gothic"/>
                <a:sym typeface="Century Gothic"/>
              </a:rPr>
              <a:t> A&amp;C</a:t>
            </a:r>
            <a:endParaRPr sz="1200">
              <a:solidFill>
                <a:srgbClr val="00A1DA"/>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Q4:</a:t>
            </a:r>
            <a:r>
              <a:rPr b="1" lang="en-GB" sz="1200">
                <a:solidFill>
                  <a:srgbClr val="3C78D8"/>
                </a:solidFill>
                <a:latin typeface="Century Gothic"/>
                <a:ea typeface="Century Gothic"/>
                <a:cs typeface="Century Gothic"/>
                <a:sym typeface="Century Gothic"/>
              </a:rPr>
              <a:t> S</a:t>
            </a:r>
            <a:r>
              <a:rPr b="1" lang="en-GB" sz="1200">
                <a:solidFill>
                  <a:srgbClr val="3C78D8"/>
                </a:solidFill>
                <a:latin typeface="Century Gothic"/>
                <a:ea typeface="Century Gothic"/>
                <a:cs typeface="Century Gothic"/>
                <a:sym typeface="Century Gothic"/>
              </a:rPr>
              <a:t>hifting of the ODC “oxygen dissociation curve” to </a:t>
            </a:r>
            <a:r>
              <a:rPr b="1" lang="en-GB" sz="1200" u="sng">
                <a:solidFill>
                  <a:srgbClr val="3C78D8"/>
                </a:solidFill>
                <a:latin typeface="Century Gothic"/>
                <a:ea typeface="Century Gothic"/>
                <a:cs typeface="Century Gothic"/>
                <a:sym typeface="Century Gothic"/>
              </a:rPr>
              <a:t>the right</a:t>
            </a:r>
            <a:r>
              <a:rPr b="1" lang="en-GB" sz="1200">
                <a:solidFill>
                  <a:srgbClr val="3C78D8"/>
                </a:solidFill>
                <a:latin typeface="Century Gothic"/>
                <a:ea typeface="Century Gothic"/>
                <a:cs typeface="Century Gothic"/>
                <a:sym typeface="Century Gothic"/>
              </a:rPr>
              <a:t> means?</a:t>
            </a:r>
            <a:endParaRPr b="1"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a:t>
            </a:r>
            <a:r>
              <a:rPr lang="en-GB" sz="1200">
                <a:solidFill>
                  <a:srgbClr val="434343"/>
                </a:solidFill>
                <a:latin typeface="Century Gothic"/>
                <a:ea typeface="Century Gothic"/>
                <a:cs typeface="Century Gothic"/>
                <a:sym typeface="Century Gothic"/>
              </a:rPr>
              <a:t> pH </a:t>
            </a:r>
            <a:r>
              <a:rPr lang="en-GB" sz="1200">
                <a:solidFill>
                  <a:schemeClr val="dk1"/>
                </a:solidFill>
                <a:latin typeface="Century Gothic"/>
                <a:ea typeface="Century Gothic"/>
                <a:cs typeface="Century Gothic"/>
                <a:sym typeface="Century Gothic"/>
              </a:rPr>
              <a:t>↓</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b)</a:t>
            </a:r>
            <a:r>
              <a:rPr lang="en-GB" sz="1200">
                <a:solidFill>
                  <a:srgbClr val="434343"/>
                </a:solidFill>
                <a:latin typeface="Century Gothic"/>
                <a:ea typeface="Century Gothic"/>
                <a:cs typeface="Century Gothic"/>
                <a:sym typeface="Century Gothic"/>
              </a:rPr>
              <a:t> DPG </a:t>
            </a:r>
            <a:r>
              <a:rPr lang="en-GB" sz="1200">
                <a:solidFill>
                  <a:schemeClr val="dk1"/>
                </a:solidFill>
                <a:latin typeface="Century Gothic"/>
                <a:ea typeface="Century Gothic"/>
                <a:cs typeface="Century Gothic"/>
                <a:sym typeface="Century Gothic"/>
              </a:rPr>
              <a:t>↓</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c)</a:t>
            </a:r>
            <a:r>
              <a:rPr lang="en-GB" sz="1200">
                <a:solidFill>
                  <a:srgbClr val="434343"/>
                </a:solidFill>
                <a:latin typeface="Century Gothic"/>
                <a:ea typeface="Century Gothic"/>
                <a:cs typeface="Century Gothic"/>
                <a:sym typeface="Century Gothic"/>
              </a:rPr>
              <a:t> PCO</a:t>
            </a:r>
            <a:r>
              <a:rPr baseline="-25000" lang="en-GB" sz="1200">
                <a:solidFill>
                  <a:srgbClr val="434343"/>
                </a:solidFill>
                <a:latin typeface="Century Gothic"/>
                <a:ea typeface="Century Gothic"/>
                <a:cs typeface="Century Gothic"/>
                <a:sym typeface="Century Gothic"/>
              </a:rPr>
              <a:t>2</a:t>
            </a:r>
            <a:r>
              <a:rPr lang="en-GB" sz="1200">
                <a:solidFill>
                  <a:srgbClr val="434343"/>
                </a:solidFill>
                <a:latin typeface="Century Gothic"/>
                <a:ea typeface="Century Gothic"/>
                <a:cs typeface="Century Gothic"/>
                <a:sym typeface="Century Gothic"/>
              </a:rPr>
              <a:t> </a:t>
            </a:r>
            <a:r>
              <a:rPr lang="en-GB" sz="1200">
                <a:solidFill>
                  <a:schemeClr val="dk1"/>
                </a:solidFill>
                <a:latin typeface="Century Gothic"/>
                <a:ea typeface="Century Gothic"/>
                <a:cs typeface="Century Gothic"/>
                <a:sym typeface="Century Gothic"/>
              </a:rPr>
              <a:t>↓</a:t>
            </a:r>
            <a:r>
              <a:rPr lang="en-GB" sz="1200">
                <a:solidFill>
                  <a:srgbClr val="434343"/>
                </a:solidFill>
                <a:latin typeface="Century Gothic"/>
                <a:ea typeface="Century Gothic"/>
                <a:cs typeface="Century Gothic"/>
                <a:sym typeface="Century Gothic"/>
              </a:rPr>
              <a:t>        </a:t>
            </a:r>
            <a:r>
              <a:rPr lang="en-GB" sz="1200">
                <a:solidFill>
                  <a:srgbClr val="434343"/>
                </a:solidFill>
                <a:latin typeface="Century Gothic"/>
                <a:ea typeface="Century Gothic"/>
                <a:cs typeface="Century Gothic"/>
                <a:sym typeface="Century Gothic"/>
              </a:rPr>
              <a:t>    </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d)</a:t>
            </a:r>
            <a:r>
              <a:rPr lang="en-GB" sz="1200">
                <a:solidFill>
                  <a:srgbClr val="434343"/>
                </a:solidFill>
                <a:latin typeface="Century Gothic"/>
                <a:ea typeface="Century Gothic"/>
                <a:cs typeface="Century Gothic"/>
                <a:sym typeface="Century Gothic"/>
              </a:rPr>
              <a:t> None of the</a:t>
            </a:r>
            <a:r>
              <a:rPr lang="en-GB" sz="1200">
                <a:solidFill>
                  <a:srgbClr val="434343"/>
                </a:solidFill>
                <a:latin typeface="Century Gothic"/>
                <a:ea typeface="Century Gothic"/>
                <a:cs typeface="Century Gothic"/>
                <a:sym typeface="Century Gothic"/>
              </a:rPr>
              <a:t>m</a:t>
            </a:r>
            <a:endParaRPr sz="1200">
              <a:solidFill>
                <a:srgbClr val="00A1DA"/>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Q5:</a:t>
            </a:r>
            <a:r>
              <a:rPr b="1" lang="en-GB" sz="1200">
                <a:solidFill>
                  <a:srgbClr val="3C78D8"/>
                </a:solidFill>
                <a:latin typeface="Century Gothic"/>
                <a:ea typeface="Century Gothic"/>
                <a:cs typeface="Century Gothic"/>
                <a:sym typeface="Century Gothic"/>
              </a:rPr>
              <a:t> </a:t>
            </a:r>
            <a:r>
              <a:rPr b="1" lang="en-GB" sz="1200">
                <a:solidFill>
                  <a:srgbClr val="3C78D8"/>
                </a:solidFill>
                <a:latin typeface="Century Gothic"/>
                <a:ea typeface="Century Gothic"/>
                <a:cs typeface="Century Gothic"/>
                <a:sym typeface="Century Gothic"/>
              </a:rPr>
              <a:t>Ali patient with hypoxia went to visit his uncle in Abha, what do you expect to find?</a:t>
            </a:r>
            <a:endParaRPr b="1"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a:t>
            </a:r>
            <a:r>
              <a:rPr lang="en-GB" sz="1200">
                <a:solidFill>
                  <a:srgbClr val="434343"/>
                </a:solidFill>
                <a:latin typeface="Century Gothic"/>
                <a:ea typeface="Century Gothic"/>
                <a:cs typeface="Century Gothic"/>
                <a:sym typeface="Century Gothic"/>
              </a:rPr>
              <a:t> BPG </a:t>
            </a:r>
            <a:r>
              <a:rPr lang="en-GB" sz="1100">
                <a:solidFill>
                  <a:schemeClr val="dk1"/>
                </a:solidFill>
                <a:latin typeface="Century Gothic"/>
                <a:ea typeface="Century Gothic"/>
                <a:cs typeface="Century Gothic"/>
                <a:sym typeface="Century Gothic"/>
              </a:rPr>
              <a:t>↓</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b)</a:t>
            </a:r>
            <a:r>
              <a:rPr lang="en-GB" sz="1200">
                <a:solidFill>
                  <a:srgbClr val="434343"/>
                </a:solidFill>
                <a:latin typeface="Century Gothic"/>
                <a:ea typeface="Century Gothic"/>
                <a:cs typeface="Century Gothic"/>
                <a:sym typeface="Century Gothic"/>
              </a:rPr>
              <a:t> </a:t>
            </a:r>
            <a:r>
              <a:rPr lang="en-GB" sz="1200">
                <a:solidFill>
                  <a:schemeClr val="dk1"/>
                </a:solidFill>
                <a:latin typeface="Century Gothic"/>
                <a:ea typeface="Century Gothic"/>
                <a:cs typeface="Century Gothic"/>
                <a:sym typeface="Century Gothic"/>
              </a:rPr>
              <a:t>O</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 delivery to tissues ↓</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c)</a:t>
            </a:r>
            <a:r>
              <a:rPr lang="en-GB" sz="1200">
                <a:solidFill>
                  <a:srgbClr val="434343"/>
                </a:solidFill>
                <a:latin typeface="Century Gothic"/>
                <a:ea typeface="Century Gothic"/>
                <a:cs typeface="Century Gothic"/>
                <a:sym typeface="Century Gothic"/>
              </a:rPr>
              <a:t> </a:t>
            </a:r>
            <a:r>
              <a:rPr lang="en-GB" sz="1200">
                <a:solidFill>
                  <a:schemeClr val="dk1"/>
                </a:solidFill>
                <a:latin typeface="Century Gothic"/>
                <a:ea typeface="Century Gothic"/>
                <a:cs typeface="Century Gothic"/>
                <a:sym typeface="Century Gothic"/>
              </a:rPr>
              <a:t>O</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 affinity</a:t>
            </a:r>
            <a:r>
              <a:rPr lang="en-GB" sz="1200">
                <a:solidFill>
                  <a:srgbClr val="434343"/>
                </a:solidFill>
                <a:latin typeface="Century Gothic"/>
                <a:ea typeface="Century Gothic"/>
                <a:cs typeface="Century Gothic"/>
                <a:sym typeface="Century Gothic"/>
              </a:rPr>
              <a:t> </a:t>
            </a:r>
            <a:r>
              <a:rPr lang="en-GB" sz="1200">
                <a:solidFill>
                  <a:schemeClr val="dk1"/>
                </a:solidFill>
                <a:latin typeface="Century Gothic"/>
                <a:ea typeface="Century Gothic"/>
                <a:cs typeface="Century Gothic"/>
                <a:sym typeface="Century Gothic"/>
              </a:rPr>
              <a:t>↓</a:t>
            </a:r>
            <a:r>
              <a:rPr lang="en-GB" sz="1200">
                <a:solidFill>
                  <a:srgbClr val="434343"/>
                </a:solidFill>
                <a:latin typeface="Century Gothic"/>
                <a:ea typeface="Century Gothic"/>
                <a:cs typeface="Century Gothic"/>
                <a:sym typeface="Century Gothic"/>
              </a:rPr>
              <a:t>          </a:t>
            </a:r>
            <a:r>
              <a:rPr b="1" lang="en-GB" sz="1200">
                <a:solidFill>
                  <a:srgbClr val="434343"/>
                </a:solidFill>
                <a:latin typeface="Century Gothic"/>
                <a:ea typeface="Century Gothic"/>
                <a:cs typeface="Century Gothic"/>
                <a:sym typeface="Century Gothic"/>
              </a:rPr>
              <a:t>d)</a:t>
            </a:r>
            <a:r>
              <a:rPr lang="en-GB" sz="1200">
                <a:solidFill>
                  <a:srgbClr val="00A1DA"/>
                </a:solidFill>
                <a:latin typeface="Century Gothic"/>
                <a:ea typeface="Century Gothic"/>
                <a:cs typeface="Century Gothic"/>
                <a:sym typeface="Century Gothic"/>
              </a:rPr>
              <a:t> </a:t>
            </a:r>
            <a:r>
              <a:rPr lang="en-GB" sz="1200">
                <a:latin typeface="Century Gothic"/>
                <a:ea typeface="Century Gothic"/>
                <a:cs typeface="Century Gothic"/>
                <a:sym typeface="Century Gothic"/>
              </a:rPr>
              <a:t>A&amp;C</a:t>
            </a:r>
            <a:endParaRPr sz="1200">
              <a:solidFill>
                <a:srgbClr val="00A1DA"/>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Q6:</a:t>
            </a:r>
            <a:r>
              <a:rPr b="1" lang="en-GB" sz="1200">
                <a:solidFill>
                  <a:srgbClr val="3C78D8"/>
                </a:solidFill>
                <a:latin typeface="Century Gothic"/>
                <a:ea typeface="Century Gothic"/>
                <a:cs typeface="Century Gothic"/>
                <a:sym typeface="Century Gothic"/>
              </a:rPr>
              <a:t> Which  one  of  the  following  statements  concerning  the  binding  of  oxygen  by hemoglobin is correct?</a:t>
            </a:r>
            <a:endParaRPr b="1"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a)</a:t>
            </a:r>
            <a:r>
              <a:rPr lang="en-GB" sz="1200">
                <a:solidFill>
                  <a:srgbClr val="434343"/>
                </a:solidFill>
                <a:latin typeface="Century Gothic"/>
                <a:ea typeface="Century Gothic"/>
                <a:cs typeface="Century Gothic"/>
                <a:sym typeface="Century Gothic"/>
              </a:rPr>
              <a:t> The Bohr effect results in a lower affinity for oxygen at higher pH values. </a:t>
            </a:r>
            <a:r>
              <a:rPr lang="en-GB" sz="1200">
                <a:solidFill>
                  <a:srgbClr val="434343"/>
                </a:solidFill>
                <a:latin typeface="Century Gothic"/>
                <a:ea typeface="Century Gothic"/>
                <a:cs typeface="Century Gothic"/>
                <a:sym typeface="Century Gothic"/>
              </a:rPr>
              <a:t> </a:t>
            </a:r>
            <a:endParaRPr sz="1200">
              <a:solidFill>
                <a:srgbClr val="434343"/>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b)</a:t>
            </a:r>
            <a:r>
              <a:rPr lang="en-GB" sz="1200">
                <a:solidFill>
                  <a:srgbClr val="434343"/>
                </a:solidFill>
                <a:latin typeface="Century Gothic"/>
                <a:ea typeface="Century Gothic"/>
                <a:cs typeface="Century Gothic"/>
                <a:sym typeface="Century Gothic"/>
              </a:rPr>
              <a:t> Carbon dioxide increases the oxygen affinity of hemoglobin by binding to the C-terminal groups of the polypeptide chains.</a:t>
            </a:r>
            <a:endParaRPr sz="1200">
              <a:solidFill>
                <a:srgbClr val="434343"/>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c) </a:t>
            </a:r>
            <a:r>
              <a:rPr lang="en-GB" sz="1200">
                <a:solidFill>
                  <a:srgbClr val="434343"/>
                </a:solidFill>
                <a:latin typeface="Century Gothic"/>
                <a:ea typeface="Century Gothic"/>
                <a:cs typeface="Century Gothic"/>
                <a:sym typeface="Century Gothic"/>
              </a:rPr>
              <a:t>The oxygen affinity of hemoglobin increases as the percentage saturation</a:t>
            </a:r>
            <a:endParaRPr sz="1200">
              <a:solidFill>
                <a:srgbClr val="434343"/>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rgbClr val="434343"/>
                </a:solidFill>
                <a:latin typeface="Century Gothic"/>
                <a:ea typeface="Century Gothic"/>
                <a:cs typeface="Century Gothic"/>
                <a:sym typeface="Century Gothic"/>
              </a:rPr>
              <a:t>increases. </a:t>
            </a:r>
            <a:endParaRPr sz="1200">
              <a:solidFill>
                <a:srgbClr val="434343"/>
              </a:solidFill>
              <a:latin typeface="Century Gothic"/>
              <a:ea typeface="Century Gothic"/>
              <a:cs typeface="Century Gothic"/>
              <a:sym typeface="Century Gothic"/>
            </a:endParaRPr>
          </a:p>
          <a:p>
            <a:pPr indent="0" lvl="0" marL="0" rtl="0" algn="l">
              <a:spcBef>
                <a:spcPts val="0"/>
              </a:spcBef>
              <a:spcAft>
                <a:spcPts val="0"/>
              </a:spcAft>
              <a:buNone/>
            </a:pPr>
            <a:r>
              <a:rPr b="1" lang="en-GB" sz="1200">
                <a:solidFill>
                  <a:srgbClr val="434343"/>
                </a:solidFill>
                <a:latin typeface="Century Gothic"/>
                <a:ea typeface="Century Gothic"/>
                <a:cs typeface="Century Gothic"/>
                <a:sym typeface="Century Gothic"/>
              </a:rPr>
              <a:t>d)</a:t>
            </a:r>
            <a:r>
              <a:rPr lang="en-GB" sz="1200">
                <a:solidFill>
                  <a:srgbClr val="434343"/>
                </a:solidFill>
                <a:latin typeface="Century Gothic"/>
                <a:ea typeface="Century Gothic"/>
                <a:cs typeface="Century Gothic"/>
                <a:sym typeface="Century Gothic"/>
              </a:rPr>
              <a:t> The hemoglobin tetramer binds four molecules of 2,3-bisphosphoglycerate. </a:t>
            </a:r>
            <a:endParaRPr sz="1200">
              <a:solidFill>
                <a:srgbClr val="434343"/>
              </a:solidFill>
              <a:latin typeface="Century Gothic"/>
              <a:ea typeface="Century Gothic"/>
              <a:cs typeface="Century Gothic"/>
              <a:sym typeface="Century Gothic"/>
            </a:endParaRPr>
          </a:p>
          <a:p>
            <a:pPr indent="0" lvl="0" marL="1714500" rtl="0" algn="l">
              <a:spcBef>
                <a:spcPts val="0"/>
              </a:spcBef>
              <a:spcAft>
                <a:spcPts val="0"/>
              </a:spcAft>
              <a:buNone/>
            </a:pPr>
            <a:r>
              <a:t/>
            </a:r>
            <a:endParaRPr b="1" sz="1200">
              <a:solidFill>
                <a:srgbClr val="00A1DA"/>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rgbClr val="00A1DA"/>
              </a:solidFill>
            </a:endParaRPr>
          </a:p>
        </p:txBody>
      </p:sp>
      <p:sp>
        <p:nvSpPr>
          <p:cNvPr id="362" name="Google Shape;362;p31"/>
          <p:cNvSpPr txBox="1"/>
          <p:nvPr/>
        </p:nvSpPr>
        <p:spPr>
          <a:xfrm>
            <a:off x="6002900" y="685556"/>
            <a:ext cx="3058800" cy="2156700"/>
          </a:xfrm>
          <a:prstGeom prst="rect">
            <a:avLst/>
          </a:prstGeom>
          <a:solidFill>
            <a:srgbClr val="FFFFFF"/>
          </a:solidFill>
          <a:ln cap="flat" cmpd="sng" w="9525">
            <a:solidFill>
              <a:srgbClr val="999999"/>
            </a:solidFill>
            <a:prstDash val="solid"/>
            <a:round/>
            <a:headEnd len="sm" w="sm" type="none"/>
            <a:tailEnd len="sm" w="sm" type="none"/>
          </a:ln>
        </p:spPr>
        <p:txBody>
          <a:bodyPr anchorCtr="0" anchor="t" bIns="68575" lIns="68575" spcFirstLastPara="1" rIns="68575" wrap="square" tIns="68575">
            <a:noAutofit/>
          </a:bodyPr>
          <a:lstStyle/>
          <a:p>
            <a:pPr indent="0" lvl="0" marL="0" rtl="0" algn="ctr">
              <a:spcBef>
                <a:spcPts val="0"/>
              </a:spcBef>
              <a:spcAft>
                <a:spcPts val="0"/>
              </a:spcAft>
              <a:buNone/>
            </a:pPr>
            <a:r>
              <a:rPr b="1" lang="en-GB" sz="1500">
                <a:solidFill>
                  <a:srgbClr val="FFFFFF"/>
                </a:solidFill>
                <a:highlight>
                  <a:srgbClr val="3C78D8"/>
                </a:highlight>
                <a:latin typeface="Comfortaa"/>
                <a:ea typeface="Comfortaa"/>
                <a:cs typeface="Comfortaa"/>
                <a:sym typeface="Comfortaa"/>
              </a:rPr>
              <a:t> SAQs :</a:t>
            </a:r>
            <a:endParaRPr b="1" sz="1500" u="sng">
              <a:solidFill>
                <a:srgbClr val="FFFFFF"/>
              </a:solidFill>
              <a:highlight>
                <a:srgbClr val="3C78D8"/>
              </a:highlight>
              <a:latin typeface="Comfortaa"/>
              <a:ea typeface="Comfortaa"/>
              <a:cs typeface="Comfortaa"/>
              <a:sym typeface="Comfortaa"/>
            </a:endParaRPr>
          </a:p>
          <a:p>
            <a:pPr indent="0" lvl="0" marL="0" rtl="0" algn="l">
              <a:spcBef>
                <a:spcPts val="0"/>
              </a:spcBef>
              <a:spcAft>
                <a:spcPts val="0"/>
              </a:spcAft>
              <a:buNone/>
            </a:pPr>
            <a:r>
              <a:rPr b="1" lang="en-GB" sz="1200" u="sng">
                <a:solidFill>
                  <a:srgbClr val="3C78D8"/>
                </a:solidFill>
                <a:latin typeface="Century Gothic"/>
                <a:ea typeface="Century Gothic"/>
                <a:cs typeface="Century Gothic"/>
                <a:sym typeface="Century Gothic"/>
              </a:rPr>
              <a:t>Q1:</a:t>
            </a:r>
            <a:r>
              <a:rPr b="1" lang="en-GB" sz="1200">
                <a:solidFill>
                  <a:srgbClr val="3C78D8"/>
                </a:solidFill>
                <a:latin typeface="Century Gothic"/>
                <a:ea typeface="Century Gothic"/>
                <a:cs typeface="Century Gothic"/>
                <a:sym typeface="Century Gothic"/>
              </a:rPr>
              <a:t> In ODC what happen if the curve shift to the lift?</a:t>
            </a:r>
            <a:endParaRPr sz="1200">
              <a:solidFill>
                <a:srgbClr val="3C78D8"/>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Q2:</a:t>
            </a:r>
            <a:r>
              <a:rPr b="1" lang="en-GB" sz="1200">
                <a:solidFill>
                  <a:srgbClr val="3C78D8"/>
                </a:solidFill>
                <a:latin typeface="Century Gothic"/>
                <a:ea typeface="Century Gothic"/>
                <a:cs typeface="Century Gothic"/>
                <a:sym typeface="Century Gothic"/>
              </a:rPr>
              <a:t> The bond between two dimers are broken in which state?</a:t>
            </a:r>
            <a:endParaRPr sz="1200">
              <a:solidFill>
                <a:srgbClr val="3C78D8"/>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Q3:</a:t>
            </a:r>
            <a:r>
              <a:rPr b="1" lang="en-GB" sz="1200">
                <a:solidFill>
                  <a:srgbClr val="3C78D8"/>
                </a:solidFill>
                <a:latin typeface="Century Gothic"/>
                <a:ea typeface="Century Gothic"/>
                <a:cs typeface="Century Gothic"/>
                <a:sym typeface="Century Gothic"/>
              </a:rPr>
              <a:t> What happen to your blood at high altitude?</a:t>
            </a:r>
            <a:endParaRPr sz="1200">
              <a:solidFill>
                <a:srgbClr val="3C78D8"/>
              </a:solidFill>
              <a:latin typeface="Century Gothic"/>
              <a:ea typeface="Century Gothic"/>
              <a:cs typeface="Century Gothic"/>
              <a:sym typeface="Century Gothic"/>
            </a:endParaRPr>
          </a:p>
          <a:p>
            <a:pPr indent="0" lvl="0" marL="0" rtl="0" algn="l">
              <a:spcBef>
                <a:spcPts val="500"/>
              </a:spcBef>
              <a:spcAft>
                <a:spcPts val="0"/>
              </a:spcAft>
              <a:buNone/>
            </a:pPr>
            <a:r>
              <a:rPr b="1" lang="en-GB" sz="1200" u="sng">
                <a:solidFill>
                  <a:srgbClr val="3C78D8"/>
                </a:solidFill>
                <a:latin typeface="Century Gothic"/>
                <a:ea typeface="Century Gothic"/>
                <a:cs typeface="Century Gothic"/>
                <a:sym typeface="Century Gothic"/>
              </a:rPr>
              <a:t>Q4:</a:t>
            </a:r>
            <a:r>
              <a:rPr b="1" lang="en-GB" sz="1200">
                <a:solidFill>
                  <a:srgbClr val="6D9EEB"/>
                </a:solidFill>
                <a:latin typeface="Century Gothic"/>
                <a:ea typeface="Century Gothic"/>
                <a:cs typeface="Century Gothic"/>
                <a:sym typeface="Century Gothic"/>
              </a:rPr>
              <a:t> </a:t>
            </a:r>
            <a:r>
              <a:rPr b="1" lang="en-GB" sz="1200">
                <a:solidFill>
                  <a:srgbClr val="3C78D8"/>
                </a:solidFill>
                <a:latin typeface="Century Gothic"/>
                <a:ea typeface="Century Gothic"/>
                <a:cs typeface="Century Gothic"/>
                <a:sym typeface="Century Gothic"/>
              </a:rPr>
              <a:t>What are the factors affecting O</a:t>
            </a:r>
            <a:r>
              <a:rPr b="1" baseline="-25000" lang="en-GB" sz="1200">
                <a:solidFill>
                  <a:srgbClr val="3C78D8"/>
                </a:solidFill>
                <a:latin typeface="Century Gothic"/>
                <a:ea typeface="Century Gothic"/>
                <a:cs typeface="Century Gothic"/>
                <a:sym typeface="Century Gothic"/>
              </a:rPr>
              <a:t>2</a:t>
            </a:r>
            <a:r>
              <a:rPr b="1" lang="en-GB" sz="1200">
                <a:solidFill>
                  <a:srgbClr val="3C78D8"/>
                </a:solidFill>
                <a:latin typeface="Century Gothic"/>
                <a:ea typeface="Century Gothic"/>
                <a:cs typeface="Century Gothic"/>
                <a:sym typeface="Century Gothic"/>
              </a:rPr>
              <a:t> binding?</a:t>
            </a:r>
            <a:endParaRPr sz="1200">
              <a:solidFill>
                <a:srgbClr val="3C78D8"/>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rgbClr val="00A1DA"/>
              </a:solidFill>
            </a:endParaRPr>
          </a:p>
          <a:p>
            <a:pPr indent="0" lvl="0" marL="0" rtl="0" algn="l">
              <a:spcBef>
                <a:spcPts val="0"/>
              </a:spcBef>
              <a:spcAft>
                <a:spcPts val="0"/>
              </a:spcAft>
              <a:buNone/>
            </a:pPr>
            <a:r>
              <a:t/>
            </a:r>
            <a:endParaRPr sz="1200">
              <a:solidFill>
                <a:srgbClr val="00A1DA"/>
              </a:solidFill>
            </a:endParaRPr>
          </a:p>
        </p:txBody>
      </p:sp>
      <p:sp>
        <p:nvSpPr>
          <p:cNvPr id="363" name="Google Shape;363;p31"/>
          <p:cNvSpPr txBox="1"/>
          <p:nvPr/>
        </p:nvSpPr>
        <p:spPr>
          <a:xfrm>
            <a:off x="6002750" y="3036972"/>
            <a:ext cx="3058800" cy="276300"/>
          </a:xfrm>
          <a:prstGeom prst="rect">
            <a:avLst/>
          </a:prstGeom>
          <a:solidFill>
            <a:srgbClr val="FFFFFF"/>
          </a:solidFill>
          <a:ln cap="flat" cmpd="sng" w="9525">
            <a:solidFill>
              <a:srgbClr val="999999"/>
            </a:solidFill>
            <a:prstDash val="dashDot"/>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None/>
            </a:pPr>
            <a:r>
              <a:rPr lang="en-GB" sz="800">
                <a:solidFill>
                  <a:srgbClr val="D8D8D8"/>
                </a:solidFill>
                <a:latin typeface="Century Gothic"/>
                <a:ea typeface="Century Gothic"/>
                <a:cs typeface="Century Gothic"/>
                <a:sym typeface="Century Gothic"/>
              </a:rPr>
              <a:t>1) C        2) B        3) D        4) A         5) C    </a:t>
            </a:r>
            <a:r>
              <a:rPr lang="en-GB" sz="800">
                <a:latin typeface="Century Gothic"/>
                <a:ea typeface="Century Gothic"/>
                <a:cs typeface="Century Gothic"/>
                <a:sym typeface="Century Gothic"/>
              </a:rPr>
              <a:t>     </a:t>
            </a:r>
            <a:r>
              <a:rPr lang="en-GB" sz="800">
                <a:solidFill>
                  <a:srgbClr val="D8D8D8"/>
                </a:solidFill>
                <a:latin typeface="Century Gothic"/>
                <a:ea typeface="Century Gothic"/>
                <a:cs typeface="Century Gothic"/>
                <a:sym typeface="Century Gothic"/>
              </a:rPr>
              <a:t>6) C</a:t>
            </a:r>
            <a:endParaRPr sz="800">
              <a:solidFill>
                <a:srgbClr val="D8D8D8"/>
              </a:solidFill>
              <a:latin typeface="Century Gothic"/>
              <a:ea typeface="Century Gothic"/>
              <a:cs typeface="Century Gothic"/>
              <a:sym typeface="Century Gothic"/>
            </a:endParaRPr>
          </a:p>
        </p:txBody>
      </p:sp>
      <p:sp>
        <p:nvSpPr>
          <p:cNvPr id="364" name="Google Shape;364;p31"/>
          <p:cNvSpPr txBox="1"/>
          <p:nvPr/>
        </p:nvSpPr>
        <p:spPr>
          <a:xfrm>
            <a:off x="5885450" y="2842196"/>
            <a:ext cx="1977900" cy="194700"/>
          </a:xfrm>
          <a:prstGeom prst="rect">
            <a:avLst/>
          </a:prstGeom>
          <a:noFill/>
          <a:ln>
            <a:noFill/>
          </a:ln>
        </p:spPr>
        <p:txBody>
          <a:bodyPr anchorCtr="0" anchor="t" bIns="34275" lIns="68575" spcFirstLastPara="1" rIns="68575" wrap="square" tIns="34275">
            <a:noAutofit/>
          </a:bodyPr>
          <a:lstStyle/>
          <a:p>
            <a:pPr indent="-209550" lvl="0" marL="342900" marR="0" rtl="0" algn="l">
              <a:lnSpc>
                <a:spcPct val="100000"/>
              </a:lnSpc>
              <a:spcBef>
                <a:spcPts val="0"/>
              </a:spcBef>
              <a:spcAft>
                <a:spcPts val="0"/>
              </a:spcAft>
              <a:buClr>
                <a:srgbClr val="434343"/>
              </a:buClr>
              <a:buSzPts val="700"/>
              <a:buFont typeface="Century Gothic"/>
              <a:buChar char="★"/>
            </a:pPr>
            <a:r>
              <a:rPr b="1" lang="en-GB" sz="700">
                <a:solidFill>
                  <a:srgbClr val="434343"/>
                </a:solidFill>
                <a:highlight>
                  <a:srgbClr val="FFFFFF"/>
                </a:highlight>
                <a:latin typeface="Century Gothic"/>
                <a:ea typeface="Century Gothic"/>
                <a:cs typeface="Century Gothic"/>
                <a:sym typeface="Century Gothic"/>
              </a:rPr>
              <a:t>MCQs </a:t>
            </a:r>
            <a:r>
              <a:rPr b="1" i="0" lang="en-GB" sz="700" u="none" cap="none" strike="noStrike">
                <a:solidFill>
                  <a:srgbClr val="434343"/>
                </a:solidFill>
                <a:highlight>
                  <a:srgbClr val="FFFFFF"/>
                </a:highlight>
                <a:latin typeface="Century Gothic"/>
                <a:ea typeface="Century Gothic"/>
                <a:cs typeface="Century Gothic"/>
                <a:sym typeface="Century Gothic"/>
              </a:rPr>
              <a:t>Answer</a:t>
            </a:r>
            <a:r>
              <a:rPr b="1" lang="en-GB" sz="700">
                <a:solidFill>
                  <a:srgbClr val="434343"/>
                </a:solidFill>
                <a:highlight>
                  <a:srgbClr val="FFFFFF"/>
                </a:highlight>
                <a:latin typeface="Century Gothic"/>
                <a:ea typeface="Century Gothic"/>
                <a:cs typeface="Century Gothic"/>
                <a:sym typeface="Century Gothic"/>
              </a:rPr>
              <a:t> key:</a:t>
            </a:r>
            <a:endParaRPr b="1" i="0" sz="700" u="none" cap="none" strike="noStrike">
              <a:solidFill>
                <a:srgbClr val="434343"/>
              </a:solidFill>
              <a:highlight>
                <a:srgbClr val="FFFFFF"/>
              </a:highlight>
              <a:latin typeface="Century Gothic"/>
              <a:ea typeface="Century Gothic"/>
              <a:cs typeface="Century Gothic"/>
              <a:sym typeface="Century Gothic"/>
            </a:endParaRPr>
          </a:p>
        </p:txBody>
      </p:sp>
      <p:sp>
        <p:nvSpPr>
          <p:cNvPr id="365" name="Google Shape;365;p31"/>
          <p:cNvSpPr txBox="1"/>
          <p:nvPr/>
        </p:nvSpPr>
        <p:spPr>
          <a:xfrm>
            <a:off x="5885450" y="3380628"/>
            <a:ext cx="2089200" cy="276300"/>
          </a:xfrm>
          <a:prstGeom prst="rect">
            <a:avLst/>
          </a:prstGeom>
          <a:noFill/>
          <a:ln>
            <a:noFill/>
          </a:ln>
        </p:spPr>
        <p:txBody>
          <a:bodyPr anchorCtr="0" anchor="t" bIns="34275" lIns="68575" spcFirstLastPara="1" rIns="68575" wrap="square" tIns="34275">
            <a:noAutofit/>
          </a:bodyPr>
          <a:lstStyle/>
          <a:p>
            <a:pPr indent="-209550" lvl="0" marL="342900" marR="0" rtl="0" algn="l">
              <a:lnSpc>
                <a:spcPct val="100000"/>
              </a:lnSpc>
              <a:spcBef>
                <a:spcPts val="0"/>
              </a:spcBef>
              <a:spcAft>
                <a:spcPts val="0"/>
              </a:spcAft>
              <a:buClr>
                <a:srgbClr val="434343"/>
              </a:buClr>
              <a:buSzPts val="700"/>
              <a:buFont typeface="Century Gothic"/>
              <a:buChar char="★"/>
            </a:pPr>
            <a:r>
              <a:rPr b="1" lang="en-GB" sz="700">
                <a:solidFill>
                  <a:srgbClr val="434343"/>
                </a:solidFill>
                <a:highlight>
                  <a:srgbClr val="FFFFFF"/>
                </a:highlight>
                <a:latin typeface="Century Gothic"/>
                <a:ea typeface="Century Gothic"/>
                <a:cs typeface="Century Gothic"/>
                <a:sym typeface="Century Gothic"/>
              </a:rPr>
              <a:t>SAQs </a:t>
            </a:r>
            <a:r>
              <a:rPr b="1" i="0" lang="en-GB" sz="700" u="none" cap="none" strike="noStrike">
                <a:solidFill>
                  <a:srgbClr val="434343"/>
                </a:solidFill>
                <a:highlight>
                  <a:srgbClr val="FFFFFF"/>
                </a:highlight>
                <a:latin typeface="Century Gothic"/>
                <a:ea typeface="Century Gothic"/>
                <a:cs typeface="Century Gothic"/>
                <a:sym typeface="Century Gothic"/>
              </a:rPr>
              <a:t>Answe</a:t>
            </a:r>
            <a:r>
              <a:rPr b="1" lang="en-GB" sz="700">
                <a:solidFill>
                  <a:srgbClr val="434343"/>
                </a:solidFill>
                <a:highlight>
                  <a:srgbClr val="FFFFFF"/>
                </a:highlight>
                <a:latin typeface="Century Gothic"/>
                <a:ea typeface="Century Gothic"/>
                <a:cs typeface="Century Gothic"/>
                <a:sym typeface="Century Gothic"/>
              </a:rPr>
              <a:t>r key:</a:t>
            </a:r>
            <a:endParaRPr b="1" i="0" sz="700" u="none" cap="none" strike="noStrike">
              <a:solidFill>
                <a:srgbClr val="434343"/>
              </a:solidFill>
              <a:highlight>
                <a:srgbClr val="FFFFFF"/>
              </a:highlight>
              <a:latin typeface="Century Gothic"/>
              <a:ea typeface="Century Gothic"/>
              <a:cs typeface="Century Gothic"/>
              <a:sym typeface="Century Gothic"/>
            </a:endParaRPr>
          </a:p>
        </p:txBody>
      </p:sp>
      <p:sp>
        <p:nvSpPr>
          <p:cNvPr id="366" name="Google Shape;366;p31"/>
          <p:cNvSpPr txBox="1"/>
          <p:nvPr/>
        </p:nvSpPr>
        <p:spPr>
          <a:xfrm>
            <a:off x="6002900" y="3589294"/>
            <a:ext cx="3058800" cy="1478100"/>
          </a:xfrm>
          <a:prstGeom prst="rect">
            <a:avLst/>
          </a:prstGeom>
          <a:solidFill>
            <a:srgbClr val="FFFFFF"/>
          </a:solidFill>
          <a:ln cap="flat" cmpd="sng" w="9525">
            <a:solidFill>
              <a:srgbClr val="666666"/>
            </a:solidFill>
            <a:prstDash val="dashDot"/>
            <a:miter lim="800000"/>
            <a:headEnd len="sm" w="sm" type="none"/>
            <a:tailEnd len="sm" w="sm" type="none"/>
          </a:ln>
        </p:spPr>
        <p:txBody>
          <a:bodyPr anchorCtr="0" anchor="t" bIns="34275" lIns="68575" spcFirstLastPara="1" rIns="68575" wrap="square" tIns="34275">
            <a:noAutofit/>
          </a:bodyPr>
          <a:lstStyle/>
          <a:p>
            <a:pPr indent="-279400" lvl="0" marL="457200" marR="0" rtl="0" algn="l">
              <a:lnSpc>
                <a:spcPct val="100000"/>
              </a:lnSpc>
              <a:spcBef>
                <a:spcPts val="0"/>
              </a:spcBef>
              <a:spcAft>
                <a:spcPts val="0"/>
              </a:spcAft>
              <a:buClr>
                <a:srgbClr val="D8D8D8"/>
              </a:buClr>
              <a:buSzPts val="800"/>
              <a:buFont typeface="Century Gothic"/>
              <a:buAutoNum type="arabicParenR"/>
            </a:pPr>
            <a:r>
              <a:rPr lang="en-GB" sz="800">
                <a:solidFill>
                  <a:srgbClr val="D8D8D8"/>
                </a:solidFill>
                <a:latin typeface="Century Gothic"/>
                <a:ea typeface="Century Gothic"/>
                <a:cs typeface="Century Gothic"/>
                <a:sym typeface="Century Gothic"/>
              </a:rPr>
              <a:t>The affinity of Hemoglobin to the O</a:t>
            </a:r>
            <a:r>
              <a:rPr baseline="-25000" lang="en-GB" sz="800">
                <a:solidFill>
                  <a:srgbClr val="D8D8D8"/>
                </a:solidFill>
                <a:latin typeface="Century Gothic"/>
                <a:ea typeface="Century Gothic"/>
                <a:cs typeface="Century Gothic"/>
                <a:sym typeface="Century Gothic"/>
              </a:rPr>
              <a:t>2</a:t>
            </a:r>
            <a:r>
              <a:rPr lang="en-GB" sz="800">
                <a:solidFill>
                  <a:srgbClr val="D8D8D8"/>
                </a:solidFill>
                <a:latin typeface="Century Gothic"/>
                <a:ea typeface="Century Gothic"/>
                <a:cs typeface="Century Gothic"/>
                <a:sym typeface="Century Gothic"/>
              </a:rPr>
              <a:t> molecule increases</a:t>
            </a:r>
            <a:endParaRPr sz="800">
              <a:solidFill>
                <a:srgbClr val="D8D8D8"/>
              </a:solidFill>
              <a:latin typeface="Century Gothic"/>
              <a:ea typeface="Century Gothic"/>
              <a:cs typeface="Century Gothic"/>
              <a:sym typeface="Century Gothic"/>
            </a:endParaRPr>
          </a:p>
          <a:p>
            <a:pPr indent="-279400" lvl="0" marL="457200" marR="0" rtl="0" algn="l">
              <a:lnSpc>
                <a:spcPct val="100000"/>
              </a:lnSpc>
              <a:spcBef>
                <a:spcPts val="1000"/>
              </a:spcBef>
              <a:spcAft>
                <a:spcPts val="0"/>
              </a:spcAft>
              <a:buClr>
                <a:srgbClr val="D8D8D8"/>
              </a:buClr>
              <a:buSzPts val="800"/>
              <a:buFont typeface="Century Gothic"/>
              <a:buAutoNum type="arabicParenR"/>
            </a:pPr>
            <a:r>
              <a:rPr lang="en-GB" sz="800">
                <a:solidFill>
                  <a:srgbClr val="D8D8D8"/>
                </a:solidFill>
                <a:latin typeface="Century Gothic"/>
                <a:ea typeface="Century Gothic"/>
                <a:cs typeface="Century Gothic"/>
                <a:sym typeface="Century Gothic"/>
              </a:rPr>
              <a:t>Oxygenated state.</a:t>
            </a:r>
            <a:endParaRPr sz="800">
              <a:solidFill>
                <a:srgbClr val="D8D8D8"/>
              </a:solidFill>
              <a:latin typeface="Century Gothic"/>
              <a:ea typeface="Century Gothic"/>
              <a:cs typeface="Century Gothic"/>
              <a:sym typeface="Century Gothic"/>
            </a:endParaRPr>
          </a:p>
          <a:p>
            <a:pPr indent="-279400" lvl="0" marL="457200" rtl="0" algn="l">
              <a:spcBef>
                <a:spcPts val="1000"/>
              </a:spcBef>
              <a:spcAft>
                <a:spcPts val="0"/>
              </a:spcAft>
              <a:buClr>
                <a:srgbClr val="D8D8D8"/>
              </a:buClr>
              <a:buSzPts val="800"/>
              <a:buFont typeface="Century Gothic"/>
              <a:buAutoNum type="arabicParenR"/>
            </a:pPr>
            <a:r>
              <a:rPr lang="en-GB" sz="800">
                <a:solidFill>
                  <a:srgbClr val="D8D8D8"/>
                </a:solidFill>
                <a:latin typeface="Century Gothic"/>
                <a:ea typeface="Century Gothic"/>
                <a:cs typeface="Century Gothic"/>
                <a:sym typeface="Century Gothic"/>
              </a:rPr>
              <a:t>↑RBC number, ↑Hb conc., ↑2,3 BPG</a:t>
            </a:r>
            <a:endParaRPr sz="800">
              <a:solidFill>
                <a:srgbClr val="D8D8D8"/>
              </a:solidFill>
              <a:latin typeface="Century Gothic"/>
              <a:ea typeface="Century Gothic"/>
              <a:cs typeface="Century Gothic"/>
              <a:sym typeface="Century Gothic"/>
            </a:endParaRPr>
          </a:p>
          <a:p>
            <a:pPr indent="-279400" lvl="0" marL="457200" rtl="0" algn="l">
              <a:spcBef>
                <a:spcPts val="1000"/>
              </a:spcBef>
              <a:spcAft>
                <a:spcPts val="0"/>
              </a:spcAft>
              <a:buClr>
                <a:srgbClr val="D8D8D8"/>
              </a:buClr>
              <a:buSzPts val="800"/>
              <a:buFont typeface="Century Gothic"/>
              <a:buAutoNum type="arabicParenR"/>
            </a:pPr>
            <a:r>
              <a:rPr lang="en-GB" sz="800">
                <a:solidFill>
                  <a:srgbClr val="D8D8D8"/>
                </a:solidFill>
                <a:latin typeface="Century Gothic"/>
                <a:ea typeface="Century Gothic"/>
                <a:cs typeface="Century Gothic"/>
                <a:sym typeface="Century Gothic"/>
              </a:rPr>
              <a:t>pO</a:t>
            </a:r>
            <a:r>
              <a:rPr baseline="-25000" lang="en-GB" sz="800">
                <a:solidFill>
                  <a:srgbClr val="D8D8D8"/>
                </a:solidFill>
                <a:latin typeface="Century Gothic"/>
                <a:ea typeface="Century Gothic"/>
                <a:cs typeface="Century Gothic"/>
                <a:sym typeface="Century Gothic"/>
              </a:rPr>
              <a:t>2</a:t>
            </a:r>
            <a:r>
              <a:rPr lang="en-GB" sz="800">
                <a:solidFill>
                  <a:srgbClr val="D8D8D8"/>
                </a:solidFill>
                <a:latin typeface="Century Gothic"/>
                <a:ea typeface="Century Gothic"/>
                <a:cs typeface="Century Gothic"/>
                <a:sym typeface="Century Gothic"/>
              </a:rPr>
              <a:t>, PH of the environment, pCO</a:t>
            </a:r>
            <a:r>
              <a:rPr baseline="-25000" lang="en-GB" sz="800">
                <a:solidFill>
                  <a:srgbClr val="D8D8D8"/>
                </a:solidFill>
                <a:latin typeface="Century Gothic"/>
                <a:ea typeface="Century Gothic"/>
                <a:cs typeface="Century Gothic"/>
                <a:sym typeface="Century Gothic"/>
              </a:rPr>
              <a:t>2</a:t>
            </a:r>
            <a:r>
              <a:rPr lang="en-GB" sz="800">
                <a:solidFill>
                  <a:srgbClr val="D8D8D8"/>
                </a:solidFill>
                <a:latin typeface="Century Gothic"/>
                <a:ea typeface="Century Gothic"/>
                <a:cs typeface="Century Gothic"/>
                <a:sym typeface="Century Gothic"/>
              </a:rPr>
              <a:t>, availability of          2,3-bisphosphoglycerate</a:t>
            </a:r>
            <a:endParaRPr sz="800">
              <a:solidFill>
                <a:srgbClr val="D8D8D8"/>
              </a:solidFill>
              <a:latin typeface="Century Gothic"/>
              <a:ea typeface="Century Gothic"/>
              <a:cs typeface="Century Gothic"/>
              <a:sym typeface="Century Gothic"/>
            </a:endParaRPr>
          </a:p>
        </p:txBody>
      </p:sp>
      <p:sp>
        <p:nvSpPr>
          <p:cNvPr id="367" name="Google Shape;367;p31"/>
          <p:cNvSpPr txBox="1"/>
          <p:nvPr/>
        </p:nvSpPr>
        <p:spPr>
          <a:xfrm>
            <a:off x="0" y="0"/>
            <a:ext cx="9144000" cy="673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3000">
                <a:solidFill>
                  <a:srgbClr val="FFFFFF"/>
                </a:solidFill>
                <a:latin typeface="Comfortaa"/>
                <a:ea typeface="Comfortaa"/>
                <a:cs typeface="Comfortaa"/>
                <a:sym typeface="Comfortaa"/>
              </a:rPr>
              <a:t>Quiz</a:t>
            </a:r>
            <a:endParaRPr sz="3000">
              <a:solidFill>
                <a:srgbClr val="FFFFFF"/>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32"/>
          <p:cNvSpPr txBox="1"/>
          <p:nvPr/>
        </p:nvSpPr>
        <p:spPr>
          <a:xfrm>
            <a:off x="181500" y="238538"/>
            <a:ext cx="4557900" cy="620100"/>
          </a:xfrm>
          <a:prstGeom prst="rect">
            <a:avLst/>
          </a:prstGeom>
          <a:gradFill>
            <a:gsLst>
              <a:gs pos="0">
                <a:srgbClr val="3C78D8">
                  <a:alpha val="45000"/>
                </a:srgbClr>
              </a:gs>
              <a:gs pos="100000">
                <a:srgbClr val="6D9EEB">
                  <a:alpha val="45000"/>
                </a:srgbClr>
              </a:gs>
            </a:gsLst>
            <a:path path="circle">
              <a:fillToRect b="50%" l="50%" r="50%" t="50%"/>
            </a:path>
            <a:tileRect/>
          </a:gra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700">
                <a:solidFill>
                  <a:srgbClr val="FFFFFF"/>
                </a:solidFill>
              </a:rPr>
              <a:t>Team members</a:t>
            </a:r>
            <a:endParaRPr sz="2700">
              <a:solidFill>
                <a:srgbClr val="FFFFFF"/>
              </a:solidFill>
            </a:endParaRPr>
          </a:p>
        </p:txBody>
      </p:sp>
      <p:sp>
        <p:nvSpPr>
          <p:cNvPr id="373" name="Google Shape;373;p32"/>
          <p:cNvSpPr txBox="1"/>
          <p:nvPr/>
        </p:nvSpPr>
        <p:spPr>
          <a:xfrm>
            <a:off x="210600" y="1287350"/>
            <a:ext cx="2016300" cy="2250000"/>
          </a:xfrm>
          <a:prstGeom prst="rect">
            <a:avLst/>
          </a:prstGeom>
          <a:noFill/>
          <a:ln>
            <a:noFill/>
          </a:ln>
        </p:spPr>
        <p:txBody>
          <a:bodyPr anchorCtr="0" anchor="t" bIns="68575" lIns="68575" spcFirstLastPara="1" rIns="68575" wrap="square" tIns="68575">
            <a:noAutofit/>
          </a:bodyPr>
          <a:lstStyle/>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Ajeed Al-Rashoud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Alwateen Albalawi</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Amira AlDakhilallah</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Arwa Al Emam</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solidFill>
                  <a:schemeClr val="dk1"/>
                </a:solidFill>
                <a:latin typeface="Comfortaa"/>
                <a:ea typeface="Comfortaa"/>
                <a:cs typeface="Comfortaa"/>
                <a:sym typeface="Comfortaa"/>
              </a:rPr>
              <a:t>Deema Almaziad</a:t>
            </a:r>
            <a:r>
              <a:rPr lang="en-GB" sz="1100">
                <a:latin typeface="Comfortaa"/>
                <a:ea typeface="Comfortaa"/>
                <a:cs typeface="Comfortaa"/>
                <a:sym typeface="Comfortaa"/>
              </a:rPr>
              <a:t>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Ghaliah Alnufaei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Haifa Alwaily</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Leena Alnassar</a:t>
            </a:r>
            <a:r>
              <a:rPr lang="en-GB" sz="1100">
                <a:latin typeface="Comfortaa"/>
                <a:ea typeface="Comfortaa"/>
                <a:cs typeface="Comfortaa"/>
                <a:sym typeface="Comfortaa"/>
              </a:rPr>
              <a:t>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Lama Aldakhil</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Lamiss Alzahrani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Nouf Alhumaidhi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Noura Alturki                   </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Sarah Alkhalife</a:t>
            </a:r>
            <a:endParaRPr sz="1100">
              <a:latin typeface="Comfortaa"/>
              <a:ea typeface="Comfortaa"/>
              <a:cs typeface="Comfortaa"/>
              <a:sym typeface="Comfortaa"/>
            </a:endParaRPr>
          </a:p>
          <a:p>
            <a:pPr indent="-234950" lvl="0" marL="342900" rtl="0" algn="l">
              <a:spcBef>
                <a:spcPts val="0"/>
              </a:spcBef>
              <a:spcAft>
                <a:spcPts val="0"/>
              </a:spcAft>
              <a:buSzPts val="1100"/>
              <a:buFont typeface="Comfortaa"/>
              <a:buChar char="●"/>
            </a:pPr>
            <a:r>
              <a:rPr lang="en-GB" sz="1100">
                <a:latin typeface="Comfortaa"/>
                <a:ea typeface="Comfortaa"/>
                <a:cs typeface="Comfortaa"/>
                <a:sym typeface="Comfortaa"/>
              </a:rPr>
              <a:t>Shahd Alsalamah                          </a:t>
            </a:r>
            <a:endParaRPr sz="1100">
              <a:latin typeface="Comfortaa"/>
              <a:ea typeface="Comfortaa"/>
              <a:cs typeface="Comfortaa"/>
              <a:sym typeface="Comfortaa"/>
            </a:endParaRPr>
          </a:p>
          <a:p>
            <a:pPr indent="0" lvl="0" marL="342900" rtl="0" algn="l">
              <a:spcBef>
                <a:spcPts val="0"/>
              </a:spcBef>
              <a:spcAft>
                <a:spcPts val="0"/>
              </a:spcAft>
              <a:buNone/>
            </a:pPr>
            <a:r>
              <a:rPr lang="en-GB" sz="1100">
                <a:latin typeface="Comfortaa"/>
                <a:ea typeface="Comfortaa"/>
                <a:cs typeface="Comfortaa"/>
                <a:sym typeface="Comfortaa"/>
              </a:rPr>
              <a:t>Taif Alotaibi</a:t>
            </a:r>
            <a:endParaRPr sz="1100">
              <a:latin typeface="Comfortaa"/>
              <a:ea typeface="Comfortaa"/>
              <a:cs typeface="Comfortaa"/>
              <a:sym typeface="Comfortaa"/>
            </a:endParaRPr>
          </a:p>
        </p:txBody>
      </p:sp>
      <p:sp>
        <p:nvSpPr>
          <p:cNvPr id="374" name="Google Shape;374;p32"/>
          <p:cNvSpPr txBox="1"/>
          <p:nvPr/>
        </p:nvSpPr>
        <p:spPr>
          <a:xfrm>
            <a:off x="415125" y="4592725"/>
            <a:ext cx="1794300" cy="507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GB" sz="1700">
                <a:solidFill>
                  <a:schemeClr val="dk1"/>
                </a:solidFill>
                <a:latin typeface="Comfortaa"/>
                <a:ea typeface="Comfortaa"/>
                <a:cs typeface="Comfortaa"/>
                <a:sym typeface="Comfortaa"/>
              </a:rPr>
              <a:t>Lina Alosaimi</a:t>
            </a:r>
            <a:endParaRPr sz="1700">
              <a:solidFill>
                <a:schemeClr val="dk1"/>
              </a:solidFill>
              <a:latin typeface="Comfortaa"/>
              <a:ea typeface="Comfortaa"/>
              <a:cs typeface="Comfortaa"/>
              <a:sym typeface="Comfortaa"/>
            </a:endParaRPr>
          </a:p>
        </p:txBody>
      </p:sp>
      <p:sp>
        <p:nvSpPr>
          <p:cNvPr id="375" name="Google Shape;375;p32"/>
          <p:cNvSpPr/>
          <p:nvPr/>
        </p:nvSpPr>
        <p:spPr>
          <a:xfrm>
            <a:off x="5143500" y="0"/>
            <a:ext cx="4000500" cy="5143500"/>
          </a:xfrm>
          <a:prstGeom prst="rect">
            <a:avLst/>
          </a:prstGeom>
          <a:gradFill>
            <a:gsLst>
              <a:gs pos="0">
                <a:srgbClr val="3C78D8">
                  <a:alpha val="43850"/>
                </a:srgbClr>
              </a:gs>
              <a:gs pos="100000">
                <a:srgbClr val="6D9EEB">
                  <a:alpha val="43850"/>
                </a:srgbClr>
              </a:gs>
            </a:gsLst>
            <a:path path="circle">
              <a:fillToRect b="50%" l="50%" r="50%" t="50%"/>
            </a:path>
            <a:tileRect/>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6" name="Google Shape;376;p32"/>
          <p:cNvSpPr/>
          <p:nvPr/>
        </p:nvSpPr>
        <p:spPr>
          <a:xfrm>
            <a:off x="6126094" y="1674638"/>
            <a:ext cx="1794300" cy="17946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377" name="Google Shape;377;p32"/>
          <p:cNvSpPr txBox="1"/>
          <p:nvPr/>
        </p:nvSpPr>
        <p:spPr>
          <a:xfrm>
            <a:off x="5230688" y="651356"/>
            <a:ext cx="3826200" cy="831000"/>
          </a:xfrm>
          <a:prstGeom prst="rect">
            <a:avLst/>
          </a:prstGeom>
          <a:noFill/>
          <a:ln>
            <a:noFill/>
          </a:ln>
        </p:spPr>
        <p:txBody>
          <a:bodyPr anchorCtr="0" anchor="t" bIns="34275" lIns="68575" spcFirstLastPara="1" rIns="68575" wrap="square" tIns="34275">
            <a:noAutofit/>
          </a:bodyPr>
          <a:lstStyle/>
          <a:p>
            <a:pPr indent="-254000" lvl="0" marL="342900" rtl="0" algn="l">
              <a:spcBef>
                <a:spcPts val="0"/>
              </a:spcBef>
              <a:spcAft>
                <a:spcPts val="0"/>
              </a:spcAft>
              <a:buClr>
                <a:srgbClr val="FFFFFF"/>
              </a:buClr>
              <a:buSzPts val="1400"/>
              <a:buFont typeface="Century Gothic"/>
              <a:buChar char="★"/>
            </a:pPr>
            <a:r>
              <a:rPr b="1" lang="en-GB">
                <a:solidFill>
                  <a:srgbClr val="FFFFFF"/>
                </a:solidFill>
                <a:latin typeface="Century Gothic"/>
                <a:ea typeface="Century Gothic"/>
                <a:cs typeface="Century Gothic"/>
                <a:sym typeface="Century Gothic"/>
              </a:rPr>
              <a:t>Don’t study because you need to, study because knowledge is power and they can never take it away from you.</a:t>
            </a:r>
            <a:endParaRPr b="1">
              <a:solidFill>
                <a:srgbClr val="FFFFFF"/>
              </a:solidFill>
              <a:latin typeface="Century Gothic"/>
              <a:ea typeface="Century Gothic"/>
              <a:cs typeface="Century Gothic"/>
              <a:sym typeface="Century Gothic"/>
            </a:endParaRPr>
          </a:p>
        </p:txBody>
      </p:sp>
      <p:sp>
        <p:nvSpPr>
          <p:cNvPr id="378" name="Google Shape;378;p32"/>
          <p:cNvSpPr txBox="1"/>
          <p:nvPr/>
        </p:nvSpPr>
        <p:spPr>
          <a:xfrm>
            <a:off x="181500" y="969850"/>
            <a:ext cx="1351500" cy="416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GB" sz="1500"/>
              <a:t>Girls Team:</a:t>
            </a:r>
            <a:endParaRPr b="1" sz="1500"/>
          </a:p>
        </p:txBody>
      </p:sp>
      <p:pic>
        <p:nvPicPr>
          <p:cNvPr id="379" name="Google Shape;379;p32"/>
          <p:cNvPicPr preferRelativeResize="0"/>
          <p:nvPr/>
        </p:nvPicPr>
        <p:blipFill rotWithShape="1">
          <a:blip r:embed="rId3">
            <a:alphaModFix/>
          </a:blip>
          <a:srcRect b="0" l="0" r="0" t="0"/>
          <a:stretch/>
        </p:blipFill>
        <p:spPr>
          <a:xfrm>
            <a:off x="6015151" y="1606143"/>
            <a:ext cx="2016259" cy="1931213"/>
          </a:xfrm>
          <a:prstGeom prst="rect">
            <a:avLst/>
          </a:prstGeom>
          <a:noFill/>
          <a:ln>
            <a:noFill/>
          </a:ln>
        </p:spPr>
      </p:pic>
      <p:pic>
        <p:nvPicPr>
          <p:cNvPr id="380" name="Google Shape;380;p32">
            <a:hlinkClick r:id="rId4"/>
          </p:cNvPr>
          <p:cNvPicPr preferRelativeResize="0"/>
          <p:nvPr/>
        </p:nvPicPr>
        <p:blipFill>
          <a:blip r:embed="rId5">
            <a:alphaModFix/>
          </a:blip>
          <a:stretch>
            <a:fillRect/>
          </a:stretch>
        </p:blipFill>
        <p:spPr>
          <a:xfrm>
            <a:off x="6875944" y="3559247"/>
            <a:ext cx="294694" cy="274724"/>
          </a:xfrm>
          <a:prstGeom prst="rect">
            <a:avLst/>
          </a:prstGeom>
          <a:noFill/>
          <a:ln>
            <a:noFill/>
          </a:ln>
        </p:spPr>
      </p:pic>
      <p:pic>
        <p:nvPicPr>
          <p:cNvPr id="381" name="Google Shape;381;p32">
            <a:hlinkClick r:id="rId6"/>
          </p:cNvPr>
          <p:cNvPicPr preferRelativeResize="0"/>
          <p:nvPr/>
        </p:nvPicPr>
        <p:blipFill>
          <a:blip r:embed="rId7">
            <a:alphaModFix/>
          </a:blip>
          <a:stretch>
            <a:fillRect/>
          </a:stretch>
        </p:blipFill>
        <p:spPr>
          <a:xfrm>
            <a:off x="6598028" y="3584514"/>
            <a:ext cx="240488" cy="224192"/>
          </a:xfrm>
          <a:prstGeom prst="rect">
            <a:avLst/>
          </a:prstGeom>
          <a:noFill/>
          <a:ln>
            <a:noFill/>
          </a:ln>
        </p:spPr>
      </p:pic>
      <p:sp>
        <p:nvSpPr>
          <p:cNvPr id="382" name="Google Shape;382;p32"/>
          <p:cNvSpPr txBox="1"/>
          <p:nvPr/>
        </p:nvSpPr>
        <p:spPr>
          <a:xfrm>
            <a:off x="6639779" y="3923981"/>
            <a:ext cx="767100" cy="2748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GB" sz="800">
                <a:solidFill>
                  <a:srgbClr val="FFFFFF"/>
                </a:solidFill>
              </a:rPr>
              <a:t>We hear you</a:t>
            </a:r>
            <a:endParaRPr sz="800">
              <a:solidFill>
                <a:srgbClr val="FFFFFF"/>
              </a:solidFill>
            </a:endParaRPr>
          </a:p>
        </p:txBody>
      </p:sp>
      <p:sp>
        <p:nvSpPr>
          <p:cNvPr id="383" name="Google Shape;383;p32"/>
          <p:cNvSpPr txBox="1"/>
          <p:nvPr/>
        </p:nvSpPr>
        <p:spPr>
          <a:xfrm>
            <a:off x="248850" y="4000163"/>
            <a:ext cx="4557900" cy="620100"/>
          </a:xfrm>
          <a:prstGeom prst="rect">
            <a:avLst/>
          </a:prstGeom>
          <a:gradFill>
            <a:gsLst>
              <a:gs pos="0">
                <a:srgbClr val="3C78D8">
                  <a:alpha val="45000"/>
                </a:srgbClr>
              </a:gs>
              <a:gs pos="100000">
                <a:srgbClr val="6D9EEB">
                  <a:alpha val="45000"/>
                </a:srgbClr>
              </a:gs>
            </a:gsLst>
            <a:path path="circle">
              <a:fillToRect b="50%" l="50%" r="50%" t="50%"/>
            </a:path>
            <a:tileRect/>
          </a:gra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700">
                <a:solidFill>
                  <a:srgbClr val="FFFFFF"/>
                </a:solidFill>
              </a:rPr>
              <a:t>Team Leaders</a:t>
            </a:r>
            <a:endParaRPr sz="2700">
              <a:solidFill>
                <a:srgbClr val="FFFFFF"/>
              </a:solidFill>
            </a:endParaRPr>
          </a:p>
        </p:txBody>
      </p:sp>
      <p:sp>
        <p:nvSpPr>
          <p:cNvPr id="384" name="Google Shape;384;p32"/>
          <p:cNvSpPr txBox="1"/>
          <p:nvPr/>
        </p:nvSpPr>
        <p:spPr>
          <a:xfrm>
            <a:off x="2498850" y="4592725"/>
            <a:ext cx="2445300" cy="507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GB" sz="1700">
                <a:solidFill>
                  <a:schemeClr val="dk1"/>
                </a:solidFill>
                <a:latin typeface="Comfortaa"/>
                <a:ea typeface="Comfortaa"/>
                <a:cs typeface="Comfortaa"/>
                <a:sym typeface="Comfortaa"/>
              </a:rPr>
              <a:t>Mohannad Alqarni</a:t>
            </a:r>
            <a:endParaRPr sz="1700">
              <a:solidFill>
                <a:schemeClr val="dk1"/>
              </a:solidFill>
              <a:latin typeface="Comfortaa"/>
              <a:ea typeface="Comfortaa"/>
              <a:cs typeface="Comfortaa"/>
              <a:sym typeface="Comfortaa"/>
            </a:endParaRPr>
          </a:p>
        </p:txBody>
      </p:sp>
      <p:sp>
        <p:nvSpPr>
          <p:cNvPr id="385" name="Google Shape;385;p32"/>
          <p:cNvSpPr txBox="1"/>
          <p:nvPr/>
        </p:nvSpPr>
        <p:spPr>
          <a:xfrm>
            <a:off x="2498850" y="969850"/>
            <a:ext cx="1351500" cy="416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GB" sz="1500"/>
              <a:t>Boys Team:</a:t>
            </a:r>
            <a:endParaRPr b="1" sz="1500"/>
          </a:p>
        </p:txBody>
      </p:sp>
      <p:sp>
        <p:nvSpPr>
          <p:cNvPr id="386" name="Google Shape;386;p32"/>
          <p:cNvSpPr txBox="1"/>
          <p:nvPr/>
        </p:nvSpPr>
        <p:spPr>
          <a:xfrm>
            <a:off x="2277338" y="1446750"/>
            <a:ext cx="2159100" cy="2250000"/>
          </a:xfrm>
          <a:prstGeom prst="rect">
            <a:avLst/>
          </a:prstGeom>
          <a:noFill/>
          <a:ln>
            <a:noFill/>
          </a:ln>
        </p:spPr>
        <p:txBody>
          <a:bodyPr anchorCtr="0" anchor="t" bIns="68575" lIns="68575" spcFirstLastPara="1" rIns="68575" wrap="square" tIns="68575">
            <a:noAutofit/>
          </a:bodyPr>
          <a:lstStyle/>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Abdulrahman Bedaiwi</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Alkassem Binobaid</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Khayyal Alderaan</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Mashal Abaalkhail</a:t>
            </a:r>
            <a:endParaRPr sz="1100">
              <a:solidFill>
                <a:schemeClr val="dk1"/>
              </a:solidFill>
              <a:latin typeface="Comfortaa"/>
              <a:ea typeface="Comfortaa"/>
              <a:cs typeface="Comfortaa"/>
              <a:sym typeface="Comfortaa"/>
            </a:endParaRPr>
          </a:p>
          <a:p>
            <a:pPr indent="0" lvl="0" marL="342900" rtl="0" algn="l">
              <a:spcBef>
                <a:spcPts val="0"/>
              </a:spcBef>
              <a:spcAft>
                <a:spcPts val="0"/>
              </a:spcAft>
              <a:buNone/>
            </a:pPr>
            <a:r>
              <a:rPr b="1" lang="en-GB" sz="1100">
                <a:solidFill>
                  <a:schemeClr val="dk1"/>
                </a:solidFill>
                <a:latin typeface="Comfortaa"/>
                <a:ea typeface="Comfortaa"/>
                <a:cs typeface="Comfortaa"/>
                <a:sym typeface="Comfortaa"/>
              </a:rPr>
              <a:t>Naif Alsolais</a:t>
            </a:r>
            <a:endParaRPr b="1" sz="1100">
              <a:solidFill>
                <a:schemeClr val="dk1"/>
              </a:solidFill>
              <a:latin typeface="Comfortaa"/>
              <a:ea typeface="Comfortaa"/>
              <a:cs typeface="Comfortaa"/>
              <a:sym typeface="Comfortaa"/>
            </a:endParaRPr>
          </a:p>
          <a:p>
            <a:pPr indent="0" lvl="0" marL="342900" rtl="0" algn="l">
              <a:spcBef>
                <a:spcPts val="0"/>
              </a:spcBef>
              <a:spcAft>
                <a:spcPts val="0"/>
              </a:spcAft>
              <a:buNone/>
            </a:pPr>
            <a:r>
              <a:rPr b="1" lang="en-GB" sz="1100">
                <a:solidFill>
                  <a:schemeClr val="dk1"/>
                </a:solidFill>
                <a:latin typeface="Comfortaa"/>
                <a:ea typeface="Comfortaa"/>
                <a:cs typeface="Comfortaa"/>
                <a:sym typeface="Comfortaa"/>
              </a:rPr>
              <a:t>Omar Alyabis</a:t>
            </a:r>
            <a:endParaRPr b="1"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Omar Saeed</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Omar Odeh</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Rayyan Almousa</a:t>
            </a:r>
            <a:endParaRPr sz="1100">
              <a:solidFill>
                <a:schemeClr val="dk1"/>
              </a:solidFill>
              <a:latin typeface="Comfortaa"/>
              <a:ea typeface="Comfortaa"/>
              <a:cs typeface="Comfortaa"/>
              <a:sym typeface="Comfortaa"/>
            </a:endParaRPr>
          </a:p>
          <a:p>
            <a:pPr indent="-234950" lvl="0" marL="342900" rtl="0" algn="l">
              <a:spcBef>
                <a:spcPts val="0"/>
              </a:spcBef>
              <a:spcAft>
                <a:spcPts val="0"/>
              </a:spcAft>
              <a:buClr>
                <a:schemeClr val="dk1"/>
              </a:buClr>
              <a:buSzPts val="1100"/>
              <a:buFont typeface="Comfortaa"/>
              <a:buChar char="●"/>
            </a:pPr>
            <a:r>
              <a:rPr lang="en-GB" sz="1100">
                <a:solidFill>
                  <a:schemeClr val="dk1"/>
                </a:solidFill>
                <a:latin typeface="Comfortaa"/>
                <a:ea typeface="Comfortaa"/>
                <a:cs typeface="Comfortaa"/>
                <a:sym typeface="Comfortaa"/>
              </a:rPr>
              <a:t>Yazen Bajeaifer</a:t>
            </a:r>
            <a:endParaRPr sz="1100">
              <a:latin typeface="Comfortaa"/>
              <a:ea typeface="Comfortaa"/>
              <a:cs typeface="Comfortaa"/>
              <a:sym typeface="Comfortaa"/>
            </a:endParaRPr>
          </a:p>
        </p:txBody>
      </p:sp>
      <p:pic>
        <p:nvPicPr>
          <p:cNvPr id="387" name="Google Shape;387;p32">
            <a:hlinkClick r:id="rId8"/>
          </p:cNvPr>
          <p:cNvPicPr preferRelativeResize="0"/>
          <p:nvPr/>
        </p:nvPicPr>
        <p:blipFill rotWithShape="1">
          <a:blip r:embed="rId9">
            <a:alphaModFix/>
          </a:blip>
          <a:srcRect b="0" l="8367" r="8375" t="0"/>
          <a:stretch/>
        </p:blipFill>
        <p:spPr>
          <a:xfrm>
            <a:off x="7208050" y="3582000"/>
            <a:ext cx="294675" cy="195125"/>
          </a:xfrm>
          <a:prstGeom prst="rect">
            <a:avLst/>
          </a:prstGeom>
          <a:noFill/>
          <a:ln>
            <a:noFill/>
          </a:ln>
        </p:spPr>
      </p:pic>
      <p:sp>
        <p:nvSpPr>
          <p:cNvPr id="388" name="Google Shape;388;p32"/>
          <p:cNvSpPr/>
          <p:nvPr/>
        </p:nvSpPr>
        <p:spPr>
          <a:xfrm>
            <a:off x="2430000" y="2377340"/>
            <a:ext cx="142858" cy="194400"/>
          </a:xfrm>
          <a:custGeom>
            <a:rect b="b" l="l" r="r" t="t"/>
            <a:pathLst>
              <a:path extrusionOk="0" h="3240000" w="2721114">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6D9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389" name="Google Shape;389;p32"/>
          <p:cNvSpPr/>
          <p:nvPr/>
        </p:nvSpPr>
        <p:spPr>
          <a:xfrm>
            <a:off x="2430000" y="2182940"/>
            <a:ext cx="142858" cy="194400"/>
          </a:xfrm>
          <a:custGeom>
            <a:rect b="b" l="l" r="r" t="t"/>
            <a:pathLst>
              <a:path extrusionOk="0" h="3240000" w="2721114">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6D9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390" name="Google Shape;390;p32"/>
          <p:cNvSpPr/>
          <p:nvPr/>
        </p:nvSpPr>
        <p:spPr>
          <a:xfrm rot="2401816">
            <a:off x="347969" y="3727336"/>
            <a:ext cx="84556" cy="294037"/>
          </a:xfrm>
          <a:custGeom>
            <a:rect b="b" l="l" r="r" t="t"/>
            <a:pathLst>
              <a:path extrusionOk="0" h="4153123" w="1035916">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C27BA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391" name="Google Shape;391;p32"/>
          <p:cNvSpPr txBox="1"/>
          <p:nvPr/>
        </p:nvSpPr>
        <p:spPr>
          <a:xfrm>
            <a:off x="4474675" y="3421213"/>
            <a:ext cx="630600" cy="5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u="sng">
                <a:solidFill>
                  <a:schemeClr val="hlink"/>
                </a:solidFill>
                <a:hlinkClick r:id="rId10"/>
              </a:rPr>
              <a:t>Very secret lecture reviewer</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20"/>
          <p:cNvSpPr/>
          <p:nvPr/>
        </p:nvSpPr>
        <p:spPr>
          <a:xfrm>
            <a:off x="622934" y="2726938"/>
            <a:ext cx="225000" cy="209400"/>
          </a:xfrm>
          <a:custGeom>
            <a:rect b="b" l="l" r="r" t="t"/>
            <a:pathLst>
              <a:path extrusionOk="0" h="120000" w="12000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151540"/>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00">
              <a:solidFill>
                <a:srgbClr val="151540"/>
              </a:solidFill>
              <a:latin typeface="Roboto"/>
              <a:ea typeface="Roboto"/>
              <a:cs typeface="Roboto"/>
              <a:sym typeface="Roboto"/>
            </a:endParaRPr>
          </a:p>
        </p:txBody>
      </p:sp>
      <p:sp>
        <p:nvSpPr>
          <p:cNvPr id="94" name="Google Shape;94;p20"/>
          <p:cNvSpPr/>
          <p:nvPr/>
        </p:nvSpPr>
        <p:spPr>
          <a:xfrm>
            <a:off x="621855" y="2187088"/>
            <a:ext cx="225000" cy="209400"/>
          </a:xfrm>
          <a:custGeom>
            <a:rect b="b" l="l" r="r" t="t"/>
            <a:pathLst>
              <a:path extrusionOk="0" h="120000" w="12000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151540"/>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00">
              <a:solidFill>
                <a:srgbClr val="8E7CC3"/>
              </a:solidFill>
              <a:latin typeface="Roboto"/>
              <a:ea typeface="Roboto"/>
              <a:cs typeface="Roboto"/>
              <a:sym typeface="Roboto"/>
            </a:endParaRPr>
          </a:p>
        </p:txBody>
      </p:sp>
      <p:sp>
        <p:nvSpPr>
          <p:cNvPr id="95" name="Google Shape;95;p20"/>
          <p:cNvSpPr txBox="1"/>
          <p:nvPr/>
        </p:nvSpPr>
        <p:spPr>
          <a:xfrm>
            <a:off x="489069" y="1566063"/>
            <a:ext cx="2783700" cy="63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rgbClr val="3C78D8"/>
                </a:solidFill>
                <a:latin typeface="Comfortaa"/>
                <a:ea typeface="Comfortaa"/>
                <a:cs typeface="Comfortaa"/>
                <a:sym typeface="Comfortaa"/>
              </a:rPr>
              <a:t>Objectives</a:t>
            </a:r>
            <a:r>
              <a:rPr b="1" lang="en-GB" sz="2400">
                <a:solidFill>
                  <a:srgbClr val="3C78D8"/>
                </a:solidFill>
                <a:latin typeface="Comfortaa"/>
                <a:ea typeface="Comfortaa"/>
                <a:cs typeface="Comfortaa"/>
                <a:sym typeface="Comfortaa"/>
              </a:rPr>
              <a:t>:</a:t>
            </a:r>
            <a:endParaRPr sz="2400">
              <a:solidFill>
                <a:srgbClr val="3C78D8"/>
              </a:solidFill>
              <a:latin typeface="Comfortaa"/>
              <a:ea typeface="Comfortaa"/>
              <a:cs typeface="Comfortaa"/>
              <a:sym typeface="Comfortaa"/>
            </a:endParaRPr>
          </a:p>
        </p:txBody>
      </p:sp>
      <p:sp>
        <p:nvSpPr>
          <p:cNvPr id="96" name="Google Shape;96;p20"/>
          <p:cNvSpPr/>
          <p:nvPr/>
        </p:nvSpPr>
        <p:spPr>
          <a:xfrm>
            <a:off x="621854" y="3283238"/>
            <a:ext cx="225000" cy="209400"/>
          </a:xfrm>
          <a:custGeom>
            <a:rect b="b" l="l" r="r" t="t"/>
            <a:pathLst>
              <a:path extrusionOk="0" h="120000" w="12000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151540"/>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00">
              <a:solidFill>
                <a:srgbClr val="151540"/>
              </a:solidFill>
              <a:latin typeface="Roboto"/>
              <a:ea typeface="Roboto"/>
              <a:cs typeface="Roboto"/>
              <a:sym typeface="Roboto"/>
            </a:endParaRPr>
          </a:p>
        </p:txBody>
      </p:sp>
      <p:sp>
        <p:nvSpPr>
          <p:cNvPr id="97" name="Google Shape;97;p20"/>
          <p:cNvSpPr txBox="1"/>
          <p:nvPr>
            <p:ph idx="1" type="body"/>
          </p:nvPr>
        </p:nvSpPr>
        <p:spPr>
          <a:xfrm>
            <a:off x="900613" y="2127988"/>
            <a:ext cx="4546500" cy="363600"/>
          </a:xfrm>
          <a:prstGeom prst="rect">
            <a:avLst/>
          </a:prstGeom>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en-GB" sz="1400">
                <a:solidFill>
                  <a:srgbClr val="434343"/>
                </a:solidFill>
                <a:latin typeface="Century Gothic"/>
                <a:ea typeface="Century Gothic"/>
                <a:cs typeface="Century Gothic"/>
                <a:sym typeface="Century Gothic"/>
              </a:rPr>
              <a:t>The structure and function of hemoglobin.</a:t>
            </a:r>
            <a:endParaRPr b="1" sz="1400">
              <a:solidFill>
                <a:srgbClr val="434343"/>
              </a:solidFill>
              <a:latin typeface="Century Gothic"/>
              <a:ea typeface="Century Gothic"/>
              <a:cs typeface="Century Gothic"/>
              <a:sym typeface="Century Gothic"/>
            </a:endParaRPr>
          </a:p>
        </p:txBody>
      </p:sp>
      <p:sp>
        <p:nvSpPr>
          <p:cNvPr id="98" name="Google Shape;98;p20"/>
          <p:cNvSpPr txBox="1"/>
          <p:nvPr>
            <p:ph idx="1" type="body"/>
          </p:nvPr>
        </p:nvSpPr>
        <p:spPr>
          <a:xfrm>
            <a:off x="900626" y="2661400"/>
            <a:ext cx="5064000" cy="363600"/>
          </a:xfrm>
          <a:prstGeom prst="rect">
            <a:avLst/>
          </a:prstGeom>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lang="en-GB" sz="1400">
                <a:solidFill>
                  <a:srgbClr val="434343"/>
                </a:solidFill>
                <a:latin typeface="Century Gothic"/>
                <a:ea typeface="Century Gothic"/>
                <a:cs typeface="Century Gothic"/>
                <a:sym typeface="Century Gothic"/>
              </a:rPr>
              <a:t>The factors affecting oxygen binding to hemoglobin.</a:t>
            </a:r>
            <a:endParaRPr b="1" sz="1400">
              <a:solidFill>
                <a:srgbClr val="434343"/>
              </a:solidFill>
              <a:latin typeface="Century Gothic"/>
              <a:ea typeface="Century Gothic"/>
              <a:cs typeface="Century Gothic"/>
              <a:sym typeface="Century Gothic"/>
            </a:endParaRPr>
          </a:p>
        </p:txBody>
      </p:sp>
      <p:sp>
        <p:nvSpPr>
          <p:cNvPr id="99" name="Google Shape;99;p20"/>
          <p:cNvSpPr txBox="1"/>
          <p:nvPr>
            <p:ph idx="1" type="body"/>
          </p:nvPr>
        </p:nvSpPr>
        <p:spPr>
          <a:xfrm>
            <a:off x="900625" y="3213850"/>
            <a:ext cx="5343000" cy="363600"/>
          </a:xfrm>
          <a:prstGeom prst="rect">
            <a:avLst/>
          </a:prstGeom>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lang="en-GB" sz="1400">
                <a:solidFill>
                  <a:srgbClr val="434343"/>
                </a:solidFill>
                <a:latin typeface="Century Gothic"/>
                <a:ea typeface="Century Gothic"/>
                <a:cs typeface="Century Gothic"/>
                <a:sym typeface="Century Gothic"/>
              </a:rPr>
              <a:t>Examples of normal and abnormal hemoglobin structures.</a:t>
            </a:r>
            <a:endParaRPr b="1" sz="1400">
              <a:solidFill>
                <a:srgbClr val="434343"/>
              </a:solidFill>
              <a:latin typeface="Century Gothic"/>
              <a:ea typeface="Century Gothic"/>
              <a:cs typeface="Century Gothic"/>
              <a:sym typeface="Century Gothic"/>
            </a:endParaRPr>
          </a:p>
        </p:txBody>
      </p:sp>
      <p:grpSp>
        <p:nvGrpSpPr>
          <p:cNvPr id="100" name="Google Shape;100;p20"/>
          <p:cNvGrpSpPr/>
          <p:nvPr/>
        </p:nvGrpSpPr>
        <p:grpSpPr>
          <a:xfrm>
            <a:off x="156933" y="1661084"/>
            <a:ext cx="332129" cy="320266"/>
            <a:chOff x="5961125" y="1623900"/>
            <a:chExt cx="427450" cy="448175"/>
          </a:xfrm>
        </p:grpSpPr>
        <p:sp>
          <p:nvSpPr>
            <p:cNvPr id="101" name="Google Shape;101;p20"/>
            <p:cNvSpPr/>
            <p:nvPr/>
          </p:nvSpPr>
          <p:spPr>
            <a:xfrm>
              <a:off x="5961125" y="1678700"/>
              <a:ext cx="376925" cy="376925"/>
            </a:xfrm>
            <a:custGeom>
              <a:rect b="b" l="l" r="r" t="t"/>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2" name="Google Shape;102;p20"/>
            <p:cNvSpPr/>
            <p:nvPr/>
          </p:nvSpPr>
          <p:spPr>
            <a:xfrm>
              <a:off x="6009825" y="1727425"/>
              <a:ext cx="279500" cy="279500"/>
            </a:xfrm>
            <a:custGeom>
              <a:rect b="b" l="l" r="r" t="t"/>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3" name="Google Shape;103;p20"/>
            <p:cNvSpPr/>
            <p:nvPr/>
          </p:nvSpPr>
          <p:spPr>
            <a:xfrm>
              <a:off x="6107250" y="1824850"/>
              <a:ext cx="84650" cy="84650"/>
            </a:xfrm>
            <a:custGeom>
              <a:rect b="b" l="l" r="r" t="t"/>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4" name="Google Shape;104;p20"/>
            <p:cNvSpPr/>
            <p:nvPr/>
          </p:nvSpPr>
          <p:spPr>
            <a:xfrm>
              <a:off x="6058550" y="1776125"/>
              <a:ext cx="182075" cy="182075"/>
            </a:xfrm>
            <a:custGeom>
              <a:rect b="b" l="l" r="r" t="t"/>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5" name="Google Shape;105;p20"/>
            <p:cNvSpPr/>
            <p:nvPr/>
          </p:nvSpPr>
          <p:spPr>
            <a:xfrm>
              <a:off x="5971475" y="2001400"/>
              <a:ext cx="74925" cy="70675"/>
            </a:xfrm>
            <a:custGeom>
              <a:rect b="b" l="l" r="r" t="t"/>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6" name="Google Shape;106;p20"/>
            <p:cNvSpPr/>
            <p:nvPr/>
          </p:nvSpPr>
          <p:spPr>
            <a:xfrm>
              <a:off x="6253375" y="2001400"/>
              <a:ext cx="74325" cy="70675"/>
            </a:xfrm>
            <a:custGeom>
              <a:rect b="b" l="l" r="r" t="t"/>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sp>
          <p:nvSpPr>
            <p:cNvPr id="107" name="Google Shape;107;p20"/>
            <p:cNvSpPr/>
            <p:nvPr/>
          </p:nvSpPr>
          <p:spPr>
            <a:xfrm>
              <a:off x="6137700" y="1623900"/>
              <a:ext cx="250875" cy="255150"/>
            </a:xfrm>
            <a:custGeom>
              <a:rect b="b" l="l" r="r" t="t"/>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solidFill>
              <a:srgbClr val="666666"/>
            </a:solidFill>
            <a:ln cap="rnd" cmpd="sng" w="121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p>
          </p:txBody>
        </p:sp>
      </p:grpSp>
      <p:sp>
        <p:nvSpPr>
          <p:cNvPr id="108" name="Google Shape;108;p20"/>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
        <p:nvSpPr>
          <p:cNvPr id="109" name="Google Shape;109;p20"/>
          <p:cNvSpPr/>
          <p:nvPr/>
        </p:nvSpPr>
        <p:spPr>
          <a:xfrm>
            <a:off x="0" y="5086353"/>
            <a:ext cx="91440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
        <p:nvSpPr>
          <p:cNvPr id="115" name="Google Shape;115;p21"/>
          <p:cNvSpPr/>
          <p:nvPr/>
        </p:nvSpPr>
        <p:spPr>
          <a:xfrm>
            <a:off x="0" y="5086353"/>
            <a:ext cx="9144000" cy="57000"/>
          </a:xfrm>
          <a:prstGeom prst="rect">
            <a:avLst/>
          </a:prstGeom>
          <a:gradFill>
            <a:gsLst>
              <a:gs pos="0">
                <a:srgbClr val="3C78D8"/>
              </a:gs>
              <a:gs pos="100000">
                <a:srgbClr val="6D9EEB"/>
              </a:gs>
            </a:gsLst>
            <a:path path="circle">
              <a:fillToRect b="50%" l="50%" r="50%" t="50%"/>
            </a:path>
            <a:tileRect/>
          </a:gradFill>
          <a:ln>
            <a:noFill/>
          </a:ln>
        </p:spPr>
        <p:txBody>
          <a:bodyPr anchorCtr="0" anchor="ctr" bIns="25700" lIns="51425" spcFirstLastPara="1" rIns="51425" wrap="square" tIns="25700">
            <a:noAutofit/>
          </a:bodyPr>
          <a:lstStyle/>
          <a:p>
            <a:pPr indent="0" lvl="0" marL="0" marR="0" rtl="0" algn="ctr">
              <a:spcBef>
                <a:spcPts val="0"/>
              </a:spcBef>
              <a:spcAft>
                <a:spcPts val="0"/>
              </a:spcAft>
              <a:buClr>
                <a:srgbClr val="000000"/>
              </a:buClr>
              <a:buFont typeface="Arial"/>
              <a:buNone/>
            </a:pPr>
            <a:r>
              <a:t/>
            </a:r>
            <a:endParaRPr b="0" i="0" sz="1100" u="none" cap="none" strike="noStrike">
              <a:solidFill>
                <a:srgbClr val="FFFFFF"/>
              </a:solidFill>
              <a:latin typeface="Calibri"/>
              <a:ea typeface="Calibri"/>
              <a:cs typeface="Calibri"/>
              <a:sym typeface="Calibri"/>
            </a:endParaRPr>
          </a:p>
        </p:txBody>
      </p:sp>
      <p:pic>
        <p:nvPicPr>
          <p:cNvPr id="116" name="Google Shape;116;p21"/>
          <p:cNvPicPr preferRelativeResize="0"/>
          <p:nvPr/>
        </p:nvPicPr>
        <p:blipFill rotWithShape="1">
          <a:blip r:embed="rId3">
            <a:alphaModFix/>
          </a:blip>
          <a:srcRect b="34518" l="5228" r="55691" t="26509"/>
          <a:stretch/>
        </p:blipFill>
        <p:spPr>
          <a:xfrm>
            <a:off x="3395300" y="3023949"/>
            <a:ext cx="2891322" cy="1975550"/>
          </a:xfrm>
          <a:prstGeom prst="rect">
            <a:avLst/>
          </a:prstGeom>
          <a:noFill/>
          <a:ln cap="flat" cmpd="sng" w="19050">
            <a:solidFill>
              <a:srgbClr val="3C78D8"/>
            </a:solidFill>
            <a:prstDash val="dot"/>
            <a:round/>
            <a:headEnd len="sm" w="sm" type="none"/>
            <a:tailEnd len="sm" w="sm" type="none"/>
          </a:ln>
        </p:spPr>
      </p:pic>
      <p:sp>
        <p:nvSpPr>
          <p:cNvPr id="117" name="Google Shape;117;p21"/>
          <p:cNvSpPr/>
          <p:nvPr/>
        </p:nvSpPr>
        <p:spPr>
          <a:xfrm>
            <a:off x="1739013" y="329950"/>
            <a:ext cx="5745000" cy="497700"/>
          </a:xfrm>
          <a:prstGeom prst="roundRect">
            <a:avLst>
              <a:gd fmla="val 16667" name="adj"/>
            </a:avLst>
          </a:prstGeom>
          <a:solidFill>
            <a:srgbClr val="6D9EEB"/>
          </a:solidFill>
          <a:ln cap="flat" cmpd="sng" w="9525">
            <a:solidFill>
              <a:srgbClr val="FFFFFF"/>
            </a:solidFill>
            <a:prstDash val="solid"/>
            <a:round/>
            <a:headEnd len="sm" w="sm" type="none"/>
            <a:tailEnd len="sm" w="sm" type="none"/>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b="1" lang="en-GB" sz="1900">
                <a:solidFill>
                  <a:srgbClr val="FFFFFF"/>
                </a:solidFill>
                <a:latin typeface="Comfortaa"/>
                <a:ea typeface="Comfortaa"/>
                <a:cs typeface="Comfortaa"/>
                <a:sym typeface="Comfortaa"/>
              </a:rPr>
              <a:t>Hemoglobin (Hb)</a:t>
            </a:r>
            <a:endParaRPr b="1" sz="1900">
              <a:solidFill>
                <a:srgbClr val="FFFFFF"/>
              </a:solidFill>
              <a:latin typeface="Comfortaa"/>
              <a:ea typeface="Comfortaa"/>
              <a:cs typeface="Comfortaa"/>
              <a:sym typeface="Comfortaa"/>
            </a:endParaRPr>
          </a:p>
        </p:txBody>
      </p:sp>
      <p:sp>
        <p:nvSpPr>
          <p:cNvPr id="118" name="Google Shape;118;p21"/>
          <p:cNvSpPr/>
          <p:nvPr/>
        </p:nvSpPr>
        <p:spPr>
          <a:xfrm>
            <a:off x="905963" y="1910338"/>
            <a:ext cx="1770300" cy="5031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A hemeprotein found only in red blood cells</a:t>
            </a:r>
            <a:endParaRPr sz="1100">
              <a:solidFill>
                <a:schemeClr val="dk1"/>
              </a:solidFill>
              <a:latin typeface="Century Gothic"/>
              <a:ea typeface="Century Gothic"/>
              <a:cs typeface="Century Gothic"/>
              <a:sym typeface="Century Gothic"/>
            </a:endParaRPr>
          </a:p>
        </p:txBody>
      </p:sp>
      <p:sp>
        <p:nvSpPr>
          <p:cNvPr id="119" name="Google Shape;119;p21"/>
          <p:cNvSpPr/>
          <p:nvPr/>
        </p:nvSpPr>
        <p:spPr>
          <a:xfrm>
            <a:off x="2398351" y="1352588"/>
            <a:ext cx="2017500" cy="4977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Oxygen transport function</a:t>
            </a:r>
            <a:endParaRPr sz="1100">
              <a:latin typeface="Century Gothic"/>
              <a:ea typeface="Century Gothic"/>
              <a:cs typeface="Century Gothic"/>
              <a:sym typeface="Century Gothic"/>
            </a:endParaRPr>
          </a:p>
        </p:txBody>
      </p:sp>
      <p:sp>
        <p:nvSpPr>
          <p:cNvPr id="120" name="Google Shape;120;p21"/>
          <p:cNvSpPr/>
          <p:nvPr/>
        </p:nvSpPr>
        <p:spPr>
          <a:xfrm>
            <a:off x="5075288" y="1352588"/>
            <a:ext cx="1583100" cy="4977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Contains heme as prosthetic group</a:t>
            </a:r>
            <a:endParaRPr sz="1100">
              <a:solidFill>
                <a:schemeClr val="dk1"/>
              </a:solidFill>
              <a:latin typeface="Century Gothic"/>
              <a:ea typeface="Century Gothic"/>
              <a:cs typeface="Century Gothic"/>
              <a:sym typeface="Century Gothic"/>
            </a:endParaRPr>
          </a:p>
        </p:txBody>
      </p:sp>
      <p:sp>
        <p:nvSpPr>
          <p:cNvPr id="121" name="Google Shape;121;p21"/>
          <p:cNvSpPr/>
          <p:nvPr/>
        </p:nvSpPr>
        <p:spPr>
          <a:xfrm>
            <a:off x="6658306" y="1947839"/>
            <a:ext cx="1583100" cy="3810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Heme reversibly binds to oxygen</a:t>
            </a:r>
            <a:endParaRPr sz="1100">
              <a:solidFill>
                <a:schemeClr val="dk1"/>
              </a:solidFill>
              <a:latin typeface="Century Gothic"/>
              <a:ea typeface="Century Gothic"/>
              <a:cs typeface="Century Gothic"/>
              <a:sym typeface="Century Gothic"/>
            </a:endParaRPr>
          </a:p>
        </p:txBody>
      </p:sp>
      <p:cxnSp>
        <p:nvCxnSpPr>
          <p:cNvPr id="122" name="Google Shape;122;p21"/>
          <p:cNvCxnSpPr>
            <a:stCxn id="117" idx="3"/>
            <a:endCxn id="121" idx="3"/>
          </p:cNvCxnSpPr>
          <p:nvPr/>
        </p:nvCxnSpPr>
        <p:spPr>
          <a:xfrm>
            <a:off x="7484013" y="578800"/>
            <a:ext cx="757500" cy="1559400"/>
          </a:xfrm>
          <a:prstGeom prst="curvedConnector3">
            <a:avLst>
              <a:gd fmla="val 131422" name="adj1"/>
            </a:avLst>
          </a:prstGeom>
          <a:noFill/>
          <a:ln cap="flat" cmpd="sng" w="9525">
            <a:solidFill>
              <a:srgbClr val="666666"/>
            </a:solidFill>
            <a:prstDash val="solid"/>
            <a:round/>
            <a:headEnd len="med" w="med" type="none"/>
            <a:tailEnd len="med" w="med" type="none"/>
          </a:ln>
        </p:spPr>
      </p:cxnSp>
      <p:cxnSp>
        <p:nvCxnSpPr>
          <p:cNvPr id="123" name="Google Shape;123;p21"/>
          <p:cNvCxnSpPr>
            <a:stCxn id="117" idx="3"/>
            <a:endCxn id="120" idx="3"/>
          </p:cNvCxnSpPr>
          <p:nvPr/>
        </p:nvCxnSpPr>
        <p:spPr>
          <a:xfrm flipH="1">
            <a:off x="6658413" y="578800"/>
            <a:ext cx="825600" cy="1022700"/>
          </a:xfrm>
          <a:prstGeom prst="curvedConnector3">
            <a:avLst>
              <a:gd fmla="val -28843" name="adj1"/>
            </a:avLst>
          </a:prstGeom>
          <a:noFill/>
          <a:ln cap="flat" cmpd="sng" w="9525">
            <a:solidFill>
              <a:srgbClr val="666666"/>
            </a:solidFill>
            <a:prstDash val="solid"/>
            <a:round/>
            <a:headEnd len="med" w="med" type="none"/>
            <a:tailEnd len="med" w="med" type="none"/>
          </a:ln>
        </p:spPr>
      </p:cxnSp>
      <p:cxnSp>
        <p:nvCxnSpPr>
          <p:cNvPr id="124" name="Google Shape;124;p21"/>
          <p:cNvCxnSpPr>
            <a:stCxn id="117" idx="1"/>
            <a:endCxn id="119" idx="1"/>
          </p:cNvCxnSpPr>
          <p:nvPr/>
        </p:nvCxnSpPr>
        <p:spPr>
          <a:xfrm>
            <a:off x="1739013" y="578800"/>
            <a:ext cx="659400" cy="1022700"/>
          </a:xfrm>
          <a:prstGeom prst="curvedConnector3">
            <a:avLst>
              <a:gd fmla="val -36112" name="adj1"/>
            </a:avLst>
          </a:prstGeom>
          <a:noFill/>
          <a:ln cap="flat" cmpd="sng" w="9525">
            <a:solidFill>
              <a:srgbClr val="666666"/>
            </a:solidFill>
            <a:prstDash val="solid"/>
            <a:round/>
            <a:headEnd len="med" w="med" type="none"/>
            <a:tailEnd len="med" w="med" type="none"/>
          </a:ln>
        </p:spPr>
      </p:cxnSp>
      <p:cxnSp>
        <p:nvCxnSpPr>
          <p:cNvPr id="125" name="Google Shape;125;p21"/>
          <p:cNvCxnSpPr>
            <a:stCxn id="117" idx="1"/>
            <a:endCxn id="118" idx="1"/>
          </p:cNvCxnSpPr>
          <p:nvPr/>
        </p:nvCxnSpPr>
        <p:spPr>
          <a:xfrm flipH="1">
            <a:off x="905913" y="578800"/>
            <a:ext cx="833100" cy="1583100"/>
          </a:xfrm>
          <a:prstGeom prst="curvedConnector3">
            <a:avLst>
              <a:gd fmla="val 128577" name="adj1"/>
            </a:avLst>
          </a:prstGeom>
          <a:noFill/>
          <a:ln cap="flat" cmpd="sng" w="9525">
            <a:solidFill>
              <a:srgbClr val="666666"/>
            </a:solidFill>
            <a:prstDash val="solid"/>
            <a:round/>
            <a:headEnd len="med" w="med" type="none"/>
            <a:tailEnd len="med" w="med" type="none"/>
          </a:ln>
        </p:spPr>
      </p:cxnSp>
      <p:sp>
        <p:nvSpPr>
          <p:cNvPr id="126" name="Google Shape;126;p21"/>
          <p:cNvSpPr/>
          <p:nvPr/>
        </p:nvSpPr>
        <p:spPr>
          <a:xfrm>
            <a:off x="332850" y="2979477"/>
            <a:ext cx="2518500" cy="371400"/>
          </a:xfrm>
          <a:prstGeom prst="rect">
            <a:avLst/>
          </a:prstGeom>
          <a:solidFill>
            <a:srgbClr val="6D9EEB"/>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b="1" lang="en-GB" sz="1600">
                <a:solidFill>
                  <a:srgbClr val="FFFFFF"/>
                </a:solidFill>
                <a:latin typeface="Comfortaa"/>
                <a:ea typeface="Comfortaa"/>
                <a:cs typeface="Comfortaa"/>
                <a:sym typeface="Comfortaa"/>
              </a:rPr>
              <a:t>The heme group:</a:t>
            </a:r>
            <a:endParaRPr b="1" sz="1600">
              <a:solidFill>
                <a:srgbClr val="FFFFFF"/>
              </a:solidFill>
              <a:latin typeface="Comfortaa"/>
              <a:ea typeface="Comfortaa"/>
              <a:cs typeface="Comfortaa"/>
              <a:sym typeface="Comfortaa"/>
            </a:endParaRPr>
          </a:p>
        </p:txBody>
      </p:sp>
      <p:cxnSp>
        <p:nvCxnSpPr>
          <p:cNvPr id="127" name="Google Shape;127;p21"/>
          <p:cNvCxnSpPr>
            <a:stCxn id="126" idx="1"/>
            <a:endCxn id="128" idx="1"/>
          </p:cNvCxnSpPr>
          <p:nvPr/>
        </p:nvCxnSpPr>
        <p:spPr>
          <a:xfrm>
            <a:off x="332850" y="3165177"/>
            <a:ext cx="125400" cy="429900"/>
          </a:xfrm>
          <a:prstGeom prst="bentConnector3">
            <a:avLst>
              <a:gd fmla="val -189892" name="adj1"/>
            </a:avLst>
          </a:prstGeom>
          <a:noFill/>
          <a:ln cap="flat" cmpd="sng" w="19050">
            <a:solidFill>
              <a:srgbClr val="EFEFEF"/>
            </a:solidFill>
            <a:prstDash val="solid"/>
            <a:round/>
            <a:headEnd len="sm" w="sm" type="none"/>
            <a:tailEnd len="sm" w="sm" type="none"/>
          </a:ln>
        </p:spPr>
      </p:cxnSp>
      <p:sp>
        <p:nvSpPr>
          <p:cNvPr id="128" name="Google Shape;128;p21"/>
          <p:cNvSpPr/>
          <p:nvPr/>
        </p:nvSpPr>
        <p:spPr>
          <a:xfrm>
            <a:off x="458275" y="3465625"/>
            <a:ext cx="2828100" cy="2589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000">
                <a:solidFill>
                  <a:schemeClr val="dk1"/>
                </a:solidFill>
                <a:latin typeface="Century Gothic"/>
                <a:ea typeface="Century Gothic"/>
                <a:cs typeface="Century Gothic"/>
                <a:sym typeface="Century Gothic"/>
              </a:rPr>
              <a:t>Fe</a:t>
            </a:r>
            <a:r>
              <a:rPr baseline="30000" lang="en-GB" sz="1000">
                <a:solidFill>
                  <a:schemeClr val="dk1"/>
                </a:solidFill>
                <a:latin typeface="Century Gothic"/>
                <a:ea typeface="Century Gothic"/>
                <a:cs typeface="Century Gothic"/>
                <a:sym typeface="Century Gothic"/>
              </a:rPr>
              <a:t>2+</a:t>
            </a:r>
            <a:r>
              <a:rPr lang="en-GB" sz="1000">
                <a:solidFill>
                  <a:schemeClr val="dk1"/>
                </a:solidFill>
                <a:latin typeface="Century Gothic"/>
                <a:ea typeface="Century Gothic"/>
                <a:cs typeface="Century Gothic"/>
                <a:sym typeface="Century Gothic"/>
              </a:rPr>
              <a:t> is present in the center of the heme</a:t>
            </a:r>
            <a:endParaRPr b="1" sz="1000">
              <a:latin typeface="Century Gothic"/>
              <a:ea typeface="Century Gothic"/>
              <a:cs typeface="Century Gothic"/>
              <a:sym typeface="Century Gothic"/>
            </a:endParaRPr>
          </a:p>
        </p:txBody>
      </p:sp>
      <p:sp>
        <p:nvSpPr>
          <p:cNvPr id="129" name="Google Shape;129;p21"/>
          <p:cNvSpPr/>
          <p:nvPr/>
        </p:nvSpPr>
        <p:spPr>
          <a:xfrm>
            <a:off x="458150" y="3799075"/>
            <a:ext cx="2828100" cy="2589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800">
                <a:solidFill>
                  <a:schemeClr val="dk1"/>
                </a:solidFill>
                <a:latin typeface="Century Gothic"/>
                <a:ea typeface="Century Gothic"/>
                <a:cs typeface="Century Gothic"/>
                <a:sym typeface="Century Gothic"/>
              </a:rPr>
              <a:t>Fe</a:t>
            </a:r>
            <a:r>
              <a:rPr baseline="30000" lang="en-GB" sz="800">
                <a:solidFill>
                  <a:schemeClr val="dk1"/>
                </a:solidFill>
                <a:latin typeface="Century Gothic"/>
                <a:ea typeface="Century Gothic"/>
                <a:cs typeface="Century Gothic"/>
                <a:sym typeface="Century Gothic"/>
              </a:rPr>
              <a:t>2+</a:t>
            </a:r>
            <a:r>
              <a:rPr lang="en-GB" sz="800">
                <a:solidFill>
                  <a:schemeClr val="dk1"/>
                </a:solidFill>
                <a:latin typeface="Century Gothic"/>
                <a:ea typeface="Century Gothic"/>
                <a:cs typeface="Century Gothic"/>
                <a:sym typeface="Century Gothic"/>
              </a:rPr>
              <a:t> binds to four nitrogen atoms of the porphyrin ring</a:t>
            </a:r>
            <a:endParaRPr b="1" sz="800">
              <a:latin typeface="Century Gothic"/>
              <a:ea typeface="Century Gothic"/>
              <a:cs typeface="Century Gothic"/>
              <a:sym typeface="Century Gothic"/>
            </a:endParaRPr>
          </a:p>
        </p:txBody>
      </p:sp>
      <p:cxnSp>
        <p:nvCxnSpPr>
          <p:cNvPr id="130" name="Google Shape;130;p21"/>
          <p:cNvCxnSpPr>
            <a:stCxn id="126" idx="1"/>
            <a:endCxn id="129" idx="1"/>
          </p:cNvCxnSpPr>
          <p:nvPr/>
        </p:nvCxnSpPr>
        <p:spPr>
          <a:xfrm>
            <a:off x="332850" y="3165177"/>
            <a:ext cx="125400" cy="763200"/>
          </a:xfrm>
          <a:prstGeom prst="bentConnector3">
            <a:avLst>
              <a:gd fmla="val -189892" name="adj1"/>
            </a:avLst>
          </a:prstGeom>
          <a:noFill/>
          <a:ln cap="flat" cmpd="sng" w="19050">
            <a:solidFill>
              <a:srgbClr val="EFEFEF"/>
            </a:solidFill>
            <a:prstDash val="solid"/>
            <a:round/>
            <a:headEnd len="sm" w="sm" type="none"/>
            <a:tailEnd len="sm" w="sm" type="none"/>
          </a:ln>
        </p:spPr>
      </p:cxnSp>
      <p:cxnSp>
        <p:nvCxnSpPr>
          <p:cNvPr id="131" name="Google Shape;131;p21"/>
          <p:cNvCxnSpPr>
            <a:stCxn id="126" idx="1"/>
            <a:endCxn id="132" idx="1"/>
          </p:cNvCxnSpPr>
          <p:nvPr/>
        </p:nvCxnSpPr>
        <p:spPr>
          <a:xfrm>
            <a:off x="332850" y="3165177"/>
            <a:ext cx="312300" cy="1091100"/>
          </a:xfrm>
          <a:prstGeom prst="bentConnector3">
            <a:avLst>
              <a:gd fmla="val -76281" name="adj1"/>
            </a:avLst>
          </a:prstGeom>
          <a:noFill/>
          <a:ln cap="flat" cmpd="sng" w="19050">
            <a:solidFill>
              <a:srgbClr val="EFEFEF"/>
            </a:solidFill>
            <a:prstDash val="solid"/>
            <a:round/>
            <a:headEnd len="sm" w="sm" type="none"/>
            <a:tailEnd len="sm" w="sm" type="none"/>
          </a:ln>
        </p:spPr>
      </p:cxnSp>
      <p:sp>
        <p:nvSpPr>
          <p:cNvPr id="132" name="Google Shape;132;p21"/>
          <p:cNvSpPr/>
          <p:nvPr/>
        </p:nvSpPr>
        <p:spPr>
          <a:xfrm>
            <a:off x="645174" y="4126845"/>
            <a:ext cx="2641200" cy="2589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Forms two additional bonds with:</a:t>
            </a:r>
            <a:endParaRPr sz="1100">
              <a:latin typeface="Century Gothic"/>
              <a:ea typeface="Century Gothic"/>
              <a:cs typeface="Century Gothic"/>
              <a:sym typeface="Century Gothic"/>
            </a:endParaRPr>
          </a:p>
        </p:txBody>
      </p:sp>
      <p:sp>
        <p:nvSpPr>
          <p:cNvPr id="133" name="Google Shape;133;p21"/>
          <p:cNvSpPr/>
          <p:nvPr/>
        </p:nvSpPr>
        <p:spPr>
          <a:xfrm>
            <a:off x="1192950" y="4451750"/>
            <a:ext cx="2093700" cy="2508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Century Gothic"/>
                <a:ea typeface="Century Gothic"/>
                <a:cs typeface="Century Gothic"/>
                <a:sym typeface="Century Gothic"/>
              </a:rPr>
              <a:t>Oxygen</a:t>
            </a:r>
            <a:endParaRPr sz="1100">
              <a:latin typeface="Century Gothic"/>
              <a:ea typeface="Century Gothic"/>
              <a:cs typeface="Century Gothic"/>
              <a:sym typeface="Century Gothic"/>
            </a:endParaRPr>
          </a:p>
        </p:txBody>
      </p:sp>
      <p:cxnSp>
        <p:nvCxnSpPr>
          <p:cNvPr id="134" name="Google Shape;134;p21"/>
          <p:cNvCxnSpPr>
            <a:stCxn id="132" idx="1"/>
            <a:endCxn id="133" idx="1"/>
          </p:cNvCxnSpPr>
          <p:nvPr/>
        </p:nvCxnSpPr>
        <p:spPr>
          <a:xfrm>
            <a:off x="645174" y="4256295"/>
            <a:ext cx="547800" cy="321000"/>
          </a:xfrm>
          <a:prstGeom prst="bentConnector3">
            <a:avLst>
              <a:gd fmla="val -43469" name="adj1"/>
            </a:avLst>
          </a:prstGeom>
          <a:noFill/>
          <a:ln cap="flat" cmpd="sng" w="19050">
            <a:solidFill>
              <a:srgbClr val="EFEFEF"/>
            </a:solidFill>
            <a:prstDash val="solid"/>
            <a:round/>
            <a:headEnd len="sm" w="sm" type="none"/>
            <a:tailEnd len="sm" w="sm" type="none"/>
          </a:ln>
        </p:spPr>
      </p:cxnSp>
      <p:cxnSp>
        <p:nvCxnSpPr>
          <p:cNvPr id="135" name="Google Shape;135;p21"/>
          <p:cNvCxnSpPr>
            <a:stCxn id="132" idx="1"/>
            <a:endCxn id="136" idx="1"/>
          </p:cNvCxnSpPr>
          <p:nvPr/>
        </p:nvCxnSpPr>
        <p:spPr>
          <a:xfrm>
            <a:off x="645174" y="4256295"/>
            <a:ext cx="547800" cy="649800"/>
          </a:xfrm>
          <a:prstGeom prst="bentConnector3">
            <a:avLst>
              <a:gd fmla="val -43469" name="adj1"/>
            </a:avLst>
          </a:prstGeom>
          <a:noFill/>
          <a:ln cap="flat" cmpd="sng" w="19050">
            <a:solidFill>
              <a:srgbClr val="EFEFEF"/>
            </a:solidFill>
            <a:prstDash val="solid"/>
            <a:round/>
            <a:headEnd len="sm" w="sm" type="none"/>
            <a:tailEnd len="sm" w="sm" type="none"/>
          </a:ln>
        </p:spPr>
      </p:cxnSp>
      <p:sp>
        <p:nvSpPr>
          <p:cNvPr id="136" name="Google Shape;136;p21"/>
          <p:cNvSpPr/>
          <p:nvPr/>
        </p:nvSpPr>
        <p:spPr>
          <a:xfrm>
            <a:off x="1192975" y="4776700"/>
            <a:ext cx="2093700" cy="2589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Century Gothic"/>
                <a:ea typeface="Century Gothic"/>
                <a:cs typeface="Century Gothic"/>
                <a:sym typeface="Century Gothic"/>
              </a:rPr>
              <a:t>Histidine residue of globin chain</a:t>
            </a:r>
            <a:endParaRPr sz="1000">
              <a:solidFill>
                <a:schemeClr val="dk1"/>
              </a:solidFill>
              <a:latin typeface="Century Gothic"/>
              <a:ea typeface="Century Gothic"/>
              <a:cs typeface="Century Gothic"/>
              <a:sym typeface="Century Gothic"/>
            </a:endParaRPr>
          </a:p>
        </p:txBody>
      </p:sp>
      <p:sp>
        <p:nvSpPr>
          <p:cNvPr id="137" name="Google Shape;137;p21"/>
          <p:cNvSpPr txBox="1"/>
          <p:nvPr/>
        </p:nvSpPr>
        <p:spPr>
          <a:xfrm>
            <a:off x="6375942" y="3023975"/>
            <a:ext cx="2641200" cy="1975500"/>
          </a:xfrm>
          <a:prstGeom prst="rect">
            <a:avLst/>
          </a:prstGeom>
          <a:noFill/>
          <a:ln cap="flat" cmpd="sng" w="1905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The iron molecule must be in the ferrous state (Fe</a:t>
            </a:r>
            <a:r>
              <a:rPr baseline="30000" lang="en-GB" sz="800">
                <a:solidFill>
                  <a:srgbClr val="999999"/>
                </a:solidFill>
                <a:latin typeface="Century Gothic"/>
                <a:ea typeface="Century Gothic"/>
                <a:cs typeface="Century Gothic"/>
                <a:sym typeface="Century Gothic"/>
              </a:rPr>
              <a:t>2+</a:t>
            </a:r>
            <a:r>
              <a:rPr lang="en-GB" sz="800">
                <a:solidFill>
                  <a:srgbClr val="999999"/>
                </a:solidFill>
                <a:latin typeface="Century Gothic"/>
                <a:ea typeface="Century Gothic"/>
                <a:cs typeface="Century Gothic"/>
                <a:sym typeface="Century Gothic"/>
              </a:rPr>
              <a:t>) When the Heme group contains ferrous iron, the iron is able to bind to 6 molecules:</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  ○ 4 </a:t>
            </a:r>
            <a:r>
              <a:rPr lang="en-GB" sz="800">
                <a:solidFill>
                  <a:srgbClr val="999999"/>
                </a:solidFill>
                <a:latin typeface="Century Gothic"/>
                <a:ea typeface="Century Gothic"/>
                <a:cs typeface="Century Gothic"/>
                <a:sym typeface="Century Gothic"/>
              </a:rPr>
              <a:t>Pyrrole</a:t>
            </a:r>
            <a:r>
              <a:rPr lang="en-GB" sz="800">
                <a:solidFill>
                  <a:srgbClr val="999999"/>
                </a:solidFill>
                <a:latin typeface="Century Gothic"/>
                <a:ea typeface="Century Gothic"/>
                <a:cs typeface="Century Gothic"/>
                <a:sym typeface="Century Gothic"/>
              </a:rPr>
              <a:t> nitrogens of the porphyrin ring</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  ○ 1 Histidine of the globin chain</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  ○ 1 Molecular O</a:t>
            </a:r>
            <a:r>
              <a:rPr baseline="-25000" lang="en-GB" sz="800">
                <a:solidFill>
                  <a:srgbClr val="999999"/>
                </a:solidFill>
                <a:latin typeface="Century Gothic"/>
                <a:ea typeface="Century Gothic"/>
                <a:cs typeface="Century Gothic"/>
                <a:sym typeface="Century Gothic"/>
              </a:rPr>
              <a:t>2</a:t>
            </a:r>
            <a:r>
              <a:rPr lang="en-GB" sz="800">
                <a:solidFill>
                  <a:srgbClr val="999999"/>
                </a:solidFill>
                <a:latin typeface="Century Gothic"/>
                <a:ea typeface="Century Gothic"/>
                <a:cs typeface="Century Gothic"/>
                <a:sym typeface="Century Gothic"/>
              </a:rPr>
              <a:t> 3+</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In case the iron was in the ferric state (</a:t>
            </a:r>
            <a:r>
              <a:rPr lang="en-GB" sz="800">
                <a:solidFill>
                  <a:srgbClr val="999999"/>
                </a:solidFill>
                <a:latin typeface="Century Gothic"/>
                <a:ea typeface="Century Gothic"/>
                <a:cs typeface="Century Gothic"/>
                <a:sym typeface="Century Gothic"/>
              </a:rPr>
              <a:t>Fe</a:t>
            </a:r>
            <a:r>
              <a:rPr baseline="30000" lang="en-GB" sz="800">
                <a:solidFill>
                  <a:srgbClr val="999999"/>
                </a:solidFill>
                <a:latin typeface="Century Gothic"/>
                <a:ea typeface="Century Gothic"/>
                <a:cs typeface="Century Gothic"/>
                <a:sym typeface="Century Gothic"/>
              </a:rPr>
              <a:t>3+</a:t>
            </a:r>
            <a:r>
              <a:rPr lang="en-GB" sz="800">
                <a:solidFill>
                  <a:srgbClr val="999999"/>
                </a:solidFill>
                <a:latin typeface="Century Gothic"/>
                <a:ea typeface="Century Gothic"/>
                <a:cs typeface="Century Gothic"/>
                <a:sym typeface="Century Gothic"/>
              </a:rPr>
              <a:t>), it can only make five bonds, so it cannot bind to oxygen. This is the case in Met-hemoglobin. “Abnormal hemoglobin”</a:t>
            </a:r>
            <a:endParaRPr sz="800">
              <a:solidFill>
                <a:srgbClr val="999999"/>
              </a:solidFill>
              <a:latin typeface="Century Gothic"/>
              <a:ea typeface="Century Gothic"/>
              <a:cs typeface="Century Gothic"/>
              <a:sym typeface="Century Gothic"/>
            </a:endParaRPr>
          </a:p>
        </p:txBody>
      </p:sp>
      <p:sp>
        <p:nvSpPr>
          <p:cNvPr id="138" name="Google Shape;138;p21"/>
          <p:cNvSpPr/>
          <p:nvPr/>
        </p:nvSpPr>
        <p:spPr>
          <a:xfrm>
            <a:off x="3350550" y="2676700"/>
            <a:ext cx="2980800" cy="2604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Century Gothic"/>
                <a:ea typeface="Century Gothic"/>
                <a:cs typeface="Century Gothic"/>
                <a:sym typeface="Century Gothic"/>
              </a:rPr>
              <a:t>A complex of protoporphyrin IX + ferrous (Fe</a:t>
            </a:r>
            <a:r>
              <a:rPr baseline="30000" lang="en-GB" sz="1000">
                <a:solidFill>
                  <a:schemeClr val="dk1"/>
                </a:solidFill>
                <a:latin typeface="Century Gothic"/>
                <a:ea typeface="Century Gothic"/>
                <a:cs typeface="Century Gothic"/>
                <a:sym typeface="Century Gothic"/>
              </a:rPr>
              <a:t>2+</a:t>
            </a:r>
            <a:r>
              <a:rPr lang="en-GB" sz="1000">
                <a:solidFill>
                  <a:schemeClr val="dk1"/>
                </a:solidFill>
                <a:latin typeface="Century Gothic"/>
                <a:ea typeface="Century Gothic"/>
                <a:cs typeface="Century Gothic"/>
                <a:sym typeface="Century Gothic"/>
              </a:rPr>
              <a:t>)</a:t>
            </a:r>
            <a:endParaRPr sz="1000">
              <a:solidFill>
                <a:schemeClr val="dk1"/>
              </a:solidFill>
              <a:latin typeface="Century Gothic"/>
              <a:ea typeface="Century Gothic"/>
              <a:cs typeface="Century Gothic"/>
              <a:sym typeface="Century Gothic"/>
            </a:endParaRPr>
          </a:p>
        </p:txBody>
      </p:sp>
      <p:cxnSp>
        <p:nvCxnSpPr>
          <p:cNvPr id="139" name="Google Shape;139;p21"/>
          <p:cNvCxnSpPr>
            <a:stCxn id="126" idx="3"/>
            <a:endCxn id="138" idx="1"/>
          </p:cNvCxnSpPr>
          <p:nvPr/>
        </p:nvCxnSpPr>
        <p:spPr>
          <a:xfrm flipH="1" rot="10800000">
            <a:off x="2851350" y="2806977"/>
            <a:ext cx="499200" cy="358200"/>
          </a:xfrm>
          <a:prstGeom prst="curvedConnector3">
            <a:avLst>
              <a:gd fmla="val 50000" name="adj1"/>
            </a:avLst>
          </a:prstGeom>
          <a:noFill/>
          <a:ln cap="flat" cmpd="sng" w="9525">
            <a:solidFill>
              <a:srgbClr val="666666"/>
            </a:solidFill>
            <a:prstDash val="solid"/>
            <a:round/>
            <a:headEnd len="med" w="med" type="none"/>
            <a:tailEnd len="med" w="med" type="none"/>
          </a:ln>
        </p:spPr>
      </p:cxnSp>
      <p:cxnSp>
        <p:nvCxnSpPr>
          <p:cNvPr id="140" name="Google Shape;140;p21"/>
          <p:cNvCxnSpPr>
            <a:stCxn id="136" idx="3"/>
          </p:cNvCxnSpPr>
          <p:nvPr/>
        </p:nvCxnSpPr>
        <p:spPr>
          <a:xfrm flipH="1" rot="10800000">
            <a:off x="3286675" y="4538350"/>
            <a:ext cx="1277700" cy="367800"/>
          </a:xfrm>
          <a:prstGeom prst="straightConnector1">
            <a:avLst/>
          </a:prstGeom>
          <a:noFill/>
          <a:ln cap="flat" cmpd="sng" w="9525">
            <a:solidFill>
              <a:srgbClr val="B7B7B7"/>
            </a:solidFill>
            <a:prstDash val="solid"/>
            <a:round/>
            <a:headEnd len="med" w="med" type="none"/>
            <a:tailEnd len="med" w="med" type="triangle"/>
          </a:ln>
        </p:spPr>
      </p:cxnSp>
      <p:cxnSp>
        <p:nvCxnSpPr>
          <p:cNvPr id="141" name="Google Shape;141;p21"/>
          <p:cNvCxnSpPr>
            <a:stCxn id="133" idx="3"/>
          </p:cNvCxnSpPr>
          <p:nvPr/>
        </p:nvCxnSpPr>
        <p:spPr>
          <a:xfrm flipH="1" rot="10800000">
            <a:off x="3286650" y="3492350"/>
            <a:ext cx="1424700" cy="1084800"/>
          </a:xfrm>
          <a:prstGeom prst="straightConnector1">
            <a:avLst/>
          </a:prstGeom>
          <a:noFill/>
          <a:ln cap="flat" cmpd="sng" w="9525">
            <a:solidFill>
              <a:srgbClr val="B7B7B7"/>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graphicFrame>
        <p:nvGraphicFramePr>
          <p:cNvPr id="146" name="Google Shape;146;p22"/>
          <p:cNvGraphicFramePr/>
          <p:nvPr/>
        </p:nvGraphicFramePr>
        <p:xfrm>
          <a:off x="172419" y="2457589"/>
          <a:ext cx="3000000" cy="3000000"/>
        </p:xfrm>
        <a:graphic>
          <a:graphicData uri="http://schemas.openxmlformats.org/drawingml/2006/table">
            <a:tbl>
              <a:tblPr>
                <a:noFill/>
                <a:tableStyleId>{3821BB40-B5AD-4FA7-8BB8-524D5496EFA2}</a:tableStyleId>
              </a:tblPr>
              <a:tblGrid>
                <a:gridCol w="888300"/>
                <a:gridCol w="1588625"/>
                <a:gridCol w="1580475"/>
              </a:tblGrid>
              <a:tr h="477650">
                <a:tc>
                  <a:txBody>
                    <a:bodyPr/>
                    <a:lstStyle/>
                    <a:p>
                      <a:pPr indent="0" lvl="0" marL="0" rtl="0" algn="ctr">
                        <a:spcBef>
                          <a:spcPts val="0"/>
                        </a:spcBef>
                        <a:spcAft>
                          <a:spcPts val="0"/>
                        </a:spcAft>
                        <a:buNone/>
                      </a:pPr>
                      <a:r>
                        <a:rPr b="1" lang="en-GB" sz="1300">
                          <a:solidFill>
                            <a:srgbClr val="FFFFFF"/>
                          </a:solidFill>
                          <a:latin typeface="Century Gothic"/>
                          <a:ea typeface="Century Gothic"/>
                          <a:cs typeface="Century Gothic"/>
                          <a:sym typeface="Century Gothic"/>
                        </a:rPr>
                        <a:t>Form</a:t>
                      </a:r>
                      <a:endParaRPr b="1" sz="1300">
                        <a:solidFill>
                          <a:srgbClr val="FFFFFF"/>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D9EEB"/>
                    </a:solidFill>
                  </a:tcPr>
                </a:tc>
                <a:tc>
                  <a:txBody>
                    <a:bodyPr/>
                    <a:lstStyle/>
                    <a:p>
                      <a:pPr indent="0" lvl="0" marL="0" rtl="0" algn="ctr">
                        <a:lnSpc>
                          <a:spcPct val="100000"/>
                        </a:lnSpc>
                        <a:spcBef>
                          <a:spcPts val="0"/>
                        </a:spcBef>
                        <a:spcAft>
                          <a:spcPts val="0"/>
                        </a:spcAft>
                        <a:buNone/>
                      </a:pPr>
                      <a:r>
                        <a:rPr b="1" lang="en-GB" sz="1300">
                          <a:solidFill>
                            <a:srgbClr val="FFFFFF"/>
                          </a:solidFill>
                          <a:latin typeface="Century Gothic"/>
                          <a:ea typeface="Century Gothic"/>
                          <a:cs typeface="Century Gothic"/>
                          <a:sym typeface="Century Gothic"/>
                        </a:rPr>
                        <a:t>Chain composition</a:t>
                      </a:r>
                      <a:endParaRPr b="1" sz="1300">
                        <a:solidFill>
                          <a:srgbClr val="FFFFFF"/>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rPr b="1" lang="en-GB" sz="1300">
                          <a:solidFill>
                            <a:srgbClr val="FFFFFF"/>
                          </a:solidFill>
                          <a:latin typeface="Century Gothic"/>
                          <a:ea typeface="Century Gothic"/>
                          <a:cs typeface="Century Gothic"/>
                          <a:sym typeface="Century Gothic"/>
                        </a:rPr>
                        <a:t>Fraction of total hemoglobin </a:t>
                      </a:r>
                      <a:endParaRPr b="1" sz="1300">
                        <a:solidFill>
                          <a:srgbClr val="FFFFFF"/>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D9EEB"/>
                    </a:solidFill>
                  </a:tcPr>
                </a:tc>
              </a:tr>
              <a:tr h="433625">
                <a:tc>
                  <a:txBody>
                    <a:bodyPr/>
                    <a:lstStyle/>
                    <a:p>
                      <a:pPr indent="0" lvl="0" marL="0" rtl="0" algn="ctr">
                        <a:spcBef>
                          <a:spcPts val="0"/>
                        </a:spcBef>
                        <a:spcAft>
                          <a:spcPts val="0"/>
                        </a:spcAft>
                        <a:buNone/>
                      </a:pPr>
                      <a:r>
                        <a:rPr lang="en-GB">
                          <a:solidFill>
                            <a:srgbClr val="666666"/>
                          </a:solidFill>
                          <a:latin typeface="Century Gothic"/>
                          <a:ea typeface="Century Gothic"/>
                          <a:cs typeface="Century Gothic"/>
                          <a:sym typeface="Century Gothic"/>
                        </a:rPr>
                        <a:t>HbA</a:t>
                      </a:r>
                      <a:endParaRPr>
                        <a:solidFill>
                          <a:srgbClr val="666666"/>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α</a:t>
                      </a:r>
                      <a:r>
                        <a:rPr baseline="-25000" lang="en-GB">
                          <a:latin typeface="Century Gothic"/>
                          <a:ea typeface="Century Gothic"/>
                          <a:cs typeface="Century Gothic"/>
                          <a:sym typeface="Century Gothic"/>
                        </a:rPr>
                        <a:t>2</a:t>
                      </a:r>
                      <a:r>
                        <a:rPr lang="en-GB">
                          <a:latin typeface="Century Gothic"/>
                          <a:ea typeface="Century Gothic"/>
                          <a:cs typeface="Century Gothic"/>
                          <a:sym typeface="Century Gothic"/>
                        </a:rPr>
                        <a:t>β</a:t>
                      </a:r>
                      <a:r>
                        <a:rPr baseline="-25000" lang="en-GB">
                          <a:latin typeface="Century Gothic"/>
                          <a:ea typeface="Century Gothic"/>
                          <a:cs typeface="Century Gothic"/>
                          <a:sym typeface="Century Gothic"/>
                        </a:rPr>
                        <a:t>2</a:t>
                      </a:r>
                      <a:endParaRPr baseline="-25000">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90%</a:t>
                      </a:r>
                      <a:endParaRPr>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3625">
                <a:tc>
                  <a:txBody>
                    <a:bodyPr/>
                    <a:lstStyle/>
                    <a:p>
                      <a:pPr indent="0" lvl="0" marL="0" rtl="0" algn="ctr">
                        <a:spcBef>
                          <a:spcPts val="0"/>
                        </a:spcBef>
                        <a:spcAft>
                          <a:spcPts val="0"/>
                        </a:spcAft>
                        <a:buNone/>
                      </a:pPr>
                      <a:r>
                        <a:rPr lang="en-GB">
                          <a:solidFill>
                            <a:srgbClr val="666666"/>
                          </a:solidFill>
                          <a:latin typeface="Century Gothic"/>
                          <a:ea typeface="Century Gothic"/>
                          <a:cs typeface="Century Gothic"/>
                          <a:sym typeface="Century Gothic"/>
                        </a:rPr>
                        <a:t>HbF</a:t>
                      </a:r>
                      <a:endParaRPr>
                        <a:solidFill>
                          <a:srgbClr val="666666"/>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          </a:t>
                      </a:r>
                      <a:r>
                        <a:rPr lang="en-GB">
                          <a:solidFill>
                            <a:schemeClr val="dk1"/>
                          </a:solidFill>
                          <a:latin typeface="Century Gothic"/>
                          <a:ea typeface="Century Gothic"/>
                          <a:cs typeface="Century Gothic"/>
                          <a:sym typeface="Century Gothic"/>
                        </a:rPr>
                        <a:t>α</a:t>
                      </a:r>
                      <a:r>
                        <a:rPr baseline="-25000" lang="en-GB">
                          <a:solidFill>
                            <a:schemeClr val="dk1"/>
                          </a:solidFill>
                          <a:latin typeface="Century Gothic"/>
                          <a:ea typeface="Century Gothic"/>
                          <a:cs typeface="Century Gothic"/>
                          <a:sym typeface="Century Gothic"/>
                        </a:rPr>
                        <a:t>2</a:t>
                      </a:r>
                      <a:r>
                        <a:rPr lang="en-GB">
                          <a:solidFill>
                            <a:schemeClr val="dk1"/>
                          </a:solidFill>
                          <a:latin typeface="Century Gothic"/>
                          <a:ea typeface="Century Gothic"/>
                          <a:cs typeface="Century Gothic"/>
                          <a:sym typeface="Century Gothic"/>
                        </a:rPr>
                        <a:t>γ</a:t>
                      </a:r>
                      <a:r>
                        <a:rPr baseline="-25000" lang="en-GB">
                          <a:solidFill>
                            <a:schemeClr val="dk1"/>
                          </a:solidFill>
                          <a:latin typeface="Century Gothic"/>
                          <a:ea typeface="Century Gothic"/>
                          <a:cs typeface="Century Gothic"/>
                          <a:sym typeface="Century Gothic"/>
                        </a:rPr>
                        <a:t>2 </a:t>
                      </a:r>
                      <a:r>
                        <a:rPr lang="en-GB" sz="600">
                          <a:solidFill>
                            <a:srgbClr val="999999"/>
                          </a:solidFill>
                          <a:latin typeface="Century Gothic"/>
                          <a:ea typeface="Century Gothic"/>
                          <a:cs typeface="Century Gothic"/>
                          <a:sym typeface="Century Gothic"/>
                        </a:rPr>
                        <a:t>(Gamma)</a:t>
                      </a:r>
                      <a:endParaRPr sz="600">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&lt; 2%</a:t>
                      </a:r>
                      <a:endParaRPr>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3625">
                <a:tc>
                  <a:txBody>
                    <a:bodyPr/>
                    <a:lstStyle/>
                    <a:p>
                      <a:pPr indent="0" lvl="0" marL="0" rtl="0" algn="ctr">
                        <a:spcBef>
                          <a:spcPts val="0"/>
                        </a:spcBef>
                        <a:spcAft>
                          <a:spcPts val="0"/>
                        </a:spcAft>
                        <a:buNone/>
                      </a:pPr>
                      <a:r>
                        <a:rPr lang="en-GB">
                          <a:solidFill>
                            <a:srgbClr val="666666"/>
                          </a:solidFill>
                          <a:latin typeface="Century Gothic"/>
                          <a:ea typeface="Century Gothic"/>
                          <a:cs typeface="Century Gothic"/>
                          <a:sym typeface="Century Gothic"/>
                        </a:rPr>
                        <a:t>HbA</a:t>
                      </a:r>
                      <a:r>
                        <a:rPr baseline="-25000" lang="en-GB">
                          <a:solidFill>
                            <a:srgbClr val="666666"/>
                          </a:solidFill>
                          <a:latin typeface="Century Gothic"/>
                          <a:ea typeface="Century Gothic"/>
                          <a:cs typeface="Century Gothic"/>
                          <a:sym typeface="Century Gothic"/>
                        </a:rPr>
                        <a:t>2</a:t>
                      </a:r>
                      <a:endParaRPr baseline="-25000">
                        <a:solidFill>
                          <a:srgbClr val="666666"/>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a:solidFill>
                            <a:schemeClr val="dk1"/>
                          </a:solidFill>
                          <a:latin typeface="Century Gothic"/>
                          <a:ea typeface="Century Gothic"/>
                          <a:cs typeface="Century Gothic"/>
                          <a:sym typeface="Century Gothic"/>
                        </a:rPr>
                        <a:t>       α</a:t>
                      </a:r>
                      <a:r>
                        <a:rPr baseline="-25000" lang="en-GB">
                          <a:solidFill>
                            <a:schemeClr val="dk1"/>
                          </a:solidFill>
                          <a:latin typeface="Century Gothic"/>
                          <a:ea typeface="Century Gothic"/>
                          <a:cs typeface="Century Gothic"/>
                          <a:sym typeface="Century Gothic"/>
                        </a:rPr>
                        <a:t>2</a:t>
                      </a:r>
                      <a:r>
                        <a:rPr lang="en-GB">
                          <a:solidFill>
                            <a:schemeClr val="dk1"/>
                          </a:solidFill>
                          <a:latin typeface="Century Gothic"/>
                          <a:ea typeface="Century Gothic"/>
                          <a:cs typeface="Century Gothic"/>
                          <a:sym typeface="Century Gothic"/>
                        </a:rPr>
                        <a:t>δ</a:t>
                      </a:r>
                      <a:r>
                        <a:rPr baseline="-25000" lang="en-GB">
                          <a:solidFill>
                            <a:schemeClr val="dk1"/>
                          </a:solidFill>
                          <a:latin typeface="Century Gothic"/>
                          <a:ea typeface="Century Gothic"/>
                          <a:cs typeface="Century Gothic"/>
                          <a:sym typeface="Century Gothic"/>
                        </a:rPr>
                        <a:t>2 </a:t>
                      </a:r>
                      <a:r>
                        <a:rPr lang="en-GB" sz="600">
                          <a:solidFill>
                            <a:srgbClr val="999999"/>
                          </a:solidFill>
                          <a:latin typeface="Century Gothic"/>
                          <a:ea typeface="Century Gothic"/>
                          <a:cs typeface="Century Gothic"/>
                          <a:sym typeface="Century Gothic"/>
                        </a:rPr>
                        <a:t>(Delta)</a:t>
                      </a:r>
                      <a:endParaRPr baseline="-25000" sz="600">
                        <a:solidFill>
                          <a:srgbClr val="999999"/>
                        </a:solidFill>
                        <a:latin typeface="Century Gothic"/>
                        <a:ea typeface="Century Gothic"/>
                        <a:cs typeface="Century Gothic"/>
                        <a:sym typeface="Century Gothic"/>
                      </a:endParaRPr>
                    </a:p>
                  </a:txBody>
                  <a:tcPr marT="45900" marB="45900" marR="48000" marL="4800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2% - 5%</a:t>
                      </a:r>
                      <a:endParaRPr>
                        <a:latin typeface="Century Gothic"/>
                        <a:ea typeface="Century Gothic"/>
                        <a:cs typeface="Century Gothic"/>
                        <a:sym typeface="Century Gothic"/>
                      </a:endParaRPr>
                    </a:p>
                  </a:txBody>
                  <a:tcPr marT="45900" marB="45900" marR="48000" marL="48000" anchor="ctr">
                    <a:lnL cap="flat" cmpd="sng" w="19050">
                      <a:solidFill>
                        <a:srgbClr val="D9D9D9"/>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3625">
                <a:tc>
                  <a:txBody>
                    <a:bodyPr/>
                    <a:lstStyle/>
                    <a:p>
                      <a:pPr indent="0" lvl="0" marL="0" rtl="0" algn="ctr">
                        <a:spcBef>
                          <a:spcPts val="0"/>
                        </a:spcBef>
                        <a:spcAft>
                          <a:spcPts val="0"/>
                        </a:spcAft>
                        <a:buClr>
                          <a:schemeClr val="dk1"/>
                        </a:buClr>
                        <a:buSzPts val="1100"/>
                        <a:buFont typeface="Arial"/>
                        <a:buNone/>
                      </a:pPr>
                      <a:r>
                        <a:rPr lang="en-GB">
                          <a:solidFill>
                            <a:srgbClr val="666666"/>
                          </a:solidFill>
                          <a:latin typeface="Century Gothic"/>
                          <a:ea typeface="Century Gothic"/>
                          <a:cs typeface="Century Gothic"/>
                          <a:sym typeface="Century Gothic"/>
                        </a:rPr>
                        <a:t>HbA</a:t>
                      </a:r>
                      <a:r>
                        <a:rPr baseline="-25000" lang="en-GB">
                          <a:solidFill>
                            <a:srgbClr val="666666"/>
                          </a:solidFill>
                          <a:latin typeface="Century Gothic"/>
                          <a:ea typeface="Century Gothic"/>
                          <a:cs typeface="Century Gothic"/>
                          <a:sym typeface="Century Gothic"/>
                        </a:rPr>
                        <a:t>1c</a:t>
                      </a:r>
                      <a:endParaRPr>
                        <a:solidFill>
                          <a:srgbClr val="666666"/>
                        </a:solidFill>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α</a:t>
                      </a:r>
                      <a:r>
                        <a:rPr baseline="-25000" lang="en-GB">
                          <a:latin typeface="Century Gothic"/>
                          <a:ea typeface="Century Gothic"/>
                          <a:cs typeface="Century Gothic"/>
                          <a:sym typeface="Century Gothic"/>
                        </a:rPr>
                        <a:t>2</a:t>
                      </a:r>
                      <a:r>
                        <a:rPr lang="en-GB">
                          <a:latin typeface="Century Gothic"/>
                          <a:ea typeface="Century Gothic"/>
                          <a:cs typeface="Century Gothic"/>
                          <a:sym typeface="Century Gothic"/>
                        </a:rPr>
                        <a:t>β</a:t>
                      </a:r>
                      <a:r>
                        <a:rPr baseline="-25000" lang="en-GB">
                          <a:latin typeface="Century Gothic"/>
                          <a:ea typeface="Century Gothic"/>
                          <a:cs typeface="Century Gothic"/>
                          <a:sym typeface="Century Gothic"/>
                        </a:rPr>
                        <a:t>2</a:t>
                      </a:r>
                      <a:r>
                        <a:rPr lang="en-GB">
                          <a:latin typeface="Century Gothic"/>
                          <a:ea typeface="Century Gothic"/>
                          <a:cs typeface="Century Gothic"/>
                          <a:sym typeface="Century Gothic"/>
                        </a:rPr>
                        <a:t>-glucose</a:t>
                      </a:r>
                      <a:endParaRPr>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3% - 9%</a:t>
                      </a:r>
                      <a:endParaRPr>
                        <a:latin typeface="Century Gothic"/>
                        <a:ea typeface="Century Gothic"/>
                        <a:cs typeface="Century Gothic"/>
                        <a:sym typeface="Century Gothic"/>
                      </a:endParaRPr>
                    </a:p>
                  </a:txBody>
                  <a:tcPr marT="45900" marB="45900" marR="48000" marL="480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47" name="Google Shape;147;p22"/>
          <p:cNvSpPr/>
          <p:nvPr/>
        </p:nvSpPr>
        <p:spPr>
          <a:xfrm>
            <a:off x="1794475" y="451751"/>
            <a:ext cx="5802000" cy="435300"/>
          </a:xfrm>
          <a:prstGeom prst="roundRect">
            <a:avLst>
              <a:gd fmla="val 16667"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2400">
                <a:solidFill>
                  <a:srgbClr val="FFFFFF"/>
                </a:solidFill>
                <a:latin typeface="Comfortaa"/>
                <a:ea typeface="Comfortaa"/>
                <a:cs typeface="Comfortaa"/>
                <a:sym typeface="Comfortaa"/>
              </a:rPr>
              <a:t>Types of Hb</a:t>
            </a:r>
            <a:endParaRPr b="1" sz="600">
              <a:solidFill>
                <a:srgbClr val="FFFFFF"/>
              </a:solidFill>
              <a:latin typeface="Comfortaa"/>
              <a:ea typeface="Comfortaa"/>
              <a:cs typeface="Comfortaa"/>
              <a:sym typeface="Comfortaa"/>
            </a:endParaRPr>
          </a:p>
        </p:txBody>
      </p:sp>
      <p:sp>
        <p:nvSpPr>
          <p:cNvPr id="148" name="Google Shape;148;p22"/>
          <p:cNvSpPr/>
          <p:nvPr/>
        </p:nvSpPr>
        <p:spPr>
          <a:xfrm>
            <a:off x="1124425" y="1851525"/>
            <a:ext cx="1892700" cy="3498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200">
                <a:solidFill>
                  <a:schemeClr val="dk1"/>
                </a:solidFill>
                <a:latin typeface="Century Gothic"/>
                <a:ea typeface="Century Gothic"/>
                <a:cs typeface="Century Gothic"/>
                <a:sym typeface="Century Gothic"/>
              </a:rPr>
              <a:t>Normal</a:t>
            </a:r>
            <a:endParaRPr sz="500">
              <a:solidFill>
                <a:schemeClr val="dk1"/>
              </a:solidFill>
              <a:latin typeface="Century Gothic"/>
              <a:ea typeface="Century Gothic"/>
              <a:cs typeface="Century Gothic"/>
              <a:sym typeface="Century Gothic"/>
            </a:endParaRPr>
          </a:p>
        </p:txBody>
      </p:sp>
      <p:sp>
        <p:nvSpPr>
          <p:cNvPr id="149" name="Google Shape;149;p22"/>
          <p:cNvSpPr/>
          <p:nvPr/>
        </p:nvSpPr>
        <p:spPr>
          <a:xfrm>
            <a:off x="5989400" y="1868650"/>
            <a:ext cx="1892700" cy="3498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200">
                <a:solidFill>
                  <a:schemeClr val="dk1"/>
                </a:solidFill>
                <a:latin typeface="Century Gothic"/>
                <a:ea typeface="Century Gothic"/>
                <a:cs typeface="Century Gothic"/>
                <a:sym typeface="Century Gothic"/>
              </a:rPr>
              <a:t>Abnormal: </a:t>
            </a:r>
            <a:endParaRPr sz="500">
              <a:solidFill>
                <a:schemeClr val="dk1"/>
              </a:solidFill>
              <a:latin typeface="Century Gothic"/>
              <a:ea typeface="Century Gothic"/>
              <a:cs typeface="Century Gothic"/>
              <a:sym typeface="Century Gothic"/>
            </a:endParaRPr>
          </a:p>
        </p:txBody>
      </p:sp>
      <p:cxnSp>
        <p:nvCxnSpPr>
          <p:cNvPr id="150" name="Google Shape;150;p22"/>
          <p:cNvCxnSpPr>
            <a:stCxn id="147" idx="3"/>
            <a:endCxn id="149" idx="3"/>
          </p:cNvCxnSpPr>
          <p:nvPr/>
        </p:nvCxnSpPr>
        <p:spPr>
          <a:xfrm>
            <a:off x="7596475" y="669401"/>
            <a:ext cx="285600" cy="1374000"/>
          </a:xfrm>
          <a:prstGeom prst="curvedConnector3">
            <a:avLst>
              <a:gd fmla="val 275044" name="adj1"/>
            </a:avLst>
          </a:prstGeom>
          <a:noFill/>
          <a:ln cap="flat" cmpd="sng" w="9525">
            <a:solidFill>
              <a:srgbClr val="666666"/>
            </a:solidFill>
            <a:prstDash val="solid"/>
            <a:round/>
            <a:headEnd len="med" w="med" type="none"/>
            <a:tailEnd len="med" w="med" type="none"/>
          </a:ln>
        </p:spPr>
      </p:cxnSp>
      <p:cxnSp>
        <p:nvCxnSpPr>
          <p:cNvPr id="151" name="Google Shape;151;p22"/>
          <p:cNvCxnSpPr>
            <a:stCxn id="147" idx="1"/>
            <a:endCxn id="148" idx="1"/>
          </p:cNvCxnSpPr>
          <p:nvPr/>
        </p:nvCxnSpPr>
        <p:spPr>
          <a:xfrm flipH="1">
            <a:off x="1124575" y="669401"/>
            <a:ext cx="669900" cy="1356900"/>
          </a:xfrm>
          <a:prstGeom prst="curvedConnector3">
            <a:avLst>
              <a:gd fmla="val 135508" name="adj1"/>
            </a:avLst>
          </a:prstGeom>
          <a:noFill/>
          <a:ln cap="flat" cmpd="sng" w="9525">
            <a:solidFill>
              <a:srgbClr val="666666"/>
            </a:solidFill>
            <a:prstDash val="solid"/>
            <a:round/>
            <a:headEnd len="med" w="med" type="none"/>
            <a:tailEnd len="med" w="med" type="none"/>
          </a:ln>
        </p:spPr>
      </p:cxnSp>
      <p:sp>
        <p:nvSpPr>
          <p:cNvPr id="152" name="Google Shape;152;p22"/>
          <p:cNvSpPr/>
          <p:nvPr/>
        </p:nvSpPr>
        <p:spPr>
          <a:xfrm>
            <a:off x="5555280" y="2647675"/>
            <a:ext cx="3453600" cy="5526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t/>
            </a:r>
            <a:endParaRPr sz="500">
              <a:latin typeface="Century Gothic"/>
              <a:ea typeface="Century Gothic"/>
              <a:cs typeface="Century Gothic"/>
              <a:sym typeface="Century Gothic"/>
            </a:endParaRPr>
          </a:p>
        </p:txBody>
      </p:sp>
      <p:sp>
        <p:nvSpPr>
          <p:cNvPr id="153" name="Google Shape;153;p22"/>
          <p:cNvSpPr/>
          <p:nvPr/>
        </p:nvSpPr>
        <p:spPr>
          <a:xfrm>
            <a:off x="4693975" y="2647675"/>
            <a:ext cx="1548900" cy="552600"/>
          </a:xfrm>
          <a:prstGeom prst="homePlate">
            <a:avLst>
              <a:gd fmla="val 50000"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sz="1500">
                <a:solidFill>
                  <a:srgbClr val="FFFFFF"/>
                </a:solidFill>
                <a:latin typeface="Century Gothic"/>
                <a:ea typeface="Century Gothic"/>
                <a:cs typeface="Century Gothic"/>
                <a:sym typeface="Century Gothic"/>
              </a:rPr>
              <a:t>1- </a:t>
            </a:r>
            <a:r>
              <a:rPr lang="en-GB" sz="1500">
                <a:solidFill>
                  <a:srgbClr val="FFFFFF"/>
                </a:solidFill>
                <a:latin typeface="Century Gothic"/>
                <a:ea typeface="Century Gothic"/>
                <a:cs typeface="Century Gothic"/>
                <a:sym typeface="Century Gothic"/>
              </a:rPr>
              <a:t>Carboxy Hb</a:t>
            </a:r>
            <a:endParaRPr b="1" sz="1500">
              <a:solidFill>
                <a:srgbClr val="FFFFFF"/>
              </a:solidFill>
              <a:latin typeface="Century Gothic"/>
              <a:ea typeface="Century Gothic"/>
              <a:cs typeface="Century Gothic"/>
              <a:sym typeface="Century Gothic"/>
            </a:endParaRPr>
          </a:p>
        </p:txBody>
      </p:sp>
      <p:sp>
        <p:nvSpPr>
          <p:cNvPr id="154" name="Google Shape;154;p22"/>
          <p:cNvSpPr/>
          <p:nvPr/>
        </p:nvSpPr>
        <p:spPr>
          <a:xfrm>
            <a:off x="5555280" y="3200058"/>
            <a:ext cx="3453600" cy="552600"/>
          </a:xfrm>
          <a:prstGeom prst="rect">
            <a:avLst/>
          </a:prstGeom>
          <a:solidFill>
            <a:srgbClr val="F3F3F3"/>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400"/>
              <a:buFont typeface="Arial"/>
              <a:buNone/>
            </a:pPr>
            <a:r>
              <a:t/>
            </a:r>
            <a:endParaRPr sz="500">
              <a:latin typeface="Century Gothic"/>
              <a:ea typeface="Century Gothic"/>
              <a:cs typeface="Century Gothic"/>
              <a:sym typeface="Century Gothic"/>
            </a:endParaRPr>
          </a:p>
        </p:txBody>
      </p:sp>
      <p:sp>
        <p:nvSpPr>
          <p:cNvPr id="155" name="Google Shape;155;p22"/>
          <p:cNvSpPr/>
          <p:nvPr/>
        </p:nvSpPr>
        <p:spPr>
          <a:xfrm>
            <a:off x="4693975" y="3200061"/>
            <a:ext cx="1548900" cy="552600"/>
          </a:xfrm>
          <a:prstGeom prst="homePlate">
            <a:avLst>
              <a:gd fmla="val 50000"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500">
                <a:solidFill>
                  <a:srgbClr val="FFFFFF"/>
                </a:solidFill>
                <a:latin typeface="Century Gothic"/>
                <a:ea typeface="Century Gothic"/>
                <a:cs typeface="Century Gothic"/>
                <a:sym typeface="Century Gothic"/>
              </a:rPr>
              <a:t>2- </a:t>
            </a:r>
            <a:r>
              <a:rPr lang="en-GB" sz="1500">
                <a:solidFill>
                  <a:srgbClr val="FFFFFF"/>
                </a:solidFill>
                <a:latin typeface="Century Gothic"/>
                <a:ea typeface="Century Gothic"/>
                <a:cs typeface="Century Gothic"/>
                <a:sym typeface="Century Gothic"/>
              </a:rPr>
              <a:t>Met Hb</a:t>
            </a:r>
            <a:endParaRPr b="1" sz="1500">
              <a:solidFill>
                <a:srgbClr val="FFFFFF"/>
              </a:solidFill>
              <a:latin typeface="Century Gothic"/>
              <a:ea typeface="Century Gothic"/>
              <a:cs typeface="Century Gothic"/>
              <a:sym typeface="Century Gothic"/>
            </a:endParaRPr>
          </a:p>
        </p:txBody>
      </p:sp>
      <p:sp>
        <p:nvSpPr>
          <p:cNvPr id="156" name="Google Shape;156;p22"/>
          <p:cNvSpPr/>
          <p:nvPr/>
        </p:nvSpPr>
        <p:spPr>
          <a:xfrm>
            <a:off x="5555280" y="3752440"/>
            <a:ext cx="3453600" cy="552600"/>
          </a:xfrm>
          <a:prstGeom prst="rect">
            <a:avLst/>
          </a:prstGeom>
          <a:solidFill>
            <a:srgbClr val="F3F3F3"/>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400"/>
              <a:buFont typeface="Arial"/>
              <a:buNone/>
            </a:pPr>
            <a:r>
              <a:t/>
            </a:r>
            <a:endParaRPr sz="500">
              <a:latin typeface="Century Gothic"/>
              <a:ea typeface="Century Gothic"/>
              <a:cs typeface="Century Gothic"/>
              <a:sym typeface="Century Gothic"/>
            </a:endParaRPr>
          </a:p>
        </p:txBody>
      </p:sp>
      <p:sp>
        <p:nvSpPr>
          <p:cNvPr id="157" name="Google Shape;157;p22"/>
          <p:cNvSpPr/>
          <p:nvPr/>
        </p:nvSpPr>
        <p:spPr>
          <a:xfrm>
            <a:off x="4693975" y="3752447"/>
            <a:ext cx="1548900" cy="552600"/>
          </a:xfrm>
          <a:prstGeom prst="homePlate">
            <a:avLst>
              <a:gd fmla="val 50000"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GB" sz="1500">
                <a:solidFill>
                  <a:srgbClr val="FFFFFF"/>
                </a:solidFill>
                <a:latin typeface="Century Gothic"/>
                <a:ea typeface="Century Gothic"/>
                <a:cs typeface="Century Gothic"/>
                <a:sym typeface="Century Gothic"/>
              </a:rPr>
              <a:t>3- </a:t>
            </a:r>
            <a:r>
              <a:rPr lang="en-GB" sz="1500">
                <a:solidFill>
                  <a:srgbClr val="FFFFFF"/>
                </a:solidFill>
                <a:latin typeface="Century Gothic"/>
                <a:ea typeface="Century Gothic"/>
                <a:cs typeface="Century Gothic"/>
                <a:sym typeface="Century Gothic"/>
              </a:rPr>
              <a:t>Sulf Hb</a:t>
            </a:r>
            <a:endParaRPr b="1" sz="1500">
              <a:solidFill>
                <a:srgbClr val="FFFFFF"/>
              </a:solidFill>
              <a:latin typeface="Century Gothic"/>
              <a:ea typeface="Century Gothic"/>
              <a:cs typeface="Century Gothic"/>
              <a:sym typeface="Century Gothic"/>
            </a:endParaRPr>
          </a:p>
        </p:txBody>
      </p:sp>
      <p:sp>
        <p:nvSpPr>
          <p:cNvPr id="158" name="Google Shape;158;p22"/>
          <p:cNvSpPr txBox="1"/>
          <p:nvPr/>
        </p:nvSpPr>
        <p:spPr>
          <a:xfrm>
            <a:off x="6189500" y="2684350"/>
            <a:ext cx="2819100" cy="5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CO replaces O</a:t>
            </a:r>
            <a:r>
              <a:rPr baseline="-25000" lang="en-GB" sz="1300">
                <a:solidFill>
                  <a:schemeClr val="dk1"/>
                </a:solidFill>
                <a:latin typeface="Century Gothic"/>
                <a:ea typeface="Century Gothic"/>
                <a:cs typeface="Century Gothic"/>
                <a:sym typeface="Century Gothic"/>
              </a:rPr>
              <a:t>2</a:t>
            </a:r>
            <a:r>
              <a:rPr lang="en-GB" sz="1300">
                <a:solidFill>
                  <a:schemeClr val="dk1"/>
                </a:solidFill>
                <a:latin typeface="Century Gothic"/>
                <a:ea typeface="Century Gothic"/>
                <a:cs typeface="Century Gothic"/>
                <a:sym typeface="Century Gothic"/>
              </a:rPr>
              <a:t> and binds 220X tighter than O</a:t>
            </a:r>
            <a:r>
              <a:rPr baseline="-25000" lang="en-GB" sz="1300">
                <a:solidFill>
                  <a:schemeClr val="dk1"/>
                </a:solidFill>
                <a:latin typeface="Century Gothic"/>
                <a:ea typeface="Century Gothic"/>
                <a:cs typeface="Century Gothic"/>
                <a:sym typeface="Century Gothic"/>
              </a:rPr>
              <a:t>2</a:t>
            </a:r>
            <a:r>
              <a:rPr lang="en-GB" sz="1300">
                <a:solidFill>
                  <a:schemeClr val="dk1"/>
                </a:solidFill>
                <a:latin typeface="Century Gothic"/>
                <a:ea typeface="Century Gothic"/>
                <a:cs typeface="Century Gothic"/>
                <a:sym typeface="Century Gothic"/>
              </a:rPr>
              <a:t> (in smokers)</a:t>
            </a:r>
            <a:endParaRPr sz="1300">
              <a:latin typeface="Century Gothic"/>
              <a:ea typeface="Century Gothic"/>
              <a:cs typeface="Century Gothic"/>
              <a:sym typeface="Century Gothic"/>
            </a:endParaRPr>
          </a:p>
        </p:txBody>
      </p:sp>
      <p:sp>
        <p:nvSpPr>
          <p:cNvPr id="159" name="Google Shape;159;p22"/>
          <p:cNvSpPr txBox="1"/>
          <p:nvPr/>
        </p:nvSpPr>
        <p:spPr>
          <a:xfrm>
            <a:off x="6189475" y="3200075"/>
            <a:ext cx="2819100" cy="5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chemeClr val="dk1"/>
                </a:solidFill>
                <a:latin typeface="Century Gothic"/>
                <a:ea typeface="Century Gothic"/>
                <a:cs typeface="Century Gothic"/>
                <a:sym typeface="Century Gothic"/>
              </a:rPr>
              <a:t>Contains oxidized Fe</a:t>
            </a:r>
            <a:r>
              <a:rPr baseline="30000" lang="en-GB" sz="1300">
                <a:solidFill>
                  <a:schemeClr val="dk1"/>
                </a:solidFill>
                <a:latin typeface="Century Gothic"/>
                <a:ea typeface="Century Gothic"/>
                <a:cs typeface="Century Gothic"/>
                <a:sym typeface="Century Gothic"/>
              </a:rPr>
              <a:t>3+</a:t>
            </a:r>
            <a:r>
              <a:rPr lang="en-GB" sz="1300">
                <a:solidFill>
                  <a:schemeClr val="dk1"/>
                </a:solidFill>
                <a:latin typeface="Century Gothic"/>
                <a:ea typeface="Century Gothic"/>
                <a:cs typeface="Century Gothic"/>
                <a:sym typeface="Century Gothic"/>
              </a:rPr>
              <a:t> (~2%) that cannot carry O</a:t>
            </a:r>
            <a:r>
              <a:rPr baseline="-25000" lang="en-GB" sz="1300">
                <a:solidFill>
                  <a:schemeClr val="dk1"/>
                </a:solidFill>
                <a:latin typeface="Century Gothic"/>
                <a:ea typeface="Century Gothic"/>
                <a:cs typeface="Century Gothic"/>
                <a:sym typeface="Century Gothic"/>
              </a:rPr>
              <a:t>2</a:t>
            </a:r>
            <a:endParaRPr baseline="-25000" sz="1300">
              <a:latin typeface="Century Gothic"/>
              <a:ea typeface="Century Gothic"/>
              <a:cs typeface="Century Gothic"/>
              <a:sym typeface="Century Gothic"/>
            </a:endParaRPr>
          </a:p>
        </p:txBody>
      </p:sp>
      <p:sp>
        <p:nvSpPr>
          <p:cNvPr id="160" name="Google Shape;160;p22"/>
          <p:cNvSpPr txBox="1"/>
          <p:nvPr/>
        </p:nvSpPr>
        <p:spPr>
          <a:xfrm>
            <a:off x="6189575" y="3752425"/>
            <a:ext cx="2819100" cy="5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chemeClr val="dk1"/>
                </a:solidFill>
                <a:latin typeface="Century Gothic"/>
                <a:ea typeface="Century Gothic"/>
                <a:cs typeface="Century Gothic"/>
                <a:sym typeface="Century Gothic"/>
              </a:rPr>
              <a:t>Forms due to high sulfur levels in blood (irreversible reaction)</a:t>
            </a:r>
            <a:endParaRPr sz="1300">
              <a:latin typeface="Century Gothic"/>
              <a:ea typeface="Century Gothic"/>
              <a:cs typeface="Century Gothic"/>
              <a:sym typeface="Century Gothic"/>
            </a:endParaRPr>
          </a:p>
        </p:txBody>
      </p:sp>
      <p:sp>
        <p:nvSpPr>
          <p:cNvPr id="161" name="Google Shape;161;p22"/>
          <p:cNvSpPr txBox="1"/>
          <p:nvPr/>
        </p:nvSpPr>
        <p:spPr>
          <a:xfrm>
            <a:off x="4957100" y="2277525"/>
            <a:ext cx="3957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Century Gothic"/>
                <a:ea typeface="Century Gothic"/>
                <a:cs typeface="Century Gothic"/>
                <a:sym typeface="Century Gothic"/>
              </a:rPr>
              <a:t>Unable to transport O</a:t>
            </a:r>
            <a:r>
              <a:rPr baseline="30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due to abnormal structure</a:t>
            </a:r>
            <a:endParaRPr sz="1200">
              <a:latin typeface="Century Gothic"/>
              <a:ea typeface="Century Gothic"/>
              <a:cs typeface="Century Gothic"/>
              <a:sym typeface="Century Gothic"/>
            </a:endParaRPr>
          </a:p>
        </p:txBody>
      </p:sp>
      <p:sp>
        <p:nvSpPr>
          <p:cNvPr id="162" name="Google Shape;162;p22"/>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49797" l="11461" r="62025" t="21679"/>
          <a:stretch/>
        </p:blipFill>
        <p:spPr>
          <a:xfrm>
            <a:off x="5541151" y="1954017"/>
            <a:ext cx="1500355" cy="1178388"/>
          </a:xfrm>
          <a:prstGeom prst="rect">
            <a:avLst/>
          </a:prstGeom>
          <a:noFill/>
          <a:ln cap="flat" cmpd="sng" w="19050">
            <a:solidFill>
              <a:srgbClr val="3C78D8"/>
            </a:solidFill>
            <a:prstDash val="dot"/>
            <a:round/>
            <a:headEnd len="sm" w="sm" type="none"/>
            <a:tailEnd len="sm" w="sm" type="none"/>
          </a:ln>
        </p:spPr>
      </p:pic>
      <p:pic>
        <p:nvPicPr>
          <p:cNvPr id="168" name="Google Shape;168;p23"/>
          <p:cNvPicPr preferRelativeResize="0"/>
          <p:nvPr/>
        </p:nvPicPr>
        <p:blipFill rotWithShape="1">
          <a:blip r:embed="rId4">
            <a:alphaModFix/>
          </a:blip>
          <a:srcRect b="11729" l="5890" r="56059" t="67068"/>
          <a:stretch/>
        </p:blipFill>
        <p:spPr>
          <a:xfrm>
            <a:off x="5557655" y="560325"/>
            <a:ext cx="3543844" cy="1296632"/>
          </a:xfrm>
          <a:prstGeom prst="rect">
            <a:avLst/>
          </a:prstGeom>
          <a:noFill/>
          <a:ln cap="flat" cmpd="sng" w="19050">
            <a:solidFill>
              <a:srgbClr val="3C78D8"/>
            </a:solidFill>
            <a:prstDash val="dot"/>
            <a:round/>
            <a:headEnd len="sm" w="sm" type="none"/>
            <a:tailEnd len="sm" w="sm" type="none"/>
          </a:ln>
        </p:spPr>
      </p:pic>
      <p:sp>
        <p:nvSpPr>
          <p:cNvPr id="169" name="Google Shape;169;p23"/>
          <p:cNvSpPr/>
          <p:nvPr/>
        </p:nvSpPr>
        <p:spPr>
          <a:xfrm>
            <a:off x="2174462" y="3458100"/>
            <a:ext cx="1070700" cy="960300"/>
          </a:xfrm>
          <a:prstGeom prst="ellipse">
            <a:avLst/>
          </a:prstGeom>
          <a:solidFill>
            <a:srgbClr val="3C78D8"/>
          </a:solidFill>
          <a:ln cap="flat" cmpd="sng" w="19050">
            <a:solidFill>
              <a:srgbClr val="FFFFFF"/>
            </a:solidFill>
            <a:prstDash val="solid"/>
            <a:round/>
            <a:headEnd len="sm" w="sm" type="none"/>
            <a:tailEnd len="sm" w="sm" type="none"/>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300">
                <a:solidFill>
                  <a:srgbClr val="FFFFFF"/>
                </a:solidFill>
                <a:latin typeface="Exo"/>
                <a:ea typeface="Exo"/>
                <a:cs typeface="Exo"/>
                <a:sym typeface="Exo"/>
              </a:rPr>
              <a:t>VS</a:t>
            </a:r>
            <a:endParaRPr b="1" sz="1300">
              <a:solidFill>
                <a:srgbClr val="FFFFFF"/>
              </a:solidFill>
              <a:latin typeface="Exo"/>
              <a:ea typeface="Exo"/>
              <a:cs typeface="Exo"/>
              <a:sym typeface="Exo"/>
            </a:endParaRPr>
          </a:p>
        </p:txBody>
      </p:sp>
      <p:cxnSp>
        <p:nvCxnSpPr>
          <p:cNvPr id="170" name="Google Shape;170;p23"/>
          <p:cNvCxnSpPr>
            <a:stCxn id="169" idx="6"/>
          </p:cNvCxnSpPr>
          <p:nvPr/>
        </p:nvCxnSpPr>
        <p:spPr>
          <a:xfrm>
            <a:off x="3245162" y="3938250"/>
            <a:ext cx="2169300" cy="0"/>
          </a:xfrm>
          <a:prstGeom prst="straightConnector1">
            <a:avLst/>
          </a:prstGeom>
          <a:noFill/>
          <a:ln cap="flat" cmpd="sng" w="19050">
            <a:solidFill>
              <a:srgbClr val="B7B7B7"/>
            </a:solidFill>
            <a:prstDash val="solid"/>
            <a:round/>
            <a:headEnd len="med" w="med" type="none"/>
            <a:tailEnd len="med" w="med" type="oval"/>
          </a:ln>
        </p:spPr>
      </p:cxnSp>
      <p:cxnSp>
        <p:nvCxnSpPr>
          <p:cNvPr id="171" name="Google Shape;171;p23"/>
          <p:cNvCxnSpPr/>
          <p:nvPr/>
        </p:nvCxnSpPr>
        <p:spPr>
          <a:xfrm>
            <a:off x="87150" y="4036053"/>
            <a:ext cx="2087400" cy="0"/>
          </a:xfrm>
          <a:prstGeom prst="straightConnector1">
            <a:avLst/>
          </a:prstGeom>
          <a:noFill/>
          <a:ln cap="flat" cmpd="sng" w="19050">
            <a:solidFill>
              <a:srgbClr val="B7B7B7"/>
            </a:solidFill>
            <a:prstDash val="solid"/>
            <a:round/>
            <a:headEnd len="med" w="med" type="oval"/>
            <a:tailEnd len="med" w="med" type="none"/>
          </a:ln>
        </p:spPr>
      </p:cxnSp>
      <p:sp>
        <p:nvSpPr>
          <p:cNvPr id="172" name="Google Shape;172;p23"/>
          <p:cNvSpPr txBox="1"/>
          <p:nvPr/>
        </p:nvSpPr>
        <p:spPr>
          <a:xfrm>
            <a:off x="3245521" y="3614573"/>
            <a:ext cx="2036400" cy="288600"/>
          </a:xfrm>
          <a:prstGeom prst="rect">
            <a:avLst/>
          </a:prstGeom>
          <a:noFill/>
          <a:ln>
            <a:noFill/>
          </a:ln>
        </p:spPr>
        <p:txBody>
          <a:bodyPr anchorCtr="0" anchor="t" bIns="36000" lIns="36000" spcFirstLastPara="1" rIns="36000" wrap="square" tIns="36000">
            <a:noAutofit/>
          </a:bodyPr>
          <a:lstStyle/>
          <a:p>
            <a:pPr indent="0" lvl="0" marL="0" marR="0" rtl="0" algn="ctr">
              <a:lnSpc>
                <a:spcPct val="100000"/>
              </a:lnSpc>
              <a:spcBef>
                <a:spcPts val="0"/>
              </a:spcBef>
              <a:spcAft>
                <a:spcPts val="0"/>
              </a:spcAft>
              <a:buNone/>
            </a:pPr>
            <a:r>
              <a:rPr b="1" lang="en-GB" sz="1500">
                <a:solidFill>
                  <a:srgbClr val="3C78D8"/>
                </a:solidFill>
                <a:latin typeface="Comfortaa"/>
                <a:ea typeface="Comfortaa"/>
                <a:cs typeface="Comfortaa"/>
                <a:sym typeface="Comfortaa"/>
              </a:rPr>
              <a:t>R-form of Hb</a:t>
            </a:r>
            <a:endParaRPr b="1" sz="1500">
              <a:solidFill>
                <a:srgbClr val="3C78D8"/>
              </a:solidFill>
              <a:latin typeface="Comfortaa"/>
              <a:ea typeface="Comfortaa"/>
              <a:cs typeface="Comfortaa"/>
              <a:sym typeface="Comfortaa"/>
            </a:endParaRPr>
          </a:p>
          <a:p>
            <a:pPr indent="0" lvl="0" marL="0" marR="0" rtl="0" algn="ctr">
              <a:lnSpc>
                <a:spcPct val="100000"/>
              </a:lnSpc>
              <a:spcBef>
                <a:spcPts val="0"/>
              </a:spcBef>
              <a:spcAft>
                <a:spcPts val="0"/>
              </a:spcAft>
              <a:buNone/>
            </a:pPr>
            <a:r>
              <a:t/>
            </a:r>
            <a:endParaRPr b="1" sz="1500">
              <a:solidFill>
                <a:srgbClr val="6D9EEB"/>
              </a:solidFill>
            </a:endParaRPr>
          </a:p>
        </p:txBody>
      </p:sp>
      <p:sp>
        <p:nvSpPr>
          <p:cNvPr id="173" name="Google Shape;173;p23"/>
          <p:cNvSpPr txBox="1"/>
          <p:nvPr/>
        </p:nvSpPr>
        <p:spPr>
          <a:xfrm>
            <a:off x="126238" y="3694363"/>
            <a:ext cx="2152200" cy="208800"/>
          </a:xfrm>
          <a:prstGeom prst="rect">
            <a:avLst/>
          </a:prstGeom>
          <a:noFill/>
          <a:ln>
            <a:noFill/>
          </a:ln>
        </p:spPr>
        <p:txBody>
          <a:bodyPr anchorCtr="0" anchor="t" bIns="36000" lIns="36000" spcFirstLastPara="1" rIns="36000" wrap="square" tIns="36000">
            <a:noAutofit/>
          </a:bodyPr>
          <a:lstStyle/>
          <a:p>
            <a:pPr indent="0" lvl="0" marL="0" rtl="0" algn="ctr">
              <a:spcBef>
                <a:spcPts val="0"/>
              </a:spcBef>
              <a:spcAft>
                <a:spcPts val="0"/>
              </a:spcAft>
              <a:buNone/>
            </a:pPr>
            <a:r>
              <a:rPr b="1" lang="en-GB" sz="1500">
                <a:solidFill>
                  <a:srgbClr val="3C78D8"/>
                </a:solidFill>
                <a:latin typeface="Comfortaa"/>
                <a:ea typeface="Comfortaa"/>
                <a:cs typeface="Comfortaa"/>
                <a:sym typeface="Comfortaa"/>
              </a:rPr>
              <a:t>T-form of Hb</a:t>
            </a:r>
            <a:endParaRPr b="1" sz="1500">
              <a:solidFill>
                <a:srgbClr val="6D9EEB"/>
              </a:solidFill>
              <a:latin typeface="Comfortaa"/>
              <a:ea typeface="Comfortaa"/>
              <a:cs typeface="Comfortaa"/>
              <a:sym typeface="Comfortaa"/>
            </a:endParaRPr>
          </a:p>
        </p:txBody>
      </p:sp>
      <p:sp>
        <p:nvSpPr>
          <p:cNvPr id="174" name="Google Shape;174;p23"/>
          <p:cNvSpPr txBox="1"/>
          <p:nvPr/>
        </p:nvSpPr>
        <p:spPr>
          <a:xfrm>
            <a:off x="3245525" y="3973275"/>
            <a:ext cx="3086100" cy="10752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The oxygenated form of Hb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Relaxed form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The dimers have more freedom of movement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High-oxygen-affinity form</a:t>
            </a:r>
            <a:endParaRPr sz="1000">
              <a:latin typeface="Century Gothic"/>
              <a:ea typeface="Century Gothic"/>
              <a:cs typeface="Century Gothic"/>
              <a:sym typeface="Century Gothic"/>
            </a:endParaRPr>
          </a:p>
        </p:txBody>
      </p:sp>
      <p:sp>
        <p:nvSpPr>
          <p:cNvPr id="175" name="Google Shape;175;p23"/>
          <p:cNvSpPr txBox="1"/>
          <p:nvPr/>
        </p:nvSpPr>
        <p:spPr>
          <a:xfrm>
            <a:off x="168844" y="4036043"/>
            <a:ext cx="2571300" cy="11784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lang="en-GB" sz="1000">
                <a:solidFill>
                  <a:schemeClr val="dk1"/>
                </a:solidFill>
              </a:rPr>
              <a:t>→ </a:t>
            </a:r>
            <a:r>
              <a:rPr lang="en-GB" sz="1000">
                <a:latin typeface="Century Gothic"/>
                <a:ea typeface="Century Gothic"/>
                <a:cs typeface="Century Gothic"/>
                <a:sym typeface="Century Gothic"/>
              </a:rPr>
              <a:t>The deoxy form of Hb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Taut form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The movement of dimers is constrained  </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000">
                <a:solidFill>
                  <a:schemeClr val="dk1"/>
                </a:solidFill>
                <a:latin typeface="Century Gothic"/>
                <a:ea typeface="Century Gothic"/>
                <a:cs typeface="Century Gothic"/>
                <a:sym typeface="Century Gothic"/>
              </a:rPr>
              <a:t>→ </a:t>
            </a:r>
            <a:r>
              <a:rPr lang="en-GB" sz="1000">
                <a:latin typeface="Century Gothic"/>
                <a:ea typeface="Century Gothic"/>
                <a:cs typeface="Century Gothic"/>
                <a:sym typeface="Century Gothic"/>
              </a:rPr>
              <a:t>Low-oxygen-affinity form</a:t>
            </a:r>
            <a:endParaRPr sz="1000">
              <a:latin typeface="Century Gothic"/>
              <a:ea typeface="Century Gothic"/>
              <a:cs typeface="Century Gothic"/>
              <a:sym typeface="Century Gothic"/>
            </a:endParaRPr>
          </a:p>
        </p:txBody>
      </p:sp>
      <p:pic>
        <p:nvPicPr>
          <p:cNvPr id="176" name="Google Shape;176;p23"/>
          <p:cNvPicPr preferRelativeResize="0"/>
          <p:nvPr/>
        </p:nvPicPr>
        <p:blipFill rotWithShape="1">
          <a:blip r:embed="rId5">
            <a:alphaModFix/>
          </a:blip>
          <a:srcRect b="24589" l="22165" r="57558" t="16739"/>
          <a:stretch/>
        </p:blipFill>
        <p:spPr>
          <a:xfrm>
            <a:off x="7928900" y="3429050"/>
            <a:ext cx="1174200" cy="1590476"/>
          </a:xfrm>
          <a:prstGeom prst="rect">
            <a:avLst/>
          </a:prstGeom>
          <a:noFill/>
          <a:ln cap="flat" cmpd="sng" w="19050">
            <a:solidFill>
              <a:srgbClr val="3C78D8"/>
            </a:solidFill>
            <a:prstDash val="dot"/>
            <a:round/>
            <a:headEnd len="sm" w="sm" type="none"/>
            <a:tailEnd len="sm" w="sm" type="none"/>
          </a:ln>
        </p:spPr>
      </p:pic>
      <p:sp>
        <p:nvSpPr>
          <p:cNvPr id="177" name="Google Shape;177;p23"/>
          <p:cNvSpPr txBox="1"/>
          <p:nvPr/>
        </p:nvSpPr>
        <p:spPr>
          <a:xfrm>
            <a:off x="7124764" y="1967204"/>
            <a:ext cx="1993200" cy="1178400"/>
          </a:xfrm>
          <a:prstGeom prst="rect">
            <a:avLst/>
          </a:prstGeom>
          <a:noFill/>
          <a:ln cap="flat" cmpd="sng" w="1905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1- A dimer is made of one α and one β chains.</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2- The bond between the two subunits in one dimer is called an intradimer bond</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-The bond between the 2 dimers are called interdimer bonds</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-The intradimer bonds are much stronger than the interdimer bonds, which allows the movement of the 2 dimers</a:t>
            </a:r>
            <a:endParaRPr sz="600">
              <a:solidFill>
                <a:srgbClr val="999999"/>
              </a:solidFill>
              <a:latin typeface="Century Gothic"/>
              <a:ea typeface="Century Gothic"/>
              <a:cs typeface="Century Gothic"/>
              <a:sym typeface="Century Gothic"/>
            </a:endParaRPr>
          </a:p>
        </p:txBody>
      </p:sp>
      <p:sp>
        <p:nvSpPr>
          <p:cNvPr id="178" name="Google Shape;178;p23"/>
          <p:cNvSpPr/>
          <p:nvPr/>
        </p:nvSpPr>
        <p:spPr>
          <a:xfrm>
            <a:off x="6395945" y="2111740"/>
            <a:ext cx="560700" cy="886800"/>
          </a:xfrm>
          <a:prstGeom prst="rect">
            <a:avLst/>
          </a:prstGeom>
          <a:noFill/>
          <a:ln cap="flat" cmpd="sng" w="28575">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 name="Google Shape;179;p23"/>
          <p:cNvCxnSpPr>
            <a:stCxn id="178" idx="0"/>
          </p:cNvCxnSpPr>
          <p:nvPr/>
        </p:nvCxnSpPr>
        <p:spPr>
          <a:xfrm rot="-5400000">
            <a:off x="6859595" y="1839640"/>
            <a:ext cx="88800" cy="455400"/>
          </a:xfrm>
          <a:prstGeom prst="curvedConnector2">
            <a:avLst/>
          </a:prstGeom>
          <a:noFill/>
          <a:ln cap="flat" cmpd="sng" w="9525">
            <a:solidFill>
              <a:srgbClr val="999999"/>
            </a:solidFill>
            <a:prstDash val="solid"/>
            <a:round/>
            <a:headEnd len="med" w="med" type="none"/>
            <a:tailEnd len="med" w="med" type="triangle"/>
          </a:ln>
        </p:spPr>
      </p:cxnSp>
      <p:sp>
        <p:nvSpPr>
          <p:cNvPr id="180" name="Google Shape;180;p23"/>
          <p:cNvSpPr txBox="1"/>
          <p:nvPr/>
        </p:nvSpPr>
        <p:spPr>
          <a:xfrm>
            <a:off x="1345241" y="56499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txBox="1"/>
          <p:nvPr/>
        </p:nvSpPr>
        <p:spPr>
          <a:xfrm>
            <a:off x="6616325" y="3429175"/>
            <a:ext cx="1174200" cy="1590600"/>
          </a:xfrm>
          <a:prstGeom prst="rect">
            <a:avLst/>
          </a:prstGeom>
          <a:noFill/>
          <a:ln cap="flat" cmpd="sng" w="1905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 a molecule made by the shunt in the pathway of glycolysis in the RBCs. This molecule binds to the deoxy form of Hb and stabilizes it, allows the release of O</a:t>
            </a:r>
            <a:r>
              <a:rPr baseline="-25000" lang="en-GB" sz="600">
                <a:solidFill>
                  <a:srgbClr val="999999"/>
                </a:solidFill>
                <a:latin typeface="Century Gothic"/>
                <a:ea typeface="Century Gothic"/>
                <a:cs typeface="Century Gothic"/>
                <a:sym typeface="Century Gothic"/>
              </a:rPr>
              <a:t>2</a:t>
            </a:r>
            <a:r>
              <a:rPr lang="en-GB" sz="600">
                <a:solidFill>
                  <a:srgbClr val="999999"/>
                </a:solidFill>
                <a:latin typeface="Century Gothic"/>
                <a:ea typeface="Century Gothic"/>
                <a:cs typeface="Century Gothic"/>
                <a:sym typeface="Century Gothic"/>
              </a:rPr>
              <a:t>.</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600">
                <a:solidFill>
                  <a:srgbClr val="999999"/>
                </a:solidFill>
                <a:latin typeface="Century Gothic"/>
                <a:ea typeface="Century Gothic"/>
                <a:cs typeface="Century Gothic"/>
                <a:sym typeface="Century Gothic"/>
              </a:rPr>
              <a:t>- In case of deficiency of DPG, the Hb can bind to oxygen but can't release it, resulting in the trapping of O</a:t>
            </a:r>
            <a:r>
              <a:rPr baseline="-25000" lang="en-GB" sz="600">
                <a:solidFill>
                  <a:srgbClr val="999999"/>
                </a:solidFill>
                <a:latin typeface="Century Gothic"/>
                <a:ea typeface="Century Gothic"/>
                <a:cs typeface="Century Gothic"/>
                <a:sym typeface="Century Gothic"/>
              </a:rPr>
              <a:t>2</a:t>
            </a:r>
            <a:r>
              <a:rPr lang="en-GB" sz="600">
                <a:solidFill>
                  <a:srgbClr val="999999"/>
                </a:solidFill>
                <a:latin typeface="Century Gothic"/>
                <a:ea typeface="Century Gothic"/>
                <a:cs typeface="Century Gothic"/>
                <a:sym typeface="Century Gothic"/>
              </a:rPr>
              <a:t> in the Hb</a:t>
            </a:r>
            <a:endParaRPr sz="600">
              <a:solidFill>
                <a:srgbClr val="999999"/>
              </a:solidFill>
              <a:latin typeface="Century Gothic"/>
              <a:ea typeface="Century Gothic"/>
              <a:cs typeface="Century Gothic"/>
              <a:sym typeface="Century Gothic"/>
            </a:endParaRPr>
          </a:p>
        </p:txBody>
      </p:sp>
      <p:sp>
        <p:nvSpPr>
          <p:cNvPr id="182" name="Google Shape;182;p23"/>
          <p:cNvSpPr/>
          <p:nvPr/>
        </p:nvSpPr>
        <p:spPr>
          <a:xfrm>
            <a:off x="8365325" y="4536225"/>
            <a:ext cx="292800" cy="238800"/>
          </a:xfrm>
          <a:prstGeom prst="rect">
            <a:avLst/>
          </a:prstGeom>
          <a:noFill/>
          <a:ln cap="flat" cmpd="sng" w="1905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 name="Google Shape;183;p23"/>
          <p:cNvCxnSpPr>
            <a:stCxn id="182" idx="0"/>
            <a:endCxn id="181" idx="3"/>
          </p:cNvCxnSpPr>
          <p:nvPr/>
        </p:nvCxnSpPr>
        <p:spPr>
          <a:xfrm flipH="1" rot="5400000">
            <a:off x="7995275" y="4019775"/>
            <a:ext cx="311700" cy="721200"/>
          </a:xfrm>
          <a:prstGeom prst="curvedConnector2">
            <a:avLst/>
          </a:prstGeom>
          <a:noFill/>
          <a:ln cap="flat" cmpd="sng" w="19050">
            <a:solidFill>
              <a:srgbClr val="999999"/>
            </a:solidFill>
            <a:prstDash val="solid"/>
            <a:round/>
            <a:headEnd len="med" w="med" type="none"/>
            <a:tailEnd len="med" w="med" type="triangle"/>
          </a:ln>
        </p:spPr>
      </p:cxnSp>
      <p:grpSp>
        <p:nvGrpSpPr>
          <p:cNvPr id="184" name="Google Shape;184;p23"/>
          <p:cNvGrpSpPr/>
          <p:nvPr/>
        </p:nvGrpSpPr>
        <p:grpSpPr>
          <a:xfrm>
            <a:off x="444550" y="179150"/>
            <a:ext cx="4618862" cy="3089313"/>
            <a:chOff x="561032" y="4003657"/>
            <a:chExt cx="2777094" cy="4584230"/>
          </a:xfrm>
        </p:grpSpPr>
        <p:sp>
          <p:nvSpPr>
            <p:cNvPr id="185" name="Google Shape;185;p23"/>
            <p:cNvSpPr/>
            <p:nvPr/>
          </p:nvSpPr>
          <p:spPr>
            <a:xfrm>
              <a:off x="561032" y="4003657"/>
              <a:ext cx="2403300" cy="693900"/>
            </a:xfrm>
            <a:prstGeom prst="rect">
              <a:avLst/>
            </a:prstGeom>
            <a:solidFill>
              <a:srgbClr val="6D9EEB"/>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b="1" lang="en-GB" sz="2400">
                  <a:solidFill>
                    <a:srgbClr val="FFFFFF"/>
                  </a:solidFill>
                  <a:latin typeface="Comfortaa"/>
                  <a:ea typeface="Comfortaa"/>
                  <a:cs typeface="Comfortaa"/>
                  <a:sym typeface="Comfortaa"/>
                </a:rPr>
                <a:t>Hemoglobin A (HbA)</a:t>
              </a:r>
              <a:endParaRPr b="1" sz="900">
                <a:solidFill>
                  <a:srgbClr val="FFFFFF"/>
                </a:solidFill>
                <a:latin typeface="Comfortaa"/>
                <a:ea typeface="Comfortaa"/>
                <a:cs typeface="Comfortaa"/>
                <a:sym typeface="Comfortaa"/>
              </a:endParaRPr>
            </a:p>
          </p:txBody>
        </p:sp>
        <p:cxnSp>
          <p:nvCxnSpPr>
            <p:cNvPr id="186" name="Google Shape;186;p23"/>
            <p:cNvCxnSpPr>
              <a:stCxn id="185" idx="1"/>
              <a:endCxn id="187" idx="1"/>
            </p:cNvCxnSpPr>
            <p:nvPr/>
          </p:nvCxnSpPr>
          <p:spPr>
            <a:xfrm>
              <a:off x="561032" y="4350607"/>
              <a:ext cx="256500" cy="679800"/>
            </a:xfrm>
            <a:prstGeom prst="bentConnector3">
              <a:avLst>
                <a:gd fmla="val -55818" name="adj1"/>
              </a:avLst>
            </a:prstGeom>
            <a:noFill/>
            <a:ln cap="flat" cmpd="sng" w="19050">
              <a:solidFill>
                <a:srgbClr val="EFEFEF"/>
              </a:solidFill>
              <a:prstDash val="solid"/>
              <a:round/>
              <a:headEnd len="sm" w="sm" type="none"/>
              <a:tailEnd len="sm" w="sm" type="none"/>
            </a:ln>
          </p:spPr>
        </p:cxnSp>
        <p:sp>
          <p:nvSpPr>
            <p:cNvPr id="187" name="Google Shape;187;p23"/>
            <p:cNvSpPr/>
            <p:nvPr/>
          </p:nvSpPr>
          <p:spPr>
            <a:xfrm>
              <a:off x="817512" y="4799867"/>
              <a:ext cx="2520600" cy="4608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Major Hb in adults</a:t>
              </a:r>
              <a:endParaRPr b="1" sz="400">
                <a:latin typeface="Century Gothic"/>
                <a:ea typeface="Century Gothic"/>
                <a:cs typeface="Century Gothic"/>
                <a:sym typeface="Century Gothic"/>
              </a:endParaRPr>
            </a:p>
          </p:txBody>
        </p:sp>
        <p:sp>
          <p:nvSpPr>
            <p:cNvPr id="188" name="Google Shape;188;p23"/>
            <p:cNvSpPr/>
            <p:nvPr/>
          </p:nvSpPr>
          <p:spPr>
            <a:xfrm>
              <a:off x="817511" y="5374149"/>
              <a:ext cx="2520600" cy="5949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Composed of four polypeptide chains:</a:t>
              </a:r>
              <a:endParaRPr sz="1300">
                <a:solidFill>
                  <a:schemeClr val="dk1"/>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lang="en-GB" sz="1300">
                  <a:solidFill>
                    <a:schemeClr val="dk1"/>
                  </a:solidFill>
                  <a:latin typeface="Century Gothic"/>
                  <a:ea typeface="Century Gothic"/>
                  <a:cs typeface="Century Gothic"/>
                  <a:sym typeface="Century Gothic"/>
                </a:rPr>
                <a:t>               Two α and two β chains</a:t>
              </a:r>
              <a:endParaRPr sz="1300">
                <a:solidFill>
                  <a:schemeClr val="dk1"/>
                </a:solidFill>
                <a:latin typeface="Century Gothic"/>
                <a:ea typeface="Century Gothic"/>
                <a:cs typeface="Century Gothic"/>
                <a:sym typeface="Century Gothic"/>
              </a:endParaRPr>
            </a:p>
            <a:p>
              <a:pPr indent="0" lvl="0" marL="0" rtl="0" algn="ctr">
                <a:lnSpc>
                  <a:spcPct val="100000"/>
                </a:lnSpc>
                <a:spcBef>
                  <a:spcPts val="0"/>
                </a:spcBef>
                <a:spcAft>
                  <a:spcPts val="0"/>
                </a:spcAft>
                <a:buNone/>
              </a:pPr>
              <a:r>
                <a:t/>
              </a:r>
              <a:endParaRPr b="1" sz="400"/>
            </a:p>
          </p:txBody>
        </p:sp>
        <p:cxnSp>
          <p:nvCxnSpPr>
            <p:cNvPr id="189" name="Google Shape;189;p23"/>
            <p:cNvCxnSpPr>
              <a:stCxn id="185" idx="1"/>
              <a:endCxn id="188" idx="1"/>
            </p:cNvCxnSpPr>
            <p:nvPr/>
          </p:nvCxnSpPr>
          <p:spPr>
            <a:xfrm>
              <a:off x="561032" y="4350607"/>
              <a:ext cx="256500" cy="1320900"/>
            </a:xfrm>
            <a:prstGeom prst="bentConnector3">
              <a:avLst>
                <a:gd fmla="val -55818" name="adj1"/>
              </a:avLst>
            </a:prstGeom>
            <a:noFill/>
            <a:ln cap="flat" cmpd="sng" w="19050">
              <a:solidFill>
                <a:srgbClr val="EFEFEF"/>
              </a:solidFill>
              <a:prstDash val="solid"/>
              <a:round/>
              <a:headEnd len="sm" w="sm" type="none"/>
              <a:tailEnd len="sm" w="sm" type="none"/>
            </a:ln>
          </p:spPr>
        </p:cxnSp>
        <p:cxnSp>
          <p:nvCxnSpPr>
            <p:cNvPr id="190" name="Google Shape;190;p23"/>
            <p:cNvCxnSpPr>
              <a:stCxn id="185" idx="1"/>
              <a:endCxn id="191" idx="1"/>
            </p:cNvCxnSpPr>
            <p:nvPr/>
          </p:nvCxnSpPr>
          <p:spPr>
            <a:xfrm>
              <a:off x="561032" y="4350607"/>
              <a:ext cx="256500" cy="1969800"/>
            </a:xfrm>
            <a:prstGeom prst="bentConnector3">
              <a:avLst>
                <a:gd fmla="val -55818" name="adj1"/>
              </a:avLst>
            </a:prstGeom>
            <a:noFill/>
            <a:ln cap="flat" cmpd="sng" w="19050">
              <a:solidFill>
                <a:srgbClr val="EFEFEF"/>
              </a:solidFill>
              <a:prstDash val="solid"/>
              <a:round/>
              <a:headEnd len="sm" w="sm" type="none"/>
              <a:tailEnd len="sm" w="sm" type="none"/>
            </a:ln>
          </p:spPr>
        </p:cxnSp>
        <p:sp>
          <p:nvSpPr>
            <p:cNvPr id="191" name="Google Shape;191;p23"/>
            <p:cNvSpPr/>
            <p:nvPr/>
          </p:nvSpPr>
          <p:spPr>
            <a:xfrm>
              <a:off x="817514" y="6089894"/>
              <a:ext cx="2520600" cy="4608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Contains two dimers of αβ subunits</a:t>
              </a:r>
              <a:r>
                <a:rPr baseline="30000" lang="en-GB" sz="1300">
                  <a:solidFill>
                    <a:srgbClr val="999999"/>
                  </a:solidFill>
                  <a:latin typeface="Century Gothic"/>
                  <a:ea typeface="Century Gothic"/>
                  <a:cs typeface="Century Gothic"/>
                  <a:sym typeface="Century Gothic"/>
                </a:rPr>
                <a:t>1</a:t>
              </a:r>
              <a:endParaRPr b="1" sz="400">
                <a:latin typeface="Century Gothic"/>
                <a:ea typeface="Century Gothic"/>
                <a:cs typeface="Century Gothic"/>
                <a:sym typeface="Century Gothic"/>
              </a:endParaRPr>
            </a:p>
          </p:txBody>
        </p:sp>
        <p:sp>
          <p:nvSpPr>
            <p:cNvPr id="192" name="Google Shape;192;p23"/>
            <p:cNvSpPr/>
            <p:nvPr/>
          </p:nvSpPr>
          <p:spPr>
            <a:xfrm>
              <a:off x="817514" y="6668246"/>
              <a:ext cx="2520600" cy="4608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Held together by non-covalent interactions</a:t>
              </a:r>
              <a:r>
                <a:rPr baseline="30000" lang="en-GB" sz="1300">
                  <a:solidFill>
                    <a:srgbClr val="999999"/>
                  </a:solidFill>
                  <a:latin typeface="Century Gothic"/>
                  <a:ea typeface="Century Gothic"/>
                  <a:cs typeface="Century Gothic"/>
                  <a:sym typeface="Century Gothic"/>
                </a:rPr>
                <a:t>2</a:t>
              </a:r>
              <a:endParaRPr b="1" sz="400">
                <a:latin typeface="Century Gothic"/>
                <a:ea typeface="Century Gothic"/>
                <a:cs typeface="Century Gothic"/>
                <a:sym typeface="Century Gothic"/>
              </a:endParaRPr>
            </a:p>
          </p:txBody>
        </p:sp>
        <p:cxnSp>
          <p:nvCxnSpPr>
            <p:cNvPr id="193" name="Google Shape;193;p23"/>
            <p:cNvCxnSpPr>
              <a:stCxn id="185" idx="1"/>
              <a:endCxn id="192" idx="1"/>
            </p:cNvCxnSpPr>
            <p:nvPr/>
          </p:nvCxnSpPr>
          <p:spPr>
            <a:xfrm>
              <a:off x="561032" y="4350607"/>
              <a:ext cx="256500" cy="2548200"/>
            </a:xfrm>
            <a:prstGeom prst="bentConnector3">
              <a:avLst>
                <a:gd fmla="val -55818" name="adj1"/>
              </a:avLst>
            </a:prstGeom>
            <a:noFill/>
            <a:ln cap="flat" cmpd="sng" w="19050">
              <a:solidFill>
                <a:srgbClr val="EFEFEF"/>
              </a:solidFill>
              <a:prstDash val="solid"/>
              <a:round/>
              <a:headEnd len="sm" w="sm" type="none"/>
              <a:tailEnd len="sm" w="sm" type="none"/>
            </a:ln>
          </p:spPr>
        </p:cxnSp>
        <p:cxnSp>
          <p:nvCxnSpPr>
            <p:cNvPr id="194" name="Google Shape;194;p23"/>
            <p:cNvCxnSpPr>
              <a:stCxn id="185" idx="1"/>
              <a:endCxn id="195" idx="1"/>
            </p:cNvCxnSpPr>
            <p:nvPr/>
          </p:nvCxnSpPr>
          <p:spPr>
            <a:xfrm>
              <a:off x="561032" y="4350607"/>
              <a:ext cx="256500" cy="3904500"/>
            </a:xfrm>
            <a:prstGeom prst="bentConnector3">
              <a:avLst>
                <a:gd fmla="val -55818" name="adj1"/>
              </a:avLst>
            </a:prstGeom>
            <a:noFill/>
            <a:ln cap="flat" cmpd="sng" w="19050">
              <a:solidFill>
                <a:srgbClr val="EFEFEF"/>
              </a:solidFill>
              <a:prstDash val="solid"/>
              <a:round/>
              <a:headEnd len="sm" w="sm" type="none"/>
              <a:tailEnd len="sm" w="sm" type="none"/>
            </a:ln>
          </p:spPr>
        </p:cxnSp>
        <p:sp>
          <p:nvSpPr>
            <p:cNvPr id="195" name="Google Shape;195;p23"/>
            <p:cNvSpPr/>
            <p:nvPr/>
          </p:nvSpPr>
          <p:spPr>
            <a:xfrm>
              <a:off x="817526" y="7922487"/>
              <a:ext cx="2520600" cy="6654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rtl="0" algn="ctr">
                <a:spcBef>
                  <a:spcPts val="0"/>
                </a:spcBef>
                <a:spcAft>
                  <a:spcPts val="0"/>
                </a:spcAft>
                <a:buNone/>
              </a:pPr>
              <a:r>
                <a:rPr lang="en-GB" sz="1300">
                  <a:solidFill>
                    <a:schemeClr val="dk1"/>
                  </a:solidFill>
                  <a:latin typeface="Century Gothic"/>
                  <a:ea typeface="Century Gothic"/>
                  <a:cs typeface="Century Gothic"/>
                  <a:sym typeface="Century Gothic"/>
                </a:rPr>
                <a:t>A Hb molecule contains 4 heme groups and carries 4 molecules of O</a:t>
              </a:r>
              <a:r>
                <a:rPr baseline="-25000" lang="en-GB" sz="1300">
                  <a:solidFill>
                    <a:schemeClr val="dk1"/>
                  </a:solidFill>
                  <a:latin typeface="Century Gothic"/>
                  <a:ea typeface="Century Gothic"/>
                  <a:cs typeface="Century Gothic"/>
                  <a:sym typeface="Century Gothic"/>
                </a:rPr>
                <a:t>2</a:t>
              </a:r>
              <a:endParaRPr sz="1300">
                <a:solidFill>
                  <a:schemeClr val="dk1"/>
                </a:solidFill>
                <a:latin typeface="Century Gothic"/>
                <a:ea typeface="Century Gothic"/>
                <a:cs typeface="Century Gothic"/>
                <a:sym typeface="Century Gothic"/>
              </a:endParaRPr>
            </a:p>
          </p:txBody>
        </p:sp>
      </p:grpSp>
      <p:cxnSp>
        <p:nvCxnSpPr>
          <p:cNvPr id="196" name="Google Shape;196;p23"/>
          <p:cNvCxnSpPr/>
          <p:nvPr/>
        </p:nvCxnSpPr>
        <p:spPr>
          <a:xfrm flipH="1" rot="10800000">
            <a:off x="7650" y="3341988"/>
            <a:ext cx="9128700" cy="43200"/>
          </a:xfrm>
          <a:prstGeom prst="straightConnector1">
            <a:avLst/>
          </a:prstGeom>
          <a:noFill/>
          <a:ln cap="flat" cmpd="sng" w="19050">
            <a:solidFill>
              <a:srgbClr val="6D9EEB"/>
            </a:solidFill>
            <a:prstDash val="solid"/>
            <a:round/>
            <a:headEnd len="med" w="med" type="none"/>
            <a:tailEnd len="med" w="med" type="none"/>
          </a:ln>
        </p:spPr>
      </p:cxnSp>
      <p:sp>
        <p:nvSpPr>
          <p:cNvPr id="197" name="Google Shape;197;p23"/>
          <p:cNvSpPr/>
          <p:nvPr/>
        </p:nvSpPr>
        <p:spPr>
          <a:xfrm>
            <a:off x="871125" y="2355827"/>
            <a:ext cx="4192200" cy="3705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29775" lIns="29775" spcFirstLastPara="1" rIns="29775" wrap="square" tIns="29775">
            <a:noAutofit/>
          </a:bodyPr>
          <a:lstStyle/>
          <a:p>
            <a:pPr indent="0" lvl="0" marL="0" marR="0" rtl="0" algn="ctr">
              <a:lnSpc>
                <a:spcPct val="100000"/>
              </a:lnSpc>
              <a:spcBef>
                <a:spcPts val="0"/>
              </a:spcBef>
              <a:spcAft>
                <a:spcPts val="0"/>
              </a:spcAft>
              <a:buNone/>
            </a:pPr>
            <a:r>
              <a:rPr lang="en-GB" sz="1300">
                <a:solidFill>
                  <a:schemeClr val="dk1"/>
                </a:solidFill>
                <a:latin typeface="Century Gothic"/>
                <a:ea typeface="Century Gothic"/>
                <a:cs typeface="Century Gothic"/>
                <a:sym typeface="Century Gothic"/>
              </a:rPr>
              <a:t>Each chain is a subunit with a heme group in the center that carries oxygen</a:t>
            </a:r>
            <a:endParaRPr sz="1300">
              <a:solidFill>
                <a:schemeClr val="dk1"/>
              </a:solidFill>
              <a:latin typeface="Century Gothic"/>
              <a:ea typeface="Century Gothic"/>
              <a:cs typeface="Century Gothic"/>
              <a:sym typeface="Century Gothic"/>
            </a:endParaRPr>
          </a:p>
        </p:txBody>
      </p:sp>
      <p:cxnSp>
        <p:nvCxnSpPr>
          <p:cNvPr id="198" name="Google Shape;198;p23"/>
          <p:cNvCxnSpPr>
            <a:endCxn id="197" idx="1"/>
          </p:cNvCxnSpPr>
          <p:nvPr/>
        </p:nvCxnSpPr>
        <p:spPr>
          <a:xfrm flipH="1" rot="-5400000">
            <a:off x="-510525" y="1159427"/>
            <a:ext cx="2098500" cy="664800"/>
          </a:xfrm>
          <a:prstGeom prst="bentConnector2">
            <a:avLst/>
          </a:prstGeom>
          <a:noFill/>
          <a:ln cap="flat" cmpd="sng" w="19050">
            <a:solidFill>
              <a:srgbClr val="EFEFEF"/>
            </a:solidFill>
            <a:prstDash val="solid"/>
            <a:round/>
            <a:headEnd len="sm" w="sm" type="none"/>
            <a:tailEnd len="sm" w="sm" type="none"/>
          </a:ln>
        </p:spPr>
      </p:cxnSp>
      <p:sp>
        <p:nvSpPr>
          <p:cNvPr id="199" name="Google Shape;199;p23"/>
          <p:cNvSpPr/>
          <p:nvPr/>
        </p:nvSpPr>
        <p:spPr>
          <a:xfrm rot="5400000">
            <a:off x="2169800" y="1227625"/>
            <a:ext cx="168600" cy="246300"/>
          </a:xfrm>
          <a:prstGeom prst="bentUpArrow">
            <a:avLst>
              <a:gd fmla="val 0" name="adj1"/>
              <a:gd fmla="val 25000" name="adj2"/>
              <a:gd fmla="val 35898" name="adj3"/>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4"/>
          <p:cNvSpPr txBox="1"/>
          <p:nvPr/>
        </p:nvSpPr>
        <p:spPr>
          <a:xfrm>
            <a:off x="2147513" y="193613"/>
            <a:ext cx="48489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Hemoglobin function</a:t>
            </a:r>
            <a:endParaRPr b="1" sz="2400">
              <a:solidFill>
                <a:srgbClr val="3C78D8"/>
              </a:solidFill>
              <a:latin typeface="Comfortaa"/>
              <a:ea typeface="Comfortaa"/>
              <a:cs typeface="Comfortaa"/>
              <a:sym typeface="Comfortaa"/>
            </a:endParaRPr>
          </a:p>
        </p:txBody>
      </p:sp>
      <p:sp>
        <p:nvSpPr>
          <p:cNvPr id="205" name="Google Shape;205;p24"/>
          <p:cNvSpPr txBox="1"/>
          <p:nvPr/>
        </p:nvSpPr>
        <p:spPr>
          <a:xfrm>
            <a:off x="1726875" y="2466725"/>
            <a:ext cx="62097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Factors affecting oxygen binding</a:t>
            </a:r>
            <a:endParaRPr b="1" sz="2400">
              <a:solidFill>
                <a:srgbClr val="3C78D8"/>
              </a:solidFill>
              <a:latin typeface="Comfortaa"/>
              <a:ea typeface="Comfortaa"/>
              <a:cs typeface="Comfortaa"/>
              <a:sym typeface="Comfortaa"/>
            </a:endParaRPr>
          </a:p>
        </p:txBody>
      </p:sp>
      <p:cxnSp>
        <p:nvCxnSpPr>
          <p:cNvPr id="206" name="Google Shape;206;p24"/>
          <p:cNvCxnSpPr>
            <a:stCxn id="207" idx="3"/>
          </p:cNvCxnSpPr>
          <p:nvPr/>
        </p:nvCxnSpPr>
        <p:spPr>
          <a:xfrm flipH="1" rot="10800000">
            <a:off x="1093481" y="3586778"/>
            <a:ext cx="2808300" cy="8400"/>
          </a:xfrm>
          <a:prstGeom prst="straightConnector1">
            <a:avLst/>
          </a:prstGeom>
          <a:noFill/>
          <a:ln cap="flat" cmpd="sng" w="9525">
            <a:solidFill>
              <a:srgbClr val="B7B7B7"/>
            </a:solidFill>
            <a:prstDash val="solid"/>
            <a:round/>
            <a:headEnd len="med" w="med" type="none"/>
            <a:tailEnd len="med" w="med" type="none"/>
          </a:ln>
        </p:spPr>
      </p:cxnSp>
      <p:sp>
        <p:nvSpPr>
          <p:cNvPr id="207" name="Google Shape;207;p24"/>
          <p:cNvSpPr/>
          <p:nvPr/>
        </p:nvSpPr>
        <p:spPr>
          <a:xfrm>
            <a:off x="872634" y="2993675"/>
            <a:ext cx="795900" cy="601500"/>
          </a:xfrm>
          <a:prstGeom prst="heptagon">
            <a:avLst>
              <a:gd fmla="val 102572" name="hf"/>
              <a:gd fmla="val 105210" name="vf"/>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500">
                <a:solidFill>
                  <a:srgbClr val="FFFFFF"/>
                </a:solidFill>
                <a:latin typeface="Trebuchet MS"/>
                <a:ea typeface="Trebuchet MS"/>
                <a:cs typeface="Trebuchet MS"/>
                <a:sym typeface="Trebuchet MS"/>
              </a:rPr>
              <a:t>1</a:t>
            </a:r>
            <a:endParaRPr b="1" sz="1500">
              <a:solidFill>
                <a:srgbClr val="FFFFFF"/>
              </a:solidFill>
              <a:latin typeface="Trebuchet MS"/>
              <a:ea typeface="Trebuchet MS"/>
              <a:cs typeface="Trebuchet MS"/>
              <a:sym typeface="Trebuchet MS"/>
            </a:endParaRPr>
          </a:p>
        </p:txBody>
      </p:sp>
      <p:grpSp>
        <p:nvGrpSpPr>
          <p:cNvPr id="208" name="Google Shape;208;p24"/>
          <p:cNvGrpSpPr/>
          <p:nvPr/>
        </p:nvGrpSpPr>
        <p:grpSpPr>
          <a:xfrm>
            <a:off x="872646" y="3917618"/>
            <a:ext cx="2748028" cy="601373"/>
            <a:chOff x="720400" y="490250"/>
            <a:chExt cx="2706617" cy="796204"/>
          </a:xfrm>
        </p:grpSpPr>
        <p:cxnSp>
          <p:nvCxnSpPr>
            <p:cNvPr id="209" name="Google Shape;209;p24"/>
            <p:cNvCxnSpPr>
              <a:stCxn id="210" idx="3"/>
            </p:cNvCxnSpPr>
            <p:nvPr/>
          </p:nvCxnSpPr>
          <p:spPr>
            <a:xfrm flipH="1" rot="10800000">
              <a:off x="937917" y="1284054"/>
              <a:ext cx="2489100" cy="2400"/>
            </a:xfrm>
            <a:prstGeom prst="straightConnector1">
              <a:avLst/>
            </a:prstGeom>
            <a:noFill/>
            <a:ln cap="flat" cmpd="sng" w="9525">
              <a:solidFill>
                <a:srgbClr val="B7B7B7"/>
              </a:solidFill>
              <a:prstDash val="solid"/>
              <a:round/>
              <a:headEnd len="med" w="med" type="none"/>
              <a:tailEnd len="med" w="med" type="none"/>
            </a:ln>
          </p:spPr>
        </p:cxnSp>
        <p:sp>
          <p:nvSpPr>
            <p:cNvPr id="210" name="Google Shape;210;p24"/>
            <p:cNvSpPr/>
            <p:nvPr/>
          </p:nvSpPr>
          <p:spPr>
            <a:xfrm>
              <a:off x="720400" y="490250"/>
              <a:ext cx="783900" cy="796200"/>
            </a:xfrm>
            <a:prstGeom prst="heptagon">
              <a:avLst>
                <a:gd fmla="val 102572" name="hf"/>
                <a:gd fmla="val 105210" name="vf"/>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500">
                  <a:solidFill>
                    <a:srgbClr val="FFFFFF"/>
                  </a:solidFill>
                  <a:latin typeface="Trebuchet MS"/>
                  <a:ea typeface="Trebuchet MS"/>
                  <a:cs typeface="Trebuchet MS"/>
                  <a:sym typeface="Trebuchet MS"/>
                </a:rPr>
                <a:t>2</a:t>
              </a:r>
              <a:endParaRPr b="1" sz="1500">
                <a:solidFill>
                  <a:srgbClr val="FFFFFF"/>
                </a:solidFill>
                <a:latin typeface="Trebuchet MS"/>
                <a:ea typeface="Trebuchet MS"/>
                <a:cs typeface="Trebuchet MS"/>
                <a:sym typeface="Trebuchet MS"/>
              </a:endParaRPr>
            </a:p>
          </p:txBody>
        </p:sp>
      </p:grpSp>
      <p:cxnSp>
        <p:nvCxnSpPr>
          <p:cNvPr id="211" name="Google Shape;211;p24"/>
          <p:cNvCxnSpPr>
            <a:stCxn id="212" idx="3"/>
          </p:cNvCxnSpPr>
          <p:nvPr/>
        </p:nvCxnSpPr>
        <p:spPr>
          <a:xfrm>
            <a:off x="4427570" y="3595180"/>
            <a:ext cx="3341400" cy="0"/>
          </a:xfrm>
          <a:prstGeom prst="straightConnector1">
            <a:avLst/>
          </a:prstGeom>
          <a:noFill/>
          <a:ln cap="flat" cmpd="sng" w="9525">
            <a:solidFill>
              <a:srgbClr val="B7B7B7"/>
            </a:solidFill>
            <a:prstDash val="solid"/>
            <a:round/>
            <a:headEnd len="med" w="med" type="none"/>
            <a:tailEnd len="med" w="med" type="none"/>
          </a:ln>
        </p:spPr>
      </p:cxnSp>
      <p:sp>
        <p:nvSpPr>
          <p:cNvPr id="212" name="Google Shape;212;p24"/>
          <p:cNvSpPr/>
          <p:nvPr/>
        </p:nvSpPr>
        <p:spPr>
          <a:xfrm>
            <a:off x="4206723" y="2993677"/>
            <a:ext cx="795900" cy="601500"/>
          </a:xfrm>
          <a:prstGeom prst="heptagon">
            <a:avLst>
              <a:gd fmla="val 102572" name="hf"/>
              <a:gd fmla="val 105210" name="vf"/>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500">
                <a:solidFill>
                  <a:srgbClr val="FFFFFF"/>
                </a:solidFill>
                <a:latin typeface="Trebuchet MS"/>
                <a:ea typeface="Trebuchet MS"/>
                <a:cs typeface="Trebuchet MS"/>
                <a:sym typeface="Trebuchet MS"/>
              </a:rPr>
              <a:t>3</a:t>
            </a:r>
            <a:endParaRPr b="1" sz="1500">
              <a:solidFill>
                <a:srgbClr val="FFFFFF"/>
              </a:solidFill>
              <a:latin typeface="Trebuchet MS"/>
              <a:ea typeface="Trebuchet MS"/>
              <a:cs typeface="Trebuchet MS"/>
              <a:sym typeface="Trebuchet MS"/>
            </a:endParaRPr>
          </a:p>
        </p:txBody>
      </p:sp>
      <p:cxnSp>
        <p:nvCxnSpPr>
          <p:cNvPr id="213" name="Google Shape;213;p24"/>
          <p:cNvCxnSpPr>
            <a:stCxn id="214" idx="3"/>
          </p:cNvCxnSpPr>
          <p:nvPr/>
        </p:nvCxnSpPr>
        <p:spPr>
          <a:xfrm>
            <a:off x="4350199" y="4519130"/>
            <a:ext cx="3414000" cy="3900"/>
          </a:xfrm>
          <a:prstGeom prst="straightConnector1">
            <a:avLst/>
          </a:prstGeom>
          <a:noFill/>
          <a:ln cap="flat" cmpd="sng" w="9525">
            <a:solidFill>
              <a:srgbClr val="B7B7B7"/>
            </a:solidFill>
            <a:prstDash val="solid"/>
            <a:round/>
            <a:headEnd len="med" w="med" type="none"/>
            <a:tailEnd len="med" w="med" type="none"/>
          </a:ln>
        </p:spPr>
      </p:cxnSp>
      <p:sp>
        <p:nvSpPr>
          <p:cNvPr id="214" name="Google Shape;214;p24"/>
          <p:cNvSpPr/>
          <p:nvPr/>
        </p:nvSpPr>
        <p:spPr>
          <a:xfrm>
            <a:off x="4129353" y="3917627"/>
            <a:ext cx="795900" cy="601500"/>
          </a:xfrm>
          <a:prstGeom prst="heptagon">
            <a:avLst>
              <a:gd fmla="val 102572" name="hf"/>
              <a:gd fmla="val 105210" name="vf"/>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sz="1500">
                <a:solidFill>
                  <a:srgbClr val="FFFFFF"/>
                </a:solidFill>
                <a:latin typeface="Trebuchet MS"/>
                <a:ea typeface="Trebuchet MS"/>
                <a:cs typeface="Trebuchet MS"/>
                <a:sym typeface="Trebuchet MS"/>
              </a:rPr>
              <a:t>4</a:t>
            </a:r>
            <a:endParaRPr b="1" sz="1500">
              <a:solidFill>
                <a:srgbClr val="FFFFFF"/>
              </a:solidFill>
              <a:latin typeface="Trebuchet MS"/>
              <a:ea typeface="Trebuchet MS"/>
              <a:cs typeface="Trebuchet MS"/>
              <a:sym typeface="Trebuchet MS"/>
            </a:endParaRPr>
          </a:p>
        </p:txBody>
      </p:sp>
      <p:sp>
        <p:nvSpPr>
          <p:cNvPr id="215" name="Google Shape;215;p24"/>
          <p:cNvSpPr txBox="1"/>
          <p:nvPr/>
        </p:nvSpPr>
        <p:spPr>
          <a:xfrm>
            <a:off x="4889300" y="3314675"/>
            <a:ext cx="3341400" cy="116400"/>
          </a:xfrm>
          <a:prstGeom prst="rect">
            <a:avLst/>
          </a:prstGeom>
          <a:noFill/>
          <a:ln>
            <a:noFill/>
          </a:ln>
        </p:spPr>
        <p:txBody>
          <a:bodyPr anchorCtr="0" anchor="t" bIns="36000" lIns="36000" spcFirstLastPara="1" rIns="36000" wrap="square" tIns="36000">
            <a:noAutofit/>
          </a:bodyPr>
          <a:lstStyle/>
          <a:p>
            <a:pPr indent="0" lvl="0" marL="0" rtl="0" algn="ctr">
              <a:spcBef>
                <a:spcPts val="0"/>
              </a:spcBef>
              <a:spcAft>
                <a:spcPts val="0"/>
              </a:spcAft>
              <a:buNone/>
            </a:pPr>
            <a:r>
              <a:rPr lang="en-GB" sz="1300">
                <a:latin typeface="Century Gothic"/>
                <a:ea typeface="Century Gothic"/>
                <a:cs typeface="Century Gothic"/>
                <a:sym typeface="Century Gothic"/>
              </a:rPr>
              <a:t>pCO</a:t>
            </a:r>
            <a:r>
              <a:rPr baseline="-25000" lang="en-GB" sz="1300">
                <a:latin typeface="Century Gothic"/>
                <a:ea typeface="Century Gothic"/>
                <a:cs typeface="Century Gothic"/>
                <a:sym typeface="Century Gothic"/>
              </a:rPr>
              <a:t>2 </a:t>
            </a:r>
            <a:r>
              <a:rPr lang="en-GB" sz="1300">
                <a:latin typeface="Century Gothic"/>
                <a:ea typeface="Century Gothic"/>
                <a:cs typeface="Century Gothic"/>
                <a:sym typeface="Century Gothic"/>
              </a:rPr>
              <a:t>(partial carbon dioxide pressure)</a:t>
            </a:r>
            <a:endParaRPr sz="1300">
              <a:latin typeface="Century Gothic"/>
              <a:ea typeface="Century Gothic"/>
              <a:cs typeface="Century Gothic"/>
              <a:sym typeface="Century Gothic"/>
            </a:endParaRPr>
          </a:p>
        </p:txBody>
      </p:sp>
      <p:sp>
        <p:nvSpPr>
          <p:cNvPr id="216" name="Google Shape;216;p24"/>
          <p:cNvSpPr txBox="1"/>
          <p:nvPr/>
        </p:nvSpPr>
        <p:spPr>
          <a:xfrm>
            <a:off x="4778000" y="4249325"/>
            <a:ext cx="3414000" cy="116400"/>
          </a:xfrm>
          <a:prstGeom prst="rect">
            <a:avLst/>
          </a:prstGeom>
          <a:noFill/>
          <a:ln>
            <a:noFill/>
          </a:ln>
        </p:spPr>
        <p:txBody>
          <a:bodyPr anchorCtr="0" anchor="t" bIns="36000" lIns="36000" spcFirstLastPara="1" rIns="36000" wrap="square" tIns="36000">
            <a:noAutofit/>
          </a:bodyPr>
          <a:lstStyle/>
          <a:p>
            <a:pPr indent="0" lvl="0" marL="0" rtl="0" algn="ctr">
              <a:spcBef>
                <a:spcPts val="0"/>
              </a:spcBef>
              <a:spcAft>
                <a:spcPts val="0"/>
              </a:spcAft>
              <a:buNone/>
            </a:pPr>
            <a:r>
              <a:rPr lang="en-GB" sz="1300">
                <a:latin typeface="Century Gothic"/>
                <a:ea typeface="Century Gothic"/>
                <a:cs typeface="Century Gothic"/>
                <a:sym typeface="Century Gothic"/>
              </a:rPr>
              <a:t>Availability of 2,3-bisphosphoglycerate</a:t>
            </a:r>
            <a:endParaRPr sz="1300">
              <a:latin typeface="Century Gothic"/>
              <a:ea typeface="Century Gothic"/>
              <a:cs typeface="Century Gothic"/>
              <a:sym typeface="Century Gothic"/>
            </a:endParaRPr>
          </a:p>
          <a:p>
            <a:pPr indent="0" lvl="0" marL="0" rtl="0" algn="ctr">
              <a:spcBef>
                <a:spcPts val="0"/>
              </a:spcBef>
              <a:spcAft>
                <a:spcPts val="0"/>
              </a:spcAft>
              <a:buNone/>
            </a:pPr>
            <a:r>
              <a:t/>
            </a:r>
            <a:endParaRPr sz="1300">
              <a:latin typeface="Century Gothic"/>
              <a:ea typeface="Century Gothic"/>
              <a:cs typeface="Century Gothic"/>
              <a:sym typeface="Century Gothic"/>
            </a:endParaRPr>
          </a:p>
        </p:txBody>
      </p:sp>
      <p:sp>
        <p:nvSpPr>
          <p:cNvPr id="217" name="Google Shape;217;p24"/>
          <p:cNvSpPr txBox="1"/>
          <p:nvPr/>
        </p:nvSpPr>
        <p:spPr>
          <a:xfrm>
            <a:off x="1356877" y="4249325"/>
            <a:ext cx="2484900" cy="308400"/>
          </a:xfrm>
          <a:prstGeom prst="rect">
            <a:avLst/>
          </a:prstGeom>
          <a:noFill/>
          <a:ln>
            <a:noFill/>
          </a:ln>
        </p:spPr>
        <p:txBody>
          <a:bodyPr anchorCtr="0" anchor="t" bIns="36000" lIns="36000" spcFirstLastPara="1" rIns="36000" wrap="square" tIns="36000">
            <a:noAutofit/>
          </a:bodyPr>
          <a:lstStyle/>
          <a:p>
            <a:pPr indent="0" lvl="0" marL="0" rtl="0" algn="ctr">
              <a:spcBef>
                <a:spcPts val="0"/>
              </a:spcBef>
              <a:spcAft>
                <a:spcPts val="0"/>
              </a:spcAft>
              <a:buNone/>
            </a:pPr>
            <a:r>
              <a:rPr lang="en-GB" sz="1300">
                <a:latin typeface="Century Gothic"/>
                <a:ea typeface="Century Gothic"/>
                <a:cs typeface="Century Gothic"/>
                <a:sym typeface="Century Gothic"/>
              </a:rPr>
              <a:t>pH of the environment</a:t>
            </a:r>
            <a:endParaRPr sz="1300">
              <a:latin typeface="Century Gothic"/>
              <a:ea typeface="Century Gothic"/>
              <a:cs typeface="Century Gothic"/>
              <a:sym typeface="Century Gothic"/>
            </a:endParaRPr>
          </a:p>
        </p:txBody>
      </p:sp>
      <p:sp>
        <p:nvSpPr>
          <p:cNvPr id="218" name="Google Shape;218;p24"/>
          <p:cNvSpPr txBox="1"/>
          <p:nvPr/>
        </p:nvSpPr>
        <p:spPr>
          <a:xfrm>
            <a:off x="0" y="4743000"/>
            <a:ext cx="73152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999999"/>
                </a:solidFill>
                <a:latin typeface="Century Gothic"/>
                <a:ea typeface="Century Gothic"/>
                <a:cs typeface="Century Gothic"/>
                <a:sym typeface="Century Gothic"/>
              </a:rPr>
              <a:t>1- in smokers the Hemoglobin level could be physiologically higher due to adaptation mechanisms.</a:t>
            </a:r>
            <a:endParaRPr sz="7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700">
                <a:solidFill>
                  <a:srgbClr val="999999"/>
                </a:solidFill>
                <a:latin typeface="Century Gothic"/>
                <a:ea typeface="Century Gothic"/>
                <a:cs typeface="Century Gothic"/>
                <a:sym typeface="Century Gothic"/>
              </a:rPr>
              <a:t>2- the decreased level in female due to the menstrual period </a:t>
            </a:r>
            <a:endParaRPr sz="700">
              <a:solidFill>
                <a:srgbClr val="999999"/>
              </a:solidFill>
              <a:latin typeface="Century Gothic"/>
              <a:ea typeface="Century Gothic"/>
              <a:cs typeface="Century Gothic"/>
              <a:sym typeface="Century Gothic"/>
            </a:endParaRPr>
          </a:p>
        </p:txBody>
      </p:sp>
      <p:sp>
        <p:nvSpPr>
          <p:cNvPr id="219" name="Google Shape;219;p24"/>
          <p:cNvSpPr txBox="1"/>
          <p:nvPr/>
        </p:nvSpPr>
        <p:spPr>
          <a:xfrm>
            <a:off x="1615665" y="3310951"/>
            <a:ext cx="2484900" cy="284100"/>
          </a:xfrm>
          <a:prstGeom prst="rect">
            <a:avLst/>
          </a:prstGeom>
          <a:noFill/>
          <a:ln>
            <a:noFill/>
          </a:ln>
        </p:spPr>
        <p:txBody>
          <a:bodyPr anchorCtr="0" anchor="t" bIns="36000" lIns="36000" spcFirstLastPara="1" rIns="36000" wrap="square" tIns="36000">
            <a:noAutofit/>
          </a:bodyPr>
          <a:lstStyle/>
          <a:p>
            <a:pPr indent="0" lvl="0" marL="0" rtl="0" algn="ctr">
              <a:spcBef>
                <a:spcPts val="0"/>
              </a:spcBef>
              <a:spcAft>
                <a:spcPts val="0"/>
              </a:spcAft>
              <a:buNone/>
            </a:pPr>
            <a:r>
              <a:rPr lang="en-GB" sz="1300">
                <a:latin typeface="Century Gothic"/>
                <a:ea typeface="Century Gothic"/>
                <a:cs typeface="Century Gothic"/>
                <a:sym typeface="Century Gothic"/>
              </a:rPr>
              <a:t>pO</a:t>
            </a:r>
            <a:r>
              <a:rPr baseline="-25000" lang="en-GB" sz="1300">
                <a:latin typeface="Century Gothic"/>
                <a:ea typeface="Century Gothic"/>
                <a:cs typeface="Century Gothic"/>
                <a:sym typeface="Century Gothic"/>
              </a:rPr>
              <a:t>2</a:t>
            </a:r>
            <a:r>
              <a:rPr lang="en-GB" sz="1300">
                <a:latin typeface="Century Gothic"/>
                <a:ea typeface="Century Gothic"/>
                <a:cs typeface="Century Gothic"/>
                <a:sym typeface="Century Gothic"/>
              </a:rPr>
              <a:t> (partial oxygen pressure)</a:t>
            </a:r>
            <a:endParaRPr sz="1300">
              <a:latin typeface="Century Gothic"/>
              <a:ea typeface="Century Gothic"/>
              <a:cs typeface="Century Gothic"/>
              <a:sym typeface="Century Gothic"/>
            </a:endParaRPr>
          </a:p>
        </p:txBody>
      </p:sp>
      <p:sp>
        <p:nvSpPr>
          <p:cNvPr id="220" name="Google Shape;220;p24"/>
          <p:cNvSpPr/>
          <p:nvPr/>
        </p:nvSpPr>
        <p:spPr>
          <a:xfrm>
            <a:off x="1564650" y="964538"/>
            <a:ext cx="899201" cy="704208"/>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3C7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21" name="Google Shape;221;p24"/>
          <p:cNvSpPr/>
          <p:nvPr/>
        </p:nvSpPr>
        <p:spPr>
          <a:xfrm>
            <a:off x="2714376" y="751225"/>
            <a:ext cx="4002300" cy="540300"/>
          </a:xfrm>
          <a:prstGeom prst="rightArrow">
            <a:avLst>
              <a:gd fmla="val 50000" name="adj1"/>
              <a:gd fmla="val 49531" name="adj2"/>
            </a:avLst>
          </a:prstGeom>
          <a:solidFill>
            <a:srgbClr val="6D9EEB"/>
          </a:solidFill>
          <a:ln>
            <a:noFill/>
          </a:ln>
        </p:spPr>
        <p:txBody>
          <a:bodyPr anchorCtr="0" anchor="ctr" bIns="18000" lIns="36000" spcFirstLastPara="1" rIns="36000" wrap="square" tIns="18000">
            <a:noAutofit/>
          </a:bodyPr>
          <a:lstStyle/>
          <a:p>
            <a:pPr indent="0" lvl="0" marL="0" rtl="0" algn="ctr">
              <a:spcBef>
                <a:spcPts val="0"/>
              </a:spcBef>
              <a:spcAft>
                <a:spcPts val="0"/>
              </a:spcAft>
              <a:buClr>
                <a:schemeClr val="dk1"/>
              </a:buClr>
              <a:buSzPts val="1100"/>
              <a:buFont typeface="Arial"/>
              <a:buNone/>
            </a:pPr>
            <a:r>
              <a:rPr lang="en-GB">
                <a:solidFill>
                  <a:srgbClr val="FFFFFF"/>
                </a:solidFill>
                <a:latin typeface="Century Gothic"/>
                <a:ea typeface="Century Gothic"/>
                <a:cs typeface="Century Gothic"/>
                <a:sym typeface="Century Gothic"/>
              </a:rPr>
              <a:t>Carries O</a:t>
            </a:r>
            <a:r>
              <a:rPr baseline="-25000" lang="en-GB">
                <a:solidFill>
                  <a:srgbClr val="FFFFFF"/>
                </a:solidFill>
                <a:latin typeface="Century Gothic"/>
                <a:ea typeface="Century Gothic"/>
                <a:cs typeface="Century Gothic"/>
                <a:sym typeface="Century Gothic"/>
              </a:rPr>
              <a:t>2</a:t>
            </a:r>
            <a:r>
              <a:rPr lang="en-GB">
                <a:solidFill>
                  <a:srgbClr val="FFFFFF"/>
                </a:solidFill>
                <a:latin typeface="Century Gothic"/>
                <a:ea typeface="Century Gothic"/>
                <a:cs typeface="Century Gothic"/>
                <a:sym typeface="Century Gothic"/>
              </a:rPr>
              <a:t> from the lungs to tissues</a:t>
            </a:r>
            <a:endParaRPr i="0" sz="700" u="none" cap="none" strike="noStrike">
              <a:solidFill>
                <a:srgbClr val="FFFFFF"/>
              </a:solidFill>
              <a:latin typeface="Century Gothic"/>
              <a:ea typeface="Century Gothic"/>
              <a:cs typeface="Century Gothic"/>
              <a:sym typeface="Century Gothic"/>
            </a:endParaRPr>
          </a:p>
        </p:txBody>
      </p:sp>
      <p:sp>
        <p:nvSpPr>
          <p:cNvPr id="222" name="Google Shape;222;p24"/>
          <p:cNvSpPr/>
          <p:nvPr/>
        </p:nvSpPr>
        <p:spPr>
          <a:xfrm rot="10800000">
            <a:off x="2714500" y="1368550"/>
            <a:ext cx="4002300" cy="549300"/>
          </a:xfrm>
          <a:prstGeom prst="rightArrow">
            <a:avLst>
              <a:gd fmla="val 50000" name="adj1"/>
              <a:gd fmla="val 49531" name="adj2"/>
            </a:avLst>
          </a:prstGeom>
          <a:solidFill>
            <a:srgbClr val="6D9EEB"/>
          </a:solidFill>
          <a:ln>
            <a:noFill/>
          </a:ln>
        </p:spPr>
        <p:txBody>
          <a:bodyPr anchorCtr="0" anchor="ctr" bIns="18000" lIns="0" spcFirstLastPara="1" rIns="36000" wrap="square" tIns="0">
            <a:noAutofit/>
          </a:bodyPr>
          <a:lstStyle/>
          <a:p>
            <a:pPr indent="0" lvl="0" marL="0" rtl="0" algn="l">
              <a:spcBef>
                <a:spcPts val="0"/>
              </a:spcBef>
              <a:spcAft>
                <a:spcPts val="0"/>
              </a:spcAft>
              <a:buSzPts val="1100"/>
              <a:buNone/>
            </a:pPr>
            <a:r>
              <a:t/>
            </a:r>
            <a:endParaRPr b="0" i="0" sz="700" u="none" cap="none" strike="noStrike">
              <a:solidFill>
                <a:srgbClr val="FFFFFF"/>
              </a:solidFill>
              <a:latin typeface="Arial"/>
              <a:ea typeface="Arial"/>
              <a:cs typeface="Arial"/>
              <a:sym typeface="Arial"/>
            </a:endParaRPr>
          </a:p>
        </p:txBody>
      </p:sp>
      <p:sp>
        <p:nvSpPr>
          <p:cNvPr id="223" name="Google Shape;223;p24"/>
          <p:cNvSpPr txBox="1"/>
          <p:nvPr/>
        </p:nvSpPr>
        <p:spPr>
          <a:xfrm>
            <a:off x="2899425" y="1447176"/>
            <a:ext cx="38646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FFFFFF"/>
                </a:solidFill>
                <a:latin typeface="Century Gothic"/>
                <a:ea typeface="Century Gothic"/>
                <a:cs typeface="Century Gothic"/>
                <a:sym typeface="Century Gothic"/>
              </a:rPr>
              <a:t>Carries CO</a:t>
            </a:r>
            <a:r>
              <a:rPr baseline="-25000" lang="en-GB">
                <a:solidFill>
                  <a:srgbClr val="FFFFFF"/>
                </a:solidFill>
                <a:latin typeface="Century Gothic"/>
                <a:ea typeface="Century Gothic"/>
                <a:cs typeface="Century Gothic"/>
                <a:sym typeface="Century Gothic"/>
              </a:rPr>
              <a:t>2</a:t>
            </a:r>
            <a:r>
              <a:rPr lang="en-GB">
                <a:solidFill>
                  <a:srgbClr val="FFFFFF"/>
                </a:solidFill>
                <a:latin typeface="Century Gothic"/>
                <a:ea typeface="Century Gothic"/>
                <a:cs typeface="Century Gothic"/>
                <a:sym typeface="Century Gothic"/>
              </a:rPr>
              <a:t> from tissues back to the lungs </a:t>
            </a:r>
            <a:endParaRPr>
              <a:solidFill>
                <a:srgbClr val="FFFFFF"/>
              </a:solidFill>
              <a:latin typeface="Century Gothic"/>
              <a:ea typeface="Century Gothic"/>
              <a:cs typeface="Century Gothic"/>
              <a:sym typeface="Century Gothic"/>
            </a:endParaRPr>
          </a:p>
        </p:txBody>
      </p:sp>
      <p:sp>
        <p:nvSpPr>
          <p:cNvPr id="224" name="Google Shape;224;p24"/>
          <p:cNvSpPr txBox="1"/>
          <p:nvPr/>
        </p:nvSpPr>
        <p:spPr>
          <a:xfrm>
            <a:off x="415425" y="1954400"/>
            <a:ext cx="15912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Century Gothic"/>
                <a:ea typeface="Century Gothic"/>
                <a:cs typeface="Century Gothic"/>
                <a:sym typeface="Century Gothic"/>
              </a:rPr>
              <a:t>: 14-16 </a:t>
            </a:r>
            <a:r>
              <a:rPr lang="en-GB" sz="1100">
                <a:solidFill>
                  <a:schemeClr val="dk1"/>
                </a:solidFill>
                <a:latin typeface="Century Gothic"/>
                <a:ea typeface="Century Gothic"/>
                <a:cs typeface="Century Gothic"/>
                <a:sym typeface="Century Gothic"/>
              </a:rPr>
              <a:t>(g/dL)</a:t>
            </a:r>
            <a:r>
              <a:rPr baseline="30000" lang="en-GB">
                <a:solidFill>
                  <a:srgbClr val="999999"/>
                </a:solidFill>
                <a:latin typeface="Century Gothic"/>
                <a:ea typeface="Century Gothic"/>
                <a:cs typeface="Century Gothic"/>
                <a:sym typeface="Century Gothic"/>
              </a:rPr>
              <a:t>1</a:t>
            </a:r>
            <a:endParaRPr baseline="30000">
              <a:solidFill>
                <a:srgbClr val="99999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baseline="300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dk1"/>
                </a:solidFill>
                <a:latin typeface="Century Gothic"/>
                <a:ea typeface="Century Gothic"/>
                <a:cs typeface="Century Gothic"/>
                <a:sym typeface="Century Gothic"/>
              </a:rPr>
              <a:t>:13-15 </a:t>
            </a:r>
            <a:r>
              <a:rPr lang="en-GB" sz="1100">
                <a:solidFill>
                  <a:schemeClr val="dk1"/>
                </a:solidFill>
                <a:latin typeface="Century Gothic"/>
                <a:ea typeface="Century Gothic"/>
                <a:cs typeface="Century Gothic"/>
                <a:sym typeface="Century Gothic"/>
              </a:rPr>
              <a:t>(g/dL)</a:t>
            </a:r>
            <a:r>
              <a:rPr baseline="30000" lang="en-GB">
                <a:solidFill>
                  <a:srgbClr val="999999"/>
                </a:solidFill>
                <a:latin typeface="Century Gothic"/>
                <a:ea typeface="Century Gothic"/>
                <a:cs typeface="Century Gothic"/>
                <a:sym typeface="Century Gothic"/>
              </a:rPr>
              <a:t>2</a:t>
            </a:r>
            <a:endParaRPr>
              <a:latin typeface="Century Gothic"/>
              <a:ea typeface="Century Gothic"/>
              <a:cs typeface="Century Gothic"/>
              <a:sym typeface="Century Gothic"/>
            </a:endParaRPr>
          </a:p>
        </p:txBody>
      </p:sp>
      <p:sp>
        <p:nvSpPr>
          <p:cNvPr id="225" name="Google Shape;225;p24"/>
          <p:cNvSpPr txBox="1"/>
          <p:nvPr/>
        </p:nvSpPr>
        <p:spPr>
          <a:xfrm>
            <a:off x="157050" y="1668750"/>
            <a:ext cx="1636200" cy="3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Comfortaa"/>
                <a:ea typeface="Comfortaa"/>
                <a:cs typeface="Comfortaa"/>
                <a:sym typeface="Comfortaa"/>
              </a:rPr>
              <a:t>Normal level (g/dL):</a:t>
            </a:r>
            <a:endParaRPr sz="1100">
              <a:latin typeface="Comfortaa"/>
              <a:ea typeface="Comfortaa"/>
              <a:cs typeface="Comfortaa"/>
              <a:sym typeface="Comfortaa"/>
            </a:endParaRPr>
          </a:p>
        </p:txBody>
      </p:sp>
      <p:sp>
        <p:nvSpPr>
          <p:cNvPr id="226" name="Google Shape;226;p24"/>
          <p:cNvSpPr/>
          <p:nvPr/>
        </p:nvSpPr>
        <p:spPr>
          <a:xfrm>
            <a:off x="273208" y="2031739"/>
            <a:ext cx="126631" cy="304087"/>
          </a:xfrm>
          <a:custGeom>
            <a:rect b="b" l="l" r="r" t="t"/>
            <a:pathLst>
              <a:path extrusionOk="0" h="3923699" w="1489775">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6D9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27" name="Google Shape;227;p24"/>
          <p:cNvSpPr/>
          <p:nvPr/>
        </p:nvSpPr>
        <p:spPr>
          <a:xfrm rot="10800000">
            <a:off x="257627" y="2418295"/>
            <a:ext cx="157788" cy="306894"/>
          </a:xfrm>
          <a:custGeom>
            <a:rect b="b" l="l" r="r" t="t"/>
            <a:pathLst>
              <a:path extrusionOk="0" h="3959924" w="1856332">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6D9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28" name="Google Shape;228;p24"/>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pic>
        <p:nvPicPr>
          <p:cNvPr id="229" name="Google Shape;229;p24"/>
          <p:cNvPicPr preferRelativeResize="0"/>
          <p:nvPr/>
        </p:nvPicPr>
        <p:blipFill>
          <a:blip r:embed="rId3">
            <a:alphaModFix/>
          </a:blip>
          <a:stretch>
            <a:fillRect/>
          </a:stretch>
        </p:blipFill>
        <p:spPr>
          <a:xfrm>
            <a:off x="6967450" y="888575"/>
            <a:ext cx="899200" cy="89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5"/>
          <p:cNvSpPr txBox="1"/>
          <p:nvPr/>
        </p:nvSpPr>
        <p:spPr>
          <a:xfrm>
            <a:off x="1696075" y="0"/>
            <a:ext cx="54960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Oxygen Dissociation Curve (ODC)</a:t>
            </a:r>
            <a:endParaRPr b="1" sz="2400">
              <a:solidFill>
                <a:srgbClr val="3C78D8"/>
              </a:solidFill>
              <a:latin typeface="Comfortaa"/>
              <a:ea typeface="Comfortaa"/>
              <a:cs typeface="Comfortaa"/>
              <a:sym typeface="Comfortaa"/>
            </a:endParaRPr>
          </a:p>
        </p:txBody>
      </p:sp>
      <p:sp>
        <p:nvSpPr>
          <p:cNvPr id="235" name="Google Shape;235;p25"/>
          <p:cNvSpPr txBox="1"/>
          <p:nvPr/>
        </p:nvSpPr>
        <p:spPr>
          <a:xfrm>
            <a:off x="0" y="1133475"/>
            <a:ext cx="5314800" cy="16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
          <p:cNvSpPr txBox="1"/>
          <p:nvPr/>
        </p:nvSpPr>
        <p:spPr>
          <a:xfrm>
            <a:off x="5750939" y="3312383"/>
            <a:ext cx="3203400" cy="499800"/>
          </a:xfrm>
          <a:prstGeom prst="rect">
            <a:avLst/>
          </a:prstGeom>
          <a:noFill/>
          <a:ln cap="flat" cmpd="sng" w="19050">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Century Gothic"/>
                <a:ea typeface="Century Gothic"/>
                <a:cs typeface="Century Gothic"/>
                <a:sym typeface="Century Gothic"/>
              </a:rPr>
              <a:t>Dr.kurdy said “</a:t>
            </a:r>
            <a:r>
              <a:rPr lang="en-GB" sz="700">
                <a:solidFill>
                  <a:srgbClr val="6AA84F"/>
                </a:solidFill>
                <a:latin typeface="Century Gothic"/>
                <a:ea typeface="Century Gothic"/>
                <a:cs typeface="Century Gothic"/>
                <a:sym typeface="Century Gothic"/>
              </a:rPr>
              <a:t>For you in the </a:t>
            </a:r>
            <a:r>
              <a:rPr lang="en-GB" sz="700">
                <a:solidFill>
                  <a:srgbClr val="6AA84F"/>
                </a:solidFill>
                <a:latin typeface="Century Gothic"/>
                <a:ea typeface="Century Gothic"/>
                <a:cs typeface="Century Gothic"/>
                <a:sym typeface="Century Gothic"/>
              </a:rPr>
              <a:t>future </a:t>
            </a:r>
            <a:r>
              <a:rPr lang="en-GB" sz="700">
                <a:solidFill>
                  <a:srgbClr val="6AA84F"/>
                </a:solidFill>
                <a:latin typeface="Century Gothic"/>
                <a:ea typeface="Century Gothic"/>
                <a:cs typeface="Century Gothic"/>
                <a:sym typeface="Century Gothic"/>
              </a:rPr>
              <a:t>If you asked to read a graph:</a:t>
            </a:r>
            <a:endParaRPr sz="700">
              <a:solidFill>
                <a:srgbClr val="6AA84F"/>
              </a:solidFill>
              <a:latin typeface="Century Gothic"/>
              <a:ea typeface="Century Gothic"/>
              <a:cs typeface="Century Gothic"/>
              <a:sym typeface="Century Gothic"/>
            </a:endParaRPr>
          </a:p>
          <a:p>
            <a:pPr indent="0" lvl="0" marL="0" rtl="0" algn="l">
              <a:spcBef>
                <a:spcPts val="0"/>
              </a:spcBef>
              <a:spcAft>
                <a:spcPts val="0"/>
              </a:spcAft>
              <a:buNone/>
            </a:pPr>
            <a:r>
              <a:rPr lang="en-GB" sz="700">
                <a:solidFill>
                  <a:srgbClr val="6AA84F"/>
                </a:solidFill>
                <a:latin typeface="Century Gothic"/>
                <a:ea typeface="Century Gothic"/>
                <a:cs typeface="Century Gothic"/>
                <a:sym typeface="Century Gothic"/>
              </a:rPr>
              <a:t>1- you have to </a:t>
            </a:r>
            <a:r>
              <a:rPr lang="en-GB" sz="700">
                <a:solidFill>
                  <a:srgbClr val="6AA84F"/>
                </a:solidFill>
                <a:latin typeface="Century Gothic"/>
                <a:ea typeface="Century Gothic"/>
                <a:cs typeface="Century Gothic"/>
                <a:sym typeface="Century Gothic"/>
              </a:rPr>
              <a:t>define what you see in the X and Y axis and the scale</a:t>
            </a:r>
            <a:endParaRPr sz="700">
              <a:solidFill>
                <a:srgbClr val="6AA84F"/>
              </a:solidFill>
              <a:latin typeface="Century Gothic"/>
              <a:ea typeface="Century Gothic"/>
              <a:cs typeface="Century Gothic"/>
              <a:sym typeface="Century Gothic"/>
            </a:endParaRPr>
          </a:p>
          <a:p>
            <a:pPr indent="0" lvl="0" marL="0" rtl="0" algn="l">
              <a:spcBef>
                <a:spcPts val="0"/>
              </a:spcBef>
              <a:spcAft>
                <a:spcPts val="0"/>
              </a:spcAft>
              <a:buNone/>
            </a:pPr>
            <a:r>
              <a:rPr lang="en-GB" sz="700">
                <a:solidFill>
                  <a:srgbClr val="6AA84F"/>
                </a:solidFill>
                <a:latin typeface="Century Gothic"/>
                <a:ea typeface="Century Gothic"/>
                <a:cs typeface="Century Gothic"/>
                <a:sym typeface="Century Gothic"/>
              </a:rPr>
              <a:t>2- explain the normal then explain the abnormal”</a:t>
            </a:r>
            <a:endParaRPr sz="700">
              <a:solidFill>
                <a:srgbClr val="6AA84F"/>
              </a:solidFill>
              <a:latin typeface="Century Gothic"/>
              <a:ea typeface="Century Gothic"/>
              <a:cs typeface="Century Gothic"/>
              <a:sym typeface="Century Gothic"/>
            </a:endParaRPr>
          </a:p>
        </p:txBody>
      </p:sp>
      <p:pic>
        <p:nvPicPr>
          <p:cNvPr id="237" name="Google Shape;237;p25"/>
          <p:cNvPicPr preferRelativeResize="0"/>
          <p:nvPr/>
        </p:nvPicPr>
        <p:blipFill rotWithShape="1">
          <a:blip r:embed="rId3">
            <a:alphaModFix/>
          </a:blip>
          <a:srcRect b="10099" l="10222" r="54407" t="19029"/>
          <a:stretch/>
        </p:blipFill>
        <p:spPr>
          <a:xfrm>
            <a:off x="7416725" y="946900"/>
            <a:ext cx="1537674" cy="2310751"/>
          </a:xfrm>
          <a:prstGeom prst="rect">
            <a:avLst/>
          </a:prstGeom>
          <a:noFill/>
          <a:ln cap="flat" cmpd="sng" w="19050">
            <a:solidFill>
              <a:srgbClr val="CC0000"/>
            </a:solidFill>
            <a:prstDash val="solid"/>
            <a:round/>
            <a:headEnd len="sm" w="sm" type="none"/>
            <a:tailEnd len="sm" w="sm" type="none"/>
          </a:ln>
        </p:spPr>
      </p:pic>
      <p:sp>
        <p:nvSpPr>
          <p:cNvPr id="238" name="Google Shape;238;p25"/>
          <p:cNvSpPr txBox="1"/>
          <p:nvPr/>
        </p:nvSpPr>
        <p:spPr>
          <a:xfrm>
            <a:off x="10" y="450983"/>
            <a:ext cx="5835300" cy="1426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entury Gothic"/>
              <a:buChar char="●"/>
            </a:pPr>
            <a:r>
              <a:rPr lang="en-GB">
                <a:latin typeface="Century Gothic"/>
                <a:ea typeface="Century Gothic"/>
                <a:cs typeface="Century Gothic"/>
                <a:sym typeface="Century Gothic"/>
              </a:rPr>
              <a:t>The curve is sigmoidal</a:t>
            </a:r>
            <a:r>
              <a:rPr baseline="30000" lang="en-GB">
                <a:solidFill>
                  <a:srgbClr val="999999"/>
                </a:solidFill>
                <a:latin typeface="Century Gothic"/>
                <a:ea typeface="Century Gothic"/>
                <a:cs typeface="Century Gothic"/>
                <a:sym typeface="Century Gothic"/>
              </a:rPr>
              <a:t>1</a:t>
            </a:r>
            <a:endParaRPr baseline="300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en-GB">
                <a:latin typeface="Century Gothic"/>
                <a:ea typeface="Century Gothic"/>
                <a:cs typeface="Century Gothic"/>
                <a:sym typeface="Century Gothic"/>
              </a:rPr>
              <a:t>Indicates cooperation of subunits in O</a:t>
            </a:r>
            <a:r>
              <a:rPr baseline="-25000" lang="en-GB">
                <a:latin typeface="Century Gothic"/>
                <a:ea typeface="Century Gothic"/>
                <a:cs typeface="Century Gothic"/>
                <a:sym typeface="Century Gothic"/>
              </a:rPr>
              <a:t>2</a:t>
            </a:r>
            <a:r>
              <a:rPr lang="en-GB">
                <a:latin typeface="Century Gothic"/>
                <a:ea typeface="Century Gothic"/>
                <a:cs typeface="Century Gothic"/>
                <a:sym typeface="Century Gothic"/>
              </a:rPr>
              <a:t> binding</a:t>
            </a:r>
            <a:endParaRPr sz="600">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en-GB">
                <a:latin typeface="Century Gothic"/>
                <a:ea typeface="Century Gothic"/>
                <a:cs typeface="Century Gothic"/>
                <a:sym typeface="Century Gothic"/>
              </a:rPr>
              <a:t>Binding of O</a:t>
            </a:r>
            <a:r>
              <a:rPr baseline="-25000" lang="en-GB">
                <a:latin typeface="Century Gothic"/>
                <a:ea typeface="Century Gothic"/>
                <a:cs typeface="Century Gothic"/>
                <a:sym typeface="Century Gothic"/>
              </a:rPr>
              <a:t>2 </a:t>
            </a:r>
            <a:r>
              <a:rPr lang="en-GB">
                <a:latin typeface="Century Gothic"/>
                <a:ea typeface="Century Gothic"/>
                <a:cs typeface="Century Gothic"/>
                <a:sym typeface="Century Gothic"/>
              </a:rPr>
              <a:t>to one heme group increases O</a:t>
            </a:r>
            <a:r>
              <a:rPr baseline="-25000" lang="en-GB">
                <a:latin typeface="Century Gothic"/>
                <a:ea typeface="Century Gothic"/>
                <a:cs typeface="Century Gothic"/>
                <a:sym typeface="Century Gothic"/>
              </a:rPr>
              <a:t>2 </a:t>
            </a:r>
            <a:r>
              <a:rPr lang="en-GB">
                <a:latin typeface="Century Gothic"/>
                <a:ea typeface="Century Gothic"/>
                <a:cs typeface="Century Gothic"/>
                <a:sym typeface="Century Gothic"/>
              </a:rPr>
              <a:t>affinity of others</a:t>
            </a:r>
            <a:endParaRPr sz="600">
              <a:latin typeface="Century Gothic"/>
              <a:ea typeface="Century Gothic"/>
              <a:cs typeface="Century Gothic"/>
              <a:sym typeface="Century Gothic"/>
            </a:endParaRPr>
          </a:p>
          <a:p>
            <a:pPr indent="0" lvl="0" marL="0" rtl="0" algn="l">
              <a:spcBef>
                <a:spcPts val="0"/>
              </a:spcBef>
              <a:spcAft>
                <a:spcPts val="0"/>
              </a:spcAft>
              <a:buNone/>
            </a:pPr>
            <a:r>
              <a:t/>
            </a:r>
            <a:endParaRPr sz="600">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en-GB">
                <a:latin typeface="Century Gothic"/>
                <a:ea typeface="Century Gothic"/>
                <a:cs typeface="Century Gothic"/>
                <a:sym typeface="Century Gothic"/>
              </a:rPr>
              <a:t>Heme-heme interaction</a:t>
            </a:r>
            <a:r>
              <a:rPr baseline="30000" lang="en-GB">
                <a:solidFill>
                  <a:srgbClr val="999999"/>
                </a:solidFill>
                <a:latin typeface="Century Gothic"/>
                <a:ea typeface="Century Gothic"/>
                <a:cs typeface="Century Gothic"/>
                <a:sym typeface="Century Gothic"/>
              </a:rPr>
              <a:t>2</a:t>
            </a:r>
            <a:endParaRPr baseline="30000">
              <a:solidFill>
                <a:srgbClr val="999999"/>
              </a:solidFill>
              <a:latin typeface="Century Gothic"/>
              <a:ea typeface="Century Gothic"/>
              <a:cs typeface="Century Gothic"/>
              <a:sym typeface="Century Gothic"/>
            </a:endParaRPr>
          </a:p>
        </p:txBody>
      </p:sp>
      <p:sp>
        <p:nvSpPr>
          <p:cNvPr id="239" name="Google Shape;239;p25"/>
          <p:cNvSpPr/>
          <p:nvPr/>
        </p:nvSpPr>
        <p:spPr>
          <a:xfrm>
            <a:off x="1180317" y="3910196"/>
            <a:ext cx="4465200" cy="4263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a:latin typeface="Century Gothic"/>
                <a:ea typeface="Century Gothic"/>
                <a:cs typeface="Century Gothic"/>
                <a:sym typeface="Century Gothic"/>
              </a:rPr>
              <a:t>100 mmHb saturation 100%</a:t>
            </a:r>
            <a:endParaRPr>
              <a:latin typeface="Century Gothic"/>
              <a:ea typeface="Century Gothic"/>
              <a:cs typeface="Century Gothic"/>
              <a:sym typeface="Century Gothic"/>
            </a:endParaRPr>
          </a:p>
        </p:txBody>
      </p:sp>
      <p:sp>
        <p:nvSpPr>
          <p:cNvPr id="240" name="Google Shape;240;p25"/>
          <p:cNvSpPr/>
          <p:nvPr/>
        </p:nvSpPr>
        <p:spPr>
          <a:xfrm>
            <a:off x="189717" y="3910196"/>
            <a:ext cx="1879800" cy="426300"/>
          </a:xfrm>
          <a:prstGeom prst="homePlate">
            <a:avLst>
              <a:gd fmla="val 50000"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GB">
                <a:solidFill>
                  <a:srgbClr val="FFFFFF"/>
                </a:solidFill>
                <a:latin typeface="Comfortaa"/>
                <a:ea typeface="Comfortaa"/>
                <a:cs typeface="Comfortaa"/>
                <a:sym typeface="Comfortaa"/>
              </a:rPr>
              <a:t>Lung pO</a:t>
            </a:r>
            <a:r>
              <a:rPr b="1" baseline="-25000" lang="en-GB">
                <a:solidFill>
                  <a:srgbClr val="FFFFFF"/>
                </a:solidFill>
                <a:latin typeface="Comfortaa"/>
                <a:ea typeface="Comfortaa"/>
                <a:cs typeface="Comfortaa"/>
                <a:sym typeface="Comfortaa"/>
              </a:rPr>
              <a:t>2</a:t>
            </a:r>
            <a:endParaRPr b="1" baseline="-25000">
              <a:solidFill>
                <a:srgbClr val="FFFFFF"/>
              </a:solidFill>
              <a:latin typeface="Comfortaa"/>
              <a:ea typeface="Comfortaa"/>
              <a:cs typeface="Comfortaa"/>
              <a:sym typeface="Comfortaa"/>
            </a:endParaRPr>
          </a:p>
        </p:txBody>
      </p:sp>
      <p:sp>
        <p:nvSpPr>
          <p:cNvPr id="241" name="Google Shape;241;p25"/>
          <p:cNvSpPr/>
          <p:nvPr/>
        </p:nvSpPr>
        <p:spPr>
          <a:xfrm>
            <a:off x="1180317" y="4336312"/>
            <a:ext cx="4465200" cy="4263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GB">
                <a:latin typeface="Century Gothic"/>
                <a:ea typeface="Century Gothic"/>
                <a:cs typeface="Century Gothic"/>
                <a:sym typeface="Century Gothic"/>
              </a:rPr>
              <a:t>40 mmHb saturation reduces</a:t>
            </a:r>
            <a:endParaRPr>
              <a:latin typeface="Century Gothic"/>
              <a:ea typeface="Century Gothic"/>
              <a:cs typeface="Century Gothic"/>
              <a:sym typeface="Century Gothic"/>
            </a:endParaRPr>
          </a:p>
        </p:txBody>
      </p:sp>
      <p:sp>
        <p:nvSpPr>
          <p:cNvPr id="242" name="Google Shape;242;p25"/>
          <p:cNvSpPr/>
          <p:nvPr/>
        </p:nvSpPr>
        <p:spPr>
          <a:xfrm>
            <a:off x="189717" y="4336312"/>
            <a:ext cx="1879800" cy="426300"/>
          </a:xfrm>
          <a:prstGeom prst="homePlate">
            <a:avLst>
              <a:gd fmla="val 50000" name="adj"/>
            </a:avLst>
          </a:prstGeom>
          <a:solidFill>
            <a:srgbClr val="6D9EEB"/>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b="1" lang="en-GB">
                <a:solidFill>
                  <a:schemeClr val="lt1"/>
                </a:solidFill>
                <a:latin typeface="Comfortaa"/>
                <a:ea typeface="Comfortaa"/>
                <a:cs typeface="Comfortaa"/>
                <a:sym typeface="Comfortaa"/>
              </a:rPr>
              <a:t>Tissue</a:t>
            </a:r>
            <a:r>
              <a:rPr b="1" lang="en-GB">
                <a:solidFill>
                  <a:schemeClr val="lt1"/>
                </a:solidFill>
                <a:latin typeface="Comfortaa"/>
                <a:ea typeface="Comfortaa"/>
                <a:cs typeface="Comfortaa"/>
                <a:sym typeface="Comfortaa"/>
              </a:rPr>
              <a:t> pO</a:t>
            </a:r>
            <a:r>
              <a:rPr b="1" baseline="-25000" lang="en-GB">
                <a:solidFill>
                  <a:schemeClr val="lt1"/>
                </a:solidFill>
                <a:latin typeface="Comfortaa"/>
                <a:ea typeface="Comfortaa"/>
                <a:cs typeface="Comfortaa"/>
                <a:sym typeface="Comfortaa"/>
              </a:rPr>
              <a:t>2</a:t>
            </a:r>
            <a:endParaRPr b="1" baseline="-25000">
              <a:solidFill>
                <a:schemeClr val="lt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400"/>
              <a:buFont typeface="Arial"/>
              <a:buNone/>
            </a:pPr>
            <a:r>
              <a:t/>
            </a:r>
            <a:endParaRPr b="1" sz="600">
              <a:solidFill>
                <a:srgbClr val="FFFFFF"/>
              </a:solidFill>
            </a:endParaRPr>
          </a:p>
        </p:txBody>
      </p:sp>
      <p:sp>
        <p:nvSpPr>
          <p:cNvPr id="243" name="Google Shape;243;p25"/>
          <p:cNvSpPr/>
          <p:nvPr/>
        </p:nvSpPr>
        <p:spPr>
          <a:xfrm>
            <a:off x="3031075" y="3257650"/>
            <a:ext cx="2614500" cy="538800"/>
          </a:xfrm>
          <a:prstGeom prst="rect">
            <a:avLst/>
          </a:prstGeom>
          <a:solidFill>
            <a:srgbClr val="F3F3F3"/>
          </a:solidFill>
          <a:ln>
            <a:noFill/>
          </a:ln>
        </p:spPr>
        <p:txBody>
          <a:bodyPr anchorCtr="0" anchor="ctr" bIns="48000" lIns="48000" spcFirstLastPara="1" rIns="48000" wrap="square" tIns="48000">
            <a:noAutofit/>
          </a:bodyPr>
          <a:lstStyle/>
          <a:p>
            <a:pPr indent="0" lvl="0" marL="0" rtl="0" algn="ctr">
              <a:spcBef>
                <a:spcPts val="0"/>
              </a:spcBef>
              <a:spcAft>
                <a:spcPts val="0"/>
              </a:spcAft>
              <a:buNone/>
            </a:pPr>
            <a:r>
              <a:rPr lang="en-GB" sz="1300">
                <a:latin typeface="Century Gothic"/>
                <a:ea typeface="Century Gothic"/>
                <a:cs typeface="Century Gothic"/>
                <a:sym typeface="Century Gothic"/>
              </a:rPr>
              <a:t>                   fast unloading of O</a:t>
            </a:r>
            <a:r>
              <a:rPr baseline="-25000" lang="en-GB" sz="1300">
                <a:latin typeface="Century Gothic"/>
                <a:ea typeface="Century Gothic"/>
                <a:cs typeface="Century Gothic"/>
                <a:sym typeface="Century Gothic"/>
              </a:rPr>
              <a:t>2</a:t>
            </a:r>
            <a:endParaRPr baseline="-25000" sz="1300">
              <a:latin typeface="Century Gothic"/>
              <a:ea typeface="Century Gothic"/>
              <a:cs typeface="Century Gothic"/>
              <a:sym typeface="Century Gothic"/>
            </a:endParaRPr>
          </a:p>
        </p:txBody>
      </p:sp>
      <p:sp>
        <p:nvSpPr>
          <p:cNvPr id="244" name="Google Shape;244;p25"/>
          <p:cNvSpPr/>
          <p:nvPr/>
        </p:nvSpPr>
        <p:spPr>
          <a:xfrm>
            <a:off x="189725" y="3273375"/>
            <a:ext cx="2639700" cy="538800"/>
          </a:xfrm>
          <a:prstGeom prst="rect">
            <a:avLst/>
          </a:prstGeom>
          <a:solidFill>
            <a:srgbClr val="F3F3F3"/>
          </a:solidFill>
          <a:ln>
            <a:noFill/>
          </a:ln>
        </p:spPr>
        <p:txBody>
          <a:bodyPr anchorCtr="0" anchor="ctr" bIns="48000" lIns="48000" spcFirstLastPara="1" rIns="48000" wrap="square" tIns="48000">
            <a:noAutofit/>
          </a:bodyPr>
          <a:lstStyle/>
          <a:p>
            <a:pPr indent="0" lvl="0" marL="0" rtl="0" algn="l">
              <a:spcBef>
                <a:spcPts val="0"/>
              </a:spcBef>
              <a:spcAft>
                <a:spcPts val="0"/>
              </a:spcAft>
              <a:buClr>
                <a:schemeClr val="dk1"/>
              </a:buClr>
              <a:buSzPts val="1100"/>
              <a:buFont typeface="Arial"/>
              <a:buNone/>
            </a:pPr>
            <a:r>
              <a:rPr lang="en-GB" sz="1300">
                <a:solidFill>
                  <a:schemeClr val="dk1"/>
                </a:solidFill>
                <a:latin typeface="Century Gothic"/>
                <a:ea typeface="Century Gothic"/>
                <a:cs typeface="Century Gothic"/>
                <a:sym typeface="Century Gothic"/>
              </a:rPr>
              <a:t>slow unloading of O</a:t>
            </a:r>
            <a:r>
              <a:rPr baseline="-25000" lang="en-GB" sz="1300">
                <a:solidFill>
                  <a:schemeClr val="dk1"/>
                </a:solidFill>
                <a:latin typeface="Century Gothic"/>
                <a:ea typeface="Century Gothic"/>
                <a:cs typeface="Century Gothic"/>
                <a:sym typeface="Century Gothic"/>
              </a:rPr>
              <a:t>2</a:t>
            </a:r>
            <a:endParaRPr sz="1300">
              <a:latin typeface="Century Gothic"/>
              <a:ea typeface="Century Gothic"/>
              <a:cs typeface="Century Gothic"/>
              <a:sym typeface="Century Gothic"/>
            </a:endParaRPr>
          </a:p>
        </p:txBody>
      </p:sp>
      <p:sp>
        <p:nvSpPr>
          <p:cNvPr id="245" name="Google Shape;245;p25"/>
          <p:cNvSpPr/>
          <p:nvPr/>
        </p:nvSpPr>
        <p:spPr>
          <a:xfrm>
            <a:off x="1858750" y="3273375"/>
            <a:ext cx="970800" cy="538800"/>
          </a:xfrm>
          <a:prstGeom prst="leftArrow">
            <a:avLst>
              <a:gd fmla="val 50000" name="adj1"/>
              <a:gd fmla="val 228745" name="adj2"/>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FFFFFF"/>
                </a:solidFill>
                <a:latin typeface="Comfortaa"/>
                <a:ea typeface="Comfortaa"/>
                <a:cs typeface="Comfortaa"/>
                <a:sym typeface="Comfortaa"/>
              </a:rPr>
              <a:t>High</a:t>
            </a:r>
            <a:endParaRPr b="1" sz="900">
              <a:solidFill>
                <a:srgbClr val="FFFFFF"/>
              </a:solidFill>
              <a:latin typeface="Comfortaa"/>
              <a:ea typeface="Comfortaa"/>
              <a:cs typeface="Comfortaa"/>
              <a:sym typeface="Comfortaa"/>
            </a:endParaRPr>
          </a:p>
        </p:txBody>
      </p:sp>
      <p:sp>
        <p:nvSpPr>
          <p:cNvPr id="246" name="Google Shape;246;p25"/>
          <p:cNvSpPr/>
          <p:nvPr/>
        </p:nvSpPr>
        <p:spPr>
          <a:xfrm>
            <a:off x="3031075" y="3257650"/>
            <a:ext cx="918300" cy="538800"/>
          </a:xfrm>
          <a:prstGeom prst="rightArrow">
            <a:avLst>
              <a:gd fmla="val 50000" name="adj1"/>
              <a:gd fmla="val 199939" name="adj2"/>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Comfortaa"/>
                <a:ea typeface="Comfortaa"/>
                <a:cs typeface="Comfortaa"/>
                <a:sym typeface="Comfortaa"/>
              </a:rPr>
              <a:t>Low</a:t>
            </a:r>
            <a:endParaRPr sz="1000">
              <a:latin typeface="Comfortaa"/>
              <a:ea typeface="Comfortaa"/>
              <a:cs typeface="Comfortaa"/>
              <a:sym typeface="Comfortaa"/>
            </a:endParaRPr>
          </a:p>
        </p:txBody>
      </p:sp>
      <p:sp>
        <p:nvSpPr>
          <p:cNvPr id="247" name="Google Shape;247;p25"/>
          <p:cNvSpPr txBox="1"/>
          <p:nvPr/>
        </p:nvSpPr>
        <p:spPr>
          <a:xfrm>
            <a:off x="5750939" y="3968605"/>
            <a:ext cx="3203400" cy="978000"/>
          </a:xfrm>
          <a:prstGeom prst="rect">
            <a:avLst/>
          </a:prstGeom>
          <a:noFill/>
          <a:ln cap="flat" cmpd="sng" w="1905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solidFill>
                <a:srgbClr val="999999"/>
              </a:solidFill>
            </a:endParaRPr>
          </a:p>
          <a:p>
            <a:pPr indent="0" lvl="0" marL="0" rtl="0" algn="l">
              <a:spcBef>
                <a:spcPts val="0"/>
              </a:spcBef>
              <a:spcAft>
                <a:spcPts val="0"/>
              </a:spcAft>
              <a:buNone/>
            </a:pPr>
            <a:r>
              <a:rPr lang="en-GB" sz="700">
                <a:solidFill>
                  <a:srgbClr val="999999"/>
                </a:solidFill>
                <a:latin typeface="Century Gothic"/>
                <a:ea typeface="Century Gothic"/>
                <a:cs typeface="Century Gothic"/>
                <a:sym typeface="Century Gothic"/>
              </a:rPr>
              <a:t>1- The shape of the curve has a lag phase and a steep phase which indicates the presence of cooperative binding.</a:t>
            </a:r>
            <a:endParaRPr sz="7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7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700">
                <a:solidFill>
                  <a:srgbClr val="999999"/>
                </a:solidFill>
                <a:latin typeface="Century Gothic"/>
                <a:ea typeface="Century Gothic"/>
                <a:cs typeface="Century Gothic"/>
                <a:sym typeface="Century Gothic"/>
              </a:rPr>
              <a:t>2- H</a:t>
            </a:r>
            <a:r>
              <a:rPr lang="en-GB" sz="700">
                <a:solidFill>
                  <a:srgbClr val="999999"/>
                </a:solidFill>
                <a:latin typeface="Century Gothic"/>
                <a:ea typeface="Century Gothic"/>
                <a:cs typeface="Century Gothic"/>
                <a:sym typeface="Century Gothic"/>
              </a:rPr>
              <a:t>appens when the binding of the first O</a:t>
            </a:r>
            <a:r>
              <a:rPr baseline="-25000" lang="en-GB" sz="700">
                <a:solidFill>
                  <a:srgbClr val="999999"/>
                </a:solidFill>
                <a:latin typeface="Century Gothic"/>
                <a:ea typeface="Century Gothic"/>
                <a:cs typeface="Century Gothic"/>
                <a:sym typeface="Century Gothic"/>
              </a:rPr>
              <a:t>2</a:t>
            </a:r>
            <a:r>
              <a:rPr lang="en-GB" sz="700">
                <a:solidFill>
                  <a:srgbClr val="999999"/>
                </a:solidFill>
                <a:latin typeface="Century Gothic"/>
                <a:ea typeface="Century Gothic"/>
                <a:cs typeface="Century Gothic"/>
                <a:sym typeface="Century Gothic"/>
              </a:rPr>
              <a:t> molecule facilitates the binding of the second molecule “makes it faster”. And the binding of the first and second facilitates the third and so on.</a:t>
            </a:r>
            <a:endParaRPr sz="700">
              <a:solidFill>
                <a:srgbClr val="999999"/>
              </a:solidFill>
              <a:latin typeface="Century Gothic"/>
              <a:ea typeface="Century Gothic"/>
              <a:cs typeface="Century Gothic"/>
              <a:sym typeface="Century Gothic"/>
            </a:endParaRPr>
          </a:p>
        </p:txBody>
      </p:sp>
      <p:sp>
        <p:nvSpPr>
          <p:cNvPr id="248" name="Google Shape;248;p25"/>
          <p:cNvSpPr txBox="1"/>
          <p:nvPr/>
        </p:nvSpPr>
        <p:spPr>
          <a:xfrm>
            <a:off x="5758350" y="961175"/>
            <a:ext cx="1602900" cy="2134200"/>
          </a:xfrm>
          <a:prstGeom prst="rect">
            <a:avLst/>
          </a:prstGeom>
          <a:noFill/>
          <a:ln cap="flat" cmpd="sng" w="1905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Percent Saturation depends on how many </a:t>
            </a:r>
            <a:r>
              <a:rPr lang="en-GB" sz="800">
                <a:solidFill>
                  <a:srgbClr val="999999"/>
                </a:solidFill>
                <a:latin typeface="Century Gothic"/>
                <a:ea typeface="Century Gothic"/>
                <a:cs typeface="Century Gothic"/>
                <a:sym typeface="Century Gothic"/>
              </a:rPr>
              <a:t>O</a:t>
            </a:r>
            <a:r>
              <a:rPr baseline="-25000" lang="en-GB" sz="800">
                <a:solidFill>
                  <a:srgbClr val="999999"/>
                </a:solidFill>
                <a:latin typeface="Century Gothic"/>
                <a:ea typeface="Century Gothic"/>
                <a:cs typeface="Century Gothic"/>
                <a:sym typeface="Century Gothic"/>
              </a:rPr>
              <a:t>2</a:t>
            </a:r>
            <a:r>
              <a:rPr lang="en-GB" sz="800">
                <a:solidFill>
                  <a:srgbClr val="999999"/>
                </a:solidFill>
                <a:latin typeface="Century Gothic"/>
                <a:ea typeface="Century Gothic"/>
                <a:cs typeface="Century Gothic"/>
                <a:sym typeface="Century Gothic"/>
              </a:rPr>
              <a:t> molecules are bound to Hb, for example Hb bound to one O</a:t>
            </a:r>
            <a:r>
              <a:rPr baseline="-25000" lang="en-GB" sz="800">
                <a:solidFill>
                  <a:srgbClr val="999999"/>
                </a:solidFill>
                <a:latin typeface="Century Gothic"/>
                <a:ea typeface="Century Gothic"/>
                <a:cs typeface="Century Gothic"/>
                <a:sym typeface="Century Gothic"/>
              </a:rPr>
              <a:t>2</a:t>
            </a:r>
            <a:r>
              <a:rPr lang="en-GB" sz="800">
                <a:solidFill>
                  <a:srgbClr val="999999"/>
                </a:solidFill>
                <a:latin typeface="Century Gothic"/>
                <a:ea typeface="Century Gothic"/>
                <a:cs typeface="Century Gothic"/>
                <a:sym typeface="Century Gothic"/>
              </a:rPr>
              <a:t> </a:t>
            </a:r>
            <a:r>
              <a:rPr lang="en-GB" sz="800">
                <a:solidFill>
                  <a:srgbClr val="999999"/>
                </a:solidFill>
                <a:latin typeface="Century Gothic"/>
                <a:ea typeface="Century Gothic"/>
                <a:cs typeface="Century Gothic"/>
                <a:sym typeface="Century Gothic"/>
              </a:rPr>
              <a:t>molecule is 25% saturated, if 2 molecules it is 50% saturated and so on. </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we have different degrees of saturation.</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t/>
            </a:r>
            <a:endParaRPr sz="800">
              <a:solidFill>
                <a:srgbClr val="999999"/>
              </a:solidFill>
              <a:latin typeface="Century Gothic"/>
              <a:ea typeface="Century Gothic"/>
              <a:cs typeface="Century Gothic"/>
              <a:sym typeface="Century Gothic"/>
            </a:endParaRPr>
          </a:p>
          <a:p>
            <a:pPr indent="0" lvl="0" marL="0" rtl="0" algn="l">
              <a:spcBef>
                <a:spcPts val="0"/>
              </a:spcBef>
              <a:spcAft>
                <a:spcPts val="0"/>
              </a:spcAft>
              <a:buNone/>
            </a:pPr>
            <a:r>
              <a:rPr lang="en-GB" sz="800">
                <a:solidFill>
                  <a:srgbClr val="999999"/>
                </a:solidFill>
                <a:latin typeface="Century Gothic"/>
                <a:ea typeface="Century Gothic"/>
                <a:cs typeface="Century Gothic"/>
                <a:sym typeface="Century Gothic"/>
              </a:rPr>
              <a:t>As we shift to the right the </a:t>
            </a:r>
            <a:r>
              <a:rPr lang="en-GB" sz="800">
                <a:solidFill>
                  <a:srgbClr val="999999"/>
                </a:solidFill>
                <a:latin typeface="Century Gothic"/>
                <a:ea typeface="Century Gothic"/>
                <a:cs typeface="Century Gothic"/>
                <a:sym typeface="Century Gothic"/>
              </a:rPr>
              <a:t>affinity to O</a:t>
            </a:r>
            <a:r>
              <a:rPr baseline="-25000" lang="en-GB" sz="800">
                <a:solidFill>
                  <a:srgbClr val="999999"/>
                </a:solidFill>
                <a:latin typeface="Century Gothic"/>
                <a:ea typeface="Century Gothic"/>
                <a:cs typeface="Century Gothic"/>
                <a:sym typeface="Century Gothic"/>
              </a:rPr>
              <a:t>2</a:t>
            </a:r>
            <a:r>
              <a:rPr lang="en-GB" sz="800">
                <a:solidFill>
                  <a:srgbClr val="999999"/>
                </a:solidFill>
                <a:latin typeface="Century Gothic"/>
                <a:ea typeface="Century Gothic"/>
                <a:cs typeface="Century Gothic"/>
                <a:sym typeface="Century Gothic"/>
              </a:rPr>
              <a:t> decreases.</a:t>
            </a:r>
            <a:endParaRPr sz="800">
              <a:solidFill>
                <a:srgbClr val="999999"/>
              </a:solidFill>
              <a:latin typeface="Century Gothic"/>
              <a:ea typeface="Century Gothic"/>
              <a:cs typeface="Century Gothic"/>
              <a:sym typeface="Century Gothic"/>
            </a:endParaRPr>
          </a:p>
        </p:txBody>
      </p:sp>
      <p:sp>
        <p:nvSpPr>
          <p:cNvPr id="249" name="Google Shape;249;p25"/>
          <p:cNvSpPr txBox="1"/>
          <p:nvPr/>
        </p:nvSpPr>
        <p:spPr>
          <a:xfrm>
            <a:off x="5716581" y="3095375"/>
            <a:ext cx="1833600" cy="2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solidFill>
                  <a:srgbClr val="999999"/>
                </a:solidFill>
                <a:latin typeface="Century Gothic"/>
                <a:ea typeface="Century Gothic"/>
                <a:cs typeface="Century Gothic"/>
                <a:sym typeface="Century Gothic"/>
              </a:rPr>
              <a:t>May come as SAQ</a:t>
            </a:r>
            <a:r>
              <a:rPr lang="en-GB" sz="700">
                <a:solidFill>
                  <a:srgbClr val="999999"/>
                </a:solidFill>
              </a:rPr>
              <a:t> </a:t>
            </a:r>
            <a:r>
              <a:rPr lang="en-GB" sz="600">
                <a:solidFill>
                  <a:srgbClr val="999999"/>
                </a:solidFill>
              </a:rPr>
              <a:t>alhuwaykan way (;</a:t>
            </a:r>
            <a:endParaRPr sz="600">
              <a:solidFill>
                <a:srgbClr val="999999"/>
              </a:solidFill>
            </a:endParaRPr>
          </a:p>
        </p:txBody>
      </p:sp>
      <p:sp>
        <p:nvSpPr>
          <p:cNvPr id="250" name="Google Shape;250;p25"/>
          <p:cNvSpPr txBox="1"/>
          <p:nvPr/>
        </p:nvSpPr>
        <p:spPr>
          <a:xfrm>
            <a:off x="-9" y="1877469"/>
            <a:ext cx="5664300" cy="9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3C78D8"/>
                </a:solidFill>
                <a:latin typeface="Comfortaa"/>
                <a:ea typeface="Comfortaa"/>
                <a:cs typeface="Comfortaa"/>
                <a:sym typeface="Comfortaa"/>
              </a:rPr>
              <a:t>  P</a:t>
            </a:r>
            <a:r>
              <a:rPr baseline="-25000" lang="en-GB" sz="2400">
                <a:solidFill>
                  <a:srgbClr val="3C78D8"/>
                </a:solidFill>
                <a:latin typeface="Comfortaa"/>
                <a:ea typeface="Comfortaa"/>
                <a:cs typeface="Comfortaa"/>
                <a:sym typeface="Comfortaa"/>
              </a:rPr>
              <a:t>50</a:t>
            </a:r>
            <a:r>
              <a:rPr lang="en-GB" sz="2400">
                <a:solidFill>
                  <a:srgbClr val="3C78D8"/>
                </a:solidFill>
                <a:latin typeface="Comfortaa"/>
                <a:ea typeface="Comfortaa"/>
                <a:cs typeface="Comfortaa"/>
                <a:sym typeface="Comfortaa"/>
              </a:rPr>
              <a:t>:</a:t>
            </a:r>
            <a:endParaRPr sz="2400">
              <a:solidFill>
                <a:srgbClr val="3C78D8"/>
              </a:solidFill>
              <a:latin typeface="Comfortaa"/>
              <a:ea typeface="Comfortaa"/>
              <a:cs typeface="Comfortaa"/>
              <a:sym typeface="Comfortaa"/>
            </a:endParaRPr>
          </a:p>
          <a:p>
            <a:pPr indent="0" lvl="0" marL="0" rtl="0" algn="l">
              <a:spcBef>
                <a:spcPts val="0"/>
              </a:spcBef>
              <a:spcAft>
                <a:spcPts val="0"/>
              </a:spcAft>
              <a:buNone/>
            </a:pPr>
            <a:r>
              <a:t/>
            </a:r>
            <a:endParaRPr baseline="-25000" sz="600">
              <a:solidFill>
                <a:srgbClr val="3C78D8"/>
              </a:solidFill>
            </a:endParaRPr>
          </a:p>
          <a:p>
            <a:pPr indent="-304800" lvl="0" marL="457200" rtl="0" algn="l">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Indicates affinity of Hb to O</a:t>
            </a:r>
            <a:r>
              <a:rPr baseline="-25000" lang="en-GB" sz="1200">
                <a:solidFill>
                  <a:schemeClr val="dk1"/>
                </a:solidFill>
                <a:latin typeface="Century Gothic"/>
                <a:ea typeface="Century Gothic"/>
                <a:cs typeface="Century Gothic"/>
                <a:sym typeface="Century Gothic"/>
              </a:rPr>
              <a:t>2.</a:t>
            </a:r>
            <a:endParaRPr baseline="-25000"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aseline="-25000" sz="600">
              <a:solidFill>
                <a:srgbClr val="CC0000"/>
              </a:solidFill>
              <a:latin typeface="Century Gothic"/>
              <a:ea typeface="Century Gothic"/>
              <a:cs typeface="Century Gothic"/>
              <a:sym typeface="Century Gothic"/>
            </a:endParaRPr>
          </a:p>
          <a:p>
            <a:pPr indent="-304800" lvl="0" marL="457200" rtl="0" algn="l">
              <a:spcBef>
                <a:spcPts val="0"/>
              </a:spcBef>
              <a:spcAft>
                <a:spcPts val="0"/>
              </a:spcAft>
              <a:buClr>
                <a:srgbClr val="CC0000"/>
              </a:buClr>
              <a:buSzPts val="1200"/>
              <a:buFont typeface="Century Gothic"/>
              <a:buChar char="●"/>
            </a:pPr>
            <a:r>
              <a:rPr lang="en-GB" sz="1200">
                <a:solidFill>
                  <a:srgbClr val="CC0000"/>
                </a:solidFill>
                <a:latin typeface="Century Gothic"/>
                <a:ea typeface="Century Gothic"/>
                <a:cs typeface="Century Gothic"/>
                <a:sym typeface="Century Gothic"/>
              </a:rPr>
              <a:t>P</a:t>
            </a:r>
            <a:r>
              <a:rPr baseline="-25000" lang="en-GB" sz="1200">
                <a:solidFill>
                  <a:srgbClr val="CC0000"/>
                </a:solidFill>
                <a:latin typeface="Century Gothic"/>
                <a:ea typeface="Century Gothic"/>
                <a:cs typeface="Century Gothic"/>
                <a:sym typeface="Century Gothic"/>
              </a:rPr>
              <a:t>50 </a:t>
            </a:r>
            <a:r>
              <a:rPr lang="en-GB" sz="1200">
                <a:solidFill>
                  <a:srgbClr val="CC0000"/>
                </a:solidFill>
                <a:latin typeface="Century Gothic"/>
                <a:ea typeface="Century Gothic"/>
                <a:cs typeface="Century Gothic"/>
                <a:sym typeface="Century Gothic"/>
              </a:rPr>
              <a:t>(mmHg): the pressure at which Hb is 50% saturated with O</a:t>
            </a:r>
            <a:r>
              <a:rPr baseline="-25000" lang="en-GB" sz="1200">
                <a:solidFill>
                  <a:srgbClr val="CC0000"/>
                </a:solidFill>
                <a:latin typeface="Century Gothic"/>
                <a:ea typeface="Century Gothic"/>
                <a:cs typeface="Century Gothic"/>
                <a:sym typeface="Century Gothic"/>
              </a:rPr>
              <a:t>2</a:t>
            </a:r>
            <a:endParaRPr baseline="-25000" sz="1200">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t/>
            </a:r>
            <a:endParaRPr baseline="-25000" sz="6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The affinity:</a:t>
            </a:r>
            <a:endParaRPr sz="1200">
              <a:solidFill>
                <a:schemeClr val="dk1"/>
              </a:solidFill>
              <a:latin typeface="Century Gothic"/>
              <a:ea typeface="Century Gothic"/>
              <a:cs typeface="Century Gothic"/>
              <a:sym typeface="Century Gothic"/>
            </a:endParaRPr>
          </a:p>
        </p:txBody>
      </p:sp>
      <p:sp>
        <p:nvSpPr>
          <p:cNvPr id="251" name="Google Shape;251;p25"/>
          <p:cNvSpPr txBox="1"/>
          <p:nvPr/>
        </p:nvSpPr>
        <p:spPr>
          <a:xfrm>
            <a:off x="0" y="4719925"/>
            <a:ext cx="3111900" cy="345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Hence O</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 is delivered to tissues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252" name="Google Shape;252;p25"/>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6"/>
          <p:cNvSpPr txBox="1"/>
          <p:nvPr/>
        </p:nvSpPr>
        <p:spPr>
          <a:xfrm>
            <a:off x="2147525" y="117788"/>
            <a:ext cx="48489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The Bohr effect</a:t>
            </a:r>
            <a:endParaRPr b="1" sz="2400">
              <a:solidFill>
                <a:srgbClr val="3C78D8"/>
              </a:solidFill>
              <a:latin typeface="Comfortaa"/>
              <a:ea typeface="Comfortaa"/>
              <a:cs typeface="Comfortaa"/>
              <a:sym typeface="Comfortaa"/>
            </a:endParaRPr>
          </a:p>
        </p:txBody>
      </p:sp>
      <p:sp>
        <p:nvSpPr>
          <p:cNvPr id="258" name="Google Shape;258;p26"/>
          <p:cNvSpPr txBox="1"/>
          <p:nvPr/>
        </p:nvSpPr>
        <p:spPr>
          <a:xfrm>
            <a:off x="85200" y="775700"/>
            <a:ext cx="3171900" cy="21504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Century Gothic"/>
              <a:buChar char="●"/>
            </a:pPr>
            <a:r>
              <a:rPr lang="en-GB" sz="1200">
                <a:latin typeface="Century Gothic"/>
                <a:ea typeface="Century Gothic"/>
                <a:cs typeface="Century Gothic"/>
                <a:sym typeface="Century Gothic"/>
              </a:rPr>
              <a:t>It is the shift of the ODC “oxygen dissociation curve” to </a:t>
            </a:r>
            <a:r>
              <a:rPr lang="en-GB" sz="1200" u="sng">
                <a:latin typeface="Century Gothic"/>
                <a:ea typeface="Century Gothic"/>
                <a:cs typeface="Century Gothic"/>
                <a:sym typeface="Century Gothic"/>
              </a:rPr>
              <a:t>the right</a:t>
            </a:r>
            <a:r>
              <a:rPr lang="en-GB" sz="1200">
                <a:latin typeface="Century Gothic"/>
                <a:ea typeface="Century Gothic"/>
                <a:cs typeface="Century Gothic"/>
                <a:sym typeface="Century Gothic"/>
              </a:rPr>
              <a:t> in response to an increase in pCO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or a decrease in pH.</a:t>
            </a:r>
            <a:endParaRPr sz="1200">
              <a:latin typeface="Century Gothic"/>
              <a:ea typeface="Century Gothic"/>
              <a:cs typeface="Century Gothic"/>
              <a:sym typeface="Century Gothic"/>
            </a:endParaRPr>
          </a:p>
          <a:p>
            <a:pPr indent="-304800" lvl="0" marL="457200" rtl="0" algn="l">
              <a:lnSpc>
                <a:spcPct val="100000"/>
              </a:lnSpc>
              <a:spcBef>
                <a:spcPts val="1000"/>
              </a:spcBef>
              <a:spcAft>
                <a:spcPts val="0"/>
              </a:spcAft>
              <a:buSzPts val="1200"/>
              <a:buFont typeface="Century Gothic"/>
              <a:buChar char="●"/>
            </a:pPr>
            <a:r>
              <a:rPr lang="en-GB" sz="1200">
                <a:latin typeface="Century Gothic"/>
                <a:ea typeface="Century Gothic"/>
                <a:cs typeface="Century Gothic"/>
                <a:sym typeface="Century Gothic"/>
              </a:rPr>
              <a:t>It describes the Eﬀect of ph and pCO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on:</a:t>
            </a:r>
            <a:endParaRPr sz="1200">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GB" sz="1200">
                <a:latin typeface="Century Gothic"/>
                <a:ea typeface="Century Gothic"/>
                <a:cs typeface="Century Gothic"/>
                <a:sym typeface="Century Gothic"/>
              </a:rPr>
              <a:t>           1. </a:t>
            </a:r>
            <a:r>
              <a:rPr lang="en-GB" sz="1200">
                <a:latin typeface="Century Gothic"/>
                <a:ea typeface="Century Gothic"/>
                <a:cs typeface="Century Gothic"/>
                <a:sym typeface="Century Gothic"/>
              </a:rPr>
              <a:t>Oxygenation of Hb in the lungs.</a:t>
            </a:r>
            <a:endParaRPr sz="1200">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GB" sz="1200">
                <a:latin typeface="Century Gothic"/>
                <a:ea typeface="Century Gothic"/>
                <a:cs typeface="Century Gothic"/>
                <a:sym typeface="Century Gothic"/>
              </a:rPr>
              <a:t>           2. Deoxygenation in tissues.</a:t>
            </a:r>
            <a:endParaRPr sz="1200">
              <a:latin typeface="Century Gothic"/>
              <a:ea typeface="Century Gothic"/>
              <a:cs typeface="Century Gothic"/>
              <a:sym typeface="Century Gothic"/>
            </a:endParaRPr>
          </a:p>
        </p:txBody>
      </p:sp>
      <p:pic>
        <p:nvPicPr>
          <p:cNvPr id="259" name="Google Shape;259;p26"/>
          <p:cNvPicPr preferRelativeResize="0"/>
          <p:nvPr/>
        </p:nvPicPr>
        <p:blipFill>
          <a:blip r:embed="rId3">
            <a:alphaModFix/>
          </a:blip>
          <a:stretch>
            <a:fillRect/>
          </a:stretch>
        </p:blipFill>
        <p:spPr>
          <a:xfrm>
            <a:off x="6573584" y="775710"/>
            <a:ext cx="2411575" cy="4079581"/>
          </a:xfrm>
          <a:prstGeom prst="rect">
            <a:avLst/>
          </a:prstGeom>
          <a:noFill/>
          <a:ln>
            <a:noFill/>
          </a:ln>
        </p:spPr>
      </p:pic>
      <p:sp>
        <p:nvSpPr>
          <p:cNvPr id="260" name="Google Shape;260;p26"/>
          <p:cNvSpPr txBox="1"/>
          <p:nvPr/>
        </p:nvSpPr>
        <p:spPr>
          <a:xfrm>
            <a:off x="85200" y="3402900"/>
            <a:ext cx="3070500" cy="9267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rgbClr val="999999"/>
              </a:buClr>
              <a:buSzPts val="1000"/>
              <a:buFont typeface="Century Gothic"/>
              <a:buChar char="●"/>
            </a:pPr>
            <a:r>
              <a:rPr lang="en-GB" sz="1000">
                <a:solidFill>
                  <a:srgbClr val="999999"/>
                </a:solidFill>
                <a:latin typeface="Century Gothic"/>
                <a:ea typeface="Century Gothic"/>
                <a:cs typeface="Century Gothic"/>
                <a:sym typeface="Century Gothic"/>
              </a:rPr>
              <a:t>The </a:t>
            </a:r>
            <a:r>
              <a:rPr lang="en-GB" sz="1000">
                <a:solidFill>
                  <a:srgbClr val="999999"/>
                </a:solidFill>
                <a:latin typeface="Century Gothic"/>
                <a:ea typeface="Century Gothic"/>
                <a:cs typeface="Century Gothic"/>
                <a:sym typeface="Century Gothic"/>
              </a:rPr>
              <a:t>result of Bohr effect is unloading O</a:t>
            </a:r>
            <a:r>
              <a:rPr baseline="-25000" lang="en-GB" sz="1000">
                <a:solidFill>
                  <a:srgbClr val="999999"/>
                </a:solidFill>
                <a:latin typeface="Century Gothic"/>
                <a:ea typeface="Century Gothic"/>
                <a:cs typeface="Century Gothic"/>
                <a:sym typeface="Century Gothic"/>
              </a:rPr>
              <a:t>2</a:t>
            </a:r>
            <a:r>
              <a:rPr lang="en-GB" sz="1000">
                <a:solidFill>
                  <a:srgbClr val="999999"/>
                </a:solidFill>
                <a:latin typeface="Century Gothic"/>
                <a:ea typeface="Century Gothic"/>
                <a:cs typeface="Century Gothic"/>
                <a:sym typeface="Century Gothic"/>
              </a:rPr>
              <a:t> inside the tissues and </a:t>
            </a:r>
            <a:r>
              <a:rPr lang="en-GB" sz="1000">
                <a:solidFill>
                  <a:srgbClr val="999999"/>
                </a:solidFill>
                <a:latin typeface="Century Gothic"/>
                <a:ea typeface="Century Gothic"/>
                <a:cs typeface="Century Gothic"/>
                <a:sym typeface="Century Gothic"/>
              </a:rPr>
              <a:t>taking</a:t>
            </a:r>
            <a:r>
              <a:rPr lang="en-GB" sz="1000">
                <a:solidFill>
                  <a:srgbClr val="999999"/>
                </a:solidFill>
                <a:latin typeface="Century Gothic"/>
                <a:ea typeface="Century Gothic"/>
                <a:cs typeface="Century Gothic"/>
                <a:sym typeface="Century Gothic"/>
              </a:rPr>
              <a:t> CO</a:t>
            </a:r>
            <a:r>
              <a:rPr baseline="-25000" lang="en-GB" sz="1000">
                <a:solidFill>
                  <a:srgbClr val="999999"/>
                </a:solidFill>
                <a:latin typeface="Century Gothic"/>
                <a:ea typeface="Century Gothic"/>
                <a:cs typeface="Century Gothic"/>
                <a:sym typeface="Century Gothic"/>
              </a:rPr>
              <a:t>2</a:t>
            </a:r>
            <a:r>
              <a:rPr lang="en-GB" sz="1000">
                <a:solidFill>
                  <a:srgbClr val="999999"/>
                </a:solidFill>
                <a:latin typeface="Century Gothic"/>
                <a:ea typeface="Century Gothic"/>
                <a:cs typeface="Century Gothic"/>
                <a:sym typeface="Century Gothic"/>
              </a:rPr>
              <a:t> outside.</a:t>
            </a:r>
            <a:endParaRPr sz="1000">
              <a:solidFill>
                <a:srgbClr val="999999"/>
              </a:solidFill>
              <a:latin typeface="Century Gothic"/>
              <a:ea typeface="Century Gothic"/>
              <a:cs typeface="Century Gothic"/>
              <a:sym typeface="Century Gothic"/>
            </a:endParaRPr>
          </a:p>
          <a:p>
            <a:pPr indent="-292100" lvl="0" marL="457200" rtl="0" algn="l">
              <a:lnSpc>
                <a:spcPct val="100000"/>
              </a:lnSpc>
              <a:spcBef>
                <a:spcPts val="0"/>
              </a:spcBef>
              <a:spcAft>
                <a:spcPts val="0"/>
              </a:spcAft>
              <a:buClr>
                <a:srgbClr val="999999"/>
              </a:buClr>
              <a:buSzPts val="1000"/>
              <a:buFont typeface="Century Gothic"/>
              <a:buChar char="●"/>
            </a:pPr>
            <a:r>
              <a:rPr lang="en-GB" sz="1000">
                <a:solidFill>
                  <a:srgbClr val="999999"/>
                </a:solidFill>
                <a:latin typeface="Century Gothic"/>
                <a:ea typeface="Century Gothic"/>
                <a:cs typeface="Century Gothic"/>
                <a:sym typeface="Century Gothic"/>
              </a:rPr>
              <a:t>Also BPG has the same result to unload O</a:t>
            </a:r>
            <a:r>
              <a:rPr baseline="-25000" lang="en-GB" sz="1000">
                <a:solidFill>
                  <a:srgbClr val="999999"/>
                </a:solidFill>
                <a:latin typeface="Century Gothic"/>
                <a:ea typeface="Century Gothic"/>
                <a:cs typeface="Century Gothic"/>
                <a:sym typeface="Century Gothic"/>
              </a:rPr>
              <a:t>2</a:t>
            </a:r>
            <a:r>
              <a:rPr lang="en-GB" sz="1000">
                <a:solidFill>
                  <a:srgbClr val="999999"/>
                </a:solidFill>
                <a:latin typeface="Century Gothic"/>
                <a:ea typeface="Century Gothic"/>
                <a:cs typeface="Century Gothic"/>
                <a:sym typeface="Century Gothic"/>
              </a:rPr>
              <a:t> inside the tissues.</a:t>
            </a:r>
            <a:endParaRPr sz="1000">
              <a:solidFill>
                <a:srgbClr val="999999"/>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000">
              <a:solidFill>
                <a:srgbClr val="999999"/>
              </a:solidFill>
              <a:latin typeface="Century Gothic"/>
              <a:ea typeface="Century Gothic"/>
              <a:cs typeface="Century Gothic"/>
              <a:sym typeface="Century Gothic"/>
            </a:endParaRPr>
          </a:p>
        </p:txBody>
      </p:sp>
      <p:pic>
        <p:nvPicPr>
          <p:cNvPr id="261" name="Google Shape;261;p26"/>
          <p:cNvPicPr preferRelativeResize="0"/>
          <p:nvPr/>
        </p:nvPicPr>
        <p:blipFill>
          <a:blip r:embed="rId4">
            <a:alphaModFix/>
          </a:blip>
          <a:stretch>
            <a:fillRect/>
          </a:stretch>
        </p:blipFill>
        <p:spPr>
          <a:xfrm>
            <a:off x="3256950" y="775700"/>
            <a:ext cx="3215375" cy="4079601"/>
          </a:xfrm>
          <a:prstGeom prst="rect">
            <a:avLst/>
          </a:prstGeom>
          <a:noFill/>
          <a:ln>
            <a:noFill/>
          </a:ln>
        </p:spPr>
      </p:pic>
      <p:sp>
        <p:nvSpPr>
          <p:cNvPr id="262" name="Google Shape;262;p26"/>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27"/>
          <p:cNvSpPr txBox="1"/>
          <p:nvPr/>
        </p:nvSpPr>
        <p:spPr>
          <a:xfrm>
            <a:off x="2147525" y="117788"/>
            <a:ext cx="4848900" cy="5655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sz="2400">
                <a:solidFill>
                  <a:srgbClr val="3C78D8"/>
                </a:solidFill>
                <a:latin typeface="Comfortaa"/>
                <a:ea typeface="Comfortaa"/>
                <a:cs typeface="Comfortaa"/>
                <a:sym typeface="Comfortaa"/>
              </a:rPr>
              <a:t>The Bohr effect</a:t>
            </a:r>
            <a:endParaRPr b="1" sz="2400">
              <a:solidFill>
                <a:srgbClr val="3C78D8"/>
              </a:solidFill>
              <a:latin typeface="Comfortaa"/>
              <a:ea typeface="Comfortaa"/>
              <a:cs typeface="Comfortaa"/>
              <a:sym typeface="Comfortaa"/>
            </a:endParaRPr>
          </a:p>
        </p:txBody>
      </p:sp>
      <p:pic>
        <p:nvPicPr>
          <p:cNvPr id="268" name="Google Shape;268;p27"/>
          <p:cNvPicPr preferRelativeResize="0"/>
          <p:nvPr/>
        </p:nvPicPr>
        <p:blipFill>
          <a:blip r:embed="rId3">
            <a:alphaModFix/>
          </a:blip>
          <a:stretch>
            <a:fillRect/>
          </a:stretch>
        </p:blipFill>
        <p:spPr>
          <a:xfrm>
            <a:off x="3366200" y="759125"/>
            <a:ext cx="2411575" cy="4194199"/>
          </a:xfrm>
          <a:prstGeom prst="rect">
            <a:avLst/>
          </a:prstGeom>
          <a:noFill/>
          <a:ln>
            <a:noFill/>
          </a:ln>
        </p:spPr>
      </p:pic>
      <p:sp>
        <p:nvSpPr>
          <p:cNvPr id="269" name="Google Shape;269;p27"/>
          <p:cNvSpPr txBox="1"/>
          <p:nvPr/>
        </p:nvSpPr>
        <p:spPr>
          <a:xfrm>
            <a:off x="36800" y="1823600"/>
            <a:ext cx="3292800" cy="2343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entury Gothic"/>
              <a:buChar char="●"/>
            </a:pPr>
            <a:r>
              <a:rPr lang="en-GB" sz="1200">
                <a:latin typeface="Century Gothic"/>
                <a:ea typeface="Century Gothic"/>
                <a:cs typeface="Century Gothic"/>
                <a:sym typeface="Century Gothic"/>
              </a:rPr>
              <a:t>Tissues have lower pH (acidic) than lungs Due to proton generation (two reactions):</a:t>
            </a:r>
            <a:endParaRPr sz="1200">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GB" sz="1200">
                <a:solidFill>
                  <a:srgbClr val="0B5394"/>
                </a:solidFill>
                <a:latin typeface="Century Gothic"/>
                <a:ea typeface="Century Gothic"/>
                <a:cs typeface="Century Gothic"/>
                <a:sym typeface="Century Gothic"/>
              </a:rPr>
              <a:t>CO</a:t>
            </a:r>
            <a:r>
              <a:rPr baseline="-25000" lang="en-GB" sz="1200">
                <a:solidFill>
                  <a:srgbClr val="0B5394"/>
                </a:solidFill>
                <a:latin typeface="Century Gothic"/>
                <a:ea typeface="Century Gothic"/>
                <a:cs typeface="Century Gothic"/>
                <a:sym typeface="Century Gothic"/>
              </a:rPr>
              <a:t>2</a:t>
            </a:r>
            <a:r>
              <a:rPr lang="en-GB" sz="1200">
                <a:solidFill>
                  <a:srgbClr val="0B5394"/>
                </a:solidFill>
                <a:latin typeface="Century Gothic"/>
                <a:ea typeface="Century Gothic"/>
                <a:cs typeface="Century Gothic"/>
                <a:sym typeface="Century Gothic"/>
              </a:rPr>
              <a:t> + H</a:t>
            </a:r>
            <a:r>
              <a:rPr baseline="-25000" lang="en-GB" sz="1200">
                <a:solidFill>
                  <a:srgbClr val="0B5394"/>
                </a:solidFill>
                <a:latin typeface="Century Gothic"/>
                <a:ea typeface="Century Gothic"/>
                <a:cs typeface="Century Gothic"/>
                <a:sym typeface="Century Gothic"/>
              </a:rPr>
              <a:t>2</a:t>
            </a:r>
            <a:r>
              <a:rPr lang="en-GB" sz="1200">
                <a:solidFill>
                  <a:srgbClr val="0B5394"/>
                </a:solidFill>
                <a:latin typeface="Century Gothic"/>
                <a:ea typeface="Century Gothic"/>
                <a:cs typeface="Century Gothic"/>
                <a:sym typeface="Century Gothic"/>
              </a:rPr>
              <a:t>O</a:t>
            </a:r>
            <a:r>
              <a:rPr lang="en-GB" sz="1200">
                <a:latin typeface="Century Gothic"/>
                <a:ea typeface="Century Gothic"/>
                <a:cs typeface="Century Gothic"/>
                <a:sym typeface="Century Gothic"/>
              </a:rPr>
              <a:t> ↔ H</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CO</a:t>
            </a:r>
            <a:r>
              <a:rPr baseline="-25000" lang="en-GB" sz="1200">
                <a:latin typeface="Century Gothic"/>
                <a:ea typeface="Century Gothic"/>
                <a:cs typeface="Century Gothic"/>
                <a:sym typeface="Century Gothic"/>
              </a:rPr>
              <a:t>3</a:t>
            </a:r>
            <a:r>
              <a:rPr lang="en-GB" sz="1200">
                <a:latin typeface="Century Gothic"/>
                <a:ea typeface="Century Gothic"/>
                <a:cs typeface="Century Gothic"/>
                <a:sym typeface="Century Gothic"/>
              </a:rPr>
              <a:t> ↔ </a:t>
            </a:r>
            <a:r>
              <a:rPr lang="en-GB" sz="1200">
                <a:solidFill>
                  <a:srgbClr val="6FA8DC"/>
                </a:solidFill>
                <a:latin typeface="Century Gothic"/>
                <a:ea typeface="Century Gothic"/>
                <a:cs typeface="Century Gothic"/>
                <a:sym typeface="Century Gothic"/>
              </a:rPr>
              <a:t>HCO</a:t>
            </a:r>
            <a:r>
              <a:rPr baseline="-25000" lang="en-GB" sz="1200">
                <a:solidFill>
                  <a:srgbClr val="6FA8DC"/>
                </a:solidFill>
                <a:latin typeface="Century Gothic"/>
                <a:ea typeface="Century Gothic"/>
                <a:cs typeface="Century Gothic"/>
                <a:sym typeface="Century Gothic"/>
              </a:rPr>
              <a:t>3-</a:t>
            </a:r>
            <a:r>
              <a:rPr lang="en-GB" sz="1200">
                <a:solidFill>
                  <a:srgbClr val="6FA8DC"/>
                </a:solidFill>
                <a:latin typeface="Century Gothic"/>
                <a:ea typeface="Century Gothic"/>
                <a:cs typeface="Century Gothic"/>
                <a:sym typeface="Century Gothic"/>
              </a:rPr>
              <a:t> + H</a:t>
            </a:r>
            <a:r>
              <a:rPr baseline="30000" lang="en-GB" sz="1200">
                <a:solidFill>
                  <a:srgbClr val="6FA8DC"/>
                </a:solidFill>
                <a:latin typeface="Century Gothic"/>
                <a:ea typeface="Century Gothic"/>
                <a:cs typeface="Century Gothic"/>
                <a:sym typeface="Century Gothic"/>
              </a:rPr>
              <a:t>+</a:t>
            </a:r>
            <a:endParaRPr baseline="30000" sz="1200">
              <a:solidFill>
                <a:srgbClr val="6FA8DC"/>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sz="1200">
              <a:solidFill>
                <a:srgbClr val="6FA8DC"/>
              </a:solidFill>
              <a:latin typeface="Century Gothic"/>
              <a:ea typeface="Century Gothic"/>
              <a:cs typeface="Century Gothic"/>
              <a:sym typeface="Century Gothic"/>
            </a:endParaRPr>
          </a:p>
          <a:p>
            <a:pPr indent="-304800" lvl="0" marL="457200" rtl="0" algn="l">
              <a:lnSpc>
                <a:spcPct val="100000"/>
              </a:lnSpc>
              <a:spcBef>
                <a:spcPts val="0"/>
              </a:spcBef>
              <a:spcAft>
                <a:spcPts val="0"/>
              </a:spcAft>
              <a:buSzPts val="1200"/>
              <a:buFont typeface="Century Gothic"/>
              <a:buChar char="●"/>
            </a:pPr>
            <a:r>
              <a:rPr lang="en-GB" sz="1200">
                <a:latin typeface="Century Gothic"/>
                <a:ea typeface="Century Gothic"/>
                <a:cs typeface="Century Gothic"/>
                <a:sym typeface="Century Gothic"/>
              </a:rPr>
              <a:t>Protons reduce 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affinity of Hb Causing easier 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release into the tissues.</a:t>
            </a:r>
            <a:endParaRPr sz="1200">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200">
              <a:latin typeface="Century Gothic"/>
              <a:ea typeface="Century Gothic"/>
              <a:cs typeface="Century Gothic"/>
              <a:sym typeface="Century Gothic"/>
            </a:endParaRPr>
          </a:p>
          <a:p>
            <a:pPr indent="-304800" lvl="0" marL="457200" rtl="0" algn="l">
              <a:lnSpc>
                <a:spcPct val="100000"/>
              </a:lnSpc>
              <a:spcBef>
                <a:spcPts val="0"/>
              </a:spcBef>
              <a:spcAft>
                <a:spcPts val="0"/>
              </a:spcAft>
              <a:buSzPts val="1200"/>
              <a:buFont typeface="Century Gothic"/>
              <a:buChar char="●"/>
            </a:pPr>
            <a:r>
              <a:rPr lang="en-GB" sz="1200">
                <a:latin typeface="Century Gothic"/>
                <a:ea typeface="Century Gothic"/>
                <a:cs typeface="Century Gothic"/>
                <a:sym typeface="Century Gothic"/>
              </a:rPr>
              <a:t>The free Hb binds to two protons.</a:t>
            </a:r>
            <a:endParaRPr sz="1200">
              <a:latin typeface="Century Gothic"/>
              <a:ea typeface="Century Gothic"/>
              <a:cs typeface="Century Gothic"/>
              <a:sym typeface="Century Gothic"/>
            </a:endParaRPr>
          </a:p>
        </p:txBody>
      </p:sp>
      <p:sp>
        <p:nvSpPr>
          <p:cNvPr id="270" name="Google Shape;270;p27"/>
          <p:cNvSpPr/>
          <p:nvPr/>
        </p:nvSpPr>
        <p:spPr>
          <a:xfrm flipH="1" rot="10800000">
            <a:off x="1199300" y="4206393"/>
            <a:ext cx="2130300" cy="582000"/>
          </a:xfrm>
          <a:prstGeom prst="bentArrow">
            <a:avLst>
              <a:gd fmla="val 25000" name="adj1"/>
              <a:gd fmla="val 41318" name="adj2"/>
              <a:gd fmla="val 50000" name="adj3"/>
              <a:gd fmla="val 87500" name="adj4"/>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7"/>
          <p:cNvSpPr txBox="1"/>
          <p:nvPr/>
        </p:nvSpPr>
        <p:spPr>
          <a:xfrm>
            <a:off x="1522790" y="4166593"/>
            <a:ext cx="12936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CC0000"/>
                </a:solidFill>
                <a:latin typeface="Century Gothic"/>
                <a:ea typeface="Century Gothic"/>
                <a:cs typeface="Century Gothic"/>
                <a:sym typeface="Century Gothic"/>
              </a:rPr>
              <a:t>In the tissues</a:t>
            </a:r>
            <a:endParaRPr>
              <a:solidFill>
                <a:srgbClr val="CC0000"/>
              </a:solidFill>
              <a:latin typeface="Century Gothic"/>
              <a:ea typeface="Century Gothic"/>
              <a:cs typeface="Century Gothic"/>
              <a:sym typeface="Century Gothic"/>
            </a:endParaRPr>
          </a:p>
        </p:txBody>
      </p:sp>
      <p:sp>
        <p:nvSpPr>
          <p:cNvPr id="272" name="Google Shape;272;p27"/>
          <p:cNvSpPr txBox="1"/>
          <p:nvPr/>
        </p:nvSpPr>
        <p:spPr>
          <a:xfrm>
            <a:off x="5814375" y="1371925"/>
            <a:ext cx="3292800" cy="2343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entury Gothic"/>
              <a:buChar char="●"/>
            </a:pPr>
            <a:r>
              <a:rPr lang="en-GB" sz="1200">
                <a:latin typeface="Century Gothic"/>
                <a:ea typeface="Century Gothic"/>
                <a:cs typeface="Century Gothic"/>
                <a:sym typeface="Century Gothic"/>
              </a:rPr>
              <a:t>Protons are released and react with HCO3- to form CO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gas</a:t>
            </a:r>
            <a:endParaRPr sz="1200">
              <a:latin typeface="Century Gothic"/>
              <a:ea typeface="Century Gothic"/>
              <a:cs typeface="Century Gothic"/>
              <a:sym typeface="Century Gothic"/>
            </a:endParaRPr>
          </a:p>
          <a:p>
            <a:pPr indent="0" lvl="0" marL="0" rtl="0" algn="ctr">
              <a:lnSpc>
                <a:spcPct val="115000"/>
              </a:lnSpc>
              <a:spcBef>
                <a:spcPts val="0"/>
              </a:spcBef>
              <a:spcAft>
                <a:spcPts val="0"/>
              </a:spcAft>
              <a:buNone/>
            </a:pPr>
            <a:r>
              <a:rPr lang="en-GB" sz="1200">
                <a:solidFill>
                  <a:srgbClr val="0B5394"/>
                </a:solidFill>
                <a:latin typeface="Century Gothic"/>
                <a:ea typeface="Century Gothic"/>
                <a:cs typeface="Century Gothic"/>
                <a:sym typeface="Century Gothic"/>
              </a:rPr>
              <a:t>CO</a:t>
            </a:r>
            <a:r>
              <a:rPr baseline="-25000" lang="en-GB" sz="1200">
                <a:solidFill>
                  <a:srgbClr val="0B5394"/>
                </a:solidFill>
                <a:latin typeface="Century Gothic"/>
                <a:ea typeface="Century Gothic"/>
                <a:cs typeface="Century Gothic"/>
                <a:sym typeface="Century Gothic"/>
              </a:rPr>
              <a:t>2</a:t>
            </a:r>
            <a:r>
              <a:rPr lang="en-GB" sz="1200">
                <a:solidFill>
                  <a:srgbClr val="0B5394"/>
                </a:solidFill>
                <a:latin typeface="Century Gothic"/>
                <a:ea typeface="Century Gothic"/>
                <a:cs typeface="Century Gothic"/>
                <a:sym typeface="Century Gothic"/>
              </a:rPr>
              <a:t> + H</a:t>
            </a:r>
            <a:r>
              <a:rPr baseline="-25000" lang="en-GB" sz="1200">
                <a:solidFill>
                  <a:srgbClr val="0B5394"/>
                </a:solidFill>
                <a:latin typeface="Century Gothic"/>
                <a:ea typeface="Century Gothic"/>
                <a:cs typeface="Century Gothic"/>
                <a:sym typeface="Century Gothic"/>
              </a:rPr>
              <a:t>2</a:t>
            </a:r>
            <a:r>
              <a:rPr lang="en-GB" sz="1200">
                <a:solidFill>
                  <a:srgbClr val="0B5394"/>
                </a:solidFill>
                <a:latin typeface="Century Gothic"/>
                <a:ea typeface="Century Gothic"/>
                <a:cs typeface="Century Gothic"/>
                <a:sym typeface="Century Gothic"/>
              </a:rPr>
              <a:t>O</a:t>
            </a:r>
            <a:r>
              <a:rPr lang="en-GB" sz="1200">
                <a:solidFill>
                  <a:schemeClr val="dk1"/>
                </a:solidFill>
                <a:latin typeface="Century Gothic"/>
                <a:ea typeface="Century Gothic"/>
                <a:cs typeface="Century Gothic"/>
                <a:sym typeface="Century Gothic"/>
              </a:rPr>
              <a:t> ↔ H</a:t>
            </a:r>
            <a:r>
              <a:rPr baseline="-25000" lang="en-GB" sz="1200">
                <a:solidFill>
                  <a:schemeClr val="dk1"/>
                </a:solidFill>
                <a:latin typeface="Century Gothic"/>
                <a:ea typeface="Century Gothic"/>
                <a:cs typeface="Century Gothic"/>
                <a:sym typeface="Century Gothic"/>
              </a:rPr>
              <a:t>2</a:t>
            </a:r>
            <a:r>
              <a:rPr lang="en-GB" sz="1200">
                <a:solidFill>
                  <a:schemeClr val="dk1"/>
                </a:solidFill>
                <a:latin typeface="Century Gothic"/>
                <a:ea typeface="Century Gothic"/>
                <a:cs typeface="Century Gothic"/>
                <a:sym typeface="Century Gothic"/>
              </a:rPr>
              <a:t>CO</a:t>
            </a:r>
            <a:r>
              <a:rPr baseline="-25000" lang="en-GB" sz="1200">
                <a:solidFill>
                  <a:schemeClr val="dk1"/>
                </a:solidFill>
                <a:latin typeface="Century Gothic"/>
                <a:ea typeface="Century Gothic"/>
                <a:cs typeface="Century Gothic"/>
                <a:sym typeface="Century Gothic"/>
              </a:rPr>
              <a:t>3</a:t>
            </a:r>
            <a:r>
              <a:rPr lang="en-GB" sz="1200">
                <a:solidFill>
                  <a:schemeClr val="dk1"/>
                </a:solidFill>
                <a:latin typeface="Century Gothic"/>
                <a:ea typeface="Century Gothic"/>
                <a:cs typeface="Century Gothic"/>
                <a:sym typeface="Century Gothic"/>
              </a:rPr>
              <a:t> ↔ </a:t>
            </a:r>
            <a:r>
              <a:rPr lang="en-GB" sz="1200">
                <a:solidFill>
                  <a:srgbClr val="6FA8DC"/>
                </a:solidFill>
                <a:latin typeface="Century Gothic"/>
                <a:ea typeface="Century Gothic"/>
                <a:cs typeface="Century Gothic"/>
                <a:sym typeface="Century Gothic"/>
              </a:rPr>
              <a:t>HCO</a:t>
            </a:r>
            <a:r>
              <a:rPr baseline="-25000" lang="en-GB" sz="1200">
                <a:solidFill>
                  <a:srgbClr val="6FA8DC"/>
                </a:solidFill>
                <a:latin typeface="Century Gothic"/>
                <a:ea typeface="Century Gothic"/>
                <a:cs typeface="Century Gothic"/>
                <a:sym typeface="Century Gothic"/>
              </a:rPr>
              <a:t>3-</a:t>
            </a:r>
            <a:r>
              <a:rPr lang="en-GB" sz="1200">
                <a:solidFill>
                  <a:srgbClr val="6FA8DC"/>
                </a:solidFill>
                <a:latin typeface="Century Gothic"/>
                <a:ea typeface="Century Gothic"/>
                <a:cs typeface="Century Gothic"/>
                <a:sym typeface="Century Gothic"/>
              </a:rPr>
              <a:t> + H</a:t>
            </a:r>
            <a:r>
              <a:rPr baseline="30000" lang="en-GB" sz="1200">
                <a:solidFill>
                  <a:srgbClr val="6FA8DC"/>
                </a:solidFill>
                <a:latin typeface="Century Gothic"/>
                <a:ea typeface="Century Gothic"/>
                <a:cs typeface="Century Gothic"/>
                <a:sym typeface="Century Gothic"/>
              </a:rPr>
              <a:t>+</a:t>
            </a:r>
            <a:endParaRPr baseline="30000" sz="1200">
              <a:solidFill>
                <a:srgbClr val="6FA8DC"/>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sz="1200">
              <a:solidFill>
                <a:srgbClr val="6FA8DC"/>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SzPts val="1200"/>
              <a:buFont typeface="Century Gothic"/>
              <a:buChar char="●"/>
            </a:pPr>
            <a:r>
              <a:rPr lang="en-GB" sz="1200">
                <a:latin typeface="Century Gothic"/>
                <a:ea typeface="Century Gothic"/>
                <a:cs typeface="Century Gothic"/>
                <a:sym typeface="Century Gothic"/>
              </a:rPr>
              <a:t>The proton-poor Hb now </a:t>
            </a:r>
            <a:r>
              <a:rPr lang="en-GB" sz="1200">
                <a:solidFill>
                  <a:schemeClr val="dk1"/>
                </a:solidFill>
                <a:latin typeface="Century Gothic"/>
                <a:ea typeface="Century Gothic"/>
                <a:cs typeface="Century Gothic"/>
                <a:sym typeface="Century Gothic"/>
              </a:rPr>
              <a:t>(in the lungs)</a:t>
            </a:r>
            <a:r>
              <a:rPr lang="en-GB" sz="1200">
                <a:latin typeface="Century Gothic"/>
                <a:ea typeface="Century Gothic"/>
                <a:cs typeface="Century Gothic"/>
                <a:sym typeface="Century Gothic"/>
              </a:rPr>
              <a:t> has greater affinity for 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a:t>
            </a:r>
            <a:endParaRPr sz="1200">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200">
              <a:latin typeface="Century Gothic"/>
              <a:ea typeface="Century Gothic"/>
              <a:cs typeface="Century Gothic"/>
              <a:sym typeface="Century Gothic"/>
            </a:endParaRPr>
          </a:p>
          <a:p>
            <a:pPr indent="-304800" lvl="0" marL="457200" rtl="0" algn="l">
              <a:lnSpc>
                <a:spcPct val="115000"/>
              </a:lnSpc>
              <a:spcBef>
                <a:spcPts val="0"/>
              </a:spcBef>
              <a:spcAft>
                <a:spcPts val="0"/>
              </a:spcAft>
              <a:buSzPts val="1200"/>
              <a:buFont typeface="Century Gothic"/>
              <a:buChar char="●"/>
            </a:pPr>
            <a:r>
              <a:rPr lang="en-GB" sz="1200">
                <a:latin typeface="Century Gothic"/>
                <a:ea typeface="Century Gothic"/>
                <a:cs typeface="Century Gothic"/>
                <a:sym typeface="Century Gothic"/>
              </a:rPr>
              <a:t>The Bohr effect removes insoluble CO</a:t>
            </a:r>
            <a:r>
              <a:rPr baseline="-25000" lang="en-GB" sz="1200">
                <a:latin typeface="Century Gothic"/>
                <a:ea typeface="Century Gothic"/>
                <a:cs typeface="Century Gothic"/>
                <a:sym typeface="Century Gothic"/>
              </a:rPr>
              <a:t>2</a:t>
            </a:r>
            <a:r>
              <a:rPr lang="en-GB" sz="1200">
                <a:latin typeface="Century Gothic"/>
                <a:ea typeface="Century Gothic"/>
                <a:cs typeface="Century Gothic"/>
                <a:sym typeface="Century Gothic"/>
              </a:rPr>
              <a:t> from </a:t>
            </a:r>
            <a:r>
              <a:rPr lang="en-GB" sz="1200">
                <a:latin typeface="Century Gothic"/>
                <a:ea typeface="Century Gothic"/>
                <a:cs typeface="Century Gothic"/>
                <a:sym typeface="Century Gothic"/>
              </a:rPr>
              <a:t>bloodstream</a:t>
            </a:r>
            <a:r>
              <a:rPr lang="en-GB" sz="1200">
                <a:latin typeface="Century Gothic"/>
                <a:ea typeface="Century Gothic"/>
                <a:cs typeface="Century Gothic"/>
                <a:sym typeface="Century Gothic"/>
              </a:rPr>
              <a:t> and Produces soluble bicarbonate.</a:t>
            </a:r>
            <a:endParaRPr sz="1200">
              <a:latin typeface="Century Gothic"/>
              <a:ea typeface="Century Gothic"/>
              <a:cs typeface="Century Gothic"/>
              <a:sym typeface="Century Gothic"/>
            </a:endParaRPr>
          </a:p>
        </p:txBody>
      </p:sp>
      <p:sp>
        <p:nvSpPr>
          <p:cNvPr id="273" name="Google Shape;273;p27"/>
          <p:cNvSpPr/>
          <p:nvPr/>
        </p:nvSpPr>
        <p:spPr>
          <a:xfrm flipH="1">
            <a:off x="5814368" y="759125"/>
            <a:ext cx="2130300" cy="582000"/>
          </a:xfrm>
          <a:prstGeom prst="bentArrow">
            <a:avLst>
              <a:gd fmla="val 25000" name="adj1"/>
              <a:gd fmla="val 41318" name="adj2"/>
              <a:gd fmla="val 50000" name="adj3"/>
              <a:gd fmla="val 87500" name="adj4"/>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txBox="1"/>
          <p:nvPr/>
        </p:nvSpPr>
        <p:spPr>
          <a:xfrm>
            <a:off x="6279457" y="1052128"/>
            <a:ext cx="12936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CC0000"/>
                </a:solidFill>
                <a:latin typeface="Century Gothic"/>
                <a:ea typeface="Century Gothic"/>
                <a:cs typeface="Century Gothic"/>
                <a:sym typeface="Century Gothic"/>
              </a:rPr>
              <a:t>In the lungs</a:t>
            </a:r>
            <a:endParaRPr>
              <a:solidFill>
                <a:srgbClr val="CC0000"/>
              </a:solidFill>
              <a:latin typeface="Century Gothic"/>
              <a:ea typeface="Century Gothic"/>
              <a:cs typeface="Century Gothic"/>
              <a:sym typeface="Century Gothic"/>
            </a:endParaRPr>
          </a:p>
        </p:txBody>
      </p:sp>
      <p:sp>
        <p:nvSpPr>
          <p:cNvPr id="275" name="Google Shape;275;p27"/>
          <p:cNvSpPr txBox="1"/>
          <p:nvPr/>
        </p:nvSpPr>
        <p:spPr>
          <a:xfrm>
            <a:off x="-6" y="2639015"/>
            <a:ext cx="373200" cy="31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800"/>
              </a:spcAft>
              <a:buClr>
                <a:schemeClr val="dk1"/>
              </a:buClr>
              <a:buSzPts val="1100"/>
              <a:buFont typeface="Arial"/>
              <a:buNone/>
            </a:pPr>
            <a:r>
              <a:rPr lang="en-GB" sz="1500">
                <a:solidFill>
                  <a:srgbClr val="FF0000"/>
                </a:solidFill>
              </a:rPr>
              <a:t>→</a:t>
            </a:r>
            <a:endParaRPr sz="1500">
              <a:solidFill>
                <a:srgbClr val="FF0000"/>
              </a:solidFill>
            </a:endParaRPr>
          </a:p>
        </p:txBody>
      </p:sp>
      <p:sp>
        <p:nvSpPr>
          <p:cNvPr id="276" name="Google Shape;276;p27"/>
          <p:cNvSpPr txBox="1"/>
          <p:nvPr/>
        </p:nvSpPr>
        <p:spPr>
          <a:xfrm rot="10800000">
            <a:off x="8808600" y="1925726"/>
            <a:ext cx="335400" cy="24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800"/>
              </a:spcAft>
              <a:buNone/>
            </a:pPr>
            <a:r>
              <a:rPr lang="en-GB" sz="1500">
                <a:solidFill>
                  <a:srgbClr val="FF0000"/>
                </a:solidFill>
              </a:rPr>
              <a:t>→</a:t>
            </a:r>
            <a:endParaRPr sz="1500">
              <a:solidFill>
                <a:srgbClr val="FF0000"/>
              </a:solidFill>
            </a:endParaRPr>
          </a:p>
        </p:txBody>
      </p:sp>
      <p:sp>
        <p:nvSpPr>
          <p:cNvPr id="277" name="Google Shape;277;p27"/>
          <p:cNvSpPr txBox="1"/>
          <p:nvPr>
            <p:ph idx="12" type="sldNum"/>
          </p:nvPr>
        </p:nvSpPr>
        <p:spPr>
          <a:xfrm>
            <a:off x="8595221" y="4806663"/>
            <a:ext cx="548700" cy="3936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Artificial Intelligence">
      <a:dk1>
        <a:srgbClr val="000000"/>
      </a:dk1>
      <a:lt1>
        <a:srgbClr val="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