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Exo"/>
      <p:regular r:id="rId27"/>
      <p:bold r:id="rId28"/>
      <p:italic r:id="rId29"/>
      <p:boldItalic r:id="rId30"/>
    </p:embeddedFont>
    <p:embeddedFont>
      <p:font typeface="Comfortaa"/>
      <p:regular r:id="rId31"/>
      <p:bold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72939FE-0826-49C7-BAC4-4C1FB54D7DD7}">
  <a:tblStyle styleId="{F72939FE-0826-49C7-BAC4-4C1FB54D7D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Exo-bold.fntdata"/><Relationship Id="rId27" Type="http://schemas.openxmlformats.org/officeDocument/2006/relationships/font" Target="fonts/Ex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Ex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omfortaa-regular.fntdata"/><Relationship Id="rId30" Type="http://schemas.openxmlformats.org/officeDocument/2006/relationships/font" Target="fonts/Exo-boldItalic.fntdata"/><Relationship Id="rId11" Type="http://schemas.openxmlformats.org/officeDocument/2006/relationships/slide" Target="slides/slide4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3.xml"/><Relationship Id="rId32" Type="http://schemas.openxmlformats.org/officeDocument/2006/relationships/font" Target="fonts/Comfortaa-bold.fntdata"/><Relationship Id="rId13" Type="http://schemas.openxmlformats.org/officeDocument/2006/relationships/slide" Target="slides/slide6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5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5f9d77000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75f9d77000_2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5f9d77000_2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5f9d77000_2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5f9d77000_2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5f9d77000_2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5f9d77000_2_2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5f9d77000_2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75f9d77000_2_3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75f9d77000_2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75f9d77000_2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75f9d77000_2_3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75f9d77000_2_3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75f9d77000_2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5f9d77000_2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5f9d77000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5f9d77000_2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5f9d77000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5f9d77000_2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5f9d77000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5f9d77000_2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5f9d77000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5f9d77000_2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5f9d77000_2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5f9d77000_2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5f9d77000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5f9d77000_2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5f9d77000_2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5f9d77000_2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75f9d77000_2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" y="254632"/>
            <a:ext cx="914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100"/>
              <a:buNone/>
              <a:defRPr i="0" sz="4100" u="none" cap="none" strike="noStrike">
                <a:solidFill>
                  <a:srgbClr val="3F3F3F"/>
                </a:solidFill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4230575"/>
            <a:ext cx="5998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50850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0" Type="http://schemas.openxmlformats.org/officeDocument/2006/relationships/image" Target="../media/image1.jpg"/><Relationship Id="rId9" Type="http://schemas.openxmlformats.org/officeDocument/2006/relationships/image" Target="../media/image19.png"/><Relationship Id="rId5" Type="http://schemas.openxmlformats.org/officeDocument/2006/relationships/hyperlink" Target="https://docs.google.com/document/d/17RReqb4BTGefOjo_52ebxFN8EQZgYi0hSQxwvKSfPGQ/edit?usp=sharing" TargetMode="External"/><Relationship Id="rId6" Type="http://schemas.openxmlformats.org/officeDocument/2006/relationships/hyperlink" Target="https://docs.google.com/document/d/17RReqb4BTGefOjo_52ebxFN8EQZgYi0hSQxwvKSfPGQ/edit?usp=sharing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hyperlink" Target="https://twitter.com/Biochemistry438" TargetMode="External"/><Relationship Id="rId9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hyperlink" Target="mailto:Biochemistryteam438@gmail.com" TargetMode="External"/><Relationship Id="rId7" Type="http://schemas.openxmlformats.org/officeDocument/2006/relationships/image" Target="../media/image16.png"/><Relationship Id="rId8" Type="http://schemas.openxmlformats.org/officeDocument/2006/relationships/hyperlink" Target="http://biochemistry438.saraha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145819" y="4094475"/>
            <a:ext cx="1377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rgbClr val="999999"/>
                </a:solidFill>
              </a:rPr>
              <a:t>Color Index:</a:t>
            </a:r>
            <a:endParaRPr b="1" sz="900" u="sng">
              <a:solidFill>
                <a:srgbClr val="999999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C78D8"/>
              </a:buClr>
              <a:buSzPts val="900"/>
              <a:buChar char="●"/>
            </a:pPr>
            <a:r>
              <a:rPr b="1" lang="en-GB" sz="900">
                <a:solidFill>
                  <a:srgbClr val="3C78D8"/>
                </a:solidFill>
              </a:rPr>
              <a:t>Main Topic</a:t>
            </a:r>
            <a:endParaRPr b="1" sz="900">
              <a:solidFill>
                <a:srgbClr val="3C78D8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900"/>
              <a:buChar char="●"/>
            </a:pPr>
            <a:r>
              <a:rPr b="1" lang="en-GB" sz="900">
                <a:solidFill>
                  <a:srgbClr val="434343"/>
                </a:solidFill>
              </a:rPr>
              <a:t>Main content</a:t>
            </a:r>
            <a:endParaRPr b="1" sz="900">
              <a:solidFill>
                <a:srgbClr val="434343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900"/>
              <a:buChar char="●"/>
            </a:pPr>
            <a:r>
              <a:rPr b="1" lang="en-GB" sz="900">
                <a:solidFill>
                  <a:srgbClr val="CC0000"/>
                </a:solidFill>
              </a:rPr>
              <a:t>Important </a:t>
            </a:r>
            <a:endParaRPr b="1" sz="900">
              <a:solidFill>
                <a:srgbClr val="266F8B"/>
              </a:solidFill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1" y="100377"/>
            <a:ext cx="1118026" cy="7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931" y="-31369"/>
            <a:ext cx="902869" cy="8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/>
        </p:nvSpPr>
        <p:spPr>
          <a:xfrm>
            <a:off x="332813" y="2543175"/>
            <a:ext cx="42771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332825" y="1630375"/>
            <a:ext cx="4277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Biochemical aspects of digestion of lipids </a:t>
            </a:r>
            <a:endParaRPr b="1" sz="27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2954100" y="4918525"/>
            <a:ext cx="30834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B7B7B7"/>
                </a:solidFill>
              </a:rPr>
              <a:t>Biochemistry teamwork 438 - Gastrointestinal &amp; Nutrition Block </a:t>
            </a:r>
            <a:endParaRPr sz="800">
              <a:solidFill>
                <a:srgbClr val="B7B7B7"/>
              </a:solidFill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1405838" y="4185619"/>
            <a:ext cx="1869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900"/>
              <a:buChar char="●"/>
            </a:pPr>
            <a:r>
              <a:rPr b="1" lang="en-GB" sz="900">
                <a:solidFill>
                  <a:srgbClr val="6AA84F"/>
                </a:solidFill>
              </a:rPr>
              <a:t>Drs’ notes</a:t>
            </a:r>
            <a:endParaRPr b="1" sz="900">
              <a:solidFill>
                <a:srgbClr val="6AA84F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900"/>
              <a:buChar char="●"/>
            </a:pPr>
            <a:r>
              <a:rPr b="1" lang="en-GB" sz="900">
                <a:solidFill>
                  <a:srgbClr val="999999"/>
                </a:solidFill>
              </a:rPr>
              <a:t>Extra info</a:t>
            </a:r>
            <a:endParaRPr sz="900"/>
          </a:p>
        </p:txBody>
      </p:sp>
      <p:grpSp>
        <p:nvGrpSpPr>
          <p:cNvPr id="82" name="Google Shape;82;p19"/>
          <p:cNvGrpSpPr/>
          <p:nvPr/>
        </p:nvGrpSpPr>
        <p:grpSpPr>
          <a:xfrm>
            <a:off x="7642115" y="4674221"/>
            <a:ext cx="1501887" cy="392306"/>
            <a:chOff x="2543239" y="1722299"/>
            <a:chExt cx="1771511" cy="409505"/>
          </a:xfrm>
        </p:grpSpPr>
        <p:sp>
          <p:nvSpPr>
            <p:cNvPr id="83" name="Google Shape;83;p1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 u="sng">
                  <a:solidFill>
                    <a:srgbClr val="FFFFFF"/>
                  </a:solidFill>
                  <a:hlinkClick r:id="rId5"/>
                </a:rPr>
                <a:t>Editing File</a:t>
              </a:r>
              <a:endParaRPr b="1" sz="1100" u="sng">
                <a:solidFill>
                  <a:srgbClr val="FFFFFF"/>
                </a:solidFill>
              </a:endParaRPr>
            </a:p>
          </p:txBody>
        </p:sp>
      </p:grpSp>
      <p:pic>
        <p:nvPicPr>
          <p:cNvPr id="85" name="Google Shape;85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7825" y="4713400"/>
            <a:ext cx="313950" cy="3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8">
            <a:alphaModFix amt="10000"/>
          </a:blip>
          <a:stretch>
            <a:fillRect/>
          </a:stretch>
        </p:blipFill>
        <p:spPr>
          <a:xfrm rot="-1097955">
            <a:off x="6530159" y="1245481"/>
            <a:ext cx="828914" cy="237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1549" y="1069050"/>
            <a:ext cx="3351625" cy="260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2352" y="6375"/>
            <a:ext cx="738025" cy="7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8"/>
          <p:cNvSpPr txBox="1"/>
          <p:nvPr/>
        </p:nvSpPr>
        <p:spPr>
          <a:xfrm>
            <a:off x="308579" y="128850"/>
            <a:ext cx="88353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Resynthesis of TAG / Cholesteryl esters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6" name="Google Shape;306;p28"/>
          <p:cNvSpPr txBox="1"/>
          <p:nvPr/>
        </p:nvSpPr>
        <p:spPr>
          <a:xfrm>
            <a:off x="255775" y="595648"/>
            <a:ext cx="8940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Digested lipids absorbed by enterocytes migrate to endoplasmic reticulum for complex lipid biosynthesis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07" name="Google Shape;307;p28"/>
          <p:cNvGrpSpPr/>
          <p:nvPr/>
        </p:nvGrpSpPr>
        <p:grpSpPr>
          <a:xfrm>
            <a:off x="410221" y="2165404"/>
            <a:ext cx="8115752" cy="1713151"/>
            <a:chOff x="283850" y="2305713"/>
            <a:chExt cx="8576300" cy="1713151"/>
          </a:xfrm>
        </p:grpSpPr>
        <p:pic>
          <p:nvPicPr>
            <p:cNvPr id="308" name="Google Shape;308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3850" y="2305713"/>
              <a:ext cx="8576300" cy="1713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28"/>
            <p:cNvSpPr/>
            <p:nvPr/>
          </p:nvSpPr>
          <p:spPr>
            <a:xfrm>
              <a:off x="8595225" y="2444450"/>
              <a:ext cx="200400" cy="2490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" name="Google Shape;310;p28"/>
          <p:cNvSpPr txBox="1"/>
          <p:nvPr/>
        </p:nvSpPr>
        <p:spPr>
          <a:xfrm>
            <a:off x="410125" y="4103051"/>
            <a:ext cx="8632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Newly synthesized </a:t>
            </a: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TAG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cholesterol ester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are packaged as lipid droplets surrounded by thin layer of: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1" name="Google Shape;311;p28"/>
          <p:cNvGrpSpPr/>
          <p:nvPr/>
        </p:nvGrpSpPr>
        <p:grpSpPr>
          <a:xfrm>
            <a:off x="866978" y="4496654"/>
            <a:ext cx="7202041" cy="522410"/>
            <a:chOff x="540053" y="4363654"/>
            <a:chExt cx="7202041" cy="522410"/>
          </a:xfrm>
        </p:grpSpPr>
        <p:sp>
          <p:nvSpPr>
            <p:cNvPr id="312" name="Google Shape;312;p28"/>
            <p:cNvSpPr/>
            <p:nvPr/>
          </p:nvSpPr>
          <p:spPr>
            <a:xfrm>
              <a:off x="909694" y="4427963"/>
              <a:ext cx="1854000" cy="458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Apolipoprotein B-48 (apo B-48) </a:t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3" name="Google Shape;313;p28"/>
            <p:cNvSpPr txBox="1"/>
            <p:nvPr/>
          </p:nvSpPr>
          <p:spPr>
            <a:xfrm>
              <a:off x="540053" y="4363654"/>
              <a:ext cx="8115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100">
                  <a:solidFill>
                    <a:srgbClr val="3C78D8"/>
                  </a:solidFill>
                  <a:latin typeface="Exo"/>
                  <a:ea typeface="Exo"/>
                  <a:cs typeface="Exo"/>
                  <a:sym typeface="Exo"/>
                </a:rPr>
                <a:t>1</a:t>
              </a:r>
              <a:endParaRPr b="1" sz="31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348094" y="4427963"/>
              <a:ext cx="1854000" cy="458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Phospholipids</a:t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5" name="Google Shape;315;p28"/>
            <p:cNvSpPr txBox="1"/>
            <p:nvPr/>
          </p:nvSpPr>
          <p:spPr>
            <a:xfrm>
              <a:off x="2890894" y="4363654"/>
              <a:ext cx="8115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100">
                  <a:solidFill>
                    <a:srgbClr val="3C78D8"/>
                  </a:solidFill>
                  <a:latin typeface="Exo"/>
                  <a:ea typeface="Exo"/>
                  <a:cs typeface="Exo"/>
                  <a:sym typeface="Exo"/>
                </a:rPr>
                <a:t>2</a:t>
              </a:r>
              <a:endParaRPr b="1" sz="3100">
                <a:solidFill>
                  <a:srgbClr val="A4C2F4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5888094" y="4427963"/>
              <a:ext cx="1854000" cy="458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Free cholesterol</a:t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7" name="Google Shape;317;p28"/>
            <p:cNvSpPr txBox="1"/>
            <p:nvPr/>
          </p:nvSpPr>
          <p:spPr>
            <a:xfrm>
              <a:off x="5430894" y="4363654"/>
              <a:ext cx="8115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100">
                  <a:solidFill>
                    <a:srgbClr val="3C78D8"/>
                  </a:solidFill>
                  <a:latin typeface="Exo"/>
                  <a:ea typeface="Exo"/>
                  <a:cs typeface="Exo"/>
                  <a:sym typeface="Exo"/>
                </a:rPr>
                <a:t>3</a:t>
              </a:r>
              <a:endParaRPr b="1" sz="3100">
                <a:solidFill>
                  <a:srgbClr val="CFE2F3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318" name="Google Shape;318;p28"/>
          <p:cNvSpPr/>
          <p:nvPr/>
        </p:nvSpPr>
        <p:spPr>
          <a:xfrm>
            <a:off x="192100" y="1187653"/>
            <a:ext cx="1879800" cy="55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Fatty acids</a:t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9" name="Google Shape;319;p28"/>
          <p:cNvSpPr/>
          <p:nvPr/>
        </p:nvSpPr>
        <p:spPr>
          <a:xfrm>
            <a:off x="2478100" y="1187653"/>
            <a:ext cx="1879800" cy="55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activated to acyl CoA form</a:t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0" name="Google Shape;320;p28"/>
          <p:cNvSpPr/>
          <p:nvPr/>
        </p:nvSpPr>
        <p:spPr>
          <a:xfrm>
            <a:off x="4814900" y="1187653"/>
            <a:ext cx="1879800" cy="55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2-Monoacyglycerols</a:t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1" name="Google Shape;321;p28"/>
          <p:cNvSpPr/>
          <p:nvPr/>
        </p:nvSpPr>
        <p:spPr>
          <a:xfrm>
            <a:off x="7050100" y="1187653"/>
            <a:ext cx="1879800" cy="55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TAGs</a:t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2" name="Google Shape;322;p28"/>
          <p:cNvSpPr/>
          <p:nvPr/>
        </p:nvSpPr>
        <p:spPr>
          <a:xfrm>
            <a:off x="865100" y="1801276"/>
            <a:ext cx="2209800" cy="2490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8"/>
          <p:cNvSpPr/>
          <p:nvPr/>
        </p:nvSpPr>
        <p:spPr>
          <a:xfrm>
            <a:off x="5640300" y="1801276"/>
            <a:ext cx="2209800" cy="2490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8"/>
          <p:cNvSpPr/>
          <p:nvPr/>
        </p:nvSpPr>
        <p:spPr>
          <a:xfrm>
            <a:off x="3455900" y="884860"/>
            <a:ext cx="2362200" cy="2490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8"/>
          <p:cNvSpPr/>
          <p:nvPr/>
        </p:nvSpPr>
        <p:spPr>
          <a:xfrm>
            <a:off x="410300" y="2162275"/>
            <a:ext cx="8115600" cy="17130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8"/>
          <p:cNvSpPr txBox="1"/>
          <p:nvPr/>
        </p:nvSpPr>
        <p:spPr>
          <a:xfrm>
            <a:off x="7080875" y="3906850"/>
            <a:ext cx="1445100" cy="24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</a:rPr>
              <a:t>The </a:t>
            </a:r>
            <a:r>
              <a:rPr lang="en-GB" sz="700">
                <a:solidFill>
                  <a:srgbClr val="6AA84F"/>
                </a:solidFill>
              </a:rPr>
              <a:t>whole picture is important.</a:t>
            </a:r>
            <a:endParaRPr sz="7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9"/>
          <p:cNvSpPr txBox="1"/>
          <p:nvPr/>
        </p:nvSpPr>
        <p:spPr>
          <a:xfrm>
            <a:off x="118500" y="0"/>
            <a:ext cx="90255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Secretion of chylomicrons by enterocytes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3" name="Google Shape;333;p29"/>
          <p:cNvSpPr/>
          <p:nvPr/>
        </p:nvSpPr>
        <p:spPr>
          <a:xfrm>
            <a:off x="4225986" y="598987"/>
            <a:ext cx="3753000" cy="799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     	Serum becomes milky after a fatty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meal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29"/>
          <p:cNvSpPr/>
          <p:nvPr/>
        </p:nvSpPr>
        <p:spPr>
          <a:xfrm rot="5400000">
            <a:off x="4191903" y="625075"/>
            <a:ext cx="814975" cy="746825"/>
          </a:xfrm>
          <a:prstGeom prst="flowChartExtra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5" name="Google Shape;335;p29"/>
          <p:cNvSpPr/>
          <p:nvPr/>
        </p:nvSpPr>
        <p:spPr>
          <a:xfrm>
            <a:off x="118500" y="622335"/>
            <a:ext cx="3753000" cy="799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By exocytosis into lymphatic vessels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around villi of small intestine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(lacteals)which enter into systemic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circulation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29"/>
          <p:cNvSpPr/>
          <p:nvPr/>
        </p:nvSpPr>
        <p:spPr>
          <a:xfrm rot="-5400000">
            <a:off x="3120213" y="677788"/>
            <a:ext cx="814975" cy="688100"/>
          </a:xfrm>
          <a:prstGeom prst="flowChartExtra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337" name="Google Shape;3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8500" y="219325"/>
            <a:ext cx="902375" cy="17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9"/>
          <p:cNvSpPr txBox="1"/>
          <p:nvPr/>
        </p:nvSpPr>
        <p:spPr>
          <a:xfrm>
            <a:off x="0" y="1775525"/>
            <a:ext cx="720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Lipid malabsorption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39" name="Google Shape;339;p29"/>
          <p:cNvCxnSpPr/>
          <p:nvPr/>
        </p:nvCxnSpPr>
        <p:spPr>
          <a:xfrm>
            <a:off x="2771527" y="3601069"/>
            <a:ext cx="261600" cy="285000"/>
          </a:xfrm>
          <a:prstGeom prst="straightConnector1">
            <a:avLst/>
          </a:prstGeom>
          <a:noFill/>
          <a:ln cap="flat" cmpd="sng" w="6667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29"/>
          <p:cNvCxnSpPr/>
          <p:nvPr/>
        </p:nvCxnSpPr>
        <p:spPr>
          <a:xfrm flipH="1" rot="10800000">
            <a:off x="2771527" y="3066778"/>
            <a:ext cx="268200" cy="286500"/>
          </a:xfrm>
          <a:prstGeom prst="straightConnector1">
            <a:avLst/>
          </a:prstGeom>
          <a:noFill/>
          <a:ln cap="flat" cmpd="sng" w="6667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1" name="Google Shape;341;p29"/>
          <p:cNvSpPr/>
          <p:nvPr/>
        </p:nvSpPr>
        <p:spPr>
          <a:xfrm>
            <a:off x="3092413" y="2712715"/>
            <a:ext cx="332400" cy="4389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C9DA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3F3F3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i="0" sz="600" u="none" cap="none" strike="noStrike">
              <a:solidFill>
                <a:srgbClr val="3F3F3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2" name="Google Shape;342;p29"/>
          <p:cNvSpPr/>
          <p:nvPr/>
        </p:nvSpPr>
        <p:spPr>
          <a:xfrm>
            <a:off x="2393742" y="3258212"/>
            <a:ext cx="332400" cy="4389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A4C2F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3F3F3F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i="0" sz="600" u="none" cap="none" strike="noStrike">
              <a:solidFill>
                <a:srgbClr val="3F3F3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3092432" y="3899542"/>
            <a:ext cx="332400" cy="4389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6D9EE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3F3F3F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i="0" sz="600" u="none" cap="none" strike="noStrike">
              <a:solidFill>
                <a:srgbClr val="3F3F3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3634975" y="2477050"/>
            <a:ext cx="2223586" cy="878786"/>
          </a:xfrm>
          <a:custGeom>
            <a:rect b="b" l="l" r="r" t="t"/>
            <a:pathLst>
              <a:path extrusionOk="0" h="1233384" w="2897180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noFill/>
          <a:ln cap="flat" cmpd="sng" w="38100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Increased excretion of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lipids, </a:t>
            </a:r>
            <a:r>
              <a:rPr lang="en-GB" sz="11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fat-soluble vitamins</a:t>
            </a:r>
            <a:endParaRPr sz="11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essential FAs in the</a:t>
            </a:r>
            <a:endParaRPr sz="11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feces</a:t>
            </a:r>
            <a:endParaRPr sz="11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3736375" y="3781700"/>
            <a:ext cx="2122184" cy="878786"/>
          </a:xfrm>
          <a:custGeom>
            <a:rect b="b" l="l" r="r" t="t"/>
            <a:pathLst>
              <a:path extrusionOk="0" h="1233384" w="2897180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Can be caused by CF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cystic fibrosis)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or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shortened bowel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29"/>
          <p:cNvSpPr/>
          <p:nvPr/>
        </p:nvSpPr>
        <p:spPr>
          <a:xfrm rot="10800000">
            <a:off x="366642" y="3030392"/>
            <a:ext cx="1868681" cy="878786"/>
          </a:xfrm>
          <a:custGeom>
            <a:rect b="b" l="l" r="r" t="t"/>
            <a:pathLst>
              <a:path extrusionOk="0" h="1233384" w="2897180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9"/>
          <p:cNvSpPr txBox="1"/>
          <p:nvPr/>
        </p:nvSpPr>
        <p:spPr>
          <a:xfrm>
            <a:off x="428145" y="3095150"/>
            <a:ext cx="16128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Due to defects in lipid digestion or absorption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8" name="Google Shape;34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4100" y="2140825"/>
            <a:ext cx="2563649" cy="279537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9"/>
          <p:cNvSpPr txBox="1"/>
          <p:nvPr/>
        </p:nvSpPr>
        <p:spPr>
          <a:xfrm>
            <a:off x="1925600" y="1195675"/>
            <a:ext cx="425700" cy="210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chyle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29"/>
          <p:cNvSpPr/>
          <p:nvPr/>
        </p:nvSpPr>
        <p:spPr>
          <a:xfrm>
            <a:off x="8822459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9"/>
          <p:cNvSpPr txBox="1"/>
          <p:nvPr/>
        </p:nvSpPr>
        <p:spPr>
          <a:xfrm>
            <a:off x="118500" y="1452850"/>
            <a:ext cx="1706400" cy="53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Once chyme reaches the intestine its called chyle , and chyle contains some undigested lipids , those lipids are gonna </a:t>
            </a:r>
            <a:r>
              <a:rPr lang="en-GB" sz="6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stimulate</a:t>
            </a:r>
            <a:r>
              <a:rPr lang="en-GB" sz="6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release of CCK hormone. </a:t>
            </a:r>
            <a:endParaRPr sz="6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"/>
          <p:cNvSpPr txBox="1"/>
          <p:nvPr/>
        </p:nvSpPr>
        <p:spPr>
          <a:xfrm>
            <a:off x="1928188" y="1700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Take Home Messages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7" name="Google Shape;357;p30"/>
          <p:cNvSpPr/>
          <p:nvPr/>
        </p:nvSpPr>
        <p:spPr>
          <a:xfrm>
            <a:off x="2352700" y="1036587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0"/>
          <p:cNvSpPr/>
          <p:nvPr/>
        </p:nvSpPr>
        <p:spPr>
          <a:xfrm>
            <a:off x="2352700" y="1627038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0"/>
          <p:cNvSpPr/>
          <p:nvPr/>
        </p:nvSpPr>
        <p:spPr>
          <a:xfrm>
            <a:off x="2352700" y="2217488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0"/>
          <p:cNvSpPr/>
          <p:nvPr/>
        </p:nvSpPr>
        <p:spPr>
          <a:xfrm>
            <a:off x="2352700" y="2807938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0"/>
          <p:cNvSpPr/>
          <p:nvPr/>
        </p:nvSpPr>
        <p:spPr>
          <a:xfrm>
            <a:off x="2352700" y="3398388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0"/>
          <p:cNvSpPr txBox="1"/>
          <p:nvPr>
            <p:ph idx="1" type="body"/>
          </p:nvPr>
        </p:nvSpPr>
        <p:spPr>
          <a:xfrm>
            <a:off x="2881638" y="988888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Lipid digestion begins in stomach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p30"/>
          <p:cNvSpPr txBox="1"/>
          <p:nvPr>
            <p:ph idx="1" type="body"/>
          </p:nvPr>
        </p:nvSpPr>
        <p:spPr>
          <a:xfrm>
            <a:off x="2881638" y="1579338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Emulsification of lipids occurs in duodenum,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helped by peristalsis and bile salts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30"/>
          <p:cNvSpPr txBox="1"/>
          <p:nvPr>
            <p:ph idx="1" type="body"/>
          </p:nvPr>
        </p:nvSpPr>
        <p:spPr>
          <a:xfrm>
            <a:off x="2881613" y="2169788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Intestinal digestion of lipids by pancreatic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enzymes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30"/>
          <p:cNvSpPr txBox="1"/>
          <p:nvPr>
            <p:ph idx="1" type="body"/>
          </p:nvPr>
        </p:nvSpPr>
        <p:spPr>
          <a:xfrm>
            <a:off x="2881638" y="2760238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Lipid absorption by mixed micelles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30"/>
          <p:cNvSpPr txBox="1"/>
          <p:nvPr>
            <p:ph idx="1" type="body"/>
          </p:nvPr>
        </p:nvSpPr>
        <p:spPr>
          <a:xfrm>
            <a:off x="2881638" y="3350688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Re-synthesis of TAGs, cholesterol ester and PLs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inside the intestinal mucosal cells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3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0"/>
          <p:cNvSpPr/>
          <p:nvPr/>
        </p:nvSpPr>
        <p:spPr>
          <a:xfrm>
            <a:off x="2352700" y="3988838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0"/>
          <p:cNvSpPr txBox="1"/>
          <p:nvPr>
            <p:ph idx="1" type="body"/>
          </p:nvPr>
        </p:nvSpPr>
        <p:spPr>
          <a:xfrm>
            <a:off x="2881638" y="3941138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Assembly  and secretion of chylomicrons into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lymphatic lacteals and then into systemic circulation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1" name="Google Shape;3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4009500"/>
            <a:ext cx="1587338" cy="10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"/>
          <p:cNvSpPr txBox="1"/>
          <p:nvPr/>
        </p:nvSpPr>
        <p:spPr>
          <a:xfrm>
            <a:off x="2147550" y="0"/>
            <a:ext cx="48489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7" name="Google Shape;377;p3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850" y="692475"/>
            <a:ext cx="2727725" cy="41142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0" name="Google Shape;380;p31"/>
          <p:cNvSpPr/>
          <p:nvPr/>
        </p:nvSpPr>
        <p:spPr>
          <a:xfrm>
            <a:off x="375250" y="1571300"/>
            <a:ext cx="1310400" cy="2646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Small intestine ( by pancreatic enzymes)</a:t>
            </a:r>
            <a:endParaRPr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1" name="Google Shape;381;p31"/>
          <p:cNvCxnSpPr>
            <a:stCxn id="380" idx="2"/>
            <a:endCxn id="382" idx="1"/>
          </p:cNvCxnSpPr>
          <p:nvPr/>
        </p:nvCxnSpPr>
        <p:spPr>
          <a:xfrm flipH="1" rot="-5400000">
            <a:off x="1385800" y="1480550"/>
            <a:ext cx="135000" cy="8457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3" name="Google Shape;383;p31"/>
          <p:cNvSpPr/>
          <p:nvPr/>
        </p:nvSpPr>
        <p:spPr>
          <a:xfrm>
            <a:off x="1876200" y="1262450"/>
            <a:ext cx="1657800" cy="3423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Cholesteryl ester by cholesteryl esterase → cholesterol </a:t>
            </a:r>
            <a:r>
              <a:rPr b="1" lang="en-GB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r>
              <a:rPr b="1" lang="en-GB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FFAs</a:t>
            </a:r>
            <a:endParaRPr b="1"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4" name="Google Shape;384;p31"/>
          <p:cNvCxnSpPr>
            <a:stCxn id="380" idx="0"/>
            <a:endCxn id="383" idx="1"/>
          </p:cNvCxnSpPr>
          <p:nvPr/>
        </p:nvCxnSpPr>
        <p:spPr>
          <a:xfrm rot="-5400000">
            <a:off x="1384450" y="1079600"/>
            <a:ext cx="137700" cy="8457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2" name="Google Shape;382;p31"/>
          <p:cNvSpPr/>
          <p:nvPr/>
        </p:nvSpPr>
        <p:spPr>
          <a:xfrm>
            <a:off x="1876200" y="1799700"/>
            <a:ext cx="1657800" cy="3423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Phospholipid by phospholipase A2 → lysophospholipid</a:t>
            </a:r>
            <a:endParaRPr b="1"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31"/>
          <p:cNvSpPr/>
          <p:nvPr/>
        </p:nvSpPr>
        <p:spPr>
          <a:xfrm>
            <a:off x="1889633" y="740993"/>
            <a:ext cx="1657800" cy="369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TAG by pancreatic lipase, colipase → </a:t>
            </a:r>
            <a:endParaRPr b="1"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1" lang="en-GB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-monoacyglycerol </a:t>
            </a:r>
            <a:r>
              <a:rPr b="1" lang="en-GB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b="1" lang="en-GB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free fatty acids</a:t>
            </a:r>
            <a:endParaRPr b="1"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(FFAs)</a:t>
            </a:r>
            <a:endParaRPr b="1"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31"/>
          <p:cNvSpPr/>
          <p:nvPr/>
        </p:nvSpPr>
        <p:spPr>
          <a:xfrm>
            <a:off x="1889725" y="2293300"/>
            <a:ext cx="1657800" cy="3423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Lysophospholipid by lysophospholipase → glycerophoshpryl base</a:t>
            </a:r>
            <a:endParaRPr b="1"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7" name="Google Shape;387;p31"/>
          <p:cNvCxnSpPr>
            <a:stCxn id="380" idx="0"/>
            <a:endCxn id="385" idx="1"/>
          </p:cNvCxnSpPr>
          <p:nvPr/>
        </p:nvCxnSpPr>
        <p:spPr>
          <a:xfrm rot="-5400000">
            <a:off x="1137100" y="818750"/>
            <a:ext cx="645900" cy="8592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8" name="Google Shape;388;p31"/>
          <p:cNvCxnSpPr>
            <a:stCxn id="380" idx="2"/>
            <a:endCxn id="386" idx="1"/>
          </p:cNvCxnSpPr>
          <p:nvPr/>
        </p:nvCxnSpPr>
        <p:spPr>
          <a:xfrm flipH="1" rot="-5400000">
            <a:off x="1145800" y="1720550"/>
            <a:ext cx="628500" cy="8592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89" name="Google Shape;389;p31"/>
          <p:cNvGrpSpPr/>
          <p:nvPr/>
        </p:nvGrpSpPr>
        <p:grpSpPr>
          <a:xfrm>
            <a:off x="379075" y="2762578"/>
            <a:ext cx="5613298" cy="2275254"/>
            <a:chOff x="393225" y="2348754"/>
            <a:chExt cx="5613298" cy="2550733"/>
          </a:xfrm>
        </p:grpSpPr>
        <p:sp>
          <p:nvSpPr>
            <p:cNvPr id="390" name="Google Shape;390;p31"/>
            <p:cNvSpPr/>
            <p:nvPr/>
          </p:nvSpPr>
          <p:spPr>
            <a:xfrm>
              <a:off x="1294309" y="2348754"/>
              <a:ext cx="4055400" cy="252900"/>
            </a:xfrm>
            <a:prstGeom prst="roundRect">
              <a:avLst>
                <a:gd fmla="val 16667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lang="en-GB" sz="7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Summary </a:t>
              </a:r>
              <a:endParaRPr b="1" sz="7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grpSp>
          <p:nvGrpSpPr>
            <p:cNvPr id="391" name="Google Shape;391;p31"/>
            <p:cNvGrpSpPr/>
            <p:nvPr/>
          </p:nvGrpSpPr>
          <p:grpSpPr>
            <a:xfrm>
              <a:off x="393225" y="2601654"/>
              <a:ext cx="5613298" cy="2297833"/>
              <a:chOff x="393225" y="2601654"/>
              <a:chExt cx="5613298" cy="2297833"/>
            </a:xfrm>
          </p:grpSpPr>
          <p:cxnSp>
            <p:nvCxnSpPr>
              <p:cNvPr id="392" name="Google Shape;392;p31"/>
              <p:cNvCxnSpPr/>
              <p:nvPr/>
            </p:nvCxnSpPr>
            <p:spPr>
              <a:xfrm flipH="1">
                <a:off x="3990021" y="2716657"/>
                <a:ext cx="18000" cy="1302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3" name="Google Shape;393;p31"/>
              <p:cNvCxnSpPr>
                <a:stCxn id="390" idx="2"/>
                <a:endCxn id="394" idx="0"/>
              </p:cNvCxnSpPr>
              <p:nvPr/>
            </p:nvCxnSpPr>
            <p:spPr>
              <a:xfrm flipH="1" rot="-5400000">
                <a:off x="4213759" y="1709904"/>
                <a:ext cx="235800" cy="2019300"/>
              </a:xfrm>
              <a:prstGeom prst="bentConnector3">
                <a:avLst>
                  <a:gd fmla="val 49965" name="adj1"/>
                </a:avLst>
              </a:prstGeom>
              <a:noFill/>
              <a:ln cap="flat" cmpd="sng" w="9525">
                <a:solidFill>
                  <a:srgbClr val="6666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95" name="Google Shape;395;p31"/>
              <p:cNvSpPr/>
              <p:nvPr/>
            </p:nvSpPr>
            <p:spPr>
              <a:xfrm>
                <a:off x="627525" y="2837288"/>
                <a:ext cx="1330500" cy="349500"/>
              </a:xfrm>
              <a:prstGeom prst="roundRect">
                <a:avLst>
                  <a:gd fmla="val 16667" name="adj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48000" lIns="48000" spcFirstLastPara="1" rIns="48000" wrap="square" tIns="48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lipid digestion Controlled by </a:t>
                </a:r>
                <a:r>
                  <a:rPr b="1"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endParaRPr b="1" sz="6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>
                <a:off x="3321225" y="3935563"/>
                <a:ext cx="1330500" cy="349500"/>
              </a:xfrm>
              <a:prstGeom prst="roundRect">
                <a:avLst>
                  <a:gd fmla="val 16667" name="adj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48000" lIns="48000" spcFirstLastPara="1" rIns="48000" wrap="square" tIns="48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Resynthesis of TAG </a:t>
                </a:r>
                <a:endParaRPr b="1" sz="6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397" name="Google Shape;397;p31"/>
              <p:cNvCxnSpPr>
                <a:stCxn id="390" idx="2"/>
                <a:endCxn id="395" idx="0"/>
              </p:cNvCxnSpPr>
              <p:nvPr/>
            </p:nvCxnSpPr>
            <p:spPr>
              <a:xfrm rot="5400000">
                <a:off x="2189509" y="1704954"/>
                <a:ext cx="235800" cy="2029200"/>
              </a:xfrm>
              <a:prstGeom prst="bentConnector3">
                <a:avLst>
                  <a:gd fmla="val 49965" name="adj1"/>
                </a:avLst>
              </a:prstGeom>
              <a:noFill/>
              <a:ln cap="flat" cmpd="sng" w="9525">
                <a:solidFill>
                  <a:srgbClr val="6666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98" name="Google Shape;398;p31"/>
              <p:cNvSpPr/>
              <p:nvPr/>
            </p:nvSpPr>
            <p:spPr>
              <a:xfrm>
                <a:off x="3379375" y="4333988"/>
                <a:ext cx="1239300" cy="5655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8000" lIns="48000" spcFirstLastPara="1" rIns="48000" wrap="square" tIns="48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1-Fatty acids </a:t>
                </a:r>
                <a:endParaRPr sz="6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2-activated to acyl CoA form</a:t>
                </a:r>
                <a:endParaRPr sz="6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3- 2-Monoacyglycerols</a:t>
                </a:r>
                <a:endParaRPr sz="6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4-TAGs</a:t>
                </a:r>
                <a:endParaRPr sz="6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9" name="Google Shape;399;p31"/>
              <p:cNvSpPr/>
              <p:nvPr/>
            </p:nvSpPr>
            <p:spPr>
              <a:xfrm>
                <a:off x="1850750" y="4333988"/>
                <a:ext cx="1239300" cy="5655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8000" lIns="48000" spcFirstLastPara="1" rIns="48000" wrap="square" tIns="48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600">
                    <a:solidFill>
                      <a:srgbClr val="CC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Short </a:t>
                </a:r>
                <a:r>
                  <a:rPr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and</a:t>
                </a:r>
                <a:r>
                  <a:rPr lang="en-GB" sz="600">
                    <a:solidFill>
                      <a:srgbClr val="CC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medium  chain length  </a:t>
                </a:r>
                <a:r>
                  <a:rPr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fatty acids are absorbed directly</a:t>
                </a:r>
                <a:endParaRPr sz="6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0" name="Google Shape;400;p31"/>
              <p:cNvSpPr/>
              <p:nvPr/>
            </p:nvSpPr>
            <p:spPr>
              <a:xfrm>
                <a:off x="673125" y="3266125"/>
                <a:ext cx="1131900" cy="2667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8000" lIns="48000" spcFirstLastPara="1" rIns="48000" wrap="square" tIns="48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Cholecystokinin (CCK)</a:t>
                </a:r>
                <a:endParaRPr sz="6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>
                <a:off x="673125" y="3627050"/>
                <a:ext cx="1131900" cy="2667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8000" lIns="48000" spcFirstLastPara="1" rIns="48000" wrap="square" tIns="48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Secretin</a:t>
                </a:r>
                <a:endParaRPr sz="6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402" name="Google Shape;402;p31"/>
              <p:cNvCxnSpPr>
                <a:stCxn id="395" idx="1"/>
                <a:endCxn id="401" idx="1"/>
              </p:cNvCxnSpPr>
              <p:nvPr/>
            </p:nvCxnSpPr>
            <p:spPr>
              <a:xfrm>
                <a:off x="627525" y="3012038"/>
                <a:ext cx="45600" cy="748200"/>
              </a:xfrm>
              <a:prstGeom prst="bentConnector3">
                <a:avLst>
                  <a:gd fmla="val -522204" name="adj1"/>
                </a:avLst>
              </a:prstGeom>
              <a:noFill/>
              <a:ln cap="flat" cmpd="sng" w="9525">
                <a:solidFill>
                  <a:srgbClr val="99999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" name="Google Shape;403;p31"/>
              <p:cNvCxnSpPr>
                <a:stCxn id="400" idx="1"/>
              </p:cNvCxnSpPr>
              <p:nvPr/>
            </p:nvCxnSpPr>
            <p:spPr>
              <a:xfrm rot="10800000">
                <a:off x="393225" y="3390775"/>
                <a:ext cx="279900" cy="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9999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94" name="Google Shape;394;p31"/>
              <p:cNvSpPr/>
              <p:nvPr/>
            </p:nvSpPr>
            <p:spPr>
              <a:xfrm>
                <a:off x="4676023" y="2837288"/>
                <a:ext cx="1330500" cy="349500"/>
              </a:xfrm>
              <a:prstGeom prst="roundRect">
                <a:avLst>
                  <a:gd fmla="val 16667" name="adj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48000" lIns="48000" spcFirstLastPara="1" rIns="48000" wrap="square" tIns="48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Lipid malabsorption</a:t>
                </a:r>
                <a:endParaRPr b="1" sz="6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4" name="Google Shape;404;p31"/>
              <p:cNvSpPr/>
              <p:nvPr/>
            </p:nvSpPr>
            <p:spPr>
              <a:xfrm>
                <a:off x="4721625" y="3232238"/>
                <a:ext cx="1239300" cy="5655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8000" lIns="48000" spcFirstLastPara="1" rIns="48000" wrap="square" tIns="48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Increased excretion of lipids, </a:t>
                </a:r>
                <a:r>
                  <a:rPr lang="en-GB" sz="600">
                    <a:solidFill>
                      <a:srgbClr val="CC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fat-soluble vitamins and essential FAs in the feces</a:t>
                </a:r>
                <a:endParaRPr sz="600">
                  <a:solidFill>
                    <a:srgbClr val="CC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Due to defects in lipid digestion or absorption</a:t>
                </a:r>
                <a:endParaRPr sz="600">
                  <a:solidFill>
                    <a:srgbClr val="CC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405" name="Google Shape;405;p31"/>
              <p:cNvCxnSpPr/>
              <p:nvPr/>
            </p:nvCxnSpPr>
            <p:spPr>
              <a:xfrm flipH="1">
                <a:off x="2461396" y="2724113"/>
                <a:ext cx="18000" cy="1302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06" name="Google Shape;406;p31"/>
              <p:cNvSpPr/>
              <p:nvPr/>
            </p:nvSpPr>
            <p:spPr>
              <a:xfrm>
                <a:off x="1805146" y="3920388"/>
                <a:ext cx="1330500" cy="349500"/>
              </a:xfrm>
              <a:prstGeom prst="roundRect">
                <a:avLst>
                  <a:gd fmla="val 16667" name="adj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48000" lIns="48000" spcFirstLastPara="1" rIns="48000" wrap="square" tIns="48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600">
                    <a:latin typeface="Century Gothic"/>
                    <a:ea typeface="Century Gothic"/>
                    <a:cs typeface="Century Gothic"/>
                    <a:sym typeface="Century Gothic"/>
                  </a:rPr>
                  <a:t>Lipid absorption by enterocytes</a:t>
                </a:r>
                <a:endParaRPr b="1" sz="6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407" name="Google Shape;407;p31"/>
          <p:cNvSpPr/>
          <p:nvPr/>
        </p:nvSpPr>
        <p:spPr>
          <a:xfrm>
            <a:off x="4235725" y="1121813"/>
            <a:ext cx="1310400" cy="2646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Stomach</a:t>
            </a:r>
            <a:endParaRPr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08" name="Google Shape;408;p31"/>
          <p:cNvCxnSpPr>
            <a:stCxn id="407" idx="2"/>
            <a:endCxn id="409" idx="0"/>
          </p:cNvCxnSpPr>
          <p:nvPr/>
        </p:nvCxnSpPr>
        <p:spPr>
          <a:xfrm>
            <a:off x="4890925" y="1386413"/>
            <a:ext cx="0" cy="526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9" name="Google Shape;409;p31"/>
          <p:cNvSpPr/>
          <p:nvPr/>
        </p:nvSpPr>
        <p:spPr>
          <a:xfrm>
            <a:off x="4062013" y="1912488"/>
            <a:ext cx="1657800" cy="3423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TAG are degraded by gastric &amp; lingual lipase </a:t>
            </a:r>
            <a:endParaRPr b="1"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31"/>
          <p:cNvSpPr txBox="1"/>
          <p:nvPr/>
        </p:nvSpPr>
        <p:spPr>
          <a:xfrm>
            <a:off x="2147550" y="395325"/>
            <a:ext cx="1068300" cy="2187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Lipid digestion</a:t>
            </a:r>
            <a:endParaRPr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11" name="Google Shape;411;p31"/>
          <p:cNvCxnSpPr>
            <a:stCxn id="410" idx="3"/>
            <a:endCxn id="407" idx="0"/>
          </p:cNvCxnSpPr>
          <p:nvPr/>
        </p:nvCxnSpPr>
        <p:spPr>
          <a:xfrm>
            <a:off x="3215850" y="504675"/>
            <a:ext cx="1675200" cy="6171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2" name="Google Shape;412;p31"/>
          <p:cNvCxnSpPr>
            <a:stCxn id="410" idx="1"/>
            <a:endCxn id="380" idx="1"/>
          </p:cNvCxnSpPr>
          <p:nvPr/>
        </p:nvCxnSpPr>
        <p:spPr>
          <a:xfrm flipH="1">
            <a:off x="375150" y="504675"/>
            <a:ext cx="1772400" cy="1198800"/>
          </a:xfrm>
          <a:prstGeom prst="curvedConnector3">
            <a:avLst>
              <a:gd fmla="val 113430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 txBox="1"/>
          <p:nvPr/>
        </p:nvSpPr>
        <p:spPr>
          <a:xfrm>
            <a:off x="46400" y="562900"/>
            <a:ext cx="5892000" cy="4492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MCQs </a:t>
            </a:r>
            <a:endParaRPr b="1" sz="1200" u="sng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2-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monoacyglycerol and free fatty acids is the product of degradation of:</a:t>
            </a:r>
            <a:endParaRPr b="1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Cholesteryl esters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)Phospholipids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proteins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TAG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Orlistat is an anti obesity drug that acts on which of the following pancreatic enzymes?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A)Lipase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B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Lysophospholipase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Phospholipase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D)Esterase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9-year old girl  , known to have cystic fibrosis was presented in pediatric clinic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complaining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distention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diarrhea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passing of foul smelling stools over the past week , which of the following explains her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condition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increased gastric motility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Increased secretion of CCK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Pancreatic insufficiency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Decreased reabsorption of water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Mixed micelles are classified as :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)Hydrophilic            B)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hydrophobic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C)Amphipathic          D)fat soluble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of the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following is a primary Apolipoprotein contributed in the synthesis of chylomicrons?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APOE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B)APO B100              C)APO B48                          D)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APOC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Q6: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one of the following types of fatty acids absorbed directly ? 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)Short                      B)Medium                     C)Long                               D) A &amp; B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14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32"/>
          <p:cNvSpPr txBox="1"/>
          <p:nvPr/>
        </p:nvSpPr>
        <p:spPr>
          <a:xfrm>
            <a:off x="6002900" y="562900"/>
            <a:ext cx="3058800" cy="227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SAQs :</a:t>
            </a:r>
            <a:endParaRPr b="1" sz="1100" u="sng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 u="sng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Mention the two mechanisms for emulsification.</a:t>
            </a:r>
            <a:endParaRPr b="1" sz="11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 u="sng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how Cholesteryl esters get degraded and what are the products ?</a:t>
            </a:r>
            <a:endParaRPr b="1" sz="11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 u="sng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hormones that control the lipid digestion and where do they act on ?</a:t>
            </a:r>
            <a:endParaRPr b="1" sz="11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 u="sng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b="1" lang="en-GB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hat are the enzymes involved in the resynthesis of TAG ?</a:t>
            </a:r>
            <a:endParaRPr sz="11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32"/>
          <p:cNvSpPr txBox="1"/>
          <p:nvPr/>
        </p:nvSpPr>
        <p:spPr>
          <a:xfrm>
            <a:off x="6002750" y="3036972"/>
            <a:ext cx="3058800" cy="27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D8D8D8"/>
                </a:solidFill>
              </a:rPr>
              <a:t>1)     D     2)    A   3)   C    4)   C      5)     C</a:t>
            </a:r>
            <a:r>
              <a:rPr lang="en-GB" sz="800"/>
              <a:t>     </a:t>
            </a:r>
            <a:r>
              <a:rPr lang="en-GB" sz="800">
                <a:solidFill>
                  <a:srgbClr val="D8D8D8"/>
                </a:solidFill>
              </a:rPr>
              <a:t>6)   D</a:t>
            </a:r>
            <a:endParaRPr sz="800">
              <a:solidFill>
                <a:srgbClr val="D8D8D8"/>
              </a:solidFill>
            </a:endParaRPr>
          </a:p>
        </p:txBody>
      </p:sp>
      <p:sp>
        <p:nvSpPr>
          <p:cNvPr id="420" name="Google Shape;420;p32"/>
          <p:cNvSpPr txBox="1"/>
          <p:nvPr/>
        </p:nvSpPr>
        <p:spPr>
          <a:xfrm>
            <a:off x="5885450" y="2842196"/>
            <a:ext cx="19779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MCQs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</a:rPr>
              <a:t>Answer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421" name="Google Shape;421;p32"/>
          <p:cNvSpPr txBox="1"/>
          <p:nvPr/>
        </p:nvSpPr>
        <p:spPr>
          <a:xfrm>
            <a:off x="5885450" y="3380628"/>
            <a:ext cx="2089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SAQs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</a:rPr>
              <a:t>Answe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r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422" name="Google Shape;422;p32"/>
          <p:cNvSpPr txBox="1"/>
          <p:nvPr/>
        </p:nvSpPr>
        <p:spPr>
          <a:xfrm>
            <a:off x="6002900" y="3589294"/>
            <a:ext cx="3058800" cy="147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D8D8D8"/>
                </a:solidFill>
              </a:rPr>
              <a:t>1)A-</a:t>
            </a:r>
            <a:r>
              <a:rPr lang="en-GB" sz="700">
                <a:solidFill>
                  <a:srgbClr val="CCCCCC"/>
                </a:solidFill>
              </a:rPr>
              <a:t>Detergent properties of bile salts in the bile (Bile salts emulsify dietary lipid particles)</a:t>
            </a:r>
            <a:endParaRPr sz="700">
              <a:solidFill>
                <a:srgbClr val="CCCCC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CCCCCC"/>
                </a:solidFill>
              </a:rPr>
              <a:t>B-Mechanical mixing by peristalsis</a:t>
            </a:r>
            <a:endParaRPr sz="600">
              <a:solidFill>
                <a:srgbClr val="D8D8D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D8D8D8"/>
                </a:solidFill>
              </a:rPr>
              <a:t>2)</a:t>
            </a:r>
            <a:r>
              <a:rPr lang="en-GB" sz="800">
                <a:solidFill>
                  <a:srgbClr val="D8D8D8"/>
                </a:solidFill>
              </a:rPr>
              <a:t> </a:t>
            </a:r>
            <a:r>
              <a:rPr lang="en-GB" sz="800">
                <a:solidFill>
                  <a:srgbClr val="CCCCCC"/>
                </a:solidFill>
              </a:rPr>
              <a:t>Cholesteryl ester by cholesteryl esterase → cholesterol + FFAs</a:t>
            </a:r>
            <a:endParaRPr sz="800">
              <a:solidFill>
                <a:srgbClr val="CCCCC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D8D8D8"/>
                </a:solidFill>
              </a:rPr>
              <a:t>3)Slide 9</a:t>
            </a:r>
            <a:endParaRPr sz="800">
              <a:solidFill>
                <a:srgbClr val="D8D8D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D8D8D8"/>
                </a:solidFill>
              </a:rPr>
              <a:t>4)Acyl CoA:monoacylglycerol acyltransferase &amp; </a:t>
            </a:r>
            <a:r>
              <a:rPr lang="en-GB" sz="800">
                <a:solidFill>
                  <a:schemeClr val="hlink"/>
                </a:solidFill>
              </a:rPr>
              <a:t>Acyl CoA:diacylglycerol acyltransferase.</a:t>
            </a:r>
            <a:endParaRPr sz="800">
              <a:solidFill>
                <a:srgbClr val="D8D8D8"/>
              </a:solidFill>
            </a:endParaRPr>
          </a:p>
        </p:txBody>
      </p:sp>
      <p:sp>
        <p:nvSpPr>
          <p:cNvPr id="423" name="Google Shape;423;p32"/>
          <p:cNvSpPr txBox="1"/>
          <p:nvPr/>
        </p:nvSpPr>
        <p:spPr>
          <a:xfrm>
            <a:off x="0" y="0"/>
            <a:ext cx="9144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</a:rPr>
              <a:t>Quiz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3"/>
          <p:cNvSpPr txBox="1"/>
          <p:nvPr/>
        </p:nvSpPr>
        <p:spPr>
          <a:xfrm>
            <a:off x="181500" y="238538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Team members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429" name="Google Shape;429;p33"/>
          <p:cNvSpPr txBox="1"/>
          <p:nvPr/>
        </p:nvSpPr>
        <p:spPr>
          <a:xfrm>
            <a:off x="210600" y="1287350"/>
            <a:ext cx="1982700" cy="26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Ajeed Al-Rashoud    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Alwateen Albalawi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Amirah Aldakhilallah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Arwa Al Emam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Deema Almaziad</a:t>
            </a: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Ghaliah Alnufaei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Haifa Alwaily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Leena Alnassar</a:t>
            </a: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Lama Aldakhil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Lamiss Alzahrani        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Nouf Alhumaidhi </a:t>
            </a:r>
            <a:r>
              <a:rPr lang="en-GB" sz="1100"/>
              <a:t>                      </a:t>
            </a:r>
            <a:endParaRPr sz="1100"/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Noura Alturki  </a:t>
            </a:r>
            <a:r>
              <a:rPr lang="en-GB" sz="1100"/>
              <a:t>                 </a:t>
            </a:r>
            <a:endParaRPr sz="1100"/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Sarah Alkhalife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Shahd Alsalamah</a:t>
            </a:r>
            <a:r>
              <a:rPr lang="en-GB" sz="1100"/>
              <a:t>                          </a:t>
            </a:r>
            <a:endParaRPr sz="1100"/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Taif Alotaibi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30" name="Google Shape;430;p33"/>
          <p:cNvSpPr txBox="1"/>
          <p:nvPr/>
        </p:nvSpPr>
        <p:spPr>
          <a:xfrm>
            <a:off x="415125" y="4592725"/>
            <a:ext cx="17943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Lina Alosaimi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1" name="Google Shape;431;p33"/>
          <p:cNvSpPr/>
          <p:nvPr/>
        </p:nvSpPr>
        <p:spPr>
          <a:xfrm>
            <a:off x="5143500" y="0"/>
            <a:ext cx="4000500" cy="5143500"/>
          </a:xfrm>
          <a:prstGeom prst="rect">
            <a:avLst/>
          </a:prstGeom>
          <a:gradFill>
            <a:gsLst>
              <a:gs pos="0">
                <a:srgbClr val="3C78D8">
                  <a:alpha val="43850"/>
                </a:srgbClr>
              </a:gs>
              <a:gs pos="100000">
                <a:srgbClr val="6D9EEB">
                  <a:alpha val="4385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3"/>
          <p:cNvSpPr/>
          <p:nvPr/>
        </p:nvSpPr>
        <p:spPr>
          <a:xfrm>
            <a:off x="6126094" y="1674638"/>
            <a:ext cx="1794300" cy="17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3"/>
          <p:cNvSpPr txBox="1"/>
          <p:nvPr/>
        </p:nvSpPr>
        <p:spPr>
          <a:xfrm>
            <a:off x="5230688" y="651356"/>
            <a:ext cx="382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★"/>
            </a:pPr>
            <a:r>
              <a:rPr b="1" lang="en-GB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 flower doesn't dream of the bee, it blossoms and the bee comes.</a:t>
            </a:r>
            <a:endParaRPr b="1" sz="1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4" name="Google Shape;434;p33"/>
          <p:cNvSpPr txBox="1"/>
          <p:nvPr/>
        </p:nvSpPr>
        <p:spPr>
          <a:xfrm>
            <a:off x="18150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omic Sans MS"/>
                <a:ea typeface="Comic Sans MS"/>
                <a:cs typeface="Comic Sans MS"/>
                <a:sym typeface="Comic Sans MS"/>
              </a:rPr>
              <a:t>Girls Team: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35" name="Google Shape;43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151" y="1606143"/>
            <a:ext cx="2016259" cy="19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44" y="3559247"/>
            <a:ext cx="294694" cy="2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028" y="3584514"/>
            <a:ext cx="240488" cy="2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3"/>
          <p:cNvSpPr txBox="1"/>
          <p:nvPr/>
        </p:nvSpPr>
        <p:spPr>
          <a:xfrm>
            <a:off x="6639779" y="3923981"/>
            <a:ext cx="767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</a:rPr>
              <a:t>We hear you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439" name="Google Shape;439;p33"/>
          <p:cNvSpPr txBox="1"/>
          <p:nvPr/>
        </p:nvSpPr>
        <p:spPr>
          <a:xfrm>
            <a:off x="248850" y="4000163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Team Leaders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440" name="Google Shape;440;p33"/>
          <p:cNvSpPr txBox="1"/>
          <p:nvPr/>
        </p:nvSpPr>
        <p:spPr>
          <a:xfrm>
            <a:off x="2547000" y="4592725"/>
            <a:ext cx="23970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Mohannad Alqarni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1" name="Google Shape;441;p33"/>
          <p:cNvSpPr txBox="1"/>
          <p:nvPr/>
        </p:nvSpPr>
        <p:spPr>
          <a:xfrm>
            <a:off x="249885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omic Sans MS"/>
                <a:ea typeface="Comic Sans MS"/>
                <a:cs typeface="Comic Sans MS"/>
                <a:sym typeface="Comic Sans MS"/>
              </a:rPr>
              <a:t>Boys Team: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2" name="Google Shape;442;p33"/>
          <p:cNvSpPr txBox="1"/>
          <p:nvPr/>
        </p:nvSpPr>
        <p:spPr>
          <a:xfrm>
            <a:off x="2277338" y="1446750"/>
            <a:ext cx="215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Abdulrahman Bedaiwi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Alkassem Binobaid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Khayyal Alderaan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Mashal Abaalkhail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Naif Alsolais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Alyabis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Saeed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Odeh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Rayyan Almousa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Yazen Bajeaifer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3" name="Google Shape;443;p3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4" name="Google Shape;444;p3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8367" r="8375" t="0"/>
          <a:stretch/>
        </p:blipFill>
        <p:spPr>
          <a:xfrm>
            <a:off x="7208050" y="3582000"/>
            <a:ext cx="294675" cy="1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3"/>
          <p:cNvSpPr/>
          <p:nvPr/>
        </p:nvSpPr>
        <p:spPr>
          <a:xfrm>
            <a:off x="351452" y="1674652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3"/>
          <p:cNvSpPr/>
          <p:nvPr/>
        </p:nvSpPr>
        <p:spPr>
          <a:xfrm>
            <a:off x="351452" y="2214402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510559" y="2616282"/>
            <a:ext cx="1593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510570" y="1779019"/>
            <a:ext cx="1593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416569" y="1157994"/>
            <a:ext cx="1970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</a:t>
            </a:r>
            <a:r>
              <a:rPr b="1" lang="en-GB" sz="2400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sz="2400"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20"/>
          <p:cNvSpPr/>
          <p:nvPr/>
        </p:nvSpPr>
        <p:spPr>
          <a:xfrm>
            <a:off x="511344" y="3546040"/>
            <a:ext cx="1593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707915" y="1719919"/>
            <a:ext cx="35631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the process of digestion of dietary lipids including, the organs involved, the enzymes required, and the end products.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707140" y="2550732"/>
            <a:ext cx="35631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Study the synthesis, secretion and fate of chylomicron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708690" y="3476640"/>
            <a:ext cx="35631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the clinical manifestations of diseases that involve defective lipid digestion and/or absorption (indigestion and malabsorption syndrome)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0" name="Google Shape;100;p20"/>
          <p:cNvGrpSpPr/>
          <p:nvPr/>
        </p:nvGrpSpPr>
        <p:grpSpPr>
          <a:xfrm>
            <a:off x="104728" y="1253015"/>
            <a:ext cx="311526" cy="320266"/>
            <a:chOff x="5961125" y="1623900"/>
            <a:chExt cx="427450" cy="448175"/>
          </a:xfrm>
        </p:grpSpPr>
        <p:sp>
          <p:nvSpPr>
            <p:cNvPr id="101" name="Google Shape;101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3" name="Google Shape;103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</p:grpSp>
      <p:sp>
        <p:nvSpPr>
          <p:cNvPr id="108" name="Google Shape;108;p20"/>
          <p:cNvSpPr txBox="1"/>
          <p:nvPr/>
        </p:nvSpPr>
        <p:spPr>
          <a:xfrm>
            <a:off x="4808159" y="371000"/>
            <a:ext cx="16983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Overview:</a:t>
            </a:r>
            <a:endParaRPr sz="1800"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09" name="Google Shape;109;p20"/>
          <p:cNvGrpSpPr/>
          <p:nvPr/>
        </p:nvGrpSpPr>
        <p:grpSpPr>
          <a:xfrm>
            <a:off x="4571989" y="344780"/>
            <a:ext cx="236162" cy="282179"/>
            <a:chOff x="3951850" y="2985350"/>
            <a:chExt cx="407950" cy="416500"/>
          </a:xfrm>
        </p:grpSpPr>
        <p:sp>
          <p:nvSpPr>
            <p:cNvPr id="110" name="Google Shape;110;p2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4744429" y="773475"/>
            <a:ext cx="3698100" cy="3330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Dietary lipid: organs and enzymes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4744429" y="1279702"/>
            <a:ext cx="3698100" cy="3330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Lipid digestion in the stomach and intestine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4744429" y="1768472"/>
            <a:ext cx="3698100" cy="3330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Lipid degradation by the pancreatic enzymes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4529550" y="844090"/>
            <a:ext cx="182986" cy="19195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20"/>
          <p:cNvSpPr/>
          <p:nvPr/>
        </p:nvSpPr>
        <p:spPr>
          <a:xfrm>
            <a:off x="4529550" y="1319665"/>
            <a:ext cx="182986" cy="19195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9" name="Google Shape;119;p20"/>
          <p:cNvSpPr/>
          <p:nvPr/>
        </p:nvSpPr>
        <p:spPr>
          <a:xfrm>
            <a:off x="4529550" y="1795241"/>
            <a:ext cx="182986" cy="19195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4744429" y="2257243"/>
            <a:ext cx="3698100" cy="3330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Pancreatic insufficiency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4529550" y="2284011"/>
            <a:ext cx="182986" cy="19195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4744429" y="2737297"/>
            <a:ext cx="3698100" cy="3330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Control of lipid digestion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4529550" y="2764065"/>
            <a:ext cx="182986" cy="19195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4744429" y="3276706"/>
            <a:ext cx="3698100" cy="3330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Lipid absorption, re-synthesis and secretion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4529550" y="3303474"/>
            <a:ext cx="182986" cy="19195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4744429" y="3786438"/>
            <a:ext cx="3698100" cy="3330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Lipid malabsorption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4529550" y="3813206"/>
            <a:ext cx="182986" cy="19195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744429" y="4211352"/>
            <a:ext cx="3698100" cy="3330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of dietary lipid by the tissues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4529550" y="4238120"/>
            <a:ext cx="182986" cy="19195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2" name="Google Shape;132;p20"/>
          <p:cNvCxnSpPr/>
          <p:nvPr/>
        </p:nvCxnSpPr>
        <p:spPr>
          <a:xfrm flipH="1">
            <a:off x="4309850" y="708429"/>
            <a:ext cx="28200" cy="40251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lgDashDot"/>
            <a:round/>
            <a:headEnd len="med" w="med" type="none"/>
            <a:tailEnd len="med" w="med" type="none"/>
          </a:ln>
        </p:spPr>
      </p:cxn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2625" y="4598634"/>
            <a:ext cx="867050" cy="48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/>
          <p:nvPr/>
        </p:nvSpPr>
        <p:spPr>
          <a:xfrm>
            <a:off x="8822376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1" y="193625"/>
            <a:ext cx="9144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Dietary lipids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6245047" y="3208744"/>
            <a:ext cx="1558800" cy="41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Cholesterol esterase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6245047" y="3812329"/>
            <a:ext cx="1558800" cy="41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Phospholipase A2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6275903" y="1889280"/>
            <a:ext cx="1712100" cy="540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-GB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Small intestine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4375347" y="1016439"/>
            <a:ext cx="3293400" cy="3918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Organs and Enzymes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6" name="Google Shape;146;p21"/>
          <p:cNvCxnSpPr>
            <a:stCxn id="145" idx="2"/>
            <a:endCxn id="147" idx="0"/>
          </p:cNvCxnSpPr>
          <p:nvPr/>
        </p:nvCxnSpPr>
        <p:spPr>
          <a:xfrm rot="5400000">
            <a:off x="5302797" y="1180989"/>
            <a:ext cx="492000" cy="9465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1"/>
          <p:cNvCxnSpPr>
            <a:stCxn id="145" idx="2"/>
            <a:endCxn id="144" idx="0"/>
          </p:cNvCxnSpPr>
          <p:nvPr/>
        </p:nvCxnSpPr>
        <p:spPr>
          <a:xfrm flipH="1" rot="-5400000">
            <a:off x="6336597" y="1093689"/>
            <a:ext cx="480900" cy="11100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1"/>
          <p:cNvSpPr/>
          <p:nvPr/>
        </p:nvSpPr>
        <p:spPr>
          <a:xfrm>
            <a:off x="6245648" y="2550233"/>
            <a:ext cx="1559100" cy="41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Lipase / Co-lipase </a:t>
            </a:r>
            <a:r>
              <a:rPr b="1" baseline="30000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baseline="30000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4312523" y="2577200"/>
            <a:ext cx="1559100" cy="41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Lingual lipase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4312524" y="3235650"/>
            <a:ext cx="1558800" cy="41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Gastric lipase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2" name="Google Shape;152;p21"/>
          <p:cNvCxnSpPr>
            <a:stCxn id="147" idx="1"/>
            <a:endCxn id="151" idx="1"/>
          </p:cNvCxnSpPr>
          <p:nvPr/>
        </p:nvCxnSpPr>
        <p:spPr>
          <a:xfrm>
            <a:off x="4219400" y="2165275"/>
            <a:ext cx="93000" cy="1276800"/>
          </a:xfrm>
          <a:prstGeom prst="bentConnector3">
            <a:avLst>
              <a:gd fmla="val -256048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21"/>
          <p:cNvCxnSpPr>
            <a:endCxn id="143" idx="3"/>
          </p:cNvCxnSpPr>
          <p:nvPr/>
        </p:nvCxnSpPr>
        <p:spPr>
          <a:xfrm rot="10800000">
            <a:off x="7803847" y="4018879"/>
            <a:ext cx="409800" cy="60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1"/>
          <p:cNvCxnSpPr>
            <a:endCxn id="142" idx="3"/>
          </p:cNvCxnSpPr>
          <p:nvPr/>
        </p:nvCxnSpPr>
        <p:spPr>
          <a:xfrm rot="10800000">
            <a:off x="7803847" y="3415294"/>
            <a:ext cx="411600" cy="51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1"/>
          <p:cNvCxnSpPr>
            <a:stCxn id="150" idx="1"/>
          </p:cNvCxnSpPr>
          <p:nvPr/>
        </p:nvCxnSpPr>
        <p:spPr>
          <a:xfrm flipH="1">
            <a:off x="3971123" y="2783750"/>
            <a:ext cx="341400" cy="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1"/>
          <p:cNvCxnSpPr>
            <a:stCxn id="144" idx="3"/>
            <a:endCxn id="157" idx="3"/>
          </p:cNvCxnSpPr>
          <p:nvPr/>
        </p:nvCxnSpPr>
        <p:spPr>
          <a:xfrm flipH="1">
            <a:off x="7803803" y="2159730"/>
            <a:ext cx="184200" cy="2462700"/>
          </a:xfrm>
          <a:prstGeom prst="bentConnector3">
            <a:avLst>
              <a:gd fmla="val -12519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1"/>
          <p:cNvSpPr/>
          <p:nvPr/>
        </p:nvSpPr>
        <p:spPr>
          <a:xfrm>
            <a:off x="4219400" y="1900375"/>
            <a:ext cx="1712100" cy="529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Stomach</a:t>
            </a:r>
            <a:r>
              <a:rPr b="1" lang="en-GB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baseline="30000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baseline="30000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6245047" y="4415926"/>
            <a:ext cx="1558800" cy="41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Lysophospholipase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8" name="Google Shape;158;p21"/>
          <p:cNvCxnSpPr>
            <a:endCxn id="149" idx="3"/>
          </p:cNvCxnSpPr>
          <p:nvPr/>
        </p:nvCxnSpPr>
        <p:spPr>
          <a:xfrm flipH="1">
            <a:off x="7804748" y="2755283"/>
            <a:ext cx="391200" cy="1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21"/>
          <p:cNvSpPr/>
          <p:nvPr/>
        </p:nvSpPr>
        <p:spPr>
          <a:xfrm>
            <a:off x="4312530" y="2005711"/>
            <a:ext cx="288321" cy="308035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7590916" y="2055645"/>
            <a:ext cx="274530" cy="249152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647100" y="1376150"/>
            <a:ext cx="21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Dietary lipids intake is ~81 g/day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2" name="Google Shape;162;p21"/>
          <p:cNvGrpSpPr/>
          <p:nvPr/>
        </p:nvGrpSpPr>
        <p:grpSpPr>
          <a:xfrm>
            <a:off x="738600" y="1800557"/>
            <a:ext cx="527243" cy="905615"/>
            <a:chOff x="4630955" y="3996981"/>
            <a:chExt cx="914400" cy="1828787"/>
          </a:xfrm>
        </p:grpSpPr>
        <p:sp>
          <p:nvSpPr>
            <p:cNvPr id="163" name="Google Shape;163;p21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1"/>
          <p:cNvGrpSpPr/>
          <p:nvPr/>
        </p:nvGrpSpPr>
        <p:grpSpPr>
          <a:xfrm>
            <a:off x="738600" y="2736985"/>
            <a:ext cx="527243" cy="905615"/>
            <a:chOff x="4630955" y="3996981"/>
            <a:chExt cx="914400" cy="1828787"/>
          </a:xfrm>
        </p:grpSpPr>
        <p:sp>
          <p:nvSpPr>
            <p:cNvPr id="166" name="Google Shape;166;p21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21"/>
          <p:cNvSpPr txBox="1"/>
          <p:nvPr/>
        </p:nvSpPr>
        <p:spPr>
          <a:xfrm>
            <a:off x="1294500" y="2960056"/>
            <a:ext cx="3277500" cy="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-165100" lvl="0" marL="1778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The remainder includes: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• Cholesterol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• Cholesterol ester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• Phospholipids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• Glycolipids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• Free fatty acids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1294500" y="1988725"/>
            <a:ext cx="16926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-165100" lvl="0" marL="1778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Triacylglycerol is &gt;90%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738590" y="4616450"/>
            <a:ext cx="62361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1-carbohydrates digestion starts in the mouth but lipid digestion starts from the stomach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2-co-lipase </a:t>
            </a: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activates lipase enzyme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/>
        </p:nvSpPr>
        <p:spPr>
          <a:xfrm>
            <a:off x="0" y="76075"/>
            <a:ext cx="9144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Dietary lipids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5864913" y="1168169"/>
            <a:ext cx="2931300" cy="299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-GB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Small intestine</a:t>
            </a:r>
            <a:endParaRPr b="1"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2248863" y="641587"/>
            <a:ext cx="4720200" cy="2604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Lipid digestion 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8" name="Google Shape;178;p22"/>
          <p:cNvCxnSpPr>
            <a:stCxn id="177" idx="2"/>
            <a:endCxn id="179" idx="0"/>
          </p:cNvCxnSpPr>
          <p:nvPr/>
        </p:nvCxnSpPr>
        <p:spPr>
          <a:xfrm rot="5400000">
            <a:off x="3156663" y="-284213"/>
            <a:ext cx="266100" cy="2638500"/>
          </a:xfrm>
          <a:prstGeom prst="bentConnector3">
            <a:avLst>
              <a:gd fmla="val 50015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2"/>
          <p:cNvCxnSpPr>
            <a:stCxn id="177" idx="2"/>
            <a:endCxn id="176" idx="0"/>
          </p:cNvCxnSpPr>
          <p:nvPr/>
        </p:nvCxnSpPr>
        <p:spPr>
          <a:xfrm flipH="1" rot="-5400000">
            <a:off x="5836713" y="-325763"/>
            <a:ext cx="266100" cy="2721600"/>
          </a:xfrm>
          <a:prstGeom prst="bentConnector3">
            <a:avLst>
              <a:gd fmla="val 50015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2"/>
          <p:cNvSpPr/>
          <p:nvPr/>
        </p:nvSpPr>
        <p:spPr>
          <a:xfrm>
            <a:off x="504863" y="1168169"/>
            <a:ext cx="2931300" cy="299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Stomach</a:t>
            </a:r>
            <a:endParaRPr b="1"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5864913" y="1643094"/>
            <a:ext cx="3126000" cy="2449500"/>
          </a:xfrm>
          <a:prstGeom prst="roundRect">
            <a:avLst>
              <a:gd fmla="val 2003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Emulsification</a:t>
            </a:r>
            <a:r>
              <a:rPr b="1" baseline="30000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Occurs in the duodenum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Increases 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surface area of lipid droplets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To maximize the effect of digestive enzymes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Two mechanisms </a:t>
            </a:r>
            <a:r>
              <a:rPr b="1" baseline="30000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Detergent properties of bile salts in the bile (Bile salts emulsify dietary lipid particles)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Mechanical mixing by peristalsis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2" name="Google Shape;182;p22"/>
          <p:cNvCxnSpPr>
            <a:stCxn id="179" idx="2"/>
          </p:cNvCxnSpPr>
          <p:nvPr/>
        </p:nvCxnSpPr>
        <p:spPr>
          <a:xfrm>
            <a:off x="1970513" y="1467569"/>
            <a:ext cx="14700" cy="179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22"/>
          <p:cNvSpPr/>
          <p:nvPr/>
        </p:nvSpPr>
        <p:spPr>
          <a:xfrm>
            <a:off x="412150" y="1646975"/>
            <a:ext cx="3126000" cy="2449500"/>
          </a:xfrm>
          <a:prstGeom prst="roundRect">
            <a:avLst>
              <a:gd fmla="val 1809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Catalyzed by an </a:t>
            </a: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acid-stable lipase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(lingual lipase)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Triacylglycerols </a:t>
            </a:r>
            <a:r>
              <a:rPr b="1" baseline="30000" lang="en-GB" sz="13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(TAGs) are hydrolyzed by the lipases secreted: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- Under the tongue and gastric mucosa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Acid lipases are important for lipid (milk fat) digestion in neonates and patients with pancreatic insufficiency.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4" name="Google Shape;184;p22"/>
          <p:cNvCxnSpPr/>
          <p:nvPr/>
        </p:nvCxnSpPr>
        <p:spPr>
          <a:xfrm>
            <a:off x="7352421" y="1467562"/>
            <a:ext cx="14700" cy="179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 b="17379" l="31181" r="26073" t="17652"/>
          <a:stretch/>
        </p:blipFill>
        <p:spPr>
          <a:xfrm>
            <a:off x="3763788" y="1646969"/>
            <a:ext cx="1906002" cy="2449524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186" name="Google Shape;186;p22"/>
          <p:cNvGraphicFramePr/>
          <p:nvPr/>
        </p:nvGraphicFramePr>
        <p:xfrm>
          <a:off x="427425" y="416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{F72939FE-0826-49C7-BAC4-4C1FB54D7DD7}</a:tableStyleId>
              </a:tblPr>
              <a:tblGrid>
                <a:gridCol w="2447000"/>
                <a:gridCol w="2094175"/>
                <a:gridCol w="4037550"/>
              </a:tblGrid>
              <a:tr h="56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1- Not all , only short &amp; medium Fatty acids ” that have 12 or less carbons”</a:t>
                      </a:r>
                      <a:endParaRPr sz="700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Most of dietary fatty acids are long chain fatty acids, so the contribution of these enzymes is minimal</a:t>
                      </a:r>
                      <a:endParaRPr sz="700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>
                          <a:alpha val="0"/>
                        </a:srgbClr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>
                          <a:alpha val="0"/>
                        </a:srgbClr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>
                          <a:alpha val="0"/>
                        </a:srgbClr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>
                          <a:alpha val="0"/>
                        </a:srgbClr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2-Emulsification</a:t>
                      </a:r>
                      <a:r>
                        <a:rPr lang="en-GB" sz="7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is a process that forms a liquid, known as an emulsion, containing very small droplets of fat or oil suspended in a fluid</a:t>
                      </a:r>
                      <a:endParaRPr sz="700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>
                          <a:alpha val="0"/>
                        </a:srgbClr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>
                          <a:alpha val="0"/>
                        </a:srgbClr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>
                          <a:alpha val="0"/>
                        </a:srgbClr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>
                          <a:alpha val="0"/>
                        </a:srgbClr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3- Enzyme &gt; hydrophilic. Lipids &gt; hydrophobic .. so, how do they come in contact with each other? By two mechanisms:</a:t>
                      </a:r>
                      <a:endParaRPr sz="700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When peristaltic movement mixes the fat and the fluid together, the fat particles break up and become smaller.</a:t>
                      </a:r>
                      <a:endParaRPr sz="700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The bile also separates and keeps the small particles of lipid separated by its detergent physical properties, Which allows the enzymes to work with more surface area.</a:t>
                      </a:r>
                      <a:endParaRPr sz="700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>
                          <a:alpha val="0"/>
                        </a:srgbClr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>
                          <a:alpha val="0"/>
                        </a:srgbClr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>
                          <a:alpha val="0"/>
                        </a:srgbClr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>
                          <a:alpha val="0"/>
                        </a:srgbClr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87" name="Google Shape;187;p22"/>
          <p:cNvCxnSpPr/>
          <p:nvPr/>
        </p:nvCxnSpPr>
        <p:spPr>
          <a:xfrm flipH="1">
            <a:off x="2774390" y="4341882"/>
            <a:ext cx="1800" cy="4746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2"/>
          <p:cNvCxnSpPr/>
          <p:nvPr/>
        </p:nvCxnSpPr>
        <p:spPr>
          <a:xfrm flipH="1">
            <a:off x="4936299" y="4341882"/>
            <a:ext cx="1800" cy="4746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/>
        </p:nvSpPr>
        <p:spPr>
          <a:xfrm>
            <a:off x="-100" y="193625"/>
            <a:ext cx="9144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Lipid degradation by pancreatic enzymes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319898" y="877209"/>
            <a:ext cx="3899100" cy="38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TAG 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degradation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95" name="Google Shape;195;p23"/>
          <p:cNvGrpSpPr/>
          <p:nvPr/>
        </p:nvGrpSpPr>
        <p:grpSpPr>
          <a:xfrm>
            <a:off x="208444" y="2359808"/>
            <a:ext cx="4122008" cy="1742017"/>
            <a:chOff x="208444" y="1490571"/>
            <a:chExt cx="4122008" cy="1742017"/>
          </a:xfrm>
        </p:grpSpPr>
        <p:grpSp>
          <p:nvGrpSpPr>
            <p:cNvPr id="196" name="Google Shape;196;p23"/>
            <p:cNvGrpSpPr/>
            <p:nvPr/>
          </p:nvGrpSpPr>
          <p:grpSpPr>
            <a:xfrm>
              <a:off x="208444" y="1490571"/>
              <a:ext cx="4122008" cy="546381"/>
              <a:chOff x="997073" y="4215475"/>
              <a:chExt cx="5038513" cy="898800"/>
            </a:xfrm>
          </p:grpSpPr>
          <p:grpSp>
            <p:nvGrpSpPr>
              <p:cNvPr id="197" name="Google Shape;197;p23"/>
              <p:cNvGrpSpPr/>
              <p:nvPr/>
            </p:nvGrpSpPr>
            <p:grpSpPr>
              <a:xfrm>
                <a:off x="997073" y="4215475"/>
                <a:ext cx="750313" cy="898800"/>
                <a:chOff x="997073" y="4215475"/>
                <a:chExt cx="750313" cy="898800"/>
              </a:xfrm>
            </p:grpSpPr>
            <p:sp>
              <p:nvSpPr>
                <p:cNvPr id="198" name="Google Shape;198;p23"/>
                <p:cNvSpPr/>
                <p:nvPr/>
              </p:nvSpPr>
              <p:spPr>
                <a:xfrm rot="5400000">
                  <a:off x="922837" y="4289725"/>
                  <a:ext cx="898800" cy="750300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6D9EEB"/>
                </a:solidFill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9" name="Google Shape;199;p23"/>
                <p:cNvSpPr txBox="1"/>
                <p:nvPr/>
              </p:nvSpPr>
              <p:spPr>
                <a:xfrm>
                  <a:off x="997073" y="4512155"/>
                  <a:ext cx="750300" cy="51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12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1</a:t>
                  </a:r>
                  <a:endPara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0" name="Google Shape;200;p23"/>
              <p:cNvSpPr/>
              <p:nvPr/>
            </p:nvSpPr>
            <p:spPr>
              <a:xfrm>
                <a:off x="1747387" y="4215490"/>
                <a:ext cx="4288200" cy="809100"/>
              </a:xfrm>
              <a:prstGeom prst="rect">
                <a:avLst/>
              </a:prstGeom>
              <a:noFill/>
              <a:ln cap="flat" cmpd="sng" w="952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9775" lIns="29775" spcFirstLastPara="1" rIns="29775" wrap="square" tIns="297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Performed by pancreatic lipase, colipase </a:t>
                </a:r>
                <a:r>
                  <a:rPr b="1" baseline="30000" lang="en-GB" sz="1200">
                    <a:solidFill>
                      <a:srgbClr val="3C78D8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</a:t>
                </a:r>
                <a:endParaRPr b="1" baseline="30000" sz="1200">
                  <a:solidFill>
                    <a:srgbClr val="3C78D8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01" name="Google Shape;201;p23"/>
            <p:cNvGrpSpPr/>
            <p:nvPr/>
          </p:nvGrpSpPr>
          <p:grpSpPr>
            <a:xfrm>
              <a:off x="208444" y="2036946"/>
              <a:ext cx="4122008" cy="546381"/>
              <a:chOff x="997073" y="4215475"/>
              <a:chExt cx="5038513" cy="898800"/>
            </a:xfrm>
          </p:grpSpPr>
          <p:grpSp>
            <p:nvGrpSpPr>
              <p:cNvPr id="202" name="Google Shape;202;p23"/>
              <p:cNvGrpSpPr/>
              <p:nvPr/>
            </p:nvGrpSpPr>
            <p:grpSpPr>
              <a:xfrm>
                <a:off x="997073" y="4215475"/>
                <a:ext cx="750313" cy="898800"/>
                <a:chOff x="997073" y="4215475"/>
                <a:chExt cx="750313" cy="898800"/>
              </a:xfrm>
            </p:grpSpPr>
            <p:sp>
              <p:nvSpPr>
                <p:cNvPr id="203" name="Google Shape;203;p23"/>
                <p:cNvSpPr/>
                <p:nvPr/>
              </p:nvSpPr>
              <p:spPr>
                <a:xfrm rot="5400000">
                  <a:off x="922837" y="4289725"/>
                  <a:ext cx="898800" cy="750300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6D9EEB"/>
                </a:solidFill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4" name="Google Shape;204;p23"/>
                <p:cNvSpPr txBox="1"/>
                <p:nvPr/>
              </p:nvSpPr>
              <p:spPr>
                <a:xfrm>
                  <a:off x="997073" y="4512155"/>
                  <a:ext cx="750300" cy="51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12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2</a:t>
                  </a:r>
                  <a:endPara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5" name="Google Shape;205;p23"/>
              <p:cNvSpPr/>
              <p:nvPr/>
            </p:nvSpPr>
            <p:spPr>
              <a:xfrm>
                <a:off x="1747387" y="4215490"/>
                <a:ext cx="4288200" cy="809100"/>
              </a:xfrm>
              <a:prstGeom prst="rect">
                <a:avLst/>
              </a:prstGeom>
              <a:noFill/>
              <a:ln cap="flat" cmpd="sng" w="952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9775" lIns="29775" spcFirstLastPara="1" rIns="29775" wrap="square" tIns="297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Removes fatty acids at </a:t>
                </a:r>
                <a:r>
                  <a:rPr b="1" lang="en-GB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C1</a:t>
                </a:r>
                <a:r>
                  <a:rPr lang="en-GB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 and </a:t>
                </a:r>
                <a:r>
                  <a:rPr b="1" lang="en-GB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C3</a:t>
                </a:r>
                <a:r>
                  <a:rPr b="1" lang="en-GB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endParaRPr b="1" baseline="30000" sz="1200">
                  <a:solidFill>
                    <a:srgbClr val="3C78D8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06" name="Google Shape;206;p23"/>
            <p:cNvGrpSpPr/>
            <p:nvPr/>
          </p:nvGrpSpPr>
          <p:grpSpPr>
            <a:xfrm>
              <a:off x="208444" y="2583338"/>
              <a:ext cx="4122008" cy="649250"/>
              <a:chOff x="997073" y="4215475"/>
              <a:chExt cx="5038513" cy="1068021"/>
            </a:xfrm>
          </p:grpSpPr>
          <p:grpSp>
            <p:nvGrpSpPr>
              <p:cNvPr id="207" name="Google Shape;207;p23"/>
              <p:cNvGrpSpPr/>
              <p:nvPr/>
            </p:nvGrpSpPr>
            <p:grpSpPr>
              <a:xfrm>
                <a:off x="997073" y="4215475"/>
                <a:ext cx="750313" cy="898800"/>
                <a:chOff x="997073" y="4215475"/>
                <a:chExt cx="750313" cy="898800"/>
              </a:xfrm>
            </p:grpSpPr>
            <p:sp>
              <p:nvSpPr>
                <p:cNvPr id="208" name="Google Shape;208;p23"/>
                <p:cNvSpPr/>
                <p:nvPr/>
              </p:nvSpPr>
              <p:spPr>
                <a:xfrm rot="5400000">
                  <a:off x="922837" y="4289725"/>
                  <a:ext cx="898800" cy="750300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6D9EEB"/>
                </a:solidFill>
                <a:ln>
                  <a:noFill/>
                </a:ln>
              </p:spPr>
              <p:txBody>
                <a:bodyPr anchorCtr="0" anchor="t" bIns="36000" lIns="36000" spcFirstLastPara="1" rIns="36000" wrap="square" tIns="360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9" name="Google Shape;209;p23"/>
                <p:cNvSpPr txBox="1"/>
                <p:nvPr/>
              </p:nvSpPr>
              <p:spPr>
                <a:xfrm>
                  <a:off x="997073" y="4512155"/>
                  <a:ext cx="750300" cy="51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6000" lIns="36000" spcFirstLastPara="1" rIns="36000" wrap="square" tIns="360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12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3</a:t>
                  </a:r>
                  <a:endPara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10" name="Google Shape;210;p23"/>
              <p:cNvSpPr/>
              <p:nvPr/>
            </p:nvSpPr>
            <p:spPr>
              <a:xfrm>
                <a:off x="1747387" y="4215497"/>
                <a:ext cx="4288200" cy="1068000"/>
              </a:xfrm>
              <a:prstGeom prst="rect">
                <a:avLst/>
              </a:prstGeom>
              <a:noFill/>
              <a:ln cap="flat" cmpd="sng" w="952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9775" lIns="29775" spcFirstLastPara="1" rIns="29775" wrap="square" tIns="297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Leaving </a:t>
                </a:r>
                <a:r>
                  <a:rPr lang="en-GB" sz="1200">
                    <a:solidFill>
                      <a:srgbClr val="CC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</a:t>
                </a:r>
                <a:r>
                  <a:rPr lang="en-GB" sz="1200">
                    <a:solidFill>
                      <a:srgbClr val="CC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-monoacyglycerol </a:t>
                </a:r>
                <a:r>
                  <a:rPr b="1" baseline="30000" lang="en-GB" sz="1200">
                    <a:solidFill>
                      <a:srgbClr val="3C78D8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4</a:t>
                </a:r>
                <a:r>
                  <a:rPr lang="en-GB" sz="1200">
                    <a:solidFill>
                      <a:srgbClr val="CC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b="1" lang="en-GB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and</a:t>
                </a:r>
                <a:r>
                  <a:rPr lang="en-GB" sz="1200">
                    <a:solidFill>
                      <a:srgbClr val="CC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free fatty acids</a:t>
                </a:r>
                <a:endParaRPr sz="1200">
                  <a:solidFill>
                    <a:srgbClr val="CC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rgbClr val="CC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(FFAs) </a:t>
                </a:r>
                <a:r>
                  <a:rPr b="1" baseline="30000" lang="en-GB" sz="1200">
                    <a:solidFill>
                      <a:srgbClr val="3C78D8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</a:t>
                </a:r>
                <a:endParaRPr b="1" baseline="30000" sz="1200">
                  <a:solidFill>
                    <a:srgbClr val="3C78D8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11" name="Google Shape;211;p23"/>
          <p:cNvGrpSpPr/>
          <p:nvPr/>
        </p:nvGrpSpPr>
        <p:grpSpPr>
          <a:xfrm>
            <a:off x="4813544" y="2361606"/>
            <a:ext cx="4122008" cy="1092756"/>
            <a:chOff x="4813544" y="1490581"/>
            <a:chExt cx="4122008" cy="1092756"/>
          </a:xfrm>
        </p:grpSpPr>
        <p:grpSp>
          <p:nvGrpSpPr>
            <p:cNvPr id="212" name="Google Shape;212;p23"/>
            <p:cNvGrpSpPr/>
            <p:nvPr/>
          </p:nvGrpSpPr>
          <p:grpSpPr>
            <a:xfrm>
              <a:off x="4813544" y="1490581"/>
              <a:ext cx="4122008" cy="546381"/>
              <a:chOff x="997073" y="4215475"/>
              <a:chExt cx="5038513" cy="898800"/>
            </a:xfrm>
          </p:grpSpPr>
          <p:grpSp>
            <p:nvGrpSpPr>
              <p:cNvPr id="213" name="Google Shape;213;p23"/>
              <p:cNvGrpSpPr/>
              <p:nvPr/>
            </p:nvGrpSpPr>
            <p:grpSpPr>
              <a:xfrm>
                <a:off x="997073" y="4215475"/>
                <a:ext cx="750313" cy="898800"/>
                <a:chOff x="997073" y="4215475"/>
                <a:chExt cx="750313" cy="898800"/>
              </a:xfrm>
            </p:grpSpPr>
            <p:sp>
              <p:nvSpPr>
                <p:cNvPr id="214" name="Google Shape;214;p23"/>
                <p:cNvSpPr/>
                <p:nvPr/>
              </p:nvSpPr>
              <p:spPr>
                <a:xfrm rot="5400000">
                  <a:off x="922837" y="4289725"/>
                  <a:ext cx="898800" cy="750300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6D9EEB"/>
                </a:solidFill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15" name="Google Shape;215;p23"/>
                <p:cNvSpPr txBox="1"/>
                <p:nvPr/>
              </p:nvSpPr>
              <p:spPr>
                <a:xfrm>
                  <a:off x="997073" y="4512155"/>
                  <a:ext cx="750300" cy="51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12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1</a:t>
                  </a:r>
                  <a:endPara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16" name="Google Shape;216;p23"/>
              <p:cNvSpPr/>
              <p:nvPr/>
            </p:nvSpPr>
            <p:spPr>
              <a:xfrm>
                <a:off x="1747387" y="4215490"/>
                <a:ext cx="4288200" cy="809100"/>
              </a:xfrm>
              <a:prstGeom prst="rect">
                <a:avLst/>
              </a:prstGeom>
              <a:noFill/>
              <a:ln cap="flat" cmpd="sng" w="952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9775" lIns="29775" spcFirstLastPara="1" rIns="29775" wrap="square" tIns="297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Hydrolyzed by cholesterol esterase</a:t>
                </a:r>
                <a:endParaRPr sz="12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17" name="Google Shape;217;p23"/>
            <p:cNvGrpSpPr/>
            <p:nvPr/>
          </p:nvGrpSpPr>
          <p:grpSpPr>
            <a:xfrm>
              <a:off x="4813544" y="2036956"/>
              <a:ext cx="4122008" cy="546381"/>
              <a:chOff x="997073" y="4215475"/>
              <a:chExt cx="5038513" cy="898800"/>
            </a:xfrm>
          </p:grpSpPr>
          <p:grpSp>
            <p:nvGrpSpPr>
              <p:cNvPr id="218" name="Google Shape;218;p23"/>
              <p:cNvGrpSpPr/>
              <p:nvPr/>
            </p:nvGrpSpPr>
            <p:grpSpPr>
              <a:xfrm>
                <a:off x="997073" y="4215475"/>
                <a:ext cx="750313" cy="898800"/>
                <a:chOff x="997073" y="4215475"/>
                <a:chExt cx="750313" cy="898800"/>
              </a:xfrm>
            </p:grpSpPr>
            <p:sp>
              <p:nvSpPr>
                <p:cNvPr id="219" name="Google Shape;219;p23"/>
                <p:cNvSpPr/>
                <p:nvPr/>
              </p:nvSpPr>
              <p:spPr>
                <a:xfrm rot="5400000">
                  <a:off x="922837" y="4289725"/>
                  <a:ext cx="898800" cy="750300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6D9EEB"/>
                </a:solidFill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20" name="Google Shape;220;p23"/>
                <p:cNvSpPr txBox="1"/>
                <p:nvPr/>
              </p:nvSpPr>
              <p:spPr>
                <a:xfrm>
                  <a:off x="997073" y="4512155"/>
                  <a:ext cx="750300" cy="51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12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2</a:t>
                  </a:r>
                  <a:endPara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21" name="Google Shape;221;p23"/>
              <p:cNvSpPr/>
              <p:nvPr/>
            </p:nvSpPr>
            <p:spPr>
              <a:xfrm>
                <a:off x="1747387" y="4215490"/>
                <a:ext cx="4288200" cy="809100"/>
              </a:xfrm>
              <a:prstGeom prst="rect">
                <a:avLst/>
              </a:prstGeom>
              <a:noFill/>
              <a:ln cap="flat" cmpd="sng" w="952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9775" lIns="29775" spcFirstLastPara="1" rIns="29775" wrap="square" tIns="297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Produces </a:t>
                </a:r>
                <a:r>
                  <a:rPr lang="en-GB" sz="1200">
                    <a:solidFill>
                      <a:srgbClr val="CC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cholesterol </a:t>
                </a:r>
                <a:r>
                  <a:rPr b="1" lang="en-GB" sz="1200">
                    <a:latin typeface="Century Gothic"/>
                    <a:ea typeface="Century Gothic"/>
                    <a:cs typeface="Century Gothic"/>
                    <a:sym typeface="Century Gothic"/>
                  </a:rPr>
                  <a:t>+</a:t>
                </a:r>
                <a:r>
                  <a:rPr lang="en-GB" sz="1200">
                    <a:solidFill>
                      <a:srgbClr val="CC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FFAs</a:t>
                </a:r>
                <a:endParaRPr sz="1200">
                  <a:solidFill>
                    <a:srgbClr val="CC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222" name="Google Shape;222;p23"/>
          <p:cNvSpPr/>
          <p:nvPr/>
        </p:nvSpPr>
        <p:spPr>
          <a:xfrm>
            <a:off x="4970548" y="877196"/>
            <a:ext cx="3899100" cy="38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Cholesteryl ester degradation: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3" name="Google Shape;223;p23"/>
          <p:cNvPicPr preferRelativeResize="0"/>
          <p:nvPr/>
        </p:nvPicPr>
        <p:blipFill rotWithShape="1">
          <a:blip r:embed="rId3">
            <a:alphaModFix/>
          </a:blip>
          <a:srcRect b="30043" l="17385" r="17228" t="42243"/>
          <a:stretch/>
        </p:blipFill>
        <p:spPr>
          <a:xfrm>
            <a:off x="4859100" y="1382575"/>
            <a:ext cx="4121999" cy="795276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4" name="Google Shape;224;p23"/>
          <p:cNvSpPr/>
          <p:nvPr/>
        </p:nvSpPr>
        <p:spPr>
          <a:xfrm>
            <a:off x="95425" y="4375863"/>
            <a:ext cx="970500" cy="5004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C9DA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F3F3F"/>
                </a:solidFill>
                <a:latin typeface="Exo"/>
                <a:ea typeface="Exo"/>
                <a:cs typeface="Exo"/>
                <a:sym typeface="Exo"/>
              </a:rPr>
              <a:t>Pancreatic lipase :</a:t>
            </a:r>
            <a:endParaRPr i="0" sz="1000" u="none" cap="none" strike="noStrike">
              <a:solidFill>
                <a:srgbClr val="3F3F3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1065925" y="4283800"/>
            <a:ext cx="3266570" cy="684528"/>
          </a:xfrm>
          <a:custGeom>
            <a:rect b="b" l="l" r="r" t="t"/>
            <a:pathLst>
              <a:path extrusionOk="0" h="1233384" w="2897180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noFill/>
          <a:ln cap="flat" cmpd="sng" w="38100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Found in high conc. in pancreatic secretion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 (2-3% of total proteins)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Inhibited by </a:t>
            </a:r>
            <a:r>
              <a:rPr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Orlistat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, an antiobesity drug </a:t>
            </a:r>
            <a:r>
              <a:rPr b="1" baseline="30000" lang="en-GB" sz="9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baseline="30000" sz="9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6" name="Google Shape;226;p23"/>
          <p:cNvGrpSpPr/>
          <p:nvPr/>
        </p:nvGrpSpPr>
        <p:grpSpPr>
          <a:xfrm>
            <a:off x="208454" y="1382575"/>
            <a:ext cx="4121999" cy="795276"/>
            <a:chOff x="208450" y="3309125"/>
            <a:chExt cx="4121999" cy="795276"/>
          </a:xfrm>
        </p:grpSpPr>
        <p:pic>
          <p:nvPicPr>
            <p:cNvPr id="227" name="Google Shape;227;p23"/>
            <p:cNvPicPr preferRelativeResize="0"/>
            <p:nvPr/>
          </p:nvPicPr>
          <p:blipFill rotWithShape="1">
            <a:blip r:embed="rId4">
              <a:alphaModFix/>
            </a:blip>
            <a:srcRect b="33623" l="16304" r="10084" t="28555"/>
            <a:stretch/>
          </p:blipFill>
          <p:spPr>
            <a:xfrm>
              <a:off x="208450" y="3309125"/>
              <a:ext cx="4121999" cy="795276"/>
            </a:xfrm>
            <a:prstGeom prst="rect">
              <a:avLst/>
            </a:prstGeom>
            <a:noFill/>
            <a:ln cap="flat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28" name="Google Shape;228;p23"/>
            <p:cNvSpPr/>
            <p:nvPr/>
          </p:nvSpPr>
          <p:spPr>
            <a:xfrm>
              <a:off x="2088215" y="3805428"/>
              <a:ext cx="630900" cy="1158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Google Shape;229;p23"/>
          <p:cNvSpPr txBox="1"/>
          <p:nvPr/>
        </p:nvSpPr>
        <p:spPr>
          <a:xfrm>
            <a:off x="4747400" y="4283775"/>
            <a:ext cx="42543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co-lipase is activated by </a:t>
            </a: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trypsin when needed.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The free fatty acids which have been removed from 1st &amp; 3rd C .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The drug inhibits the degradation of lipid by inhibiting pancreatic lipase thus decreasing lipid absorption and body weight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 Number 2 refers to the location of the attachment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8822454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/>
        </p:nvSpPr>
        <p:spPr>
          <a:xfrm>
            <a:off x="0" y="432655"/>
            <a:ext cx="9144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Digestion of Phospholipids (PL)by Phospholipase A2 &amp; Lysophospholipase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6" name="Google Shape;236;p24"/>
          <p:cNvPicPr preferRelativeResize="0"/>
          <p:nvPr/>
        </p:nvPicPr>
        <p:blipFill rotWithShape="1">
          <a:blip r:embed="rId3">
            <a:alphaModFix/>
          </a:blip>
          <a:srcRect b="22269" l="4338" r="40809" t="34680"/>
          <a:stretch/>
        </p:blipFill>
        <p:spPr>
          <a:xfrm>
            <a:off x="459400" y="1473517"/>
            <a:ext cx="4112599" cy="2978173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7" name="Google Shape;237;p24"/>
          <p:cNvSpPr txBox="1"/>
          <p:nvPr/>
        </p:nvSpPr>
        <p:spPr>
          <a:xfrm>
            <a:off x="4664975" y="1473525"/>
            <a:ext cx="3708000" cy="29781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enzymes are responsible for digestion of phospholipids,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Phospholipase A2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Lysophospholipase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they work?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Phospholipase A2 removes one fatty acid from the phospholipid and we get lysophospholipid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Lysophospholipase acts on lysophospholipids to give us glycerophosphoryl base which can be excreted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 of phospholipid digestion: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Phosphatidylcholine → Lysophosphatidylcholine →choline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7552475" y="1473525"/>
            <a:ext cx="8205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437 Team</a:t>
            </a:r>
            <a:endParaRPr b="1"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/>
        </p:nvSpPr>
        <p:spPr>
          <a:xfrm>
            <a:off x="-125" y="359300"/>
            <a:ext cx="9144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Overview of Lipid Digestion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4656940" y="1222050"/>
            <a:ext cx="4034100" cy="3534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Ingestion of dietary lipids: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In the mouth→ Unchanged.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In the stomach: some of the short, medium chain fatty acids are removed by lingual and gastric lipases, the remaining are the same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The undigested long chain fatty acids reach the small intestine, Bile salts are released from the gallbladder to emulsify the lipids, then the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pancreatic enzymes work on them.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Pancreas also secretes bicarbonate to neutralize the chyme, because the pancreatic enzymes cannot work in an acidic media.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 product [primary products]: free fatty acids, 2-monoacylglycerol, cholesterol.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The end product molecules are taken into the enterocytes by mixed micelles “discussed in another slide” , then they will be synthesized to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complexes again :to TAG, which is carried by chylomicrons.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Chylomicrons carry dietary TAGs in the blood.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The presence of lipids in the GIT stimulates the secretion of and for the glands to secrete them.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7870550" y="1222050"/>
            <a:ext cx="8205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437 Team</a:t>
            </a:r>
            <a:endParaRPr b="1"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6" name="Google Shape;2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25" y="1222050"/>
            <a:ext cx="4205575" cy="35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/>
          <p:nvPr/>
        </p:nvSpPr>
        <p:spPr>
          <a:xfrm>
            <a:off x="456452" y="240427"/>
            <a:ext cx="82311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Pancreatic insufficiency in cystic fibrosis (CF)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6235715" y="1454355"/>
            <a:ext cx="2276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Treatment: enzyme and fat-soluble vitamin</a:t>
            </a:r>
            <a:endParaRPr b="1" sz="12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supplementation</a:t>
            </a:r>
            <a:endParaRPr b="1" sz="12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6944247" y="2783468"/>
            <a:ext cx="2066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Pancreatic enzymes are unable to reach the intestine</a:t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6235665" y="4187344"/>
            <a:ext cx="2276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Decreased hydration in pancreas thickens the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pancreatic secretions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750825" y="1591125"/>
            <a:ext cx="2463900" cy="1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 is due to genetic mutations in CFTR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(transmembrane conductance regulator protein)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26"/>
          <p:cNvSpPr txBox="1"/>
          <p:nvPr/>
        </p:nvSpPr>
        <p:spPr>
          <a:xfrm>
            <a:off x="136281" y="2783470"/>
            <a:ext cx="2100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Functions as chloride channel on epithelium</a:t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651125" y="4395425"/>
            <a:ext cx="25188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Exo"/>
              <a:buChar char="●"/>
            </a:pPr>
            <a:r>
              <a:rPr lang="en-GB" sz="1000">
                <a:solidFill>
                  <a:srgbClr val="595959"/>
                </a:solidFill>
                <a:latin typeface="Exo"/>
                <a:ea typeface="Exo"/>
                <a:cs typeface="Exo"/>
                <a:sym typeface="Exo"/>
              </a:rPr>
              <a:t>Decreased secretion of chloride</a:t>
            </a:r>
            <a:endParaRPr sz="1000">
              <a:solidFill>
                <a:srgbClr val="595959"/>
              </a:solidFill>
              <a:latin typeface="Exo"/>
              <a:ea typeface="Exo"/>
              <a:cs typeface="Exo"/>
              <a:sym typeface="Exo"/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Exo"/>
              <a:buChar char="●"/>
            </a:pPr>
            <a:r>
              <a:rPr lang="en-GB" sz="1000">
                <a:solidFill>
                  <a:srgbClr val="595959"/>
                </a:solidFill>
                <a:latin typeface="Exo"/>
                <a:ea typeface="Exo"/>
                <a:cs typeface="Exo"/>
                <a:sym typeface="Exo"/>
              </a:rPr>
              <a:t>Increased reabsorption of sodium and water</a:t>
            </a:r>
            <a:endParaRPr sz="1000">
              <a:solidFill>
                <a:srgbClr val="595959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833335" y="4098531"/>
            <a:ext cx="2154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Defective CFTR causes:</a:t>
            </a:r>
            <a:endParaRPr b="1" sz="12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9" name="Google Shape;259;p26"/>
          <p:cNvCxnSpPr/>
          <p:nvPr/>
        </p:nvCxnSpPr>
        <p:spPr>
          <a:xfrm flipH="1" rot="10800000">
            <a:off x="4665920" y="2022680"/>
            <a:ext cx="704100" cy="905081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0" name="Google Shape;260;p26"/>
          <p:cNvCxnSpPr/>
          <p:nvPr/>
        </p:nvCxnSpPr>
        <p:spPr>
          <a:xfrm flipH="1" rot="10800000">
            <a:off x="4678042" y="2909901"/>
            <a:ext cx="1251300" cy="6092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1" name="Google Shape;261;p26"/>
          <p:cNvCxnSpPr/>
          <p:nvPr/>
        </p:nvCxnSpPr>
        <p:spPr>
          <a:xfrm>
            <a:off x="4678042" y="2914044"/>
            <a:ext cx="704100" cy="949465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2" name="Google Shape;262;p26"/>
          <p:cNvCxnSpPr/>
          <p:nvPr/>
        </p:nvCxnSpPr>
        <p:spPr>
          <a:xfrm rot="10800000">
            <a:off x="3929120" y="2022153"/>
            <a:ext cx="736800" cy="911173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3" name="Google Shape;263;p26"/>
          <p:cNvCxnSpPr/>
          <p:nvPr/>
        </p:nvCxnSpPr>
        <p:spPr>
          <a:xfrm rot="10800000">
            <a:off x="3414620" y="2931377"/>
            <a:ext cx="1251300" cy="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4" name="Google Shape;264;p26"/>
          <p:cNvCxnSpPr/>
          <p:nvPr/>
        </p:nvCxnSpPr>
        <p:spPr>
          <a:xfrm flipH="1">
            <a:off x="3929120" y="2933326"/>
            <a:ext cx="736800" cy="906900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65" name="Google Shape;265;p26"/>
          <p:cNvSpPr/>
          <p:nvPr/>
        </p:nvSpPr>
        <p:spPr>
          <a:xfrm>
            <a:off x="3883514" y="2138801"/>
            <a:ext cx="1588800" cy="1542989"/>
          </a:xfrm>
          <a:prstGeom prst="ellipse">
            <a:avLst/>
          </a:prstGeom>
          <a:solidFill>
            <a:srgbClr val="EFEFE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6"/>
          <p:cNvSpPr/>
          <p:nvPr/>
        </p:nvSpPr>
        <p:spPr>
          <a:xfrm>
            <a:off x="6085608" y="2530488"/>
            <a:ext cx="782100" cy="759746"/>
          </a:xfrm>
          <a:prstGeom prst="ellipse">
            <a:avLst/>
          </a:prstGeom>
          <a:noFill/>
          <a:ln cap="flat" cmpd="sng" w="38100">
            <a:solidFill>
              <a:srgbClr val="6D9EE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6D9EEB"/>
                </a:solidFill>
                <a:latin typeface="Exo"/>
                <a:ea typeface="Exo"/>
                <a:cs typeface="Exo"/>
                <a:sym typeface="Exo"/>
              </a:rPr>
              <a:t>5</a:t>
            </a:r>
            <a:endParaRPr b="1" sz="1600">
              <a:solidFill>
                <a:srgbClr val="6D9EE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5303533" y="3859641"/>
            <a:ext cx="782100" cy="759746"/>
          </a:xfrm>
          <a:prstGeom prst="ellipse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sz="1600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8" name="Google Shape;268;p26"/>
          <p:cNvSpPr/>
          <p:nvPr/>
        </p:nvSpPr>
        <p:spPr>
          <a:xfrm>
            <a:off x="5303537" y="1201335"/>
            <a:ext cx="782100" cy="759746"/>
          </a:xfrm>
          <a:prstGeom prst="ellipse">
            <a:avLst/>
          </a:prstGeom>
          <a:noFill/>
          <a:ln cap="flat" cmpd="sng" w="38100">
            <a:solidFill>
              <a:srgbClr val="1155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1155CC"/>
                </a:solidFill>
                <a:latin typeface="Exo"/>
                <a:ea typeface="Exo"/>
                <a:cs typeface="Exo"/>
                <a:sym typeface="Exo"/>
              </a:rPr>
              <a:t>6</a:t>
            </a:r>
            <a:endParaRPr b="1" sz="1600">
              <a:solidFill>
                <a:srgbClr val="1155C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9" name="Google Shape;269;p26"/>
          <p:cNvSpPr/>
          <p:nvPr/>
        </p:nvSpPr>
        <p:spPr>
          <a:xfrm flipH="1">
            <a:off x="2398164" y="2551437"/>
            <a:ext cx="781992" cy="759432"/>
          </a:xfrm>
          <a:prstGeom prst="ellipse">
            <a:avLst/>
          </a:prstGeom>
          <a:noFill/>
          <a:ln cap="flat" cmpd="sng" w="38100">
            <a:solidFill>
              <a:srgbClr val="6D9EE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6D9EEB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1600">
              <a:solidFill>
                <a:srgbClr val="6D9EE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0" name="Google Shape;270;p26"/>
          <p:cNvSpPr/>
          <p:nvPr/>
        </p:nvSpPr>
        <p:spPr>
          <a:xfrm flipH="1">
            <a:off x="3180129" y="3880590"/>
            <a:ext cx="782100" cy="759300"/>
          </a:xfrm>
          <a:prstGeom prst="ellipse">
            <a:avLst/>
          </a:prstGeom>
          <a:noFill/>
          <a:ln cap="flat" cmpd="sng" w="38100">
            <a:solidFill>
              <a:srgbClr val="1155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1155CC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1600">
              <a:solidFill>
                <a:srgbClr val="1155C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1" name="Google Shape;271;p26"/>
          <p:cNvSpPr/>
          <p:nvPr/>
        </p:nvSpPr>
        <p:spPr>
          <a:xfrm flipH="1">
            <a:off x="3180234" y="1222283"/>
            <a:ext cx="781992" cy="759432"/>
          </a:xfrm>
          <a:prstGeom prst="ellipse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1600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72" name="Google Shape;272;p26"/>
          <p:cNvPicPr preferRelativeResize="0"/>
          <p:nvPr/>
        </p:nvPicPr>
        <p:blipFill rotWithShape="1">
          <a:blip r:embed="rId3">
            <a:alphaModFix/>
          </a:blip>
          <a:srcRect b="0" l="2147" r="24295" t="65492"/>
          <a:stretch/>
        </p:blipFill>
        <p:spPr>
          <a:xfrm>
            <a:off x="4080025" y="2418075"/>
            <a:ext cx="1193650" cy="9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6"/>
          <p:cNvSpPr/>
          <p:nvPr/>
        </p:nvSpPr>
        <p:spPr>
          <a:xfrm>
            <a:off x="8822457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7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0" name="Google Shape;280;p27"/>
          <p:cNvGraphicFramePr/>
          <p:nvPr/>
        </p:nvGraphicFramePr>
        <p:xfrm>
          <a:off x="154767" y="912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{F72939FE-0826-49C7-BAC4-4C1FB54D7DD7}</a:tableStyleId>
              </a:tblPr>
              <a:tblGrid>
                <a:gridCol w="1593950"/>
                <a:gridCol w="1585850"/>
                <a:gridCol w="1585850"/>
              </a:tblGrid>
              <a:tr h="3896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Controlled by hormones: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2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 row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Cholecystokinin (CCK)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Secretin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 vMerge="1"/>
              </a:tr>
              <a:tr h="834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Acts on gallbladder to release bile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Low pH stimulates its secretion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686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Acts on pancreas to release enzymes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cts on pancreas to release 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bicarbonate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 acts on liver to release bile 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Neutralizes the pH of the contents before entering the small intestine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482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Decreases gastric motility (slow release of gastric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contents)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</a:tbl>
          </a:graphicData>
        </a:graphic>
      </p:graphicFrame>
      <p:pic>
        <p:nvPicPr>
          <p:cNvPr id="281" name="Google Shape;2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575" y="912738"/>
            <a:ext cx="1585850" cy="393012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7"/>
          <p:cNvSpPr txBox="1"/>
          <p:nvPr/>
        </p:nvSpPr>
        <p:spPr>
          <a:xfrm>
            <a:off x="5223238" y="1985576"/>
            <a:ext cx="1847700" cy="12684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Absorbed by brush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border membrane of  enterocytes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7"/>
          <p:cNvSpPr txBox="1"/>
          <p:nvPr/>
        </p:nvSpPr>
        <p:spPr>
          <a:xfrm>
            <a:off x="5223938" y="926350"/>
            <a:ext cx="1847700" cy="1034700"/>
          </a:xfrm>
          <a:prstGeom prst="rect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Products of lipid digestion (FFAs, free cholesterol,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2-monoacylglycerol. ) combine with bile salts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fat-soluble vitamins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27"/>
          <p:cNvSpPr txBox="1"/>
          <p:nvPr/>
        </p:nvSpPr>
        <p:spPr>
          <a:xfrm>
            <a:off x="7162363" y="1985575"/>
            <a:ext cx="1946700" cy="1268400"/>
          </a:xfrm>
          <a:prstGeom prst="rect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medium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chain length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fatty acids are absorbed directly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7162363" y="931450"/>
            <a:ext cx="1946700" cy="1024500"/>
          </a:xfrm>
          <a:prstGeom prst="rect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form mixed micelles (disk-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shaped particles)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27"/>
          <p:cNvSpPr/>
          <p:nvPr/>
        </p:nvSpPr>
        <p:spPr>
          <a:xfrm>
            <a:off x="7162539" y="1985575"/>
            <a:ext cx="669300" cy="8265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7" name="Google Shape;287;p27"/>
          <p:cNvSpPr/>
          <p:nvPr/>
        </p:nvSpPr>
        <p:spPr>
          <a:xfrm rot="10800000">
            <a:off x="6262788" y="1261925"/>
            <a:ext cx="810300" cy="7071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8" name="Google Shape;288;p27"/>
          <p:cNvSpPr/>
          <p:nvPr/>
        </p:nvSpPr>
        <p:spPr>
          <a:xfrm rot="-5400000">
            <a:off x="7097752" y="1302950"/>
            <a:ext cx="714000" cy="5844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9" name="Google Shape;289;p27"/>
          <p:cNvSpPr/>
          <p:nvPr/>
        </p:nvSpPr>
        <p:spPr>
          <a:xfrm rot="5400000">
            <a:off x="6251238" y="1963925"/>
            <a:ext cx="805800" cy="8364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0" name="Google Shape;290;p27"/>
          <p:cNvSpPr txBox="1"/>
          <p:nvPr/>
        </p:nvSpPr>
        <p:spPr>
          <a:xfrm>
            <a:off x="7162538" y="1675078"/>
            <a:ext cx="192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27"/>
          <p:cNvSpPr txBox="1"/>
          <p:nvPr/>
        </p:nvSpPr>
        <p:spPr>
          <a:xfrm>
            <a:off x="6860213" y="1675086"/>
            <a:ext cx="1926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27"/>
          <p:cNvSpPr txBox="1"/>
          <p:nvPr/>
        </p:nvSpPr>
        <p:spPr>
          <a:xfrm>
            <a:off x="7162533" y="2000324"/>
            <a:ext cx="202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27"/>
          <p:cNvSpPr txBox="1"/>
          <p:nvPr/>
        </p:nvSpPr>
        <p:spPr>
          <a:xfrm>
            <a:off x="6880497" y="1970017"/>
            <a:ext cx="192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94" name="Google Shape;294;p27"/>
          <p:cNvCxnSpPr/>
          <p:nvPr/>
        </p:nvCxnSpPr>
        <p:spPr>
          <a:xfrm>
            <a:off x="5015111" y="82661"/>
            <a:ext cx="18300" cy="4978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lgDashDot"/>
            <a:round/>
            <a:headEnd len="med" w="med" type="none"/>
            <a:tailEnd len="med" w="med" type="none"/>
          </a:ln>
        </p:spPr>
      </p:cxnSp>
      <p:sp>
        <p:nvSpPr>
          <p:cNvPr id="295" name="Google Shape;295;p27"/>
          <p:cNvSpPr txBox="1"/>
          <p:nvPr/>
        </p:nvSpPr>
        <p:spPr>
          <a:xfrm>
            <a:off x="5178350" y="103750"/>
            <a:ext cx="39756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Lipid absorption by enterocytes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96" name="Google Shape;2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3425" y="3360626"/>
            <a:ext cx="1795050" cy="1443101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7" name="Google Shape;297;p27"/>
          <p:cNvSpPr txBox="1"/>
          <p:nvPr/>
        </p:nvSpPr>
        <p:spPr>
          <a:xfrm>
            <a:off x="5223238" y="3516088"/>
            <a:ext cx="1847700" cy="1034700"/>
          </a:xfrm>
          <a:prstGeom prst="rect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Mixed micelles are 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hydrophobic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inside 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hydrophilic outside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27"/>
          <p:cNvSpPr txBox="1"/>
          <p:nvPr/>
        </p:nvSpPr>
        <p:spPr>
          <a:xfrm>
            <a:off x="138000" y="103750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Control of lipid digestion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9" name="Google Shape;299;p27"/>
          <p:cNvSpPr txBox="1"/>
          <p:nvPr/>
        </p:nvSpPr>
        <p:spPr>
          <a:xfrm>
            <a:off x="5259850" y="4570300"/>
            <a:ext cx="1697100" cy="47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Intestinal mucosal cells have a thin water layer, which will attract the hydrophilic outer portion of the micelles for absorption</a:t>
            </a:r>
            <a:endParaRPr sz="6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ALLPPT-Artificial Intellig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