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Roboto"/>
      <p:regular r:id="rId31"/>
      <p:bold r:id="rId32"/>
      <p:italic r:id="rId33"/>
      <p:boldItalic r:id="rId34"/>
    </p:embeddedFont>
    <p:embeddedFont>
      <p:font typeface="Exo"/>
      <p:regular r:id="rId35"/>
      <p:bold r:id="rId36"/>
      <p:italic r:id="rId37"/>
      <p:boldItalic r:id="rId38"/>
    </p:embeddedFont>
    <p:embeddedFont>
      <p:font typeface="Comfortaa"/>
      <p:regular r:id="rId39"/>
      <p:bold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2C37710-40B0-4A53-8B74-BEF794A9898E}">
  <a:tblStyle styleId="{E2C37710-40B0-4A53-8B74-BEF794A9898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3.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5.xml"/><Relationship Id="rId44" Type="http://schemas.openxmlformats.org/officeDocument/2006/relationships/font" Target="fonts/CenturyGothic-boldItalic.fntdata"/><Relationship Id="rId21" Type="http://schemas.openxmlformats.org/officeDocument/2006/relationships/slide" Target="slides/slide14.xml"/><Relationship Id="rId43" Type="http://schemas.openxmlformats.org/officeDocument/2006/relationships/font" Target="fonts/CenturyGothic-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italic.fntdata"/><Relationship Id="rId10" Type="http://schemas.openxmlformats.org/officeDocument/2006/relationships/slide" Target="slides/slide3.xml"/><Relationship Id="rId32" Type="http://schemas.openxmlformats.org/officeDocument/2006/relationships/font" Target="fonts/Roboto-bold.fntdata"/><Relationship Id="rId13" Type="http://schemas.openxmlformats.org/officeDocument/2006/relationships/slide" Target="slides/slide6.xml"/><Relationship Id="rId35" Type="http://schemas.openxmlformats.org/officeDocument/2006/relationships/font" Target="fonts/Exo-regular.fntdata"/><Relationship Id="rId12" Type="http://schemas.openxmlformats.org/officeDocument/2006/relationships/slide" Target="slides/slide5.xml"/><Relationship Id="rId34" Type="http://schemas.openxmlformats.org/officeDocument/2006/relationships/font" Target="fonts/Roboto-boldItalic.fntdata"/><Relationship Id="rId15" Type="http://schemas.openxmlformats.org/officeDocument/2006/relationships/slide" Target="slides/slide8.xml"/><Relationship Id="rId37" Type="http://schemas.openxmlformats.org/officeDocument/2006/relationships/font" Target="fonts/Exo-italic.fntdata"/><Relationship Id="rId14" Type="http://schemas.openxmlformats.org/officeDocument/2006/relationships/slide" Target="slides/slide7.xml"/><Relationship Id="rId36" Type="http://schemas.openxmlformats.org/officeDocument/2006/relationships/font" Target="fonts/Exo-bold.fntdata"/><Relationship Id="rId17" Type="http://schemas.openxmlformats.org/officeDocument/2006/relationships/slide" Target="slides/slide10.xml"/><Relationship Id="rId39" Type="http://schemas.openxmlformats.org/officeDocument/2006/relationships/font" Target="fonts/Comfortaa-regular.fntdata"/><Relationship Id="rId16" Type="http://schemas.openxmlformats.org/officeDocument/2006/relationships/slide" Target="slides/slide9.xml"/><Relationship Id="rId38" Type="http://schemas.openxmlformats.org/officeDocument/2006/relationships/font" Target="fonts/Ex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5d6a7e63e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75d6a7e63e_2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5d6a7e63e_2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5d6a7e63e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5d6a7e63e_2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5d6a7e63e_2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75d6a7e63e_2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75d6a7e63e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75d6a7e63e_2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5d6a7e63e_2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75d6a7e63e_2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75d6a7e63e_2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75d6a7e63e_2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75d6a7e63e_2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75d6a7e63e_2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75d6a7e63e_2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75d6a7e63e_2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75d6a7e63e_2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75d6a7e63e_2_3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75d6a7e63e_2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75d6a7e63e_2_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75d6a7e63e_2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5d6a7e63e_2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5d6a7e63e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75d6a7e63e_2_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75d6a7e63e_2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75d6a7e63e_2_4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75d6a7e63e_2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75d6a7e63e_2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75d6a7e63e_2_4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75d6a7e63e_2_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75d6a7e63e_2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5d6a7e63e_2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5d6a7e63e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5d6a7e63e_2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5d6a7e63e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5d6a7e63e_2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5d6a7e63e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5d6a7e63e_2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5d6a7e63e_2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5d6a7e63e_2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5d6a7e63e_2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5d6a7e63e_2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5d6a7e63e_2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5d6a7e63e_2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5d6a7e63e_2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None/>
              <a:defRPr i="0" sz="4100" u="none" cap="none" strike="noStrike">
                <a:solidFill>
                  <a:srgbClr val="3F3F3F"/>
                </a:solidFill>
              </a:defRPr>
            </a:lvl1pPr>
            <a:lvl2pPr indent="-342900" lvl="1" marL="914400" marR="0" rtl="0" algn="l">
              <a:lnSpc>
                <a:spcPct val="90000"/>
              </a:lnSpc>
              <a:spcBef>
                <a:spcPts val="400"/>
              </a:spcBef>
              <a:spcAft>
                <a:spcPts val="0"/>
              </a:spcAft>
              <a:buClr>
                <a:schemeClr val="dk1"/>
              </a:buClr>
              <a:buSzPts val="1800"/>
              <a:buChar char="•"/>
              <a:defRPr i="0" sz="1800" u="none" cap="none" strike="noStrike">
                <a:solidFill>
                  <a:schemeClr val="dk1"/>
                </a:solidFill>
              </a:defRPr>
            </a:lvl2pPr>
            <a:lvl3pPr indent="-323850" lvl="2" marL="1371600" marR="0" rtl="0" algn="l">
              <a:lnSpc>
                <a:spcPct val="90000"/>
              </a:lnSpc>
              <a:spcBef>
                <a:spcPts val="400"/>
              </a:spcBef>
              <a:spcAft>
                <a:spcPts val="0"/>
              </a:spcAft>
              <a:buClr>
                <a:schemeClr val="dk1"/>
              </a:buClr>
              <a:buSzPts val="1500"/>
              <a:buChar char="•"/>
              <a:defRPr i="0" sz="15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i="0" sz="1400" u="none" cap="none" strike="noStrike">
                <a:solidFill>
                  <a:schemeClr val="dk1"/>
                </a:solidFill>
              </a:defRPr>
            </a:lvl4pPr>
            <a:lvl5pPr indent="-317500" lvl="4" marL="2286000" marR="0" rtl="0" algn="l">
              <a:lnSpc>
                <a:spcPct val="90000"/>
              </a:lnSpc>
              <a:spcBef>
                <a:spcPts val="400"/>
              </a:spcBef>
              <a:spcAft>
                <a:spcPts val="0"/>
              </a:spcAft>
              <a:buClr>
                <a:schemeClr val="dk1"/>
              </a:buClr>
              <a:buSzPts val="1400"/>
              <a:buChar char="•"/>
              <a:defRPr i="0" sz="1400" u="none" cap="none" strike="noStrike">
                <a:solidFill>
                  <a:schemeClr val="dk1"/>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omic Sans MS"/>
                <a:ea typeface="Comic Sans MS"/>
                <a:cs typeface="Comic Sans MS"/>
                <a:sym typeface="Comic Sans MS"/>
              </a:defRPr>
            </a:lvl1pPr>
            <a:lvl2pPr lvl="1" rtl="0">
              <a:buNone/>
              <a:defRPr>
                <a:latin typeface="Comic Sans MS"/>
                <a:ea typeface="Comic Sans MS"/>
                <a:cs typeface="Comic Sans MS"/>
                <a:sym typeface="Comic Sans MS"/>
              </a:defRPr>
            </a:lvl2pPr>
            <a:lvl3pPr lvl="2" rtl="0">
              <a:buNone/>
              <a:defRPr>
                <a:latin typeface="Comic Sans MS"/>
                <a:ea typeface="Comic Sans MS"/>
                <a:cs typeface="Comic Sans MS"/>
                <a:sym typeface="Comic Sans MS"/>
              </a:defRPr>
            </a:lvl3pPr>
            <a:lvl4pPr lvl="3" rtl="0">
              <a:buNone/>
              <a:defRPr>
                <a:latin typeface="Comic Sans MS"/>
                <a:ea typeface="Comic Sans MS"/>
                <a:cs typeface="Comic Sans MS"/>
                <a:sym typeface="Comic Sans MS"/>
              </a:defRPr>
            </a:lvl4pPr>
            <a:lvl5pPr lvl="4" rtl="0">
              <a:buNone/>
              <a:defRPr>
                <a:latin typeface="Comic Sans MS"/>
                <a:ea typeface="Comic Sans MS"/>
                <a:cs typeface="Comic Sans MS"/>
                <a:sym typeface="Comic Sans MS"/>
              </a:defRPr>
            </a:lvl5pPr>
            <a:lvl6pPr lvl="5" rtl="0">
              <a:buNone/>
              <a:defRPr>
                <a:latin typeface="Comic Sans MS"/>
                <a:ea typeface="Comic Sans MS"/>
                <a:cs typeface="Comic Sans MS"/>
                <a:sym typeface="Comic Sans MS"/>
              </a:defRPr>
            </a:lvl6pPr>
            <a:lvl7pPr lvl="6" rtl="0">
              <a:buNone/>
              <a:defRPr>
                <a:latin typeface="Comic Sans MS"/>
                <a:ea typeface="Comic Sans MS"/>
                <a:cs typeface="Comic Sans MS"/>
                <a:sym typeface="Comic Sans MS"/>
              </a:defRPr>
            </a:lvl7pPr>
            <a:lvl8pPr lvl="7" rtl="0">
              <a:buNone/>
              <a:defRPr>
                <a:latin typeface="Comic Sans MS"/>
                <a:ea typeface="Comic Sans MS"/>
                <a:cs typeface="Comic Sans MS"/>
                <a:sym typeface="Comic Sans MS"/>
              </a:defRPr>
            </a:lvl8pPr>
            <a:lvl9pPr lvl="8" rtl="0">
              <a:buNone/>
              <a:defRPr>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Char char="●"/>
              <a:defRPr sz="2700"/>
            </a:lvl1pPr>
            <a:lvl2pPr lvl="1" rtl="0" algn="ctr">
              <a:spcBef>
                <a:spcPts val="0"/>
              </a:spcBef>
              <a:spcAft>
                <a:spcPts val="0"/>
              </a:spcAft>
              <a:buSzPts val="2700"/>
              <a:buChar char="○"/>
              <a:defRPr sz="2700"/>
            </a:lvl2pPr>
            <a:lvl3pPr lvl="2" rtl="0" algn="ctr">
              <a:spcBef>
                <a:spcPts val="0"/>
              </a:spcBef>
              <a:spcAft>
                <a:spcPts val="0"/>
              </a:spcAft>
              <a:buSzPts val="2700"/>
              <a:buChar char="■"/>
              <a:defRPr sz="2700"/>
            </a:lvl3pPr>
            <a:lvl4pPr lvl="3" rtl="0" algn="ctr">
              <a:spcBef>
                <a:spcPts val="0"/>
              </a:spcBef>
              <a:spcAft>
                <a:spcPts val="0"/>
              </a:spcAft>
              <a:buSzPts val="2700"/>
              <a:buChar char="●"/>
              <a:defRPr sz="2700"/>
            </a:lvl4pPr>
            <a:lvl5pPr lvl="4" rtl="0" algn="ctr">
              <a:spcBef>
                <a:spcPts val="0"/>
              </a:spcBef>
              <a:spcAft>
                <a:spcPts val="0"/>
              </a:spcAft>
              <a:buSzPts val="2700"/>
              <a:buChar char="○"/>
              <a:defRPr sz="2700"/>
            </a:lvl5pPr>
            <a:lvl6pPr lvl="5" rtl="0" algn="ctr">
              <a:spcBef>
                <a:spcPts val="0"/>
              </a:spcBef>
              <a:spcAft>
                <a:spcPts val="0"/>
              </a:spcAft>
              <a:buSzPts val="2700"/>
              <a:buChar char="■"/>
              <a:defRPr sz="2700"/>
            </a:lvl6pPr>
            <a:lvl7pPr lvl="6" rtl="0" algn="ctr">
              <a:spcBef>
                <a:spcPts val="0"/>
              </a:spcBef>
              <a:spcAft>
                <a:spcPts val="0"/>
              </a:spcAft>
              <a:buSzPts val="2700"/>
              <a:buChar char="●"/>
              <a:defRPr sz="2700"/>
            </a:lvl7pPr>
            <a:lvl8pPr lvl="7" rtl="0" algn="ctr">
              <a:spcBef>
                <a:spcPts val="0"/>
              </a:spcBef>
              <a:spcAft>
                <a:spcPts val="0"/>
              </a:spcAft>
              <a:buSzPts val="2700"/>
              <a:buChar char="○"/>
              <a:defRPr sz="2700"/>
            </a:lvl8pPr>
            <a:lvl9pPr lvl="8" rtl="0" algn="ctr">
              <a:spcBef>
                <a:spcPts val="0"/>
              </a:spcBef>
              <a:spcAft>
                <a:spcPts val="0"/>
              </a:spcAft>
              <a:buSzPts val="2700"/>
              <a:buChar char="■"/>
              <a:defRPr sz="2700"/>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Char char="●"/>
              <a:defRPr sz="1900"/>
            </a:lvl1pPr>
            <a:lvl2pPr lvl="1" rtl="0" algn="ctr">
              <a:spcBef>
                <a:spcPts val="0"/>
              </a:spcBef>
              <a:spcAft>
                <a:spcPts val="0"/>
              </a:spcAft>
              <a:buSzPts val="1900"/>
              <a:buChar char="○"/>
              <a:defRPr sz="1900"/>
            </a:lvl2pPr>
            <a:lvl3pPr lvl="2" rtl="0" algn="ctr">
              <a:spcBef>
                <a:spcPts val="0"/>
              </a:spcBef>
              <a:spcAft>
                <a:spcPts val="0"/>
              </a:spcAft>
              <a:buSzPts val="1900"/>
              <a:buChar char="■"/>
              <a:defRPr sz="1900"/>
            </a:lvl3pPr>
            <a:lvl4pPr lvl="3" rtl="0" algn="ctr">
              <a:spcBef>
                <a:spcPts val="0"/>
              </a:spcBef>
              <a:spcAft>
                <a:spcPts val="0"/>
              </a:spcAft>
              <a:buSzPts val="1900"/>
              <a:buChar char="●"/>
              <a:defRPr sz="1900"/>
            </a:lvl4pPr>
            <a:lvl5pPr lvl="4" rtl="0" algn="ctr">
              <a:spcBef>
                <a:spcPts val="0"/>
              </a:spcBef>
              <a:spcAft>
                <a:spcPts val="0"/>
              </a:spcAft>
              <a:buSzPts val="1900"/>
              <a:buChar char="○"/>
              <a:defRPr sz="1900"/>
            </a:lvl5pPr>
            <a:lvl6pPr lvl="5" rtl="0" algn="ctr">
              <a:spcBef>
                <a:spcPts val="0"/>
              </a:spcBef>
              <a:spcAft>
                <a:spcPts val="0"/>
              </a:spcAft>
              <a:buSzPts val="1900"/>
              <a:buChar char="■"/>
              <a:defRPr sz="1900"/>
            </a:lvl6pPr>
            <a:lvl7pPr lvl="6" rtl="0" algn="ctr">
              <a:spcBef>
                <a:spcPts val="0"/>
              </a:spcBef>
              <a:spcAft>
                <a:spcPts val="0"/>
              </a:spcAft>
              <a:buSzPts val="1900"/>
              <a:buChar char="●"/>
              <a:defRPr sz="1900"/>
            </a:lvl7pPr>
            <a:lvl8pPr lvl="7" rtl="0" algn="ctr">
              <a:spcBef>
                <a:spcPts val="0"/>
              </a:spcBef>
              <a:spcAft>
                <a:spcPts val="0"/>
              </a:spcAft>
              <a:buSzPts val="1900"/>
              <a:buChar char="○"/>
              <a:defRPr sz="1900"/>
            </a:lvl8pPr>
            <a:lvl9pPr lvl="8" rtl="0" algn="ctr">
              <a:spcBef>
                <a:spcPts val="0"/>
              </a:spcBef>
              <a:spcAft>
                <a:spcPts val="0"/>
              </a:spcAft>
              <a:buSzPts val="1900"/>
              <a:buChar char="■"/>
              <a:defRPr sz="1900"/>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omic Sans MS"/>
                <a:ea typeface="Comic Sans MS"/>
                <a:cs typeface="Comic Sans MS"/>
                <a:sym typeface="Comic Sans MS"/>
              </a:defRPr>
            </a:lvl1pPr>
            <a:lvl2pPr lvl="1" rtl="0" algn="r">
              <a:buNone/>
              <a:defRPr sz="1000">
                <a:solidFill>
                  <a:srgbClr val="CCCCCC"/>
                </a:solidFill>
                <a:latin typeface="Comic Sans MS"/>
                <a:ea typeface="Comic Sans MS"/>
                <a:cs typeface="Comic Sans MS"/>
                <a:sym typeface="Comic Sans MS"/>
              </a:defRPr>
            </a:lvl2pPr>
            <a:lvl3pPr lvl="2" rtl="0" algn="r">
              <a:buNone/>
              <a:defRPr sz="1000">
                <a:solidFill>
                  <a:srgbClr val="CCCCCC"/>
                </a:solidFill>
                <a:latin typeface="Comic Sans MS"/>
                <a:ea typeface="Comic Sans MS"/>
                <a:cs typeface="Comic Sans MS"/>
                <a:sym typeface="Comic Sans MS"/>
              </a:defRPr>
            </a:lvl3pPr>
            <a:lvl4pPr lvl="3" rtl="0" algn="r">
              <a:buNone/>
              <a:defRPr sz="1000">
                <a:solidFill>
                  <a:srgbClr val="CCCCCC"/>
                </a:solidFill>
                <a:latin typeface="Comic Sans MS"/>
                <a:ea typeface="Comic Sans MS"/>
                <a:cs typeface="Comic Sans MS"/>
                <a:sym typeface="Comic Sans MS"/>
              </a:defRPr>
            </a:lvl4pPr>
            <a:lvl5pPr lvl="4" rtl="0" algn="r">
              <a:buNone/>
              <a:defRPr sz="1000">
                <a:solidFill>
                  <a:srgbClr val="CCCCCC"/>
                </a:solidFill>
                <a:latin typeface="Comic Sans MS"/>
                <a:ea typeface="Comic Sans MS"/>
                <a:cs typeface="Comic Sans MS"/>
                <a:sym typeface="Comic Sans MS"/>
              </a:defRPr>
            </a:lvl5pPr>
            <a:lvl6pPr lvl="5" rtl="0" algn="r">
              <a:buNone/>
              <a:defRPr sz="1000">
                <a:solidFill>
                  <a:srgbClr val="CCCCCC"/>
                </a:solidFill>
                <a:latin typeface="Comic Sans MS"/>
                <a:ea typeface="Comic Sans MS"/>
                <a:cs typeface="Comic Sans MS"/>
                <a:sym typeface="Comic Sans MS"/>
              </a:defRPr>
            </a:lvl6pPr>
            <a:lvl7pPr lvl="6" rtl="0" algn="r">
              <a:buNone/>
              <a:defRPr sz="1000">
                <a:solidFill>
                  <a:srgbClr val="CCCCCC"/>
                </a:solidFill>
                <a:latin typeface="Comic Sans MS"/>
                <a:ea typeface="Comic Sans MS"/>
                <a:cs typeface="Comic Sans MS"/>
                <a:sym typeface="Comic Sans MS"/>
              </a:defRPr>
            </a:lvl7pPr>
            <a:lvl8pPr lvl="7" rtl="0" algn="r">
              <a:buNone/>
              <a:defRPr sz="1000">
                <a:solidFill>
                  <a:srgbClr val="CCCCCC"/>
                </a:solidFill>
                <a:latin typeface="Comic Sans MS"/>
                <a:ea typeface="Comic Sans MS"/>
                <a:cs typeface="Comic Sans MS"/>
                <a:sym typeface="Comic Sans MS"/>
              </a:defRPr>
            </a:lvl8pPr>
            <a:lvl9pPr lvl="8" rtl="0" algn="r">
              <a:buNone/>
              <a:defRPr sz="1000">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10"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docs.google.com/document/d/17RReqb4BTGefOjo_52ebxFN8EQZgYi0hSQxwvKSfPGQ/edit?usp=sharing" TargetMode="External"/><Relationship Id="rId6" Type="http://schemas.openxmlformats.org/officeDocument/2006/relationships/hyperlink" Target="https://docs.google.com/document/d/17RReqb4BTGefOjo_52ebxFN8EQZgYi0hSQxwvKSfPGQ/edit?usp=sharing" TargetMode="External"/><Relationship Id="rId7" Type="http://schemas.openxmlformats.org/officeDocument/2006/relationships/image" Target="../media/image1.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hyperlink" Target="https://twitter.com/Biochemistry438" TargetMode="External"/><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hyperlink" Target="mailto:Biochemistryteam438@gmail.com" TargetMode="External"/><Relationship Id="rId7" Type="http://schemas.openxmlformats.org/officeDocument/2006/relationships/image" Target="../media/image16.png"/><Relationship Id="rId8" Type="http://schemas.openxmlformats.org/officeDocument/2006/relationships/hyperlink" Target="http://biochemistry438.saraha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9"/>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 sz="900">
                <a:solidFill>
                  <a:srgbClr val="CC0000"/>
                </a:solidFill>
              </a:rPr>
              <a:t>Important </a:t>
            </a:r>
            <a:endParaRPr b="1" sz="900">
              <a:solidFill>
                <a:srgbClr val="266F8B"/>
              </a:solidFill>
            </a:endParaRPr>
          </a:p>
        </p:txBody>
      </p:sp>
      <p:pic>
        <p:nvPicPr>
          <p:cNvPr id="75" name="Google Shape;75;p19"/>
          <p:cNvPicPr preferRelativeResize="0"/>
          <p:nvPr/>
        </p:nvPicPr>
        <p:blipFill>
          <a:blip r:embed="rId3">
            <a:alphaModFix/>
          </a:blip>
          <a:stretch>
            <a:fillRect/>
          </a:stretch>
        </p:blipFill>
        <p:spPr>
          <a:xfrm>
            <a:off x="61631" y="100377"/>
            <a:ext cx="1118026" cy="733031"/>
          </a:xfrm>
          <a:prstGeom prst="rect">
            <a:avLst/>
          </a:prstGeom>
          <a:noFill/>
          <a:ln>
            <a:noFill/>
          </a:ln>
        </p:spPr>
      </p:pic>
      <p:pic>
        <p:nvPicPr>
          <p:cNvPr id="76" name="Google Shape;76;p19"/>
          <p:cNvPicPr preferRelativeResize="0"/>
          <p:nvPr/>
        </p:nvPicPr>
        <p:blipFill rotWithShape="1">
          <a:blip r:embed="rId4">
            <a:alphaModFix/>
          </a:blip>
          <a:srcRect b="0" l="0" r="0" t="0"/>
          <a:stretch/>
        </p:blipFill>
        <p:spPr>
          <a:xfrm>
            <a:off x="1141931" y="-31369"/>
            <a:ext cx="902869" cy="864768"/>
          </a:xfrm>
          <a:prstGeom prst="rect">
            <a:avLst/>
          </a:prstGeom>
          <a:noFill/>
          <a:ln>
            <a:noFill/>
          </a:ln>
        </p:spPr>
      </p:pic>
      <p:sp>
        <p:nvSpPr>
          <p:cNvPr id="77" name="Google Shape;77;p19"/>
          <p:cNvSpPr/>
          <p:nvPr/>
        </p:nvSpPr>
        <p:spPr>
          <a:xfrm>
            <a:off x="332813" y="2543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9"/>
          <p:cNvSpPr txBox="1"/>
          <p:nvPr/>
        </p:nvSpPr>
        <p:spPr>
          <a:xfrm>
            <a:off x="332825" y="1234529"/>
            <a:ext cx="4589400" cy="732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700">
                <a:solidFill>
                  <a:srgbClr val="434343"/>
                </a:solidFill>
                <a:latin typeface="Comfortaa"/>
                <a:ea typeface="Comfortaa"/>
                <a:cs typeface="Comfortaa"/>
                <a:sym typeface="Comfortaa"/>
              </a:rPr>
              <a:t>Biochemical Aspects of Digestion of Proteins and Carbohydrates</a:t>
            </a:r>
            <a:endParaRPr b="1" sz="2700">
              <a:solidFill>
                <a:srgbClr val="434343"/>
              </a:solidFill>
              <a:latin typeface="Comfortaa"/>
              <a:ea typeface="Comfortaa"/>
              <a:cs typeface="Comfortaa"/>
              <a:sym typeface="Comfortaa"/>
            </a:endParaRPr>
          </a:p>
        </p:txBody>
      </p:sp>
      <p:sp>
        <p:nvSpPr>
          <p:cNvPr id="79" name="Google Shape;79;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80" name="Google Shape;80;p19"/>
          <p:cNvSpPr txBox="1"/>
          <p:nvPr/>
        </p:nvSpPr>
        <p:spPr>
          <a:xfrm>
            <a:off x="2954100" y="4918525"/>
            <a:ext cx="3083400" cy="164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solidFill>
                  <a:srgbClr val="B7B7B7"/>
                </a:solidFill>
              </a:rPr>
              <a:t>Biochemistry teamwork 438 - Gastrointestinal &amp; Nutrition Block </a:t>
            </a:r>
            <a:endParaRPr sz="800">
              <a:solidFill>
                <a:srgbClr val="B7B7B7"/>
              </a:solidFill>
            </a:endParaRPr>
          </a:p>
        </p:txBody>
      </p:sp>
      <p:sp>
        <p:nvSpPr>
          <p:cNvPr id="81" name="Google Shape;81;p19"/>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 sz="900">
                <a:solidFill>
                  <a:srgbClr val="999999"/>
                </a:solidFill>
              </a:rPr>
              <a:t>Extra info</a:t>
            </a:r>
            <a:endParaRPr sz="900"/>
          </a:p>
        </p:txBody>
      </p:sp>
      <p:grpSp>
        <p:nvGrpSpPr>
          <p:cNvPr id="82" name="Google Shape;82;p19"/>
          <p:cNvGrpSpPr/>
          <p:nvPr/>
        </p:nvGrpSpPr>
        <p:grpSpPr>
          <a:xfrm>
            <a:off x="7642115" y="4674221"/>
            <a:ext cx="1501887" cy="392306"/>
            <a:chOff x="2543239" y="1722299"/>
            <a:chExt cx="1771511" cy="409505"/>
          </a:xfrm>
        </p:grpSpPr>
        <p:sp>
          <p:nvSpPr>
            <p:cNvPr id="83" name="Google Shape;83;p19"/>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19"/>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u="sng">
                  <a:solidFill>
                    <a:srgbClr val="FFFFFF"/>
                  </a:solidFill>
                  <a:hlinkClick r:id="rId5"/>
                </a:rPr>
                <a:t>Editing File</a:t>
              </a:r>
              <a:endParaRPr b="1" sz="1100" u="sng">
                <a:solidFill>
                  <a:srgbClr val="FFFFFF"/>
                </a:solidFill>
              </a:endParaRPr>
            </a:p>
          </p:txBody>
        </p:sp>
      </p:grpSp>
      <p:pic>
        <p:nvPicPr>
          <p:cNvPr id="85" name="Google Shape;85;p19">
            <a:hlinkClick r:id="rId6"/>
          </p:cNvPr>
          <p:cNvPicPr preferRelativeResize="0"/>
          <p:nvPr/>
        </p:nvPicPr>
        <p:blipFill>
          <a:blip r:embed="rId7">
            <a:alphaModFix/>
          </a:blip>
          <a:stretch>
            <a:fillRect/>
          </a:stretch>
        </p:blipFill>
        <p:spPr>
          <a:xfrm>
            <a:off x="7837825" y="4713400"/>
            <a:ext cx="313950" cy="313950"/>
          </a:xfrm>
          <a:prstGeom prst="rect">
            <a:avLst/>
          </a:prstGeom>
          <a:noFill/>
          <a:ln>
            <a:noFill/>
          </a:ln>
        </p:spPr>
      </p:pic>
      <p:pic>
        <p:nvPicPr>
          <p:cNvPr id="86" name="Google Shape;86;p19"/>
          <p:cNvPicPr preferRelativeResize="0"/>
          <p:nvPr/>
        </p:nvPicPr>
        <p:blipFill>
          <a:blip r:embed="rId8">
            <a:alphaModFix amt="10000"/>
          </a:blip>
          <a:stretch>
            <a:fillRect/>
          </a:stretch>
        </p:blipFill>
        <p:spPr>
          <a:xfrm rot="-1097955">
            <a:off x="6530159" y="1245481"/>
            <a:ext cx="828914" cy="2379081"/>
          </a:xfrm>
          <a:prstGeom prst="rect">
            <a:avLst/>
          </a:prstGeom>
          <a:noFill/>
          <a:ln>
            <a:noFill/>
          </a:ln>
        </p:spPr>
      </p:pic>
      <p:pic>
        <p:nvPicPr>
          <p:cNvPr id="87" name="Google Shape;87;p19"/>
          <p:cNvPicPr preferRelativeResize="0"/>
          <p:nvPr/>
        </p:nvPicPr>
        <p:blipFill>
          <a:blip r:embed="rId9">
            <a:alphaModFix/>
          </a:blip>
          <a:stretch>
            <a:fillRect/>
          </a:stretch>
        </p:blipFill>
        <p:spPr>
          <a:xfrm>
            <a:off x="5301549" y="1069050"/>
            <a:ext cx="3351625" cy="2600385"/>
          </a:xfrm>
          <a:prstGeom prst="rect">
            <a:avLst/>
          </a:prstGeom>
          <a:noFill/>
          <a:ln>
            <a:noFill/>
          </a:ln>
        </p:spPr>
      </p:pic>
      <p:pic>
        <p:nvPicPr>
          <p:cNvPr id="88" name="Google Shape;88;p19"/>
          <p:cNvPicPr preferRelativeResize="0"/>
          <p:nvPr/>
        </p:nvPicPr>
        <p:blipFill>
          <a:blip r:embed="rId10">
            <a:alphaModFix/>
          </a:blip>
          <a:stretch>
            <a:fillRect/>
          </a:stretch>
        </p:blipFill>
        <p:spPr>
          <a:xfrm>
            <a:off x="2102352" y="6375"/>
            <a:ext cx="738025" cy="73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8"/>
          <p:cNvSpPr txBox="1"/>
          <p:nvPr/>
        </p:nvSpPr>
        <p:spPr>
          <a:xfrm>
            <a:off x="1919075" y="150425"/>
            <a:ext cx="56103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Abnormalities of Protein Digestion</a:t>
            </a:r>
            <a:endParaRPr b="1" sz="2400">
              <a:solidFill>
                <a:srgbClr val="3C78D8"/>
              </a:solidFill>
              <a:latin typeface="Comfortaa"/>
              <a:ea typeface="Comfortaa"/>
              <a:cs typeface="Comfortaa"/>
              <a:sym typeface="Comfortaa"/>
            </a:endParaRPr>
          </a:p>
        </p:txBody>
      </p:sp>
      <p:sp>
        <p:nvSpPr>
          <p:cNvPr id="280" name="Google Shape;280;p2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281" name="Google Shape;281;p28"/>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282" name="Google Shape;282;p28"/>
          <p:cNvSpPr txBox="1"/>
          <p:nvPr/>
        </p:nvSpPr>
        <p:spPr>
          <a:xfrm>
            <a:off x="2147513" y="2563788"/>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Celiac Disease (Celiac sprue)</a:t>
            </a:r>
            <a:endParaRPr b="1" sz="2400">
              <a:solidFill>
                <a:srgbClr val="3C78D8"/>
              </a:solidFill>
              <a:latin typeface="Comfortaa"/>
              <a:ea typeface="Comfortaa"/>
              <a:cs typeface="Comfortaa"/>
              <a:sym typeface="Comfortaa"/>
            </a:endParaRPr>
          </a:p>
        </p:txBody>
      </p:sp>
      <p:sp>
        <p:nvSpPr>
          <p:cNvPr id="283" name="Google Shape;283;p28"/>
          <p:cNvSpPr/>
          <p:nvPr/>
        </p:nvSpPr>
        <p:spPr>
          <a:xfrm>
            <a:off x="11850" y="1406600"/>
            <a:ext cx="3651900" cy="538800"/>
          </a:xfrm>
          <a:prstGeom prst="chevron">
            <a:avLst>
              <a:gd fmla="val 50000" name="adj"/>
            </a:avLst>
          </a:prstGeom>
          <a:solidFill>
            <a:srgbClr val="FFFFFF"/>
          </a:solidFill>
          <a:ln cap="flat" cmpd="sng" w="9525">
            <a:solidFill>
              <a:srgbClr val="6D9EEB"/>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lnSpc>
                <a:spcPct val="115000"/>
              </a:lnSpc>
              <a:spcBef>
                <a:spcPts val="500"/>
              </a:spcBef>
              <a:spcAft>
                <a:spcPts val="0"/>
              </a:spcAft>
              <a:buNone/>
            </a:pPr>
            <a:r>
              <a:rPr lang="en" sz="1000">
                <a:latin typeface="Century Gothic"/>
                <a:ea typeface="Century Gothic"/>
                <a:cs typeface="Century Gothic"/>
                <a:sym typeface="Century Gothic"/>
              </a:rPr>
              <a:t>Pancreatic insufficiency, e.g., chronic pancreatitis, cystic fibrosis, surgical removal of the pancreas.</a:t>
            </a:r>
            <a:endParaRPr sz="1000">
              <a:latin typeface="Century Gothic"/>
              <a:ea typeface="Century Gothic"/>
              <a:cs typeface="Century Gothic"/>
              <a:sym typeface="Century Gothic"/>
            </a:endParaRPr>
          </a:p>
        </p:txBody>
      </p:sp>
      <p:sp>
        <p:nvSpPr>
          <p:cNvPr id="284" name="Google Shape;284;p28"/>
          <p:cNvSpPr/>
          <p:nvPr/>
        </p:nvSpPr>
        <p:spPr>
          <a:xfrm>
            <a:off x="3480125" y="1406600"/>
            <a:ext cx="2484600" cy="538800"/>
          </a:xfrm>
          <a:prstGeom prst="chevron">
            <a:avLst>
              <a:gd fmla="val 50000" name="adj"/>
            </a:avLst>
          </a:prstGeom>
          <a:noFill/>
          <a:ln cap="flat" cmpd="sng" w="9525">
            <a:solidFill>
              <a:srgbClr val="3C78D8"/>
            </a:solidFill>
            <a:prstDash val="solid"/>
            <a:round/>
            <a:headEnd len="sm" w="sm" type="none"/>
            <a:tailEnd len="sm" w="sm" type="none"/>
          </a:ln>
        </p:spPr>
        <p:txBody>
          <a:bodyPr anchorCtr="0" anchor="ctr" bIns="36000" lIns="36000" spcFirstLastPara="1" rIns="36000" wrap="square" tIns="36000">
            <a:noAutofit/>
          </a:bodyPr>
          <a:lstStyle/>
          <a:p>
            <a:pPr indent="0" lvl="0" marL="114300" rtl="0" algn="ctr">
              <a:lnSpc>
                <a:spcPct val="115000"/>
              </a:lnSpc>
              <a:spcBef>
                <a:spcPts val="500"/>
              </a:spcBef>
              <a:spcAft>
                <a:spcPts val="0"/>
              </a:spcAft>
              <a:buNone/>
            </a:pPr>
            <a:r>
              <a:rPr lang="en" sz="1000">
                <a:latin typeface="Century Gothic"/>
                <a:ea typeface="Century Gothic"/>
                <a:cs typeface="Century Gothic"/>
                <a:sym typeface="Century Gothic"/>
              </a:rPr>
              <a:t>Incomplete digestion &amp; absorption of lipids &amp; proteins</a:t>
            </a:r>
            <a:endParaRPr sz="1000">
              <a:latin typeface="Century Gothic"/>
              <a:ea typeface="Century Gothic"/>
              <a:cs typeface="Century Gothic"/>
              <a:sym typeface="Century Gothic"/>
            </a:endParaRPr>
          </a:p>
        </p:txBody>
      </p:sp>
      <p:sp>
        <p:nvSpPr>
          <p:cNvPr id="285" name="Google Shape;285;p28"/>
          <p:cNvSpPr/>
          <p:nvPr/>
        </p:nvSpPr>
        <p:spPr>
          <a:xfrm>
            <a:off x="5783200" y="1406600"/>
            <a:ext cx="3360600" cy="538800"/>
          </a:xfrm>
          <a:prstGeom prst="chevron">
            <a:avLst>
              <a:gd fmla="val 50000" name="adj"/>
            </a:avLst>
          </a:prstGeom>
          <a:solidFill>
            <a:srgbClr val="FFFFFF"/>
          </a:solidFill>
          <a:ln cap="flat" cmpd="sng" w="9525">
            <a:solidFill>
              <a:srgbClr val="1155CC"/>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lnSpc>
                <a:spcPct val="115000"/>
              </a:lnSpc>
              <a:spcBef>
                <a:spcPts val="500"/>
              </a:spcBef>
              <a:spcAft>
                <a:spcPts val="0"/>
              </a:spcAft>
              <a:buNone/>
            </a:pPr>
            <a:r>
              <a:rPr lang="en" sz="1000">
                <a:latin typeface="Century Gothic"/>
                <a:ea typeface="Century Gothic"/>
                <a:cs typeface="Century Gothic"/>
                <a:sym typeface="Century Gothic"/>
              </a:rPr>
              <a:t>Abnormal appearance of lipids (steatorrhea) &amp; undigested proteins in the feces</a:t>
            </a:r>
            <a:endParaRPr sz="1000">
              <a:latin typeface="Century Gothic"/>
              <a:ea typeface="Century Gothic"/>
              <a:cs typeface="Century Gothic"/>
              <a:sym typeface="Century Gothic"/>
            </a:endParaRPr>
          </a:p>
        </p:txBody>
      </p:sp>
      <p:sp>
        <p:nvSpPr>
          <p:cNvPr id="286" name="Google Shape;286;p28"/>
          <p:cNvSpPr/>
          <p:nvPr/>
        </p:nvSpPr>
        <p:spPr>
          <a:xfrm>
            <a:off x="1778992" y="3394600"/>
            <a:ext cx="7080000" cy="676800"/>
          </a:xfrm>
          <a:prstGeom prst="rect">
            <a:avLst/>
          </a:prstGeom>
          <a:solidFill>
            <a:srgbClr val="F3F3F3"/>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1200"/>
          </a:p>
        </p:txBody>
      </p:sp>
      <p:sp>
        <p:nvSpPr>
          <p:cNvPr id="287" name="Google Shape;287;p28"/>
          <p:cNvSpPr/>
          <p:nvPr/>
        </p:nvSpPr>
        <p:spPr>
          <a:xfrm>
            <a:off x="181875" y="3394600"/>
            <a:ext cx="2510400" cy="676800"/>
          </a:xfrm>
          <a:prstGeom prst="homePlate">
            <a:avLst>
              <a:gd fmla="val 50000"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800">
                <a:solidFill>
                  <a:srgbClr val="FFFFFF"/>
                </a:solidFill>
                <a:latin typeface="Century Gothic"/>
                <a:ea typeface="Century Gothic"/>
                <a:cs typeface="Century Gothic"/>
                <a:sym typeface="Century Gothic"/>
              </a:rPr>
              <a:t>Definition</a:t>
            </a:r>
            <a:r>
              <a:rPr lang="en" sz="1800">
                <a:solidFill>
                  <a:srgbClr val="FFFFFF"/>
                </a:solidFill>
                <a:latin typeface="Century Gothic"/>
                <a:ea typeface="Century Gothic"/>
                <a:cs typeface="Century Gothic"/>
                <a:sym typeface="Century Gothic"/>
              </a:rPr>
              <a:t>:</a:t>
            </a:r>
            <a:endParaRPr b="1" sz="1800">
              <a:solidFill>
                <a:srgbClr val="FFFFFF"/>
              </a:solidFill>
              <a:latin typeface="Century Gothic"/>
              <a:ea typeface="Century Gothic"/>
              <a:cs typeface="Century Gothic"/>
              <a:sym typeface="Century Gothic"/>
            </a:endParaRPr>
          </a:p>
        </p:txBody>
      </p:sp>
      <p:sp>
        <p:nvSpPr>
          <p:cNvPr id="288" name="Google Shape;288;p28"/>
          <p:cNvSpPr txBox="1"/>
          <p:nvPr/>
        </p:nvSpPr>
        <p:spPr>
          <a:xfrm>
            <a:off x="2743282" y="3403281"/>
            <a:ext cx="6115500" cy="67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2F2B20"/>
                </a:solidFill>
                <a:latin typeface="Century Gothic"/>
                <a:ea typeface="Century Gothic"/>
                <a:cs typeface="Century Gothic"/>
                <a:sym typeface="Century Gothic"/>
              </a:rPr>
              <a:t>A</a:t>
            </a:r>
            <a:r>
              <a:rPr lang="en" sz="1200">
                <a:solidFill>
                  <a:srgbClr val="2F2B20"/>
                </a:solidFill>
                <a:latin typeface="Century Gothic"/>
                <a:ea typeface="Century Gothic"/>
                <a:cs typeface="Century Gothic"/>
                <a:sym typeface="Century Gothic"/>
              </a:rPr>
              <a:t> disease of malabsorption resulting from immune-mediated damage to the villi of the small intestine in response to ingestion of </a:t>
            </a:r>
            <a:r>
              <a:rPr lang="en" sz="1200" u="sng">
                <a:solidFill>
                  <a:srgbClr val="2F2B20"/>
                </a:solidFill>
                <a:latin typeface="Century Gothic"/>
                <a:ea typeface="Century Gothic"/>
                <a:cs typeface="Century Gothic"/>
                <a:sym typeface="Century Gothic"/>
              </a:rPr>
              <a:t>gluten</a:t>
            </a:r>
            <a:r>
              <a:rPr lang="en" sz="1200">
                <a:solidFill>
                  <a:srgbClr val="2F2B20"/>
                </a:solidFill>
                <a:latin typeface="Century Gothic"/>
                <a:ea typeface="Century Gothic"/>
                <a:cs typeface="Century Gothic"/>
                <a:sym typeface="Century Gothic"/>
              </a:rPr>
              <a:t>.</a:t>
            </a:r>
            <a:endParaRPr>
              <a:latin typeface="Century Gothic"/>
              <a:ea typeface="Century Gothic"/>
              <a:cs typeface="Century Gothic"/>
              <a:sym typeface="Century Gothic"/>
            </a:endParaRPr>
          </a:p>
        </p:txBody>
      </p:sp>
      <p:cxnSp>
        <p:nvCxnSpPr>
          <p:cNvPr id="289" name="Google Shape;289;p28"/>
          <p:cNvCxnSpPr/>
          <p:nvPr/>
        </p:nvCxnSpPr>
        <p:spPr>
          <a:xfrm flipH="1">
            <a:off x="6526650" y="3907325"/>
            <a:ext cx="976800" cy="475500"/>
          </a:xfrm>
          <a:prstGeom prst="straightConnector1">
            <a:avLst/>
          </a:prstGeom>
          <a:noFill/>
          <a:ln cap="flat" cmpd="sng" w="9525">
            <a:solidFill>
              <a:schemeClr val="dk2"/>
            </a:solidFill>
            <a:prstDash val="solid"/>
            <a:round/>
            <a:headEnd len="med" w="med" type="none"/>
            <a:tailEnd len="med" w="med" type="stealth"/>
          </a:ln>
        </p:spPr>
      </p:cxnSp>
      <p:sp>
        <p:nvSpPr>
          <p:cNvPr id="290" name="Google Shape;290;p28"/>
          <p:cNvSpPr txBox="1"/>
          <p:nvPr/>
        </p:nvSpPr>
        <p:spPr>
          <a:xfrm>
            <a:off x="4659275" y="4413075"/>
            <a:ext cx="3570300" cy="440400"/>
          </a:xfrm>
          <a:prstGeom prst="rect">
            <a:avLst/>
          </a:prstGeom>
          <a:noFill/>
          <a:ln cap="flat" cmpd="sng" w="9525">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50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A</a:t>
            </a:r>
            <a:r>
              <a:rPr lang="en" sz="1200">
                <a:solidFill>
                  <a:srgbClr val="2F2B20"/>
                </a:solidFill>
                <a:latin typeface="Century Gothic"/>
                <a:ea typeface="Century Gothic"/>
                <a:cs typeface="Century Gothic"/>
                <a:sym typeface="Century Gothic"/>
              </a:rPr>
              <a:t> protein found in wheat, rye, and barley</a:t>
            </a:r>
            <a:endParaRPr/>
          </a:p>
        </p:txBody>
      </p:sp>
      <p:sp>
        <p:nvSpPr>
          <p:cNvPr id="291" name="Google Shape;291;p28"/>
          <p:cNvSpPr txBox="1"/>
          <p:nvPr/>
        </p:nvSpPr>
        <p:spPr>
          <a:xfrm>
            <a:off x="1414475" y="715925"/>
            <a:ext cx="548700" cy="6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Century Gothic"/>
                <a:ea typeface="Century Gothic"/>
                <a:cs typeface="Century Gothic"/>
                <a:sym typeface="Century Gothic"/>
              </a:rPr>
              <a:t>1</a:t>
            </a:r>
            <a:endParaRPr b="1" sz="3000">
              <a:solidFill>
                <a:srgbClr val="3C78D8"/>
              </a:solidFill>
              <a:latin typeface="Century Gothic"/>
              <a:ea typeface="Century Gothic"/>
              <a:cs typeface="Century Gothic"/>
              <a:sym typeface="Century Gothic"/>
            </a:endParaRPr>
          </a:p>
        </p:txBody>
      </p:sp>
      <p:sp>
        <p:nvSpPr>
          <p:cNvPr id="292" name="Google Shape;292;p28"/>
          <p:cNvSpPr txBox="1"/>
          <p:nvPr/>
        </p:nvSpPr>
        <p:spPr>
          <a:xfrm>
            <a:off x="4297625" y="749262"/>
            <a:ext cx="548700" cy="6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Century Gothic"/>
                <a:ea typeface="Century Gothic"/>
                <a:cs typeface="Century Gothic"/>
                <a:sym typeface="Century Gothic"/>
              </a:rPr>
              <a:t>2</a:t>
            </a:r>
            <a:endParaRPr b="1" sz="3000">
              <a:solidFill>
                <a:srgbClr val="3C78D8"/>
              </a:solidFill>
              <a:latin typeface="Century Gothic"/>
              <a:ea typeface="Century Gothic"/>
              <a:cs typeface="Century Gothic"/>
              <a:sym typeface="Century Gothic"/>
            </a:endParaRPr>
          </a:p>
        </p:txBody>
      </p:sp>
      <p:sp>
        <p:nvSpPr>
          <p:cNvPr id="293" name="Google Shape;293;p28"/>
          <p:cNvSpPr txBox="1"/>
          <p:nvPr/>
        </p:nvSpPr>
        <p:spPr>
          <a:xfrm>
            <a:off x="6996425" y="749275"/>
            <a:ext cx="548700" cy="6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Century Gothic"/>
                <a:ea typeface="Century Gothic"/>
                <a:cs typeface="Century Gothic"/>
                <a:sym typeface="Century Gothic"/>
              </a:rPr>
              <a:t>3</a:t>
            </a:r>
            <a:endParaRPr b="1" sz="3000">
              <a:solidFill>
                <a:srgbClr val="3C78D8"/>
              </a:solidFill>
              <a:latin typeface="Century Gothic"/>
              <a:ea typeface="Century Gothic"/>
              <a:cs typeface="Century Gothic"/>
              <a:sym typeface="Century Gothic"/>
            </a:endParaRPr>
          </a:p>
        </p:txBody>
      </p:sp>
      <p:cxnSp>
        <p:nvCxnSpPr>
          <p:cNvPr id="294" name="Google Shape;294;p28"/>
          <p:cNvCxnSpPr/>
          <p:nvPr/>
        </p:nvCxnSpPr>
        <p:spPr>
          <a:xfrm rot="10800000">
            <a:off x="-9600" y="2363875"/>
            <a:ext cx="9163200" cy="25800"/>
          </a:xfrm>
          <a:prstGeom prst="straightConnector1">
            <a:avLst/>
          </a:prstGeom>
          <a:noFill/>
          <a:ln cap="flat" cmpd="sng" w="19050">
            <a:solidFill>
              <a:srgbClr val="6D9EEB"/>
            </a:solidFill>
            <a:prstDash val="dashDot"/>
            <a:round/>
            <a:headEnd len="med" w="med" type="none"/>
            <a:tailEnd len="med" w="med" type="none"/>
          </a:ln>
        </p:spPr>
      </p:cxnSp>
      <p:sp>
        <p:nvSpPr>
          <p:cNvPr id="295" name="Google Shape;295;p28"/>
          <p:cNvSpPr txBox="1"/>
          <p:nvPr/>
        </p:nvSpPr>
        <p:spPr>
          <a:xfrm>
            <a:off x="423000" y="4271211"/>
            <a:ext cx="2829600" cy="6240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mechanism of celiac disease: when gluten is degraded it forms </a:t>
            </a:r>
            <a:r>
              <a:rPr lang="en" sz="800">
                <a:solidFill>
                  <a:srgbClr val="6AA84F"/>
                </a:solidFill>
                <a:latin typeface="Century Gothic"/>
                <a:ea typeface="Century Gothic"/>
                <a:cs typeface="Century Gothic"/>
                <a:sym typeface="Century Gothic"/>
              </a:rPr>
              <a:t>gliadin,</a:t>
            </a:r>
            <a:r>
              <a:rPr lang="en" sz="800">
                <a:solidFill>
                  <a:srgbClr val="6AA84F"/>
                </a:solidFill>
                <a:latin typeface="Century Gothic"/>
                <a:ea typeface="Century Gothic"/>
                <a:cs typeface="Century Gothic"/>
                <a:sym typeface="Century Gothic"/>
              </a:rPr>
              <a:t> so the antibodies </a:t>
            </a:r>
            <a:r>
              <a:rPr lang="en" sz="800">
                <a:solidFill>
                  <a:srgbClr val="6AA84F"/>
                </a:solidFill>
                <a:latin typeface="Century Gothic"/>
                <a:ea typeface="Century Gothic"/>
                <a:cs typeface="Century Gothic"/>
                <a:sym typeface="Century Gothic"/>
              </a:rPr>
              <a:t>attack the gliadin causing inflammatory responses causing damage to the villi</a:t>
            </a:r>
            <a:endParaRPr sz="800">
              <a:solidFill>
                <a:srgbClr val="6AA84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29"/>
          <p:cNvSpPr txBox="1"/>
          <p:nvPr>
            <p:ph idx="1" type="body"/>
          </p:nvPr>
        </p:nvSpPr>
        <p:spPr>
          <a:xfrm>
            <a:off x="1" y="1942082"/>
            <a:ext cx="9144000" cy="5943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b="1" lang="en" sz="2400">
                <a:solidFill>
                  <a:srgbClr val="3C78D8"/>
                </a:solidFill>
                <a:latin typeface="Comfortaa"/>
                <a:ea typeface="Comfortaa"/>
                <a:cs typeface="Comfortaa"/>
                <a:sym typeface="Comfortaa"/>
              </a:rPr>
              <a:t>Biochemical Aspects of Digestion</a:t>
            </a:r>
            <a:endParaRPr b="1" sz="2400">
              <a:solidFill>
                <a:srgbClr val="3C78D8"/>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b="1" lang="en" sz="2400">
                <a:solidFill>
                  <a:srgbClr val="3C78D8"/>
                </a:solidFill>
                <a:latin typeface="Comfortaa"/>
                <a:ea typeface="Comfortaa"/>
                <a:cs typeface="Comfortaa"/>
                <a:sym typeface="Comfortaa"/>
              </a:rPr>
              <a:t>of Dietary Carbohydrates</a:t>
            </a:r>
            <a:endParaRPr b="1" sz="2400">
              <a:latin typeface="Comfortaa"/>
              <a:ea typeface="Comfortaa"/>
              <a:cs typeface="Comfortaa"/>
              <a:sym typeface="Comfortaa"/>
            </a:endParaRPr>
          </a:p>
        </p:txBody>
      </p:sp>
      <p:pic>
        <p:nvPicPr>
          <p:cNvPr id="301" name="Google Shape;301;p29"/>
          <p:cNvPicPr preferRelativeResize="0"/>
          <p:nvPr/>
        </p:nvPicPr>
        <p:blipFill rotWithShape="1">
          <a:blip r:embed="rId3">
            <a:alphaModFix/>
          </a:blip>
          <a:srcRect b="31233" l="0" r="0" t="0"/>
          <a:stretch/>
        </p:blipFill>
        <p:spPr>
          <a:xfrm>
            <a:off x="0" y="0"/>
            <a:ext cx="1068425" cy="718550"/>
          </a:xfrm>
          <a:prstGeom prst="rect">
            <a:avLst/>
          </a:prstGeom>
          <a:noFill/>
          <a:ln>
            <a:noFill/>
          </a:ln>
        </p:spPr>
      </p:pic>
      <p:pic>
        <p:nvPicPr>
          <p:cNvPr id="302" name="Google Shape;302;p29"/>
          <p:cNvPicPr preferRelativeResize="0"/>
          <p:nvPr/>
        </p:nvPicPr>
        <p:blipFill>
          <a:blip r:embed="rId4">
            <a:alphaModFix/>
          </a:blip>
          <a:stretch>
            <a:fillRect/>
          </a:stretch>
        </p:blipFill>
        <p:spPr>
          <a:xfrm>
            <a:off x="6841675" y="2794907"/>
            <a:ext cx="2302318" cy="2302318"/>
          </a:xfrm>
          <a:prstGeom prst="rect">
            <a:avLst/>
          </a:prstGeom>
          <a:noFill/>
          <a:ln>
            <a:noFill/>
          </a:ln>
        </p:spPr>
      </p:pic>
      <p:pic>
        <p:nvPicPr>
          <p:cNvPr id="303" name="Google Shape;303;p29"/>
          <p:cNvPicPr preferRelativeResize="0"/>
          <p:nvPr/>
        </p:nvPicPr>
        <p:blipFill>
          <a:blip r:embed="rId5">
            <a:alphaModFix/>
          </a:blip>
          <a:stretch>
            <a:fillRect/>
          </a:stretch>
        </p:blipFill>
        <p:spPr>
          <a:xfrm>
            <a:off x="11" y="2794907"/>
            <a:ext cx="2916270" cy="2302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309" name="Google Shape;309;p30"/>
          <p:cNvSpPr/>
          <p:nvPr/>
        </p:nvSpPr>
        <p:spPr>
          <a:xfrm>
            <a:off x="1794475" y="2878782"/>
            <a:ext cx="5802000" cy="422400"/>
          </a:xfrm>
          <a:prstGeom prst="roundRect">
            <a:avLst>
              <a:gd fmla="val 16667" name="adj"/>
            </a:avLst>
          </a:prstGeom>
          <a:solidFill>
            <a:srgbClr val="3C78D8"/>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 sz="2400">
                <a:solidFill>
                  <a:srgbClr val="FFFFFF"/>
                </a:solidFill>
                <a:latin typeface="Comfortaa"/>
                <a:ea typeface="Comfortaa"/>
                <a:cs typeface="Comfortaa"/>
                <a:sym typeface="Comfortaa"/>
              </a:rPr>
              <a:t>Dietary Carbohydrates Mainly:</a:t>
            </a:r>
            <a:endParaRPr b="1" sz="2400">
              <a:solidFill>
                <a:srgbClr val="FFFFFF"/>
              </a:solidFill>
              <a:latin typeface="Comfortaa"/>
              <a:ea typeface="Comfortaa"/>
              <a:cs typeface="Comfortaa"/>
              <a:sym typeface="Comfortaa"/>
            </a:endParaRPr>
          </a:p>
        </p:txBody>
      </p:sp>
      <p:sp>
        <p:nvSpPr>
          <p:cNvPr id="310" name="Google Shape;310;p30"/>
          <p:cNvSpPr/>
          <p:nvPr/>
        </p:nvSpPr>
        <p:spPr>
          <a:xfrm>
            <a:off x="724872" y="3979661"/>
            <a:ext cx="1598700" cy="323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Disaccharides</a:t>
            </a:r>
            <a:r>
              <a:rPr lang="en" sz="1200">
                <a:solidFill>
                  <a:schemeClr val="dk1"/>
                </a:solidFill>
                <a:latin typeface="Century Gothic"/>
                <a:ea typeface="Century Gothic"/>
                <a:cs typeface="Century Gothic"/>
                <a:sym typeface="Century Gothic"/>
              </a:rPr>
              <a:t>:</a:t>
            </a:r>
            <a:endParaRPr b="1" sz="1200">
              <a:latin typeface="Century Gothic"/>
              <a:ea typeface="Century Gothic"/>
              <a:cs typeface="Century Gothic"/>
              <a:sym typeface="Century Gothic"/>
            </a:endParaRPr>
          </a:p>
        </p:txBody>
      </p:sp>
      <p:sp>
        <p:nvSpPr>
          <p:cNvPr id="311" name="Google Shape;311;p30"/>
          <p:cNvSpPr/>
          <p:nvPr/>
        </p:nvSpPr>
        <p:spPr>
          <a:xfrm>
            <a:off x="1463875" y="3478950"/>
            <a:ext cx="2037600" cy="3726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Polysaccharides</a:t>
            </a:r>
            <a:r>
              <a:rPr lang="en"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p:txBody>
      </p:sp>
      <p:sp>
        <p:nvSpPr>
          <p:cNvPr id="312" name="Google Shape;312;p30"/>
          <p:cNvSpPr/>
          <p:nvPr/>
        </p:nvSpPr>
        <p:spPr>
          <a:xfrm>
            <a:off x="7104828" y="3741394"/>
            <a:ext cx="1598700" cy="3726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Oligosaccharides</a:t>
            </a:r>
            <a:endParaRPr b="1" sz="1200">
              <a:latin typeface="Century Gothic"/>
              <a:ea typeface="Century Gothic"/>
              <a:cs typeface="Century Gothic"/>
              <a:sym typeface="Century Gothic"/>
            </a:endParaRPr>
          </a:p>
        </p:txBody>
      </p:sp>
      <p:sp>
        <p:nvSpPr>
          <p:cNvPr id="313" name="Google Shape;313;p30"/>
          <p:cNvSpPr/>
          <p:nvPr/>
        </p:nvSpPr>
        <p:spPr>
          <a:xfrm>
            <a:off x="7114215" y="4616686"/>
            <a:ext cx="1598700" cy="323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Monosaccharides</a:t>
            </a:r>
            <a:r>
              <a:rPr lang="en" sz="1200">
                <a:solidFill>
                  <a:schemeClr val="dk1"/>
                </a:solidFill>
                <a:latin typeface="Century Gothic"/>
                <a:ea typeface="Century Gothic"/>
                <a:cs typeface="Century Gothic"/>
                <a:sym typeface="Century Gothic"/>
              </a:rPr>
              <a:t>: Little amounts</a:t>
            </a:r>
            <a:endParaRPr b="1" sz="1200">
              <a:latin typeface="Century Gothic"/>
              <a:ea typeface="Century Gothic"/>
              <a:cs typeface="Century Gothic"/>
              <a:sym typeface="Century Gothic"/>
            </a:endParaRPr>
          </a:p>
        </p:txBody>
      </p:sp>
      <p:cxnSp>
        <p:nvCxnSpPr>
          <p:cNvPr id="314" name="Google Shape;314;p30"/>
          <p:cNvCxnSpPr>
            <a:stCxn id="309" idx="3"/>
            <a:endCxn id="313" idx="3"/>
          </p:cNvCxnSpPr>
          <p:nvPr/>
        </p:nvCxnSpPr>
        <p:spPr>
          <a:xfrm>
            <a:off x="7596475" y="3089982"/>
            <a:ext cx="1116300" cy="1688400"/>
          </a:xfrm>
          <a:prstGeom prst="curvedConnector3">
            <a:avLst>
              <a:gd fmla="val 121344" name="adj1"/>
            </a:avLst>
          </a:prstGeom>
          <a:noFill/>
          <a:ln cap="flat" cmpd="sng" w="9525">
            <a:solidFill>
              <a:srgbClr val="666666"/>
            </a:solidFill>
            <a:prstDash val="solid"/>
            <a:round/>
            <a:headEnd len="med" w="med" type="none"/>
            <a:tailEnd len="med" w="med" type="none"/>
          </a:ln>
        </p:spPr>
      </p:cxnSp>
      <p:cxnSp>
        <p:nvCxnSpPr>
          <p:cNvPr id="315" name="Google Shape;315;p30"/>
          <p:cNvCxnSpPr>
            <a:stCxn id="309" idx="3"/>
            <a:endCxn id="312" idx="3"/>
          </p:cNvCxnSpPr>
          <p:nvPr/>
        </p:nvCxnSpPr>
        <p:spPr>
          <a:xfrm>
            <a:off x="7596475" y="3089982"/>
            <a:ext cx="1107000" cy="837600"/>
          </a:xfrm>
          <a:prstGeom prst="curvedConnector3">
            <a:avLst>
              <a:gd fmla="val 121516" name="adj1"/>
            </a:avLst>
          </a:prstGeom>
          <a:noFill/>
          <a:ln cap="flat" cmpd="sng" w="9525">
            <a:solidFill>
              <a:srgbClr val="666666"/>
            </a:solidFill>
            <a:prstDash val="solid"/>
            <a:round/>
            <a:headEnd len="med" w="med" type="none"/>
            <a:tailEnd len="med" w="med" type="none"/>
          </a:ln>
        </p:spPr>
      </p:cxnSp>
      <p:cxnSp>
        <p:nvCxnSpPr>
          <p:cNvPr id="316" name="Google Shape;316;p30"/>
          <p:cNvCxnSpPr>
            <a:stCxn id="309" idx="1"/>
            <a:endCxn id="311" idx="1"/>
          </p:cNvCxnSpPr>
          <p:nvPr/>
        </p:nvCxnSpPr>
        <p:spPr>
          <a:xfrm flipH="1">
            <a:off x="1463875" y="3089982"/>
            <a:ext cx="330600" cy="575400"/>
          </a:xfrm>
          <a:prstGeom prst="curvedConnector3">
            <a:avLst>
              <a:gd fmla="val 172028" name="adj1"/>
            </a:avLst>
          </a:prstGeom>
          <a:noFill/>
          <a:ln cap="flat" cmpd="sng" w="9525">
            <a:solidFill>
              <a:srgbClr val="666666"/>
            </a:solidFill>
            <a:prstDash val="solid"/>
            <a:round/>
            <a:headEnd len="med" w="med" type="none"/>
            <a:tailEnd len="med" w="med" type="none"/>
          </a:ln>
        </p:spPr>
      </p:cxnSp>
      <p:cxnSp>
        <p:nvCxnSpPr>
          <p:cNvPr id="317" name="Google Shape;317;p30"/>
          <p:cNvCxnSpPr>
            <a:stCxn id="309" idx="1"/>
            <a:endCxn id="310" idx="1"/>
          </p:cNvCxnSpPr>
          <p:nvPr/>
        </p:nvCxnSpPr>
        <p:spPr>
          <a:xfrm flipH="1">
            <a:off x="724975" y="3089982"/>
            <a:ext cx="1069500" cy="1051500"/>
          </a:xfrm>
          <a:prstGeom prst="curvedConnector3">
            <a:avLst>
              <a:gd fmla="val 122275" name="adj1"/>
            </a:avLst>
          </a:prstGeom>
          <a:noFill/>
          <a:ln cap="flat" cmpd="sng" w="9525">
            <a:solidFill>
              <a:srgbClr val="666666"/>
            </a:solidFill>
            <a:prstDash val="solid"/>
            <a:round/>
            <a:headEnd len="med" w="med" type="none"/>
            <a:tailEnd len="med" w="med" type="none"/>
          </a:ln>
        </p:spPr>
      </p:cxnSp>
      <p:sp>
        <p:nvSpPr>
          <p:cNvPr id="318" name="Google Shape;318;p30"/>
          <p:cNvSpPr/>
          <p:nvPr/>
        </p:nvSpPr>
        <p:spPr>
          <a:xfrm>
            <a:off x="797325" y="4337950"/>
            <a:ext cx="1453800" cy="211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solidFill>
                  <a:schemeClr val="dk1"/>
                </a:solidFill>
                <a:latin typeface="Century Gothic"/>
                <a:ea typeface="Century Gothic"/>
                <a:cs typeface="Century Gothic"/>
                <a:sym typeface="Century Gothic"/>
              </a:rPr>
              <a:t>1- Sucrose</a:t>
            </a:r>
            <a:r>
              <a:rPr lang="en" sz="800">
                <a:solidFill>
                  <a:srgbClr val="93C47D"/>
                </a:solidFill>
                <a:latin typeface="Century Gothic"/>
                <a:ea typeface="Century Gothic"/>
                <a:cs typeface="Century Gothic"/>
                <a:sym typeface="Century Gothic"/>
              </a:rPr>
              <a:t>=glu+fru </a:t>
            </a:r>
            <a:endParaRPr b="1" sz="800" u="sng">
              <a:solidFill>
                <a:srgbClr val="93C47D"/>
              </a:solidFill>
              <a:latin typeface="Century Gothic"/>
              <a:ea typeface="Century Gothic"/>
              <a:cs typeface="Century Gothic"/>
              <a:sym typeface="Century Gothic"/>
            </a:endParaRPr>
          </a:p>
        </p:txBody>
      </p:sp>
      <p:sp>
        <p:nvSpPr>
          <p:cNvPr id="319" name="Google Shape;319;p30"/>
          <p:cNvSpPr/>
          <p:nvPr/>
        </p:nvSpPr>
        <p:spPr>
          <a:xfrm>
            <a:off x="797325" y="4590625"/>
            <a:ext cx="1453800" cy="211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solidFill>
                  <a:schemeClr val="dk1"/>
                </a:solidFill>
                <a:latin typeface="Century Gothic"/>
                <a:ea typeface="Century Gothic"/>
                <a:cs typeface="Century Gothic"/>
                <a:sym typeface="Century Gothic"/>
              </a:rPr>
              <a:t>2- Lactose</a:t>
            </a:r>
            <a:r>
              <a:rPr lang="en" sz="800">
                <a:solidFill>
                  <a:srgbClr val="93C47D"/>
                </a:solidFill>
                <a:latin typeface="Century Gothic"/>
                <a:ea typeface="Century Gothic"/>
                <a:cs typeface="Century Gothic"/>
                <a:sym typeface="Century Gothic"/>
              </a:rPr>
              <a:t>=glu+galact</a:t>
            </a:r>
            <a:endParaRPr b="1" sz="800" u="sng">
              <a:solidFill>
                <a:srgbClr val="93C47D"/>
              </a:solidFill>
              <a:latin typeface="Century Gothic"/>
              <a:ea typeface="Century Gothic"/>
              <a:cs typeface="Century Gothic"/>
              <a:sym typeface="Century Gothic"/>
            </a:endParaRPr>
          </a:p>
        </p:txBody>
      </p:sp>
      <p:sp>
        <p:nvSpPr>
          <p:cNvPr id="320" name="Google Shape;320;p30"/>
          <p:cNvSpPr/>
          <p:nvPr/>
        </p:nvSpPr>
        <p:spPr>
          <a:xfrm>
            <a:off x="811113" y="4843300"/>
            <a:ext cx="1426200" cy="211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solidFill>
                  <a:schemeClr val="dk1"/>
                </a:solidFill>
                <a:latin typeface="Century Gothic"/>
                <a:ea typeface="Century Gothic"/>
                <a:cs typeface="Century Gothic"/>
                <a:sym typeface="Century Gothic"/>
              </a:rPr>
              <a:t>3- Maltose</a:t>
            </a:r>
            <a:r>
              <a:rPr lang="en" sz="800">
                <a:solidFill>
                  <a:srgbClr val="93C47D"/>
                </a:solidFill>
                <a:latin typeface="Century Gothic"/>
                <a:ea typeface="Century Gothic"/>
                <a:cs typeface="Century Gothic"/>
                <a:sym typeface="Century Gothic"/>
              </a:rPr>
              <a:t>=glu+glu</a:t>
            </a:r>
            <a:endParaRPr b="1" sz="800" u="sng">
              <a:solidFill>
                <a:srgbClr val="93C47D"/>
              </a:solidFill>
              <a:latin typeface="Century Gothic"/>
              <a:ea typeface="Century Gothic"/>
              <a:cs typeface="Century Gothic"/>
              <a:sym typeface="Century Gothic"/>
            </a:endParaRPr>
          </a:p>
        </p:txBody>
      </p:sp>
      <p:cxnSp>
        <p:nvCxnSpPr>
          <p:cNvPr id="321" name="Google Shape;321;p30"/>
          <p:cNvCxnSpPr>
            <a:stCxn id="320" idx="0"/>
            <a:endCxn id="319" idx="2"/>
          </p:cNvCxnSpPr>
          <p:nvPr/>
        </p:nvCxnSpPr>
        <p:spPr>
          <a:xfrm rot="10800000">
            <a:off x="1524213" y="4802200"/>
            <a:ext cx="0" cy="41100"/>
          </a:xfrm>
          <a:prstGeom prst="straightConnector1">
            <a:avLst/>
          </a:prstGeom>
          <a:noFill/>
          <a:ln cap="flat" cmpd="sng" w="9525">
            <a:solidFill>
              <a:schemeClr val="dk2"/>
            </a:solidFill>
            <a:prstDash val="solid"/>
            <a:round/>
            <a:headEnd len="med" w="med" type="none"/>
            <a:tailEnd len="med" w="med" type="none"/>
          </a:ln>
        </p:spPr>
      </p:cxnSp>
      <p:cxnSp>
        <p:nvCxnSpPr>
          <p:cNvPr id="322" name="Google Shape;322;p30"/>
          <p:cNvCxnSpPr>
            <a:stCxn id="319" idx="0"/>
            <a:endCxn id="318" idx="2"/>
          </p:cNvCxnSpPr>
          <p:nvPr/>
        </p:nvCxnSpPr>
        <p:spPr>
          <a:xfrm rot="10800000">
            <a:off x="1524225" y="4549525"/>
            <a:ext cx="0" cy="41100"/>
          </a:xfrm>
          <a:prstGeom prst="straightConnector1">
            <a:avLst/>
          </a:prstGeom>
          <a:noFill/>
          <a:ln cap="flat" cmpd="sng" w="9525">
            <a:solidFill>
              <a:schemeClr val="dk2"/>
            </a:solidFill>
            <a:prstDash val="solid"/>
            <a:round/>
            <a:headEnd len="med" w="med" type="none"/>
            <a:tailEnd len="med" w="med" type="none"/>
          </a:ln>
        </p:spPr>
      </p:cxnSp>
      <p:cxnSp>
        <p:nvCxnSpPr>
          <p:cNvPr id="323" name="Google Shape;323;p30"/>
          <p:cNvCxnSpPr>
            <a:stCxn id="318" idx="0"/>
            <a:endCxn id="310" idx="2"/>
          </p:cNvCxnSpPr>
          <p:nvPr/>
        </p:nvCxnSpPr>
        <p:spPr>
          <a:xfrm rot="10800000">
            <a:off x="1524225" y="4303150"/>
            <a:ext cx="0" cy="34800"/>
          </a:xfrm>
          <a:prstGeom prst="straightConnector1">
            <a:avLst/>
          </a:prstGeom>
          <a:noFill/>
          <a:ln cap="flat" cmpd="sng" w="9525">
            <a:solidFill>
              <a:schemeClr val="dk2"/>
            </a:solidFill>
            <a:prstDash val="solid"/>
            <a:round/>
            <a:headEnd len="med" w="med" type="none"/>
            <a:tailEnd len="med" w="med" type="none"/>
          </a:ln>
        </p:spPr>
      </p:cxnSp>
      <p:sp>
        <p:nvSpPr>
          <p:cNvPr id="324" name="Google Shape;324;p30"/>
          <p:cNvSpPr/>
          <p:nvPr/>
        </p:nvSpPr>
        <p:spPr>
          <a:xfrm>
            <a:off x="2433100" y="4280213"/>
            <a:ext cx="1453800" cy="211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800">
                <a:solidFill>
                  <a:schemeClr val="dk1"/>
                </a:solidFill>
                <a:latin typeface="Century Gothic"/>
                <a:ea typeface="Century Gothic"/>
                <a:cs typeface="Century Gothic"/>
                <a:sym typeface="Century Gothic"/>
              </a:rPr>
              <a:t>Starch</a:t>
            </a:r>
            <a:r>
              <a:rPr lang="en" sz="800">
                <a:solidFill>
                  <a:schemeClr val="dk1"/>
                </a:solidFill>
                <a:latin typeface="Century Gothic"/>
                <a:ea typeface="Century Gothic"/>
                <a:cs typeface="Century Gothic"/>
                <a:sym typeface="Century Gothic"/>
              </a:rPr>
              <a:t> from plant origin</a:t>
            </a:r>
            <a:endParaRPr b="1" sz="800" u="sng">
              <a:latin typeface="Century Gothic"/>
              <a:ea typeface="Century Gothic"/>
              <a:cs typeface="Century Gothic"/>
              <a:sym typeface="Century Gothic"/>
            </a:endParaRPr>
          </a:p>
        </p:txBody>
      </p:sp>
      <p:sp>
        <p:nvSpPr>
          <p:cNvPr id="325" name="Google Shape;325;p30"/>
          <p:cNvSpPr/>
          <p:nvPr/>
        </p:nvSpPr>
        <p:spPr>
          <a:xfrm>
            <a:off x="5765800" y="4258888"/>
            <a:ext cx="1453800" cy="211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800">
                <a:solidFill>
                  <a:schemeClr val="dk1"/>
                </a:solidFill>
                <a:latin typeface="Century Gothic"/>
                <a:ea typeface="Century Gothic"/>
                <a:cs typeface="Century Gothic"/>
                <a:sym typeface="Century Gothic"/>
              </a:rPr>
              <a:t>Cellulose</a:t>
            </a:r>
            <a:r>
              <a:rPr lang="en" sz="800">
                <a:solidFill>
                  <a:schemeClr val="dk1"/>
                </a:solidFill>
                <a:latin typeface="Century Gothic"/>
                <a:ea typeface="Century Gothic"/>
                <a:cs typeface="Century Gothic"/>
                <a:sym typeface="Century Gothic"/>
              </a:rPr>
              <a:t> from plant origin</a:t>
            </a:r>
            <a:endParaRPr b="1" sz="800" u="sng">
              <a:latin typeface="Century Gothic"/>
              <a:ea typeface="Century Gothic"/>
              <a:cs typeface="Century Gothic"/>
              <a:sym typeface="Century Gothic"/>
            </a:endParaRPr>
          </a:p>
        </p:txBody>
      </p:sp>
      <p:sp>
        <p:nvSpPr>
          <p:cNvPr id="326" name="Google Shape;326;p30"/>
          <p:cNvSpPr/>
          <p:nvPr/>
        </p:nvSpPr>
        <p:spPr>
          <a:xfrm>
            <a:off x="4068849" y="4258900"/>
            <a:ext cx="1566000" cy="211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800">
                <a:solidFill>
                  <a:schemeClr val="dk1"/>
                </a:solidFill>
                <a:latin typeface="Century Gothic"/>
                <a:ea typeface="Century Gothic"/>
                <a:cs typeface="Century Gothic"/>
                <a:sym typeface="Century Gothic"/>
              </a:rPr>
              <a:t>Glycogen</a:t>
            </a:r>
            <a:r>
              <a:rPr lang="en" sz="800">
                <a:solidFill>
                  <a:schemeClr val="dk1"/>
                </a:solidFill>
                <a:latin typeface="Century Gothic"/>
                <a:ea typeface="Century Gothic"/>
                <a:cs typeface="Century Gothic"/>
                <a:sym typeface="Century Gothic"/>
              </a:rPr>
              <a:t> from animal origin</a:t>
            </a:r>
            <a:endParaRPr b="1" sz="800" u="sng">
              <a:latin typeface="Century Gothic"/>
              <a:ea typeface="Century Gothic"/>
              <a:cs typeface="Century Gothic"/>
              <a:sym typeface="Century Gothic"/>
            </a:endParaRPr>
          </a:p>
        </p:txBody>
      </p:sp>
      <p:cxnSp>
        <p:nvCxnSpPr>
          <p:cNvPr id="327" name="Google Shape;327;p30"/>
          <p:cNvCxnSpPr>
            <a:stCxn id="311" idx="3"/>
            <a:endCxn id="325" idx="0"/>
          </p:cNvCxnSpPr>
          <p:nvPr/>
        </p:nvCxnSpPr>
        <p:spPr>
          <a:xfrm>
            <a:off x="3501475" y="3665250"/>
            <a:ext cx="2991300" cy="593700"/>
          </a:xfrm>
          <a:prstGeom prst="bentConnector2">
            <a:avLst/>
          </a:prstGeom>
          <a:noFill/>
          <a:ln cap="flat" cmpd="sng" w="9525">
            <a:solidFill>
              <a:schemeClr val="dk2"/>
            </a:solidFill>
            <a:prstDash val="solid"/>
            <a:round/>
            <a:headEnd len="med" w="med" type="none"/>
            <a:tailEnd len="med" w="med" type="none"/>
          </a:ln>
        </p:spPr>
      </p:cxnSp>
      <p:cxnSp>
        <p:nvCxnSpPr>
          <p:cNvPr id="328" name="Google Shape;328;p30"/>
          <p:cNvCxnSpPr>
            <a:stCxn id="311" idx="3"/>
            <a:endCxn id="326" idx="0"/>
          </p:cNvCxnSpPr>
          <p:nvPr/>
        </p:nvCxnSpPr>
        <p:spPr>
          <a:xfrm>
            <a:off x="3501475" y="3665250"/>
            <a:ext cx="1350300" cy="593700"/>
          </a:xfrm>
          <a:prstGeom prst="bentConnector2">
            <a:avLst/>
          </a:prstGeom>
          <a:noFill/>
          <a:ln cap="flat" cmpd="sng" w="9525">
            <a:solidFill>
              <a:schemeClr val="dk2"/>
            </a:solidFill>
            <a:prstDash val="solid"/>
            <a:round/>
            <a:headEnd len="med" w="med" type="none"/>
            <a:tailEnd len="med" w="med" type="none"/>
          </a:ln>
        </p:spPr>
      </p:cxnSp>
      <p:cxnSp>
        <p:nvCxnSpPr>
          <p:cNvPr id="329" name="Google Shape;329;p30"/>
          <p:cNvCxnSpPr>
            <a:stCxn id="311" idx="3"/>
            <a:endCxn id="324" idx="0"/>
          </p:cNvCxnSpPr>
          <p:nvPr/>
        </p:nvCxnSpPr>
        <p:spPr>
          <a:xfrm flipH="1">
            <a:off x="3160075" y="3665250"/>
            <a:ext cx="341400" cy="615000"/>
          </a:xfrm>
          <a:prstGeom prst="bentConnector4">
            <a:avLst>
              <a:gd fmla="val -69750" name="adj1"/>
              <a:gd fmla="val 65143" name="adj2"/>
            </a:avLst>
          </a:prstGeom>
          <a:noFill/>
          <a:ln cap="flat" cmpd="sng" w="9525">
            <a:solidFill>
              <a:schemeClr val="dk2"/>
            </a:solidFill>
            <a:prstDash val="solid"/>
            <a:round/>
            <a:headEnd len="med" w="med" type="none"/>
            <a:tailEnd len="med" w="med" type="none"/>
          </a:ln>
        </p:spPr>
      </p:cxnSp>
      <p:sp>
        <p:nvSpPr>
          <p:cNvPr id="330" name="Google Shape;330;p30"/>
          <p:cNvSpPr/>
          <p:nvPr/>
        </p:nvSpPr>
        <p:spPr>
          <a:xfrm>
            <a:off x="2501100" y="4794350"/>
            <a:ext cx="2140500" cy="211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solidFill>
                  <a:schemeClr val="dk1"/>
                </a:solidFill>
                <a:latin typeface="Century Gothic"/>
                <a:ea typeface="Century Gothic"/>
                <a:cs typeface="Century Gothic"/>
                <a:sym typeface="Century Gothic"/>
              </a:rPr>
              <a:t>Contain </a:t>
            </a:r>
            <a:r>
              <a:rPr lang="en" sz="800">
                <a:solidFill>
                  <a:srgbClr val="CC0000"/>
                </a:solidFill>
                <a:latin typeface="Century Gothic"/>
                <a:ea typeface="Century Gothic"/>
                <a:cs typeface="Century Gothic"/>
                <a:sym typeface="Century Gothic"/>
              </a:rPr>
              <a:t>α (1→4)</a:t>
            </a:r>
            <a:r>
              <a:rPr lang="en" sz="800">
                <a:solidFill>
                  <a:schemeClr val="dk1"/>
                </a:solidFill>
                <a:latin typeface="Century Gothic"/>
                <a:ea typeface="Century Gothic"/>
                <a:cs typeface="Century Gothic"/>
                <a:sym typeface="Century Gothic"/>
              </a:rPr>
              <a:t> &amp; </a:t>
            </a:r>
            <a:r>
              <a:rPr lang="en" sz="800">
                <a:solidFill>
                  <a:srgbClr val="CC0000"/>
                </a:solidFill>
                <a:latin typeface="Century Gothic"/>
                <a:ea typeface="Century Gothic"/>
                <a:cs typeface="Century Gothic"/>
                <a:sym typeface="Century Gothic"/>
              </a:rPr>
              <a:t>α (1→6)</a:t>
            </a:r>
            <a:r>
              <a:rPr lang="en" sz="800">
                <a:solidFill>
                  <a:schemeClr val="dk1"/>
                </a:solidFill>
                <a:latin typeface="Century Gothic"/>
                <a:ea typeface="Century Gothic"/>
                <a:cs typeface="Century Gothic"/>
                <a:sym typeface="Century Gothic"/>
              </a:rPr>
              <a:t> bonds</a:t>
            </a:r>
            <a:r>
              <a:rPr lang="en" sz="800">
                <a:solidFill>
                  <a:srgbClr val="93C47D"/>
                </a:solidFill>
                <a:latin typeface="Century Gothic"/>
                <a:ea typeface="Century Gothic"/>
                <a:cs typeface="Century Gothic"/>
                <a:sym typeface="Century Gothic"/>
              </a:rPr>
              <a:t>( the branch form)</a:t>
            </a:r>
            <a:endParaRPr b="1" sz="800" u="sng">
              <a:solidFill>
                <a:srgbClr val="93C47D"/>
              </a:solidFill>
              <a:latin typeface="Century Gothic"/>
              <a:ea typeface="Century Gothic"/>
              <a:cs typeface="Century Gothic"/>
              <a:sym typeface="Century Gothic"/>
            </a:endParaRPr>
          </a:p>
        </p:txBody>
      </p:sp>
      <p:sp>
        <p:nvSpPr>
          <p:cNvPr id="331" name="Google Shape;331;p30"/>
          <p:cNvSpPr/>
          <p:nvPr/>
        </p:nvSpPr>
        <p:spPr>
          <a:xfrm>
            <a:off x="5055325" y="4672950"/>
            <a:ext cx="1744500" cy="3726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800">
                <a:solidFill>
                  <a:schemeClr val="dk1"/>
                </a:solidFill>
                <a:latin typeface="Century Gothic"/>
                <a:ea typeface="Century Gothic"/>
                <a:cs typeface="Century Gothic"/>
                <a:sym typeface="Century Gothic"/>
              </a:rPr>
              <a:t>Contains </a:t>
            </a:r>
            <a:r>
              <a:rPr lang="en" sz="800">
                <a:solidFill>
                  <a:srgbClr val="CC0000"/>
                </a:solidFill>
                <a:latin typeface="Century Gothic"/>
                <a:ea typeface="Century Gothic"/>
                <a:cs typeface="Century Gothic"/>
                <a:sym typeface="Century Gothic"/>
              </a:rPr>
              <a:t>β (1→4)</a:t>
            </a:r>
            <a:r>
              <a:rPr lang="en" sz="800">
                <a:solidFill>
                  <a:schemeClr val="dk1"/>
                </a:solidFill>
                <a:latin typeface="Century Gothic"/>
                <a:ea typeface="Century Gothic"/>
                <a:cs typeface="Century Gothic"/>
                <a:sym typeface="Century Gothic"/>
              </a:rPr>
              <a:t> bonds</a:t>
            </a:r>
            <a:r>
              <a:rPr lang="en" sz="700">
                <a:solidFill>
                  <a:srgbClr val="93C47D"/>
                </a:solidFill>
                <a:latin typeface="Century Gothic"/>
                <a:ea typeface="Century Gothic"/>
                <a:cs typeface="Century Gothic"/>
                <a:sym typeface="Century Gothic"/>
              </a:rPr>
              <a:t>(humans </a:t>
            </a:r>
            <a:r>
              <a:rPr lang="en" sz="700">
                <a:solidFill>
                  <a:srgbClr val="93C47D"/>
                </a:solidFill>
                <a:latin typeface="Century Gothic"/>
                <a:ea typeface="Century Gothic"/>
                <a:cs typeface="Century Gothic"/>
                <a:sym typeface="Century Gothic"/>
              </a:rPr>
              <a:t>don’t have the enzyme to break the bond,so cellulose is not digested)</a:t>
            </a:r>
            <a:endParaRPr b="1" sz="700" u="sng">
              <a:solidFill>
                <a:srgbClr val="93C47D"/>
              </a:solidFill>
              <a:latin typeface="Century Gothic"/>
              <a:ea typeface="Century Gothic"/>
              <a:cs typeface="Century Gothic"/>
              <a:sym typeface="Century Gothic"/>
            </a:endParaRPr>
          </a:p>
        </p:txBody>
      </p:sp>
      <p:cxnSp>
        <p:nvCxnSpPr>
          <p:cNvPr id="332" name="Google Shape;332;p30"/>
          <p:cNvCxnSpPr>
            <a:stCxn id="325" idx="2"/>
            <a:endCxn id="331" idx="0"/>
          </p:cNvCxnSpPr>
          <p:nvPr/>
        </p:nvCxnSpPr>
        <p:spPr>
          <a:xfrm rot="5400000">
            <a:off x="6108850" y="4289038"/>
            <a:ext cx="202500" cy="565200"/>
          </a:xfrm>
          <a:prstGeom prst="bentConnector3">
            <a:avLst>
              <a:gd fmla="val 50015" name="adj1"/>
            </a:avLst>
          </a:prstGeom>
          <a:noFill/>
          <a:ln cap="flat" cmpd="sng" w="9525">
            <a:solidFill>
              <a:schemeClr val="dk2"/>
            </a:solidFill>
            <a:prstDash val="solid"/>
            <a:round/>
            <a:headEnd len="med" w="med" type="none"/>
            <a:tailEnd len="med" w="med" type="none"/>
          </a:ln>
        </p:spPr>
      </p:cxnSp>
      <p:cxnSp>
        <p:nvCxnSpPr>
          <p:cNvPr id="333" name="Google Shape;333;p30"/>
          <p:cNvCxnSpPr>
            <a:stCxn id="326" idx="2"/>
            <a:endCxn id="330" idx="0"/>
          </p:cNvCxnSpPr>
          <p:nvPr/>
        </p:nvCxnSpPr>
        <p:spPr>
          <a:xfrm rot="5400000">
            <a:off x="4049649" y="3992200"/>
            <a:ext cx="324000" cy="1280400"/>
          </a:xfrm>
          <a:prstGeom prst="bentConnector3">
            <a:avLst>
              <a:gd fmla="val 49992" name="adj1"/>
            </a:avLst>
          </a:prstGeom>
          <a:noFill/>
          <a:ln cap="flat" cmpd="sng" w="9525">
            <a:solidFill>
              <a:schemeClr val="dk2"/>
            </a:solidFill>
            <a:prstDash val="solid"/>
            <a:round/>
            <a:headEnd len="med" w="med" type="none"/>
            <a:tailEnd len="med" w="med" type="none"/>
          </a:ln>
        </p:spPr>
      </p:cxnSp>
      <p:cxnSp>
        <p:nvCxnSpPr>
          <p:cNvPr id="334" name="Google Shape;334;p30"/>
          <p:cNvCxnSpPr>
            <a:stCxn id="324" idx="2"/>
            <a:endCxn id="330" idx="0"/>
          </p:cNvCxnSpPr>
          <p:nvPr/>
        </p:nvCxnSpPr>
        <p:spPr>
          <a:xfrm flipH="1" rot="-5400000">
            <a:off x="3214300" y="4437413"/>
            <a:ext cx="302700" cy="411300"/>
          </a:xfrm>
          <a:prstGeom prst="bentConnector3">
            <a:avLst>
              <a:gd fmla="val 47039" name="adj1"/>
            </a:avLst>
          </a:prstGeom>
          <a:noFill/>
          <a:ln cap="flat" cmpd="sng" w="9525">
            <a:solidFill>
              <a:schemeClr val="dk2"/>
            </a:solidFill>
            <a:prstDash val="solid"/>
            <a:round/>
            <a:headEnd len="med" w="med" type="none"/>
            <a:tailEnd len="med" w="med" type="none"/>
          </a:ln>
        </p:spPr>
      </p:cxnSp>
      <p:sp>
        <p:nvSpPr>
          <p:cNvPr id="335" name="Google Shape;335;p30"/>
          <p:cNvSpPr/>
          <p:nvPr/>
        </p:nvSpPr>
        <p:spPr>
          <a:xfrm>
            <a:off x="2153575" y="355450"/>
            <a:ext cx="4737300" cy="441300"/>
          </a:xfrm>
          <a:prstGeom prst="roundRect">
            <a:avLst>
              <a:gd fmla="val 50000" name="adj"/>
            </a:avLst>
          </a:prstGeom>
          <a:solidFill>
            <a:srgbClr val="F3F3F3"/>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Carbohydrates Digestion</a:t>
            </a:r>
            <a:endParaRPr sz="600">
              <a:latin typeface="Comic Sans MS"/>
              <a:ea typeface="Comic Sans MS"/>
              <a:cs typeface="Comic Sans MS"/>
              <a:sym typeface="Comic Sans MS"/>
            </a:endParaRPr>
          </a:p>
        </p:txBody>
      </p:sp>
      <p:sp>
        <p:nvSpPr>
          <p:cNvPr id="336" name="Google Shape;336;p30"/>
          <p:cNvSpPr/>
          <p:nvPr/>
        </p:nvSpPr>
        <p:spPr>
          <a:xfrm>
            <a:off x="5394400" y="1100250"/>
            <a:ext cx="3439500" cy="820800"/>
          </a:xfrm>
          <a:prstGeom prst="roundRect">
            <a:avLst>
              <a:gd fmla="val 50000" name="adj"/>
            </a:avLst>
          </a:prstGeom>
          <a:noFill/>
          <a:ln cap="flat" cmpd="sng" w="9525">
            <a:solidFill>
              <a:srgbClr val="3C78D8"/>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None/>
            </a:pPr>
            <a:r>
              <a:rPr lang="en">
                <a:latin typeface="Century Gothic"/>
                <a:ea typeface="Century Gothic"/>
                <a:cs typeface="Century Gothic"/>
                <a:sym typeface="Century Gothic"/>
              </a:rPr>
              <a:t>Sites for digestion of dietary carbohydrates:</a:t>
            </a:r>
            <a:endParaRPr>
              <a:latin typeface="Century Gothic"/>
              <a:ea typeface="Century Gothic"/>
              <a:cs typeface="Century Gothic"/>
              <a:sym typeface="Century Gothic"/>
            </a:endParaRPr>
          </a:p>
        </p:txBody>
      </p:sp>
      <p:sp>
        <p:nvSpPr>
          <p:cNvPr id="337" name="Google Shape;337;p30"/>
          <p:cNvSpPr/>
          <p:nvPr/>
        </p:nvSpPr>
        <p:spPr>
          <a:xfrm>
            <a:off x="135900" y="1100250"/>
            <a:ext cx="4652700" cy="820800"/>
          </a:xfrm>
          <a:prstGeom prst="roundRect">
            <a:avLst>
              <a:gd fmla="val 50000" name="adj"/>
            </a:avLst>
          </a:prstGeom>
          <a:noFill/>
          <a:ln cap="flat" cmpd="sng" w="9525">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None/>
            </a:pPr>
            <a:r>
              <a:rPr lang="en" sz="1200">
                <a:latin typeface="Century Gothic"/>
                <a:ea typeface="Century Gothic"/>
                <a:cs typeface="Century Gothic"/>
                <a:sym typeface="Century Gothic"/>
              </a:rPr>
              <a:t>Carbohydrates</a:t>
            </a:r>
            <a:r>
              <a:rPr lang="en" sz="1200">
                <a:latin typeface="Century Gothic"/>
                <a:ea typeface="Century Gothic"/>
                <a:cs typeface="Century Gothic"/>
                <a:sym typeface="Century Gothic"/>
              </a:rPr>
              <a:t> digestion is </a:t>
            </a:r>
            <a:r>
              <a:rPr b="1" lang="en" sz="1200">
                <a:latin typeface="Century Gothic"/>
                <a:ea typeface="Century Gothic"/>
                <a:cs typeface="Century Gothic"/>
                <a:sym typeface="Century Gothic"/>
              </a:rPr>
              <a:t>rapid</a:t>
            </a:r>
            <a:r>
              <a:rPr lang="en" sz="1200">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Generally  completed  by  the  time  the  gastric  contents  reach the junction of the duodenum &amp; jejunum.</a:t>
            </a:r>
            <a:endParaRPr sz="1200">
              <a:latin typeface="Century Gothic"/>
              <a:ea typeface="Century Gothic"/>
              <a:cs typeface="Century Gothic"/>
              <a:sym typeface="Century Gothic"/>
            </a:endParaRPr>
          </a:p>
        </p:txBody>
      </p:sp>
      <p:sp>
        <p:nvSpPr>
          <p:cNvPr id="338" name="Google Shape;338;p30"/>
          <p:cNvSpPr/>
          <p:nvPr/>
        </p:nvSpPr>
        <p:spPr>
          <a:xfrm>
            <a:off x="4851691" y="2149604"/>
            <a:ext cx="2039100" cy="441300"/>
          </a:xfrm>
          <a:prstGeom prst="roundRect">
            <a:avLst>
              <a:gd fmla="val 50000" name="adj"/>
            </a:avLst>
          </a:prstGeom>
          <a:noFill/>
          <a:ln cap="flat" cmpd="sng" w="9525">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None/>
            </a:pPr>
            <a:r>
              <a:rPr lang="en" sz="1200">
                <a:latin typeface="Century Gothic"/>
                <a:ea typeface="Century Gothic"/>
                <a:cs typeface="Century Gothic"/>
                <a:sym typeface="Century Gothic"/>
              </a:rPr>
              <a:t>Mo</a:t>
            </a:r>
            <a:r>
              <a:rPr lang="en" sz="1200">
                <a:latin typeface="Century Gothic"/>
                <a:ea typeface="Century Gothic"/>
                <a:cs typeface="Century Gothic"/>
                <a:sym typeface="Century Gothic"/>
              </a:rPr>
              <a:t>uth</a:t>
            </a:r>
            <a:endParaRPr sz="700">
              <a:solidFill>
                <a:srgbClr val="FFFFFF"/>
              </a:solidFill>
            </a:endParaRPr>
          </a:p>
        </p:txBody>
      </p:sp>
      <p:sp>
        <p:nvSpPr>
          <p:cNvPr id="339" name="Google Shape;339;p30"/>
          <p:cNvSpPr/>
          <p:nvPr/>
        </p:nvSpPr>
        <p:spPr>
          <a:xfrm>
            <a:off x="7104827" y="2149604"/>
            <a:ext cx="2039100" cy="441300"/>
          </a:xfrm>
          <a:prstGeom prst="roundRect">
            <a:avLst>
              <a:gd fmla="val 50000" name="adj"/>
            </a:avLst>
          </a:prstGeom>
          <a:noFill/>
          <a:ln cap="flat" cmpd="sng" w="9525">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None/>
            </a:pPr>
            <a:r>
              <a:rPr lang="en" sz="1200">
                <a:latin typeface="Century Gothic"/>
                <a:ea typeface="Century Gothic"/>
                <a:cs typeface="Century Gothic"/>
                <a:sym typeface="Century Gothic"/>
              </a:rPr>
              <a:t>Intestinal lumen</a:t>
            </a:r>
            <a:endParaRPr sz="1200">
              <a:latin typeface="Century Gothic"/>
              <a:ea typeface="Century Gothic"/>
              <a:cs typeface="Century Gothic"/>
              <a:sym typeface="Century Gothic"/>
            </a:endParaRPr>
          </a:p>
        </p:txBody>
      </p:sp>
      <p:cxnSp>
        <p:nvCxnSpPr>
          <p:cNvPr id="340" name="Google Shape;340;p30"/>
          <p:cNvCxnSpPr>
            <a:stCxn id="335" idx="2"/>
            <a:endCxn id="336" idx="0"/>
          </p:cNvCxnSpPr>
          <p:nvPr/>
        </p:nvCxnSpPr>
        <p:spPr>
          <a:xfrm flipH="1" rot="-5400000">
            <a:off x="5666425" y="-347450"/>
            <a:ext cx="303600" cy="2592000"/>
          </a:xfrm>
          <a:prstGeom prst="bentConnector3">
            <a:avLst>
              <a:gd fmla="val 49984" name="adj1"/>
            </a:avLst>
          </a:prstGeom>
          <a:noFill/>
          <a:ln cap="flat" cmpd="sng" w="9525">
            <a:solidFill>
              <a:srgbClr val="B7B7B7"/>
            </a:solidFill>
            <a:prstDash val="solid"/>
            <a:round/>
            <a:headEnd len="sm" w="sm" type="none"/>
            <a:tailEnd len="sm" w="sm" type="none"/>
          </a:ln>
        </p:spPr>
      </p:cxnSp>
      <p:cxnSp>
        <p:nvCxnSpPr>
          <p:cNvPr id="341" name="Google Shape;341;p30"/>
          <p:cNvCxnSpPr>
            <a:stCxn id="337" idx="0"/>
            <a:endCxn id="335" idx="2"/>
          </p:cNvCxnSpPr>
          <p:nvPr/>
        </p:nvCxnSpPr>
        <p:spPr>
          <a:xfrm rot="-5400000">
            <a:off x="3340500" y="-81600"/>
            <a:ext cx="303600" cy="2060100"/>
          </a:xfrm>
          <a:prstGeom prst="bentConnector3">
            <a:avLst>
              <a:gd fmla="val 49984" name="adj1"/>
            </a:avLst>
          </a:prstGeom>
          <a:noFill/>
          <a:ln cap="flat" cmpd="sng" w="9525">
            <a:solidFill>
              <a:srgbClr val="B7B7B7"/>
            </a:solidFill>
            <a:prstDash val="solid"/>
            <a:round/>
            <a:headEnd len="sm" w="sm" type="none"/>
            <a:tailEnd len="sm" w="sm" type="none"/>
          </a:ln>
        </p:spPr>
      </p:cxnSp>
      <p:cxnSp>
        <p:nvCxnSpPr>
          <p:cNvPr id="342" name="Google Shape;342;p30"/>
          <p:cNvCxnSpPr>
            <a:stCxn id="336" idx="2"/>
            <a:endCxn id="339" idx="0"/>
          </p:cNvCxnSpPr>
          <p:nvPr/>
        </p:nvCxnSpPr>
        <p:spPr>
          <a:xfrm flipH="1" rot="-5400000">
            <a:off x="7504900" y="1530300"/>
            <a:ext cx="228600" cy="1010100"/>
          </a:xfrm>
          <a:prstGeom prst="bentConnector3">
            <a:avLst>
              <a:gd fmla="val 49990" name="adj1"/>
            </a:avLst>
          </a:prstGeom>
          <a:noFill/>
          <a:ln cap="flat" cmpd="sng" w="9525">
            <a:solidFill>
              <a:srgbClr val="B7B7B7"/>
            </a:solidFill>
            <a:prstDash val="solid"/>
            <a:round/>
            <a:headEnd len="sm" w="sm" type="none"/>
            <a:tailEnd len="sm" w="sm" type="none"/>
          </a:ln>
        </p:spPr>
      </p:cxnSp>
      <p:cxnSp>
        <p:nvCxnSpPr>
          <p:cNvPr id="343" name="Google Shape;343;p30"/>
          <p:cNvCxnSpPr>
            <a:stCxn id="338" idx="0"/>
            <a:endCxn id="336" idx="2"/>
          </p:cNvCxnSpPr>
          <p:nvPr/>
        </p:nvCxnSpPr>
        <p:spPr>
          <a:xfrm rot="-5400000">
            <a:off x="6378391" y="1413854"/>
            <a:ext cx="228600" cy="1242900"/>
          </a:xfrm>
          <a:prstGeom prst="bentConnector3">
            <a:avLst>
              <a:gd fmla="val 49990" name="adj1"/>
            </a:avLst>
          </a:prstGeom>
          <a:noFill/>
          <a:ln cap="flat" cmpd="sng" w="9525">
            <a:solidFill>
              <a:srgbClr val="B7B7B7"/>
            </a:solidFill>
            <a:prstDash val="solid"/>
            <a:round/>
            <a:headEnd len="sm" w="sm" type="none"/>
            <a:tailEnd len="sm" w="sm" type="none"/>
          </a:ln>
        </p:spPr>
      </p:cxnSp>
      <p:cxnSp>
        <p:nvCxnSpPr>
          <p:cNvPr id="344" name="Google Shape;344;p30"/>
          <p:cNvCxnSpPr/>
          <p:nvPr/>
        </p:nvCxnSpPr>
        <p:spPr>
          <a:xfrm rot="10800000">
            <a:off x="-9600" y="2721938"/>
            <a:ext cx="9163200" cy="25800"/>
          </a:xfrm>
          <a:prstGeom prst="straightConnector1">
            <a:avLst/>
          </a:prstGeom>
          <a:noFill/>
          <a:ln cap="flat" cmpd="sng" w="19050">
            <a:solidFill>
              <a:srgbClr val="6D9EEB"/>
            </a:solidFill>
            <a:prstDash val="dashDot"/>
            <a:round/>
            <a:headEnd len="med" w="med" type="none"/>
            <a:tailEnd len="med" w="med" type="none"/>
          </a:ln>
        </p:spPr>
      </p:cxnSp>
      <p:sp>
        <p:nvSpPr>
          <p:cNvPr id="345" name="Google Shape;345;p30"/>
          <p:cNvSpPr txBox="1"/>
          <p:nvPr/>
        </p:nvSpPr>
        <p:spPr>
          <a:xfrm>
            <a:off x="3501475" y="3422774"/>
            <a:ext cx="2829600" cy="3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(Digested by breaking the </a:t>
            </a:r>
            <a:r>
              <a:rPr lang="en" sz="800">
                <a:solidFill>
                  <a:srgbClr val="6AA84F"/>
                </a:solidFill>
                <a:latin typeface="Century Gothic"/>
                <a:ea typeface="Century Gothic"/>
                <a:cs typeface="Century Gothic"/>
                <a:sym typeface="Century Gothic"/>
              </a:rPr>
              <a:t>glycosidic</a:t>
            </a:r>
            <a:r>
              <a:rPr lang="en" sz="800">
                <a:solidFill>
                  <a:srgbClr val="6AA84F"/>
                </a:solidFill>
                <a:latin typeface="Century Gothic"/>
                <a:ea typeface="Century Gothic"/>
                <a:cs typeface="Century Gothic"/>
                <a:sym typeface="Century Gothic"/>
              </a:rPr>
              <a:t> bonds)</a:t>
            </a:r>
            <a:endParaRPr sz="800">
              <a:solidFill>
                <a:srgbClr val="6AA84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1"/>
          <p:cNvSpPr/>
          <p:nvPr/>
        </p:nvSpPr>
        <p:spPr>
          <a:xfrm>
            <a:off x="6623225" y="1565850"/>
            <a:ext cx="2141100" cy="3963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Substrate: Branch points of </a:t>
            </a:r>
            <a:r>
              <a:rPr b="1" lang="en" sz="1200">
                <a:latin typeface="Century Gothic"/>
                <a:ea typeface="Century Gothic"/>
                <a:cs typeface="Century Gothic"/>
                <a:sym typeface="Century Gothic"/>
              </a:rPr>
              <a:t>oligo</a:t>
            </a:r>
            <a:r>
              <a:rPr lang="en" sz="1200">
                <a:latin typeface="Century Gothic"/>
                <a:ea typeface="Century Gothic"/>
                <a:cs typeface="Century Gothic"/>
                <a:sym typeface="Century Gothic"/>
              </a:rPr>
              <a:t>- and </a:t>
            </a:r>
            <a:r>
              <a:rPr b="1" lang="en" sz="1200">
                <a:latin typeface="Century Gothic"/>
                <a:ea typeface="Century Gothic"/>
                <a:cs typeface="Century Gothic"/>
                <a:sym typeface="Century Gothic"/>
              </a:rPr>
              <a:t>di</a:t>
            </a:r>
            <a:r>
              <a:rPr lang="en" sz="1200">
                <a:latin typeface="Century Gothic"/>
                <a:ea typeface="Century Gothic"/>
                <a:cs typeface="Century Gothic"/>
                <a:sym typeface="Century Gothic"/>
              </a:rPr>
              <a:t>-</a:t>
            </a:r>
            <a:r>
              <a:rPr b="1" lang="en" sz="1200">
                <a:latin typeface="Century Gothic"/>
                <a:ea typeface="Century Gothic"/>
                <a:cs typeface="Century Gothic"/>
                <a:sym typeface="Century Gothic"/>
              </a:rPr>
              <a:t>saccharides</a:t>
            </a:r>
            <a:endParaRPr b="1" sz="1200">
              <a:latin typeface="Century Gothic"/>
              <a:ea typeface="Century Gothic"/>
              <a:cs typeface="Century Gothic"/>
              <a:sym typeface="Century Gothic"/>
            </a:endParaRPr>
          </a:p>
        </p:txBody>
      </p:sp>
      <p:sp>
        <p:nvSpPr>
          <p:cNvPr id="351" name="Google Shape;351;p31"/>
          <p:cNvSpPr/>
          <p:nvPr/>
        </p:nvSpPr>
        <p:spPr>
          <a:xfrm>
            <a:off x="325598" y="978867"/>
            <a:ext cx="2210700" cy="5196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a:latin typeface="Comfortaa"/>
                <a:ea typeface="Comfortaa"/>
                <a:cs typeface="Comfortaa"/>
                <a:sym typeface="Comfortaa"/>
              </a:rPr>
              <a:t>α</a:t>
            </a:r>
            <a:r>
              <a:rPr b="1" lang="en">
                <a:latin typeface="Century Gothic"/>
                <a:ea typeface="Century Gothic"/>
                <a:cs typeface="Century Gothic"/>
                <a:sym typeface="Century Gothic"/>
              </a:rPr>
              <a:t>-amylase</a:t>
            </a:r>
            <a:endParaRPr b="1">
              <a:latin typeface="Century Gothic"/>
              <a:ea typeface="Century Gothic"/>
              <a:cs typeface="Century Gothic"/>
              <a:sym typeface="Century Gothic"/>
            </a:endParaRPr>
          </a:p>
          <a:p>
            <a:pPr indent="0" lvl="0" marL="0" rtl="0" algn="ctr">
              <a:spcBef>
                <a:spcPts val="0"/>
              </a:spcBef>
              <a:spcAft>
                <a:spcPts val="0"/>
              </a:spcAft>
              <a:buNone/>
            </a:pPr>
            <a:r>
              <a:rPr lang="en" sz="1000">
                <a:latin typeface="Century Gothic"/>
                <a:ea typeface="Century Gothic"/>
                <a:cs typeface="Century Gothic"/>
                <a:sym typeface="Century Gothic"/>
              </a:rPr>
              <a:t>(Both salivary &amp; pancreatic).</a:t>
            </a:r>
            <a:endParaRPr sz="1000">
              <a:latin typeface="Century Gothic"/>
              <a:ea typeface="Century Gothic"/>
              <a:cs typeface="Century Gothic"/>
              <a:sym typeface="Century Gothic"/>
            </a:endParaRPr>
          </a:p>
        </p:txBody>
      </p:sp>
      <p:sp>
        <p:nvSpPr>
          <p:cNvPr id="352" name="Google Shape;352;p31"/>
          <p:cNvSpPr/>
          <p:nvPr/>
        </p:nvSpPr>
        <p:spPr>
          <a:xfrm>
            <a:off x="3487843" y="984107"/>
            <a:ext cx="2357700" cy="5196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None/>
            </a:pPr>
            <a:r>
              <a:rPr b="1" lang="en">
                <a:latin typeface="Century Gothic"/>
                <a:ea typeface="Century Gothic"/>
                <a:cs typeface="Century Gothic"/>
                <a:sym typeface="Century Gothic"/>
              </a:rPr>
              <a:t>Disaccharidases </a:t>
            </a:r>
            <a:r>
              <a:rPr lang="en">
                <a:latin typeface="Century Gothic"/>
                <a:ea typeface="Century Gothic"/>
                <a:cs typeface="Century Gothic"/>
                <a:sym typeface="Century Gothic"/>
              </a:rPr>
              <a:t>(Intestinal)</a:t>
            </a:r>
            <a:endParaRPr>
              <a:latin typeface="Century Gothic"/>
              <a:ea typeface="Century Gothic"/>
              <a:cs typeface="Century Gothic"/>
              <a:sym typeface="Century Gothic"/>
            </a:endParaRPr>
          </a:p>
        </p:txBody>
      </p:sp>
      <p:sp>
        <p:nvSpPr>
          <p:cNvPr id="353" name="Google Shape;353;p31"/>
          <p:cNvSpPr/>
          <p:nvPr/>
        </p:nvSpPr>
        <p:spPr>
          <a:xfrm>
            <a:off x="6623226" y="978864"/>
            <a:ext cx="2210700" cy="5196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None/>
            </a:pPr>
            <a:r>
              <a:rPr b="1" lang="en">
                <a:latin typeface="Century Gothic"/>
                <a:ea typeface="Century Gothic"/>
                <a:cs typeface="Century Gothic"/>
                <a:sym typeface="Century Gothic"/>
              </a:rPr>
              <a:t>Isomaltase &amp; </a:t>
            </a:r>
            <a:r>
              <a:rPr b="1" lang="en">
                <a:solidFill>
                  <a:schemeClr val="dk1"/>
                </a:solidFill>
                <a:latin typeface="Comfortaa"/>
                <a:ea typeface="Comfortaa"/>
                <a:cs typeface="Comfortaa"/>
                <a:sym typeface="Comfortaa"/>
              </a:rPr>
              <a:t>α</a:t>
            </a:r>
            <a:r>
              <a:rPr b="1" lang="en">
                <a:latin typeface="Century Gothic"/>
                <a:ea typeface="Century Gothic"/>
                <a:cs typeface="Century Gothic"/>
                <a:sym typeface="Century Gothic"/>
              </a:rPr>
              <a:t>(1,6) glucosidase </a:t>
            </a:r>
            <a:r>
              <a:rPr lang="en">
                <a:latin typeface="Century Gothic"/>
                <a:ea typeface="Century Gothic"/>
                <a:cs typeface="Century Gothic"/>
                <a:sym typeface="Century Gothic"/>
              </a:rPr>
              <a:t>(Intestinal)</a:t>
            </a:r>
            <a:endParaRPr>
              <a:latin typeface="Century Gothic"/>
              <a:ea typeface="Century Gothic"/>
              <a:cs typeface="Century Gothic"/>
              <a:sym typeface="Century Gothic"/>
            </a:endParaRPr>
          </a:p>
        </p:txBody>
      </p:sp>
      <p:sp>
        <p:nvSpPr>
          <p:cNvPr id="354" name="Google Shape;354;p31"/>
          <p:cNvSpPr/>
          <p:nvPr/>
        </p:nvSpPr>
        <p:spPr>
          <a:xfrm>
            <a:off x="595900" y="192600"/>
            <a:ext cx="8138700" cy="579000"/>
          </a:xfrm>
          <a:prstGeom prst="roundRect">
            <a:avLst>
              <a:gd fmla="val 16667" name="adj"/>
            </a:avLst>
          </a:prstGeom>
          <a:solidFill>
            <a:srgbClr val="3C78D8"/>
          </a:solidFill>
          <a:ln>
            <a:noFill/>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b="1" lang="en" sz="2400">
                <a:solidFill>
                  <a:srgbClr val="FFFFFF"/>
                </a:solidFill>
                <a:latin typeface="Comfortaa"/>
                <a:ea typeface="Comfortaa"/>
                <a:cs typeface="Comfortaa"/>
                <a:sym typeface="Comfortaa"/>
              </a:rPr>
              <a:t>Enzymes for Digestion of Dietary Carbohydrates</a:t>
            </a:r>
            <a:endParaRPr b="1" sz="700">
              <a:solidFill>
                <a:srgbClr val="FFFFFF"/>
              </a:solidFill>
              <a:latin typeface="Exo"/>
              <a:ea typeface="Exo"/>
              <a:cs typeface="Exo"/>
              <a:sym typeface="Exo"/>
            </a:endParaRPr>
          </a:p>
        </p:txBody>
      </p:sp>
      <p:cxnSp>
        <p:nvCxnSpPr>
          <p:cNvPr id="355" name="Google Shape;355;p31"/>
          <p:cNvCxnSpPr>
            <a:stCxn id="354" idx="2"/>
            <a:endCxn id="351" idx="0"/>
          </p:cNvCxnSpPr>
          <p:nvPr/>
        </p:nvCxnSpPr>
        <p:spPr>
          <a:xfrm rot="5400000">
            <a:off x="2944450" y="-741900"/>
            <a:ext cx="207300" cy="3234300"/>
          </a:xfrm>
          <a:prstGeom prst="bentConnector3">
            <a:avLst>
              <a:gd fmla="val 49992" name="adj1"/>
            </a:avLst>
          </a:prstGeom>
          <a:noFill/>
          <a:ln cap="flat" cmpd="sng" w="9525">
            <a:solidFill>
              <a:srgbClr val="666666"/>
            </a:solidFill>
            <a:prstDash val="solid"/>
            <a:round/>
            <a:headEnd len="med" w="med" type="none"/>
            <a:tailEnd len="med" w="med" type="none"/>
          </a:ln>
        </p:spPr>
      </p:cxnSp>
      <p:cxnSp>
        <p:nvCxnSpPr>
          <p:cNvPr id="356" name="Google Shape;356;p31"/>
          <p:cNvCxnSpPr>
            <a:stCxn id="354" idx="2"/>
            <a:endCxn id="352" idx="0"/>
          </p:cNvCxnSpPr>
          <p:nvPr/>
        </p:nvCxnSpPr>
        <p:spPr>
          <a:xfrm flipH="1" rot="-5400000">
            <a:off x="4559800" y="877050"/>
            <a:ext cx="212400" cy="1500"/>
          </a:xfrm>
          <a:prstGeom prst="bentConnector3">
            <a:avLst>
              <a:gd fmla="val 50025" name="adj1"/>
            </a:avLst>
          </a:prstGeom>
          <a:noFill/>
          <a:ln cap="flat" cmpd="sng" w="9525">
            <a:solidFill>
              <a:srgbClr val="666666"/>
            </a:solidFill>
            <a:prstDash val="solid"/>
            <a:round/>
            <a:headEnd len="med" w="med" type="none"/>
            <a:tailEnd len="med" w="med" type="none"/>
          </a:ln>
        </p:spPr>
      </p:cxnSp>
      <p:cxnSp>
        <p:nvCxnSpPr>
          <p:cNvPr id="357" name="Google Shape;357;p31"/>
          <p:cNvCxnSpPr>
            <a:stCxn id="354" idx="2"/>
            <a:endCxn id="353" idx="0"/>
          </p:cNvCxnSpPr>
          <p:nvPr/>
        </p:nvCxnSpPr>
        <p:spPr>
          <a:xfrm flipH="1" rot="-5400000">
            <a:off x="6093250" y="-656400"/>
            <a:ext cx="207300" cy="3063300"/>
          </a:xfrm>
          <a:prstGeom prst="bentConnector3">
            <a:avLst>
              <a:gd fmla="val 49991" name="adj1"/>
            </a:avLst>
          </a:prstGeom>
          <a:noFill/>
          <a:ln cap="flat" cmpd="sng" w="9525">
            <a:solidFill>
              <a:srgbClr val="666666"/>
            </a:solidFill>
            <a:prstDash val="solid"/>
            <a:round/>
            <a:headEnd len="med" w="med" type="none"/>
            <a:tailEnd len="med" w="med" type="none"/>
          </a:ln>
        </p:spPr>
      </p:cxnSp>
      <p:sp>
        <p:nvSpPr>
          <p:cNvPr id="358" name="Google Shape;358;p31"/>
          <p:cNvSpPr/>
          <p:nvPr/>
        </p:nvSpPr>
        <p:spPr>
          <a:xfrm>
            <a:off x="3660656" y="1565838"/>
            <a:ext cx="2012100" cy="3963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Substrate: </a:t>
            </a:r>
            <a:r>
              <a:rPr b="1" lang="en" sz="1200">
                <a:latin typeface="Century Gothic"/>
                <a:ea typeface="Century Gothic"/>
                <a:cs typeface="Century Gothic"/>
                <a:sym typeface="Century Gothic"/>
              </a:rPr>
              <a:t>Disaccharides</a:t>
            </a:r>
            <a:endParaRPr b="1" sz="1200">
              <a:latin typeface="Century Gothic"/>
              <a:ea typeface="Century Gothic"/>
              <a:cs typeface="Century Gothic"/>
              <a:sym typeface="Century Gothic"/>
            </a:endParaRPr>
          </a:p>
        </p:txBody>
      </p:sp>
      <p:sp>
        <p:nvSpPr>
          <p:cNvPr id="359" name="Google Shape;359;p31"/>
          <p:cNvSpPr/>
          <p:nvPr/>
        </p:nvSpPr>
        <p:spPr>
          <a:xfrm>
            <a:off x="470201" y="1565850"/>
            <a:ext cx="2141100" cy="3963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Substrate: </a:t>
            </a:r>
            <a:r>
              <a:rPr b="1" lang="en" sz="1200">
                <a:latin typeface="Century Gothic"/>
                <a:ea typeface="Century Gothic"/>
                <a:cs typeface="Century Gothic"/>
                <a:sym typeface="Century Gothic"/>
              </a:rPr>
              <a:t>Polysaccharides</a:t>
            </a:r>
            <a:endParaRPr b="1" sz="1200">
              <a:latin typeface="Century Gothic"/>
              <a:ea typeface="Century Gothic"/>
              <a:cs typeface="Century Gothic"/>
              <a:sym typeface="Century Gothic"/>
            </a:endParaRPr>
          </a:p>
        </p:txBody>
      </p:sp>
      <p:cxnSp>
        <p:nvCxnSpPr>
          <p:cNvPr id="360" name="Google Shape;360;p31"/>
          <p:cNvCxnSpPr>
            <a:stCxn id="353" idx="1"/>
            <a:endCxn id="350" idx="1"/>
          </p:cNvCxnSpPr>
          <p:nvPr/>
        </p:nvCxnSpPr>
        <p:spPr>
          <a:xfrm>
            <a:off x="6623226" y="1238664"/>
            <a:ext cx="600" cy="525300"/>
          </a:xfrm>
          <a:prstGeom prst="bentConnector3">
            <a:avLst>
              <a:gd fmla="val -39687715" name="adj1"/>
            </a:avLst>
          </a:prstGeom>
          <a:noFill/>
          <a:ln cap="flat" cmpd="sng" w="9525">
            <a:solidFill>
              <a:srgbClr val="999999"/>
            </a:solidFill>
            <a:prstDash val="solid"/>
            <a:round/>
            <a:headEnd len="med" w="med" type="none"/>
            <a:tailEnd len="med" w="med" type="none"/>
          </a:ln>
        </p:spPr>
      </p:cxnSp>
      <p:cxnSp>
        <p:nvCxnSpPr>
          <p:cNvPr id="361" name="Google Shape;361;p31"/>
          <p:cNvCxnSpPr>
            <a:stCxn id="352" idx="1"/>
            <a:endCxn id="358" idx="1"/>
          </p:cNvCxnSpPr>
          <p:nvPr/>
        </p:nvCxnSpPr>
        <p:spPr>
          <a:xfrm>
            <a:off x="3487843" y="1243907"/>
            <a:ext cx="172800" cy="520200"/>
          </a:xfrm>
          <a:prstGeom prst="bentConnector3">
            <a:avLst>
              <a:gd fmla="val -137804" name="adj1"/>
            </a:avLst>
          </a:prstGeom>
          <a:noFill/>
          <a:ln cap="flat" cmpd="sng" w="9525">
            <a:solidFill>
              <a:srgbClr val="999999"/>
            </a:solidFill>
            <a:prstDash val="solid"/>
            <a:round/>
            <a:headEnd len="med" w="med" type="none"/>
            <a:tailEnd len="med" w="med" type="none"/>
          </a:ln>
        </p:spPr>
      </p:cxnSp>
      <p:cxnSp>
        <p:nvCxnSpPr>
          <p:cNvPr id="362" name="Google Shape;362;p31"/>
          <p:cNvCxnSpPr>
            <a:stCxn id="351" idx="1"/>
            <a:endCxn id="359" idx="1"/>
          </p:cNvCxnSpPr>
          <p:nvPr/>
        </p:nvCxnSpPr>
        <p:spPr>
          <a:xfrm>
            <a:off x="325598" y="1238667"/>
            <a:ext cx="144600" cy="525300"/>
          </a:xfrm>
          <a:prstGeom prst="bentConnector3">
            <a:avLst>
              <a:gd fmla="val -164678" name="adj1"/>
            </a:avLst>
          </a:prstGeom>
          <a:noFill/>
          <a:ln cap="flat" cmpd="sng" w="9525">
            <a:solidFill>
              <a:srgbClr val="999999"/>
            </a:solidFill>
            <a:prstDash val="solid"/>
            <a:round/>
            <a:headEnd len="med" w="med" type="none"/>
            <a:tailEnd len="med" w="med" type="none"/>
          </a:ln>
        </p:spPr>
      </p:cxnSp>
      <p:cxnSp>
        <p:nvCxnSpPr>
          <p:cNvPr id="363" name="Google Shape;363;p31"/>
          <p:cNvCxnSpPr/>
          <p:nvPr/>
        </p:nvCxnSpPr>
        <p:spPr>
          <a:xfrm rot="10800000">
            <a:off x="-22050" y="3166775"/>
            <a:ext cx="9188100" cy="22500"/>
          </a:xfrm>
          <a:prstGeom prst="straightConnector1">
            <a:avLst/>
          </a:prstGeom>
          <a:noFill/>
          <a:ln cap="flat" cmpd="sng" w="19050">
            <a:solidFill>
              <a:srgbClr val="6D9EEB"/>
            </a:solidFill>
            <a:prstDash val="dashDot"/>
            <a:round/>
            <a:headEnd len="med" w="med" type="none"/>
            <a:tailEnd len="med" w="med" type="none"/>
          </a:ln>
        </p:spPr>
      </p:cxnSp>
      <p:grpSp>
        <p:nvGrpSpPr>
          <p:cNvPr id="364" name="Google Shape;364;p31"/>
          <p:cNvGrpSpPr/>
          <p:nvPr/>
        </p:nvGrpSpPr>
        <p:grpSpPr>
          <a:xfrm>
            <a:off x="136768" y="2109574"/>
            <a:ext cx="528615" cy="324061"/>
            <a:chOff x="4630955" y="3996981"/>
            <a:chExt cx="914400" cy="1828787"/>
          </a:xfrm>
        </p:grpSpPr>
        <p:sp>
          <p:nvSpPr>
            <p:cNvPr id="365" name="Google Shape;365;p31"/>
            <p:cNvSpPr/>
            <p:nvPr/>
          </p:nvSpPr>
          <p:spPr>
            <a:xfrm>
              <a:off x="4630955" y="3996981"/>
              <a:ext cx="914400" cy="914400"/>
            </a:xfrm>
            <a:prstGeom prst="rtTriangle">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366" name="Google Shape;366;p31"/>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grpSp>
        <p:nvGrpSpPr>
          <p:cNvPr id="367" name="Google Shape;367;p31"/>
          <p:cNvGrpSpPr/>
          <p:nvPr/>
        </p:nvGrpSpPr>
        <p:grpSpPr>
          <a:xfrm>
            <a:off x="136768" y="2642974"/>
            <a:ext cx="528615" cy="324061"/>
            <a:chOff x="4630955" y="3996981"/>
            <a:chExt cx="914400" cy="1828787"/>
          </a:xfrm>
        </p:grpSpPr>
        <p:sp>
          <p:nvSpPr>
            <p:cNvPr id="368" name="Google Shape;368;p31"/>
            <p:cNvSpPr/>
            <p:nvPr/>
          </p:nvSpPr>
          <p:spPr>
            <a:xfrm>
              <a:off x="4630955" y="3996981"/>
              <a:ext cx="914400" cy="914400"/>
            </a:xfrm>
            <a:prstGeom prst="rtTriangle">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369" name="Google Shape;369;p31"/>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sp>
        <p:nvSpPr>
          <p:cNvPr id="370" name="Google Shape;370;p31"/>
          <p:cNvSpPr txBox="1"/>
          <p:nvPr/>
        </p:nvSpPr>
        <p:spPr>
          <a:xfrm>
            <a:off x="749375" y="1992625"/>
            <a:ext cx="6209100" cy="5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No dietary carbohydrate digestion occurs in the stomach.</a:t>
            </a:r>
            <a:endParaRPr b="1">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(the high acidity of the stomach inactivates the salivary </a:t>
            </a:r>
            <a:r>
              <a:rPr lang="en">
                <a:solidFill>
                  <a:schemeClr val="dk1"/>
                </a:solidFill>
                <a:latin typeface="Century Gothic"/>
                <a:ea typeface="Century Gothic"/>
                <a:cs typeface="Century Gothic"/>
                <a:sym typeface="Century Gothic"/>
              </a:rPr>
              <a:t>α</a:t>
            </a:r>
            <a:r>
              <a:rPr lang="en">
                <a:latin typeface="Century Gothic"/>
                <a:ea typeface="Century Gothic"/>
                <a:cs typeface="Century Gothic"/>
                <a:sym typeface="Century Gothic"/>
              </a:rPr>
              <a:t>–amylase)</a:t>
            </a:r>
            <a:endParaRPr>
              <a:latin typeface="Century Gothic"/>
              <a:ea typeface="Century Gothic"/>
              <a:cs typeface="Century Gothic"/>
              <a:sym typeface="Century Gothic"/>
            </a:endParaRPr>
          </a:p>
        </p:txBody>
      </p:sp>
      <p:sp>
        <p:nvSpPr>
          <p:cNvPr id="371" name="Google Shape;371;p31"/>
          <p:cNvSpPr txBox="1"/>
          <p:nvPr/>
        </p:nvSpPr>
        <p:spPr>
          <a:xfrm>
            <a:off x="749375" y="2549100"/>
            <a:ext cx="68538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Century Gothic"/>
                <a:ea typeface="Century Gothic"/>
                <a:cs typeface="Century Gothic"/>
                <a:sym typeface="Century Gothic"/>
              </a:rPr>
              <a:t>Pancreatic </a:t>
            </a:r>
            <a:r>
              <a:rPr b="1" lang="en" sz="1300">
                <a:solidFill>
                  <a:schemeClr val="dk1"/>
                </a:solidFill>
                <a:latin typeface="Century Gothic"/>
                <a:ea typeface="Century Gothic"/>
                <a:cs typeface="Century Gothic"/>
                <a:sym typeface="Century Gothic"/>
              </a:rPr>
              <a:t>α</a:t>
            </a:r>
            <a:r>
              <a:rPr b="1" lang="en" sz="1300">
                <a:latin typeface="Century Gothic"/>
                <a:ea typeface="Century Gothic"/>
                <a:cs typeface="Century Gothic"/>
                <a:sym typeface="Century Gothic"/>
              </a:rPr>
              <a:t>–amylase continues the process of starch &amp; glycogen digestion in the small intestine. </a:t>
            </a:r>
            <a:r>
              <a:rPr lang="en" sz="1300">
                <a:latin typeface="Century Gothic"/>
                <a:ea typeface="Century Gothic"/>
                <a:cs typeface="Century Gothic"/>
                <a:sym typeface="Century Gothic"/>
              </a:rPr>
              <a:t>(Secreted by pancreas and works in small intestine)</a:t>
            </a:r>
            <a:endParaRPr sz="1300">
              <a:latin typeface="Century Gothic"/>
              <a:ea typeface="Century Gothic"/>
              <a:cs typeface="Century Gothic"/>
              <a:sym typeface="Century Gothic"/>
            </a:endParaRPr>
          </a:p>
        </p:txBody>
      </p:sp>
      <p:sp>
        <p:nvSpPr>
          <p:cNvPr id="372" name="Google Shape;372;p31"/>
          <p:cNvSpPr txBox="1"/>
          <p:nvPr/>
        </p:nvSpPr>
        <p:spPr>
          <a:xfrm>
            <a:off x="1150750" y="3365950"/>
            <a:ext cx="6209100" cy="4410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Effects of a-amylase on Glycogen</a:t>
            </a:r>
            <a:endParaRPr sz="2400">
              <a:solidFill>
                <a:srgbClr val="3C78D8"/>
              </a:solidFill>
              <a:latin typeface="Comfortaa"/>
              <a:ea typeface="Comfortaa"/>
              <a:cs typeface="Comfortaa"/>
              <a:sym typeface="Comfortaa"/>
            </a:endParaRPr>
          </a:p>
        </p:txBody>
      </p:sp>
      <p:sp>
        <p:nvSpPr>
          <p:cNvPr id="373" name="Google Shape;373;p31"/>
          <p:cNvSpPr/>
          <p:nvPr/>
        </p:nvSpPr>
        <p:spPr>
          <a:xfrm>
            <a:off x="1544450" y="3959300"/>
            <a:ext cx="5866800" cy="391200"/>
          </a:xfrm>
          <a:prstGeom prst="rect">
            <a:avLst/>
          </a:prstGeom>
          <a:solidFill>
            <a:srgbClr val="F3F3F3"/>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1200"/>
          </a:p>
        </p:txBody>
      </p:sp>
      <p:sp>
        <p:nvSpPr>
          <p:cNvPr id="374" name="Google Shape;374;p31"/>
          <p:cNvSpPr/>
          <p:nvPr/>
        </p:nvSpPr>
        <p:spPr>
          <a:xfrm>
            <a:off x="0" y="3959300"/>
            <a:ext cx="2321400" cy="391200"/>
          </a:xfrm>
          <a:prstGeom prst="homePlate">
            <a:avLst>
              <a:gd fmla="val 50000" name="adj"/>
            </a:avLst>
          </a:prstGeom>
          <a:solidFill>
            <a:srgbClr val="3C78D8"/>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800">
                <a:solidFill>
                  <a:srgbClr val="FFFFFF"/>
                </a:solidFill>
                <a:latin typeface="Century Gothic"/>
                <a:ea typeface="Century Gothic"/>
                <a:cs typeface="Century Gothic"/>
                <a:sym typeface="Century Gothic"/>
              </a:rPr>
              <a:t>Hydrolysis of:</a:t>
            </a:r>
            <a:endParaRPr sz="1800">
              <a:solidFill>
                <a:srgbClr val="FFFFFF"/>
              </a:solidFill>
              <a:latin typeface="Century Gothic"/>
              <a:ea typeface="Century Gothic"/>
              <a:cs typeface="Century Gothic"/>
              <a:sym typeface="Century Gothic"/>
            </a:endParaRPr>
          </a:p>
        </p:txBody>
      </p:sp>
      <p:sp>
        <p:nvSpPr>
          <p:cNvPr id="375" name="Google Shape;375;p31"/>
          <p:cNvSpPr txBox="1"/>
          <p:nvPr/>
        </p:nvSpPr>
        <p:spPr>
          <a:xfrm>
            <a:off x="2343493" y="3964320"/>
            <a:ext cx="5067300" cy="39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solidFill>
                  <a:srgbClr val="2F2B20"/>
                </a:solidFill>
                <a:latin typeface="Comfortaa"/>
                <a:ea typeface="Comfortaa"/>
                <a:cs typeface="Comfortaa"/>
                <a:sym typeface="Comfortaa"/>
              </a:rPr>
              <a:t>α</a:t>
            </a:r>
            <a:r>
              <a:rPr lang="en">
                <a:solidFill>
                  <a:srgbClr val="2F2B20"/>
                </a:solidFill>
                <a:latin typeface="Century Gothic"/>
                <a:ea typeface="Century Gothic"/>
                <a:cs typeface="Century Gothic"/>
                <a:sym typeface="Century Gothic"/>
              </a:rPr>
              <a:t>(1,4) glycosidic bonds</a:t>
            </a:r>
            <a:endParaRPr>
              <a:solidFill>
                <a:srgbClr val="2F2B20"/>
              </a:solidFill>
              <a:latin typeface="Century Gothic"/>
              <a:ea typeface="Century Gothic"/>
              <a:cs typeface="Century Gothic"/>
              <a:sym typeface="Century Gothic"/>
            </a:endParaRPr>
          </a:p>
        </p:txBody>
      </p:sp>
      <p:sp>
        <p:nvSpPr>
          <p:cNvPr id="376" name="Google Shape;376;p31"/>
          <p:cNvSpPr/>
          <p:nvPr/>
        </p:nvSpPr>
        <p:spPr>
          <a:xfrm>
            <a:off x="1544450" y="4426692"/>
            <a:ext cx="5866800" cy="618600"/>
          </a:xfrm>
          <a:prstGeom prst="rect">
            <a:avLst/>
          </a:prstGeom>
          <a:solidFill>
            <a:srgbClr val="F3F3F3"/>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1200"/>
          </a:p>
        </p:txBody>
      </p:sp>
      <p:sp>
        <p:nvSpPr>
          <p:cNvPr id="377" name="Google Shape;377;p31"/>
          <p:cNvSpPr/>
          <p:nvPr/>
        </p:nvSpPr>
        <p:spPr>
          <a:xfrm>
            <a:off x="0" y="4426695"/>
            <a:ext cx="2427600" cy="618600"/>
          </a:xfrm>
          <a:prstGeom prst="homePlate">
            <a:avLst>
              <a:gd fmla="val 50000"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800">
                <a:solidFill>
                  <a:srgbClr val="FFFFFF"/>
                </a:solidFill>
                <a:latin typeface="Century Gothic"/>
                <a:ea typeface="Century Gothic"/>
                <a:cs typeface="Century Gothic"/>
                <a:sym typeface="Century Gothic"/>
              </a:rPr>
              <a:t>Products:</a:t>
            </a:r>
            <a:endParaRPr b="1" sz="1800">
              <a:solidFill>
                <a:srgbClr val="FFFFFF"/>
              </a:solidFill>
              <a:latin typeface="Century Gothic"/>
              <a:ea typeface="Century Gothic"/>
              <a:cs typeface="Century Gothic"/>
              <a:sym typeface="Century Gothic"/>
            </a:endParaRPr>
          </a:p>
        </p:txBody>
      </p:sp>
      <p:sp>
        <p:nvSpPr>
          <p:cNvPr id="378" name="Google Shape;378;p31"/>
          <p:cNvSpPr txBox="1"/>
          <p:nvPr/>
        </p:nvSpPr>
        <p:spPr>
          <a:xfrm>
            <a:off x="2225975" y="4434625"/>
            <a:ext cx="5185200" cy="6186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entury Gothic"/>
              <a:buChar char="-"/>
            </a:pPr>
            <a:r>
              <a:rPr lang="en" sz="1200">
                <a:solidFill>
                  <a:srgbClr val="2F2B20"/>
                </a:solidFill>
                <a:latin typeface="Century Gothic"/>
                <a:ea typeface="Century Gothic"/>
                <a:cs typeface="Century Gothic"/>
                <a:sym typeface="Century Gothic"/>
              </a:rPr>
              <a:t>Mixture of short oligosaccharides (both branched &amp; unbranched) </a:t>
            </a:r>
            <a:endParaRPr sz="1200">
              <a:solidFill>
                <a:srgbClr val="2F2B20"/>
              </a:solidFill>
              <a:latin typeface="Century Gothic"/>
              <a:ea typeface="Century Gothic"/>
              <a:cs typeface="Century Gothic"/>
              <a:sym typeface="Century Gothic"/>
            </a:endParaRPr>
          </a:p>
          <a:p>
            <a:pPr indent="-304800" lvl="0" marL="457200" rtl="0" algn="l">
              <a:spcBef>
                <a:spcPts val="0"/>
              </a:spcBef>
              <a:spcAft>
                <a:spcPts val="0"/>
              </a:spcAft>
              <a:buClr>
                <a:srgbClr val="2F2B20"/>
              </a:buClr>
              <a:buSzPts val="1200"/>
              <a:buFont typeface="Century Gothic"/>
              <a:buChar char="-"/>
            </a:pPr>
            <a:r>
              <a:rPr lang="en" sz="1200">
                <a:solidFill>
                  <a:srgbClr val="2F2B20"/>
                </a:solidFill>
                <a:latin typeface="Century Gothic"/>
                <a:ea typeface="Century Gothic"/>
                <a:cs typeface="Century Gothic"/>
                <a:sym typeface="Century Gothic"/>
              </a:rPr>
              <a:t>Disaccharides: Maltose and isomaltose</a:t>
            </a:r>
            <a:endParaRPr sz="1200">
              <a:solidFill>
                <a:srgbClr val="2F2B20"/>
              </a:solidFill>
              <a:latin typeface="Century Gothic"/>
              <a:ea typeface="Century Gothic"/>
              <a:cs typeface="Century Gothic"/>
              <a:sym typeface="Century Gothic"/>
            </a:endParaRPr>
          </a:p>
        </p:txBody>
      </p:sp>
      <p:pic>
        <p:nvPicPr>
          <p:cNvPr id="379" name="Google Shape;379;p31"/>
          <p:cNvPicPr preferRelativeResize="0"/>
          <p:nvPr/>
        </p:nvPicPr>
        <p:blipFill>
          <a:blip r:embed="rId3">
            <a:alphaModFix/>
          </a:blip>
          <a:stretch>
            <a:fillRect/>
          </a:stretch>
        </p:blipFill>
        <p:spPr>
          <a:xfrm>
            <a:off x="7480787" y="3239863"/>
            <a:ext cx="1652425" cy="1840124"/>
          </a:xfrm>
          <a:prstGeom prst="rect">
            <a:avLst/>
          </a:prstGeom>
          <a:noFill/>
          <a:ln>
            <a:noFill/>
          </a:ln>
        </p:spPr>
      </p:pic>
      <p:sp>
        <p:nvSpPr>
          <p:cNvPr id="380" name="Google Shape;380;p31"/>
          <p:cNvSpPr txBox="1"/>
          <p:nvPr/>
        </p:nvSpPr>
        <p:spPr>
          <a:xfrm>
            <a:off x="7442550" y="3199000"/>
            <a:ext cx="1728900" cy="2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highlight>
                  <a:srgbClr val="93C47D"/>
                </a:highlight>
                <a:latin typeface="Century Gothic"/>
                <a:ea typeface="Century Gothic"/>
                <a:cs typeface="Century Gothic"/>
                <a:sym typeface="Century Gothic"/>
              </a:rPr>
              <a:t>A branch point every 8-10 amino</a:t>
            </a:r>
            <a:r>
              <a:rPr lang="en" sz="600">
                <a:highlight>
                  <a:srgbClr val="6AA84F"/>
                </a:highlight>
                <a:latin typeface="Century Gothic"/>
                <a:ea typeface="Century Gothic"/>
                <a:cs typeface="Century Gothic"/>
                <a:sym typeface="Century Gothic"/>
              </a:rPr>
              <a:t> </a:t>
            </a:r>
            <a:r>
              <a:rPr lang="en" sz="600">
                <a:highlight>
                  <a:srgbClr val="93C47D"/>
                </a:highlight>
                <a:latin typeface="Century Gothic"/>
                <a:ea typeface="Century Gothic"/>
                <a:cs typeface="Century Gothic"/>
                <a:sym typeface="Century Gothic"/>
              </a:rPr>
              <a:t>acids</a:t>
            </a:r>
            <a:endParaRPr sz="600">
              <a:highlight>
                <a:srgbClr val="93C47D"/>
              </a:highlight>
              <a:latin typeface="Century Gothic"/>
              <a:ea typeface="Century Gothic"/>
              <a:cs typeface="Century Gothic"/>
              <a:sym typeface="Century Gothic"/>
            </a:endParaRPr>
          </a:p>
        </p:txBody>
      </p:sp>
      <p:sp>
        <p:nvSpPr>
          <p:cNvPr id="381" name="Google Shape;381;p31"/>
          <p:cNvSpPr txBox="1"/>
          <p:nvPr/>
        </p:nvSpPr>
        <p:spPr>
          <a:xfrm>
            <a:off x="6" y="3162688"/>
            <a:ext cx="4614300" cy="6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6AA84F"/>
                </a:solidFill>
                <a:latin typeface="Century Gothic"/>
                <a:ea typeface="Century Gothic"/>
                <a:cs typeface="Century Gothic"/>
                <a:sym typeface="Century Gothic"/>
              </a:rPr>
              <a:t>*</a:t>
            </a:r>
            <a:r>
              <a:rPr lang="en" sz="800">
                <a:solidFill>
                  <a:srgbClr val="6AA84F"/>
                </a:solidFill>
                <a:latin typeface="Century Gothic"/>
                <a:ea typeface="Century Gothic"/>
                <a:cs typeface="Century Gothic"/>
                <a:sym typeface="Century Gothic"/>
              </a:rPr>
              <a:t>In blood both,but salivary is so low so it’s referred as pancreatic</a:t>
            </a:r>
            <a:endParaRPr sz="800">
              <a:solidFill>
                <a:srgbClr val="6AA84F"/>
              </a:solidFill>
              <a:latin typeface="Century Gothic"/>
              <a:ea typeface="Century Gothic"/>
              <a:cs typeface="Century Gothic"/>
              <a:sym typeface="Century Gothic"/>
            </a:endParaRPr>
          </a:p>
        </p:txBody>
      </p:sp>
      <p:sp>
        <p:nvSpPr>
          <p:cNvPr id="382" name="Google Shape;382;p31"/>
          <p:cNvSpPr txBox="1"/>
          <p:nvPr/>
        </p:nvSpPr>
        <p:spPr>
          <a:xfrm>
            <a:off x="2072862" y="1085060"/>
            <a:ext cx="309300" cy="2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3C47D"/>
                </a:solidFill>
              </a:rPr>
              <a:t>*</a:t>
            </a:r>
            <a:endParaRPr b="1">
              <a:solidFill>
                <a:srgbClr val="93C47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32"/>
          <p:cNvSpPr/>
          <p:nvPr/>
        </p:nvSpPr>
        <p:spPr>
          <a:xfrm>
            <a:off x="5737975" y="1901150"/>
            <a:ext cx="3275700" cy="5457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300">
                <a:latin typeface="Century Gothic"/>
                <a:ea typeface="Century Gothic"/>
                <a:cs typeface="Century Gothic"/>
                <a:sym typeface="Century Gothic"/>
              </a:rPr>
              <a:t>The clinical significance of rising circulating levels of α-amylase activity:</a:t>
            </a:r>
            <a:endParaRPr sz="1300">
              <a:latin typeface="Century Gothic"/>
              <a:ea typeface="Century Gothic"/>
              <a:cs typeface="Century Gothic"/>
              <a:sym typeface="Century Gothic"/>
            </a:endParaRPr>
          </a:p>
        </p:txBody>
      </p:sp>
      <p:sp>
        <p:nvSpPr>
          <p:cNvPr id="388" name="Google Shape;388;p32"/>
          <p:cNvSpPr/>
          <p:nvPr/>
        </p:nvSpPr>
        <p:spPr>
          <a:xfrm>
            <a:off x="166200" y="4236675"/>
            <a:ext cx="2199600" cy="5457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300">
                <a:latin typeface="Century Gothic"/>
                <a:ea typeface="Century Gothic"/>
                <a:cs typeface="Century Gothic"/>
                <a:sym typeface="Century Gothic"/>
              </a:rPr>
              <a:t>Then returns to normal within few days. </a:t>
            </a:r>
            <a:r>
              <a:rPr lang="en" sz="700">
                <a:solidFill>
                  <a:srgbClr val="6AA84F"/>
                </a:solidFill>
                <a:latin typeface="Century Gothic"/>
                <a:ea typeface="Century Gothic"/>
                <a:cs typeface="Century Gothic"/>
                <a:sym typeface="Century Gothic"/>
              </a:rPr>
              <a:t>Usually 5 days</a:t>
            </a:r>
            <a:endParaRPr sz="700">
              <a:solidFill>
                <a:srgbClr val="6AA84F"/>
              </a:solidFill>
              <a:latin typeface="Century Gothic"/>
              <a:ea typeface="Century Gothic"/>
              <a:cs typeface="Century Gothic"/>
              <a:sym typeface="Century Gothic"/>
            </a:endParaRPr>
          </a:p>
        </p:txBody>
      </p:sp>
      <p:sp>
        <p:nvSpPr>
          <p:cNvPr id="389" name="Google Shape;389;p32"/>
          <p:cNvSpPr/>
          <p:nvPr/>
        </p:nvSpPr>
        <p:spPr>
          <a:xfrm>
            <a:off x="166203" y="2901175"/>
            <a:ext cx="2199600" cy="5457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300">
                <a:latin typeface="Century Gothic"/>
                <a:ea typeface="Century Gothic"/>
                <a:cs typeface="Century Gothic"/>
                <a:sym typeface="Century Gothic"/>
              </a:rPr>
              <a:t>Its level starts to </a:t>
            </a:r>
            <a:r>
              <a:rPr b="1" lang="en" sz="1300">
                <a:latin typeface="Century Gothic"/>
                <a:ea typeface="Century Gothic"/>
                <a:cs typeface="Century Gothic"/>
                <a:sym typeface="Century Gothic"/>
              </a:rPr>
              <a:t>rise</a:t>
            </a:r>
            <a:r>
              <a:rPr lang="en" sz="1300">
                <a:latin typeface="Century Gothic"/>
                <a:ea typeface="Century Gothic"/>
                <a:cs typeface="Century Gothic"/>
                <a:sym typeface="Century Gothic"/>
              </a:rPr>
              <a:t> within few hours.</a:t>
            </a:r>
            <a:endParaRPr sz="1300">
              <a:latin typeface="Century Gothic"/>
              <a:ea typeface="Century Gothic"/>
              <a:cs typeface="Century Gothic"/>
              <a:sym typeface="Century Gothic"/>
            </a:endParaRPr>
          </a:p>
        </p:txBody>
      </p:sp>
      <p:sp>
        <p:nvSpPr>
          <p:cNvPr id="390" name="Google Shape;390;p32"/>
          <p:cNvSpPr/>
          <p:nvPr/>
        </p:nvSpPr>
        <p:spPr>
          <a:xfrm>
            <a:off x="166203" y="3568938"/>
            <a:ext cx="2199600" cy="5457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300">
                <a:latin typeface="Century Gothic"/>
                <a:ea typeface="Century Gothic"/>
                <a:cs typeface="Century Gothic"/>
                <a:sym typeface="Century Gothic"/>
              </a:rPr>
              <a:t>Reaches a </a:t>
            </a:r>
            <a:r>
              <a:rPr b="1" lang="en" sz="1300">
                <a:latin typeface="Century Gothic"/>
                <a:ea typeface="Century Gothic"/>
                <a:cs typeface="Century Gothic"/>
                <a:sym typeface="Century Gothic"/>
              </a:rPr>
              <a:t>peak</a:t>
            </a:r>
            <a:r>
              <a:rPr lang="en" sz="1300">
                <a:latin typeface="Century Gothic"/>
                <a:ea typeface="Century Gothic"/>
                <a:cs typeface="Century Gothic"/>
                <a:sym typeface="Century Gothic"/>
              </a:rPr>
              <a:t> within 12-72 hours.</a:t>
            </a:r>
            <a:endParaRPr sz="1300">
              <a:latin typeface="Century Gothic"/>
              <a:ea typeface="Century Gothic"/>
              <a:cs typeface="Century Gothic"/>
              <a:sym typeface="Century Gothic"/>
            </a:endParaRPr>
          </a:p>
        </p:txBody>
      </p:sp>
      <p:cxnSp>
        <p:nvCxnSpPr>
          <p:cNvPr id="391" name="Google Shape;391;p32"/>
          <p:cNvCxnSpPr>
            <a:stCxn id="392" idx="1"/>
            <a:endCxn id="389" idx="3"/>
          </p:cNvCxnSpPr>
          <p:nvPr/>
        </p:nvCxnSpPr>
        <p:spPr>
          <a:xfrm rot="10800000">
            <a:off x="2365850" y="3173975"/>
            <a:ext cx="654900" cy="668100"/>
          </a:xfrm>
          <a:prstGeom prst="curvedConnector3">
            <a:avLst>
              <a:gd fmla="val 50004" name="adj1"/>
            </a:avLst>
          </a:prstGeom>
          <a:noFill/>
          <a:ln cap="flat" cmpd="sng" w="9525">
            <a:solidFill>
              <a:srgbClr val="000000"/>
            </a:solidFill>
            <a:prstDash val="solid"/>
            <a:round/>
            <a:headEnd len="med" w="med" type="none"/>
            <a:tailEnd len="med" w="med" type="none"/>
          </a:ln>
        </p:spPr>
      </p:cxnSp>
      <p:cxnSp>
        <p:nvCxnSpPr>
          <p:cNvPr id="393" name="Google Shape;393;p32"/>
          <p:cNvCxnSpPr>
            <a:stCxn id="392" idx="1"/>
            <a:endCxn id="390" idx="3"/>
          </p:cNvCxnSpPr>
          <p:nvPr/>
        </p:nvCxnSpPr>
        <p:spPr>
          <a:xfrm flipH="1">
            <a:off x="2365850" y="3842075"/>
            <a:ext cx="654900" cy="600"/>
          </a:xfrm>
          <a:prstGeom prst="curvedConnector3">
            <a:avLst>
              <a:gd fmla="val 50004" name="adj1"/>
            </a:avLst>
          </a:prstGeom>
          <a:noFill/>
          <a:ln cap="flat" cmpd="sng" w="9525">
            <a:solidFill>
              <a:srgbClr val="000000"/>
            </a:solidFill>
            <a:prstDash val="solid"/>
            <a:round/>
            <a:headEnd len="med" w="med" type="none"/>
            <a:tailEnd len="med" w="med" type="none"/>
          </a:ln>
        </p:spPr>
      </p:cxnSp>
      <p:cxnSp>
        <p:nvCxnSpPr>
          <p:cNvPr id="394" name="Google Shape;394;p32"/>
          <p:cNvCxnSpPr>
            <a:stCxn id="392" idx="1"/>
            <a:endCxn id="388" idx="3"/>
          </p:cNvCxnSpPr>
          <p:nvPr/>
        </p:nvCxnSpPr>
        <p:spPr>
          <a:xfrm flipH="1">
            <a:off x="2365850" y="3842075"/>
            <a:ext cx="654900" cy="667500"/>
          </a:xfrm>
          <a:prstGeom prst="curvedConnector3">
            <a:avLst>
              <a:gd fmla="val 50004" name="adj1"/>
            </a:avLst>
          </a:prstGeom>
          <a:noFill/>
          <a:ln cap="flat" cmpd="sng" w="9525">
            <a:solidFill>
              <a:srgbClr val="000000"/>
            </a:solidFill>
            <a:prstDash val="solid"/>
            <a:round/>
            <a:headEnd len="med" w="med" type="none"/>
            <a:tailEnd len="med" w="med" type="none"/>
          </a:ln>
        </p:spPr>
      </p:cxnSp>
      <p:sp>
        <p:nvSpPr>
          <p:cNvPr id="395" name="Google Shape;395;p32"/>
          <p:cNvSpPr/>
          <p:nvPr/>
        </p:nvSpPr>
        <p:spPr>
          <a:xfrm>
            <a:off x="1872000" y="192600"/>
            <a:ext cx="5400000" cy="579000"/>
          </a:xfrm>
          <a:prstGeom prst="roundRect">
            <a:avLst>
              <a:gd fmla="val 16667" name="adj"/>
            </a:avLst>
          </a:prstGeom>
          <a:solidFill>
            <a:srgbClr val="3C78D8"/>
          </a:solidFill>
          <a:ln>
            <a:noFill/>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2400">
                <a:solidFill>
                  <a:srgbClr val="FFFFFF"/>
                </a:solidFill>
                <a:latin typeface="Comfortaa"/>
                <a:ea typeface="Comfortaa"/>
                <a:cs typeface="Comfortaa"/>
                <a:sym typeface="Comfortaa"/>
              </a:rPr>
              <a:t>Serum level of α-amylases</a:t>
            </a:r>
            <a:endParaRPr b="1" sz="2400">
              <a:solidFill>
                <a:srgbClr val="FFFFFF"/>
              </a:solidFill>
              <a:latin typeface="Comfortaa"/>
              <a:ea typeface="Comfortaa"/>
              <a:cs typeface="Comfortaa"/>
              <a:sym typeface="Comfortaa"/>
            </a:endParaRPr>
          </a:p>
        </p:txBody>
      </p:sp>
      <p:sp>
        <p:nvSpPr>
          <p:cNvPr id="396" name="Google Shape;396;p32"/>
          <p:cNvSpPr/>
          <p:nvPr/>
        </p:nvSpPr>
        <p:spPr>
          <a:xfrm>
            <a:off x="245075" y="1901138"/>
            <a:ext cx="3275700" cy="5457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Normal level in serum: </a:t>
            </a:r>
            <a:r>
              <a:rPr b="1" lang="en">
                <a:solidFill>
                  <a:schemeClr val="dk1"/>
                </a:solidFill>
                <a:latin typeface="Century Gothic"/>
                <a:ea typeface="Century Gothic"/>
                <a:cs typeface="Century Gothic"/>
                <a:sym typeface="Century Gothic"/>
              </a:rPr>
              <a:t>25 -125 U/L</a:t>
            </a:r>
            <a:endParaRPr b="1">
              <a:solidFill>
                <a:schemeClr val="dk1"/>
              </a:solidFill>
              <a:latin typeface="Century Gothic"/>
              <a:ea typeface="Century Gothic"/>
              <a:cs typeface="Century Gothic"/>
              <a:sym typeface="Century Gothic"/>
            </a:endParaRPr>
          </a:p>
        </p:txBody>
      </p:sp>
      <p:cxnSp>
        <p:nvCxnSpPr>
          <p:cNvPr id="397" name="Google Shape;397;p32"/>
          <p:cNvCxnSpPr>
            <a:stCxn id="387" idx="2"/>
            <a:endCxn id="392" idx="3"/>
          </p:cNvCxnSpPr>
          <p:nvPr/>
        </p:nvCxnSpPr>
        <p:spPr>
          <a:xfrm rot="5400000">
            <a:off x="6373675" y="2840000"/>
            <a:ext cx="1395300" cy="609000"/>
          </a:xfrm>
          <a:prstGeom prst="curvedConnector2">
            <a:avLst/>
          </a:prstGeom>
          <a:noFill/>
          <a:ln cap="flat" cmpd="sng" w="9525">
            <a:solidFill>
              <a:srgbClr val="666666"/>
            </a:solidFill>
            <a:prstDash val="solid"/>
            <a:round/>
            <a:headEnd len="med" w="med" type="none"/>
            <a:tailEnd len="med" w="med" type="none"/>
          </a:ln>
        </p:spPr>
      </p:cxnSp>
      <p:sp>
        <p:nvSpPr>
          <p:cNvPr id="392" name="Google Shape;392;p32"/>
          <p:cNvSpPr/>
          <p:nvPr/>
        </p:nvSpPr>
        <p:spPr>
          <a:xfrm>
            <a:off x="3020750" y="3300575"/>
            <a:ext cx="3746100" cy="10830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Diagnosis of </a:t>
            </a:r>
            <a:r>
              <a:rPr b="1" lang="en">
                <a:solidFill>
                  <a:schemeClr val="dk1"/>
                </a:solidFill>
                <a:latin typeface="Century Gothic"/>
                <a:ea typeface="Century Gothic"/>
                <a:cs typeface="Century Gothic"/>
                <a:sym typeface="Century Gothic"/>
              </a:rPr>
              <a:t>acute pancreatitis</a:t>
            </a:r>
            <a:r>
              <a:rPr lang="en">
                <a:solidFill>
                  <a:schemeClr val="dk1"/>
                </a:solidFill>
                <a:latin typeface="Century Gothic"/>
                <a:ea typeface="Century Gothic"/>
                <a:cs typeface="Century Gothic"/>
                <a:sym typeface="Century Gothic"/>
              </a:rPr>
              <a:t>:</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(damage of pancreatic cells</a:t>
            </a:r>
            <a:r>
              <a:rPr lang="en" sz="1100">
                <a:solidFill>
                  <a:schemeClr val="dk1"/>
                </a:solidFill>
                <a:latin typeface="Century Gothic"/>
                <a:ea typeface="Century Gothic"/>
                <a:cs typeface="Century Gothic"/>
                <a:sym typeface="Century Gothic"/>
              </a:rPr>
              <a:t> </a:t>
            </a:r>
            <a:r>
              <a:rPr lang="en" sz="1800">
                <a:solidFill>
                  <a:schemeClr val="dk1"/>
                </a:solidFill>
                <a:latin typeface="Century Gothic"/>
                <a:ea typeface="Century Gothic"/>
                <a:cs typeface="Century Gothic"/>
                <a:sym typeface="Century Gothic"/>
              </a:rPr>
              <a:t>→</a:t>
            </a:r>
            <a:r>
              <a:rPr lang="en">
                <a:solidFill>
                  <a:schemeClr val="dk1"/>
                </a:solidFill>
                <a:latin typeface="Century Gothic"/>
                <a:ea typeface="Century Gothic"/>
                <a:cs typeface="Century Gothic"/>
                <a:sym typeface="Century Gothic"/>
              </a:rPr>
              <a:t> release &amp; activation of the</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intracellular enzymes into the blood)</a:t>
            </a:r>
            <a:endParaRPr sz="1300">
              <a:latin typeface="Century Gothic"/>
              <a:ea typeface="Century Gothic"/>
              <a:cs typeface="Century Gothic"/>
              <a:sym typeface="Century Gothic"/>
            </a:endParaRPr>
          </a:p>
        </p:txBody>
      </p:sp>
      <p:cxnSp>
        <p:nvCxnSpPr>
          <p:cNvPr id="398" name="Google Shape;398;p32"/>
          <p:cNvCxnSpPr>
            <a:stCxn id="395" idx="2"/>
            <a:endCxn id="387" idx="0"/>
          </p:cNvCxnSpPr>
          <p:nvPr/>
        </p:nvCxnSpPr>
        <p:spPr>
          <a:xfrm flipH="1" rot="-5400000">
            <a:off x="5409150" y="-65550"/>
            <a:ext cx="1129500" cy="2803800"/>
          </a:xfrm>
          <a:prstGeom prst="curvedConnector3">
            <a:avLst>
              <a:gd fmla="val 50002" name="adj1"/>
            </a:avLst>
          </a:prstGeom>
          <a:noFill/>
          <a:ln cap="flat" cmpd="sng" w="9525">
            <a:solidFill>
              <a:srgbClr val="666666"/>
            </a:solidFill>
            <a:prstDash val="solid"/>
            <a:round/>
            <a:headEnd len="med" w="med" type="none"/>
            <a:tailEnd len="med" w="med" type="none"/>
          </a:ln>
        </p:spPr>
      </p:cxnSp>
      <p:cxnSp>
        <p:nvCxnSpPr>
          <p:cNvPr id="399" name="Google Shape;399;p32"/>
          <p:cNvCxnSpPr>
            <a:stCxn id="395" idx="2"/>
            <a:endCxn id="396" idx="0"/>
          </p:cNvCxnSpPr>
          <p:nvPr/>
        </p:nvCxnSpPr>
        <p:spPr>
          <a:xfrm rot="5400000">
            <a:off x="2662650" y="-8250"/>
            <a:ext cx="1129500" cy="2689200"/>
          </a:xfrm>
          <a:prstGeom prst="curvedConnector3">
            <a:avLst>
              <a:gd fmla="val 50002" name="adj1"/>
            </a:avLst>
          </a:prstGeom>
          <a:noFill/>
          <a:ln cap="flat" cmpd="sng" w="9525">
            <a:solidFill>
              <a:srgbClr val="666666"/>
            </a:solidFill>
            <a:prstDash val="solid"/>
            <a:round/>
            <a:headEnd len="med" w="med" type="none"/>
            <a:tailEnd len="med" w="med" type="none"/>
          </a:ln>
        </p:spPr>
      </p:cxnSp>
      <p:sp>
        <p:nvSpPr>
          <p:cNvPr id="400" name="Google Shape;400;p32"/>
          <p:cNvSpPr txBox="1"/>
          <p:nvPr/>
        </p:nvSpPr>
        <p:spPr>
          <a:xfrm>
            <a:off x="6828852" y="4079325"/>
            <a:ext cx="2246700" cy="8604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6AA84F"/>
                </a:solidFill>
                <a:latin typeface="Century Gothic"/>
                <a:ea typeface="Century Gothic"/>
                <a:cs typeface="Century Gothic"/>
                <a:sym typeface="Century Gothic"/>
              </a:rPr>
              <a:t>The significant in using serum a-amylase level test:</a:t>
            </a:r>
            <a:endParaRPr b="1" sz="8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1)cheap;lipase is more expensive</a:t>
            </a:r>
            <a:endParaRPr sz="8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2)easy</a:t>
            </a:r>
            <a:endParaRPr sz="8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3)has certain pattern</a:t>
            </a:r>
            <a:endParaRPr sz="800">
              <a:solidFill>
                <a:srgbClr val="6AA84F"/>
              </a:solidFill>
              <a:latin typeface="Century Gothic"/>
              <a:ea typeface="Century Gothic"/>
              <a:cs typeface="Century Gothic"/>
              <a:sym typeface="Century Gothic"/>
            </a:endParaRPr>
          </a:p>
        </p:txBody>
      </p:sp>
      <p:sp>
        <p:nvSpPr>
          <p:cNvPr id="401" name="Google Shape;401;p32"/>
          <p:cNvSpPr txBox="1"/>
          <p:nvPr/>
        </p:nvSpPr>
        <p:spPr>
          <a:xfrm>
            <a:off x="2976175" y="2168463"/>
            <a:ext cx="838500" cy="3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66666"/>
                </a:solidFill>
                <a:latin typeface="Century Gothic"/>
                <a:ea typeface="Century Gothic"/>
                <a:cs typeface="Century Gothic"/>
                <a:sym typeface="Century Gothic"/>
              </a:rPr>
              <a:t>Units/L</a:t>
            </a:r>
            <a:endParaRPr sz="700">
              <a:solidFill>
                <a:srgbClr val="666666"/>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33"/>
          <p:cNvSpPr txBox="1"/>
          <p:nvPr/>
        </p:nvSpPr>
        <p:spPr>
          <a:xfrm>
            <a:off x="0" y="55300"/>
            <a:ext cx="9144000" cy="792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 sz="2400">
                <a:solidFill>
                  <a:srgbClr val="3C78D8"/>
                </a:solidFill>
                <a:latin typeface="Comfortaa"/>
                <a:ea typeface="Comfortaa"/>
                <a:cs typeface="Comfortaa"/>
                <a:sym typeface="Comfortaa"/>
              </a:rPr>
              <a:t>Final Digestion of Carbohydrates</a:t>
            </a:r>
            <a:endParaRPr sz="2400">
              <a:solidFill>
                <a:srgbClr val="3C78D8"/>
              </a:solidFill>
              <a:latin typeface="Comfortaa"/>
              <a:ea typeface="Comfortaa"/>
              <a:cs typeface="Comfortaa"/>
              <a:sym typeface="Comfortaa"/>
            </a:endParaRPr>
          </a:p>
          <a:p>
            <a:pPr indent="0" lvl="0" marL="0" rtl="0" algn="ctr">
              <a:spcBef>
                <a:spcPts val="0"/>
              </a:spcBef>
              <a:spcAft>
                <a:spcPts val="0"/>
              </a:spcAft>
              <a:buNone/>
            </a:pPr>
            <a:r>
              <a:rPr lang="en" sz="2400">
                <a:solidFill>
                  <a:srgbClr val="3C78D8"/>
                </a:solidFill>
                <a:latin typeface="Comfortaa"/>
                <a:ea typeface="Comfortaa"/>
                <a:cs typeface="Comfortaa"/>
                <a:sym typeface="Comfortaa"/>
              </a:rPr>
              <a:t>B</a:t>
            </a:r>
            <a:r>
              <a:rPr lang="en" sz="2400">
                <a:solidFill>
                  <a:srgbClr val="3C78D8"/>
                </a:solidFill>
                <a:latin typeface="Comfortaa"/>
                <a:ea typeface="Comfortaa"/>
                <a:cs typeface="Comfortaa"/>
                <a:sym typeface="Comfortaa"/>
              </a:rPr>
              <a:t>y Intestinal Enzymes in The Small Intestine</a:t>
            </a:r>
            <a:endParaRPr sz="2400">
              <a:solidFill>
                <a:srgbClr val="3C78D8"/>
              </a:solidFill>
              <a:latin typeface="Comfortaa"/>
              <a:ea typeface="Comfortaa"/>
              <a:cs typeface="Comfortaa"/>
              <a:sym typeface="Comfortaa"/>
            </a:endParaRPr>
          </a:p>
        </p:txBody>
      </p:sp>
      <p:pic>
        <p:nvPicPr>
          <p:cNvPr id="407" name="Google Shape;407;p33"/>
          <p:cNvPicPr preferRelativeResize="0"/>
          <p:nvPr/>
        </p:nvPicPr>
        <p:blipFill>
          <a:blip r:embed="rId3">
            <a:alphaModFix/>
          </a:blip>
          <a:stretch>
            <a:fillRect/>
          </a:stretch>
        </p:blipFill>
        <p:spPr>
          <a:xfrm>
            <a:off x="7154950" y="1594500"/>
            <a:ext cx="1824250" cy="3451154"/>
          </a:xfrm>
          <a:prstGeom prst="rect">
            <a:avLst/>
          </a:prstGeom>
          <a:noFill/>
          <a:ln>
            <a:noFill/>
          </a:ln>
        </p:spPr>
      </p:pic>
      <p:graphicFrame>
        <p:nvGraphicFramePr>
          <p:cNvPr id="408" name="Google Shape;408;p33"/>
          <p:cNvGraphicFramePr/>
          <p:nvPr/>
        </p:nvGraphicFramePr>
        <p:xfrm>
          <a:off x="178875" y="895350"/>
          <a:ext cx="3000000" cy="3000000"/>
        </p:xfrm>
        <a:graphic>
          <a:graphicData uri="http://schemas.openxmlformats.org/drawingml/2006/table">
            <a:tbl>
              <a:tblPr>
                <a:noFill/>
                <a:tableStyleId>{E2C37710-40B0-4A53-8B74-BEF794A9898E}</a:tableStyleId>
              </a:tblPr>
              <a:tblGrid>
                <a:gridCol w="2022175"/>
                <a:gridCol w="2492650"/>
                <a:gridCol w="2314850"/>
              </a:tblGrid>
              <a:tr h="381000">
                <a:tc>
                  <a:txBody>
                    <a:bodyPr/>
                    <a:lstStyle/>
                    <a:p>
                      <a:pPr indent="0" lvl="0" marL="0" rtl="0" algn="l">
                        <a:spcBef>
                          <a:spcPts val="0"/>
                        </a:spcBef>
                        <a:spcAft>
                          <a:spcPts val="0"/>
                        </a:spcAft>
                        <a:buNone/>
                      </a:pPr>
                      <a:r>
                        <a:rPr lang="en">
                          <a:solidFill>
                            <a:srgbClr val="FFFFFF"/>
                          </a:solidFill>
                          <a:latin typeface="Century Gothic"/>
                          <a:ea typeface="Century Gothic"/>
                          <a:cs typeface="Century Gothic"/>
                          <a:sym typeface="Century Gothic"/>
                        </a:rPr>
                        <a:t>Enzyme</a:t>
                      </a:r>
                      <a:endParaRPr>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0" lvl="0" marL="0" rtl="0" algn="l">
                        <a:spcBef>
                          <a:spcPts val="0"/>
                        </a:spcBef>
                        <a:spcAft>
                          <a:spcPts val="0"/>
                        </a:spcAft>
                        <a:buNone/>
                      </a:pPr>
                      <a:r>
                        <a:rPr lang="en">
                          <a:solidFill>
                            <a:srgbClr val="FFFFFF"/>
                          </a:solidFill>
                          <a:latin typeface="Century Gothic"/>
                          <a:ea typeface="Century Gothic"/>
                          <a:cs typeface="Century Gothic"/>
                          <a:sym typeface="Century Gothic"/>
                        </a:rPr>
                        <a:t>Source </a:t>
                      </a:r>
                      <a:endParaRPr>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0" lvl="0" marL="0" rtl="0" algn="l">
                        <a:spcBef>
                          <a:spcPts val="0"/>
                        </a:spcBef>
                        <a:spcAft>
                          <a:spcPts val="0"/>
                        </a:spcAft>
                        <a:buNone/>
                      </a:pPr>
                      <a:r>
                        <a:rPr lang="en">
                          <a:solidFill>
                            <a:srgbClr val="FFFFFF"/>
                          </a:solidFill>
                          <a:latin typeface="Century Gothic"/>
                          <a:ea typeface="Century Gothic"/>
                          <a:cs typeface="Century Gothic"/>
                          <a:sym typeface="Century Gothic"/>
                        </a:rPr>
                        <a:t>Location of their action</a:t>
                      </a:r>
                      <a:endParaRPr>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r>
              <a:tr h="381000">
                <a:tc>
                  <a:txBody>
                    <a:bodyPr/>
                    <a:lstStyle/>
                    <a:p>
                      <a:pPr indent="0" lvl="0" marL="0" rtl="0" algn="l">
                        <a:spcBef>
                          <a:spcPts val="0"/>
                        </a:spcBef>
                        <a:spcAft>
                          <a:spcPts val="0"/>
                        </a:spcAft>
                        <a:buNone/>
                      </a:pPr>
                      <a:r>
                        <a:rPr lang="en">
                          <a:latin typeface="Century Gothic"/>
                          <a:ea typeface="Century Gothic"/>
                          <a:cs typeface="Century Gothic"/>
                          <a:sym typeface="Century Gothic"/>
                        </a:rPr>
                        <a:t>Disaccharidases</a:t>
                      </a:r>
                      <a:endParaRPr>
                        <a:latin typeface="Century Gothic"/>
                        <a:ea typeface="Century Gothic"/>
                        <a:cs typeface="Century Gothic"/>
                        <a:sym typeface="Century Gothic"/>
                      </a:endParaRPr>
                    </a:p>
                  </a:txBody>
                  <a:tcPr marT="91425" marB="91425" marR="91425" marL="91425" anchor="ctr"/>
                </a:tc>
                <a:tc rowSpan="2">
                  <a:txBody>
                    <a:bodyPr/>
                    <a:lstStyle/>
                    <a:p>
                      <a:pPr indent="0" lvl="0" marL="0" rtl="0" algn="l">
                        <a:spcBef>
                          <a:spcPts val="0"/>
                        </a:spcBef>
                        <a:spcAft>
                          <a:spcPts val="0"/>
                        </a:spcAft>
                        <a:buNone/>
                      </a:pPr>
                      <a:r>
                        <a:rPr lang="en">
                          <a:latin typeface="Century Gothic"/>
                          <a:ea typeface="Century Gothic"/>
                          <a:cs typeface="Century Gothic"/>
                          <a:sym typeface="Century Gothic"/>
                        </a:rPr>
                        <a:t>Secreted by &amp; remain associated with the luminal side of the brush border membranes of the intestinal mucosal cells </a:t>
                      </a:r>
                      <a:endParaRPr>
                        <a:latin typeface="Century Gothic"/>
                        <a:ea typeface="Century Gothic"/>
                        <a:cs typeface="Century Gothic"/>
                        <a:sym typeface="Century Gothic"/>
                      </a:endParaRPr>
                    </a:p>
                  </a:txBody>
                  <a:tcPr marT="91425" marB="91425" marR="91425" marL="91425" anchor="ctr"/>
                </a:tc>
                <a:tc rowSpan="2">
                  <a:txBody>
                    <a:bodyPr/>
                    <a:lstStyle/>
                    <a:p>
                      <a:pPr indent="0" lvl="0" marL="0" rtl="0" algn="l">
                        <a:spcBef>
                          <a:spcPts val="0"/>
                        </a:spcBef>
                        <a:spcAft>
                          <a:spcPts val="0"/>
                        </a:spcAft>
                        <a:buNone/>
                      </a:pPr>
                      <a:r>
                        <a:rPr lang="en">
                          <a:latin typeface="Century Gothic"/>
                          <a:ea typeface="Century Gothic"/>
                          <a:cs typeface="Century Gothic"/>
                          <a:sym typeface="Century Gothic"/>
                        </a:rPr>
                        <a:t>the mucosal lining of the </a:t>
                      </a:r>
                      <a:r>
                        <a:rPr lang="en">
                          <a:solidFill>
                            <a:srgbClr val="CC0000"/>
                          </a:solidFill>
                          <a:latin typeface="Century Gothic"/>
                          <a:ea typeface="Century Gothic"/>
                          <a:cs typeface="Century Gothic"/>
                          <a:sym typeface="Century Gothic"/>
                        </a:rPr>
                        <a:t>jejunum</a:t>
                      </a:r>
                      <a:r>
                        <a:rPr lang="en">
                          <a:latin typeface="Century Gothic"/>
                          <a:ea typeface="Century Gothic"/>
                          <a:cs typeface="Century Gothic"/>
                          <a:sym typeface="Century Gothic"/>
                        </a:rPr>
                        <a:t>.</a:t>
                      </a:r>
                      <a:endParaRPr>
                        <a:latin typeface="Century Gothic"/>
                        <a:ea typeface="Century Gothic"/>
                        <a:cs typeface="Century Gothic"/>
                        <a:sym typeface="Century Gothic"/>
                      </a:endParaRPr>
                    </a:p>
                  </a:txBody>
                  <a:tcPr marT="91425" marB="91425" marR="91425" marL="91425" anchor="ctr"/>
                </a:tc>
              </a:tr>
              <a:tr h="381000">
                <a:tc>
                  <a:txBody>
                    <a:bodyPr/>
                    <a:lstStyle/>
                    <a:p>
                      <a:pPr indent="0" lvl="0" marL="0" rtl="0" algn="l">
                        <a:spcBef>
                          <a:spcPts val="0"/>
                        </a:spcBef>
                        <a:spcAft>
                          <a:spcPts val="0"/>
                        </a:spcAft>
                        <a:buNone/>
                      </a:pPr>
                      <a:r>
                        <a:rPr lang="en">
                          <a:solidFill>
                            <a:schemeClr val="dk1"/>
                          </a:solidFill>
                          <a:latin typeface="Comfortaa"/>
                          <a:ea typeface="Comfortaa"/>
                          <a:cs typeface="Comfortaa"/>
                          <a:sym typeface="Comfortaa"/>
                        </a:rPr>
                        <a:t>α</a:t>
                      </a:r>
                      <a:r>
                        <a:rPr lang="en">
                          <a:latin typeface="Century Gothic"/>
                          <a:ea typeface="Century Gothic"/>
                          <a:cs typeface="Century Gothic"/>
                          <a:sym typeface="Century Gothic"/>
                        </a:rPr>
                        <a:t>(1,6) Glucosidase (for branched oligosaccharides)</a:t>
                      </a:r>
                      <a:endParaRPr>
                        <a:latin typeface="Century Gothic"/>
                        <a:ea typeface="Century Gothic"/>
                        <a:cs typeface="Century Gothic"/>
                        <a:sym typeface="Century Gothic"/>
                      </a:endParaRPr>
                    </a:p>
                  </a:txBody>
                  <a:tcPr marT="91425" marB="91425" marR="91425" marL="91425" anchor="ctr"/>
                </a:tc>
                <a:tc vMerge="1"/>
                <a:tc vMerge="1"/>
              </a:tr>
            </a:tbl>
          </a:graphicData>
        </a:graphic>
      </p:graphicFrame>
      <p:sp>
        <p:nvSpPr>
          <p:cNvPr id="409" name="Google Shape;409;p33"/>
          <p:cNvSpPr txBox="1"/>
          <p:nvPr/>
        </p:nvSpPr>
        <p:spPr>
          <a:xfrm>
            <a:off x="200700" y="2518350"/>
            <a:ext cx="4578900" cy="5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C78D8"/>
                </a:solidFill>
                <a:latin typeface="Comfortaa"/>
                <a:ea typeface="Comfortaa"/>
                <a:cs typeface="Comfortaa"/>
                <a:sym typeface="Comfortaa"/>
              </a:rPr>
              <a:t>Intestinal Disaccharid</a:t>
            </a:r>
            <a:r>
              <a:rPr lang="en" sz="2400">
                <a:solidFill>
                  <a:srgbClr val="3C78D8"/>
                </a:solidFill>
                <a:latin typeface="Comfortaa"/>
                <a:ea typeface="Comfortaa"/>
                <a:cs typeface="Comfortaa"/>
                <a:sym typeface="Comfortaa"/>
              </a:rPr>
              <a:t>as</a:t>
            </a:r>
            <a:r>
              <a:rPr lang="en" sz="2400">
                <a:solidFill>
                  <a:srgbClr val="3C78D8"/>
                </a:solidFill>
                <a:latin typeface="Comfortaa"/>
                <a:ea typeface="Comfortaa"/>
                <a:cs typeface="Comfortaa"/>
                <a:sym typeface="Comfortaa"/>
              </a:rPr>
              <a:t>es:</a:t>
            </a:r>
            <a:endParaRPr sz="2400">
              <a:solidFill>
                <a:srgbClr val="3C78D8"/>
              </a:solidFill>
              <a:latin typeface="Comfortaa"/>
              <a:ea typeface="Comfortaa"/>
              <a:cs typeface="Comfortaa"/>
              <a:sym typeface="Comfortaa"/>
            </a:endParaRPr>
          </a:p>
        </p:txBody>
      </p:sp>
      <p:graphicFrame>
        <p:nvGraphicFramePr>
          <p:cNvPr id="410" name="Google Shape;410;p33"/>
          <p:cNvGraphicFramePr/>
          <p:nvPr/>
        </p:nvGraphicFramePr>
        <p:xfrm>
          <a:off x="178863" y="3039650"/>
          <a:ext cx="3000000" cy="3000000"/>
        </p:xfrm>
        <a:graphic>
          <a:graphicData uri="http://schemas.openxmlformats.org/drawingml/2006/table">
            <a:tbl>
              <a:tblPr>
                <a:noFill/>
                <a:tableStyleId>{E2C37710-40B0-4A53-8B74-BEF794A9898E}</a:tableStyleId>
              </a:tblPr>
              <a:tblGrid>
                <a:gridCol w="1429850"/>
                <a:gridCol w="1303325"/>
                <a:gridCol w="1848875"/>
              </a:tblGrid>
              <a:tr h="354100">
                <a:tc>
                  <a:txBody>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Enzyme</a:t>
                      </a:r>
                      <a:endParaRPr>
                        <a:solidFill>
                          <a:srgbClr val="FFFFFF"/>
                        </a:solidFill>
                        <a:latin typeface="Century Gothic"/>
                        <a:ea typeface="Century Gothic"/>
                        <a:cs typeface="Century Gothic"/>
                        <a:sym typeface="Century Gothic"/>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Substrate</a:t>
                      </a:r>
                      <a:r>
                        <a:rPr lang="en">
                          <a:solidFill>
                            <a:srgbClr val="FFFFFF"/>
                          </a:solidFill>
                          <a:latin typeface="Century Gothic"/>
                          <a:ea typeface="Century Gothic"/>
                          <a:cs typeface="Century Gothic"/>
                          <a:sym typeface="Century Gothic"/>
                        </a:rPr>
                        <a:t> </a:t>
                      </a:r>
                      <a:endParaRPr>
                        <a:solidFill>
                          <a:srgbClr val="FFFFFF"/>
                        </a:solidFill>
                        <a:latin typeface="Century Gothic"/>
                        <a:ea typeface="Century Gothic"/>
                        <a:cs typeface="Century Gothic"/>
                        <a:sym typeface="Century Gothic"/>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Product</a:t>
                      </a:r>
                      <a:endParaRPr>
                        <a:solidFill>
                          <a:srgbClr val="FFFFFF"/>
                        </a:solidFill>
                        <a:latin typeface="Century Gothic"/>
                        <a:ea typeface="Century Gothic"/>
                        <a:cs typeface="Century Gothic"/>
                        <a:sym typeface="Century Gothic"/>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C78D8"/>
                    </a:solidFill>
                  </a:tcPr>
                </a:tc>
              </a:tr>
              <a:tr h="319700">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Isomaltase</a:t>
                      </a:r>
                      <a:endParaRPr sz="1100">
                        <a:latin typeface="Century Gothic"/>
                        <a:ea typeface="Century Gothic"/>
                        <a:cs typeface="Century Gothic"/>
                        <a:sym typeface="Century Gothic"/>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Isomaltose</a:t>
                      </a:r>
                      <a:endParaRPr sz="1100">
                        <a:latin typeface="Century Gothic"/>
                        <a:ea typeface="Century Gothic"/>
                        <a:cs typeface="Century Gothic"/>
                        <a:sym typeface="Century Gothic"/>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2 Glucose</a:t>
                      </a:r>
                      <a:endParaRPr sz="1100">
                        <a:latin typeface="Century Gothic"/>
                        <a:ea typeface="Century Gothic"/>
                        <a:cs typeface="Century Gothic"/>
                        <a:sym typeface="Century Gothic"/>
                      </a:endParaRPr>
                    </a:p>
                  </a:txBody>
                  <a:tcPr marT="91425" marB="91425" marR="91425" marL="91425" anchor="ctr">
                    <a:lnT cap="flat" cmpd="sng" w="9525">
                      <a:solidFill>
                        <a:srgbClr val="9E9E9E"/>
                      </a:solidFill>
                      <a:prstDash val="solid"/>
                      <a:round/>
                      <a:headEnd len="sm" w="sm" type="none"/>
                      <a:tailEnd len="sm" w="sm" type="none"/>
                    </a:lnT>
                  </a:tcPr>
                </a:tc>
              </a:tr>
              <a:tr h="319700">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Maltase</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Maltose</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2 Glucose</a:t>
                      </a:r>
                      <a:endParaRPr sz="1100">
                        <a:latin typeface="Century Gothic"/>
                        <a:ea typeface="Century Gothic"/>
                        <a:cs typeface="Century Gothic"/>
                        <a:sym typeface="Century Gothic"/>
                      </a:endParaRPr>
                    </a:p>
                  </a:txBody>
                  <a:tcPr marT="91425" marB="91425" marR="91425" marL="91425" anchor="ctr"/>
                </a:tc>
              </a:tr>
              <a:tr h="319700">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Sucrase</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Sucrose</a:t>
                      </a:r>
                      <a:endParaRPr sz="1100">
                        <a:solidFill>
                          <a:srgbClr val="6AA84F"/>
                        </a:solidFill>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Glucose &amp; Fructose</a:t>
                      </a:r>
                      <a:endParaRPr sz="1100">
                        <a:latin typeface="Century Gothic"/>
                        <a:ea typeface="Century Gothic"/>
                        <a:cs typeface="Century Gothic"/>
                        <a:sym typeface="Century Gothic"/>
                      </a:endParaRPr>
                    </a:p>
                  </a:txBody>
                  <a:tcPr marT="91425" marB="91425" marR="91425" marL="91425" anchor="ctr"/>
                </a:tc>
              </a:tr>
              <a:tr h="474425">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Lactase (β-galactosidase)</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Lactose</a:t>
                      </a:r>
                      <a:endParaRPr sz="1100">
                        <a:latin typeface="Century Gothic"/>
                        <a:ea typeface="Century Gothic"/>
                        <a:cs typeface="Century Gothic"/>
                        <a:sym typeface="Century Gothic"/>
                      </a:endParaRPr>
                    </a:p>
                    <a:p>
                      <a:pPr indent="0" lvl="0" marL="0" rtl="0" algn="ctr">
                        <a:spcBef>
                          <a:spcPts val="0"/>
                        </a:spcBef>
                        <a:spcAft>
                          <a:spcPts val="0"/>
                        </a:spcAft>
                        <a:buNone/>
                      </a:pPr>
                      <a:r>
                        <a:rPr lang="en" sz="1100">
                          <a:solidFill>
                            <a:srgbClr val="93C47D"/>
                          </a:solidFill>
                          <a:latin typeface="Century Gothic"/>
                          <a:ea typeface="Century Gothic"/>
                          <a:cs typeface="Century Gothic"/>
                          <a:sym typeface="Century Gothic"/>
                        </a:rPr>
                        <a:t>(From milk)</a:t>
                      </a:r>
                      <a:endParaRPr sz="1100">
                        <a:solidFill>
                          <a:srgbClr val="93C47D"/>
                        </a:solidFill>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Glucose &amp; Galactose</a:t>
                      </a:r>
                      <a:endParaRPr sz="1100">
                        <a:latin typeface="Century Gothic"/>
                        <a:ea typeface="Century Gothic"/>
                        <a:cs typeface="Century Gothic"/>
                        <a:sym typeface="Century Gothic"/>
                      </a:endParaRPr>
                    </a:p>
                  </a:txBody>
                  <a:tcPr marT="91425" marB="91425" marR="91425" marL="91425" anchor="ctr"/>
                </a:tc>
              </a:tr>
            </a:tbl>
          </a:graphicData>
        </a:graphic>
      </p:graphicFrame>
      <p:sp>
        <p:nvSpPr>
          <p:cNvPr id="411" name="Google Shape;411;p33"/>
          <p:cNvSpPr txBox="1"/>
          <p:nvPr/>
        </p:nvSpPr>
        <p:spPr>
          <a:xfrm>
            <a:off x="4826675" y="3034750"/>
            <a:ext cx="2255400" cy="1463700"/>
          </a:xfrm>
          <a:prstGeom prst="rect">
            <a:avLst/>
          </a:prstGeom>
          <a:noFill/>
          <a:ln cap="flat" cmpd="sng" w="9525">
            <a:solidFill>
              <a:srgbClr val="999999"/>
            </a:solidFill>
            <a:prstDash val="dash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latin typeface="Century Gothic"/>
                <a:ea typeface="Century Gothic"/>
                <a:cs typeface="Century Gothic"/>
                <a:sym typeface="Century Gothic"/>
              </a:rPr>
              <a:t>Dietary cellulose cannot be digested due to the </a:t>
            </a:r>
            <a:r>
              <a:rPr lang="en" sz="1000">
                <a:solidFill>
                  <a:srgbClr val="CC0000"/>
                </a:solidFill>
                <a:latin typeface="Century Gothic"/>
                <a:ea typeface="Century Gothic"/>
                <a:cs typeface="Century Gothic"/>
                <a:sym typeface="Century Gothic"/>
              </a:rPr>
              <a:t>absence of enzyme</a:t>
            </a:r>
            <a:r>
              <a:rPr lang="en" sz="1000">
                <a:latin typeface="Century Gothic"/>
                <a:ea typeface="Century Gothic"/>
                <a:cs typeface="Century Gothic"/>
                <a:sym typeface="Century Gothic"/>
              </a:rPr>
              <a:t> that can cleave β(1-4) bonds. It passes through the GIT largely intact. </a:t>
            </a:r>
            <a:endParaRPr sz="1000">
              <a:latin typeface="Century Gothic"/>
              <a:ea typeface="Century Gothic"/>
              <a:cs typeface="Century Gothic"/>
              <a:sym typeface="Century Gothic"/>
            </a:endParaRPr>
          </a:p>
          <a:p>
            <a:pPr indent="0" lvl="0" marL="0" rtl="0" algn="ctr">
              <a:spcBef>
                <a:spcPts val="0"/>
              </a:spcBef>
              <a:spcAft>
                <a:spcPts val="0"/>
              </a:spcAft>
              <a:buNone/>
            </a:pPr>
            <a:r>
              <a:rPr lang="en" sz="1000">
                <a:latin typeface="Century Gothic"/>
                <a:ea typeface="Century Gothic"/>
                <a:cs typeface="Century Gothic"/>
                <a:sym typeface="Century Gothic"/>
              </a:rPr>
              <a:t>Despite that, it has several beneficial effects.</a:t>
            </a:r>
            <a:endParaRPr sz="1000">
              <a:latin typeface="Century Gothic"/>
              <a:ea typeface="Century Gothic"/>
              <a:cs typeface="Century Gothic"/>
              <a:sym typeface="Century Gothic"/>
            </a:endParaRPr>
          </a:p>
          <a:p>
            <a:pPr indent="0" lvl="0" marL="0" rtl="0" algn="ctr">
              <a:spcBef>
                <a:spcPts val="0"/>
              </a:spcBef>
              <a:spcAft>
                <a:spcPts val="0"/>
              </a:spcAft>
              <a:buNone/>
            </a:pPr>
            <a:r>
              <a:rPr lang="en" sz="800">
                <a:solidFill>
                  <a:srgbClr val="6AA84F"/>
                </a:solidFill>
                <a:latin typeface="Century Gothic"/>
                <a:ea typeface="Century Gothic"/>
                <a:cs typeface="Century Gothic"/>
                <a:sym typeface="Century Gothic"/>
              </a:rPr>
              <a:t>(</a:t>
            </a:r>
            <a:r>
              <a:rPr lang="en" sz="800">
                <a:solidFill>
                  <a:srgbClr val="6AA84F"/>
                </a:solidFill>
                <a:latin typeface="Century Gothic"/>
                <a:ea typeface="Century Gothic"/>
                <a:cs typeface="Century Gothic"/>
                <a:sym typeface="Century Gothic"/>
              </a:rPr>
              <a:t>increases motility and treat constipation)</a:t>
            </a:r>
            <a:endParaRPr sz="800">
              <a:solidFill>
                <a:srgbClr val="6AA84F"/>
              </a:solidFill>
              <a:latin typeface="Century Gothic"/>
              <a:ea typeface="Century Gothic"/>
              <a:cs typeface="Century Gothic"/>
              <a:sym typeface="Century Gothic"/>
            </a:endParaRPr>
          </a:p>
        </p:txBody>
      </p:sp>
      <p:cxnSp>
        <p:nvCxnSpPr>
          <p:cNvPr id="412" name="Google Shape;412;p33"/>
          <p:cNvCxnSpPr>
            <a:endCxn id="411" idx="2"/>
          </p:cNvCxnSpPr>
          <p:nvPr/>
        </p:nvCxnSpPr>
        <p:spPr>
          <a:xfrm rot="10800000">
            <a:off x="5954375" y="4498450"/>
            <a:ext cx="1377600" cy="456900"/>
          </a:xfrm>
          <a:prstGeom prst="curvedConnector2">
            <a:avLst/>
          </a:prstGeom>
          <a:noFill/>
          <a:ln cap="flat" cmpd="sng" w="19050">
            <a:solidFill>
              <a:srgbClr val="999999"/>
            </a:solidFill>
            <a:prstDash val="solid"/>
            <a:round/>
            <a:headEnd len="med" w="med" type="none"/>
            <a:tailEnd len="med" w="med" type="stealth"/>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4"/>
          <p:cNvSpPr txBox="1"/>
          <p:nvPr/>
        </p:nvSpPr>
        <p:spPr>
          <a:xfrm>
            <a:off x="50" y="76200"/>
            <a:ext cx="9144000" cy="792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Absorption of Monosaccharides</a:t>
            </a:r>
            <a:endParaRPr b="1" sz="2400">
              <a:solidFill>
                <a:srgbClr val="3C78D8"/>
              </a:solidFill>
              <a:latin typeface="Comfortaa"/>
              <a:ea typeface="Comfortaa"/>
              <a:cs typeface="Comfortaa"/>
              <a:sym typeface="Comfortaa"/>
            </a:endParaRPr>
          </a:p>
          <a:p>
            <a:pPr indent="0" lvl="0" marL="0" rtl="0" algn="ctr">
              <a:spcBef>
                <a:spcPts val="0"/>
              </a:spcBef>
              <a:spcAft>
                <a:spcPts val="0"/>
              </a:spcAft>
              <a:buNone/>
            </a:pPr>
            <a:r>
              <a:rPr b="1" lang="en" sz="2400">
                <a:solidFill>
                  <a:srgbClr val="3C78D8"/>
                </a:solidFill>
                <a:latin typeface="Comfortaa"/>
                <a:ea typeface="Comfortaa"/>
                <a:cs typeface="Comfortaa"/>
                <a:sym typeface="Comfortaa"/>
              </a:rPr>
              <a:t>by Intestinal Mucosal Cells</a:t>
            </a:r>
            <a:endParaRPr b="1" sz="2400">
              <a:solidFill>
                <a:srgbClr val="3C78D8"/>
              </a:solidFill>
              <a:latin typeface="Comfortaa"/>
              <a:ea typeface="Comfortaa"/>
              <a:cs typeface="Comfortaa"/>
              <a:sym typeface="Comfortaa"/>
            </a:endParaRPr>
          </a:p>
        </p:txBody>
      </p:sp>
      <p:grpSp>
        <p:nvGrpSpPr>
          <p:cNvPr id="418" name="Google Shape;418;p34"/>
          <p:cNvGrpSpPr/>
          <p:nvPr/>
        </p:nvGrpSpPr>
        <p:grpSpPr>
          <a:xfrm>
            <a:off x="126318" y="923624"/>
            <a:ext cx="528615" cy="324061"/>
            <a:chOff x="4630955" y="3996981"/>
            <a:chExt cx="914400" cy="1828787"/>
          </a:xfrm>
        </p:grpSpPr>
        <p:sp>
          <p:nvSpPr>
            <p:cNvPr id="419" name="Google Shape;419;p34"/>
            <p:cNvSpPr/>
            <p:nvPr/>
          </p:nvSpPr>
          <p:spPr>
            <a:xfrm>
              <a:off x="4630955" y="3996981"/>
              <a:ext cx="914400" cy="914400"/>
            </a:xfrm>
            <a:prstGeom prst="rtTriangl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420" name="Google Shape;420;p34"/>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sp>
        <p:nvSpPr>
          <p:cNvPr id="421" name="Google Shape;421;p34"/>
          <p:cNvSpPr txBox="1"/>
          <p:nvPr/>
        </p:nvSpPr>
        <p:spPr>
          <a:xfrm>
            <a:off x="752725" y="838900"/>
            <a:ext cx="45372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entury Gothic"/>
                <a:ea typeface="Century Gothic"/>
                <a:cs typeface="Century Gothic"/>
                <a:sym typeface="Century Gothic"/>
              </a:rPr>
              <a:t>Location</a:t>
            </a:r>
            <a:r>
              <a:rPr lang="en" sz="1800">
                <a:latin typeface="Century Gothic"/>
                <a:ea typeface="Century Gothic"/>
                <a:cs typeface="Century Gothic"/>
                <a:sym typeface="Century Gothic"/>
              </a:rPr>
              <a:t>: </a:t>
            </a:r>
            <a:r>
              <a:rPr lang="en" sz="1800">
                <a:solidFill>
                  <a:srgbClr val="CC0000"/>
                </a:solidFill>
                <a:latin typeface="Century Gothic"/>
                <a:ea typeface="Century Gothic"/>
                <a:cs typeface="Century Gothic"/>
                <a:sym typeface="Century Gothic"/>
              </a:rPr>
              <a:t>Duodenum &amp; upper jejunum.</a:t>
            </a:r>
            <a:endParaRPr sz="1800">
              <a:solidFill>
                <a:srgbClr val="CC0000"/>
              </a:solidFill>
              <a:latin typeface="Century Gothic"/>
              <a:ea typeface="Century Gothic"/>
              <a:cs typeface="Century Gothic"/>
              <a:sym typeface="Century Gothic"/>
            </a:endParaRPr>
          </a:p>
        </p:txBody>
      </p:sp>
      <p:sp>
        <p:nvSpPr>
          <p:cNvPr id="422" name="Google Shape;422;p34"/>
          <p:cNvSpPr/>
          <p:nvPr/>
        </p:nvSpPr>
        <p:spPr>
          <a:xfrm>
            <a:off x="752725" y="2102700"/>
            <a:ext cx="3375000" cy="590100"/>
          </a:xfrm>
          <a:prstGeom prst="roundRect">
            <a:avLst>
              <a:gd fmla="val 16667" name="adj"/>
            </a:avLst>
          </a:prstGeom>
          <a:noFill/>
          <a:ln cap="flat" cmpd="sng" w="9525">
            <a:solidFill>
              <a:srgbClr val="CCCCCC"/>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100"/>
              <a:buFont typeface="Arial"/>
              <a:buNone/>
            </a:pPr>
            <a:r>
              <a:rPr b="1" lang="en" sz="1100">
                <a:latin typeface="Century Gothic"/>
                <a:ea typeface="Century Gothic"/>
                <a:cs typeface="Century Gothic"/>
                <a:sym typeface="Century Gothic"/>
              </a:rPr>
              <a:t>Different monosaccharides have different mechanisms of absorption:</a:t>
            </a:r>
            <a:endParaRPr b="1" sz="1100">
              <a:latin typeface="Century Gothic"/>
              <a:ea typeface="Century Gothic"/>
              <a:cs typeface="Century Gothic"/>
              <a:sym typeface="Century Gothic"/>
            </a:endParaRPr>
          </a:p>
        </p:txBody>
      </p:sp>
      <p:sp>
        <p:nvSpPr>
          <p:cNvPr id="423" name="Google Shape;423;p34"/>
          <p:cNvSpPr/>
          <p:nvPr/>
        </p:nvSpPr>
        <p:spPr>
          <a:xfrm>
            <a:off x="5760575" y="1919675"/>
            <a:ext cx="3063000" cy="431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lang="en" sz="1200">
                <a:latin typeface="Century Gothic"/>
                <a:ea typeface="Century Gothic"/>
                <a:cs typeface="Century Gothic"/>
                <a:sym typeface="Century Gothic"/>
              </a:rPr>
              <a:t>1. </a:t>
            </a:r>
            <a:r>
              <a:rPr lang="en" sz="1200">
                <a:latin typeface="Century Gothic"/>
                <a:ea typeface="Century Gothic"/>
                <a:cs typeface="Century Gothic"/>
                <a:sym typeface="Century Gothic"/>
              </a:rPr>
              <a:t>Facilitated diffusion (GLUT-mediated)</a:t>
            </a:r>
            <a:endParaRPr sz="1200">
              <a:latin typeface="Century Gothic"/>
              <a:ea typeface="Century Gothic"/>
              <a:cs typeface="Century Gothic"/>
              <a:sym typeface="Century Gothic"/>
            </a:endParaRPr>
          </a:p>
        </p:txBody>
      </p:sp>
      <p:sp>
        <p:nvSpPr>
          <p:cNvPr id="424" name="Google Shape;424;p34"/>
          <p:cNvSpPr/>
          <p:nvPr/>
        </p:nvSpPr>
        <p:spPr>
          <a:xfrm>
            <a:off x="5760300" y="2540400"/>
            <a:ext cx="3063000" cy="431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Active transport (Energy-dependent): Co-transport with Na</a:t>
            </a:r>
            <a:r>
              <a:rPr baseline="30000" lang="en" sz="1200">
                <a:latin typeface="Century Gothic"/>
                <a:ea typeface="Century Gothic"/>
                <a:cs typeface="Century Gothic"/>
                <a:sym typeface="Century Gothic"/>
              </a:rPr>
              <a:t>+</a:t>
            </a:r>
            <a:endParaRPr baseline="30000" sz="1200">
              <a:latin typeface="Century Gothic"/>
              <a:ea typeface="Century Gothic"/>
              <a:cs typeface="Century Gothic"/>
              <a:sym typeface="Century Gothic"/>
            </a:endParaRPr>
          </a:p>
        </p:txBody>
      </p:sp>
      <p:cxnSp>
        <p:nvCxnSpPr>
          <p:cNvPr id="425" name="Google Shape;425;p34"/>
          <p:cNvCxnSpPr>
            <a:stCxn id="422" idx="3"/>
            <a:endCxn id="423" idx="1"/>
          </p:cNvCxnSpPr>
          <p:nvPr/>
        </p:nvCxnSpPr>
        <p:spPr>
          <a:xfrm flipH="1" rot="10800000">
            <a:off x="4127725" y="2135250"/>
            <a:ext cx="1632900" cy="262500"/>
          </a:xfrm>
          <a:prstGeom prst="curvedConnector3">
            <a:avLst>
              <a:gd fmla="val 49998" name="adj1"/>
            </a:avLst>
          </a:prstGeom>
          <a:noFill/>
          <a:ln cap="flat" cmpd="sng" w="9525">
            <a:solidFill>
              <a:schemeClr val="dk2"/>
            </a:solidFill>
            <a:prstDash val="solid"/>
            <a:round/>
            <a:headEnd len="med" w="med" type="none"/>
            <a:tailEnd len="med" w="med" type="none"/>
          </a:ln>
        </p:spPr>
      </p:cxnSp>
      <p:cxnSp>
        <p:nvCxnSpPr>
          <p:cNvPr id="426" name="Google Shape;426;p34"/>
          <p:cNvCxnSpPr>
            <a:stCxn id="422" idx="3"/>
            <a:endCxn id="424" idx="1"/>
          </p:cNvCxnSpPr>
          <p:nvPr/>
        </p:nvCxnSpPr>
        <p:spPr>
          <a:xfrm>
            <a:off x="4127725" y="2397750"/>
            <a:ext cx="1632600" cy="358200"/>
          </a:xfrm>
          <a:prstGeom prst="curvedConnector3">
            <a:avLst>
              <a:gd fmla="val 49999" name="adj1"/>
            </a:avLst>
          </a:prstGeom>
          <a:noFill/>
          <a:ln cap="flat" cmpd="sng" w="9525">
            <a:solidFill>
              <a:schemeClr val="dk2"/>
            </a:solidFill>
            <a:prstDash val="solid"/>
            <a:round/>
            <a:headEnd len="med" w="med" type="none"/>
            <a:tailEnd len="med" w="med" type="none"/>
          </a:ln>
        </p:spPr>
      </p:cxnSp>
      <p:grpSp>
        <p:nvGrpSpPr>
          <p:cNvPr id="427" name="Google Shape;427;p34"/>
          <p:cNvGrpSpPr/>
          <p:nvPr/>
        </p:nvGrpSpPr>
        <p:grpSpPr>
          <a:xfrm>
            <a:off x="126318" y="1457024"/>
            <a:ext cx="528615" cy="324061"/>
            <a:chOff x="4630955" y="3996981"/>
            <a:chExt cx="914400" cy="1828787"/>
          </a:xfrm>
        </p:grpSpPr>
        <p:sp>
          <p:nvSpPr>
            <p:cNvPr id="428" name="Google Shape;428;p34"/>
            <p:cNvSpPr/>
            <p:nvPr/>
          </p:nvSpPr>
          <p:spPr>
            <a:xfrm>
              <a:off x="4630955" y="3996981"/>
              <a:ext cx="914400" cy="914400"/>
            </a:xfrm>
            <a:prstGeom prst="rtTriangl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429" name="Google Shape;429;p34"/>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sp>
        <p:nvSpPr>
          <p:cNvPr id="430" name="Google Shape;430;p34"/>
          <p:cNvSpPr txBox="1"/>
          <p:nvPr/>
        </p:nvSpPr>
        <p:spPr>
          <a:xfrm>
            <a:off x="752725" y="1372300"/>
            <a:ext cx="77571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entury Gothic"/>
                <a:ea typeface="Century Gothic"/>
                <a:cs typeface="Century Gothic"/>
                <a:sym typeface="Century Gothic"/>
              </a:rPr>
              <a:t>Insulin</a:t>
            </a:r>
            <a:r>
              <a:rPr lang="en" sz="1800">
                <a:latin typeface="Century Gothic"/>
                <a:ea typeface="Century Gothic"/>
                <a:cs typeface="Century Gothic"/>
                <a:sym typeface="Century Gothic"/>
              </a:rPr>
              <a:t>: is </a:t>
            </a:r>
            <a:r>
              <a:rPr lang="en" sz="1800">
                <a:solidFill>
                  <a:srgbClr val="CC0000"/>
                </a:solidFill>
                <a:latin typeface="Century Gothic"/>
                <a:ea typeface="Century Gothic"/>
                <a:cs typeface="Century Gothic"/>
                <a:sym typeface="Century Gothic"/>
              </a:rPr>
              <a:t>NOT required</a:t>
            </a:r>
            <a:r>
              <a:rPr lang="en" sz="1800">
                <a:latin typeface="Century Gothic"/>
                <a:ea typeface="Century Gothic"/>
                <a:cs typeface="Century Gothic"/>
                <a:sym typeface="Century Gothic"/>
              </a:rPr>
              <a:t> for the uptake of glucose by intestinal cells. </a:t>
            </a:r>
            <a:endParaRPr sz="1800">
              <a:solidFill>
                <a:srgbClr val="CC0000"/>
              </a:solidFill>
              <a:latin typeface="Century Gothic"/>
              <a:ea typeface="Century Gothic"/>
              <a:cs typeface="Century Gothic"/>
              <a:sym typeface="Century Gothic"/>
            </a:endParaRPr>
          </a:p>
        </p:txBody>
      </p:sp>
      <p:pic>
        <p:nvPicPr>
          <p:cNvPr id="431" name="Google Shape;431;p34"/>
          <p:cNvPicPr preferRelativeResize="0"/>
          <p:nvPr/>
        </p:nvPicPr>
        <p:blipFill>
          <a:blip r:embed="rId3">
            <a:alphaModFix/>
          </a:blip>
          <a:stretch>
            <a:fillRect/>
          </a:stretch>
        </p:blipFill>
        <p:spPr>
          <a:xfrm>
            <a:off x="1124650" y="3369312"/>
            <a:ext cx="3603223" cy="1635276"/>
          </a:xfrm>
          <a:prstGeom prst="rect">
            <a:avLst/>
          </a:prstGeom>
          <a:noFill/>
          <a:ln>
            <a:noFill/>
          </a:ln>
        </p:spPr>
      </p:pic>
      <p:grpSp>
        <p:nvGrpSpPr>
          <p:cNvPr id="432" name="Google Shape;432;p34"/>
          <p:cNvGrpSpPr/>
          <p:nvPr/>
        </p:nvGrpSpPr>
        <p:grpSpPr>
          <a:xfrm>
            <a:off x="126318" y="2235724"/>
            <a:ext cx="528615" cy="324061"/>
            <a:chOff x="4630955" y="3996981"/>
            <a:chExt cx="914400" cy="1828787"/>
          </a:xfrm>
        </p:grpSpPr>
        <p:sp>
          <p:nvSpPr>
            <p:cNvPr id="433" name="Google Shape;433;p34"/>
            <p:cNvSpPr/>
            <p:nvPr/>
          </p:nvSpPr>
          <p:spPr>
            <a:xfrm>
              <a:off x="4630955" y="3996981"/>
              <a:ext cx="914400" cy="914400"/>
            </a:xfrm>
            <a:prstGeom prst="rtTriangl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434" name="Google Shape;434;p34"/>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sp>
        <p:nvSpPr>
          <p:cNvPr id="435" name="Google Shape;435;p34"/>
          <p:cNvSpPr txBox="1"/>
          <p:nvPr/>
        </p:nvSpPr>
        <p:spPr>
          <a:xfrm>
            <a:off x="6847775" y="2311925"/>
            <a:ext cx="1369200" cy="19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Sodium independent</a:t>
            </a:r>
            <a:endParaRPr sz="800">
              <a:solidFill>
                <a:srgbClr val="6AA84F"/>
              </a:solidFill>
              <a:latin typeface="Century Gothic"/>
              <a:ea typeface="Century Gothic"/>
              <a:cs typeface="Century Gothic"/>
              <a:sym typeface="Century Gothic"/>
            </a:endParaRPr>
          </a:p>
        </p:txBody>
      </p:sp>
      <p:sp>
        <p:nvSpPr>
          <p:cNvPr id="436" name="Google Shape;436;p34"/>
          <p:cNvSpPr txBox="1"/>
          <p:nvPr/>
        </p:nvSpPr>
        <p:spPr>
          <a:xfrm>
            <a:off x="6847775" y="2957850"/>
            <a:ext cx="1369200" cy="19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Sodium dependent</a:t>
            </a:r>
            <a:endParaRPr sz="800">
              <a:solidFill>
                <a:srgbClr val="6AA84F"/>
              </a:solidFill>
              <a:latin typeface="Century Gothic"/>
              <a:ea typeface="Century Gothic"/>
              <a:cs typeface="Century Gothic"/>
              <a:sym typeface="Century Gothic"/>
            </a:endParaRPr>
          </a:p>
        </p:txBody>
      </p:sp>
      <p:sp>
        <p:nvSpPr>
          <p:cNvPr id="437" name="Google Shape;437;p34"/>
          <p:cNvSpPr txBox="1"/>
          <p:nvPr/>
        </p:nvSpPr>
        <p:spPr>
          <a:xfrm>
            <a:off x="5280325" y="3842900"/>
            <a:ext cx="1421700" cy="792600"/>
          </a:xfrm>
          <a:prstGeom prst="rect">
            <a:avLst/>
          </a:prstGeom>
          <a:noFill/>
          <a:ln cap="flat" cmpd="sng" w="9525">
            <a:solidFill>
              <a:srgbClr val="6AA84F"/>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GLUT : Transports all </a:t>
            </a:r>
            <a:r>
              <a:rPr lang="en" sz="800">
                <a:solidFill>
                  <a:srgbClr val="6AA84F"/>
                </a:solidFill>
                <a:latin typeface="Century Gothic"/>
                <a:ea typeface="Century Gothic"/>
                <a:cs typeface="Century Gothic"/>
                <a:sym typeface="Century Gothic"/>
              </a:rPr>
              <a:t>monosaccharides</a:t>
            </a:r>
            <a:r>
              <a:rPr lang="en" sz="800">
                <a:solidFill>
                  <a:srgbClr val="6AA84F"/>
                </a:solidFill>
                <a:latin typeface="Century Gothic"/>
                <a:ea typeface="Century Gothic"/>
                <a:cs typeface="Century Gothic"/>
                <a:sym typeface="Century Gothic"/>
              </a:rPr>
              <a:t> into the </a:t>
            </a:r>
            <a:r>
              <a:rPr lang="en" sz="800">
                <a:solidFill>
                  <a:srgbClr val="6AA84F"/>
                </a:solidFill>
                <a:latin typeface="Century Gothic"/>
                <a:ea typeface="Century Gothic"/>
                <a:cs typeface="Century Gothic"/>
                <a:sym typeface="Century Gothic"/>
              </a:rPr>
              <a:t>bloodstream.</a:t>
            </a:r>
            <a:endParaRPr sz="8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Fructose enters the enterocytes by GLUT-5</a:t>
            </a:r>
            <a:endParaRPr sz="800">
              <a:solidFill>
                <a:srgbClr val="6AA84F"/>
              </a:solidFill>
              <a:latin typeface="Century Gothic"/>
              <a:ea typeface="Century Gothic"/>
              <a:cs typeface="Century Gothic"/>
              <a:sym typeface="Century Gothic"/>
            </a:endParaRPr>
          </a:p>
        </p:txBody>
      </p:sp>
      <p:sp>
        <p:nvSpPr>
          <p:cNvPr id="438" name="Google Shape;438;p34"/>
          <p:cNvSpPr txBox="1"/>
          <p:nvPr/>
        </p:nvSpPr>
        <p:spPr>
          <a:xfrm>
            <a:off x="-171650" y="2870850"/>
            <a:ext cx="6339600" cy="493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rgbClr val="3C78D8"/>
                </a:solidFill>
                <a:latin typeface="Comfortaa"/>
                <a:ea typeface="Comfortaa"/>
                <a:cs typeface="Comfortaa"/>
                <a:sym typeface="Comfortaa"/>
              </a:rPr>
              <a:t>Absorption of Digested Carbohydrates</a:t>
            </a:r>
            <a:endParaRPr b="1" sz="1800">
              <a:solidFill>
                <a:srgbClr val="3C78D8"/>
              </a:solidFill>
              <a:latin typeface="Comfortaa"/>
              <a:ea typeface="Comfortaa"/>
              <a:cs typeface="Comfortaa"/>
              <a:sym typeface="Comfortaa"/>
            </a:endParaRPr>
          </a:p>
        </p:txBody>
      </p:sp>
      <p:sp>
        <p:nvSpPr>
          <p:cNvPr id="439" name="Google Shape;439;p34"/>
          <p:cNvSpPr txBox="1"/>
          <p:nvPr/>
        </p:nvSpPr>
        <p:spPr>
          <a:xfrm>
            <a:off x="3509675" y="3664200"/>
            <a:ext cx="1123800" cy="431100"/>
          </a:xfrm>
          <a:prstGeom prst="rect">
            <a:avLst/>
          </a:prstGeom>
          <a:noFill/>
          <a:ln cap="flat" cmpd="sng" w="9525">
            <a:solidFill>
              <a:srgbClr val="6AA84F"/>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6AA84F"/>
              </a:solidFill>
              <a:latin typeface="Century Gothic"/>
              <a:ea typeface="Century Gothic"/>
              <a:cs typeface="Century Gothic"/>
              <a:sym typeface="Century Gothic"/>
            </a:endParaRPr>
          </a:p>
        </p:txBody>
      </p:sp>
      <p:sp>
        <p:nvSpPr>
          <p:cNvPr id="440" name="Google Shape;440;p34"/>
          <p:cNvSpPr txBox="1"/>
          <p:nvPr/>
        </p:nvSpPr>
        <p:spPr>
          <a:xfrm>
            <a:off x="2316725" y="4529200"/>
            <a:ext cx="1547100" cy="358200"/>
          </a:xfrm>
          <a:prstGeom prst="rect">
            <a:avLst/>
          </a:prstGeom>
          <a:noFill/>
          <a:ln cap="flat" cmpd="sng" w="9525">
            <a:solidFill>
              <a:srgbClr val="6AA84F"/>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6AA84F"/>
              </a:solidFill>
              <a:latin typeface="Century Gothic"/>
              <a:ea typeface="Century Gothic"/>
              <a:cs typeface="Century Gothic"/>
              <a:sym typeface="Century Gothic"/>
            </a:endParaRPr>
          </a:p>
        </p:txBody>
      </p:sp>
      <p:sp>
        <p:nvSpPr>
          <p:cNvPr id="441" name="Google Shape;441;p34"/>
          <p:cNvSpPr txBox="1"/>
          <p:nvPr/>
        </p:nvSpPr>
        <p:spPr>
          <a:xfrm>
            <a:off x="6847775" y="4095300"/>
            <a:ext cx="2222400" cy="4311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Example of cells that need insulin for uptake of glucose is muscle cells</a:t>
            </a:r>
            <a:endParaRPr sz="800">
              <a:solidFill>
                <a:srgbClr val="6AA84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35"/>
          <p:cNvSpPr txBox="1"/>
          <p:nvPr/>
        </p:nvSpPr>
        <p:spPr>
          <a:xfrm>
            <a:off x="0" y="0"/>
            <a:ext cx="9144000" cy="792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Abnormal Digestion of Disaccharides (e.g. of lactose)</a:t>
            </a:r>
            <a:endParaRPr b="1" sz="2400">
              <a:solidFill>
                <a:srgbClr val="3C78D8"/>
              </a:solidFill>
              <a:latin typeface="Comfortaa"/>
              <a:ea typeface="Comfortaa"/>
              <a:cs typeface="Comfortaa"/>
              <a:sym typeface="Comfortaa"/>
            </a:endParaRPr>
          </a:p>
        </p:txBody>
      </p:sp>
      <p:pic>
        <p:nvPicPr>
          <p:cNvPr id="447" name="Google Shape;447;p35"/>
          <p:cNvPicPr preferRelativeResize="0"/>
          <p:nvPr/>
        </p:nvPicPr>
        <p:blipFill>
          <a:blip r:embed="rId3">
            <a:alphaModFix/>
          </a:blip>
          <a:stretch>
            <a:fillRect/>
          </a:stretch>
        </p:blipFill>
        <p:spPr>
          <a:xfrm>
            <a:off x="6578825" y="971625"/>
            <a:ext cx="2565167" cy="3969901"/>
          </a:xfrm>
          <a:prstGeom prst="rect">
            <a:avLst/>
          </a:prstGeom>
          <a:noFill/>
          <a:ln>
            <a:noFill/>
          </a:ln>
        </p:spPr>
      </p:pic>
      <p:sp>
        <p:nvSpPr>
          <p:cNvPr id="448" name="Google Shape;448;p35"/>
          <p:cNvSpPr/>
          <p:nvPr/>
        </p:nvSpPr>
        <p:spPr>
          <a:xfrm flipH="1">
            <a:off x="4329785" y="2034072"/>
            <a:ext cx="315300" cy="305400"/>
          </a:xfrm>
          <a:prstGeom prst="downArrow">
            <a:avLst>
              <a:gd fmla="val 11856" name="adj1"/>
              <a:gd fmla="val 36063" name="adj2"/>
            </a:avLst>
          </a:prstGeom>
          <a:solidFill>
            <a:srgbClr val="B7B7B7"/>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449" name="Google Shape;449;p35"/>
          <p:cNvSpPr/>
          <p:nvPr/>
        </p:nvSpPr>
        <p:spPr>
          <a:xfrm flipH="1">
            <a:off x="4329785" y="1265399"/>
            <a:ext cx="315300" cy="305400"/>
          </a:xfrm>
          <a:prstGeom prst="downArrow">
            <a:avLst>
              <a:gd fmla="val 11856" name="adj1"/>
              <a:gd fmla="val 36063" name="adj2"/>
            </a:avLst>
          </a:prstGeom>
          <a:solidFill>
            <a:srgbClr val="B7B7B7"/>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450" name="Google Shape;450;p35"/>
          <p:cNvSpPr/>
          <p:nvPr/>
        </p:nvSpPr>
        <p:spPr>
          <a:xfrm>
            <a:off x="2480225" y="819225"/>
            <a:ext cx="4014300" cy="446400"/>
          </a:xfrm>
          <a:prstGeom prst="roundRect">
            <a:avLst>
              <a:gd fmla="val 16667" name="adj"/>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Lactase (β-galactosidase) deficiency</a:t>
            </a:r>
            <a:endParaRPr/>
          </a:p>
        </p:txBody>
      </p:sp>
      <p:sp>
        <p:nvSpPr>
          <p:cNvPr id="451" name="Google Shape;451;p35"/>
          <p:cNvSpPr/>
          <p:nvPr/>
        </p:nvSpPr>
        <p:spPr>
          <a:xfrm>
            <a:off x="2480225" y="1599046"/>
            <a:ext cx="4014300" cy="446400"/>
          </a:xfrm>
          <a:prstGeom prst="roundRect">
            <a:avLst>
              <a:gd fmla="val 16667" name="adj"/>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Undigested carbohydrate in large intestine</a:t>
            </a:r>
            <a:endParaRPr>
              <a:solidFill>
                <a:schemeClr val="dk1"/>
              </a:solidFill>
              <a:latin typeface="Century Gothic"/>
              <a:ea typeface="Century Gothic"/>
              <a:cs typeface="Century Gothic"/>
              <a:sym typeface="Century Gothic"/>
            </a:endParaRPr>
          </a:p>
        </p:txBody>
      </p:sp>
      <p:sp>
        <p:nvSpPr>
          <p:cNvPr id="452" name="Google Shape;452;p35"/>
          <p:cNvSpPr/>
          <p:nvPr/>
        </p:nvSpPr>
        <p:spPr>
          <a:xfrm>
            <a:off x="2480225" y="2378879"/>
            <a:ext cx="4014300" cy="446400"/>
          </a:xfrm>
          <a:prstGeom prst="roundRect">
            <a:avLst>
              <a:gd fmla="val 16667" name="adj"/>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O</a:t>
            </a:r>
            <a:r>
              <a:rPr lang="en">
                <a:solidFill>
                  <a:schemeClr val="dk1"/>
                </a:solidFill>
                <a:latin typeface="Century Gothic"/>
                <a:ea typeface="Century Gothic"/>
                <a:cs typeface="Century Gothic"/>
                <a:sym typeface="Century Gothic"/>
              </a:rPr>
              <a:t>smotic diarrhea.</a:t>
            </a:r>
            <a:endParaRPr>
              <a:solidFill>
                <a:schemeClr val="dk1"/>
              </a:solidFill>
              <a:latin typeface="Century Gothic"/>
              <a:ea typeface="Century Gothic"/>
              <a:cs typeface="Century Gothic"/>
              <a:sym typeface="Century Gothic"/>
            </a:endParaRPr>
          </a:p>
        </p:txBody>
      </p:sp>
      <p:sp>
        <p:nvSpPr>
          <p:cNvPr id="453" name="Google Shape;453;p35"/>
          <p:cNvSpPr/>
          <p:nvPr/>
        </p:nvSpPr>
        <p:spPr>
          <a:xfrm flipH="1">
            <a:off x="1831223" y="4256642"/>
            <a:ext cx="300000" cy="301800"/>
          </a:xfrm>
          <a:prstGeom prst="downArrow">
            <a:avLst>
              <a:gd fmla="val 11856" name="adj1"/>
              <a:gd fmla="val 36063" name="adj2"/>
            </a:avLst>
          </a:prstGeom>
          <a:solidFill>
            <a:srgbClr val="B7B7B7"/>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454" name="Google Shape;454;p35"/>
          <p:cNvSpPr/>
          <p:nvPr/>
        </p:nvSpPr>
        <p:spPr>
          <a:xfrm flipH="1">
            <a:off x="1831223" y="3497384"/>
            <a:ext cx="300000" cy="301800"/>
          </a:xfrm>
          <a:prstGeom prst="downArrow">
            <a:avLst>
              <a:gd fmla="val 11856" name="adj1"/>
              <a:gd fmla="val 36063" name="adj2"/>
            </a:avLst>
          </a:prstGeom>
          <a:solidFill>
            <a:srgbClr val="B7B7B7"/>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455" name="Google Shape;455;p35"/>
          <p:cNvSpPr/>
          <p:nvPr/>
        </p:nvSpPr>
        <p:spPr>
          <a:xfrm>
            <a:off x="71400" y="2977675"/>
            <a:ext cx="3819600" cy="519600"/>
          </a:xfrm>
          <a:prstGeom prst="roundRect">
            <a:avLst>
              <a:gd fmla="val 16667" name="adj"/>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Bacterial fermentation of the undigested compounds in the large intestine</a:t>
            </a:r>
            <a:endParaRPr>
              <a:solidFill>
                <a:schemeClr val="dk1"/>
              </a:solidFill>
              <a:latin typeface="Century Gothic"/>
              <a:ea typeface="Century Gothic"/>
              <a:cs typeface="Century Gothic"/>
              <a:sym typeface="Century Gothic"/>
            </a:endParaRPr>
          </a:p>
        </p:txBody>
      </p:sp>
      <p:sp>
        <p:nvSpPr>
          <p:cNvPr id="456" name="Google Shape;456;p35"/>
          <p:cNvSpPr/>
          <p:nvPr/>
        </p:nvSpPr>
        <p:spPr>
          <a:xfrm>
            <a:off x="71400" y="3826944"/>
            <a:ext cx="3819600" cy="440700"/>
          </a:xfrm>
          <a:prstGeom prst="roundRect">
            <a:avLst>
              <a:gd fmla="val 16667" name="adj"/>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CO</a:t>
            </a:r>
            <a:r>
              <a:rPr baseline="-25000" lang="en">
                <a:solidFill>
                  <a:schemeClr val="dk1"/>
                </a:solidFill>
                <a:latin typeface="Century Gothic"/>
                <a:ea typeface="Century Gothic"/>
                <a:cs typeface="Century Gothic"/>
                <a:sym typeface="Century Gothic"/>
              </a:rPr>
              <a:t>2</a:t>
            </a:r>
            <a:r>
              <a:rPr lang="en">
                <a:solidFill>
                  <a:schemeClr val="dk1"/>
                </a:solidFill>
                <a:latin typeface="Century Gothic"/>
                <a:ea typeface="Century Gothic"/>
                <a:cs typeface="Century Gothic"/>
                <a:sym typeface="Century Gothic"/>
              </a:rPr>
              <a:t>, H</a:t>
            </a:r>
            <a:r>
              <a:rPr baseline="-25000" lang="en">
                <a:solidFill>
                  <a:schemeClr val="dk1"/>
                </a:solidFill>
                <a:latin typeface="Century Gothic"/>
                <a:ea typeface="Century Gothic"/>
                <a:cs typeface="Century Gothic"/>
                <a:sym typeface="Century Gothic"/>
              </a:rPr>
              <a:t>2</a:t>
            </a:r>
            <a:r>
              <a:rPr lang="en">
                <a:solidFill>
                  <a:schemeClr val="dk1"/>
                </a:solidFill>
                <a:latin typeface="Century Gothic"/>
                <a:ea typeface="Century Gothic"/>
                <a:cs typeface="Century Gothic"/>
                <a:sym typeface="Century Gothic"/>
              </a:rPr>
              <a:t> gas</a:t>
            </a:r>
            <a:endParaRPr>
              <a:solidFill>
                <a:schemeClr val="dk1"/>
              </a:solidFill>
              <a:latin typeface="Century Gothic"/>
              <a:ea typeface="Century Gothic"/>
              <a:cs typeface="Century Gothic"/>
              <a:sym typeface="Century Gothic"/>
            </a:endParaRPr>
          </a:p>
        </p:txBody>
      </p:sp>
      <p:sp>
        <p:nvSpPr>
          <p:cNvPr id="457" name="Google Shape;457;p35"/>
          <p:cNvSpPr/>
          <p:nvPr/>
        </p:nvSpPr>
        <p:spPr>
          <a:xfrm>
            <a:off x="71400" y="4597226"/>
            <a:ext cx="3819600" cy="440700"/>
          </a:xfrm>
          <a:prstGeom prst="roundRect">
            <a:avLst>
              <a:gd fmla="val 16667" name="adj"/>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A</a:t>
            </a:r>
            <a:r>
              <a:rPr lang="en">
                <a:solidFill>
                  <a:schemeClr val="dk1"/>
                </a:solidFill>
                <a:latin typeface="Century Gothic"/>
                <a:ea typeface="Century Gothic"/>
                <a:cs typeface="Century Gothic"/>
                <a:sym typeface="Century Gothic"/>
              </a:rPr>
              <a:t>bdominal cramps, diarrhea &amp; distension (flatulence)</a:t>
            </a:r>
            <a:endParaRPr>
              <a:solidFill>
                <a:schemeClr val="dk1"/>
              </a:solidFill>
              <a:latin typeface="Century Gothic"/>
              <a:ea typeface="Century Gothic"/>
              <a:cs typeface="Century Gothic"/>
              <a:sym typeface="Century Gothic"/>
            </a:endParaRPr>
          </a:p>
        </p:txBody>
      </p:sp>
      <p:sp>
        <p:nvSpPr>
          <p:cNvPr id="458" name="Google Shape;458;p35"/>
          <p:cNvSpPr txBox="1"/>
          <p:nvPr/>
        </p:nvSpPr>
        <p:spPr>
          <a:xfrm>
            <a:off x="-4074" y="934425"/>
            <a:ext cx="2468100" cy="9462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800">
                <a:solidFill>
                  <a:srgbClr val="3C78D8"/>
                </a:solidFill>
                <a:latin typeface="Century Gothic"/>
                <a:ea typeface="Century Gothic"/>
                <a:cs typeface="Century Gothic"/>
                <a:sym typeface="Century Gothic"/>
              </a:rPr>
              <a:t>Lactose intolerance</a:t>
            </a:r>
            <a:endParaRPr b="1" sz="1800">
              <a:solidFill>
                <a:srgbClr val="3C78D8"/>
              </a:solidFill>
              <a:latin typeface="Century Gothic"/>
              <a:ea typeface="Century Gothic"/>
              <a:cs typeface="Century Gothic"/>
              <a:sym typeface="Century Gothic"/>
            </a:endParaRPr>
          </a:p>
          <a:p>
            <a:pPr indent="0" lvl="0" marL="0" rtl="0" algn="ctr">
              <a:spcBef>
                <a:spcPts val="0"/>
              </a:spcBef>
              <a:spcAft>
                <a:spcPts val="0"/>
              </a:spcAft>
              <a:buNone/>
            </a:pPr>
            <a:r>
              <a:rPr b="1" lang="en" sz="1800">
                <a:solidFill>
                  <a:srgbClr val="3C78D8"/>
                </a:solidFill>
                <a:latin typeface="Century Gothic"/>
                <a:ea typeface="Century Gothic"/>
                <a:cs typeface="Century Gothic"/>
                <a:sym typeface="Century Gothic"/>
              </a:rPr>
              <a:t>(Lactase deficiency)</a:t>
            </a:r>
            <a:endParaRPr b="1" sz="1800">
              <a:solidFill>
                <a:srgbClr val="3C78D8"/>
              </a:solidFill>
              <a:latin typeface="Century Gothic"/>
              <a:ea typeface="Century Gothic"/>
              <a:cs typeface="Century Gothic"/>
              <a:sym typeface="Century Gothic"/>
            </a:endParaRPr>
          </a:p>
        </p:txBody>
      </p:sp>
      <p:sp>
        <p:nvSpPr>
          <p:cNvPr id="459" name="Google Shape;459;p35"/>
          <p:cNvSpPr txBox="1"/>
          <p:nvPr/>
        </p:nvSpPr>
        <p:spPr>
          <a:xfrm>
            <a:off x="4000863" y="3237450"/>
            <a:ext cx="2468100" cy="16197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Century Gothic"/>
                <a:ea typeface="Century Gothic"/>
                <a:cs typeface="Century Gothic"/>
                <a:sym typeface="Century Gothic"/>
              </a:rPr>
              <a:t>Summary</a:t>
            </a:r>
            <a:r>
              <a:rPr lang="en" sz="1000">
                <a:solidFill>
                  <a:srgbClr val="6AA84F"/>
                </a:solidFill>
                <a:latin typeface="Century Gothic"/>
                <a:ea typeface="Century Gothic"/>
                <a:cs typeface="Century Gothic"/>
                <a:sym typeface="Century Gothic"/>
              </a:rPr>
              <a:t>:when there is lactase deficiency lactose will accumulate in the large intestine and the normal bacteria in the large intestine will feed on lactose causing release of carbon dioxide and carbon metabolites and water will enter the large intestine causing osmotic diarrhea</a:t>
            </a:r>
            <a:r>
              <a:rPr lang="en" sz="800">
                <a:solidFill>
                  <a:srgbClr val="6AA84F"/>
                </a:solidFill>
                <a:latin typeface="Century Gothic"/>
                <a:ea typeface="Century Gothic"/>
                <a:cs typeface="Century Gothic"/>
                <a:sym typeface="Century Gothic"/>
              </a:rPr>
              <a:t> </a:t>
            </a:r>
            <a:endParaRPr sz="800">
              <a:solidFill>
                <a:srgbClr val="6AA84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36"/>
          <p:cNvSpPr txBox="1"/>
          <p:nvPr/>
        </p:nvSpPr>
        <p:spPr>
          <a:xfrm>
            <a:off x="0" y="193625"/>
            <a:ext cx="9144000" cy="7683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Digestion of Dietary Proteins</a:t>
            </a:r>
            <a:endParaRPr b="1" sz="2400">
              <a:solidFill>
                <a:srgbClr val="3C78D8"/>
              </a:solidFill>
              <a:latin typeface="Comfortaa"/>
              <a:ea typeface="Comfortaa"/>
              <a:cs typeface="Comfortaa"/>
              <a:sym typeface="Comfortaa"/>
            </a:endParaRPr>
          </a:p>
        </p:txBody>
      </p:sp>
      <p:sp>
        <p:nvSpPr>
          <p:cNvPr id="465" name="Google Shape;465;p36"/>
          <p:cNvSpPr/>
          <p:nvPr/>
        </p:nvSpPr>
        <p:spPr>
          <a:xfrm>
            <a:off x="1769800" y="15559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alibri"/>
              <a:ea typeface="Calibri"/>
              <a:cs typeface="Calibri"/>
              <a:sym typeface="Calibri"/>
            </a:endParaRPr>
          </a:p>
        </p:txBody>
      </p:sp>
      <p:sp>
        <p:nvSpPr>
          <p:cNvPr id="466" name="Google Shape;466;p36"/>
          <p:cNvSpPr/>
          <p:nvPr/>
        </p:nvSpPr>
        <p:spPr>
          <a:xfrm>
            <a:off x="1769800" y="21464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67" name="Google Shape;467;p36"/>
          <p:cNvSpPr/>
          <p:nvPr/>
        </p:nvSpPr>
        <p:spPr>
          <a:xfrm>
            <a:off x="1769800" y="27368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68" name="Google Shape;468;p36"/>
          <p:cNvSpPr/>
          <p:nvPr/>
        </p:nvSpPr>
        <p:spPr>
          <a:xfrm>
            <a:off x="1769800" y="33273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69" name="Google Shape;469;p36"/>
          <p:cNvSpPr/>
          <p:nvPr/>
        </p:nvSpPr>
        <p:spPr>
          <a:xfrm>
            <a:off x="1769800" y="39177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70" name="Google Shape;470;p3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471" name="Google Shape;471;p36"/>
          <p:cNvSpPr txBox="1"/>
          <p:nvPr>
            <p:ph idx="1" type="body"/>
          </p:nvPr>
        </p:nvSpPr>
        <p:spPr>
          <a:xfrm>
            <a:off x="2298754" y="1508250"/>
            <a:ext cx="52389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 sz="800">
                <a:solidFill>
                  <a:srgbClr val="000000"/>
                </a:solidFill>
                <a:latin typeface="Century Gothic"/>
                <a:ea typeface="Century Gothic"/>
                <a:cs typeface="Century Gothic"/>
                <a:sym typeface="Century Gothic"/>
              </a:rPr>
              <a:t>Proteolytic enzymes responsible for digestion of dietary proteins are produced by the stomach, the pancreas &amp; the small intestine.</a:t>
            </a:r>
            <a:endParaRPr b="1" sz="800">
              <a:solidFill>
                <a:srgbClr val="000000"/>
              </a:solidFill>
              <a:latin typeface="Century Gothic"/>
              <a:ea typeface="Century Gothic"/>
              <a:cs typeface="Century Gothic"/>
              <a:sym typeface="Century Gothic"/>
            </a:endParaRPr>
          </a:p>
        </p:txBody>
      </p:sp>
      <p:sp>
        <p:nvSpPr>
          <p:cNvPr id="472" name="Google Shape;472;p36"/>
          <p:cNvSpPr txBox="1"/>
          <p:nvPr>
            <p:ph idx="1" type="body"/>
          </p:nvPr>
        </p:nvSpPr>
        <p:spPr>
          <a:xfrm>
            <a:off x="2298754" y="2098700"/>
            <a:ext cx="52389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The digestion of proteins in the stomach is the result of the action of HCl and pepsin.</a:t>
            </a:r>
            <a:endParaRPr b="1" sz="800">
              <a:solidFill>
                <a:srgbClr val="000000"/>
              </a:solidFill>
              <a:latin typeface="Century Gothic"/>
              <a:ea typeface="Century Gothic"/>
              <a:cs typeface="Century Gothic"/>
              <a:sym typeface="Century Gothic"/>
            </a:endParaRPr>
          </a:p>
        </p:txBody>
      </p:sp>
      <p:sp>
        <p:nvSpPr>
          <p:cNvPr id="473" name="Google Shape;473;p36"/>
          <p:cNvSpPr txBox="1"/>
          <p:nvPr>
            <p:ph idx="1" type="body"/>
          </p:nvPr>
        </p:nvSpPr>
        <p:spPr>
          <a:xfrm>
            <a:off x="2298725" y="2689150"/>
            <a:ext cx="52389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Pancreatic proteases are, like pepsin, synthesized and secreted</a:t>
            </a:r>
            <a:r>
              <a:rPr b="1" lang="en" sz="800">
                <a:solidFill>
                  <a:srgbClr val="000000"/>
                </a:solidFill>
                <a:latin typeface="Century Gothic"/>
                <a:ea typeface="Century Gothic"/>
                <a:cs typeface="Century Gothic"/>
                <a:sym typeface="Century Gothic"/>
              </a:rPr>
              <a:t> </a:t>
            </a:r>
            <a:r>
              <a:rPr b="1" lang="en" sz="800">
                <a:solidFill>
                  <a:srgbClr val="000000"/>
                </a:solidFill>
                <a:latin typeface="Century Gothic"/>
                <a:ea typeface="Century Gothic"/>
                <a:cs typeface="Century Gothic"/>
                <a:sym typeface="Century Gothic"/>
              </a:rPr>
              <a:t>as inactive zymogens.</a:t>
            </a:r>
            <a:endParaRPr b="1" sz="800">
              <a:solidFill>
                <a:srgbClr val="000000"/>
              </a:solidFill>
              <a:latin typeface="Century Gothic"/>
              <a:ea typeface="Century Gothic"/>
              <a:cs typeface="Century Gothic"/>
              <a:sym typeface="Century Gothic"/>
            </a:endParaRPr>
          </a:p>
        </p:txBody>
      </p:sp>
      <p:sp>
        <p:nvSpPr>
          <p:cNvPr id="474" name="Google Shape;474;p36"/>
          <p:cNvSpPr txBox="1"/>
          <p:nvPr>
            <p:ph idx="1" type="body"/>
          </p:nvPr>
        </p:nvSpPr>
        <p:spPr>
          <a:xfrm>
            <a:off x="2298754" y="3279600"/>
            <a:ext cx="52389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The intestinal digestion of proteins occurs in the small intestine’s lumen, on the luminal surface of the small intestine, and is completed intracellularly to produce free amino acids.</a:t>
            </a:r>
            <a:endParaRPr b="1" sz="800">
              <a:solidFill>
                <a:srgbClr val="000000"/>
              </a:solidFill>
              <a:latin typeface="Century Gothic"/>
              <a:ea typeface="Century Gothic"/>
              <a:cs typeface="Century Gothic"/>
              <a:sym typeface="Century Gothic"/>
            </a:endParaRPr>
          </a:p>
        </p:txBody>
      </p:sp>
      <p:sp>
        <p:nvSpPr>
          <p:cNvPr id="475" name="Google Shape;475;p36"/>
          <p:cNvSpPr txBox="1"/>
          <p:nvPr>
            <p:ph idx="1" type="body"/>
          </p:nvPr>
        </p:nvSpPr>
        <p:spPr>
          <a:xfrm>
            <a:off x="2298754" y="3870050"/>
            <a:ext cx="52389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In pancreatic insufficiency, the digestion and absorption of fat &amp; protein is incomplete </a:t>
            </a:r>
            <a:r>
              <a:rPr lang="en" sz="800">
                <a:solidFill>
                  <a:srgbClr val="000000"/>
                </a:solidFill>
                <a:latin typeface="Century Gothic"/>
                <a:ea typeface="Century Gothic"/>
                <a:cs typeface="Century Gothic"/>
                <a:sym typeface="Century Gothic"/>
              </a:rPr>
              <a:t>→</a:t>
            </a:r>
            <a:r>
              <a:rPr b="1" lang="en" sz="800">
                <a:solidFill>
                  <a:srgbClr val="000000"/>
                </a:solidFill>
                <a:latin typeface="Century Gothic"/>
                <a:ea typeface="Century Gothic"/>
                <a:cs typeface="Century Gothic"/>
                <a:sym typeface="Century Gothic"/>
              </a:rPr>
              <a:t> steatorrhea &amp; appearance of undigested proteins in the feces.</a:t>
            </a:r>
            <a:endParaRPr b="1" sz="800">
              <a:solidFill>
                <a:srgbClr val="000000"/>
              </a:solidFill>
              <a:latin typeface="Century Gothic"/>
              <a:ea typeface="Century Gothic"/>
              <a:cs typeface="Century Gothic"/>
              <a:sym typeface="Century Gothic"/>
            </a:endParaRPr>
          </a:p>
        </p:txBody>
      </p:sp>
      <p:sp>
        <p:nvSpPr>
          <p:cNvPr id="476" name="Google Shape;476;p3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37"/>
          <p:cNvSpPr txBox="1"/>
          <p:nvPr/>
        </p:nvSpPr>
        <p:spPr>
          <a:xfrm>
            <a:off x="0" y="193625"/>
            <a:ext cx="9144000" cy="7683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Digestion of Dietary Carbohydrates</a:t>
            </a:r>
            <a:endParaRPr b="1" sz="2400">
              <a:solidFill>
                <a:srgbClr val="3C78D8"/>
              </a:solidFill>
              <a:latin typeface="Comfortaa"/>
              <a:ea typeface="Comfortaa"/>
              <a:cs typeface="Comfortaa"/>
              <a:sym typeface="Comfortaa"/>
            </a:endParaRPr>
          </a:p>
        </p:txBody>
      </p:sp>
      <p:sp>
        <p:nvSpPr>
          <p:cNvPr id="482" name="Google Shape;482;p37"/>
          <p:cNvSpPr/>
          <p:nvPr/>
        </p:nvSpPr>
        <p:spPr>
          <a:xfrm>
            <a:off x="1769800" y="13273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alibri"/>
              <a:ea typeface="Calibri"/>
              <a:cs typeface="Calibri"/>
              <a:sym typeface="Calibri"/>
            </a:endParaRPr>
          </a:p>
        </p:txBody>
      </p:sp>
      <p:sp>
        <p:nvSpPr>
          <p:cNvPr id="483" name="Google Shape;483;p37"/>
          <p:cNvSpPr/>
          <p:nvPr/>
        </p:nvSpPr>
        <p:spPr>
          <a:xfrm>
            <a:off x="1769800" y="19178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84" name="Google Shape;484;p37"/>
          <p:cNvSpPr/>
          <p:nvPr/>
        </p:nvSpPr>
        <p:spPr>
          <a:xfrm>
            <a:off x="1769800" y="25082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85" name="Google Shape;485;p37"/>
          <p:cNvSpPr/>
          <p:nvPr/>
        </p:nvSpPr>
        <p:spPr>
          <a:xfrm>
            <a:off x="1769800" y="30987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86" name="Google Shape;486;p37"/>
          <p:cNvSpPr/>
          <p:nvPr/>
        </p:nvSpPr>
        <p:spPr>
          <a:xfrm>
            <a:off x="1769800" y="36891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87" name="Google Shape;487;p3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488" name="Google Shape;488;p37"/>
          <p:cNvSpPr txBox="1"/>
          <p:nvPr>
            <p:ph idx="1" type="body"/>
          </p:nvPr>
        </p:nvSpPr>
        <p:spPr>
          <a:xfrm>
            <a:off x="2298754" y="1279650"/>
            <a:ext cx="50298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 sz="800">
                <a:solidFill>
                  <a:srgbClr val="000000"/>
                </a:solidFill>
                <a:latin typeface="Century Gothic"/>
                <a:ea typeface="Century Gothic"/>
                <a:cs typeface="Century Gothic"/>
                <a:sym typeface="Century Gothic"/>
              </a:rPr>
              <a:t>Salivary α-amylase acts on dietary glycogen &amp; starch in the mouth.</a:t>
            </a:r>
            <a:endParaRPr b="1" sz="800">
              <a:solidFill>
                <a:srgbClr val="000000"/>
              </a:solidFill>
              <a:latin typeface="Century Gothic"/>
              <a:ea typeface="Century Gothic"/>
              <a:cs typeface="Century Gothic"/>
              <a:sym typeface="Century Gothic"/>
            </a:endParaRPr>
          </a:p>
        </p:txBody>
      </p:sp>
      <p:sp>
        <p:nvSpPr>
          <p:cNvPr id="489" name="Google Shape;489;p37"/>
          <p:cNvSpPr txBox="1"/>
          <p:nvPr>
            <p:ph idx="1" type="body"/>
          </p:nvPr>
        </p:nvSpPr>
        <p:spPr>
          <a:xfrm>
            <a:off x="2298754" y="1870100"/>
            <a:ext cx="50298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Pancreatic α-amylase continues the process of polysaccharide digestion in small intestine.</a:t>
            </a:r>
            <a:endParaRPr b="1" sz="800">
              <a:solidFill>
                <a:srgbClr val="000000"/>
              </a:solidFill>
              <a:latin typeface="Century Gothic"/>
              <a:ea typeface="Century Gothic"/>
              <a:cs typeface="Century Gothic"/>
              <a:sym typeface="Century Gothic"/>
            </a:endParaRPr>
          </a:p>
        </p:txBody>
      </p:sp>
      <p:sp>
        <p:nvSpPr>
          <p:cNvPr id="490" name="Google Shape;490;p37"/>
          <p:cNvSpPr txBox="1"/>
          <p:nvPr>
            <p:ph idx="1" type="body"/>
          </p:nvPr>
        </p:nvSpPr>
        <p:spPr>
          <a:xfrm>
            <a:off x="2298726" y="2460550"/>
            <a:ext cx="50298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The final digestive processes of carbohydrates into monosaccharides occur at the mucosal lining of the small intestine by disaccharidases &amp; α(1,6) glucosidase.</a:t>
            </a:r>
            <a:endParaRPr b="1" sz="800">
              <a:solidFill>
                <a:srgbClr val="000000"/>
              </a:solidFill>
              <a:latin typeface="Century Gothic"/>
              <a:ea typeface="Century Gothic"/>
              <a:cs typeface="Century Gothic"/>
              <a:sym typeface="Century Gothic"/>
            </a:endParaRPr>
          </a:p>
        </p:txBody>
      </p:sp>
      <p:sp>
        <p:nvSpPr>
          <p:cNvPr id="491" name="Google Shape;491;p37"/>
          <p:cNvSpPr txBox="1"/>
          <p:nvPr>
            <p:ph idx="1" type="body"/>
          </p:nvPr>
        </p:nvSpPr>
        <p:spPr>
          <a:xfrm>
            <a:off x="2298754" y="3051000"/>
            <a:ext cx="50298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Dietary cellulose cannot be digested due to the absence of enzyme that can cleaveβ (1-4) bonds, so it passes through the GIT largely intact. Despite that, it has several beneficial effects.</a:t>
            </a:r>
            <a:endParaRPr b="1" sz="800">
              <a:solidFill>
                <a:srgbClr val="000000"/>
              </a:solidFill>
              <a:latin typeface="Century Gothic"/>
              <a:ea typeface="Century Gothic"/>
              <a:cs typeface="Century Gothic"/>
              <a:sym typeface="Century Gothic"/>
            </a:endParaRPr>
          </a:p>
        </p:txBody>
      </p:sp>
      <p:sp>
        <p:nvSpPr>
          <p:cNvPr id="492" name="Google Shape;492;p37"/>
          <p:cNvSpPr txBox="1"/>
          <p:nvPr>
            <p:ph idx="1" type="body"/>
          </p:nvPr>
        </p:nvSpPr>
        <p:spPr>
          <a:xfrm>
            <a:off x="2298754" y="3641450"/>
            <a:ext cx="50298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Absorption of the monosaccharides requires specific transporters (GLUTs).</a:t>
            </a:r>
            <a:endParaRPr b="1" sz="800">
              <a:solidFill>
                <a:srgbClr val="000000"/>
              </a:solidFill>
              <a:latin typeface="Century Gothic"/>
              <a:ea typeface="Century Gothic"/>
              <a:cs typeface="Century Gothic"/>
              <a:sym typeface="Century Gothic"/>
            </a:endParaRPr>
          </a:p>
        </p:txBody>
      </p:sp>
      <p:sp>
        <p:nvSpPr>
          <p:cNvPr id="493" name="Google Shape;493;p37"/>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sp>
        <p:nvSpPr>
          <p:cNvPr id="494" name="Google Shape;494;p37"/>
          <p:cNvSpPr/>
          <p:nvPr/>
        </p:nvSpPr>
        <p:spPr>
          <a:xfrm>
            <a:off x="1769800" y="42796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alibri"/>
              <a:ea typeface="Calibri"/>
              <a:cs typeface="Calibri"/>
              <a:sym typeface="Calibri"/>
            </a:endParaRPr>
          </a:p>
        </p:txBody>
      </p:sp>
      <p:sp>
        <p:nvSpPr>
          <p:cNvPr id="495" name="Google Shape;495;p37"/>
          <p:cNvSpPr txBox="1"/>
          <p:nvPr>
            <p:ph idx="1" type="body"/>
          </p:nvPr>
        </p:nvSpPr>
        <p:spPr>
          <a:xfrm>
            <a:off x="2298754" y="4231900"/>
            <a:ext cx="50298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800">
                <a:solidFill>
                  <a:srgbClr val="000000"/>
                </a:solidFill>
                <a:latin typeface="Century Gothic"/>
                <a:ea typeface="Century Gothic"/>
                <a:cs typeface="Century Gothic"/>
                <a:sym typeface="Century Gothic"/>
              </a:rPr>
              <a:t>Lactose intolerance is due to deficiency of lactase enzyme and causes abdominal cramps, diarrhea &amp; flatulence</a:t>
            </a:r>
            <a:endParaRPr b="1" sz="800">
              <a:solidFill>
                <a:srgbClr val="000000"/>
              </a:solidFill>
              <a:latin typeface="Century Gothic"/>
              <a:ea typeface="Century Gothic"/>
              <a:cs typeface="Century Gothic"/>
              <a:sym typeface="Century Gothic"/>
            </a:endParaRPr>
          </a:p>
        </p:txBody>
      </p:sp>
      <p:pic>
        <p:nvPicPr>
          <p:cNvPr id="496" name="Google Shape;496;p37"/>
          <p:cNvPicPr preferRelativeResize="0"/>
          <p:nvPr/>
        </p:nvPicPr>
        <p:blipFill>
          <a:blip r:embed="rId3">
            <a:alphaModFix/>
          </a:blip>
          <a:stretch>
            <a:fillRect/>
          </a:stretch>
        </p:blipFill>
        <p:spPr>
          <a:xfrm>
            <a:off x="0" y="4446300"/>
            <a:ext cx="1146150" cy="64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0"/>
          <p:cNvSpPr/>
          <p:nvPr/>
        </p:nvSpPr>
        <p:spPr>
          <a:xfrm>
            <a:off x="1133630" y="111247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Roboto"/>
              <a:ea typeface="Roboto"/>
              <a:cs typeface="Roboto"/>
              <a:sym typeface="Roboto"/>
            </a:endParaRPr>
          </a:p>
        </p:txBody>
      </p:sp>
      <p:sp>
        <p:nvSpPr>
          <p:cNvPr id="94" name="Google Shape;94;p20"/>
          <p:cNvSpPr txBox="1"/>
          <p:nvPr/>
        </p:nvSpPr>
        <p:spPr>
          <a:xfrm>
            <a:off x="1000844" y="380125"/>
            <a:ext cx="2783700" cy="63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3C78D8"/>
                </a:solidFill>
                <a:latin typeface="Comfortaa"/>
                <a:ea typeface="Comfortaa"/>
                <a:cs typeface="Comfortaa"/>
                <a:sym typeface="Comfortaa"/>
              </a:rPr>
              <a:t>Objectives</a:t>
            </a:r>
            <a:r>
              <a:rPr b="1" lang="en" sz="2400">
                <a:solidFill>
                  <a:srgbClr val="3C78D8"/>
                </a:solidFill>
                <a:latin typeface="Comfortaa"/>
                <a:ea typeface="Comfortaa"/>
                <a:cs typeface="Comfortaa"/>
                <a:sym typeface="Comfortaa"/>
              </a:rPr>
              <a:t>:</a:t>
            </a:r>
            <a:endParaRPr sz="2400">
              <a:solidFill>
                <a:srgbClr val="3C78D8"/>
              </a:solidFill>
              <a:latin typeface="Comfortaa"/>
              <a:ea typeface="Comfortaa"/>
              <a:cs typeface="Comfortaa"/>
              <a:sym typeface="Comfortaa"/>
            </a:endParaRPr>
          </a:p>
        </p:txBody>
      </p:sp>
      <p:sp>
        <p:nvSpPr>
          <p:cNvPr id="95" name="Google Shape;95;p20"/>
          <p:cNvSpPr/>
          <p:nvPr/>
        </p:nvSpPr>
        <p:spPr>
          <a:xfrm>
            <a:off x="1133629" y="1944900"/>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Roboto"/>
              <a:ea typeface="Roboto"/>
              <a:cs typeface="Roboto"/>
              <a:sym typeface="Roboto"/>
            </a:endParaRPr>
          </a:p>
        </p:txBody>
      </p:sp>
      <p:sp>
        <p:nvSpPr>
          <p:cNvPr id="96" name="Google Shape;96;p20"/>
          <p:cNvSpPr txBox="1"/>
          <p:nvPr>
            <p:ph idx="1" type="body"/>
          </p:nvPr>
        </p:nvSpPr>
        <p:spPr>
          <a:xfrm>
            <a:off x="1457400" y="1035375"/>
            <a:ext cx="56979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1000">
                <a:solidFill>
                  <a:srgbClr val="434343"/>
                </a:solidFill>
                <a:latin typeface="Century Gothic"/>
                <a:ea typeface="Century Gothic"/>
                <a:cs typeface="Century Gothic"/>
                <a:sym typeface="Century Gothic"/>
              </a:rPr>
              <a:t>Understand the overall process of dietary proteins’ and carbohydrates’ digestion, the organs involved, the enzymes required, and the end products</a:t>
            </a:r>
            <a:endParaRPr sz="1000">
              <a:solidFill>
                <a:srgbClr val="434343"/>
              </a:solidFill>
              <a:latin typeface="Century Gothic"/>
              <a:ea typeface="Century Gothic"/>
              <a:cs typeface="Century Gothic"/>
              <a:sym typeface="Century Gothic"/>
            </a:endParaRPr>
          </a:p>
        </p:txBody>
      </p:sp>
      <p:sp>
        <p:nvSpPr>
          <p:cNvPr id="97" name="Google Shape;97;p20"/>
          <p:cNvSpPr txBox="1"/>
          <p:nvPr>
            <p:ph idx="1" type="body"/>
          </p:nvPr>
        </p:nvSpPr>
        <p:spPr>
          <a:xfrm>
            <a:off x="1412400" y="1910725"/>
            <a:ext cx="6621000" cy="39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lang="en" sz="1000">
                <a:solidFill>
                  <a:srgbClr val="434343"/>
                </a:solidFill>
                <a:latin typeface="Century Gothic"/>
                <a:ea typeface="Century Gothic"/>
                <a:cs typeface="Century Gothic"/>
                <a:sym typeface="Century Gothic"/>
              </a:rPr>
              <a:t>Implement the basic science knowledge of the process of proteins &amp; carbohydrates digestion to understand the clinical manifestations of diseases that involve defective proteins’ or carbohydrates’ digestion &amp;/or absorption.</a:t>
            </a:r>
            <a:endParaRPr sz="1000">
              <a:solidFill>
                <a:srgbClr val="434343"/>
              </a:solidFill>
              <a:latin typeface="Century Gothic"/>
              <a:ea typeface="Century Gothic"/>
              <a:cs typeface="Century Gothic"/>
              <a:sym typeface="Century Gothic"/>
            </a:endParaRPr>
          </a:p>
        </p:txBody>
      </p:sp>
      <p:grpSp>
        <p:nvGrpSpPr>
          <p:cNvPr id="98" name="Google Shape;98;p20"/>
          <p:cNvGrpSpPr/>
          <p:nvPr/>
        </p:nvGrpSpPr>
        <p:grpSpPr>
          <a:xfrm>
            <a:off x="668708" y="475146"/>
            <a:ext cx="332129" cy="320266"/>
            <a:chOff x="5961125" y="1623900"/>
            <a:chExt cx="427450" cy="448175"/>
          </a:xfrm>
        </p:grpSpPr>
        <p:sp>
          <p:nvSpPr>
            <p:cNvPr id="99" name="Google Shape;99;p2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0" name="Google Shape;100;p2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1" name="Google Shape;101;p2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2" name="Google Shape;102;p2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3" name="Google Shape;103;p2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4" name="Google Shape;104;p2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5" name="Google Shape;105;p2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grpSp>
      <p:sp>
        <p:nvSpPr>
          <p:cNvPr id="106" name="Google Shape;106;p20"/>
          <p:cNvSpPr txBox="1"/>
          <p:nvPr/>
        </p:nvSpPr>
        <p:spPr>
          <a:xfrm>
            <a:off x="1072448" y="2810425"/>
            <a:ext cx="2589000" cy="473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rgbClr val="3C78D8"/>
                </a:solidFill>
                <a:latin typeface="Comfortaa"/>
                <a:ea typeface="Comfortaa"/>
                <a:cs typeface="Comfortaa"/>
                <a:sym typeface="Comfortaa"/>
              </a:rPr>
              <a:t>Protein Digestion</a:t>
            </a:r>
            <a:r>
              <a:rPr b="1" lang="en" sz="1800">
                <a:solidFill>
                  <a:srgbClr val="3C78D8"/>
                </a:solidFill>
                <a:latin typeface="Comfortaa"/>
                <a:ea typeface="Comfortaa"/>
                <a:cs typeface="Comfortaa"/>
                <a:sym typeface="Comfortaa"/>
              </a:rPr>
              <a:t>:</a:t>
            </a:r>
            <a:endParaRPr sz="1800">
              <a:solidFill>
                <a:srgbClr val="3C78D8"/>
              </a:solidFill>
              <a:latin typeface="Comfortaa"/>
              <a:ea typeface="Comfortaa"/>
              <a:cs typeface="Comfortaa"/>
              <a:sym typeface="Comfortaa"/>
            </a:endParaRPr>
          </a:p>
        </p:txBody>
      </p:sp>
      <p:grpSp>
        <p:nvGrpSpPr>
          <p:cNvPr id="107" name="Google Shape;107;p20"/>
          <p:cNvGrpSpPr/>
          <p:nvPr/>
        </p:nvGrpSpPr>
        <p:grpSpPr>
          <a:xfrm>
            <a:off x="801303" y="2854817"/>
            <a:ext cx="290338" cy="282179"/>
            <a:chOff x="3951850" y="2985350"/>
            <a:chExt cx="407950" cy="416500"/>
          </a:xfrm>
        </p:grpSpPr>
        <p:sp>
          <p:nvSpPr>
            <p:cNvPr id="108" name="Google Shape;108;p2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9" name="Google Shape;109;p2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 name="Google Shape;110;p2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 name="Google Shape;111;p2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12" name="Google Shape;112;p20"/>
          <p:cNvSpPr txBox="1"/>
          <p:nvPr>
            <p:ph idx="1" type="body"/>
          </p:nvPr>
        </p:nvSpPr>
        <p:spPr>
          <a:xfrm>
            <a:off x="1412388" y="3223438"/>
            <a:ext cx="45465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sz="1200">
                <a:solidFill>
                  <a:srgbClr val="434343"/>
                </a:solidFill>
                <a:latin typeface="Century Gothic"/>
                <a:ea typeface="Century Gothic"/>
                <a:cs typeface="Century Gothic"/>
                <a:sym typeface="Century Gothic"/>
              </a:rPr>
              <a:t>Dietary</a:t>
            </a:r>
            <a:r>
              <a:rPr lang="en" sz="1200">
                <a:solidFill>
                  <a:srgbClr val="434343"/>
                </a:solidFill>
                <a:latin typeface="Century Gothic"/>
                <a:ea typeface="Century Gothic"/>
                <a:cs typeface="Century Gothic"/>
                <a:sym typeface="Century Gothic"/>
              </a:rPr>
              <a:t> protein </a:t>
            </a:r>
            <a:r>
              <a:rPr lang="en" sz="1200">
                <a:solidFill>
                  <a:srgbClr val="434343"/>
                </a:solidFill>
                <a:latin typeface="Century Gothic"/>
                <a:ea typeface="Century Gothic"/>
                <a:cs typeface="Century Gothic"/>
                <a:sym typeface="Century Gothic"/>
              </a:rPr>
              <a:t>constitute</a:t>
            </a:r>
            <a:r>
              <a:rPr lang="en" sz="1200">
                <a:solidFill>
                  <a:srgbClr val="434343"/>
                </a:solidFill>
                <a:latin typeface="Century Gothic"/>
                <a:ea typeface="Century Gothic"/>
                <a:cs typeface="Century Gothic"/>
                <a:sym typeface="Century Gothic"/>
              </a:rPr>
              <a:t> 70-100 g/day.</a:t>
            </a:r>
            <a:endParaRPr sz="1200">
              <a:solidFill>
                <a:srgbClr val="434343"/>
              </a:solidFill>
              <a:latin typeface="Century Gothic"/>
              <a:ea typeface="Century Gothic"/>
              <a:cs typeface="Century Gothic"/>
              <a:sym typeface="Century Gothic"/>
            </a:endParaRPr>
          </a:p>
        </p:txBody>
      </p:sp>
      <p:sp>
        <p:nvSpPr>
          <p:cNvPr id="113" name="Google Shape;113;p20"/>
          <p:cNvSpPr txBox="1"/>
          <p:nvPr>
            <p:ph idx="1" type="body"/>
          </p:nvPr>
        </p:nvSpPr>
        <p:spPr>
          <a:xfrm>
            <a:off x="1412388" y="3775888"/>
            <a:ext cx="45465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en" sz="1200">
                <a:solidFill>
                  <a:srgbClr val="434343"/>
                </a:solidFill>
                <a:latin typeface="Century Gothic"/>
                <a:ea typeface="Century Gothic"/>
                <a:cs typeface="Century Gothic"/>
                <a:sym typeface="Century Gothic"/>
              </a:rPr>
              <a:t>Protein are too large to be </a:t>
            </a:r>
            <a:r>
              <a:rPr lang="en" sz="1200">
                <a:solidFill>
                  <a:srgbClr val="434343"/>
                </a:solidFill>
                <a:latin typeface="Century Gothic"/>
                <a:ea typeface="Century Gothic"/>
                <a:cs typeface="Century Gothic"/>
                <a:sym typeface="Century Gothic"/>
              </a:rPr>
              <a:t>absorbed</a:t>
            </a:r>
            <a:r>
              <a:rPr lang="en" sz="1200">
                <a:solidFill>
                  <a:srgbClr val="434343"/>
                </a:solidFill>
                <a:latin typeface="Century Gothic"/>
                <a:ea typeface="Century Gothic"/>
                <a:cs typeface="Century Gothic"/>
                <a:sym typeface="Century Gothic"/>
              </a:rPr>
              <a:t> by the intestine.</a:t>
            </a:r>
            <a:endParaRPr sz="1200">
              <a:solidFill>
                <a:srgbClr val="434343"/>
              </a:solidFill>
              <a:latin typeface="Century Gothic"/>
              <a:ea typeface="Century Gothic"/>
              <a:cs typeface="Century Gothic"/>
              <a:sym typeface="Century Gothic"/>
            </a:endParaRPr>
          </a:p>
        </p:txBody>
      </p:sp>
      <p:sp>
        <p:nvSpPr>
          <p:cNvPr id="114" name="Google Shape;114;p20"/>
          <p:cNvSpPr txBox="1"/>
          <p:nvPr>
            <p:ph idx="1" type="body"/>
          </p:nvPr>
        </p:nvSpPr>
        <p:spPr>
          <a:xfrm>
            <a:off x="1412388" y="4309288"/>
            <a:ext cx="45465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en" sz="1200">
                <a:solidFill>
                  <a:srgbClr val="434343"/>
                </a:solidFill>
                <a:latin typeface="Century Gothic"/>
                <a:ea typeface="Century Gothic"/>
                <a:cs typeface="Century Gothic"/>
                <a:sym typeface="Century Gothic"/>
              </a:rPr>
              <a:t>They must be hydrolyzed to their </a:t>
            </a:r>
            <a:r>
              <a:rPr lang="en" sz="1200">
                <a:solidFill>
                  <a:srgbClr val="434343"/>
                </a:solidFill>
                <a:latin typeface="Century Gothic"/>
                <a:ea typeface="Century Gothic"/>
                <a:cs typeface="Century Gothic"/>
                <a:sym typeface="Century Gothic"/>
              </a:rPr>
              <a:t>constituent</a:t>
            </a:r>
            <a:r>
              <a:rPr lang="en" sz="1200">
                <a:solidFill>
                  <a:srgbClr val="434343"/>
                </a:solidFill>
                <a:latin typeface="Century Gothic"/>
                <a:ea typeface="Century Gothic"/>
                <a:cs typeface="Century Gothic"/>
                <a:sym typeface="Century Gothic"/>
              </a:rPr>
              <a:t> amino acids to be </a:t>
            </a:r>
            <a:r>
              <a:rPr lang="en" sz="1200">
                <a:solidFill>
                  <a:srgbClr val="434343"/>
                </a:solidFill>
                <a:latin typeface="Century Gothic"/>
                <a:ea typeface="Century Gothic"/>
                <a:cs typeface="Century Gothic"/>
                <a:sym typeface="Century Gothic"/>
              </a:rPr>
              <a:t>absorbed</a:t>
            </a:r>
            <a:endParaRPr sz="1200">
              <a:solidFill>
                <a:srgbClr val="434343"/>
              </a:solidFill>
              <a:latin typeface="Century Gothic"/>
              <a:ea typeface="Century Gothic"/>
              <a:cs typeface="Century Gothic"/>
              <a:sym typeface="Century Gothic"/>
            </a:endParaRPr>
          </a:p>
        </p:txBody>
      </p:sp>
      <p:sp>
        <p:nvSpPr>
          <p:cNvPr id="115" name="Google Shape;115;p20"/>
          <p:cNvSpPr/>
          <p:nvPr/>
        </p:nvSpPr>
        <p:spPr>
          <a:xfrm>
            <a:off x="1148217" y="330050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20"/>
          <p:cNvSpPr/>
          <p:nvPr/>
        </p:nvSpPr>
        <p:spPr>
          <a:xfrm>
            <a:off x="1148217" y="381950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 name="Google Shape;117;p20"/>
          <p:cNvSpPr/>
          <p:nvPr/>
        </p:nvSpPr>
        <p:spPr>
          <a:xfrm>
            <a:off x="1148217" y="4338500"/>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 name="Google Shape;118;p2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19" name="Google Shape;119;p2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20" name="Google Shape;120;p20"/>
          <p:cNvSpPr txBox="1"/>
          <p:nvPr/>
        </p:nvSpPr>
        <p:spPr>
          <a:xfrm>
            <a:off x="5471975" y="3819500"/>
            <a:ext cx="1928400" cy="250800"/>
          </a:xfrm>
          <a:prstGeom prst="rect">
            <a:avLst/>
          </a:prstGeom>
          <a:noFill/>
          <a:ln cap="flat" cmpd="sng" w="9525">
            <a:solidFill>
              <a:srgbClr val="666666"/>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6AA84F"/>
                </a:solidFill>
                <a:latin typeface="Century Gothic"/>
                <a:ea typeface="Century Gothic"/>
                <a:cs typeface="Century Gothic"/>
                <a:sym typeface="Century Gothic"/>
              </a:rPr>
              <a:t>Small intestine only absorb </a:t>
            </a:r>
            <a:r>
              <a:rPr lang="en" sz="700">
                <a:solidFill>
                  <a:srgbClr val="6AA84F"/>
                </a:solidFill>
                <a:latin typeface="Century Gothic"/>
                <a:ea typeface="Century Gothic"/>
                <a:cs typeface="Century Gothic"/>
                <a:sym typeface="Century Gothic"/>
              </a:rPr>
              <a:t>amino</a:t>
            </a:r>
            <a:r>
              <a:rPr lang="en" sz="700">
                <a:solidFill>
                  <a:srgbClr val="6AA84F"/>
                </a:solidFill>
                <a:latin typeface="Century Gothic"/>
                <a:ea typeface="Century Gothic"/>
                <a:cs typeface="Century Gothic"/>
                <a:sym typeface="Century Gothic"/>
              </a:rPr>
              <a:t> acids</a:t>
            </a:r>
            <a:endParaRPr sz="700">
              <a:solidFill>
                <a:srgbClr val="6AA84F"/>
              </a:solidFill>
              <a:latin typeface="Century Gothic"/>
              <a:ea typeface="Century Gothic"/>
              <a:cs typeface="Century Gothic"/>
              <a:sym typeface="Century Gothic"/>
            </a:endParaRPr>
          </a:p>
        </p:txBody>
      </p:sp>
      <p:cxnSp>
        <p:nvCxnSpPr>
          <p:cNvPr id="121" name="Google Shape;121;p20"/>
          <p:cNvCxnSpPr/>
          <p:nvPr/>
        </p:nvCxnSpPr>
        <p:spPr>
          <a:xfrm flipH="1">
            <a:off x="75" y="2469175"/>
            <a:ext cx="9162000" cy="7200"/>
          </a:xfrm>
          <a:prstGeom prst="straightConnector1">
            <a:avLst/>
          </a:prstGeom>
          <a:noFill/>
          <a:ln cap="flat" cmpd="sng" w="28575">
            <a:solidFill>
              <a:srgbClr val="6D9EEB"/>
            </a:solidFill>
            <a:prstDash val="dashDot"/>
            <a:round/>
            <a:headEnd len="med" w="med" type="none"/>
            <a:tailEnd len="med" w="med" type="none"/>
          </a:ln>
        </p:spPr>
      </p:cxnSp>
      <p:sp>
        <p:nvSpPr>
          <p:cNvPr id="122" name="Google Shape;122;p20"/>
          <p:cNvSpPr txBox="1"/>
          <p:nvPr/>
        </p:nvSpPr>
        <p:spPr>
          <a:xfrm>
            <a:off x="-412000" y="4772075"/>
            <a:ext cx="6015600" cy="4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6AA84F"/>
                </a:solidFill>
                <a:latin typeface="Century Gothic"/>
                <a:ea typeface="Century Gothic"/>
                <a:cs typeface="Century Gothic"/>
                <a:sym typeface="Century Gothic"/>
              </a:rPr>
              <a:t>Dr notes: so proteins have to be degraded except maternal antibodies they are directly absorbed found in breast milk</a:t>
            </a:r>
            <a:endParaRPr sz="700">
              <a:solidFill>
                <a:srgbClr val="6AA84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38"/>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Summary</a:t>
            </a:r>
            <a:endParaRPr b="1" sz="2400">
              <a:solidFill>
                <a:srgbClr val="3C78D8"/>
              </a:solidFill>
              <a:latin typeface="Comfortaa"/>
              <a:ea typeface="Comfortaa"/>
              <a:cs typeface="Comfortaa"/>
              <a:sym typeface="Comfortaa"/>
            </a:endParaRPr>
          </a:p>
        </p:txBody>
      </p:sp>
      <p:sp>
        <p:nvSpPr>
          <p:cNvPr id="502" name="Google Shape;502;p3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503" name="Google Shape;503;p38"/>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graphicFrame>
        <p:nvGraphicFramePr>
          <p:cNvPr id="504" name="Google Shape;504;p38"/>
          <p:cNvGraphicFramePr/>
          <p:nvPr/>
        </p:nvGraphicFramePr>
        <p:xfrm>
          <a:off x="419958" y="1016581"/>
          <a:ext cx="3000000" cy="3000000"/>
        </p:xfrm>
        <a:graphic>
          <a:graphicData uri="http://schemas.openxmlformats.org/drawingml/2006/table">
            <a:tbl>
              <a:tblPr>
                <a:noFill/>
                <a:tableStyleId>{E2C37710-40B0-4A53-8B74-BEF794A9898E}</a:tableStyleId>
              </a:tblPr>
              <a:tblGrid>
                <a:gridCol w="2869500"/>
                <a:gridCol w="2667175"/>
                <a:gridCol w="2761275"/>
              </a:tblGrid>
              <a:tr h="824525">
                <a:tc gridSpan="3">
                  <a:txBody>
                    <a:bodyPr/>
                    <a:lstStyle/>
                    <a:p>
                      <a:pPr indent="0" lvl="0" marL="0" rtl="0" algn="ctr">
                        <a:spcBef>
                          <a:spcPts val="0"/>
                        </a:spcBef>
                        <a:spcAft>
                          <a:spcPts val="0"/>
                        </a:spcAft>
                        <a:buNone/>
                      </a:pPr>
                      <a:r>
                        <a:rPr b="1" lang="en" sz="2400">
                          <a:solidFill>
                            <a:srgbClr val="3C78D8"/>
                          </a:solidFill>
                          <a:latin typeface="Century Gothic"/>
                          <a:ea typeface="Century Gothic"/>
                          <a:cs typeface="Century Gothic"/>
                          <a:sym typeface="Century Gothic"/>
                        </a:rPr>
                        <a:t>Diseases related to protein digestion</a:t>
                      </a:r>
                      <a:endParaRPr b="1" sz="2400">
                        <a:solidFill>
                          <a:srgbClr val="3C78D8"/>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hMerge="1"/>
                <a:tc hMerge="1"/>
              </a:tr>
              <a:tr h="503100">
                <a:tc>
                  <a:txBody>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Genetic errors of amino acid transport</a:t>
                      </a:r>
                      <a:endParaRPr b="1" sz="12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gridSpan="2">
                  <a:txBody>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Abnormalities of protein digestion </a:t>
                      </a:r>
                      <a:endParaRPr b="1" sz="12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C78D8"/>
                    </a:solidFill>
                  </a:tcPr>
                </a:tc>
                <a:tc hMerge="1"/>
              </a:tr>
              <a:tr h="49195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Cystinuria</a:t>
                      </a:r>
                      <a:endParaRPr sz="1200">
                        <a:latin typeface="Century Gothic"/>
                        <a:ea typeface="Century Gothic"/>
                        <a:cs typeface="Century Gothic"/>
                        <a:sym typeface="Century Gothic"/>
                      </a:endParaRPr>
                    </a:p>
                  </a:txBody>
                  <a:tcPr marT="38575" marB="38575" marR="121925" marL="1219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Pancreatic insufficiency </a:t>
                      </a:r>
                      <a:endParaRPr sz="1200">
                        <a:latin typeface="Century Gothic"/>
                        <a:ea typeface="Century Gothic"/>
                        <a:cs typeface="Century Gothic"/>
                        <a:sym typeface="Century Gothic"/>
                      </a:endParaRPr>
                    </a:p>
                  </a:txBody>
                  <a:tcPr marT="38575" marB="38575" marR="121925" marL="1219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Celiac disease</a:t>
                      </a:r>
                      <a:endParaRPr sz="1200">
                        <a:latin typeface="Century Gothic"/>
                        <a:ea typeface="Century Gothic"/>
                        <a:cs typeface="Century Gothic"/>
                        <a:sym typeface="Century Gothic"/>
                      </a:endParaRPr>
                    </a:p>
                  </a:txBody>
                  <a:tcPr marT="38575" marB="38575" marR="121925" marL="1219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1950">
                <a:tc rowSpan="4">
                  <a:txBody>
                    <a:bodyPr/>
                    <a:lstStyle/>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Most common genetic error of amino acid transport. </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Inherited disorder. </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Affects the transport of Cystine and dibasic amino acids. </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Affects kidney and small intestine. </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Cystine and dibasic appear in the urine. </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Kidney stones formation. </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Kidney stones formation treated by hydration.</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Oral hydration is an important of treatment. </a:t>
                      </a:r>
                      <a:endParaRPr sz="1000">
                        <a:latin typeface="Century Gothic"/>
                        <a:ea typeface="Century Gothic"/>
                        <a:cs typeface="Century Gothic"/>
                        <a:sym typeface="Century Gothic"/>
                      </a:endParaRPr>
                    </a:p>
                  </a:txBody>
                  <a:tcPr marT="38575" marB="38575" marR="121925" marL="1219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4">
                  <a:txBody>
                    <a:bodyPr/>
                    <a:lstStyle/>
                    <a:p>
                      <a:pPr indent="-298450" lvl="0" marL="457200" rtl="0" algn="l">
                        <a:spcBef>
                          <a:spcPts val="0"/>
                        </a:spcBef>
                        <a:spcAft>
                          <a:spcPts val="0"/>
                        </a:spcAft>
                        <a:buSzPts val="1100"/>
                        <a:buFont typeface="Century Gothic"/>
                        <a:buAutoNum type="arabicPeriod"/>
                      </a:pPr>
                      <a:r>
                        <a:rPr lang="en" sz="1100">
                          <a:latin typeface="Century Gothic"/>
                          <a:ea typeface="Century Gothic"/>
                          <a:cs typeface="Century Gothic"/>
                          <a:sym typeface="Century Gothic"/>
                        </a:rPr>
                        <a:t>Such as in: chronic pancreatitis, cystic fibrosis, and removal of pancreas. </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rabicPeriod"/>
                      </a:pPr>
                      <a:r>
                        <a:rPr lang="en" sz="1100">
                          <a:latin typeface="Century Gothic"/>
                          <a:ea typeface="Century Gothic"/>
                          <a:cs typeface="Century Gothic"/>
                          <a:sym typeface="Century Gothic"/>
                        </a:rPr>
                        <a:t>Leads to Incomplete digestion and absorption of lipids and proteins because of lack of pancreatic enzymes . </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rabicPeriod"/>
                      </a:pPr>
                      <a:r>
                        <a:rPr lang="en" sz="1100">
                          <a:latin typeface="Century Gothic"/>
                          <a:ea typeface="Century Gothic"/>
                          <a:cs typeface="Century Gothic"/>
                          <a:sym typeface="Century Gothic"/>
                        </a:rPr>
                        <a:t>Which lead to Abnormal appearance of lipids (steatorrhea) &amp; undigested proteins in feces. </a:t>
                      </a:r>
                      <a:endParaRPr sz="1100">
                        <a:latin typeface="Century Gothic"/>
                        <a:ea typeface="Century Gothic"/>
                        <a:cs typeface="Century Gothic"/>
                        <a:sym typeface="Century Gothic"/>
                      </a:endParaRPr>
                    </a:p>
                  </a:txBody>
                  <a:tcPr marT="38575" marB="38575" marR="121925" marL="1219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rowSpan="4">
                  <a:txBody>
                    <a:bodyPr/>
                    <a:lstStyle/>
                    <a:p>
                      <a:pPr indent="-298450" lvl="0" marL="457200" rtl="0" algn="l">
                        <a:spcBef>
                          <a:spcPts val="0"/>
                        </a:spcBef>
                        <a:spcAft>
                          <a:spcPts val="0"/>
                        </a:spcAft>
                        <a:buSzPts val="1100"/>
                        <a:buFont typeface="Century Gothic"/>
                        <a:buAutoNum type="arabicPeriod"/>
                      </a:pPr>
                      <a:r>
                        <a:rPr lang="en" sz="1100">
                          <a:latin typeface="Century Gothic"/>
                          <a:ea typeface="Century Gothic"/>
                          <a:cs typeface="Century Gothic"/>
                          <a:sym typeface="Century Gothic"/>
                        </a:rPr>
                        <a:t>It is a disease of malabsorption resulting from immune-mediated damage to the villi of the small intestine in response to ingestion of gluten. </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rabicPeriod"/>
                      </a:pPr>
                      <a:r>
                        <a:rPr lang="en" sz="1100">
                          <a:latin typeface="Century Gothic"/>
                          <a:ea typeface="Century Gothic"/>
                          <a:cs typeface="Century Gothic"/>
                          <a:sym typeface="Century Gothic"/>
                        </a:rPr>
                        <a:t>Gluten is a protein found in wheat, rye, and barley.</a:t>
                      </a:r>
                      <a:endParaRPr sz="1100">
                        <a:latin typeface="Century Gothic"/>
                        <a:ea typeface="Century Gothic"/>
                        <a:cs typeface="Century Gothic"/>
                        <a:sym typeface="Century Gothic"/>
                      </a:endParaRPr>
                    </a:p>
                  </a:txBody>
                  <a:tcPr marT="38575" marB="38575" marR="121925" marL="1219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1950">
                <a:tc vMerge="1"/>
                <a:tc vMerge="1"/>
                <a:tc vMerge="1"/>
              </a:tr>
              <a:tr h="491950">
                <a:tc vMerge="1"/>
                <a:tc vMerge="1"/>
                <a:tc vMerge="1"/>
              </a:tr>
              <a:tr h="491950">
                <a:tc vMerge="1"/>
                <a:tc vMerge="1"/>
                <a:tc vMerge="1"/>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39"/>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Summary</a:t>
            </a:r>
            <a:endParaRPr b="1" sz="2400">
              <a:solidFill>
                <a:srgbClr val="3C78D8"/>
              </a:solidFill>
              <a:latin typeface="Comfortaa"/>
              <a:ea typeface="Comfortaa"/>
              <a:cs typeface="Comfortaa"/>
              <a:sym typeface="Comfortaa"/>
            </a:endParaRPr>
          </a:p>
        </p:txBody>
      </p:sp>
      <p:sp>
        <p:nvSpPr>
          <p:cNvPr id="510" name="Google Shape;510;p39"/>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511" name="Google Shape;511;p3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graphicFrame>
        <p:nvGraphicFramePr>
          <p:cNvPr id="512" name="Google Shape;512;p39"/>
          <p:cNvGraphicFramePr/>
          <p:nvPr/>
        </p:nvGraphicFramePr>
        <p:xfrm>
          <a:off x="90008" y="2844306"/>
          <a:ext cx="3000000" cy="3000000"/>
        </p:xfrm>
        <a:graphic>
          <a:graphicData uri="http://schemas.openxmlformats.org/drawingml/2006/table">
            <a:tbl>
              <a:tblPr>
                <a:noFill/>
                <a:tableStyleId>{E2C37710-40B0-4A53-8B74-BEF794A9898E}</a:tableStyleId>
              </a:tblPr>
              <a:tblGrid>
                <a:gridCol w="1886650"/>
                <a:gridCol w="1877050"/>
                <a:gridCol w="1877050"/>
              </a:tblGrid>
              <a:tr h="464950">
                <a:tc gridSpan="3">
                  <a:txBody>
                    <a:bodyPr/>
                    <a:lstStyle/>
                    <a:p>
                      <a:pPr indent="0" lvl="0" marL="0" rtl="0" algn="ctr">
                        <a:spcBef>
                          <a:spcPts val="0"/>
                        </a:spcBef>
                        <a:spcAft>
                          <a:spcPts val="0"/>
                        </a:spcAft>
                        <a:buNone/>
                      </a:pPr>
                      <a:r>
                        <a:rPr b="1" lang="en" sz="2400">
                          <a:solidFill>
                            <a:srgbClr val="3C78D8"/>
                          </a:solidFill>
                          <a:latin typeface="Century Gothic"/>
                          <a:ea typeface="Century Gothic"/>
                          <a:cs typeface="Century Gothic"/>
                          <a:sym typeface="Century Gothic"/>
                        </a:rPr>
                        <a:t>Intestinal Disaccharides</a:t>
                      </a:r>
                      <a:endParaRPr b="1" sz="2400">
                        <a:solidFill>
                          <a:srgbClr val="3C78D8"/>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hMerge="1"/>
                <a:tc hMerge="1"/>
              </a:tr>
              <a:tr h="316575">
                <a:tc>
                  <a:txBody>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Enzyme</a:t>
                      </a:r>
                      <a:endParaRPr b="1" sz="12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Substrate</a:t>
                      </a:r>
                      <a:endParaRPr b="1" sz="12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Product</a:t>
                      </a:r>
                      <a:endParaRPr b="1" sz="12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r>
              <a:tr h="3096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Isomaltase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Isomaltose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2 glucose  </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096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Maltase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Maltose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2 glucose  </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096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Sucrase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Sucrose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Glucose and fructose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09600">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Lactase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Lactose</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Glucose and galactose </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513" name="Google Shape;513;p39"/>
          <p:cNvSpPr txBox="1"/>
          <p:nvPr/>
        </p:nvSpPr>
        <p:spPr>
          <a:xfrm>
            <a:off x="89850" y="1400875"/>
            <a:ext cx="5640900" cy="1313400"/>
          </a:xfrm>
          <a:prstGeom prst="rect">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Lactose intolerance (Lactase deficiency): Lactase (</a:t>
            </a:r>
            <a:r>
              <a:rPr lang="en" sz="1200">
                <a:solidFill>
                  <a:schemeClr val="dk1"/>
                </a:solidFill>
                <a:latin typeface="Century Gothic"/>
                <a:ea typeface="Century Gothic"/>
                <a:cs typeface="Century Gothic"/>
                <a:sym typeface="Century Gothic"/>
              </a:rPr>
              <a:t>β</a:t>
            </a:r>
            <a:r>
              <a:rPr lang="en" sz="1200">
                <a:latin typeface="Century Gothic"/>
                <a:ea typeface="Century Gothic"/>
                <a:cs typeface="Century Gothic"/>
                <a:sym typeface="Century Gothic"/>
              </a:rPr>
              <a:t>-galactosidase) deficiency → Undigested carbohydrate in large intestine → osmotic diarrhea. </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Bacterial fermentation of the undigested compounds in the large intestine → CO</a:t>
            </a:r>
            <a:r>
              <a:rPr baseline="-25000" lang="en" sz="1200">
                <a:latin typeface="Century Gothic"/>
                <a:ea typeface="Century Gothic"/>
                <a:cs typeface="Century Gothic"/>
                <a:sym typeface="Century Gothic"/>
              </a:rPr>
              <a:t>2</a:t>
            </a:r>
            <a:r>
              <a:rPr lang="en" sz="1200">
                <a:latin typeface="Century Gothic"/>
                <a:ea typeface="Century Gothic"/>
                <a:cs typeface="Century Gothic"/>
                <a:sym typeface="Century Gothic"/>
              </a:rPr>
              <a:t>, H</a:t>
            </a:r>
            <a:r>
              <a:rPr baseline="-25000" lang="en" sz="1200">
                <a:latin typeface="Century Gothic"/>
                <a:ea typeface="Century Gothic"/>
                <a:cs typeface="Century Gothic"/>
                <a:sym typeface="Century Gothic"/>
              </a:rPr>
              <a:t>2</a:t>
            </a:r>
            <a:r>
              <a:rPr lang="en" sz="1200">
                <a:latin typeface="Century Gothic"/>
                <a:ea typeface="Century Gothic"/>
                <a:cs typeface="Century Gothic"/>
                <a:sym typeface="Century Gothic"/>
              </a:rPr>
              <a:t> gas → abdominal cramps, diarrhea &amp; distension (flatulence) </a:t>
            </a:r>
            <a:endParaRPr sz="1200">
              <a:latin typeface="Century Gothic"/>
              <a:ea typeface="Century Gothic"/>
              <a:cs typeface="Century Gothic"/>
              <a:sym typeface="Century Gothic"/>
            </a:endParaRPr>
          </a:p>
        </p:txBody>
      </p:sp>
      <p:sp>
        <p:nvSpPr>
          <p:cNvPr id="514" name="Google Shape;514;p39"/>
          <p:cNvSpPr txBox="1"/>
          <p:nvPr/>
        </p:nvSpPr>
        <p:spPr>
          <a:xfrm>
            <a:off x="5875300" y="1288975"/>
            <a:ext cx="3042000" cy="27882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Absorption of monosaccharides:</a:t>
            </a:r>
            <a:endParaRPr sz="1200">
              <a:latin typeface="Century Gothic"/>
              <a:ea typeface="Century Gothic"/>
              <a:cs typeface="Century Gothic"/>
              <a:sym typeface="Century Gothic"/>
            </a:endParaRPr>
          </a:p>
          <a:p>
            <a:pPr indent="-304800" lvl="0" marL="457200" rtl="0" algn="l">
              <a:spcBef>
                <a:spcPts val="500"/>
              </a:spcBef>
              <a:spcAft>
                <a:spcPts val="0"/>
              </a:spcAft>
              <a:buSzPts val="1200"/>
              <a:buFont typeface="Century Gothic"/>
              <a:buChar char="●"/>
            </a:pPr>
            <a:r>
              <a:rPr lang="en" sz="1200">
                <a:latin typeface="Century Gothic"/>
                <a:ea typeface="Century Gothic"/>
                <a:cs typeface="Century Gothic"/>
                <a:sym typeface="Century Gothic"/>
              </a:rPr>
              <a:t>Occurs in duodenum and jejunum.</a:t>
            </a:r>
            <a:endParaRPr sz="1200">
              <a:latin typeface="Century Gothic"/>
              <a:ea typeface="Century Gothic"/>
              <a:cs typeface="Century Gothic"/>
              <a:sym typeface="Century Gothic"/>
            </a:endParaRPr>
          </a:p>
          <a:p>
            <a:pPr indent="-304800" lvl="0" marL="457200" rtl="0" algn="l">
              <a:spcBef>
                <a:spcPts val="500"/>
              </a:spcBef>
              <a:spcAft>
                <a:spcPts val="0"/>
              </a:spcAft>
              <a:buSzPts val="1200"/>
              <a:buFont typeface="Century Gothic"/>
              <a:buChar char="●"/>
            </a:pPr>
            <a:r>
              <a:rPr lang="en" sz="1200">
                <a:latin typeface="Century Gothic"/>
                <a:ea typeface="Century Gothic"/>
                <a:cs typeface="Century Gothic"/>
                <a:sym typeface="Century Gothic"/>
              </a:rPr>
              <a:t>No insulin required for re-uptake of glucose by intestinal cells </a:t>
            </a:r>
            <a:endParaRPr sz="1200">
              <a:latin typeface="Century Gothic"/>
              <a:ea typeface="Century Gothic"/>
              <a:cs typeface="Century Gothic"/>
              <a:sym typeface="Century Gothic"/>
            </a:endParaRPr>
          </a:p>
          <a:p>
            <a:pPr indent="-304800" lvl="0" marL="457200" rtl="0" algn="l">
              <a:spcBef>
                <a:spcPts val="500"/>
              </a:spcBef>
              <a:spcAft>
                <a:spcPts val="0"/>
              </a:spcAft>
              <a:buSzPts val="1200"/>
              <a:buFont typeface="Century Gothic"/>
              <a:buChar char="●"/>
            </a:pPr>
            <a:r>
              <a:rPr lang="en" sz="1200">
                <a:latin typeface="Century Gothic"/>
                <a:ea typeface="Century Gothic"/>
                <a:cs typeface="Century Gothic"/>
                <a:sym typeface="Century Gothic"/>
              </a:rPr>
              <a:t>Two Mechanisms of absorption: </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 Facilitated diffusion (GLUT-mediated). such as in fructose. </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Active transport (Energy-dependent): Co-transport with Na+. such as in glucose and galactose. </a:t>
            </a:r>
            <a:endParaRPr sz="1200">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518" name="Shape 518"/>
        <p:cNvGrpSpPr/>
        <p:nvPr/>
      </p:nvGrpSpPr>
      <p:grpSpPr>
        <a:xfrm>
          <a:off x="0" y="0"/>
          <a:ext cx="0" cy="0"/>
          <a:chOff x="0" y="0"/>
          <a:chExt cx="0" cy="0"/>
        </a:xfrm>
      </p:grpSpPr>
      <p:sp>
        <p:nvSpPr>
          <p:cNvPr id="519" name="Google Shape;519;p40"/>
          <p:cNvSpPr txBox="1"/>
          <p:nvPr/>
        </p:nvSpPr>
        <p:spPr>
          <a:xfrm>
            <a:off x="53475" y="685556"/>
            <a:ext cx="5892000" cy="43818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rPr>
              <a:t> MCQs :</a:t>
            </a:r>
            <a:endParaRPr b="1" sz="1500" u="sng">
              <a:solidFill>
                <a:srgbClr val="FFFFFF"/>
              </a:solidFill>
              <a:highlight>
                <a:srgbClr val="3C78D8"/>
              </a:highlight>
            </a:endParaRPr>
          </a:p>
          <a:p>
            <a:pPr indent="0" lvl="0" marL="0" rtl="0" algn="l">
              <a:spcBef>
                <a:spcPts val="0"/>
              </a:spcBef>
              <a:spcAft>
                <a:spcPts val="0"/>
              </a:spcAft>
              <a:buNone/>
            </a:pPr>
            <a:r>
              <a:t/>
            </a:r>
            <a:endParaRPr b="1" sz="1200" u="sng">
              <a:solidFill>
                <a:srgbClr val="00A1DA"/>
              </a:solidFill>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Q1:</a:t>
            </a:r>
            <a:r>
              <a:rPr b="1" lang="en" sz="1200">
                <a:solidFill>
                  <a:srgbClr val="3C78D8"/>
                </a:solidFill>
                <a:latin typeface="Century Gothic"/>
                <a:ea typeface="Century Gothic"/>
                <a:cs typeface="Century Gothic"/>
                <a:sym typeface="Century Gothic"/>
              </a:rPr>
              <a:t> W</a:t>
            </a:r>
            <a:r>
              <a:rPr b="1" lang="en" sz="1200">
                <a:solidFill>
                  <a:srgbClr val="3C78D8"/>
                </a:solidFill>
                <a:latin typeface="Century Gothic"/>
                <a:ea typeface="Century Gothic"/>
                <a:cs typeface="Century Gothic"/>
                <a:sym typeface="Century Gothic"/>
              </a:rPr>
              <a:t>hich</a:t>
            </a:r>
            <a:r>
              <a:rPr b="1" lang="en" sz="1200">
                <a:solidFill>
                  <a:srgbClr val="3C78D8"/>
                </a:solidFill>
                <a:latin typeface="Century Gothic"/>
                <a:ea typeface="Century Gothic"/>
                <a:cs typeface="Century Gothic"/>
                <a:sym typeface="Century Gothic"/>
              </a:rPr>
              <a:t> one of the following considered as a normal level of α-amylases in serum?</a:t>
            </a:r>
            <a:endParaRPr b="1">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 </a:t>
            </a:r>
            <a:r>
              <a:rPr lang="en" sz="1200">
                <a:solidFill>
                  <a:srgbClr val="434343"/>
                </a:solidFill>
                <a:latin typeface="Century Gothic"/>
                <a:ea typeface="Century Gothic"/>
                <a:cs typeface="Century Gothic"/>
                <a:sym typeface="Century Gothic"/>
              </a:rPr>
              <a:t>5 U/L                       </a:t>
            </a:r>
            <a:r>
              <a:rPr b="1" lang="en" sz="1200">
                <a:solidFill>
                  <a:srgbClr val="434343"/>
                </a:solidFill>
                <a:latin typeface="Century Gothic"/>
                <a:ea typeface="Century Gothic"/>
                <a:cs typeface="Century Gothic"/>
                <a:sym typeface="Century Gothic"/>
              </a:rPr>
              <a:t>b) </a:t>
            </a:r>
            <a:r>
              <a:rPr lang="en" sz="1200">
                <a:solidFill>
                  <a:srgbClr val="434343"/>
                </a:solidFill>
                <a:latin typeface="Century Gothic"/>
                <a:ea typeface="Century Gothic"/>
                <a:cs typeface="Century Gothic"/>
                <a:sym typeface="Century Gothic"/>
              </a:rPr>
              <a:t>50 U/L                      </a:t>
            </a:r>
            <a:r>
              <a:rPr b="1" lang="en" sz="1200">
                <a:solidFill>
                  <a:srgbClr val="434343"/>
                </a:solidFill>
                <a:latin typeface="Century Gothic"/>
                <a:ea typeface="Century Gothic"/>
                <a:cs typeface="Century Gothic"/>
                <a:sym typeface="Century Gothic"/>
              </a:rPr>
              <a:t>c) </a:t>
            </a:r>
            <a:r>
              <a:rPr lang="en" sz="1200">
                <a:solidFill>
                  <a:srgbClr val="434343"/>
                </a:solidFill>
                <a:latin typeface="Century Gothic"/>
                <a:ea typeface="Century Gothic"/>
                <a:cs typeface="Century Gothic"/>
                <a:sym typeface="Century Gothic"/>
              </a:rPr>
              <a:t>500 U/L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5000 U/L</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Q2:</a:t>
            </a:r>
            <a:r>
              <a:rPr b="1" lang="en" sz="1200">
                <a:solidFill>
                  <a:srgbClr val="3C78D8"/>
                </a:solidFill>
                <a:latin typeface="Century Gothic"/>
                <a:ea typeface="Century Gothic"/>
                <a:cs typeface="Century Gothic"/>
                <a:sym typeface="Century Gothic"/>
              </a:rPr>
              <a:t> Lactose </a:t>
            </a:r>
            <a:r>
              <a:rPr b="1" lang="en" sz="1200">
                <a:solidFill>
                  <a:srgbClr val="3C78D8"/>
                </a:solidFill>
                <a:latin typeface="Century Gothic"/>
                <a:ea typeface="Century Gothic"/>
                <a:cs typeface="Century Gothic"/>
                <a:sym typeface="Century Gothic"/>
              </a:rPr>
              <a:t>considered</a:t>
            </a:r>
            <a:r>
              <a:rPr b="1" lang="en" sz="1200">
                <a:solidFill>
                  <a:srgbClr val="3C78D8"/>
                </a:solidFill>
                <a:latin typeface="Century Gothic"/>
                <a:ea typeface="Century Gothic"/>
                <a:cs typeface="Century Gothic"/>
                <a:sym typeface="Century Gothic"/>
              </a:rPr>
              <a:t> as?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 </a:t>
            </a:r>
            <a:r>
              <a:rPr lang="en" sz="1200">
                <a:solidFill>
                  <a:srgbClr val="434343"/>
                </a:solidFill>
                <a:latin typeface="Century Gothic"/>
                <a:ea typeface="Century Gothic"/>
                <a:cs typeface="Century Gothic"/>
                <a:sym typeface="Century Gothic"/>
              </a:rPr>
              <a:t>Polysaccharides </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b) </a:t>
            </a:r>
            <a:r>
              <a:rPr lang="en" sz="1200">
                <a:solidFill>
                  <a:srgbClr val="434343"/>
                </a:solidFill>
                <a:latin typeface="Century Gothic"/>
                <a:ea typeface="Century Gothic"/>
                <a:cs typeface="Century Gothic"/>
                <a:sym typeface="Century Gothic"/>
              </a:rPr>
              <a:t>Oligosaccharides</a:t>
            </a:r>
            <a:r>
              <a:rPr lang="en" sz="1200">
                <a:solidFill>
                  <a:srgbClr val="434343"/>
                </a:solidFill>
                <a:latin typeface="Century Gothic"/>
                <a:ea typeface="Century Gothic"/>
                <a:cs typeface="Century Gothic"/>
                <a:sym typeface="Century Gothic"/>
              </a:rPr>
              <a:t>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c) </a:t>
            </a:r>
            <a:r>
              <a:rPr lang="en" sz="1200">
                <a:solidFill>
                  <a:srgbClr val="434343"/>
                </a:solidFill>
                <a:latin typeface="Century Gothic"/>
                <a:ea typeface="Century Gothic"/>
                <a:cs typeface="Century Gothic"/>
                <a:sym typeface="Century Gothic"/>
              </a:rPr>
              <a:t>Disaccharides</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 </a:t>
            </a:r>
            <a:r>
              <a:rPr lang="en" sz="1200">
                <a:solidFill>
                  <a:srgbClr val="434343"/>
                </a:solidFill>
                <a:latin typeface="Century Gothic"/>
                <a:ea typeface="Century Gothic"/>
                <a:cs typeface="Century Gothic"/>
                <a:sym typeface="Century Gothic"/>
              </a:rPr>
              <a:t>Monosaccharides</a:t>
            </a:r>
            <a:endParaRPr sz="1200">
              <a:solidFill>
                <a:srgbClr val="434343"/>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Q3: </a:t>
            </a:r>
            <a:r>
              <a:rPr b="1" lang="en" sz="1200">
                <a:solidFill>
                  <a:srgbClr val="3C78D8"/>
                </a:solidFill>
                <a:latin typeface="Century Gothic"/>
                <a:ea typeface="Century Gothic"/>
                <a:cs typeface="Century Gothic"/>
                <a:sym typeface="Century Gothic"/>
              </a:rPr>
              <a:t>α</a:t>
            </a:r>
            <a:r>
              <a:rPr b="1" lang="en" sz="1200">
                <a:solidFill>
                  <a:srgbClr val="3C78D8"/>
                </a:solidFill>
                <a:latin typeface="Century Gothic"/>
                <a:ea typeface="Century Gothic"/>
                <a:cs typeface="Century Gothic"/>
                <a:sym typeface="Century Gothic"/>
              </a:rPr>
              <a:t>-amylase works which one of the following?</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sz="1200">
                <a:solidFill>
                  <a:srgbClr val="434343"/>
                </a:solidFill>
                <a:latin typeface="Century Gothic"/>
                <a:ea typeface="Century Gothic"/>
                <a:cs typeface="Century Gothic"/>
                <a:sym typeface="Century Gothic"/>
              </a:rPr>
              <a:t>a) </a:t>
            </a:r>
            <a:r>
              <a:rPr lang="en" sz="1200">
                <a:solidFill>
                  <a:srgbClr val="434343"/>
                </a:solidFill>
                <a:latin typeface="Century Gothic"/>
                <a:ea typeface="Century Gothic"/>
                <a:cs typeface="Century Gothic"/>
                <a:sym typeface="Century Gothic"/>
              </a:rPr>
              <a:t>Polysaccharides                                          </a:t>
            </a:r>
            <a:r>
              <a:rPr b="1" lang="en" sz="1200">
                <a:solidFill>
                  <a:srgbClr val="434343"/>
                </a:solidFill>
                <a:latin typeface="Century Gothic"/>
                <a:ea typeface="Century Gothic"/>
                <a:cs typeface="Century Gothic"/>
                <a:sym typeface="Century Gothic"/>
              </a:rPr>
              <a:t>b) </a:t>
            </a:r>
            <a:r>
              <a:rPr lang="en" sz="1200">
                <a:solidFill>
                  <a:srgbClr val="434343"/>
                </a:solidFill>
                <a:latin typeface="Century Gothic"/>
                <a:ea typeface="Century Gothic"/>
                <a:cs typeface="Century Gothic"/>
                <a:sym typeface="Century Gothic"/>
              </a:rPr>
              <a:t>Oligosaccharides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sz="1200">
                <a:solidFill>
                  <a:srgbClr val="434343"/>
                </a:solidFill>
                <a:latin typeface="Century Gothic"/>
                <a:ea typeface="Century Gothic"/>
                <a:cs typeface="Century Gothic"/>
                <a:sym typeface="Century Gothic"/>
              </a:rPr>
              <a:t>c) </a:t>
            </a:r>
            <a:r>
              <a:rPr lang="en" sz="1200">
                <a:solidFill>
                  <a:srgbClr val="434343"/>
                </a:solidFill>
                <a:latin typeface="Century Gothic"/>
                <a:ea typeface="Century Gothic"/>
                <a:cs typeface="Century Gothic"/>
                <a:sym typeface="Century Gothic"/>
              </a:rPr>
              <a:t>Disaccharides                                              </a:t>
            </a:r>
            <a:r>
              <a:rPr b="1" lang="en" sz="1200">
                <a:solidFill>
                  <a:srgbClr val="434343"/>
                </a:solidFill>
                <a:latin typeface="Century Gothic"/>
                <a:ea typeface="Century Gothic"/>
                <a:cs typeface="Century Gothic"/>
                <a:sym typeface="Century Gothic"/>
              </a:rPr>
              <a:t>d) </a:t>
            </a:r>
            <a:r>
              <a:rPr lang="en" sz="1200">
                <a:solidFill>
                  <a:srgbClr val="434343"/>
                </a:solidFill>
                <a:latin typeface="Century Gothic"/>
                <a:ea typeface="Century Gothic"/>
                <a:cs typeface="Century Gothic"/>
                <a:sym typeface="Century Gothic"/>
              </a:rPr>
              <a:t>Monosaccharides</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Q4:</a:t>
            </a:r>
            <a:r>
              <a:rPr b="1" lang="en" sz="1200">
                <a:solidFill>
                  <a:srgbClr val="3C78D8"/>
                </a:solidFill>
                <a:latin typeface="Century Gothic"/>
                <a:ea typeface="Century Gothic"/>
                <a:cs typeface="Century Gothic"/>
                <a:sym typeface="Century Gothic"/>
              </a:rPr>
              <a:t> Which of the following is not an endopeptidase?</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Trypsin                                                           </a:t>
            </a:r>
            <a:r>
              <a:rPr b="1" lang="en" sz="1200">
                <a:solidFill>
                  <a:srgbClr val="434343"/>
                </a:solidFill>
                <a:latin typeface="Century Gothic"/>
                <a:ea typeface="Century Gothic"/>
                <a:cs typeface="Century Gothic"/>
                <a:sym typeface="Century Gothic"/>
              </a:rPr>
              <a:t>b) </a:t>
            </a:r>
            <a:r>
              <a:rPr lang="en" sz="1200">
                <a:solidFill>
                  <a:srgbClr val="434343"/>
                </a:solidFill>
                <a:latin typeface="Century Gothic"/>
                <a:ea typeface="Century Gothic"/>
                <a:cs typeface="Century Gothic"/>
                <a:sym typeface="Century Gothic"/>
              </a:rPr>
              <a:t>Chymotrypsin</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c) </a:t>
            </a:r>
            <a:r>
              <a:rPr lang="en" sz="1200">
                <a:solidFill>
                  <a:srgbClr val="434343"/>
                </a:solidFill>
                <a:latin typeface="Century Gothic"/>
                <a:ea typeface="Century Gothic"/>
                <a:cs typeface="Century Gothic"/>
                <a:sym typeface="Century Gothic"/>
              </a:rPr>
              <a:t>Elastase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Enteropeptidase</a:t>
            </a:r>
            <a:r>
              <a:rPr lang="en" sz="1200">
                <a:solidFill>
                  <a:srgbClr val="434343"/>
                </a:solidFill>
                <a:latin typeface="Century Gothic"/>
                <a:ea typeface="Century Gothic"/>
                <a:cs typeface="Century Gothic"/>
                <a:sym typeface="Century Gothic"/>
              </a:rPr>
              <a:t>                                                     </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Q5:</a:t>
            </a:r>
            <a:r>
              <a:rPr b="1" lang="en" sz="1200">
                <a:solidFill>
                  <a:srgbClr val="3C78D8"/>
                </a:solidFill>
                <a:latin typeface="Century Gothic"/>
                <a:ea typeface="Century Gothic"/>
                <a:cs typeface="Century Gothic"/>
                <a:sym typeface="Century Gothic"/>
              </a:rPr>
              <a:t> Which of the following is not wrong about Secretin?</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 </a:t>
            </a:r>
            <a:r>
              <a:rPr lang="en" sz="1200">
                <a:solidFill>
                  <a:srgbClr val="434343"/>
                </a:solidFill>
                <a:latin typeface="Century Gothic"/>
                <a:ea typeface="Century Gothic"/>
                <a:cs typeface="Century Gothic"/>
                <a:sym typeface="Century Gothic"/>
              </a:rPr>
              <a:t>Contract the </a:t>
            </a:r>
            <a:r>
              <a:rPr lang="en" sz="1200">
                <a:solidFill>
                  <a:srgbClr val="434343"/>
                </a:solidFill>
                <a:latin typeface="Century Gothic"/>
                <a:ea typeface="Century Gothic"/>
                <a:cs typeface="Century Gothic"/>
                <a:sym typeface="Century Gothic"/>
              </a:rPr>
              <a:t>gallbladder</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b) </a:t>
            </a:r>
            <a:r>
              <a:rPr lang="en" sz="1200">
                <a:solidFill>
                  <a:srgbClr val="434343"/>
                </a:solidFill>
                <a:latin typeface="Century Gothic"/>
                <a:ea typeface="Century Gothic"/>
                <a:cs typeface="Century Gothic"/>
                <a:sym typeface="Century Gothic"/>
              </a:rPr>
              <a:t>Release a watery solution                                  </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c) </a:t>
            </a:r>
            <a:r>
              <a:rPr lang="en" sz="1200">
                <a:solidFill>
                  <a:srgbClr val="434343"/>
                </a:solidFill>
                <a:latin typeface="Century Gothic"/>
                <a:ea typeface="Century Gothic"/>
                <a:cs typeface="Century Gothic"/>
                <a:sym typeface="Century Gothic"/>
              </a:rPr>
              <a:t>Slow the release of gastric contents        </a:t>
            </a:r>
            <a:r>
              <a:rPr b="1" lang="en" sz="1200">
                <a:solidFill>
                  <a:srgbClr val="434343"/>
                </a:solidFill>
                <a:latin typeface="Century Gothic"/>
                <a:ea typeface="Century Gothic"/>
                <a:cs typeface="Century Gothic"/>
                <a:sym typeface="Century Gothic"/>
              </a:rPr>
              <a:t>d) </a:t>
            </a:r>
            <a:r>
              <a:rPr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&amp;B</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Q6:</a:t>
            </a:r>
            <a:r>
              <a:rPr b="1" lang="en" sz="1200">
                <a:solidFill>
                  <a:srgbClr val="3C78D8"/>
                </a:solidFill>
                <a:latin typeface="Century Gothic"/>
                <a:ea typeface="Century Gothic"/>
                <a:cs typeface="Century Gothic"/>
                <a:sym typeface="Century Gothic"/>
              </a:rPr>
              <a:t> Which of the following is an genetic error in amino acid transport?</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 </a:t>
            </a:r>
            <a:r>
              <a:rPr lang="en" sz="1200">
                <a:solidFill>
                  <a:srgbClr val="434343"/>
                </a:solidFill>
                <a:latin typeface="Century Gothic"/>
                <a:ea typeface="Century Gothic"/>
                <a:cs typeface="Century Gothic"/>
                <a:sym typeface="Century Gothic"/>
              </a:rPr>
              <a:t>Cystinuria</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b) </a:t>
            </a:r>
            <a:r>
              <a:rPr lang="en" sz="1200">
                <a:solidFill>
                  <a:srgbClr val="434343"/>
                </a:solidFill>
                <a:latin typeface="Century Gothic"/>
                <a:ea typeface="Century Gothic"/>
                <a:cs typeface="Century Gothic"/>
                <a:sym typeface="Century Gothic"/>
              </a:rPr>
              <a:t>Chronic pancreatitis                                               </a:t>
            </a:r>
            <a:r>
              <a:rPr b="1" lang="en" sz="1200">
                <a:solidFill>
                  <a:srgbClr val="434343"/>
                </a:solidFill>
                <a:latin typeface="Century Gothic"/>
                <a:ea typeface="Century Gothic"/>
                <a:cs typeface="Century Gothic"/>
                <a:sym typeface="Century Gothic"/>
              </a:rPr>
              <a:t>c)</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Celiac</a:t>
            </a:r>
            <a:r>
              <a:rPr lang="en" sz="1200">
                <a:solidFill>
                  <a:srgbClr val="434343"/>
                </a:solidFill>
                <a:latin typeface="Century Gothic"/>
                <a:ea typeface="Century Gothic"/>
                <a:cs typeface="Century Gothic"/>
                <a:sym typeface="Century Gothic"/>
              </a:rPr>
              <a:t> sprue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Lactose intolerance </a:t>
            </a:r>
            <a:endParaRPr sz="1200">
              <a:solidFill>
                <a:srgbClr val="00A1DA"/>
              </a:solidFill>
            </a:endParaRPr>
          </a:p>
        </p:txBody>
      </p:sp>
      <p:sp>
        <p:nvSpPr>
          <p:cNvPr id="520" name="Google Shape;520;p40"/>
          <p:cNvSpPr txBox="1"/>
          <p:nvPr/>
        </p:nvSpPr>
        <p:spPr>
          <a:xfrm>
            <a:off x="6002900" y="685556"/>
            <a:ext cx="3058800" cy="21567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rPr>
              <a:t> SAQs :</a:t>
            </a:r>
            <a:endParaRPr b="1" sz="1500">
              <a:solidFill>
                <a:srgbClr val="FFFFFF"/>
              </a:solidFill>
              <a:highlight>
                <a:srgbClr val="3C78D8"/>
              </a:highlight>
            </a:endParaRPr>
          </a:p>
          <a:p>
            <a:pPr indent="0" lvl="0" marL="0" rtl="0" algn="l">
              <a:spcBef>
                <a:spcPts val="0"/>
              </a:spcBef>
              <a:spcAft>
                <a:spcPts val="0"/>
              </a:spcAft>
              <a:buNone/>
            </a:pPr>
            <a:r>
              <a:rPr b="1" lang="en" sz="1200" u="sng">
                <a:solidFill>
                  <a:srgbClr val="3C78D8"/>
                </a:solidFill>
                <a:latin typeface="Century Gothic"/>
                <a:ea typeface="Century Gothic"/>
                <a:cs typeface="Century Gothic"/>
                <a:sym typeface="Century Gothic"/>
              </a:rPr>
              <a:t>Q1:</a:t>
            </a:r>
            <a:r>
              <a:rPr b="1" lang="en" sz="1200">
                <a:solidFill>
                  <a:srgbClr val="3C78D8"/>
                </a:solidFill>
                <a:latin typeface="Century Gothic"/>
                <a:ea typeface="Century Gothic"/>
                <a:cs typeface="Century Gothic"/>
                <a:sym typeface="Century Gothic"/>
              </a:rPr>
              <a:t> What is the Sites for digestion of dietary carbohydrates?</a:t>
            </a:r>
            <a:endParaRPr sz="1200">
              <a:solidFill>
                <a:srgbClr val="3C78D8"/>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Q2:</a:t>
            </a:r>
            <a:r>
              <a:rPr b="1" lang="en" sz="1200">
                <a:solidFill>
                  <a:srgbClr val="3C78D8"/>
                </a:solidFill>
                <a:latin typeface="Century Gothic"/>
                <a:ea typeface="Century Gothic"/>
                <a:cs typeface="Century Gothic"/>
                <a:sym typeface="Century Gothic"/>
              </a:rPr>
              <a:t> What are the deficient amino acids in cystinuria?</a:t>
            </a:r>
            <a:endParaRPr sz="1200">
              <a:solidFill>
                <a:srgbClr val="3C78D8"/>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Q3:</a:t>
            </a:r>
            <a:r>
              <a:rPr b="1" lang="en" sz="1200">
                <a:solidFill>
                  <a:srgbClr val="3C78D8"/>
                </a:solidFill>
                <a:latin typeface="Century Gothic"/>
                <a:ea typeface="Century Gothic"/>
                <a:cs typeface="Century Gothic"/>
                <a:sym typeface="Century Gothic"/>
              </a:rPr>
              <a:t> Where does the absorption of monosaccharides occur?</a:t>
            </a:r>
            <a:endParaRPr b="1" sz="1200">
              <a:solidFill>
                <a:srgbClr val="3C78D8"/>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Q4:</a:t>
            </a:r>
            <a:r>
              <a:rPr b="1" lang="en" sz="1200">
                <a:solidFill>
                  <a:srgbClr val="3C78D8"/>
                </a:solidFill>
                <a:latin typeface="Century Gothic"/>
                <a:ea typeface="Century Gothic"/>
                <a:cs typeface="Century Gothic"/>
                <a:sym typeface="Century Gothic"/>
              </a:rPr>
              <a:t> Mention two hormones that control the digestion of proteins in small intestine.</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00A1DA"/>
              </a:solidFill>
            </a:endParaRPr>
          </a:p>
          <a:p>
            <a:pPr indent="0" lvl="0" marL="0" rtl="0" algn="l">
              <a:spcBef>
                <a:spcPts val="0"/>
              </a:spcBef>
              <a:spcAft>
                <a:spcPts val="0"/>
              </a:spcAft>
              <a:buNone/>
            </a:pPr>
            <a:r>
              <a:t/>
            </a:r>
            <a:endParaRPr sz="1200">
              <a:solidFill>
                <a:srgbClr val="00A1DA"/>
              </a:solidFill>
            </a:endParaRPr>
          </a:p>
        </p:txBody>
      </p:sp>
      <p:sp>
        <p:nvSpPr>
          <p:cNvPr id="521" name="Google Shape;521;p40"/>
          <p:cNvSpPr txBox="1"/>
          <p:nvPr/>
        </p:nvSpPr>
        <p:spPr>
          <a:xfrm>
            <a:off x="6002750" y="3036972"/>
            <a:ext cx="3058800" cy="2763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 sz="800">
                <a:solidFill>
                  <a:srgbClr val="D8D8D8"/>
                </a:solidFill>
                <a:latin typeface="Century Gothic"/>
                <a:ea typeface="Century Gothic"/>
                <a:cs typeface="Century Gothic"/>
                <a:sym typeface="Century Gothic"/>
              </a:rPr>
              <a:t>1) B      2)  C       3) A         4) D        5) B </a:t>
            </a:r>
            <a:r>
              <a:rPr lang="en" sz="800">
                <a:solidFill>
                  <a:srgbClr val="D8D8D8"/>
                </a:solidFill>
                <a:latin typeface="Century Gothic"/>
                <a:ea typeface="Century Gothic"/>
                <a:cs typeface="Century Gothic"/>
                <a:sym typeface="Century Gothic"/>
              </a:rPr>
              <a:t>  </a:t>
            </a:r>
            <a:r>
              <a:rPr lang="en" sz="800">
                <a:solidFill>
                  <a:srgbClr val="D8D8D8"/>
                </a:solidFill>
                <a:latin typeface="Century Gothic"/>
                <a:ea typeface="Century Gothic"/>
                <a:cs typeface="Century Gothic"/>
                <a:sym typeface="Century Gothic"/>
              </a:rPr>
              <a:t>  </a:t>
            </a:r>
            <a:r>
              <a:rPr lang="en" sz="800">
                <a:latin typeface="Century Gothic"/>
                <a:ea typeface="Century Gothic"/>
                <a:cs typeface="Century Gothic"/>
                <a:sym typeface="Century Gothic"/>
              </a:rPr>
              <a:t>     </a:t>
            </a:r>
            <a:r>
              <a:rPr lang="en" sz="800">
                <a:solidFill>
                  <a:srgbClr val="D8D8D8"/>
                </a:solidFill>
                <a:latin typeface="Century Gothic"/>
                <a:ea typeface="Century Gothic"/>
                <a:cs typeface="Century Gothic"/>
                <a:sym typeface="Century Gothic"/>
              </a:rPr>
              <a:t>6) A </a:t>
            </a:r>
            <a:endParaRPr sz="800">
              <a:solidFill>
                <a:srgbClr val="D8D8D8"/>
              </a:solidFill>
              <a:latin typeface="Century Gothic"/>
              <a:ea typeface="Century Gothic"/>
              <a:cs typeface="Century Gothic"/>
              <a:sym typeface="Century Gothic"/>
            </a:endParaRPr>
          </a:p>
        </p:txBody>
      </p:sp>
      <p:sp>
        <p:nvSpPr>
          <p:cNvPr id="522" name="Google Shape;522;p40"/>
          <p:cNvSpPr txBox="1"/>
          <p:nvPr/>
        </p:nvSpPr>
        <p:spPr>
          <a:xfrm>
            <a:off x="5885450" y="2842188"/>
            <a:ext cx="19779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Char char="★"/>
            </a:pPr>
            <a:r>
              <a:rPr b="1" lang="en" sz="700">
                <a:solidFill>
                  <a:srgbClr val="434343"/>
                </a:solidFill>
                <a:highlight>
                  <a:srgbClr val="FFFFFF"/>
                </a:highlight>
              </a:rPr>
              <a:t>MCQs </a:t>
            </a:r>
            <a:r>
              <a:rPr b="1" i="0" lang="en" sz="700" u="none" cap="none" strike="noStrike">
                <a:solidFill>
                  <a:srgbClr val="434343"/>
                </a:solidFill>
                <a:highlight>
                  <a:srgbClr val="FFFFFF"/>
                </a:highlight>
              </a:rPr>
              <a:t>Answer</a:t>
            </a:r>
            <a:r>
              <a:rPr b="1" lang="en" sz="700">
                <a:solidFill>
                  <a:srgbClr val="434343"/>
                </a:solidFill>
                <a:highlight>
                  <a:srgbClr val="FFFFFF"/>
                </a:highlight>
              </a:rPr>
              <a:t> key:</a:t>
            </a:r>
            <a:endParaRPr b="1" i="0" sz="700" u="none" cap="none" strike="noStrike">
              <a:solidFill>
                <a:srgbClr val="434343"/>
              </a:solidFill>
              <a:highlight>
                <a:srgbClr val="FFFFFF"/>
              </a:highlight>
            </a:endParaRPr>
          </a:p>
        </p:txBody>
      </p:sp>
      <p:sp>
        <p:nvSpPr>
          <p:cNvPr id="523" name="Google Shape;523;p40"/>
          <p:cNvSpPr txBox="1"/>
          <p:nvPr/>
        </p:nvSpPr>
        <p:spPr>
          <a:xfrm>
            <a:off x="5885450" y="3380628"/>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Char char="★"/>
            </a:pPr>
            <a:r>
              <a:rPr b="1" lang="en" sz="700">
                <a:solidFill>
                  <a:srgbClr val="434343"/>
                </a:solidFill>
                <a:highlight>
                  <a:srgbClr val="FFFFFF"/>
                </a:highlight>
              </a:rPr>
              <a:t>SAQs </a:t>
            </a:r>
            <a:r>
              <a:rPr b="1" i="0" lang="en" sz="700" u="none" cap="none" strike="noStrike">
                <a:solidFill>
                  <a:srgbClr val="434343"/>
                </a:solidFill>
                <a:highlight>
                  <a:srgbClr val="FFFFFF"/>
                </a:highlight>
              </a:rPr>
              <a:t>Answe</a:t>
            </a:r>
            <a:r>
              <a:rPr b="1" lang="en" sz="700">
                <a:solidFill>
                  <a:srgbClr val="434343"/>
                </a:solidFill>
                <a:highlight>
                  <a:srgbClr val="FFFFFF"/>
                </a:highlight>
              </a:rPr>
              <a:t>r key:</a:t>
            </a:r>
            <a:endParaRPr b="1" i="0" sz="700" u="none" cap="none" strike="noStrike">
              <a:solidFill>
                <a:srgbClr val="434343"/>
              </a:solidFill>
              <a:highlight>
                <a:srgbClr val="FFFFFF"/>
              </a:highlight>
            </a:endParaRPr>
          </a:p>
        </p:txBody>
      </p:sp>
      <p:sp>
        <p:nvSpPr>
          <p:cNvPr id="524" name="Google Shape;524;p40"/>
          <p:cNvSpPr txBox="1"/>
          <p:nvPr/>
        </p:nvSpPr>
        <p:spPr>
          <a:xfrm>
            <a:off x="6002900" y="3589294"/>
            <a:ext cx="3058800" cy="14781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22250" lvl="0" marL="254000" marR="0" rtl="0" algn="l">
              <a:lnSpc>
                <a:spcPct val="100000"/>
              </a:lnSpc>
              <a:spcBef>
                <a:spcPts val="0"/>
              </a:spcBef>
              <a:spcAft>
                <a:spcPts val="0"/>
              </a:spcAft>
              <a:buClr>
                <a:srgbClr val="CACACA"/>
              </a:buClr>
              <a:buSzPts val="900"/>
              <a:buFont typeface="Century Gothic"/>
              <a:buAutoNum type="arabicParenR"/>
            </a:pPr>
            <a:r>
              <a:rPr lang="en" sz="900">
                <a:solidFill>
                  <a:srgbClr val="D8D8D8"/>
                </a:solidFill>
                <a:latin typeface="Century Gothic"/>
                <a:ea typeface="Century Gothic"/>
                <a:cs typeface="Century Gothic"/>
                <a:sym typeface="Century Gothic"/>
              </a:rPr>
              <a:t> The mouth, The intestinal lumen</a:t>
            </a:r>
            <a:endParaRPr sz="900">
              <a:solidFill>
                <a:srgbClr val="D8D8D8"/>
              </a:solidFill>
              <a:latin typeface="Century Gothic"/>
              <a:ea typeface="Century Gothic"/>
              <a:cs typeface="Century Gothic"/>
              <a:sym typeface="Century Gothic"/>
            </a:endParaRPr>
          </a:p>
          <a:p>
            <a:pPr indent="-222250" lvl="0" marL="254000" marR="0" rtl="0" algn="l">
              <a:lnSpc>
                <a:spcPct val="100000"/>
              </a:lnSpc>
              <a:spcBef>
                <a:spcPts val="1000"/>
              </a:spcBef>
              <a:spcAft>
                <a:spcPts val="0"/>
              </a:spcAft>
              <a:buClr>
                <a:srgbClr val="CACACA"/>
              </a:buClr>
              <a:buSzPts val="900"/>
              <a:buFont typeface="Century Gothic"/>
              <a:buAutoNum type="arabicParenR"/>
            </a:pPr>
            <a:r>
              <a:rPr lang="en" sz="900">
                <a:solidFill>
                  <a:srgbClr val="D8D8D8"/>
                </a:solidFill>
                <a:latin typeface="Century Gothic"/>
                <a:ea typeface="Century Gothic"/>
                <a:cs typeface="Century Gothic"/>
                <a:sym typeface="Century Gothic"/>
              </a:rPr>
              <a:t>1- Cystine 2- Ornithine 3- Lysine 4- Arginine</a:t>
            </a:r>
            <a:endParaRPr sz="900">
              <a:solidFill>
                <a:srgbClr val="D8D8D8"/>
              </a:solidFill>
              <a:latin typeface="Century Gothic"/>
              <a:ea typeface="Century Gothic"/>
              <a:cs typeface="Century Gothic"/>
              <a:sym typeface="Century Gothic"/>
            </a:endParaRPr>
          </a:p>
          <a:p>
            <a:pPr indent="-222250" lvl="0" marL="254000" marR="0" rtl="0" algn="l">
              <a:lnSpc>
                <a:spcPct val="100000"/>
              </a:lnSpc>
              <a:spcBef>
                <a:spcPts val="1000"/>
              </a:spcBef>
              <a:spcAft>
                <a:spcPts val="0"/>
              </a:spcAft>
              <a:buClr>
                <a:srgbClr val="D8D8D8"/>
              </a:buClr>
              <a:buSzPts val="900"/>
              <a:buFont typeface="Century Gothic"/>
              <a:buAutoNum type="arabicParenR"/>
            </a:pPr>
            <a:r>
              <a:rPr lang="en" sz="900">
                <a:solidFill>
                  <a:srgbClr val="D8D8D8"/>
                </a:solidFill>
                <a:latin typeface="Century Gothic"/>
                <a:ea typeface="Century Gothic"/>
                <a:cs typeface="Century Gothic"/>
                <a:sym typeface="Century Gothic"/>
              </a:rPr>
              <a:t>Duodenum &amp; Upper jejunum</a:t>
            </a:r>
            <a:endParaRPr sz="900">
              <a:solidFill>
                <a:srgbClr val="D8D8D8"/>
              </a:solidFill>
              <a:latin typeface="Century Gothic"/>
              <a:ea typeface="Century Gothic"/>
              <a:cs typeface="Century Gothic"/>
              <a:sym typeface="Century Gothic"/>
            </a:endParaRPr>
          </a:p>
          <a:p>
            <a:pPr indent="-222250" lvl="0" marL="254000" marR="0" rtl="0" algn="l">
              <a:lnSpc>
                <a:spcPct val="100000"/>
              </a:lnSpc>
              <a:spcBef>
                <a:spcPts val="1000"/>
              </a:spcBef>
              <a:spcAft>
                <a:spcPts val="1000"/>
              </a:spcAft>
              <a:buClr>
                <a:srgbClr val="D8D8D8"/>
              </a:buClr>
              <a:buSzPts val="900"/>
              <a:buFont typeface="Century Gothic"/>
              <a:buAutoNum type="arabicParenR"/>
            </a:pPr>
            <a:r>
              <a:rPr lang="en" sz="900">
                <a:solidFill>
                  <a:srgbClr val="D8D8D8"/>
                </a:solidFill>
                <a:latin typeface="Century Gothic"/>
                <a:ea typeface="Century Gothic"/>
                <a:cs typeface="Century Gothic"/>
                <a:sym typeface="Century Gothic"/>
              </a:rPr>
              <a:t>1- Cholecystokinin (CCK), 2- Secretin</a:t>
            </a:r>
            <a:endParaRPr sz="900">
              <a:solidFill>
                <a:srgbClr val="D8D8D8"/>
              </a:solidFill>
              <a:latin typeface="Century Gothic"/>
              <a:ea typeface="Century Gothic"/>
              <a:cs typeface="Century Gothic"/>
              <a:sym typeface="Century Gothic"/>
            </a:endParaRPr>
          </a:p>
        </p:txBody>
      </p:sp>
      <p:sp>
        <p:nvSpPr>
          <p:cNvPr id="525" name="Google Shape;525;p40"/>
          <p:cNvSpPr txBox="1"/>
          <p:nvPr/>
        </p:nvSpPr>
        <p:spPr>
          <a:xfrm>
            <a:off x="0" y="0"/>
            <a:ext cx="9144000" cy="673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rgbClr val="FFFFFF"/>
                </a:solidFill>
              </a:rPr>
              <a:t>Quiz</a:t>
            </a:r>
            <a:endParaRPr sz="30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41"/>
          <p:cNvSpPr txBox="1"/>
          <p:nvPr/>
        </p:nvSpPr>
        <p:spPr>
          <a:xfrm>
            <a:off x="181500" y="2385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rPr>
              <a:t>Team members</a:t>
            </a:r>
            <a:endParaRPr sz="2700">
              <a:solidFill>
                <a:srgbClr val="FFFFFF"/>
              </a:solidFill>
            </a:endParaRPr>
          </a:p>
        </p:txBody>
      </p:sp>
      <p:sp>
        <p:nvSpPr>
          <p:cNvPr id="531" name="Google Shape;531;p41"/>
          <p:cNvSpPr txBox="1"/>
          <p:nvPr/>
        </p:nvSpPr>
        <p:spPr>
          <a:xfrm>
            <a:off x="210600" y="1287350"/>
            <a:ext cx="18699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Ajeed Al-Rashoud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Alwateen Albalawi</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Amira AlDakhilallah</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Arwa Al Emam</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solidFill>
                  <a:schemeClr val="dk1"/>
                </a:solidFill>
                <a:latin typeface="Century Gothic"/>
                <a:ea typeface="Century Gothic"/>
                <a:cs typeface="Century Gothic"/>
                <a:sym typeface="Century Gothic"/>
              </a:rPr>
              <a:t>Deema Almaziad</a:t>
            </a: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Ghaliah Alnufaei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Haifa Alwaily</a:t>
            </a:r>
            <a:endParaRPr sz="1100">
              <a:latin typeface="Century Gothic"/>
              <a:ea typeface="Century Gothic"/>
              <a:cs typeface="Century Gothic"/>
              <a:sym typeface="Century Gothic"/>
            </a:endParaRPr>
          </a:p>
          <a:p>
            <a:pPr indent="0" lvl="0" marL="342900" rtl="0" algn="l">
              <a:spcBef>
                <a:spcPts val="0"/>
              </a:spcBef>
              <a:spcAft>
                <a:spcPts val="0"/>
              </a:spcAft>
              <a:buNone/>
            </a:pPr>
            <a:r>
              <a:rPr b="1" lang="en" sz="1100">
                <a:latin typeface="Century Gothic"/>
                <a:ea typeface="Century Gothic"/>
                <a:cs typeface="Century Gothic"/>
                <a:sym typeface="Century Gothic"/>
              </a:rPr>
              <a:t>Leena Alnassar</a:t>
            </a: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Lama Aldakhil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Lamiss Alzahrani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Nouf Alhumaidhi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Noura Alturki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Sarah Alkhalife</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Shahd Alsalamah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Taif Alotaibi</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532" name="Google Shape;532;p41"/>
          <p:cNvSpPr txBox="1"/>
          <p:nvPr/>
        </p:nvSpPr>
        <p:spPr>
          <a:xfrm>
            <a:off x="423746" y="4592719"/>
            <a:ext cx="15234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Lina Alosaimi</a:t>
            </a:r>
            <a:endParaRPr sz="1700">
              <a:solidFill>
                <a:schemeClr val="dk1"/>
              </a:solidFill>
              <a:latin typeface="Century Gothic"/>
              <a:ea typeface="Century Gothic"/>
              <a:cs typeface="Century Gothic"/>
              <a:sym typeface="Century Gothic"/>
            </a:endParaRPr>
          </a:p>
        </p:txBody>
      </p:sp>
      <p:sp>
        <p:nvSpPr>
          <p:cNvPr id="533" name="Google Shape;533;p41"/>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4" name="Google Shape;534;p41"/>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535" name="Google Shape;535;p41"/>
          <p:cNvSpPr txBox="1"/>
          <p:nvPr/>
        </p:nvSpPr>
        <p:spPr>
          <a:xfrm>
            <a:off x="5230688" y="651356"/>
            <a:ext cx="3826200" cy="831000"/>
          </a:xfrm>
          <a:prstGeom prst="rect">
            <a:avLst/>
          </a:prstGeom>
          <a:noFill/>
          <a:ln>
            <a:noFill/>
          </a:ln>
        </p:spPr>
        <p:txBody>
          <a:bodyPr anchorCtr="0" anchor="t" bIns="34275" lIns="68575" spcFirstLastPara="1" rIns="68575" wrap="square" tIns="34275">
            <a:noAutofit/>
          </a:bodyPr>
          <a:lstStyle/>
          <a:p>
            <a:pPr indent="-254000" lvl="0" marL="342900" rtl="0" algn="just">
              <a:spcBef>
                <a:spcPts val="0"/>
              </a:spcBef>
              <a:spcAft>
                <a:spcPts val="0"/>
              </a:spcAft>
              <a:buClr>
                <a:srgbClr val="FFFFFF"/>
              </a:buClr>
              <a:buSzPts val="1400"/>
              <a:buFont typeface="Comfortaa"/>
              <a:buChar char="★"/>
            </a:pPr>
            <a:r>
              <a:rPr b="1" lang="en">
                <a:solidFill>
                  <a:srgbClr val="FFFFFF"/>
                </a:solidFill>
                <a:latin typeface="Comfortaa"/>
                <a:ea typeface="Comfortaa"/>
                <a:cs typeface="Comfortaa"/>
                <a:sym typeface="Comfortaa"/>
              </a:rPr>
              <a:t>Persistence is very important. you should not give up </a:t>
            </a:r>
            <a:r>
              <a:rPr b="1" lang="en">
                <a:solidFill>
                  <a:srgbClr val="FFFFFF"/>
                </a:solidFill>
                <a:highlight>
                  <a:srgbClr val="E06666"/>
                </a:highlight>
                <a:latin typeface="Comfortaa"/>
                <a:ea typeface="Comfortaa"/>
                <a:cs typeface="Comfortaa"/>
                <a:sym typeface="Comfortaa"/>
              </a:rPr>
              <a:t>UNLESS</a:t>
            </a:r>
            <a:r>
              <a:rPr b="1" lang="en">
                <a:solidFill>
                  <a:srgbClr val="FFFFFF"/>
                </a:solidFill>
                <a:latin typeface="Comfortaa"/>
                <a:ea typeface="Comfortaa"/>
                <a:cs typeface="Comfortaa"/>
                <a:sym typeface="Comfortaa"/>
              </a:rPr>
              <a:t> you are forced to give up.</a:t>
            </a:r>
            <a:endParaRPr b="1">
              <a:solidFill>
                <a:srgbClr val="FFFFFF"/>
              </a:solidFill>
              <a:latin typeface="Comfortaa"/>
              <a:ea typeface="Comfortaa"/>
              <a:cs typeface="Comfortaa"/>
              <a:sym typeface="Comfortaa"/>
            </a:endParaRPr>
          </a:p>
          <a:p>
            <a:pPr indent="0" lvl="0" marL="342900" rtl="0" algn="l">
              <a:spcBef>
                <a:spcPts val="0"/>
              </a:spcBef>
              <a:spcAft>
                <a:spcPts val="0"/>
              </a:spcAft>
              <a:buNone/>
            </a:pPr>
            <a:r>
              <a:t/>
            </a:r>
            <a:endParaRPr b="1" sz="1000">
              <a:solidFill>
                <a:srgbClr val="FFFFFF"/>
              </a:solidFill>
              <a:latin typeface="Comfortaa"/>
              <a:ea typeface="Comfortaa"/>
              <a:cs typeface="Comfortaa"/>
              <a:sym typeface="Comfortaa"/>
            </a:endParaRPr>
          </a:p>
          <a:p>
            <a:pPr indent="0" lvl="0" marL="342900" rtl="0" algn="l">
              <a:spcBef>
                <a:spcPts val="0"/>
              </a:spcBef>
              <a:spcAft>
                <a:spcPts val="0"/>
              </a:spcAft>
              <a:buNone/>
            </a:pPr>
            <a:r>
              <a:rPr b="1" lang="en" sz="1000">
                <a:solidFill>
                  <a:srgbClr val="FFFFFF"/>
                </a:solidFill>
                <a:latin typeface="Comfortaa"/>
                <a:ea typeface="Comfortaa"/>
                <a:cs typeface="Comfortaa"/>
                <a:sym typeface="Comfortaa"/>
              </a:rPr>
              <a:t>Elon Musk.</a:t>
            </a:r>
            <a:endParaRPr b="1" sz="1000">
              <a:solidFill>
                <a:srgbClr val="FFFFFF"/>
              </a:solidFill>
              <a:latin typeface="Comfortaa"/>
              <a:ea typeface="Comfortaa"/>
              <a:cs typeface="Comfortaa"/>
              <a:sym typeface="Comfortaa"/>
            </a:endParaRPr>
          </a:p>
        </p:txBody>
      </p:sp>
      <p:sp>
        <p:nvSpPr>
          <p:cNvPr id="536" name="Google Shape;536;p41"/>
          <p:cNvSpPr txBox="1"/>
          <p:nvPr/>
        </p:nvSpPr>
        <p:spPr>
          <a:xfrm>
            <a:off x="181500" y="969850"/>
            <a:ext cx="1351500" cy="393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omic Sans MS"/>
                <a:ea typeface="Comic Sans MS"/>
                <a:cs typeface="Comic Sans MS"/>
                <a:sym typeface="Comic Sans MS"/>
              </a:rPr>
              <a:t>Girls Team:</a:t>
            </a:r>
            <a:endParaRPr b="1" sz="1500">
              <a:latin typeface="Comic Sans MS"/>
              <a:ea typeface="Comic Sans MS"/>
              <a:cs typeface="Comic Sans MS"/>
              <a:sym typeface="Comic Sans MS"/>
            </a:endParaRPr>
          </a:p>
        </p:txBody>
      </p:sp>
      <p:pic>
        <p:nvPicPr>
          <p:cNvPr id="537" name="Google Shape;537;p41"/>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538" name="Google Shape;538;p41">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539" name="Google Shape;539;p41">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540" name="Google Shape;540;p41"/>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solidFill>
                  <a:srgbClr val="FFFFFF"/>
                </a:solidFill>
              </a:rPr>
              <a:t>We hear you</a:t>
            </a:r>
            <a:endParaRPr sz="800">
              <a:solidFill>
                <a:srgbClr val="FFFFFF"/>
              </a:solidFill>
            </a:endParaRPr>
          </a:p>
        </p:txBody>
      </p:sp>
      <p:sp>
        <p:nvSpPr>
          <p:cNvPr id="541" name="Google Shape;541;p41"/>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rPr>
              <a:t>Team Leaders</a:t>
            </a:r>
            <a:endParaRPr sz="2700">
              <a:solidFill>
                <a:srgbClr val="FFFFFF"/>
              </a:solidFill>
            </a:endParaRPr>
          </a:p>
        </p:txBody>
      </p:sp>
      <p:sp>
        <p:nvSpPr>
          <p:cNvPr id="542" name="Google Shape;542;p41"/>
          <p:cNvSpPr txBox="1"/>
          <p:nvPr/>
        </p:nvSpPr>
        <p:spPr>
          <a:xfrm>
            <a:off x="2736274" y="4592725"/>
            <a:ext cx="24072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Mohannad Alqarni</a:t>
            </a:r>
            <a:endParaRPr sz="1700">
              <a:solidFill>
                <a:schemeClr val="dk1"/>
              </a:solidFill>
              <a:latin typeface="Century Gothic"/>
              <a:ea typeface="Century Gothic"/>
              <a:cs typeface="Century Gothic"/>
              <a:sym typeface="Century Gothic"/>
            </a:endParaRPr>
          </a:p>
        </p:txBody>
      </p:sp>
      <p:sp>
        <p:nvSpPr>
          <p:cNvPr id="543" name="Google Shape;543;p41"/>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omic Sans MS"/>
                <a:ea typeface="Comic Sans MS"/>
                <a:cs typeface="Comic Sans MS"/>
                <a:sym typeface="Comic Sans MS"/>
              </a:rPr>
              <a:t>Boys Team:</a:t>
            </a:r>
            <a:endParaRPr b="1" sz="1500">
              <a:latin typeface="Comic Sans MS"/>
              <a:ea typeface="Comic Sans MS"/>
              <a:cs typeface="Comic Sans MS"/>
              <a:sym typeface="Comic Sans MS"/>
            </a:endParaRPr>
          </a:p>
        </p:txBody>
      </p:sp>
      <p:sp>
        <p:nvSpPr>
          <p:cNvPr id="544" name="Google Shape;544;p41"/>
          <p:cNvSpPr txBox="1"/>
          <p:nvPr/>
        </p:nvSpPr>
        <p:spPr>
          <a:xfrm>
            <a:off x="2364453" y="1446750"/>
            <a:ext cx="22500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Abdulrahman Bedaiwi</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Alkassem Binobaid</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Khayyal Alderaan</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Mashal Abaalkhail</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Naif Alsolais</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Omar Alyabis</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b="1" lang="en" sz="1100">
                <a:solidFill>
                  <a:schemeClr val="dk1"/>
                </a:solidFill>
                <a:latin typeface="Century Gothic"/>
                <a:ea typeface="Century Gothic"/>
                <a:cs typeface="Century Gothic"/>
                <a:sym typeface="Century Gothic"/>
              </a:rPr>
              <a:t>Omar Saeed</a:t>
            </a:r>
            <a:endParaRPr b="1"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Omar Odeh</a:t>
            </a:r>
            <a:endParaRPr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b="1" lang="en" sz="1100">
                <a:solidFill>
                  <a:schemeClr val="dk1"/>
                </a:solidFill>
                <a:latin typeface="Century Gothic"/>
                <a:ea typeface="Century Gothic"/>
                <a:cs typeface="Century Gothic"/>
                <a:sym typeface="Century Gothic"/>
              </a:rPr>
              <a:t>Rayyan Almousa</a:t>
            </a:r>
            <a:endParaRPr b="1" sz="1100">
              <a:solidFill>
                <a:schemeClr val="dk1"/>
              </a:solidFill>
              <a:latin typeface="Century Gothic"/>
              <a:ea typeface="Century Gothic"/>
              <a:cs typeface="Century Gothic"/>
              <a:sym typeface="Century Gothic"/>
            </a:endParaRPr>
          </a:p>
          <a:p>
            <a:pPr indent="-234950" lvl="0" marL="34290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Yazen Bajeaifer</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pic>
        <p:nvPicPr>
          <p:cNvPr id="545" name="Google Shape;545;p41">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sp>
        <p:nvSpPr>
          <p:cNvPr id="546" name="Google Shape;546;p41"/>
          <p:cNvSpPr/>
          <p:nvPr/>
        </p:nvSpPr>
        <p:spPr>
          <a:xfrm>
            <a:off x="2498850" y="2900265"/>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547" name="Google Shape;547;p41"/>
          <p:cNvSpPr/>
          <p:nvPr/>
        </p:nvSpPr>
        <p:spPr>
          <a:xfrm>
            <a:off x="2498850" y="255600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548" name="Google Shape;548;p41"/>
          <p:cNvSpPr/>
          <p:nvPr/>
        </p:nvSpPr>
        <p:spPr>
          <a:xfrm rot="2401816">
            <a:off x="347969" y="2508136"/>
            <a:ext cx="84556" cy="294037"/>
          </a:xfrm>
          <a:custGeom>
            <a:rect b="b" l="l" r="r" t="t"/>
            <a:pathLst>
              <a:path extrusionOk="0" h="4153123" w="1035916">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C27B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nvSpPr>
        <p:spPr>
          <a:xfrm>
            <a:off x="0" y="213575"/>
            <a:ext cx="442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 sz="1500">
                <a:solidFill>
                  <a:srgbClr val="3C78D8"/>
                </a:solidFill>
                <a:latin typeface="Comfortaa"/>
                <a:ea typeface="Comfortaa"/>
                <a:cs typeface="Comfortaa"/>
                <a:sym typeface="Comfortaa"/>
              </a:rPr>
              <a:t>The Source of Proteolytic Enzymes Responsible for Degrading Dietary Proteins</a:t>
            </a:r>
            <a:endParaRPr sz="1500">
              <a:solidFill>
                <a:srgbClr val="3C78D8"/>
              </a:solidFill>
              <a:latin typeface="Comfortaa"/>
              <a:ea typeface="Comfortaa"/>
              <a:cs typeface="Comfortaa"/>
              <a:sym typeface="Comfortaa"/>
            </a:endParaRPr>
          </a:p>
        </p:txBody>
      </p:sp>
      <p:sp>
        <p:nvSpPr>
          <p:cNvPr id="128" name="Google Shape;128;p2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29" name="Google Shape;129;p21"/>
          <p:cNvSpPr txBox="1"/>
          <p:nvPr/>
        </p:nvSpPr>
        <p:spPr>
          <a:xfrm>
            <a:off x="486675" y="2008050"/>
            <a:ext cx="1839600" cy="11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The stomach</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The pancreas</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The small intestine</a:t>
            </a:r>
            <a:endParaRPr>
              <a:latin typeface="Century Gothic"/>
              <a:ea typeface="Century Gothic"/>
              <a:cs typeface="Century Gothic"/>
              <a:sym typeface="Century Gothic"/>
            </a:endParaRPr>
          </a:p>
        </p:txBody>
      </p:sp>
      <p:pic>
        <p:nvPicPr>
          <p:cNvPr id="130" name="Google Shape;130;p21"/>
          <p:cNvPicPr preferRelativeResize="0"/>
          <p:nvPr/>
        </p:nvPicPr>
        <p:blipFill>
          <a:blip r:embed="rId3">
            <a:alphaModFix/>
          </a:blip>
          <a:stretch>
            <a:fillRect/>
          </a:stretch>
        </p:blipFill>
        <p:spPr>
          <a:xfrm rot="177898">
            <a:off x="149549" y="2015288"/>
            <a:ext cx="287015" cy="291510"/>
          </a:xfrm>
          <a:prstGeom prst="rect">
            <a:avLst/>
          </a:prstGeom>
          <a:noFill/>
          <a:ln>
            <a:noFill/>
          </a:ln>
        </p:spPr>
      </p:pic>
      <p:pic>
        <p:nvPicPr>
          <p:cNvPr id="131" name="Google Shape;131;p21"/>
          <p:cNvPicPr preferRelativeResize="0"/>
          <p:nvPr/>
        </p:nvPicPr>
        <p:blipFill>
          <a:blip r:embed="rId4">
            <a:alphaModFix/>
          </a:blip>
          <a:stretch>
            <a:fillRect/>
          </a:stretch>
        </p:blipFill>
        <p:spPr>
          <a:xfrm>
            <a:off x="156575" y="2488638"/>
            <a:ext cx="330098" cy="166225"/>
          </a:xfrm>
          <a:prstGeom prst="rect">
            <a:avLst/>
          </a:prstGeom>
          <a:noFill/>
          <a:ln>
            <a:noFill/>
          </a:ln>
        </p:spPr>
      </p:pic>
      <p:pic>
        <p:nvPicPr>
          <p:cNvPr id="132" name="Google Shape;132;p21"/>
          <p:cNvPicPr preferRelativeResize="0"/>
          <p:nvPr/>
        </p:nvPicPr>
        <p:blipFill>
          <a:blip r:embed="rId5">
            <a:alphaModFix/>
          </a:blip>
          <a:stretch>
            <a:fillRect/>
          </a:stretch>
        </p:blipFill>
        <p:spPr>
          <a:xfrm>
            <a:off x="156575" y="2796135"/>
            <a:ext cx="330100" cy="339319"/>
          </a:xfrm>
          <a:prstGeom prst="rect">
            <a:avLst/>
          </a:prstGeom>
          <a:noFill/>
          <a:ln>
            <a:noFill/>
          </a:ln>
        </p:spPr>
      </p:pic>
      <p:pic>
        <p:nvPicPr>
          <p:cNvPr id="133" name="Google Shape;133;p21"/>
          <p:cNvPicPr preferRelativeResize="0"/>
          <p:nvPr/>
        </p:nvPicPr>
        <p:blipFill>
          <a:blip r:embed="rId6">
            <a:alphaModFix/>
          </a:blip>
          <a:stretch>
            <a:fillRect/>
          </a:stretch>
        </p:blipFill>
        <p:spPr>
          <a:xfrm>
            <a:off x="2201300" y="820338"/>
            <a:ext cx="2065900" cy="3502825"/>
          </a:xfrm>
          <a:prstGeom prst="rect">
            <a:avLst/>
          </a:prstGeom>
          <a:noFill/>
          <a:ln>
            <a:noFill/>
          </a:ln>
        </p:spPr>
      </p:pic>
      <p:sp>
        <p:nvSpPr>
          <p:cNvPr id="134" name="Google Shape;134;p21"/>
          <p:cNvSpPr txBox="1"/>
          <p:nvPr/>
        </p:nvSpPr>
        <p:spPr>
          <a:xfrm>
            <a:off x="75125" y="4364425"/>
            <a:ext cx="4224300" cy="6753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4917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HCL is responsible for the denaturation of The proteins.</a:t>
            </a:r>
            <a:endParaRPr sz="700">
              <a:solidFill>
                <a:srgbClr val="6AA84F"/>
              </a:solidFill>
              <a:latin typeface="Century Gothic"/>
              <a:ea typeface="Century Gothic"/>
              <a:cs typeface="Century Gothic"/>
              <a:sym typeface="Century Gothic"/>
            </a:endParaRPr>
          </a:p>
          <a:p>
            <a:pPr indent="0" lvl="0" marL="0" rtl="0" algn="l">
              <a:spcBef>
                <a:spcPts val="500"/>
              </a:spcBef>
              <a:spcAft>
                <a:spcPts val="0"/>
              </a:spcAft>
              <a:buNone/>
            </a:pPr>
            <a:r>
              <a:rPr lang="en" sz="700">
                <a:solidFill>
                  <a:srgbClr val="6AA84F"/>
                </a:solidFill>
                <a:latin typeface="Century Gothic"/>
                <a:ea typeface="Century Gothic"/>
                <a:cs typeface="Century Gothic"/>
                <a:sym typeface="Century Gothic"/>
              </a:rPr>
              <a:t>Protein digestion starts in the stomach and ends in the small intestine</a:t>
            </a:r>
            <a:endParaRPr sz="700">
              <a:solidFill>
                <a:srgbClr val="6AA84F"/>
              </a:solidFill>
              <a:latin typeface="Century Gothic"/>
              <a:ea typeface="Century Gothic"/>
              <a:cs typeface="Century Gothic"/>
              <a:sym typeface="Century Gothic"/>
            </a:endParaRPr>
          </a:p>
          <a:p>
            <a:pPr indent="0" lvl="0" marL="0" rtl="0" algn="just">
              <a:spcBef>
                <a:spcPts val="500"/>
              </a:spcBef>
              <a:spcAft>
                <a:spcPts val="0"/>
              </a:spcAft>
              <a:buNone/>
            </a:pPr>
            <a:r>
              <a:rPr lang="en" sz="700">
                <a:solidFill>
                  <a:srgbClr val="6AA84F"/>
                </a:solidFill>
                <a:latin typeface="Century Gothic"/>
                <a:ea typeface="Century Gothic"/>
                <a:cs typeface="Century Gothic"/>
                <a:sym typeface="Century Gothic"/>
              </a:rPr>
              <a:t>Denaturation is: Return the ready structure protein into it </a:t>
            </a:r>
            <a:r>
              <a:rPr lang="en" sz="700">
                <a:solidFill>
                  <a:srgbClr val="6AA84F"/>
                </a:solidFill>
                <a:latin typeface="Century Gothic"/>
                <a:ea typeface="Century Gothic"/>
                <a:cs typeface="Century Gothic"/>
                <a:sym typeface="Century Gothic"/>
              </a:rPr>
              <a:t>primary</a:t>
            </a:r>
            <a:r>
              <a:rPr lang="en" sz="700">
                <a:solidFill>
                  <a:srgbClr val="6AA84F"/>
                </a:solidFill>
                <a:latin typeface="Century Gothic"/>
                <a:ea typeface="Century Gothic"/>
                <a:cs typeface="Century Gothic"/>
                <a:sym typeface="Century Gothic"/>
              </a:rPr>
              <a:t> structure by breaking all the bonds except the peptide and some of the </a:t>
            </a:r>
            <a:r>
              <a:rPr lang="en" sz="700">
                <a:solidFill>
                  <a:srgbClr val="6AA84F"/>
                </a:solidFill>
                <a:latin typeface="Century Gothic"/>
                <a:ea typeface="Century Gothic"/>
                <a:cs typeface="Century Gothic"/>
                <a:sym typeface="Century Gothic"/>
              </a:rPr>
              <a:t>disulfide</a:t>
            </a:r>
            <a:r>
              <a:rPr lang="en" sz="700">
                <a:solidFill>
                  <a:srgbClr val="6AA84F"/>
                </a:solidFill>
                <a:latin typeface="Century Gothic"/>
                <a:ea typeface="Century Gothic"/>
                <a:cs typeface="Century Gothic"/>
                <a:sym typeface="Century Gothic"/>
              </a:rPr>
              <a:t> bonds.</a:t>
            </a:r>
            <a:endParaRPr sz="700">
              <a:solidFill>
                <a:srgbClr val="6AA84F"/>
              </a:solidFill>
              <a:latin typeface="Century Gothic"/>
              <a:ea typeface="Century Gothic"/>
              <a:cs typeface="Century Gothic"/>
              <a:sym typeface="Century Gothic"/>
            </a:endParaRPr>
          </a:p>
        </p:txBody>
      </p:sp>
      <p:cxnSp>
        <p:nvCxnSpPr>
          <p:cNvPr id="135" name="Google Shape;135;p21"/>
          <p:cNvCxnSpPr/>
          <p:nvPr/>
        </p:nvCxnSpPr>
        <p:spPr>
          <a:xfrm flipH="1" rot="10800000">
            <a:off x="4366088" y="4200"/>
            <a:ext cx="8400" cy="5135100"/>
          </a:xfrm>
          <a:prstGeom prst="straightConnector1">
            <a:avLst/>
          </a:prstGeom>
          <a:noFill/>
          <a:ln cap="flat" cmpd="sng" w="19050">
            <a:solidFill>
              <a:srgbClr val="6D9EEB"/>
            </a:solidFill>
            <a:prstDash val="dashDot"/>
            <a:round/>
            <a:headEnd len="med" w="med" type="none"/>
            <a:tailEnd len="med" w="med" type="none"/>
          </a:ln>
        </p:spPr>
      </p:cxnSp>
      <p:graphicFrame>
        <p:nvGraphicFramePr>
          <p:cNvPr id="136" name="Google Shape;136;p21"/>
          <p:cNvGraphicFramePr/>
          <p:nvPr/>
        </p:nvGraphicFramePr>
        <p:xfrm>
          <a:off x="4473392" y="1712252"/>
          <a:ext cx="3000000" cy="3000000"/>
        </p:xfrm>
        <a:graphic>
          <a:graphicData uri="http://schemas.openxmlformats.org/drawingml/2006/table">
            <a:tbl>
              <a:tblPr>
                <a:noFill/>
                <a:tableStyleId>{E2C37710-40B0-4A53-8B74-BEF794A9898E}</a:tableStyleId>
              </a:tblPr>
              <a:tblGrid>
                <a:gridCol w="1613800"/>
                <a:gridCol w="3005075"/>
              </a:tblGrid>
              <a:tr h="270125">
                <a:tc>
                  <a:txBody>
                    <a:bodyPr/>
                    <a:lstStyle/>
                    <a:p>
                      <a:pPr indent="0" lvl="0" marL="0" rtl="0" algn="ctr">
                        <a:spcBef>
                          <a:spcPts val="0"/>
                        </a:spcBef>
                        <a:spcAft>
                          <a:spcPts val="0"/>
                        </a:spcAft>
                        <a:buNone/>
                      </a:pPr>
                      <a:r>
                        <a:rPr b="1" lang="en" sz="1300">
                          <a:solidFill>
                            <a:srgbClr val="666666"/>
                          </a:solidFill>
                          <a:latin typeface="Century Gothic"/>
                          <a:ea typeface="Century Gothic"/>
                          <a:cs typeface="Century Gothic"/>
                          <a:sym typeface="Century Gothic"/>
                        </a:rPr>
                        <a:t>Digesting agent</a:t>
                      </a:r>
                      <a:endParaRPr b="1" sz="1300">
                        <a:solidFill>
                          <a:srgbClr val="666666"/>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Description</a:t>
                      </a:r>
                      <a:endParaRPr b="1">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r>
              <a:tr h="751350">
                <a:tc>
                  <a:txBody>
                    <a:bodyPr/>
                    <a:lstStyle/>
                    <a:p>
                      <a:pPr indent="0" lvl="0" marL="0" rtl="0" algn="l">
                        <a:spcBef>
                          <a:spcPts val="0"/>
                        </a:spcBef>
                        <a:spcAft>
                          <a:spcPts val="0"/>
                        </a:spcAft>
                        <a:buNone/>
                      </a:pPr>
                      <a:r>
                        <a:t/>
                      </a:r>
                      <a:endParaRPr sz="1200">
                        <a:solidFill>
                          <a:srgbClr val="666666"/>
                        </a:solidFill>
                        <a:latin typeface="Century Gothic"/>
                        <a:ea typeface="Century Gothic"/>
                        <a:cs typeface="Century Gothic"/>
                        <a:sym typeface="Century Gothic"/>
                      </a:endParaRPr>
                    </a:p>
                    <a:p>
                      <a:pPr indent="0" lvl="0" marL="0" rtl="0" algn="ctr">
                        <a:spcBef>
                          <a:spcPts val="0"/>
                        </a:spcBef>
                        <a:spcAft>
                          <a:spcPts val="0"/>
                        </a:spcAft>
                        <a:buNone/>
                      </a:pPr>
                      <a:r>
                        <a:rPr b="1" lang="en" sz="1200">
                          <a:solidFill>
                            <a:srgbClr val="666666"/>
                          </a:solidFill>
                          <a:latin typeface="Century Gothic"/>
                          <a:ea typeface="Century Gothic"/>
                          <a:cs typeface="Century Gothic"/>
                          <a:sym typeface="Century Gothic"/>
                        </a:rPr>
                        <a:t>Hydrochloric acid</a:t>
                      </a:r>
                      <a:endParaRPr b="1" sz="1200">
                        <a:solidFill>
                          <a:srgbClr val="666666"/>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292100" lvl="0" marL="457200" rtl="0" algn="l">
                        <a:spcBef>
                          <a:spcPts val="0"/>
                        </a:spcBef>
                        <a:spcAft>
                          <a:spcPts val="0"/>
                        </a:spcAft>
                        <a:buSzPts val="1000"/>
                        <a:buFont typeface="Century Gothic"/>
                        <a:buAutoNum type="arabicPeriod"/>
                      </a:pPr>
                      <a:r>
                        <a:rPr lang="en" sz="1000">
                          <a:latin typeface="Century Gothic"/>
                          <a:ea typeface="Century Gothic"/>
                          <a:cs typeface="Century Gothic"/>
                          <a:sym typeface="Century Gothic"/>
                        </a:rPr>
                        <a:t>Kills some bacteria</a:t>
                      </a:r>
                      <a:endParaRPr sz="1000">
                        <a:latin typeface="Century Gothic"/>
                        <a:ea typeface="Century Gothic"/>
                        <a:cs typeface="Century Gothic"/>
                        <a:sym typeface="Century Gothic"/>
                      </a:endParaRPr>
                    </a:p>
                    <a:p>
                      <a:pPr indent="-292100" lvl="0" marL="457200" rtl="0" algn="l">
                        <a:spcBef>
                          <a:spcPts val="0"/>
                        </a:spcBef>
                        <a:spcAft>
                          <a:spcPts val="0"/>
                        </a:spcAft>
                        <a:buClr>
                          <a:srgbClr val="2F2B20"/>
                        </a:buClr>
                        <a:buSzPts val="1000"/>
                        <a:buFont typeface="Century Gothic"/>
                        <a:buAutoNum type="arabicPeriod"/>
                      </a:pPr>
                      <a:r>
                        <a:rPr lang="en" sz="1000">
                          <a:solidFill>
                            <a:srgbClr val="2F2B20"/>
                          </a:solidFill>
                          <a:latin typeface="Century Gothic"/>
                          <a:ea typeface="Century Gothic"/>
                          <a:cs typeface="Century Gothic"/>
                          <a:sym typeface="Century Gothic"/>
                        </a:rPr>
                        <a:t>Denatures protein → denatured proteins are more susceptible to hydrolysis by proteases.</a:t>
                      </a:r>
                      <a:endParaRPr sz="1000">
                        <a:solidFill>
                          <a:srgbClr val="2F2B20"/>
                        </a:solidFill>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679050">
                <a:tc>
                  <a:txBody>
                    <a:bodyPr/>
                    <a:lstStyle/>
                    <a:p>
                      <a:pPr indent="0" lvl="0" marL="0" rtl="0" algn="ctr">
                        <a:spcBef>
                          <a:spcPts val="0"/>
                        </a:spcBef>
                        <a:spcAft>
                          <a:spcPts val="0"/>
                        </a:spcAft>
                        <a:buNone/>
                      </a:pPr>
                      <a:r>
                        <a:t/>
                      </a:r>
                      <a:endParaRPr b="1" sz="1200">
                        <a:solidFill>
                          <a:srgbClr val="666666"/>
                        </a:solidFill>
                        <a:latin typeface="Century Gothic"/>
                        <a:ea typeface="Century Gothic"/>
                        <a:cs typeface="Century Gothic"/>
                        <a:sym typeface="Century Gothic"/>
                      </a:endParaRPr>
                    </a:p>
                    <a:p>
                      <a:pPr indent="0" lvl="0" marL="0" rtl="0" algn="ctr">
                        <a:spcBef>
                          <a:spcPts val="0"/>
                        </a:spcBef>
                        <a:spcAft>
                          <a:spcPts val="0"/>
                        </a:spcAft>
                        <a:buNone/>
                      </a:pPr>
                      <a:r>
                        <a:t/>
                      </a:r>
                      <a:endParaRPr b="1" sz="1200">
                        <a:solidFill>
                          <a:srgbClr val="666666"/>
                        </a:solidFill>
                        <a:latin typeface="Century Gothic"/>
                        <a:ea typeface="Century Gothic"/>
                        <a:cs typeface="Century Gothic"/>
                        <a:sym typeface="Century Gothic"/>
                      </a:endParaRPr>
                    </a:p>
                    <a:p>
                      <a:pPr indent="0" lvl="0" marL="0" rtl="0" algn="ctr">
                        <a:spcBef>
                          <a:spcPts val="0"/>
                        </a:spcBef>
                        <a:spcAft>
                          <a:spcPts val="0"/>
                        </a:spcAft>
                        <a:buNone/>
                      </a:pPr>
                      <a:r>
                        <a:t/>
                      </a:r>
                      <a:endParaRPr b="1" sz="1200">
                        <a:solidFill>
                          <a:srgbClr val="666666"/>
                        </a:solidFill>
                        <a:latin typeface="Century Gothic"/>
                        <a:ea typeface="Century Gothic"/>
                        <a:cs typeface="Century Gothic"/>
                        <a:sym typeface="Century Gothic"/>
                      </a:endParaRPr>
                    </a:p>
                    <a:p>
                      <a:pPr indent="0" lvl="0" marL="0" rtl="0" algn="ctr">
                        <a:spcBef>
                          <a:spcPts val="0"/>
                        </a:spcBef>
                        <a:spcAft>
                          <a:spcPts val="0"/>
                        </a:spcAft>
                        <a:buNone/>
                      </a:pPr>
                      <a:r>
                        <a:rPr b="1" lang="en" sz="1200">
                          <a:solidFill>
                            <a:srgbClr val="666666"/>
                          </a:solidFill>
                          <a:latin typeface="Century Gothic"/>
                          <a:ea typeface="Century Gothic"/>
                          <a:cs typeface="Century Gothic"/>
                          <a:sym typeface="Century Gothic"/>
                        </a:rPr>
                        <a:t>Pepsin</a:t>
                      </a:r>
                      <a:endParaRPr b="1" sz="1200">
                        <a:solidFill>
                          <a:srgbClr val="666666"/>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292100" lvl="0" marL="457200" rtl="0" algn="l">
                        <a:lnSpc>
                          <a:spcPct val="115000"/>
                        </a:lnSpc>
                        <a:spcBef>
                          <a:spcPts val="0"/>
                        </a:spcBef>
                        <a:spcAft>
                          <a:spcPts val="0"/>
                        </a:spcAft>
                        <a:buClr>
                          <a:srgbClr val="2F2B20"/>
                        </a:buClr>
                        <a:buSzPts val="1000"/>
                        <a:buFont typeface="Century Gothic"/>
                        <a:buChar char="●"/>
                      </a:pPr>
                      <a:r>
                        <a:rPr lang="en" sz="1000">
                          <a:solidFill>
                            <a:srgbClr val="2F2B20"/>
                          </a:solidFill>
                          <a:latin typeface="Century Gothic"/>
                          <a:ea typeface="Century Gothic"/>
                          <a:cs typeface="Century Gothic"/>
                          <a:sym typeface="Century Gothic"/>
                        </a:rPr>
                        <a:t>Acid-stable</a:t>
                      </a:r>
                      <a:endParaRPr sz="1000">
                        <a:solidFill>
                          <a:srgbClr val="2F2B20"/>
                        </a:solidFill>
                        <a:latin typeface="Century Gothic"/>
                        <a:ea typeface="Century Gothic"/>
                        <a:cs typeface="Century Gothic"/>
                        <a:sym typeface="Century Gothic"/>
                      </a:endParaRPr>
                    </a:p>
                    <a:p>
                      <a:pPr indent="-292100" lvl="0" marL="457200" rtl="0" algn="l">
                        <a:lnSpc>
                          <a:spcPct val="115000"/>
                        </a:lnSpc>
                        <a:spcBef>
                          <a:spcPts val="0"/>
                        </a:spcBef>
                        <a:spcAft>
                          <a:spcPts val="0"/>
                        </a:spcAft>
                        <a:buClr>
                          <a:srgbClr val="2F2B20"/>
                        </a:buClr>
                        <a:buSzPts val="1000"/>
                        <a:buFont typeface="Century Gothic"/>
                        <a:buChar char="●"/>
                      </a:pPr>
                      <a:r>
                        <a:rPr lang="en" sz="1000">
                          <a:solidFill>
                            <a:srgbClr val="2F2B20"/>
                          </a:solidFill>
                          <a:latin typeface="Century Gothic"/>
                          <a:ea typeface="Century Gothic"/>
                          <a:cs typeface="Century Gothic"/>
                          <a:sym typeface="Century Gothic"/>
                        </a:rPr>
                        <a:t>Endopeptidase</a:t>
                      </a:r>
                      <a:endParaRPr sz="1000">
                        <a:solidFill>
                          <a:srgbClr val="2F2B20"/>
                        </a:solidFill>
                        <a:latin typeface="Century Gothic"/>
                        <a:ea typeface="Century Gothic"/>
                        <a:cs typeface="Century Gothic"/>
                        <a:sym typeface="Century Gothic"/>
                      </a:endParaRPr>
                    </a:p>
                    <a:p>
                      <a:pPr indent="-292100" lvl="0" marL="457200" rtl="0" algn="l">
                        <a:lnSpc>
                          <a:spcPct val="115000"/>
                        </a:lnSpc>
                        <a:spcBef>
                          <a:spcPts val="0"/>
                        </a:spcBef>
                        <a:spcAft>
                          <a:spcPts val="0"/>
                        </a:spcAft>
                        <a:buClr>
                          <a:srgbClr val="2F2B20"/>
                        </a:buClr>
                        <a:buSzPts val="1000"/>
                        <a:buFont typeface="Century Gothic"/>
                        <a:buChar char="●"/>
                      </a:pPr>
                      <a:r>
                        <a:rPr lang="en" sz="1000">
                          <a:solidFill>
                            <a:srgbClr val="2F2B20"/>
                          </a:solidFill>
                          <a:latin typeface="Century Gothic"/>
                          <a:ea typeface="Century Gothic"/>
                          <a:cs typeface="Century Gothic"/>
                          <a:sym typeface="Century Gothic"/>
                        </a:rPr>
                        <a:t>Secreted as inactive zymogen (pepsinogen)</a:t>
                      </a:r>
                      <a:endParaRPr sz="1000">
                        <a:solidFill>
                          <a:srgbClr val="2F2B20"/>
                        </a:solidFill>
                        <a:latin typeface="Century Gothic"/>
                        <a:ea typeface="Century Gothic"/>
                        <a:cs typeface="Century Gothic"/>
                        <a:sym typeface="Century Gothic"/>
                      </a:endParaRPr>
                    </a:p>
                    <a:p>
                      <a:pPr indent="-292100" lvl="0" marL="457200" rtl="0" algn="l">
                        <a:lnSpc>
                          <a:spcPct val="115000"/>
                        </a:lnSpc>
                        <a:spcBef>
                          <a:spcPts val="0"/>
                        </a:spcBef>
                        <a:spcAft>
                          <a:spcPts val="0"/>
                        </a:spcAft>
                        <a:buClr>
                          <a:srgbClr val="2F2B20"/>
                        </a:buClr>
                        <a:buSzPts val="1000"/>
                        <a:buFont typeface="Century Gothic"/>
                        <a:buChar char="●"/>
                      </a:pPr>
                      <a:r>
                        <a:rPr lang="en" sz="1000">
                          <a:solidFill>
                            <a:srgbClr val="2F2B20"/>
                          </a:solidFill>
                          <a:latin typeface="Century Gothic"/>
                          <a:ea typeface="Century Gothic"/>
                          <a:cs typeface="Century Gothic"/>
                          <a:sym typeface="Century Gothic"/>
                        </a:rPr>
                        <a:t>Pepsinogen is activated by:</a:t>
                      </a:r>
                      <a:endParaRPr sz="1000">
                        <a:solidFill>
                          <a:srgbClr val="2F2B20"/>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000">
                          <a:solidFill>
                            <a:srgbClr val="2F2B20"/>
                          </a:solidFill>
                          <a:latin typeface="Century Gothic"/>
                          <a:ea typeface="Century Gothic"/>
                          <a:cs typeface="Century Gothic"/>
                          <a:sym typeface="Century Gothic"/>
                        </a:rPr>
                        <a:t>      	1. hydrochloric acid</a:t>
                      </a:r>
                      <a:endParaRPr sz="1000">
                        <a:solidFill>
                          <a:srgbClr val="2F2B20"/>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000">
                          <a:solidFill>
                            <a:srgbClr val="2F2B20"/>
                          </a:solidFill>
                          <a:latin typeface="Century Gothic"/>
                          <a:ea typeface="Century Gothic"/>
                          <a:cs typeface="Century Gothic"/>
                          <a:sym typeface="Century Gothic"/>
                        </a:rPr>
                        <a:t>      	2. pepsin, i.e. autocatalysis</a:t>
                      </a:r>
                      <a:endParaRPr sz="1000">
                        <a:solidFill>
                          <a:srgbClr val="2F2B20"/>
                        </a:solidFill>
                        <a:latin typeface="Century Gothic"/>
                        <a:ea typeface="Century Gothic"/>
                        <a:cs typeface="Century Gothic"/>
                        <a:sym typeface="Century Gothic"/>
                      </a:endParaRPr>
                    </a:p>
                    <a:p>
                      <a:pPr indent="-292100" lvl="0" marL="457200" rtl="0" algn="l">
                        <a:lnSpc>
                          <a:spcPct val="115000"/>
                        </a:lnSpc>
                        <a:spcBef>
                          <a:spcPts val="0"/>
                        </a:spcBef>
                        <a:spcAft>
                          <a:spcPts val="0"/>
                        </a:spcAft>
                        <a:buClr>
                          <a:srgbClr val="2F2B20"/>
                        </a:buClr>
                        <a:buSzPts val="1000"/>
                        <a:buFont typeface="Century Gothic"/>
                        <a:buChar char="●"/>
                      </a:pPr>
                      <a:r>
                        <a:rPr lang="en" sz="1000">
                          <a:solidFill>
                            <a:srgbClr val="2F2B20"/>
                          </a:solidFill>
                          <a:latin typeface="Century Gothic"/>
                          <a:ea typeface="Century Gothic"/>
                          <a:cs typeface="Century Gothic"/>
                          <a:sym typeface="Century Gothic"/>
                        </a:rPr>
                        <a:t>Protein digestion by stomach → Polypeptides + few free amino acids</a:t>
                      </a:r>
                      <a:endParaRPr sz="10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137" name="Google Shape;137;p21"/>
          <p:cNvSpPr txBox="1"/>
          <p:nvPr/>
        </p:nvSpPr>
        <p:spPr>
          <a:xfrm>
            <a:off x="4441175" y="4585774"/>
            <a:ext cx="3457800" cy="4401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It’s very important to know the enzymes that are Endo/Exopeptidase.</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Endopeptidase: Enzyme that catalyze the bonds that located in the middle.</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Exopeptidase: Enzyme that catalyze the terminal C-N bonds.</a:t>
            </a:r>
            <a:endParaRPr sz="700">
              <a:latin typeface="Century Gothic"/>
              <a:ea typeface="Century Gothic"/>
              <a:cs typeface="Century Gothic"/>
              <a:sym typeface="Century Gothic"/>
            </a:endParaRPr>
          </a:p>
        </p:txBody>
      </p:sp>
      <p:sp>
        <p:nvSpPr>
          <p:cNvPr id="138" name="Google Shape;138;p21"/>
          <p:cNvSpPr txBox="1"/>
          <p:nvPr/>
        </p:nvSpPr>
        <p:spPr>
          <a:xfrm>
            <a:off x="4420025" y="713250"/>
            <a:ext cx="4725600" cy="8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entury Gothic"/>
                <a:ea typeface="Century Gothic"/>
                <a:cs typeface="Century Gothic"/>
                <a:sym typeface="Century Gothic"/>
              </a:rPr>
              <a:t>The gastric juice contains 2 components important for protein digestion:</a:t>
            </a:r>
            <a:endParaRPr sz="1100">
              <a:latin typeface="Century Gothic"/>
              <a:ea typeface="Century Gothic"/>
              <a:cs typeface="Century Gothic"/>
              <a:sym typeface="Century Gothic"/>
            </a:endParaRPr>
          </a:p>
          <a:p>
            <a:pPr indent="-298450" lvl="0" marL="457200" rtl="0" algn="l">
              <a:spcBef>
                <a:spcPts val="300"/>
              </a:spcBef>
              <a:spcAft>
                <a:spcPts val="0"/>
              </a:spcAft>
              <a:buSzPts val="1100"/>
              <a:buFont typeface="Century Gothic"/>
              <a:buAutoNum type="arabicPeriod"/>
            </a:pPr>
            <a:r>
              <a:rPr lang="en" sz="1100">
                <a:latin typeface="Century Gothic"/>
                <a:ea typeface="Century Gothic"/>
                <a:cs typeface="Century Gothic"/>
                <a:sym typeface="Century Gothic"/>
              </a:rPr>
              <a:t>Hydrochloric acid.</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AutoNum type="arabicPeriod"/>
            </a:pPr>
            <a:r>
              <a:rPr lang="en" sz="1100">
                <a:latin typeface="Century Gothic"/>
                <a:ea typeface="Century Gothic"/>
                <a:cs typeface="Century Gothic"/>
                <a:sym typeface="Century Gothic"/>
              </a:rPr>
              <a:t>Pepsin.</a:t>
            </a:r>
            <a:endParaRPr sz="1100">
              <a:latin typeface="Century Gothic"/>
              <a:ea typeface="Century Gothic"/>
              <a:cs typeface="Century Gothic"/>
              <a:sym typeface="Century Gothic"/>
            </a:endParaRPr>
          </a:p>
        </p:txBody>
      </p:sp>
      <p:sp>
        <p:nvSpPr>
          <p:cNvPr id="139" name="Google Shape;139;p21"/>
          <p:cNvSpPr/>
          <p:nvPr/>
        </p:nvSpPr>
        <p:spPr>
          <a:xfrm>
            <a:off x="6618825" y="3031088"/>
            <a:ext cx="1015875" cy="167225"/>
          </a:xfrm>
          <a:prstGeom prst="flowChartProcess">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140" name="Google Shape;140;p21"/>
          <p:cNvSpPr txBox="1"/>
          <p:nvPr/>
        </p:nvSpPr>
        <p:spPr>
          <a:xfrm>
            <a:off x="4331675" y="213550"/>
            <a:ext cx="49023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solidFill>
                  <a:srgbClr val="3C78D8"/>
                </a:solidFill>
                <a:latin typeface="Comfortaa"/>
                <a:ea typeface="Comfortaa"/>
                <a:cs typeface="Comfortaa"/>
                <a:sym typeface="Comfortaa"/>
              </a:rPr>
              <a:t>1- Digestion of Proteins By </a:t>
            </a:r>
            <a:r>
              <a:rPr lang="en" sz="1600" u="sng">
                <a:solidFill>
                  <a:srgbClr val="3C78D8"/>
                </a:solidFill>
                <a:latin typeface="Comfortaa"/>
                <a:ea typeface="Comfortaa"/>
                <a:cs typeface="Comfortaa"/>
                <a:sym typeface="Comfortaa"/>
              </a:rPr>
              <a:t>Gastric Secretion</a:t>
            </a:r>
            <a:endParaRPr sz="1600" u="sng">
              <a:solidFill>
                <a:srgbClr val="3C78D8"/>
              </a:solidFill>
              <a:latin typeface="Comfortaa"/>
              <a:ea typeface="Comfortaa"/>
              <a:cs typeface="Comfortaa"/>
              <a:sym typeface="Comfortaa"/>
            </a:endParaRPr>
          </a:p>
        </p:txBody>
      </p:sp>
      <p:sp>
        <p:nvSpPr>
          <p:cNvPr id="141" name="Google Shape;141;p2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42" name="Google Shape;142;p21"/>
          <p:cNvSpPr txBox="1"/>
          <p:nvPr/>
        </p:nvSpPr>
        <p:spPr>
          <a:xfrm>
            <a:off x="6087200" y="2595050"/>
            <a:ext cx="3005100" cy="243000"/>
          </a:xfrm>
          <a:prstGeom prst="rect">
            <a:avLst/>
          </a:prstGeom>
          <a:noFill/>
          <a:ln>
            <a:noFill/>
          </a:ln>
        </p:spPr>
        <p:txBody>
          <a:bodyPr anchorCtr="0" anchor="t" bIns="91425" lIns="91425" spcFirstLastPara="1" rIns="49175" wrap="square" tIns="91425">
            <a:noAutofit/>
          </a:bodyPr>
          <a:lstStyle/>
          <a:p>
            <a:pPr indent="0" lvl="0" marL="0" rtl="0" algn="just">
              <a:spcBef>
                <a:spcPts val="0"/>
              </a:spcBef>
              <a:spcAft>
                <a:spcPts val="0"/>
              </a:spcAft>
              <a:buNone/>
            </a:pPr>
            <a:r>
              <a:rPr b="1" lang="en" sz="700">
                <a:solidFill>
                  <a:srgbClr val="6AA84F"/>
                </a:solidFill>
                <a:latin typeface="Century Gothic"/>
                <a:ea typeface="Century Gothic"/>
                <a:cs typeface="Century Gothic"/>
                <a:sym typeface="Century Gothic"/>
              </a:rPr>
              <a:t>3. it activates pepsin enzyme by converting pepsinogen to pepsin</a:t>
            </a:r>
            <a:endParaRPr b="1" sz="700">
              <a:solidFill>
                <a:srgbClr val="6AA84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48" name="Google Shape;148;p22"/>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49" name="Google Shape;149;p22"/>
          <p:cNvSpPr txBox="1"/>
          <p:nvPr/>
        </p:nvSpPr>
        <p:spPr>
          <a:xfrm>
            <a:off x="4598250" y="222200"/>
            <a:ext cx="3996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rgbClr val="3C78D8"/>
                </a:solidFill>
                <a:latin typeface="Comfortaa"/>
                <a:ea typeface="Comfortaa"/>
                <a:cs typeface="Comfortaa"/>
                <a:sym typeface="Comfortaa"/>
              </a:rPr>
              <a:t>Hormonal Control of Digestion in </a:t>
            </a:r>
            <a:r>
              <a:rPr lang="en" sz="2000" u="sng">
                <a:solidFill>
                  <a:srgbClr val="3C78D8"/>
                </a:solidFill>
                <a:latin typeface="Comfortaa"/>
                <a:ea typeface="Comfortaa"/>
                <a:cs typeface="Comfortaa"/>
                <a:sym typeface="Comfortaa"/>
              </a:rPr>
              <a:t>Small Intestine</a:t>
            </a:r>
            <a:r>
              <a:rPr lang="en" sz="2000">
                <a:solidFill>
                  <a:srgbClr val="3C78D8"/>
                </a:solidFill>
                <a:latin typeface="Comfortaa"/>
                <a:ea typeface="Comfortaa"/>
                <a:cs typeface="Comfortaa"/>
                <a:sym typeface="Comfortaa"/>
              </a:rPr>
              <a:t>:</a:t>
            </a:r>
            <a:endParaRPr sz="2000">
              <a:solidFill>
                <a:srgbClr val="3C78D8"/>
              </a:solidFill>
              <a:latin typeface="Comfortaa"/>
              <a:ea typeface="Comfortaa"/>
              <a:cs typeface="Comfortaa"/>
              <a:sym typeface="Comfortaa"/>
            </a:endParaRPr>
          </a:p>
        </p:txBody>
      </p:sp>
      <p:pic>
        <p:nvPicPr>
          <p:cNvPr id="150" name="Google Shape;150;p22"/>
          <p:cNvPicPr preferRelativeResize="0"/>
          <p:nvPr/>
        </p:nvPicPr>
        <p:blipFill>
          <a:blip r:embed="rId3">
            <a:alphaModFix/>
          </a:blip>
          <a:stretch>
            <a:fillRect/>
          </a:stretch>
        </p:blipFill>
        <p:spPr>
          <a:xfrm>
            <a:off x="7542925" y="877371"/>
            <a:ext cx="1334375" cy="3929300"/>
          </a:xfrm>
          <a:prstGeom prst="rect">
            <a:avLst/>
          </a:prstGeom>
          <a:noFill/>
          <a:ln>
            <a:noFill/>
          </a:ln>
        </p:spPr>
      </p:pic>
      <p:sp>
        <p:nvSpPr>
          <p:cNvPr id="151" name="Google Shape;151;p22"/>
          <p:cNvSpPr txBox="1"/>
          <p:nvPr/>
        </p:nvSpPr>
        <p:spPr>
          <a:xfrm>
            <a:off x="5133975" y="1990725"/>
            <a:ext cx="1714500" cy="2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nvSpPr>
        <p:spPr>
          <a:xfrm>
            <a:off x="5046625" y="1354988"/>
            <a:ext cx="2496300" cy="393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500"/>
              </a:spcBef>
              <a:spcAft>
                <a:spcPts val="0"/>
              </a:spcAft>
              <a:buClr>
                <a:schemeClr val="dk1"/>
              </a:buClr>
              <a:buSzPts val="1100"/>
              <a:buFont typeface="Arial"/>
              <a:buNone/>
            </a:pPr>
            <a:r>
              <a:rPr lang="en" sz="1200"/>
              <a:t>         </a:t>
            </a:r>
            <a:r>
              <a:rPr b="1" lang="en" sz="1200">
                <a:solidFill>
                  <a:srgbClr val="CC0000"/>
                </a:solidFill>
                <a:latin typeface="Century Gothic"/>
                <a:ea typeface="Century Gothic"/>
                <a:cs typeface="Century Gothic"/>
                <a:sym typeface="Century Gothic"/>
              </a:rPr>
              <a:t>Cholecystokinin (CCK)</a:t>
            </a:r>
            <a:endParaRPr b="1" sz="1200">
              <a:solidFill>
                <a:srgbClr val="CC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53" name="Google Shape;153;p22"/>
          <p:cNvSpPr txBox="1"/>
          <p:nvPr/>
        </p:nvSpPr>
        <p:spPr>
          <a:xfrm>
            <a:off x="4695825" y="1805475"/>
            <a:ext cx="2847000" cy="7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1. </a:t>
            </a:r>
            <a:r>
              <a:rPr lang="en" sz="1200">
                <a:solidFill>
                  <a:srgbClr val="2F2B20"/>
                </a:solidFill>
                <a:latin typeface="Century Gothic"/>
                <a:ea typeface="Century Gothic"/>
                <a:cs typeface="Century Gothic"/>
                <a:sym typeface="Century Gothic"/>
              </a:rPr>
              <a:t>Secretion of pancreatic enzymes.</a:t>
            </a:r>
            <a:endParaRPr sz="1200">
              <a:solidFill>
                <a:srgbClr val="2F2B20"/>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2. </a:t>
            </a:r>
            <a:r>
              <a:rPr lang="en" sz="1200">
                <a:solidFill>
                  <a:srgbClr val="2F2B20"/>
                </a:solidFill>
                <a:latin typeface="Century Gothic"/>
                <a:ea typeface="Century Gothic"/>
                <a:cs typeface="Century Gothic"/>
                <a:sym typeface="Century Gothic"/>
              </a:rPr>
              <a:t>Bile secretion.</a:t>
            </a:r>
            <a:endParaRPr sz="1200">
              <a:solidFill>
                <a:srgbClr val="2F2B20"/>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3. </a:t>
            </a:r>
            <a:r>
              <a:rPr lang="en" sz="1200">
                <a:solidFill>
                  <a:srgbClr val="2F2B20"/>
                </a:solidFill>
                <a:latin typeface="Century Gothic"/>
                <a:ea typeface="Century Gothic"/>
                <a:cs typeface="Century Gothic"/>
                <a:sym typeface="Century Gothic"/>
              </a:rPr>
              <a:t>Slow release of gastric contents.</a:t>
            </a:r>
            <a:endParaRPr sz="1200">
              <a:latin typeface="Century Gothic"/>
              <a:ea typeface="Century Gothic"/>
              <a:cs typeface="Century Gothic"/>
              <a:sym typeface="Century Gothic"/>
            </a:endParaRPr>
          </a:p>
        </p:txBody>
      </p:sp>
      <p:grpSp>
        <p:nvGrpSpPr>
          <p:cNvPr id="154" name="Google Shape;154;p22"/>
          <p:cNvGrpSpPr/>
          <p:nvPr/>
        </p:nvGrpSpPr>
        <p:grpSpPr>
          <a:xfrm>
            <a:off x="4585933" y="3190485"/>
            <a:ext cx="2898901" cy="393635"/>
            <a:chOff x="874373" y="353482"/>
            <a:chExt cx="2646431" cy="933005"/>
          </a:xfrm>
        </p:grpSpPr>
        <p:cxnSp>
          <p:nvCxnSpPr>
            <p:cNvPr id="155" name="Google Shape;155;p22"/>
            <p:cNvCxnSpPr>
              <a:stCxn id="156" idx="3"/>
            </p:cNvCxnSpPr>
            <p:nvPr/>
          </p:nvCxnSpPr>
          <p:spPr>
            <a:xfrm flipH="1" rot="10800000">
              <a:off x="1031705" y="1284387"/>
              <a:ext cx="2489100" cy="2100"/>
            </a:xfrm>
            <a:prstGeom prst="straightConnector1">
              <a:avLst/>
            </a:prstGeom>
            <a:noFill/>
            <a:ln cap="flat" cmpd="sng" w="9525">
              <a:solidFill>
                <a:srgbClr val="B7B7B7"/>
              </a:solidFill>
              <a:prstDash val="solid"/>
              <a:round/>
              <a:headEnd len="med" w="med" type="none"/>
              <a:tailEnd len="med" w="med" type="none"/>
            </a:ln>
          </p:spPr>
        </p:cxnSp>
        <p:sp>
          <p:nvSpPr>
            <p:cNvPr id="156" name="Google Shape;156;p22"/>
            <p:cNvSpPr/>
            <p:nvPr/>
          </p:nvSpPr>
          <p:spPr>
            <a:xfrm>
              <a:off x="874373" y="353482"/>
              <a:ext cx="567000" cy="933000"/>
            </a:xfrm>
            <a:prstGeom prst="heptagon">
              <a:avLst>
                <a:gd fmla="val 102572" name="hf"/>
                <a:gd fmla="val 105210" name="vf"/>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000">
                  <a:solidFill>
                    <a:srgbClr val="FFFFFF"/>
                  </a:solidFill>
                  <a:latin typeface="Trebuchet MS"/>
                  <a:ea typeface="Trebuchet MS"/>
                  <a:cs typeface="Trebuchet MS"/>
                  <a:sym typeface="Trebuchet MS"/>
                </a:rPr>
                <a:t>2</a:t>
              </a:r>
              <a:endParaRPr b="1" sz="1000">
                <a:solidFill>
                  <a:srgbClr val="FFFFFF"/>
                </a:solidFill>
                <a:latin typeface="Trebuchet MS"/>
                <a:ea typeface="Trebuchet MS"/>
                <a:cs typeface="Trebuchet MS"/>
                <a:sym typeface="Trebuchet MS"/>
              </a:endParaRPr>
            </a:p>
          </p:txBody>
        </p:sp>
      </p:grpSp>
      <p:grpSp>
        <p:nvGrpSpPr>
          <p:cNvPr id="157" name="Google Shape;157;p22"/>
          <p:cNvGrpSpPr/>
          <p:nvPr/>
        </p:nvGrpSpPr>
        <p:grpSpPr>
          <a:xfrm>
            <a:off x="4598253" y="1326138"/>
            <a:ext cx="2904568" cy="393635"/>
            <a:chOff x="852942" y="353507"/>
            <a:chExt cx="2649428" cy="933005"/>
          </a:xfrm>
        </p:grpSpPr>
        <p:cxnSp>
          <p:nvCxnSpPr>
            <p:cNvPr id="158" name="Google Shape;158;p22"/>
            <p:cNvCxnSpPr>
              <a:stCxn id="159" idx="3"/>
            </p:cNvCxnSpPr>
            <p:nvPr/>
          </p:nvCxnSpPr>
          <p:spPr>
            <a:xfrm flipH="1" rot="10800000">
              <a:off x="1013270" y="1284412"/>
              <a:ext cx="2489100" cy="2100"/>
            </a:xfrm>
            <a:prstGeom prst="straightConnector1">
              <a:avLst/>
            </a:prstGeom>
            <a:noFill/>
            <a:ln cap="flat" cmpd="sng" w="9525">
              <a:solidFill>
                <a:srgbClr val="B7B7B7"/>
              </a:solidFill>
              <a:prstDash val="solid"/>
              <a:round/>
              <a:headEnd len="med" w="med" type="none"/>
              <a:tailEnd len="med" w="med" type="none"/>
            </a:ln>
          </p:spPr>
        </p:cxnSp>
        <p:sp>
          <p:nvSpPr>
            <p:cNvPr id="159" name="Google Shape;159;p22"/>
            <p:cNvSpPr/>
            <p:nvPr/>
          </p:nvSpPr>
          <p:spPr>
            <a:xfrm>
              <a:off x="852942" y="353507"/>
              <a:ext cx="577800" cy="933000"/>
            </a:xfrm>
            <a:prstGeom prst="heptagon">
              <a:avLst>
                <a:gd fmla="val 102572" name="hf"/>
                <a:gd fmla="val 105210" name="vf"/>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000">
                  <a:solidFill>
                    <a:srgbClr val="FFFFFF"/>
                  </a:solidFill>
                  <a:latin typeface="Trebuchet MS"/>
                  <a:ea typeface="Trebuchet MS"/>
                  <a:cs typeface="Trebuchet MS"/>
                  <a:sym typeface="Trebuchet MS"/>
                </a:rPr>
                <a:t>1</a:t>
              </a:r>
              <a:endParaRPr b="1" sz="1000">
                <a:solidFill>
                  <a:srgbClr val="FFFFFF"/>
                </a:solidFill>
                <a:latin typeface="Trebuchet MS"/>
                <a:ea typeface="Trebuchet MS"/>
                <a:cs typeface="Trebuchet MS"/>
                <a:sym typeface="Trebuchet MS"/>
              </a:endParaRPr>
            </a:p>
          </p:txBody>
        </p:sp>
      </p:grpSp>
      <p:sp>
        <p:nvSpPr>
          <p:cNvPr id="160" name="Google Shape;160;p22"/>
          <p:cNvSpPr txBox="1"/>
          <p:nvPr/>
        </p:nvSpPr>
        <p:spPr>
          <a:xfrm>
            <a:off x="5572125" y="3281850"/>
            <a:ext cx="17145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CC0000"/>
                </a:solidFill>
                <a:latin typeface="Century Gothic"/>
                <a:ea typeface="Century Gothic"/>
                <a:cs typeface="Century Gothic"/>
                <a:sym typeface="Century Gothic"/>
              </a:rPr>
              <a:t>Secretin</a:t>
            </a:r>
            <a:endParaRPr sz="1200">
              <a:solidFill>
                <a:srgbClr val="CC0000"/>
              </a:solidFill>
              <a:latin typeface="Century Gothic"/>
              <a:ea typeface="Century Gothic"/>
              <a:cs typeface="Century Gothic"/>
              <a:sym typeface="Century Gothic"/>
            </a:endParaRPr>
          </a:p>
        </p:txBody>
      </p:sp>
      <p:sp>
        <p:nvSpPr>
          <p:cNvPr id="161" name="Google Shape;161;p22"/>
          <p:cNvSpPr txBox="1"/>
          <p:nvPr/>
        </p:nvSpPr>
        <p:spPr>
          <a:xfrm>
            <a:off x="4974525" y="3617363"/>
            <a:ext cx="2496300" cy="86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Release of watery solution rich in bicarbonate by pancreas.</a:t>
            </a:r>
            <a:endParaRPr sz="1200">
              <a:latin typeface="Century Gothic"/>
              <a:ea typeface="Century Gothic"/>
              <a:cs typeface="Century Gothic"/>
              <a:sym typeface="Century Gothic"/>
            </a:endParaRPr>
          </a:p>
        </p:txBody>
      </p:sp>
      <p:sp>
        <p:nvSpPr>
          <p:cNvPr id="162" name="Google Shape;162;p22"/>
          <p:cNvSpPr/>
          <p:nvPr/>
        </p:nvSpPr>
        <p:spPr>
          <a:xfrm>
            <a:off x="367162" y="200025"/>
            <a:ext cx="3589200" cy="626700"/>
          </a:xfrm>
          <a:prstGeom prst="roundRect">
            <a:avLst>
              <a:gd fmla="val 16667"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800">
                <a:solidFill>
                  <a:srgbClr val="FFFFFF"/>
                </a:solidFill>
                <a:latin typeface="Comfortaa"/>
                <a:ea typeface="Comfortaa"/>
                <a:cs typeface="Comfortaa"/>
                <a:sym typeface="Comfortaa"/>
              </a:rPr>
              <a:t>2- Digestion of Proteins in </a:t>
            </a:r>
            <a:r>
              <a:rPr b="1" lang="en" sz="1800" u="sng">
                <a:solidFill>
                  <a:srgbClr val="FFFFFF"/>
                </a:solidFill>
                <a:latin typeface="Comfortaa"/>
                <a:ea typeface="Comfortaa"/>
                <a:cs typeface="Comfortaa"/>
                <a:sym typeface="Comfortaa"/>
              </a:rPr>
              <a:t>Small Intestine</a:t>
            </a:r>
            <a:endParaRPr b="1" sz="600" u="sng">
              <a:solidFill>
                <a:srgbClr val="FFFFFF"/>
              </a:solidFill>
              <a:latin typeface="Comfortaa"/>
              <a:ea typeface="Comfortaa"/>
              <a:cs typeface="Comfortaa"/>
              <a:sym typeface="Comfortaa"/>
            </a:endParaRPr>
          </a:p>
        </p:txBody>
      </p:sp>
      <p:sp>
        <p:nvSpPr>
          <p:cNvPr id="163" name="Google Shape;163;p22"/>
          <p:cNvSpPr/>
          <p:nvPr/>
        </p:nvSpPr>
        <p:spPr>
          <a:xfrm>
            <a:off x="629600" y="978500"/>
            <a:ext cx="2178600" cy="4581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114300" rtl="0" algn="just">
              <a:lnSpc>
                <a:spcPct val="115000"/>
              </a:lnSpc>
              <a:spcBef>
                <a:spcPts val="500"/>
              </a:spcBef>
              <a:spcAft>
                <a:spcPts val="0"/>
              </a:spcAft>
              <a:buClr>
                <a:schemeClr val="dk1"/>
              </a:buClr>
              <a:buSzPts val="1100"/>
              <a:buFont typeface="Arial"/>
              <a:buNone/>
            </a:pPr>
            <a:r>
              <a:rPr lang="en" sz="1100">
                <a:solidFill>
                  <a:srgbClr val="2F2B20"/>
                </a:solidFill>
                <a:latin typeface="Century Gothic"/>
                <a:ea typeface="Century Gothic"/>
                <a:cs typeface="Century Gothic"/>
                <a:sym typeface="Century Gothic"/>
              </a:rPr>
              <a:t>1- B</a:t>
            </a:r>
            <a:r>
              <a:rPr lang="en" sz="1100">
                <a:solidFill>
                  <a:srgbClr val="2F2B20"/>
                </a:solidFill>
                <a:latin typeface="Century Gothic"/>
                <a:ea typeface="Century Gothic"/>
                <a:cs typeface="Century Gothic"/>
                <a:sym typeface="Century Gothic"/>
              </a:rPr>
              <a:t>y pancreatic enzymes</a:t>
            </a:r>
            <a:endParaRPr sz="1100">
              <a:solidFill>
                <a:schemeClr val="dk1"/>
              </a:solidFill>
              <a:latin typeface="Century Gothic"/>
              <a:ea typeface="Century Gothic"/>
              <a:cs typeface="Century Gothic"/>
              <a:sym typeface="Century Gothic"/>
            </a:endParaRPr>
          </a:p>
        </p:txBody>
      </p:sp>
      <p:sp>
        <p:nvSpPr>
          <p:cNvPr id="164" name="Google Shape;164;p22"/>
          <p:cNvSpPr/>
          <p:nvPr/>
        </p:nvSpPr>
        <p:spPr>
          <a:xfrm>
            <a:off x="1125950" y="1564425"/>
            <a:ext cx="2496300" cy="4581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114300" rtl="0" algn="l">
              <a:lnSpc>
                <a:spcPct val="115000"/>
              </a:lnSpc>
              <a:spcBef>
                <a:spcPts val="500"/>
              </a:spcBef>
              <a:spcAft>
                <a:spcPts val="0"/>
              </a:spcAft>
              <a:buClr>
                <a:schemeClr val="dk1"/>
              </a:buClr>
              <a:buSzPts val="1100"/>
              <a:buFont typeface="Arial"/>
              <a:buNone/>
            </a:pPr>
            <a:r>
              <a:rPr lang="en" sz="1100">
                <a:solidFill>
                  <a:srgbClr val="2F2B20"/>
                </a:solidFill>
                <a:latin typeface="Century Gothic"/>
                <a:ea typeface="Century Gothic"/>
                <a:cs typeface="Century Gothic"/>
                <a:sym typeface="Century Gothic"/>
              </a:rPr>
              <a:t>2- B</a:t>
            </a:r>
            <a:r>
              <a:rPr lang="en" sz="1100">
                <a:solidFill>
                  <a:srgbClr val="2F2B20"/>
                </a:solidFill>
                <a:latin typeface="Century Gothic"/>
                <a:ea typeface="Century Gothic"/>
                <a:cs typeface="Century Gothic"/>
                <a:sym typeface="Century Gothic"/>
              </a:rPr>
              <a:t>y intestinal aminopeptidase</a:t>
            </a:r>
            <a:endParaRPr b="1" sz="1100">
              <a:latin typeface="Century Gothic"/>
              <a:ea typeface="Century Gothic"/>
              <a:cs typeface="Century Gothic"/>
              <a:sym typeface="Century Gothic"/>
            </a:endParaRPr>
          </a:p>
        </p:txBody>
      </p:sp>
      <p:cxnSp>
        <p:nvCxnSpPr>
          <p:cNvPr id="165" name="Google Shape;165;p22"/>
          <p:cNvCxnSpPr>
            <a:stCxn id="162" idx="3"/>
            <a:endCxn id="164" idx="3"/>
          </p:cNvCxnSpPr>
          <p:nvPr/>
        </p:nvCxnSpPr>
        <p:spPr>
          <a:xfrm flipH="1">
            <a:off x="3622162" y="513375"/>
            <a:ext cx="334200" cy="1280100"/>
          </a:xfrm>
          <a:prstGeom prst="curvedConnector3">
            <a:avLst>
              <a:gd fmla="val -71252" name="adj1"/>
            </a:avLst>
          </a:prstGeom>
          <a:noFill/>
          <a:ln cap="flat" cmpd="sng" w="9525">
            <a:solidFill>
              <a:srgbClr val="666666"/>
            </a:solidFill>
            <a:prstDash val="solid"/>
            <a:round/>
            <a:headEnd len="med" w="med" type="none"/>
            <a:tailEnd len="med" w="med" type="none"/>
          </a:ln>
        </p:spPr>
      </p:cxnSp>
      <p:cxnSp>
        <p:nvCxnSpPr>
          <p:cNvPr id="166" name="Google Shape;166;p22"/>
          <p:cNvCxnSpPr>
            <a:stCxn id="162" idx="1"/>
            <a:endCxn id="163" idx="1"/>
          </p:cNvCxnSpPr>
          <p:nvPr/>
        </p:nvCxnSpPr>
        <p:spPr>
          <a:xfrm>
            <a:off x="367162" y="513375"/>
            <a:ext cx="262500" cy="694200"/>
          </a:xfrm>
          <a:prstGeom prst="curvedConnector3">
            <a:avLst>
              <a:gd fmla="val -90714" name="adj1"/>
            </a:avLst>
          </a:prstGeom>
          <a:noFill/>
          <a:ln cap="flat" cmpd="sng" w="9525">
            <a:solidFill>
              <a:srgbClr val="666666"/>
            </a:solidFill>
            <a:prstDash val="solid"/>
            <a:round/>
            <a:headEnd len="med" w="med" type="none"/>
            <a:tailEnd len="med" w="med" type="none"/>
          </a:ln>
        </p:spPr>
      </p:cxnSp>
      <p:grpSp>
        <p:nvGrpSpPr>
          <p:cNvPr id="167" name="Google Shape;167;p22"/>
          <p:cNvGrpSpPr/>
          <p:nvPr/>
        </p:nvGrpSpPr>
        <p:grpSpPr>
          <a:xfrm>
            <a:off x="99382" y="2578603"/>
            <a:ext cx="476037" cy="200069"/>
            <a:chOff x="4630955" y="3996981"/>
            <a:chExt cx="914400" cy="1828787"/>
          </a:xfrm>
        </p:grpSpPr>
        <p:sp>
          <p:nvSpPr>
            <p:cNvPr id="168" name="Google Shape;168;p22"/>
            <p:cNvSpPr/>
            <p:nvPr/>
          </p:nvSpPr>
          <p:spPr>
            <a:xfrm>
              <a:off x="4630955" y="3996981"/>
              <a:ext cx="914400" cy="914400"/>
            </a:xfrm>
            <a:prstGeom prst="rtTriangle">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169" name="Google Shape;169;p22"/>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grpSp>
        <p:nvGrpSpPr>
          <p:cNvPr id="170" name="Google Shape;170;p22"/>
          <p:cNvGrpSpPr/>
          <p:nvPr/>
        </p:nvGrpSpPr>
        <p:grpSpPr>
          <a:xfrm>
            <a:off x="99382" y="3217710"/>
            <a:ext cx="476037" cy="200069"/>
            <a:chOff x="4630955" y="3996981"/>
            <a:chExt cx="914400" cy="1828787"/>
          </a:xfrm>
        </p:grpSpPr>
        <p:sp>
          <p:nvSpPr>
            <p:cNvPr id="171" name="Google Shape;171;p22"/>
            <p:cNvSpPr/>
            <p:nvPr/>
          </p:nvSpPr>
          <p:spPr>
            <a:xfrm>
              <a:off x="4630955" y="3996981"/>
              <a:ext cx="914400" cy="914400"/>
            </a:xfrm>
            <a:prstGeom prst="rtTriangle">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172" name="Google Shape;172;p22"/>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sp>
        <p:nvSpPr>
          <p:cNvPr id="173" name="Google Shape;173;p22"/>
          <p:cNvSpPr txBox="1"/>
          <p:nvPr/>
        </p:nvSpPr>
        <p:spPr>
          <a:xfrm>
            <a:off x="575425" y="2441800"/>
            <a:ext cx="34566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The digestion in small intestine is hormonally controlled.</a:t>
            </a:r>
            <a:endParaRPr sz="1200">
              <a:latin typeface="Century Gothic"/>
              <a:ea typeface="Century Gothic"/>
              <a:cs typeface="Century Gothic"/>
              <a:sym typeface="Century Gothic"/>
            </a:endParaRPr>
          </a:p>
        </p:txBody>
      </p:sp>
      <p:cxnSp>
        <p:nvCxnSpPr>
          <p:cNvPr id="174" name="Google Shape;174;p22"/>
          <p:cNvCxnSpPr/>
          <p:nvPr/>
        </p:nvCxnSpPr>
        <p:spPr>
          <a:xfrm rot="10800000">
            <a:off x="4395275" y="120450"/>
            <a:ext cx="0" cy="4902600"/>
          </a:xfrm>
          <a:prstGeom prst="straightConnector1">
            <a:avLst/>
          </a:prstGeom>
          <a:noFill/>
          <a:ln cap="flat" cmpd="sng" w="19050">
            <a:solidFill>
              <a:srgbClr val="6D9EEB"/>
            </a:solidFill>
            <a:prstDash val="dashDot"/>
            <a:round/>
            <a:headEnd len="med" w="med" type="none"/>
            <a:tailEnd len="med" w="med" type="none"/>
          </a:ln>
        </p:spPr>
      </p:cxnSp>
      <p:sp>
        <p:nvSpPr>
          <p:cNvPr id="175" name="Google Shape;175;p22"/>
          <p:cNvSpPr/>
          <p:nvPr/>
        </p:nvSpPr>
        <p:spPr>
          <a:xfrm>
            <a:off x="575425" y="3154625"/>
            <a:ext cx="3712200" cy="393600"/>
          </a:xfrm>
          <a:prstGeom prst="roundRect">
            <a:avLst>
              <a:gd fmla="val 50000" name="adj"/>
            </a:avLst>
          </a:prstGeom>
          <a:solidFill>
            <a:srgbClr val="FFFFFF"/>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rPr lang="en" sz="1200">
                <a:solidFill>
                  <a:schemeClr val="dk1"/>
                </a:solidFill>
                <a:latin typeface="Century Gothic"/>
                <a:ea typeface="Century Gothic"/>
                <a:cs typeface="Century Gothic"/>
                <a:sym typeface="Century Gothic"/>
              </a:rPr>
              <a:t>Two  small  peptide  hormones  are  released  from  cells  of  the upper part of small intestine:</a:t>
            </a:r>
            <a:endParaRPr sz="1200">
              <a:latin typeface="Century Gothic"/>
              <a:ea typeface="Century Gothic"/>
              <a:cs typeface="Century Gothic"/>
              <a:sym typeface="Century Gothic"/>
            </a:endParaRPr>
          </a:p>
        </p:txBody>
      </p:sp>
      <p:sp>
        <p:nvSpPr>
          <p:cNvPr id="176" name="Google Shape;176;p22"/>
          <p:cNvSpPr/>
          <p:nvPr/>
        </p:nvSpPr>
        <p:spPr>
          <a:xfrm>
            <a:off x="2956600" y="4079900"/>
            <a:ext cx="1244700" cy="393600"/>
          </a:xfrm>
          <a:prstGeom prst="roundRect">
            <a:avLst>
              <a:gd fmla="val 50000" name="adj"/>
            </a:avLst>
          </a:prstGeom>
          <a:noFill/>
          <a:ln cap="flat" cmpd="sng" w="9525">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None/>
            </a:pPr>
            <a:r>
              <a:rPr b="1" lang="en" sz="1200">
                <a:solidFill>
                  <a:srgbClr val="CC0000"/>
                </a:solidFill>
                <a:latin typeface="Century Gothic"/>
                <a:ea typeface="Century Gothic"/>
                <a:cs typeface="Century Gothic"/>
                <a:sym typeface="Century Gothic"/>
              </a:rPr>
              <a:t>2. Secretin</a:t>
            </a:r>
            <a:endParaRPr b="1" sz="1200">
              <a:solidFill>
                <a:srgbClr val="CC0000"/>
              </a:solidFill>
              <a:latin typeface="Century Gothic"/>
              <a:ea typeface="Century Gothic"/>
              <a:cs typeface="Century Gothic"/>
              <a:sym typeface="Century Gothic"/>
            </a:endParaRPr>
          </a:p>
        </p:txBody>
      </p:sp>
      <p:sp>
        <p:nvSpPr>
          <p:cNvPr id="177" name="Google Shape;177;p22"/>
          <p:cNvSpPr/>
          <p:nvPr/>
        </p:nvSpPr>
        <p:spPr>
          <a:xfrm>
            <a:off x="51875" y="4079925"/>
            <a:ext cx="2131500" cy="393600"/>
          </a:xfrm>
          <a:prstGeom prst="roundRect">
            <a:avLst>
              <a:gd fmla="val 50000" name="adj"/>
            </a:avLst>
          </a:prstGeom>
          <a:noFill/>
          <a:ln cap="flat" cmpd="sng" w="9525">
            <a:solidFill>
              <a:srgbClr val="6D9EEB"/>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None/>
            </a:pPr>
            <a:r>
              <a:rPr b="1" lang="en" sz="1200">
                <a:solidFill>
                  <a:srgbClr val="CC0000"/>
                </a:solidFill>
                <a:latin typeface="Century Gothic"/>
                <a:ea typeface="Century Gothic"/>
                <a:cs typeface="Century Gothic"/>
                <a:sym typeface="Century Gothic"/>
              </a:rPr>
              <a:t>1. </a:t>
            </a:r>
            <a:r>
              <a:rPr b="1" lang="en" sz="1200">
                <a:solidFill>
                  <a:srgbClr val="CC0000"/>
                </a:solidFill>
                <a:latin typeface="Century Gothic"/>
                <a:ea typeface="Century Gothic"/>
                <a:cs typeface="Century Gothic"/>
                <a:sym typeface="Century Gothic"/>
              </a:rPr>
              <a:t>Cholecystokinin (CCK)</a:t>
            </a:r>
            <a:endParaRPr b="1" sz="1200">
              <a:solidFill>
                <a:srgbClr val="CC0000"/>
              </a:solidFill>
              <a:latin typeface="Century Gothic"/>
              <a:ea typeface="Century Gothic"/>
              <a:cs typeface="Century Gothic"/>
              <a:sym typeface="Century Gothic"/>
            </a:endParaRPr>
          </a:p>
        </p:txBody>
      </p:sp>
      <p:cxnSp>
        <p:nvCxnSpPr>
          <p:cNvPr id="178" name="Google Shape;178;p22"/>
          <p:cNvCxnSpPr>
            <a:stCxn id="175" idx="2"/>
            <a:endCxn id="176" idx="0"/>
          </p:cNvCxnSpPr>
          <p:nvPr/>
        </p:nvCxnSpPr>
        <p:spPr>
          <a:xfrm flipH="1" rot="-5400000">
            <a:off x="2739475" y="3240275"/>
            <a:ext cx="531600" cy="1147500"/>
          </a:xfrm>
          <a:prstGeom prst="bentConnector3">
            <a:avLst>
              <a:gd fmla="val 50007" name="adj1"/>
            </a:avLst>
          </a:prstGeom>
          <a:noFill/>
          <a:ln cap="flat" cmpd="sng" w="9525">
            <a:solidFill>
              <a:srgbClr val="B7B7B7"/>
            </a:solidFill>
            <a:prstDash val="solid"/>
            <a:round/>
            <a:headEnd len="sm" w="sm" type="none"/>
            <a:tailEnd len="sm" w="sm" type="none"/>
          </a:ln>
        </p:spPr>
      </p:cxnSp>
      <p:cxnSp>
        <p:nvCxnSpPr>
          <p:cNvPr id="179" name="Google Shape;179;p22"/>
          <p:cNvCxnSpPr>
            <a:stCxn id="177" idx="0"/>
            <a:endCxn id="175" idx="2"/>
          </p:cNvCxnSpPr>
          <p:nvPr/>
        </p:nvCxnSpPr>
        <p:spPr>
          <a:xfrm rot="-5400000">
            <a:off x="1508825" y="3157125"/>
            <a:ext cx="531600" cy="1314000"/>
          </a:xfrm>
          <a:prstGeom prst="bentConnector3">
            <a:avLst>
              <a:gd fmla="val 50009" name="adj1"/>
            </a:avLst>
          </a:prstGeom>
          <a:noFill/>
          <a:ln cap="flat" cmpd="sng" w="9525">
            <a:solidFill>
              <a:srgbClr val="B7B7B7"/>
            </a:solidFill>
            <a:prstDash val="solid"/>
            <a:round/>
            <a:headEnd len="sm" w="sm" type="none"/>
            <a:tailEnd len="sm" w="sm" type="none"/>
          </a:ln>
        </p:spPr>
      </p:cxnSp>
      <p:sp>
        <p:nvSpPr>
          <p:cNvPr id="180" name="Google Shape;180;p22"/>
          <p:cNvSpPr txBox="1"/>
          <p:nvPr/>
        </p:nvSpPr>
        <p:spPr>
          <a:xfrm>
            <a:off x="4494229" y="4773075"/>
            <a:ext cx="1562100" cy="2001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999999"/>
                </a:solidFill>
                <a:latin typeface="Century Gothic"/>
                <a:ea typeface="Century Gothic"/>
                <a:cs typeface="Century Gothic"/>
                <a:sym typeface="Century Gothic"/>
              </a:rPr>
              <a:t>Further details in the next slide.</a:t>
            </a:r>
            <a:endParaRPr sz="700">
              <a:solidFill>
                <a:srgbClr val="999999"/>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3"/>
          <p:cNvSpPr txBox="1"/>
          <p:nvPr/>
        </p:nvSpPr>
        <p:spPr>
          <a:xfrm>
            <a:off x="2147513" y="117413"/>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400">
                <a:solidFill>
                  <a:srgbClr val="3C78D8"/>
                </a:solidFill>
                <a:latin typeface="Comfortaa"/>
                <a:ea typeface="Comfortaa"/>
                <a:cs typeface="Comfortaa"/>
                <a:sym typeface="Comfortaa"/>
              </a:rPr>
              <a:t>The Gut Hormones</a:t>
            </a:r>
            <a:endParaRPr b="1" sz="2400">
              <a:solidFill>
                <a:srgbClr val="3C78D8"/>
              </a:solidFill>
              <a:latin typeface="Comfortaa"/>
              <a:ea typeface="Comfortaa"/>
              <a:cs typeface="Comfortaa"/>
              <a:sym typeface="Comfortaa"/>
            </a:endParaRPr>
          </a:p>
        </p:txBody>
      </p:sp>
      <p:sp>
        <p:nvSpPr>
          <p:cNvPr id="186" name="Google Shape;186;p2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87" name="Google Shape;187;p2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graphicFrame>
        <p:nvGraphicFramePr>
          <p:cNvPr id="188" name="Google Shape;188;p23"/>
          <p:cNvGraphicFramePr/>
          <p:nvPr/>
        </p:nvGraphicFramePr>
        <p:xfrm>
          <a:off x="300267" y="703577"/>
          <a:ext cx="3000000" cy="3000000"/>
        </p:xfrm>
        <a:graphic>
          <a:graphicData uri="http://schemas.openxmlformats.org/drawingml/2006/table">
            <a:tbl>
              <a:tblPr>
                <a:noFill/>
                <a:tableStyleId>{E2C37710-40B0-4A53-8B74-BEF794A9898E}</a:tableStyleId>
              </a:tblPr>
              <a:tblGrid>
                <a:gridCol w="2035650"/>
                <a:gridCol w="2377375"/>
                <a:gridCol w="4130375"/>
              </a:tblGrid>
              <a:tr h="443975">
                <a:tc>
                  <a:txBody>
                    <a:bodyPr/>
                    <a:lstStyle/>
                    <a:p>
                      <a:pPr indent="0" lvl="0" marL="0" rtl="0" algn="ctr">
                        <a:spcBef>
                          <a:spcPts val="0"/>
                        </a:spcBef>
                        <a:spcAft>
                          <a:spcPts val="0"/>
                        </a:spcAft>
                        <a:buNone/>
                      </a:pPr>
                      <a:r>
                        <a:rPr b="1" lang="en">
                          <a:solidFill>
                            <a:srgbClr val="666666"/>
                          </a:solidFill>
                          <a:latin typeface="Century Gothic"/>
                          <a:ea typeface="Century Gothic"/>
                          <a:cs typeface="Century Gothic"/>
                          <a:sym typeface="Century Gothic"/>
                        </a:rPr>
                        <a:t>The gut hormones</a:t>
                      </a:r>
                      <a:endParaRPr b="1">
                        <a:solidFill>
                          <a:srgbClr val="666666"/>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666666"/>
                          </a:solidFill>
                          <a:latin typeface="Century Gothic"/>
                          <a:ea typeface="Century Gothic"/>
                          <a:cs typeface="Century Gothic"/>
                          <a:sym typeface="Century Gothic"/>
                        </a:rPr>
                        <a:t>Stimulus for secretion</a:t>
                      </a:r>
                      <a:endParaRPr b="1">
                        <a:solidFill>
                          <a:srgbClr val="666666"/>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latin typeface="Century Gothic"/>
                          <a:ea typeface="Century Gothic"/>
                          <a:cs typeface="Century Gothic"/>
                          <a:sym typeface="Century Gothic"/>
                        </a:rPr>
                        <a:t>Effects</a:t>
                      </a:r>
                      <a:endParaRPr b="1">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r>
              <a:tr h="2309975">
                <a:tc>
                  <a:txBody>
                    <a:bodyPr/>
                    <a:lstStyle/>
                    <a:p>
                      <a:pPr indent="0" lvl="0" marL="0" rtl="0" algn="ctr">
                        <a:lnSpc>
                          <a:spcPct val="115000"/>
                        </a:lnSpc>
                        <a:spcBef>
                          <a:spcPts val="500"/>
                        </a:spcBef>
                        <a:spcAft>
                          <a:spcPts val="0"/>
                        </a:spcAft>
                        <a:buClr>
                          <a:schemeClr val="dk1"/>
                        </a:buClr>
                        <a:buSzPts val="1100"/>
                        <a:buFont typeface="Arial"/>
                        <a:buNone/>
                      </a:pPr>
                      <a:r>
                        <a:rPr b="1" lang="en" sz="1200">
                          <a:solidFill>
                            <a:srgbClr val="CC0000"/>
                          </a:solidFill>
                          <a:latin typeface="Century Gothic"/>
                          <a:ea typeface="Century Gothic"/>
                          <a:cs typeface="Century Gothic"/>
                          <a:sym typeface="Century Gothic"/>
                        </a:rPr>
                        <a:t>Cholecystokinin (CCK)</a:t>
                      </a:r>
                      <a:endParaRPr b="1" sz="1200">
                        <a:solidFill>
                          <a:srgbClr val="CC0000"/>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The presence of partially digested proteins (&amp; lipids) in the upper small intestine. </a:t>
                      </a:r>
                      <a:endParaRPr sz="1200">
                        <a:solidFill>
                          <a:srgbClr val="666666"/>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lnSpc>
                          <a:spcPct val="100000"/>
                        </a:lnSpc>
                        <a:spcBef>
                          <a:spcPts val="0"/>
                        </a:spcBef>
                        <a:spcAft>
                          <a:spcPts val="0"/>
                        </a:spcAft>
                        <a:buNone/>
                      </a:pPr>
                      <a:r>
                        <a:rPr lang="en" sz="1200">
                          <a:solidFill>
                            <a:schemeClr val="dk1"/>
                          </a:solidFill>
                          <a:latin typeface="Century Gothic"/>
                          <a:ea typeface="Century Gothic"/>
                          <a:cs typeface="Century Gothic"/>
                          <a:sym typeface="Century Gothic"/>
                        </a:rPr>
                        <a:t>1. </a:t>
                      </a:r>
                      <a:r>
                        <a:rPr lang="en" sz="1200">
                          <a:solidFill>
                            <a:srgbClr val="2F2B20"/>
                          </a:solidFill>
                          <a:latin typeface="Century Gothic"/>
                          <a:ea typeface="Century Gothic"/>
                          <a:cs typeface="Century Gothic"/>
                          <a:sym typeface="Century Gothic"/>
                        </a:rPr>
                        <a:t>Stimulates the release of pancreatic digestive enzymes</a:t>
                      </a:r>
                      <a:endParaRPr sz="1200">
                        <a:solidFill>
                          <a:srgbClr val="2F2B20"/>
                        </a:solidFill>
                        <a:latin typeface="Century Gothic"/>
                        <a:ea typeface="Century Gothic"/>
                        <a:cs typeface="Century Gothic"/>
                        <a:sym typeface="Century Gothic"/>
                      </a:endParaRPr>
                    </a:p>
                    <a:p>
                      <a:pPr indent="0" lvl="0" marL="0" rtl="0" algn="l">
                        <a:lnSpc>
                          <a:spcPct val="100000"/>
                        </a:lnSpc>
                        <a:spcBef>
                          <a:spcPts val="500"/>
                        </a:spcBef>
                        <a:spcAft>
                          <a:spcPts val="0"/>
                        </a:spcAft>
                        <a:buNone/>
                      </a:pPr>
                      <a:r>
                        <a:t/>
                      </a:r>
                      <a:endParaRPr sz="1200">
                        <a:solidFill>
                          <a:srgbClr val="2F2B20"/>
                        </a:solidFill>
                        <a:latin typeface="Century Gothic"/>
                        <a:ea typeface="Century Gothic"/>
                        <a:cs typeface="Century Gothic"/>
                        <a:sym typeface="Century Gothic"/>
                      </a:endParaRPr>
                    </a:p>
                    <a:p>
                      <a:pPr indent="0" lvl="0" marL="0" rtl="0" algn="l">
                        <a:lnSpc>
                          <a:spcPct val="100000"/>
                        </a:lnSpc>
                        <a:spcBef>
                          <a:spcPts val="50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2. </a:t>
                      </a:r>
                      <a:r>
                        <a:rPr lang="en" sz="1200">
                          <a:solidFill>
                            <a:srgbClr val="2F2B20"/>
                          </a:solidFill>
                          <a:latin typeface="Century Gothic"/>
                          <a:ea typeface="Century Gothic"/>
                          <a:cs typeface="Century Gothic"/>
                          <a:sym typeface="Century Gothic"/>
                        </a:rPr>
                        <a:t>Stimulates the contraction of the </a:t>
                      </a:r>
                      <a:r>
                        <a:rPr lang="en" sz="1200">
                          <a:solidFill>
                            <a:srgbClr val="2F2B20"/>
                          </a:solidFill>
                          <a:latin typeface="Century Gothic"/>
                          <a:ea typeface="Century Gothic"/>
                          <a:cs typeface="Century Gothic"/>
                          <a:sym typeface="Century Gothic"/>
                        </a:rPr>
                        <a:t>gallbladder</a:t>
                      </a:r>
                      <a:r>
                        <a:rPr lang="en" sz="1200">
                          <a:solidFill>
                            <a:srgbClr val="2F2B20"/>
                          </a:solidFill>
                          <a:latin typeface="Century Gothic"/>
                          <a:ea typeface="Century Gothic"/>
                          <a:cs typeface="Century Gothic"/>
                          <a:sym typeface="Century Gothic"/>
                        </a:rPr>
                        <a:t> &amp; release of bile </a:t>
                      </a:r>
                      <a:r>
                        <a:rPr lang="en" sz="700">
                          <a:solidFill>
                            <a:srgbClr val="6AA84F"/>
                          </a:solidFill>
                          <a:latin typeface="Century Gothic"/>
                          <a:ea typeface="Century Gothic"/>
                          <a:cs typeface="Century Gothic"/>
                          <a:sym typeface="Century Gothic"/>
                        </a:rPr>
                        <a:t>(bile is used for lipids)</a:t>
                      </a:r>
                      <a:endParaRPr sz="700">
                        <a:solidFill>
                          <a:srgbClr val="6AA84F"/>
                        </a:solidFill>
                        <a:latin typeface="Century Gothic"/>
                        <a:ea typeface="Century Gothic"/>
                        <a:cs typeface="Century Gothic"/>
                        <a:sym typeface="Century Gothic"/>
                      </a:endParaRPr>
                    </a:p>
                    <a:p>
                      <a:pPr indent="0" lvl="0" marL="0" rtl="0" algn="l">
                        <a:lnSpc>
                          <a:spcPct val="100000"/>
                        </a:lnSpc>
                        <a:spcBef>
                          <a:spcPts val="500"/>
                        </a:spcBef>
                        <a:spcAft>
                          <a:spcPts val="0"/>
                        </a:spcAft>
                        <a:buClr>
                          <a:schemeClr val="dk1"/>
                        </a:buClr>
                        <a:buSzPts val="1100"/>
                        <a:buFont typeface="Arial"/>
                        <a:buNone/>
                      </a:pPr>
                      <a:r>
                        <a:t/>
                      </a:r>
                      <a:endParaRPr sz="700">
                        <a:solidFill>
                          <a:srgbClr val="6AA84F"/>
                        </a:solidFill>
                        <a:latin typeface="Century Gothic"/>
                        <a:ea typeface="Century Gothic"/>
                        <a:cs typeface="Century Gothic"/>
                        <a:sym typeface="Century Gothic"/>
                      </a:endParaRPr>
                    </a:p>
                    <a:p>
                      <a:pPr indent="0" lvl="0" marL="0" rtl="0" algn="l">
                        <a:lnSpc>
                          <a:spcPct val="100000"/>
                        </a:lnSpc>
                        <a:spcBef>
                          <a:spcPts val="50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3. </a:t>
                      </a:r>
                      <a:r>
                        <a:rPr lang="en" sz="1200">
                          <a:solidFill>
                            <a:srgbClr val="2F2B20"/>
                          </a:solidFill>
                          <a:latin typeface="Century Gothic"/>
                          <a:ea typeface="Century Gothic"/>
                          <a:cs typeface="Century Gothic"/>
                          <a:sym typeface="Century Gothic"/>
                        </a:rPr>
                        <a:t>Decreases gastric motility </a:t>
                      </a:r>
                      <a:r>
                        <a:rPr lang="en" sz="1000">
                          <a:solidFill>
                            <a:srgbClr val="2F2B20"/>
                          </a:solidFill>
                          <a:latin typeface="Century Gothic"/>
                          <a:ea typeface="Century Gothic"/>
                          <a:cs typeface="Century Gothic"/>
                          <a:sym typeface="Century Gothic"/>
                        </a:rPr>
                        <a:t>→ </a:t>
                      </a:r>
                      <a:r>
                        <a:rPr lang="en" sz="1200">
                          <a:solidFill>
                            <a:srgbClr val="2F2B20"/>
                          </a:solidFill>
                          <a:latin typeface="Century Gothic"/>
                          <a:ea typeface="Century Gothic"/>
                          <a:cs typeface="Century Gothic"/>
                          <a:sym typeface="Century Gothic"/>
                        </a:rPr>
                        <a:t>slower release of gastric contents into the small intestine </a:t>
                      </a:r>
                      <a:r>
                        <a:rPr lang="en" sz="700">
                          <a:solidFill>
                            <a:srgbClr val="6AA84F"/>
                          </a:solidFill>
                          <a:latin typeface="Century Gothic"/>
                          <a:ea typeface="Century Gothic"/>
                          <a:cs typeface="Century Gothic"/>
                          <a:sym typeface="Century Gothic"/>
                        </a:rPr>
                        <a:t>(to give more time for the digestion)</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328500">
                <a:tc>
                  <a:txBody>
                    <a:bodyPr/>
                    <a:lstStyle/>
                    <a:p>
                      <a:pPr indent="0" lvl="0" marL="0" rtl="0" algn="ctr">
                        <a:spcBef>
                          <a:spcPts val="0"/>
                        </a:spcBef>
                        <a:spcAft>
                          <a:spcPts val="0"/>
                        </a:spcAft>
                        <a:buNone/>
                      </a:pPr>
                      <a:r>
                        <a:rPr b="1" lang="en" sz="1200">
                          <a:solidFill>
                            <a:srgbClr val="CC0000"/>
                          </a:solidFill>
                          <a:latin typeface="Century Gothic"/>
                          <a:ea typeface="Century Gothic"/>
                          <a:cs typeface="Century Gothic"/>
                          <a:sym typeface="Century Gothic"/>
                        </a:rPr>
                        <a:t>Secretine</a:t>
                      </a:r>
                      <a:endParaRPr b="1" sz="1200">
                        <a:solidFill>
                          <a:srgbClr val="CC0000"/>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lnSpc>
                          <a:spcPct val="115000"/>
                        </a:lnSpc>
                        <a:spcBef>
                          <a:spcPts val="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Low pH of the chyme entering the intestine</a:t>
                      </a:r>
                      <a:endParaRPr b="1" sz="1200">
                        <a:solidFill>
                          <a:srgbClr val="666666"/>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Stimulates the pancreas to release a watery solution rich in bicarbonate to neutralize the pH of the intestinal contents (to reach the optimum pH for digestive activity by pancreatic enzymes)</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pic>
        <p:nvPicPr>
          <p:cNvPr id="189" name="Google Shape;189;p23"/>
          <p:cNvPicPr preferRelativeResize="0"/>
          <p:nvPr/>
        </p:nvPicPr>
        <p:blipFill>
          <a:blip r:embed="rId3">
            <a:alphaModFix/>
          </a:blip>
          <a:stretch>
            <a:fillRect/>
          </a:stretch>
        </p:blipFill>
        <p:spPr>
          <a:xfrm flipH="1">
            <a:off x="6159554" y="235121"/>
            <a:ext cx="330100" cy="33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4"/>
          <p:cNvSpPr txBox="1"/>
          <p:nvPr/>
        </p:nvSpPr>
        <p:spPr>
          <a:xfrm>
            <a:off x="1016400" y="0"/>
            <a:ext cx="7472400" cy="47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Pancreatic enzymes for digestion of proteins</a:t>
            </a:r>
            <a:endParaRPr b="1" sz="2400">
              <a:solidFill>
                <a:srgbClr val="3C78D8"/>
              </a:solidFill>
              <a:latin typeface="Comfortaa"/>
              <a:ea typeface="Comfortaa"/>
              <a:cs typeface="Comfortaa"/>
              <a:sym typeface="Comfortaa"/>
            </a:endParaRPr>
          </a:p>
        </p:txBody>
      </p:sp>
      <p:sp>
        <p:nvSpPr>
          <p:cNvPr id="195" name="Google Shape;195;p2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96" name="Google Shape;196;p24"/>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97" name="Google Shape;197;p24"/>
          <p:cNvSpPr/>
          <p:nvPr/>
        </p:nvSpPr>
        <p:spPr>
          <a:xfrm>
            <a:off x="1016400" y="703575"/>
            <a:ext cx="5769300" cy="422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900">
              <a:latin typeface="Century Gothic"/>
              <a:ea typeface="Century Gothic"/>
              <a:cs typeface="Century Gothic"/>
              <a:sym typeface="Century Gothic"/>
            </a:endParaRPr>
          </a:p>
        </p:txBody>
      </p:sp>
      <p:sp>
        <p:nvSpPr>
          <p:cNvPr id="198" name="Google Shape;198;p24"/>
          <p:cNvSpPr/>
          <p:nvPr/>
        </p:nvSpPr>
        <p:spPr>
          <a:xfrm>
            <a:off x="522957" y="703698"/>
            <a:ext cx="936575" cy="422654"/>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000">
                <a:solidFill>
                  <a:srgbClr val="FFFFFF"/>
                </a:solidFill>
                <a:latin typeface="Century Gothic"/>
                <a:ea typeface="Century Gothic"/>
                <a:cs typeface="Century Gothic"/>
                <a:sym typeface="Century Gothic"/>
              </a:rPr>
              <a:t>1</a:t>
            </a:r>
            <a:endParaRPr b="1" sz="1000">
              <a:solidFill>
                <a:srgbClr val="FFFFFF"/>
              </a:solidFill>
              <a:latin typeface="Century Gothic"/>
              <a:ea typeface="Century Gothic"/>
              <a:cs typeface="Century Gothic"/>
              <a:sym typeface="Century Gothic"/>
            </a:endParaRPr>
          </a:p>
        </p:txBody>
      </p:sp>
      <p:sp>
        <p:nvSpPr>
          <p:cNvPr id="199" name="Google Shape;199;p24"/>
          <p:cNvSpPr/>
          <p:nvPr/>
        </p:nvSpPr>
        <p:spPr>
          <a:xfrm>
            <a:off x="1016442" y="1171875"/>
            <a:ext cx="5769300" cy="422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0" name="Google Shape;200;p24"/>
          <p:cNvSpPr/>
          <p:nvPr/>
        </p:nvSpPr>
        <p:spPr>
          <a:xfrm>
            <a:off x="522957" y="1180344"/>
            <a:ext cx="936575" cy="422654"/>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000">
                <a:solidFill>
                  <a:srgbClr val="FFFFFF"/>
                </a:solidFill>
                <a:latin typeface="Century Gothic"/>
                <a:ea typeface="Century Gothic"/>
                <a:cs typeface="Century Gothic"/>
                <a:sym typeface="Century Gothic"/>
              </a:rPr>
              <a:t>2</a:t>
            </a:r>
            <a:endParaRPr b="1" sz="1000">
              <a:solidFill>
                <a:srgbClr val="FFFFFF"/>
              </a:solidFill>
              <a:latin typeface="Century Gothic"/>
              <a:ea typeface="Century Gothic"/>
              <a:cs typeface="Century Gothic"/>
              <a:sym typeface="Century Gothic"/>
            </a:endParaRPr>
          </a:p>
        </p:txBody>
      </p:sp>
      <p:sp>
        <p:nvSpPr>
          <p:cNvPr id="201" name="Google Shape;201;p24"/>
          <p:cNvSpPr/>
          <p:nvPr/>
        </p:nvSpPr>
        <p:spPr>
          <a:xfrm>
            <a:off x="1016407" y="1640175"/>
            <a:ext cx="5769300" cy="422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2" name="Google Shape;202;p24"/>
          <p:cNvSpPr/>
          <p:nvPr/>
        </p:nvSpPr>
        <p:spPr>
          <a:xfrm>
            <a:off x="522950" y="1640171"/>
            <a:ext cx="936575" cy="422654"/>
          </a:xfrm>
          <a:prstGeom prst="flowChartMerge">
            <a:avLst/>
          </a:prstGeom>
          <a:solidFill>
            <a:srgbClr val="1155CC"/>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1000">
                <a:solidFill>
                  <a:srgbClr val="FFFFFF"/>
                </a:solidFill>
                <a:latin typeface="Century Gothic"/>
                <a:ea typeface="Century Gothic"/>
                <a:cs typeface="Century Gothic"/>
                <a:sym typeface="Century Gothic"/>
              </a:rPr>
              <a:t>3</a:t>
            </a:r>
            <a:endParaRPr b="1" sz="1000">
              <a:solidFill>
                <a:srgbClr val="FFFFFF"/>
              </a:solidFill>
              <a:latin typeface="Century Gothic"/>
              <a:ea typeface="Century Gothic"/>
              <a:cs typeface="Century Gothic"/>
              <a:sym typeface="Century Gothic"/>
            </a:endParaRPr>
          </a:p>
        </p:txBody>
      </p:sp>
      <p:sp>
        <p:nvSpPr>
          <p:cNvPr id="203" name="Google Shape;203;p24"/>
          <p:cNvSpPr txBox="1"/>
          <p:nvPr/>
        </p:nvSpPr>
        <p:spPr>
          <a:xfrm>
            <a:off x="1553537" y="703703"/>
            <a:ext cx="5232300" cy="404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50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The pancreatic secretion contains a group of pancreatic proteases</a:t>
            </a:r>
            <a:endParaRPr>
              <a:latin typeface="Century Gothic"/>
              <a:ea typeface="Century Gothic"/>
              <a:cs typeface="Century Gothic"/>
              <a:sym typeface="Century Gothic"/>
            </a:endParaRPr>
          </a:p>
        </p:txBody>
      </p:sp>
      <p:sp>
        <p:nvSpPr>
          <p:cNvPr id="204" name="Google Shape;204;p24"/>
          <p:cNvSpPr txBox="1"/>
          <p:nvPr/>
        </p:nvSpPr>
        <p:spPr>
          <a:xfrm>
            <a:off x="1553852" y="1180357"/>
            <a:ext cx="5232300" cy="404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50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Each of these enzymes has different specificity for the cleavage sites</a:t>
            </a:r>
            <a:endParaRPr sz="1200">
              <a:latin typeface="Century Gothic"/>
              <a:ea typeface="Century Gothic"/>
              <a:cs typeface="Century Gothic"/>
              <a:sym typeface="Century Gothic"/>
            </a:endParaRPr>
          </a:p>
        </p:txBody>
      </p:sp>
      <p:sp>
        <p:nvSpPr>
          <p:cNvPr id="205" name="Google Shape;205;p24"/>
          <p:cNvSpPr txBox="1"/>
          <p:nvPr/>
        </p:nvSpPr>
        <p:spPr>
          <a:xfrm>
            <a:off x="1553852" y="1657005"/>
            <a:ext cx="5252400" cy="404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500"/>
              </a:spcBef>
              <a:spcAft>
                <a:spcPts val="0"/>
              </a:spcAft>
              <a:buClr>
                <a:schemeClr val="dk1"/>
              </a:buClr>
              <a:buSzPts val="1100"/>
              <a:buFont typeface="Arial"/>
              <a:buNone/>
            </a:pPr>
            <a:r>
              <a:rPr lang="en" sz="1200">
                <a:solidFill>
                  <a:srgbClr val="2F2B20"/>
                </a:solidFill>
                <a:latin typeface="Century Gothic"/>
                <a:ea typeface="Century Gothic"/>
                <a:cs typeface="Century Gothic"/>
                <a:sym typeface="Century Gothic"/>
              </a:rPr>
              <a:t>These proteases are synthesized and secreted as inactive zymogens</a:t>
            </a:r>
            <a:endParaRPr sz="1200">
              <a:latin typeface="Century Gothic"/>
              <a:ea typeface="Century Gothic"/>
              <a:cs typeface="Century Gothic"/>
              <a:sym typeface="Century Gothic"/>
            </a:endParaRPr>
          </a:p>
        </p:txBody>
      </p:sp>
      <p:graphicFrame>
        <p:nvGraphicFramePr>
          <p:cNvPr id="206" name="Google Shape;206;p24"/>
          <p:cNvGraphicFramePr/>
          <p:nvPr/>
        </p:nvGraphicFramePr>
        <p:xfrm>
          <a:off x="952500" y="2586350"/>
          <a:ext cx="3000000" cy="3000000"/>
        </p:xfrm>
        <a:graphic>
          <a:graphicData uri="http://schemas.openxmlformats.org/drawingml/2006/table">
            <a:tbl>
              <a:tblPr>
                <a:noFill/>
                <a:tableStyleId>{E2C37710-40B0-4A53-8B74-BEF794A9898E}</a:tableStyleId>
              </a:tblPr>
              <a:tblGrid>
                <a:gridCol w="2153650"/>
                <a:gridCol w="2888475"/>
                <a:gridCol w="2196875"/>
              </a:tblGrid>
              <a:tr h="341300">
                <a:tc>
                  <a:txBody>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Zymogen</a:t>
                      </a:r>
                      <a:endParaRPr>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Active enzyme</a:t>
                      </a:r>
                      <a:endParaRPr>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Activating enzyme </a:t>
                      </a:r>
                      <a:endParaRPr>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r>
              <a:tr h="510625">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Trypsinogen</a:t>
                      </a:r>
                      <a:endParaRPr sz="12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Trypsin </a:t>
                      </a:r>
                      <a:r>
                        <a:rPr lang="en" sz="1200">
                          <a:solidFill>
                            <a:srgbClr val="CC0000"/>
                          </a:solidFill>
                          <a:latin typeface="Century Gothic"/>
                          <a:ea typeface="Century Gothic"/>
                          <a:cs typeface="Century Gothic"/>
                          <a:sym typeface="Century Gothic"/>
                        </a:rPr>
                        <a:t>(endopeptidase)</a:t>
                      </a:r>
                      <a:endParaRPr sz="1200">
                        <a:solidFill>
                          <a:srgbClr val="CC0000"/>
                        </a:solidFill>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1- Enteropeptidase</a:t>
                      </a:r>
                      <a:endParaRPr sz="1200">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2- Trypsin </a:t>
                      </a:r>
                      <a:r>
                        <a:rPr lang="en" sz="1200">
                          <a:solidFill>
                            <a:srgbClr val="CC0000"/>
                          </a:solidFill>
                          <a:latin typeface="Century Gothic"/>
                          <a:ea typeface="Century Gothic"/>
                          <a:cs typeface="Century Gothic"/>
                          <a:sym typeface="Century Gothic"/>
                        </a:rPr>
                        <a:t>(autocatalysis)</a:t>
                      </a:r>
                      <a:endParaRPr sz="1200">
                        <a:solidFill>
                          <a:srgbClr val="CC0000"/>
                        </a:solidFill>
                        <a:latin typeface="Century Gothic"/>
                        <a:ea typeface="Century Gothic"/>
                        <a:cs typeface="Century Gothic"/>
                        <a:sym typeface="Century Gothic"/>
                      </a:endParaRPr>
                    </a:p>
                  </a:txBody>
                  <a:tcPr marT="91425" marB="91425" marR="91425" marL="91425" anchor="ctr"/>
                </a:tc>
              </a:tr>
              <a:tr h="510625">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Chymotrypsinogen</a:t>
                      </a:r>
                      <a:endParaRPr sz="1200">
                        <a:latin typeface="Century Gothic"/>
                        <a:ea typeface="Century Gothic"/>
                        <a:cs typeface="Century Gothic"/>
                        <a:sym typeface="Century Gothic"/>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Chymotrypsin </a:t>
                      </a:r>
                      <a:r>
                        <a:rPr lang="en" sz="1200">
                          <a:solidFill>
                            <a:srgbClr val="CC0000"/>
                          </a:solidFill>
                          <a:latin typeface="Century Gothic"/>
                          <a:ea typeface="Century Gothic"/>
                          <a:cs typeface="Century Gothic"/>
                          <a:sym typeface="Century Gothic"/>
                        </a:rPr>
                        <a:t>(endopeptidase)</a:t>
                      </a:r>
                      <a:endParaRPr sz="1200">
                        <a:solidFill>
                          <a:srgbClr val="CC0000"/>
                        </a:solidFill>
                        <a:latin typeface="Century Gothic"/>
                        <a:ea typeface="Century Gothic"/>
                        <a:cs typeface="Century Gothic"/>
                        <a:sym typeface="Century Gothic"/>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Trypsin</a:t>
                      </a:r>
                      <a:endParaRPr sz="1200">
                        <a:latin typeface="Century Gothic"/>
                        <a:ea typeface="Century Gothic"/>
                        <a:cs typeface="Century Gothic"/>
                        <a:sym typeface="Century Gothic"/>
                      </a:endParaRPr>
                    </a:p>
                  </a:txBody>
                  <a:tcPr marT="91425" marB="91425" marR="91425" marL="91425" anchor="ctr">
                    <a:solidFill>
                      <a:srgbClr val="C9DAF8"/>
                    </a:solidFill>
                  </a:tcPr>
                </a:tc>
              </a:tr>
              <a:tr h="510625">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Proelastase</a:t>
                      </a:r>
                      <a:endParaRPr sz="12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Elastase </a:t>
                      </a:r>
                      <a:r>
                        <a:rPr lang="en" sz="1200">
                          <a:solidFill>
                            <a:srgbClr val="CC0000"/>
                          </a:solidFill>
                          <a:latin typeface="Century Gothic"/>
                          <a:ea typeface="Century Gothic"/>
                          <a:cs typeface="Century Gothic"/>
                          <a:sym typeface="Century Gothic"/>
                        </a:rPr>
                        <a:t>(endopeptidase)</a:t>
                      </a:r>
                      <a:endParaRPr sz="1200">
                        <a:solidFill>
                          <a:srgbClr val="CC0000"/>
                        </a:solidFill>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Trypsin</a:t>
                      </a:r>
                      <a:endParaRPr sz="1200">
                        <a:latin typeface="Century Gothic"/>
                        <a:ea typeface="Century Gothic"/>
                        <a:cs typeface="Century Gothic"/>
                        <a:sym typeface="Century Gothic"/>
                      </a:endParaRPr>
                    </a:p>
                  </a:txBody>
                  <a:tcPr marT="91425" marB="91425" marR="91425" marL="91425" anchor="ctr"/>
                </a:tc>
              </a:tr>
              <a:tr h="510625">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Procarboxypeptidases</a:t>
                      </a:r>
                      <a:endParaRPr sz="1200">
                        <a:latin typeface="Century Gothic"/>
                        <a:ea typeface="Century Gothic"/>
                        <a:cs typeface="Century Gothic"/>
                        <a:sym typeface="Century Gothic"/>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Carboxypeptidases </a:t>
                      </a:r>
                      <a:r>
                        <a:rPr lang="en" sz="1200">
                          <a:solidFill>
                            <a:srgbClr val="CC0000"/>
                          </a:solidFill>
                          <a:latin typeface="Century Gothic"/>
                          <a:ea typeface="Century Gothic"/>
                          <a:cs typeface="Century Gothic"/>
                          <a:sym typeface="Century Gothic"/>
                        </a:rPr>
                        <a:t>(exopeptidases)</a:t>
                      </a:r>
                      <a:endParaRPr sz="1200">
                        <a:solidFill>
                          <a:srgbClr val="CC0000"/>
                        </a:solidFill>
                        <a:latin typeface="Century Gothic"/>
                        <a:ea typeface="Century Gothic"/>
                        <a:cs typeface="Century Gothic"/>
                        <a:sym typeface="Century Gothic"/>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Trypsin</a:t>
                      </a:r>
                      <a:endParaRPr sz="1200">
                        <a:latin typeface="Century Gothic"/>
                        <a:ea typeface="Century Gothic"/>
                        <a:cs typeface="Century Gothic"/>
                        <a:sym typeface="Century Gothic"/>
                      </a:endParaRPr>
                    </a:p>
                  </a:txBody>
                  <a:tcPr marT="91425" marB="91425" marR="91425" marL="91425" anchor="ctr">
                    <a:solidFill>
                      <a:srgbClr val="C9DAF8"/>
                    </a:solidFill>
                  </a:tcPr>
                </a:tc>
              </a:tr>
            </a:tbl>
          </a:graphicData>
        </a:graphic>
      </p:graphicFrame>
      <p:sp>
        <p:nvSpPr>
          <p:cNvPr id="207" name="Google Shape;207;p24"/>
          <p:cNvSpPr txBox="1"/>
          <p:nvPr/>
        </p:nvSpPr>
        <p:spPr>
          <a:xfrm>
            <a:off x="1381050" y="2124125"/>
            <a:ext cx="6381900" cy="5193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Pancreatic enzymes:</a:t>
            </a:r>
            <a:endParaRPr b="1" sz="2400">
              <a:solidFill>
                <a:srgbClr val="3C78D8"/>
              </a:solidFill>
              <a:latin typeface="Comfortaa"/>
              <a:ea typeface="Comfortaa"/>
              <a:cs typeface="Comfortaa"/>
              <a:sym typeface="Comfortaa"/>
            </a:endParaRPr>
          </a:p>
        </p:txBody>
      </p:sp>
      <p:cxnSp>
        <p:nvCxnSpPr>
          <p:cNvPr id="208" name="Google Shape;208;p24"/>
          <p:cNvCxnSpPr/>
          <p:nvPr/>
        </p:nvCxnSpPr>
        <p:spPr>
          <a:xfrm rot="10800000">
            <a:off x="-9600" y="2211475"/>
            <a:ext cx="9163200" cy="25800"/>
          </a:xfrm>
          <a:prstGeom prst="straightConnector1">
            <a:avLst/>
          </a:prstGeom>
          <a:noFill/>
          <a:ln cap="flat" cmpd="sng" w="19050">
            <a:solidFill>
              <a:srgbClr val="6D9EEB"/>
            </a:solidFill>
            <a:prstDash val="dashDot"/>
            <a:round/>
            <a:headEnd len="med" w="med" type="none"/>
            <a:tailEnd len="med" w="med" type="none"/>
          </a:ln>
        </p:spPr>
      </p:cxnSp>
      <p:sp>
        <p:nvSpPr>
          <p:cNvPr id="209" name="Google Shape;209;p24"/>
          <p:cNvSpPr txBox="1"/>
          <p:nvPr/>
        </p:nvSpPr>
        <p:spPr>
          <a:xfrm>
            <a:off x="2298300" y="371600"/>
            <a:ext cx="30234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A. Digestion by </a:t>
            </a:r>
            <a:r>
              <a:rPr lang="en" sz="1200">
                <a:solidFill>
                  <a:srgbClr val="CC0000"/>
                </a:solidFill>
                <a:latin typeface="Century Gothic"/>
                <a:ea typeface="Century Gothic"/>
                <a:cs typeface="Century Gothic"/>
                <a:sym typeface="Century Gothic"/>
              </a:rPr>
              <a:t>pancreatic enzymes:</a:t>
            </a:r>
            <a:endParaRPr sz="1200">
              <a:solidFill>
                <a:srgbClr val="CC0000"/>
              </a:solidFill>
              <a:latin typeface="Century Gothic"/>
              <a:ea typeface="Century Gothic"/>
              <a:cs typeface="Century Gothic"/>
              <a:sym typeface="Century Gothic"/>
            </a:endParaRPr>
          </a:p>
        </p:txBody>
      </p:sp>
      <p:sp>
        <p:nvSpPr>
          <p:cNvPr id="210" name="Google Shape;210;p24"/>
          <p:cNvSpPr txBox="1"/>
          <p:nvPr/>
        </p:nvSpPr>
        <p:spPr>
          <a:xfrm>
            <a:off x="6980698" y="417425"/>
            <a:ext cx="2120100" cy="17517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00">
                <a:solidFill>
                  <a:srgbClr val="6AA84F"/>
                </a:solidFill>
                <a:latin typeface="Century Gothic"/>
                <a:ea typeface="Century Gothic"/>
                <a:cs typeface="Century Gothic"/>
                <a:sym typeface="Century Gothic"/>
              </a:rPr>
              <a:t>In proteins, we have two terminals: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 </a:t>
            </a:r>
            <a:r>
              <a:rPr lang="en" sz="700">
                <a:solidFill>
                  <a:srgbClr val="6AA84F"/>
                </a:solidFill>
                <a:latin typeface="Century Gothic"/>
                <a:ea typeface="Century Gothic"/>
                <a:cs typeface="Century Gothic"/>
                <a:sym typeface="Century Gothic"/>
              </a:rPr>
              <a:t>N-terminals: containing amino acids.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 C-terminals: containing carboxyl group.</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-Carboxypeptidases break the C-terminals and has two types A,B; they differ by amino acid they prefer to break</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-aminopeptidase break N-terminal</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rgbClr val="6AA84F"/>
              </a:solidFill>
              <a:latin typeface="Century Gothic"/>
              <a:ea typeface="Century Gothic"/>
              <a:cs typeface="Century Gothic"/>
              <a:sym typeface="Century Gothic"/>
            </a:endParaRPr>
          </a:p>
        </p:txBody>
      </p:sp>
      <p:pic>
        <p:nvPicPr>
          <p:cNvPr id="211" name="Google Shape;211;p24"/>
          <p:cNvPicPr preferRelativeResize="0"/>
          <p:nvPr/>
        </p:nvPicPr>
        <p:blipFill rotWithShape="1">
          <a:blip r:embed="rId3">
            <a:alphaModFix/>
          </a:blip>
          <a:srcRect b="0" l="0" r="2477" t="0"/>
          <a:stretch/>
        </p:blipFill>
        <p:spPr>
          <a:xfrm>
            <a:off x="7162011" y="1262075"/>
            <a:ext cx="1757475" cy="859850"/>
          </a:xfrm>
          <a:prstGeom prst="rect">
            <a:avLst/>
          </a:prstGeom>
          <a:noFill/>
          <a:ln>
            <a:noFill/>
          </a:ln>
        </p:spPr>
      </p:pic>
      <p:sp>
        <p:nvSpPr>
          <p:cNvPr id="212" name="Google Shape;212;p24"/>
          <p:cNvSpPr txBox="1"/>
          <p:nvPr/>
        </p:nvSpPr>
        <p:spPr>
          <a:xfrm>
            <a:off x="1947617" y="1354350"/>
            <a:ext cx="4224300" cy="675300"/>
          </a:xfrm>
          <a:prstGeom prst="rect">
            <a:avLst/>
          </a:prstGeom>
          <a:noFill/>
          <a:ln>
            <a:noFill/>
          </a:ln>
        </p:spPr>
        <p:txBody>
          <a:bodyPr anchorCtr="0" anchor="t" bIns="91425" lIns="91425" spcFirstLastPara="1" rIns="49175" wrap="square" tIns="91425">
            <a:noAutofit/>
          </a:bodyPr>
          <a:lstStyle/>
          <a:p>
            <a:pPr indent="0" lvl="0" marL="0" rtl="0" algn="just">
              <a:spcBef>
                <a:spcPts val="0"/>
              </a:spcBef>
              <a:spcAft>
                <a:spcPts val="0"/>
              </a:spcAft>
              <a:buNone/>
            </a:pPr>
            <a:r>
              <a:rPr lang="en" sz="700">
                <a:solidFill>
                  <a:srgbClr val="6AA84F"/>
                </a:solidFill>
                <a:latin typeface="Century Gothic"/>
                <a:ea typeface="Century Gothic"/>
                <a:cs typeface="Century Gothic"/>
                <a:sym typeface="Century Gothic"/>
              </a:rPr>
              <a:t>Ex:</a:t>
            </a:r>
            <a:r>
              <a:rPr lang="en" sz="700">
                <a:solidFill>
                  <a:srgbClr val="6AA84F"/>
                </a:solidFill>
                <a:latin typeface="Century Gothic"/>
                <a:ea typeface="Century Gothic"/>
                <a:cs typeface="Century Gothic"/>
                <a:sym typeface="Century Gothic"/>
              </a:rPr>
              <a:t>trypsin</a:t>
            </a:r>
            <a:r>
              <a:rPr lang="en" sz="700">
                <a:solidFill>
                  <a:srgbClr val="6AA84F"/>
                </a:solidFill>
                <a:latin typeface="Century Gothic"/>
                <a:ea typeface="Century Gothic"/>
                <a:cs typeface="Century Gothic"/>
                <a:sym typeface="Century Gothic"/>
              </a:rPr>
              <a:t> always cleaves after arginine and lysine</a:t>
            </a:r>
            <a:endParaRPr sz="700">
              <a:solidFill>
                <a:srgbClr val="6AA84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5"/>
          <p:cNvSpPr txBox="1"/>
          <p:nvPr/>
        </p:nvSpPr>
        <p:spPr>
          <a:xfrm>
            <a:off x="1791200" y="171450"/>
            <a:ext cx="5205300" cy="5388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 sz="2400">
                <a:solidFill>
                  <a:srgbClr val="3C78D8"/>
                </a:solidFill>
                <a:latin typeface="Comfortaa"/>
                <a:ea typeface="Comfortaa"/>
                <a:cs typeface="Comfortaa"/>
                <a:sym typeface="Comfortaa"/>
              </a:rPr>
              <a:t>P</a:t>
            </a:r>
            <a:r>
              <a:rPr lang="en" sz="2400">
                <a:solidFill>
                  <a:srgbClr val="3C78D8"/>
                </a:solidFill>
                <a:latin typeface="Comfortaa"/>
                <a:ea typeface="Comfortaa"/>
                <a:cs typeface="Comfortaa"/>
                <a:sym typeface="Comfortaa"/>
              </a:rPr>
              <a:t>ancreatic enzymes continued</a:t>
            </a:r>
            <a:endParaRPr b="1" sz="2400">
              <a:solidFill>
                <a:srgbClr val="3C78D8"/>
              </a:solidFill>
              <a:latin typeface="Comfortaa"/>
              <a:ea typeface="Comfortaa"/>
              <a:cs typeface="Comfortaa"/>
              <a:sym typeface="Comfortaa"/>
            </a:endParaRPr>
          </a:p>
        </p:txBody>
      </p:sp>
      <p:sp>
        <p:nvSpPr>
          <p:cNvPr id="218" name="Google Shape;218;p2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219" name="Google Shape;219;p2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pic>
        <p:nvPicPr>
          <p:cNvPr id="220" name="Google Shape;220;p25"/>
          <p:cNvPicPr preferRelativeResize="0"/>
          <p:nvPr/>
        </p:nvPicPr>
        <p:blipFill>
          <a:blip r:embed="rId3">
            <a:alphaModFix/>
          </a:blip>
          <a:stretch>
            <a:fillRect/>
          </a:stretch>
        </p:blipFill>
        <p:spPr>
          <a:xfrm>
            <a:off x="1524447" y="2693847"/>
            <a:ext cx="6095125" cy="1979475"/>
          </a:xfrm>
          <a:prstGeom prst="rect">
            <a:avLst/>
          </a:prstGeom>
          <a:noFill/>
          <a:ln>
            <a:noFill/>
          </a:ln>
        </p:spPr>
      </p:pic>
      <p:sp>
        <p:nvSpPr>
          <p:cNvPr id="221" name="Google Shape;221;p25"/>
          <p:cNvSpPr/>
          <p:nvPr/>
        </p:nvSpPr>
        <p:spPr>
          <a:xfrm>
            <a:off x="316650" y="1025600"/>
            <a:ext cx="4407600" cy="538800"/>
          </a:xfrm>
          <a:prstGeom prst="chevron">
            <a:avLst>
              <a:gd fmla="val 50000" name="adj"/>
            </a:avLst>
          </a:prstGeom>
          <a:solidFill>
            <a:srgbClr val="FFFFFF"/>
          </a:solidFill>
          <a:ln cap="flat" cmpd="sng" w="9525">
            <a:solidFill>
              <a:srgbClr val="6D9EEB"/>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lnSpc>
                <a:spcPct val="115000"/>
              </a:lnSpc>
              <a:spcBef>
                <a:spcPts val="500"/>
              </a:spcBef>
              <a:spcAft>
                <a:spcPts val="0"/>
              </a:spcAft>
              <a:buNone/>
            </a:pPr>
            <a:r>
              <a:rPr b="1" lang="en" sz="1200">
                <a:latin typeface="Century Gothic"/>
                <a:ea typeface="Century Gothic"/>
                <a:cs typeface="Century Gothic"/>
                <a:sym typeface="Century Gothic"/>
              </a:rPr>
              <a:t>Enteropeptidase:</a:t>
            </a:r>
            <a:r>
              <a:rPr lang="en" sz="1200">
                <a:latin typeface="Century Gothic"/>
                <a:ea typeface="Century Gothic"/>
                <a:cs typeface="Century Gothic"/>
                <a:sym typeface="Century Gothic"/>
              </a:rPr>
              <a:t> Converts trypsinogen to trypsin</a:t>
            </a:r>
            <a:endParaRPr sz="1200">
              <a:latin typeface="Century Gothic"/>
              <a:ea typeface="Century Gothic"/>
              <a:cs typeface="Century Gothic"/>
              <a:sym typeface="Century Gothic"/>
            </a:endParaRPr>
          </a:p>
        </p:txBody>
      </p:sp>
      <p:sp>
        <p:nvSpPr>
          <p:cNvPr id="222" name="Google Shape;222;p25"/>
          <p:cNvSpPr/>
          <p:nvPr/>
        </p:nvSpPr>
        <p:spPr>
          <a:xfrm>
            <a:off x="4595099" y="1025600"/>
            <a:ext cx="4152600" cy="538800"/>
          </a:xfrm>
          <a:prstGeom prst="chevron">
            <a:avLst>
              <a:gd fmla="val 50000" name="adj"/>
            </a:avLst>
          </a:prstGeom>
          <a:noFill/>
          <a:ln cap="flat" cmpd="sng" w="9525">
            <a:solidFill>
              <a:srgbClr val="3C78D8"/>
            </a:solidFill>
            <a:prstDash val="solid"/>
            <a:round/>
            <a:headEnd len="sm" w="sm" type="none"/>
            <a:tailEnd len="sm" w="sm" type="none"/>
          </a:ln>
        </p:spPr>
        <p:txBody>
          <a:bodyPr anchorCtr="0" anchor="ctr" bIns="36000" lIns="36000" spcFirstLastPara="1" rIns="36000" wrap="square" tIns="36000">
            <a:noAutofit/>
          </a:bodyPr>
          <a:lstStyle/>
          <a:p>
            <a:pPr indent="0" lvl="0" marL="114300" rtl="0" algn="ctr">
              <a:lnSpc>
                <a:spcPct val="115000"/>
              </a:lnSpc>
              <a:spcBef>
                <a:spcPts val="500"/>
              </a:spcBef>
              <a:spcAft>
                <a:spcPts val="0"/>
              </a:spcAft>
              <a:buNone/>
            </a:pPr>
            <a:r>
              <a:rPr lang="en" sz="1200">
                <a:latin typeface="Century Gothic"/>
                <a:ea typeface="Century Gothic"/>
                <a:cs typeface="Century Gothic"/>
                <a:sym typeface="Century Gothic"/>
              </a:rPr>
              <a:t>Trypsin then activates all the other pancreatic zymogens </a:t>
            </a:r>
            <a:r>
              <a:rPr b="1" lang="en" sz="1200">
                <a:latin typeface="Century Gothic"/>
                <a:ea typeface="Century Gothic"/>
                <a:cs typeface="Century Gothic"/>
                <a:sym typeface="Century Gothic"/>
              </a:rPr>
              <a:t>(including itself)</a:t>
            </a:r>
            <a:endParaRPr b="1" sz="500">
              <a:latin typeface="Century Gothic"/>
              <a:ea typeface="Century Gothic"/>
              <a:cs typeface="Century Gothic"/>
              <a:sym typeface="Century Gothic"/>
            </a:endParaRPr>
          </a:p>
        </p:txBody>
      </p:sp>
      <p:grpSp>
        <p:nvGrpSpPr>
          <p:cNvPr id="223" name="Google Shape;223;p25"/>
          <p:cNvGrpSpPr/>
          <p:nvPr/>
        </p:nvGrpSpPr>
        <p:grpSpPr>
          <a:xfrm>
            <a:off x="593850" y="2185774"/>
            <a:ext cx="540410" cy="324061"/>
            <a:chOff x="4630955" y="3996981"/>
            <a:chExt cx="914400" cy="1828787"/>
          </a:xfrm>
        </p:grpSpPr>
        <p:sp>
          <p:nvSpPr>
            <p:cNvPr id="224" name="Google Shape;224;p25"/>
            <p:cNvSpPr/>
            <p:nvPr/>
          </p:nvSpPr>
          <p:spPr>
            <a:xfrm>
              <a:off x="4630955" y="3996981"/>
              <a:ext cx="914400" cy="914400"/>
            </a:xfrm>
            <a:prstGeom prst="rtTriangle">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225" name="Google Shape;225;p25"/>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sp>
        <p:nvSpPr>
          <p:cNvPr id="226" name="Google Shape;226;p25"/>
          <p:cNvSpPr txBox="1"/>
          <p:nvPr/>
        </p:nvSpPr>
        <p:spPr>
          <a:xfrm>
            <a:off x="1306925" y="2068650"/>
            <a:ext cx="7019400" cy="5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Enteropeptidase  is  an  enzyme  synthesized  by,  and  present  on the  luminal  surface  of  intestinal  mucosal  cells  of  the  brush border membrane.</a:t>
            </a:r>
            <a:endParaRPr>
              <a:latin typeface="Century Gothic"/>
              <a:ea typeface="Century Gothic"/>
              <a:cs typeface="Century Gothic"/>
              <a:sym typeface="Century Gothic"/>
            </a:endParaRPr>
          </a:p>
        </p:txBody>
      </p:sp>
      <p:sp>
        <p:nvSpPr>
          <p:cNvPr id="227" name="Google Shape;227;p25"/>
          <p:cNvSpPr txBox="1"/>
          <p:nvPr/>
        </p:nvSpPr>
        <p:spPr>
          <a:xfrm>
            <a:off x="43225" y="4717700"/>
            <a:ext cx="4979400" cy="425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700">
                <a:solidFill>
                  <a:srgbClr val="6AA84F"/>
                </a:solidFill>
                <a:latin typeface="Century Gothic"/>
                <a:ea typeface="Century Gothic"/>
                <a:cs typeface="Century Gothic"/>
                <a:sym typeface="Century Gothic"/>
              </a:rPr>
              <a:t>Trypsin starts a cascade because it can activate all other pancreatic enzymes. Every protease is specific for different active site, polypeptides are their substrates and their products are oligopeptides and amino acids.</a:t>
            </a:r>
            <a:endParaRPr sz="700">
              <a:solidFill>
                <a:srgbClr val="6AA84F"/>
              </a:solidFill>
              <a:latin typeface="Century Gothic"/>
              <a:ea typeface="Century Gothic"/>
              <a:cs typeface="Century Gothic"/>
              <a:sym typeface="Century Gothic"/>
            </a:endParaRPr>
          </a:p>
        </p:txBody>
      </p:sp>
      <p:sp>
        <p:nvSpPr>
          <p:cNvPr id="228" name="Google Shape;228;p25"/>
          <p:cNvSpPr txBox="1"/>
          <p:nvPr/>
        </p:nvSpPr>
        <p:spPr>
          <a:xfrm>
            <a:off x="844600" y="1495750"/>
            <a:ext cx="3440400" cy="324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500"/>
              </a:spcBef>
              <a:spcAft>
                <a:spcPts val="0"/>
              </a:spcAft>
              <a:buClr>
                <a:schemeClr val="dk1"/>
              </a:buClr>
              <a:buSzPts val="1100"/>
              <a:buFont typeface="Arial"/>
              <a:buNone/>
            </a:pPr>
            <a:r>
              <a:rPr lang="en" sz="1200">
                <a:solidFill>
                  <a:srgbClr val="6AA84F"/>
                </a:solidFill>
                <a:latin typeface="Century Gothic"/>
                <a:ea typeface="Century Gothic"/>
                <a:cs typeface="Century Gothic"/>
                <a:sym typeface="Century Gothic"/>
              </a:rPr>
              <a:t>(The conversion is initiated by this enzyme)</a:t>
            </a:r>
            <a:endParaRPr>
              <a:solidFill>
                <a:srgbClr val="6AA84F"/>
              </a:solidFill>
            </a:endParaRPr>
          </a:p>
        </p:txBody>
      </p:sp>
      <p:sp>
        <p:nvSpPr>
          <p:cNvPr id="229" name="Google Shape;229;p25"/>
          <p:cNvSpPr txBox="1"/>
          <p:nvPr/>
        </p:nvSpPr>
        <p:spPr>
          <a:xfrm>
            <a:off x="4572009" y="1005527"/>
            <a:ext cx="4815000" cy="12753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500"/>
              </a:spcBef>
              <a:spcAft>
                <a:spcPts val="0"/>
              </a:spcAft>
              <a:buClr>
                <a:schemeClr val="dk1"/>
              </a:buClr>
              <a:buSzPts val="1100"/>
              <a:buFont typeface="Arial"/>
              <a:buNone/>
            </a:pPr>
            <a:r>
              <a:rPr lang="en" sz="1200">
                <a:solidFill>
                  <a:srgbClr val="6AA84F"/>
                </a:solidFill>
                <a:latin typeface="Century Gothic"/>
                <a:ea typeface="Century Gothic"/>
                <a:cs typeface="Century Gothic"/>
                <a:sym typeface="Century Gothic"/>
              </a:rPr>
              <a:t>(So two enzymes form by autocatalysis: pepsin,trypsin)</a:t>
            </a:r>
            <a:endParaRPr>
              <a:solidFill>
                <a:srgbClr val="6AA84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26"/>
          <p:cNvPicPr preferRelativeResize="0"/>
          <p:nvPr/>
        </p:nvPicPr>
        <p:blipFill>
          <a:blip r:embed="rId3">
            <a:alphaModFix/>
          </a:blip>
          <a:stretch>
            <a:fillRect/>
          </a:stretch>
        </p:blipFill>
        <p:spPr>
          <a:xfrm>
            <a:off x="2761050" y="2571750"/>
            <a:ext cx="3622050" cy="2285051"/>
          </a:xfrm>
          <a:prstGeom prst="rect">
            <a:avLst/>
          </a:prstGeom>
          <a:noFill/>
          <a:ln>
            <a:noFill/>
          </a:ln>
        </p:spPr>
      </p:pic>
      <p:sp>
        <p:nvSpPr>
          <p:cNvPr id="235" name="Google Shape;235;p26"/>
          <p:cNvSpPr txBox="1"/>
          <p:nvPr/>
        </p:nvSpPr>
        <p:spPr>
          <a:xfrm>
            <a:off x="75" y="155525"/>
            <a:ext cx="91440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2- Digestion of Proteins in </a:t>
            </a:r>
            <a:r>
              <a:rPr lang="en" sz="2400" u="sng">
                <a:solidFill>
                  <a:srgbClr val="3C78D8"/>
                </a:solidFill>
                <a:latin typeface="Comfortaa"/>
                <a:ea typeface="Comfortaa"/>
                <a:cs typeface="Comfortaa"/>
                <a:sym typeface="Comfortaa"/>
              </a:rPr>
              <a:t>Small Intestine</a:t>
            </a:r>
            <a:r>
              <a:rPr lang="en" sz="2400">
                <a:solidFill>
                  <a:srgbClr val="3C78D8"/>
                </a:solidFill>
                <a:latin typeface="Comfortaa"/>
                <a:ea typeface="Comfortaa"/>
                <a:cs typeface="Comfortaa"/>
                <a:sym typeface="Comfortaa"/>
              </a:rPr>
              <a:t>: </a:t>
            </a:r>
            <a:r>
              <a:rPr i="1" lang="en" sz="2400">
                <a:solidFill>
                  <a:srgbClr val="3C78D8"/>
                </a:solidFill>
                <a:latin typeface="Comfortaa"/>
                <a:ea typeface="Comfortaa"/>
                <a:cs typeface="Comfortaa"/>
                <a:sym typeface="Comfortaa"/>
              </a:rPr>
              <a:t>Continued…</a:t>
            </a:r>
            <a:endParaRPr b="1" sz="2400">
              <a:solidFill>
                <a:srgbClr val="3C78D8"/>
              </a:solidFill>
              <a:latin typeface="Comfortaa"/>
              <a:ea typeface="Comfortaa"/>
              <a:cs typeface="Comfortaa"/>
              <a:sym typeface="Comfortaa"/>
            </a:endParaRPr>
          </a:p>
        </p:txBody>
      </p:sp>
      <p:sp>
        <p:nvSpPr>
          <p:cNvPr id="236" name="Google Shape;236;p2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237" name="Google Shape;237;p2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238" name="Google Shape;238;p26"/>
          <p:cNvSpPr/>
          <p:nvPr/>
        </p:nvSpPr>
        <p:spPr>
          <a:xfrm>
            <a:off x="4524996" y="3736989"/>
            <a:ext cx="981518" cy="157745"/>
          </a:xfrm>
          <a:prstGeom prst="flowChartProcess">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239" name="Google Shape;239;p26"/>
          <p:cNvSpPr txBox="1"/>
          <p:nvPr/>
        </p:nvSpPr>
        <p:spPr>
          <a:xfrm>
            <a:off x="47000" y="4856800"/>
            <a:ext cx="4920900" cy="216000"/>
          </a:xfrm>
          <a:prstGeom prst="rect">
            <a:avLst/>
          </a:prstGeom>
          <a:noFill/>
          <a:ln cap="flat" cmpd="sng" w="9525">
            <a:solidFill>
              <a:srgbClr val="99999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Century Gothic"/>
                <a:ea typeface="Century Gothic"/>
                <a:cs typeface="Century Gothic"/>
                <a:sym typeface="Century Gothic"/>
              </a:rPr>
              <a:t>Di &amp; t</a:t>
            </a:r>
            <a:r>
              <a:rPr lang="en" sz="800">
                <a:solidFill>
                  <a:srgbClr val="6AA84F"/>
                </a:solidFill>
                <a:latin typeface="Century Gothic"/>
                <a:ea typeface="Century Gothic"/>
                <a:cs typeface="Century Gothic"/>
                <a:sym typeface="Century Gothic"/>
              </a:rPr>
              <a:t>ripeptidase is an enzyme that converts the di and tri amino aci</a:t>
            </a:r>
            <a:r>
              <a:rPr lang="en" sz="800">
                <a:solidFill>
                  <a:srgbClr val="6AA84F"/>
                </a:solidFill>
                <a:latin typeface="Century Gothic"/>
                <a:ea typeface="Century Gothic"/>
                <a:cs typeface="Century Gothic"/>
                <a:sym typeface="Century Gothic"/>
              </a:rPr>
              <a:t>ds → m</a:t>
            </a:r>
            <a:r>
              <a:rPr lang="en" sz="800">
                <a:solidFill>
                  <a:srgbClr val="6AA84F"/>
                </a:solidFill>
                <a:latin typeface="Century Gothic"/>
                <a:ea typeface="Century Gothic"/>
                <a:cs typeface="Century Gothic"/>
                <a:sym typeface="Century Gothic"/>
              </a:rPr>
              <a:t>ono amino acid</a:t>
            </a:r>
            <a:endParaRPr sz="800">
              <a:solidFill>
                <a:srgbClr val="6AA84F"/>
              </a:solidFill>
              <a:latin typeface="Century Gothic"/>
              <a:ea typeface="Century Gothic"/>
              <a:cs typeface="Century Gothic"/>
              <a:sym typeface="Century Gothic"/>
            </a:endParaRPr>
          </a:p>
        </p:txBody>
      </p:sp>
      <p:sp>
        <p:nvSpPr>
          <p:cNvPr id="240" name="Google Shape;240;p26"/>
          <p:cNvSpPr txBox="1"/>
          <p:nvPr/>
        </p:nvSpPr>
        <p:spPr>
          <a:xfrm>
            <a:off x="1790100" y="721025"/>
            <a:ext cx="5563800" cy="5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B. Digestion by </a:t>
            </a:r>
            <a:r>
              <a:rPr b="1" lang="en">
                <a:solidFill>
                  <a:srgbClr val="CC0000"/>
                </a:solidFill>
                <a:latin typeface="Century Gothic"/>
                <a:ea typeface="Century Gothic"/>
                <a:cs typeface="Century Gothic"/>
                <a:sym typeface="Century Gothic"/>
              </a:rPr>
              <a:t>intestinal aminopeptidase</a:t>
            </a:r>
            <a:r>
              <a:rPr lang="en">
                <a:latin typeface="Century Gothic"/>
                <a:ea typeface="Century Gothic"/>
                <a:cs typeface="Century Gothic"/>
                <a:sym typeface="Century Gothic"/>
              </a:rPr>
              <a:t>, </a:t>
            </a:r>
            <a:r>
              <a:rPr lang="en" sz="1200">
                <a:solidFill>
                  <a:srgbClr val="6AA84F"/>
                </a:solidFill>
                <a:latin typeface="Century Gothic"/>
                <a:ea typeface="Century Gothic"/>
                <a:cs typeface="Century Gothic"/>
                <a:sym typeface="Century Gothic"/>
              </a:rPr>
              <a:t>which break the N-terminals of proteins → giving a lot of amino acids.</a:t>
            </a:r>
            <a:endParaRPr sz="1200">
              <a:solidFill>
                <a:srgbClr val="6AA84F"/>
              </a:solidFill>
              <a:latin typeface="Century Gothic"/>
              <a:ea typeface="Century Gothic"/>
              <a:cs typeface="Century Gothic"/>
              <a:sym typeface="Century Gothic"/>
            </a:endParaRPr>
          </a:p>
        </p:txBody>
      </p:sp>
      <p:grpSp>
        <p:nvGrpSpPr>
          <p:cNvPr id="241" name="Google Shape;241;p26"/>
          <p:cNvGrpSpPr/>
          <p:nvPr/>
        </p:nvGrpSpPr>
        <p:grpSpPr>
          <a:xfrm>
            <a:off x="390863" y="1353699"/>
            <a:ext cx="540410" cy="324061"/>
            <a:chOff x="4630955" y="3996981"/>
            <a:chExt cx="914400" cy="1828787"/>
          </a:xfrm>
        </p:grpSpPr>
        <p:sp>
          <p:nvSpPr>
            <p:cNvPr id="242" name="Google Shape;242;p26"/>
            <p:cNvSpPr/>
            <p:nvPr/>
          </p:nvSpPr>
          <p:spPr>
            <a:xfrm>
              <a:off x="4630955" y="3996981"/>
              <a:ext cx="914400" cy="914400"/>
            </a:xfrm>
            <a:prstGeom prst="rtTriangle">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sp>
          <p:nvSpPr>
            <p:cNvPr id="243" name="Google Shape;243;p26"/>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000000"/>
                </a:solidFill>
                <a:latin typeface="Arial"/>
                <a:ea typeface="Arial"/>
                <a:cs typeface="Arial"/>
                <a:sym typeface="Arial"/>
              </a:endParaRPr>
            </a:p>
          </p:txBody>
        </p:sp>
      </p:grpSp>
      <p:sp>
        <p:nvSpPr>
          <p:cNvPr id="244" name="Google Shape;244;p26"/>
          <p:cNvSpPr txBox="1"/>
          <p:nvPr/>
        </p:nvSpPr>
        <p:spPr>
          <a:xfrm>
            <a:off x="1007725" y="1301825"/>
            <a:ext cx="7745400" cy="8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Oligopeptides that result from the action of pancreatic proteases are cleaved into free amino acids and smaller peptides (di- &amp; tri- peptides)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b</a:t>
            </a:r>
            <a:r>
              <a:rPr lang="en">
                <a:latin typeface="Century Gothic"/>
                <a:ea typeface="Century Gothic"/>
                <a:cs typeface="Century Gothic"/>
                <a:sym typeface="Century Gothic"/>
              </a:rPr>
              <a:t>y </a:t>
            </a:r>
            <a:r>
              <a:rPr b="1" lang="en">
                <a:solidFill>
                  <a:srgbClr val="CC0000"/>
                </a:solidFill>
                <a:latin typeface="Century Gothic"/>
                <a:ea typeface="Century Gothic"/>
                <a:cs typeface="Century Gothic"/>
                <a:sym typeface="Century Gothic"/>
              </a:rPr>
              <a:t>intestinal aminopeptidase</a:t>
            </a:r>
            <a:r>
              <a:rPr lang="en">
                <a:latin typeface="Century Gothic"/>
                <a:ea typeface="Century Gothic"/>
                <a:cs typeface="Century Gothic"/>
                <a:sym typeface="Century Gothic"/>
              </a:rPr>
              <a:t> (an exopeptidase on the luminal surface of the intestine)</a:t>
            </a:r>
            <a:endParaRPr>
              <a:latin typeface="Century Gothic"/>
              <a:ea typeface="Century Gothic"/>
              <a:cs typeface="Century Gothic"/>
              <a:sym typeface="Century Gothic"/>
            </a:endParaRPr>
          </a:p>
        </p:txBody>
      </p:sp>
      <p:sp>
        <p:nvSpPr>
          <p:cNvPr id="245" name="Google Shape;245;p26"/>
          <p:cNvSpPr txBox="1"/>
          <p:nvPr/>
        </p:nvSpPr>
        <p:spPr>
          <a:xfrm>
            <a:off x="390875" y="2910025"/>
            <a:ext cx="1692600" cy="3936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By sodium dependent transporter</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                </a:t>
            </a:r>
            <a:r>
              <a:rPr b="1" lang="en" sz="700">
                <a:solidFill>
                  <a:srgbClr val="6AA84F"/>
                </a:solidFill>
                <a:latin typeface="Century Gothic"/>
                <a:ea typeface="Century Gothic"/>
                <a:cs typeface="Century Gothic"/>
                <a:sym typeface="Century Gothic"/>
              </a:rPr>
              <a:t>      (Active)</a:t>
            </a:r>
            <a:endParaRPr b="1" sz="700">
              <a:solidFill>
                <a:srgbClr val="6AA84F"/>
              </a:solidFill>
              <a:latin typeface="Century Gothic"/>
              <a:ea typeface="Century Gothic"/>
              <a:cs typeface="Century Gothic"/>
              <a:sym typeface="Century Gothic"/>
            </a:endParaRPr>
          </a:p>
        </p:txBody>
      </p:sp>
      <p:sp>
        <p:nvSpPr>
          <p:cNvPr id="246" name="Google Shape;246;p26"/>
          <p:cNvSpPr txBox="1"/>
          <p:nvPr/>
        </p:nvSpPr>
        <p:spPr>
          <a:xfrm>
            <a:off x="6962675" y="2910025"/>
            <a:ext cx="1322100" cy="3936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By proton co-transporter</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      </a:t>
            </a:r>
            <a:r>
              <a:rPr b="1" lang="en" sz="700">
                <a:solidFill>
                  <a:srgbClr val="6AA84F"/>
                </a:solidFill>
                <a:latin typeface="Century Gothic"/>
                <a:ea typeface="Century Gothic"/>
                <a:cs typeface="Century Gothic"/>
                <a:sym typeface="Century Gothic"/>
              </a:rPr>
              <a:t>    ( non-active)</a:t>
            </a:r>
            <a:endParaRPr b="1" sz="700">
              <a:solidFill>
                <a:srgbClr val="6AA84F"/>
              </a:solidFill>
              <a:latin typeface="Century Gothic"/>
              <a:ea typeface="Century Gothic"/>
              <a:cs typeface="Century Gothic"/>
              <a:sym typeface="Century Gothic"/>
            </a:endParaRPr>
          </a:p>
        </p:txBody>
      </p:sp>
      <p:sp>
        <p:nvSpPr>
          <p:cNvPr id="247" name="Google Shape;247;p26"/>
          <p:cNvSpPr txBox="1"/>
          <p:nvPr/>
        </p:nvSpPr>
        <p:spPr>
          <a:xfrm>
            <a:off x="6726925" y="4377825"/>
            <a:ext cx="2152200" cy="2829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Released into blood by facilitated diffusion.</a:t>
            </a:r>
            <a:endParaRPr sz="700">
              <a:solidFill>
                <a:srgbClr val="6AA84F"/>
              </a:solidFill>
              <a:latin typeface="Century Gothic"/>
              <a:ea typeface="Century Gothic"/>
              <a:cs typeface="Century Gothic"/>
              <a:sym typeface="Century Gothic"/>
            </a:endParaRPr>
          </a:p>
        </p:txBody>
      </p:sp>
      <p:cxnSp>
        <p:nvCxnSpPr>
          <p:cNvPr id="248" name="Google Shape;248;p26"/>
          <p:cNvCxnSpPr/>
          <p:nvPr/>
        </p:nvCxnSpPr>
        <p:spPr>
          <a:xfrm rot="10800000">
            <a:off x="2239025" y="3086225"/>
            <a:ext cx="1063200" cy="216000"/>
          </a:xfrm>
          <a:prstGeom prst="straightConnector1">
            <a:avLst/>
          </a:prstGeom>
          <a:noFill/>
          <a:ln cap="flat" cmpd="sng" w="9525">
            <a:solidFill>
              <a:srgbClr val="6AA84F"/>
            </a:solidFill>
            <a:prstDash val="solid"/>
            <a:round/>
            <a:headEnd len="med" w="med" type="none"/>
            <a:tailEnd len="med" w="med" type="stealth"/>
          </a:ln>
        </p:spPr>
      </p:cxnSp>
      <p:cxnSp>
        <p:nvCxnSpPr>
          <p:cNvPr id="249" name="Google Shape;249;p26"/>
          <p:cNvCxnSpPr/>
          <p:nvPr/>
        </p:nvCxnSpPr>
        <p:spPr>
          <a:xfrm flipH="1" rot="10800000">
            <a:off x="5567075" y="3092075"/>
            <a:ext cx="1244700" cy="184200"/>
          </a:xfrm>
          <a:prstGeom prst="straightConnector1">
            <a:avLst/>
          </a:prstGeom>
          <a:noFill/>
          <a:ln cap="flat" cmpd="sng" w="9525">
            <a:solidFill>
              <a:srgbClr val="6AA84F"/>
            </a:solidFill>
            <a:prstDash val="solid"/>
            <a:round/>
            <a:headEnd len="med" w="med" type="none"/>
            <a:tailEnd len="med" w="med" type="stealth"/>
          </a:ln>
        </p:spPr>
      </p:cxnSp>
      <p:cxnSp>
        <p:nvCxnSpPr>
          <p:cNvPr id="250" name="Google Shape;250;p26"/>
          <p:cNvCxnSpPr/>
          <p:nvPr/>
        </p:nvCxnSpPr>
        <p:spPr>
          <a:xfrm flipH="1" rot="10800000">
            <a:off x="5579700" y="4512375"/>
            <a:ext cx="1059300" cy="13800"/>
          </a:xfrm>
          <a:prstGeom prst="straightConnector1">
            <a:avLst/>
          </a:prstGeom>
          <a:noFill/>
          <a:ln cap="flat" cmpd="sng" w="9525">
            <a:solidFill>
              <a:srgbClr val="6AA84F"/>
            </a:solidFill>
            <a:prstDash val="solid"/>
            <a:round/>
            <a:headEnd len="med" w="med" type="none"/>
            <a:tailEnd len="med" w="med" type="stealth"/>
          </a:ln>
        </p:spPr>
      </p:cxnSp>
      <p:sp>
        <p:nvSpPr>
          <p:cNvPr id="251" name="Google Shape;251;p26"/>
          <p:cNvSpPr txBox="1"/>
          <p:nvPr/>
        </p:nvSpPr>
        <p:spPr>
          <a:xfrm>
            <a:off x="2047200" y="2173625"/>
            <a:ext cx="5049600" cy="4968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entury Gothic"/>
                <a:ea typeface="Century Gothic"/>
                <a:cs typeface="Century Gothic"/>
                <a:sym typeface="Century Gothic"/>
              </a:rPr>
              <a:t>Absorption of digested proteins</a:t>
            </a:r>
            <a:endParaRPr b="1" sz="2400">
              <a:solidFill>
                <a:srgbClr val="3C78D8"/>
              </a:solidFill>
              <a:latin typeface="Century Gothic"/>
              <a:ea typeface="Century Gothic"/>
              <a:cs typeface="Century Gothic"/>
              <a:sym typeface="Century Gothic"/>
            </a:endParaRPr>
          </a:p>
        </p:txBody>
      </p:sp>
      <p:cxnSp>
        <p:nvCxnSpPr>
          <p:cNvPr id="252" name="Google Shape;252;p26"/>
          <p:cNvCxnSpPr/>
          <p:nvPr/>
        </p:nvCxnSpPr>
        <p:spPr>
          <a:xfrm rot="10800000">
            <a:off x="-9600" y="2181125"/>
            <a:ext cx="9163200" cy="25800"/>
          </a:xfrm>
          <a:prstGeom prst="straightConnector1">
            <a:avLst/>
          </a:prstGeom>
          <a:noFill/>
          <a:ln cap="flat" cmpd="sng" w="19050">
            <a:solidFill>
              <a:srgbClr val="6D9EEB"/>
            </a:solidFill>
            <a:prstDash val="dashDot"/>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7"/>
          <p:cNvSpPr txBox="1"/>
          <p:nvPr/>
        </p:nvSpPr>
        <p:spPr>
          <a:xfrm>
            <a:off x="1062550" y="76200"/>
            <a:ext cx="7128900" cy="4959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Genetic Errors in Amino Acids Transport</a:t>
            </a:r>
            <a:endParaRPr sz="2400">
              <a:solidFill>
                <a:srgbClr val="3C78D8"/>
              </a:solidFill>
              <a:latin typeface="Comfortaa"/>
              <a:ea typeface="Comfortaa"/>
              <a:cs typeface="Comfortaa"/>
              <a:sym typeface="Comfortaa"/>
            </a:endParaRPr>
          </a:p>
        </p:txBody>
      </p:sp>
      <p:sp>
        <p:nvSpPr>
          <p:cNvPr id="258" name="Google Shape;258;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259" name="Google Shape;259;p27"/>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pic>
        <p:nvPicPr>
          <p:cNvPr id="260" name="Google Shape;260;p27"/>
          <p:cNvPicPr preferRelativeResize="0"/>
          <p:nvPr/>
        </p:nvPicPr>
        <p:blipFill>
          <a:blip r:embed="rId3">
            <a:alphaModFix/>
          </a:blip>
          <a:stretch>
            <a:fillRect/>
          </a:stretch>
        </p:blipFill>
        <p:spPr>
          <a:xfrm>
            <a:off x="1712077" y="4349800"/>
            <a:ext cx="386135" cy="747275"/>
          </a:xfrm>
          <a:prstGeom prst="rect">
            <a:avLst/>
          </a:prstGeom>
          <a:noFill/>
          <a:ln>
            <a:noFill/>
          </a:ln>
        </p:spPr>
      </p:pic>
      <p:sp>
        <p:nvSpPr>
          <p:cNvPr id="261" name="Google Shape;261;p27"/>
          <p:cNvSpPr/>
          <p:nvPr/>
        </p:nvSpPr>
        <p:spPr>
          <a:xfrm>
            <a:off x="2501151" y="4517104"/>
            <a:ext cx="1312800" cy="148800"/>
          </a:xfrm>
          <a:prstGeom prst="roundRect">
            <a:avLst>
              <a:gd fmla="val 16667" name="adj"/>
            </a:avLst>
          </a:prstGeom>
          <a:solidFill>
            <a:srgbClr val="F3F3F3"/>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t/>
            </a:r>
            <a:endParaRPr sz="900">
              <a:latin typeface="Century Gothic"/>
              <a:ea typeface="Century Gothic"/>
              <a:cs typeface="Century Gothic"/>
              <a:sym typeface="Century Gothic"/>
            </a:endParaRPr>
          </a:p>
        </p:txBody>
      </p:sp>
      <p:sp>
        <p:nvSpPr>
          <p:cNvPr id="262" name="Google Shape;262;p27"/>
          <p:cNvSpPr/>
          <p:nvPr/>
        </p:nvSpPr>
        <p:spPr>
          <a:xfrm>
            <a:off x="2501151" y="4780956"/>
            <a:ext cx="1312800" cy="148800"/>
          </a:xfrm>
          <a:prstGeom prst="roundRect">
            <a:avLst>
              <a:gd fmla="val 16667" name="adj"/>
            </a:avLst>
          </a:prstGeom>
          <a:solidFill>
            <a:srgbClr val="F3F3F3"/>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t/>
            </a:r>
            <a:endParaRPr sz="900">
              <a:latin typeface="Century Gothic"/>
              <a:ea typeface="Century Gothic"/>
              <a:cs typeface="Century Gothic"/>
              <a:sym typeface="Century Gothic"/>
            </a:endParaRPr>
          </a:p>
        </p:txBody>
      </p:sp>
      <p:cxnSp>
        <p:nvCxnSpPr>
          <p:cNvPr id="263" name="Google Shape;263;p27"/>
          <p:cNvCxnSpPr/>
          <p:nvPr/>
        </p:nvCxnSpPr>
        <p:spPr>
          <a:xfrm flipH="1" rot="10800000">
            <a:off x="2075430" y="4591666"/>
            <a:ext cx="425700" cy="1254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264" name="Google Shape;264;p27"/>
          <p:cNvCxnSpPr/>
          <p:nvPr/>
        </p:nvCxnSpPr>
        <p:spPr>
          <a:xfrm>
            <a:off x="2075430" y="4717383"/>
            <a:ext cx="425700" cy="1377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265" name="Google Shape;265;p27"/>
          <p:cNvSpPr txBox="1"/>
          <p:nvPr/>
        </p:nvSpPr>
        <p:spPr>
          <a:xfrm>
            <a:off x="2501125" y="4536375"/>
            <a:ext cx="1290000" cy="1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6AA84F"/>
                </a:solidFill>
                <a:latin typeface="Century Gothic"/>
                <a:ea typeface="Century Gothic"/>
                <a:cs typeface="Century Gothic"/>
                <a:sym typeface="Century Gothic"/>
              </a:rPr>
              <a:t>Lysin</a:t>
            </a:r>
            <a:endParaRPr b="1" sz="900">
              <a:solidFill>
                <a:srgbClr val="6AA84F"/>
              </a:solidFill>
              <a:latin typeface="Century Gothic"/>
              <a:ea typeface="Century Gothic"/>
              <a:cs typeface="Century Gothic"/>
              <a:sym typeface="Century Gothic"/>
            </a:endParaRPr>
          </a:p>
        </p:txBody>
      </p:sp>
      <p:sp>
        <p:nvSpPr>
          <p:cNvPr id="266" name="Google Shape;266;p27"/>
          <p:cNvSpPr txBox="1"/>
          <p:nvPr/>
        </p:nvSpPr>
        <p:spPr>
          <a:xfrm>
            <a:off x="2523950" y="4798025"/>
            <a:ext cx="1290000" cy="1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6AA84F"/>
                </a:solidFill>
                <a:latin typeface="Century Gothic"/>
                <a:ea typeface="Century Gothic"/>
                <a:cs typeface="Century Gothic"/>
                <a:sym typeface="Century Gothic"/>
              </a:rPr>
              <a:t>Arginine</a:t>
            </a:r>
            <a:endParaRPr b="1" sz="900">
              <a:solidFill>
                <a:srgbClr val="6AA84F"/>
              </a:solidFill>
              <a:latin typeface="Century Gothic"/>
              <a:ea typeface="Century Gothic"/>
              <a:cs typeface="Century Gothic"/>
              <a:sym typeface="Century Gothic"/>
            </a:endParaRPr>
          </a:p>
        </p:txBody>
      </p:sp>
      <p:sp>
        <p:nvSpPr>
          <p:cNvPr id="267" name="Google Shape;267;p27"/>
          <p:cNvSpPr/>
          <p:nvPr/>
        </p:nvSpPr>
        <p:spPr>
          <a:xfrm>
            <a:off x="900" y="4551358"/>
            <a:ext cx="1290000" cy="146100"/>
          </a:xfrm>
          <a:prstGeom prst="roundRect">
            <a:avLst>
              <a:gd fmla="val 16667" name="adj"/>
            </a:avLst>
          </a:prstGeom>
          <a:solidFill>
            <a:srgbClr val="F3F3F3"/>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t/>
            </a:r>
            <a:endParaRPr sz="900">
              <a:latin typeface="Century Gothic"/>
              <a:ea typeface="Century Gothic"/>
              <a:cs typeface="Century Gothic"/>
              <a:sym typeface="Century Gothic"/>
            </a:endParaRPr>
          </a:p>
        </p:txBody>
      </p:sp>
      <p:sp>
        <p:nvSpPr>
          <p:cNvPr id="268" name="Google Shape;268;p27"/>
          <p:cNvSpPr/>
          <p:nvPr/>
        </p:nvSpPr>
        <p:spPr>
          <a:xfrm>
            <a:off x="900" y="4793368"/>
            <a:ext cx="1290000" cy="146100"/>
          </a:xfrm>
          <a:prstGeom prst="roundRect">
            <a:avLst>
              <a:gd fmla="val 16667" name="adj"/>
            </a:avLst>
          </a:prstGeom>
          <a:solidFill>
            <a:srgbClr val="F3F3F3"/>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t/>
            </a:r>
            <a:endParaRPr sz="900">
              <a:latin typeface="Century Gothic"/>
              <a:ea typeface="Century Gothic"/>
              <a:cs typeface="Century Gothic"/>
              <a:sym typeface="Century Gothic"/>
            </a:endParaRPr>
          </a:p>
        </p:txBody>
      </p:sp>
      <p:cxnSp>
        <p:nvCxnSpPr>
          <p:cNvPr id="269" name="Google Shape;269;p27"/>
          <p:cNvCxnSpPr/>
          <p:nvPr/>
        </p:nvCxnSpPr>
        <p:spPr>
          <a:xfrm rot="10800000">
            <a:off x="1291155" y="4622976"/>
            <a:ext cx="467400" cy="1173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270" name="Google Shape;270;p27"/>
          <p:cNvCxnSpPr/>
          <p:nvPr/>
        </p:nvCxnSpPr>
        <p:spPr>
          <a:xfrm flipH="1">
            <a:off x="1282455" y="4732408"/>
            <a:ext cx="476100" cy="1200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271" name="Google Shape;271;p27"/>
          <p:cNvSpPr txBox="1"/>
          <p:nvPr/>
        </p:nvSpPr>
        <p:spPr>
          <a:xfrm>
            <a:off x="900" y="4546850"/>
            <a:ext cx="1290000" cy="1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6AA84F"/>
                </a:solidFill>
                <a:latin typeface="Century Gothic"/>
                <a:ea typeface="Century Gothic"/>
                <a:cs typeface="Century Gothic"/>
                <a:sym typeface="Century Gothic"/>
              </a:rPr>
              <a:t>Cystine</a:t>
            </a:r>
            <a:endParaRPr b="1" sz="900">
              <a:solidFill>
                <a:srgbClr val="6AA84F"/>
              </a:solidFill>
              <a:latin typeface="Century Gothic"/>
              <a:ea typeface="Century Gothic"/>
              <a:cs typeface="Century Gothic"/>
              <a:sym typeface="Century Gothic"/>
            </a:endParaRPr>
          </a:p>
        </p:txBody>
      </p:sp>
      <p:sp>
        <p:nvSpPr>
          <p:cNvPr id="272" name="Google Shape;272;p27"/>
          <p:cNvSpPr txBox="1"/>
          <p:nvPr/>
        </p:nvSpPr>
        <p:spPr>
          <a:xfrm>
            <a:off x="900" y="4799550"/>
            <a:ext cx="1290000" cy="14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6AA84F"/>
                </a:solidFill>
                <a:latin typeface="Century Gothic"/>
                <a:ea typeface="Century Gothic"/>
                <a:cs typeface="Century Gothic"/>
                <a:sym typeface="Century Gothic"/>
              </a:rPr>
              <a:t>Ornithine</a:t>
            </a:r>
            <a:endParaRPr b="1" sz="900">
              <a:solidFill>
                <a:srgbClr val="6AA84F"/>
              </a:solidFill>
              <a:latin typeface="Century Gothic"/>
              <a:ea typeface="Century Gothic"/>
              <a:cs typeface="Century Gothic"/>
              <a:sym typeface="Century Gothic"/>
            </a:endParaRPr>
          </a:p>
        </p:txBody>
      </p:sp>
      <p:graphicFrame>
        <p:nvGraphicFramePr>
          <p:cNvPr id="273" name="Google Shape;273;p27"/>
          <p:cNvGraphicFramePr/>
          <p:nvPr/>
        </p:nvGraphicFramePr>
        <p:xfrm>
          <a:off x="788238" y="648300"/>
          <a:ext cx="3000000" cy="3000000"/>
        </p:xfrm>
        <a:graphic>
          <a:graphicData uri="http://schemas.openxmlformats.org/drawingml/2006/table">
            <a:tbl>
              <a:tblPr>
                <a:noFill/>
                <a:tableStyleId>{E2C37710-40B0-4A53-8B74-BEF794A9898E}</a:tableStyleId>
              </a:tblPr>
              <a:tblGrid>
                <a:gridCol w="1609600"/>
                <a:gridCol w="5992475"/>
              </a:tblGrid>
              <a:tr h="476050">
                <a:tc gridSpan="2">
                  <a:txBody>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Cystinuria</a:t>
                      </a:r>
                      <a:endParaRPr>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hMerge="1"/>
              </a:tr>
              <a:tr h="429850">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About the disease:</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Is one of the most common genetic error of amino acid transport</a:t>
                      </a:r>
                      <a:endParaRPr sz="1100">
                        <a:latin typeface="Century Gothic"/>
                        <a:ea typeface="Century Gothic"/>
                        <a:cs typeface="Century Gothic"/>
                        <a:sym typeface="Century Gothic"/>
                      </a:endParaRPr>
                    </a:p>
                  </a:txBody>
                  <a:tcPr marT="91425" marB="91425" marR="91425" marL="91425" anchor="ctr"/>
                </a:tc>
              </a:tr>
              <a:tr h="429850">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Example of:</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Inherited disorder in the transport of certain amino acids</a:t>
                      </a:r>
                      <a:endParaRPr sz="1100">
                        <a:latin typeface="Century Gothic"/>
                        <a:ea typeface="Century Gothic"/>
                        <a:cs typeface="Century Gothic"/>
                        <a:sym typeface="Century Gothic"/>
                      </a:endParaRPr>
                    </a:p>
                  </a:txBody>
                  <a:tcPr marT="91425" marB="91425" marR="91425" marL="91425" anchor="ctr"/>
                </a:tc>
              </a:tr>
              <a:tr h="429850">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Affects:</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The transport of Cystine and dibasic amino acids </a:t>
                      </a:r>
                      <a:r>
                        <a:rPr lang="en" sz="1100">
                          <a:solidFill>
                            <a:srgbClr val="6AA84F"/>
                          </a:solidFill>
                          <a:latin typeface="Century Gothic"/>
                          <a:ea typeface="Century Gothic"/>
                          <a:cs typeface="Century Gothic"/>
                          <a:sym typeface="Century Gothic"/>
                        </a:rPr>
                        <a:t>(COLA)</a:t>
                      </a:r>
                      <a:endParaRPr sz="1100">
                        <a:solidFill>
                          <a:srgbClr val="6AA84F"/>
                        </a:solidFill>
                        <a:latin typeface="Century Gothic"/>
                        <a:ea typeface="Century Gothic"/>
                        <a:cs typeface="Century Gothic"/>
                        <a:sym typeface="Century Gothic"/>
                      </a:endParaRPr>
                    </a:p>
                  </a:txBody>
                  <a:tcPr marT="91425" marB="91425" marR="91425" marL="91425" anchor="ctr"/>
                </a:tc>
              </a:tr>
              <a:tr h="429850">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Organs affected:</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Small intestine and the kidney </a:t>
                      </a:r>
                      <a:endParaRPr sz="1100">
                        <a:latin typeface="Century Gothic"/>
                        <a:ea typeface="Century Gothic"/>
                        <a:cs typeface="Century Gothic"/>
                        <a:sym typeface="Century Gothic"/>
                      </a:endParaRPr>
                    </a:p>
                  </a:txBody>
                  <a:tcPr marT="91425" marB="91425" marR="91425" marL="91425" anchor="ctr"/>
                </a:tc>
              </a:tr>
              <a:tr h="429850">
                <a:tc rowSpan="2">
                  <a:txBody>
                    <a:bodyPr/>
                    <a:lstStyle/>
                    <a:p>
                      <a:pPr indent="0" lvl="0" marL="0" rtl="0" algn="ctr">
                        <a:spcBef>
                          <a:spcPts val="0"/>
                        </a:spcBef>
                        <a:spcAft>
                          <a:spcPts val="0"/>
                        </a:spcAft>
                        <a:buNone/>
                      </a:pPr>
                      <a:r>
                        <a:rPr lang="en" sz="1100">
                          <a:latin typeface="Century Gothic"/>
                          <a:ea typeface="Century Gothic"/>
                          <a:cs typeface="Century Gothic"/>
                          <a:sym typeface="Century Gothic"/>
                        </a:rPr>
                        <a:t>Clinically:</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Cystine and dibasic amino acids appear in the urine</a:t>
                      </a:r>
                      <a:endParaRPr sz="1100">
                        <a:latin typeface="Century Gothic"/>
                        <a:ea typeface="Century Gothic"/>
                        <a:cs typeface="Century Gothic"/>
                        <a:sym typeface="Century Gothic"/>
                      </a:endParaRPr>
                    </a:p>
                  </a:txBody>
                  <a:tcPr marT="91425" marB="91425" marR="91425" marL="91425" anchor="ctr"/>
                </a:tc>
              </a:tr>
              <a:tr h="429850">
                <a:tc vMerge="1"/>
                <a:tc>
                  <a:txBody>
                    <a:bodyPr/>
                    <a:lstStyle/>
                    <a:p>
                      <a:pPr indent="0" lvl="0" marL="0" rtl="0" algn="ctr">
                        <a:spcBef>
                          <a:spcPts val="0"/>
                        </a:spcBef>
                        <a:spcAft>
                          <a:spcPts val="0"/>
                        </a:spcAft>
                        <a:buNone/>
                      </a:pPr>
                      <a:r>
                        <a:rPr lang="en" sz="1100">
                          <a:latin typeface="Century Gothic"/>
                          <a:ea typeface="Century Gothic"/>
                          <a:cs typeface="Century Gothic"/>
                          <a:sym typeface="Century Gothic"/>
                        </a:rPr>
                        <a:t>There is kidney stones formation </a:t>
                      </a:r>
                      <a:r>
                        <a:rPr lang="en" sz="1100">
                          <a:solidFill>
                            <a:srgbClr val="6AA84F"/>
                          </a:solidFill>
                          <a:latin typeface="Century Gothic"/>
                          <a:ea typeface="Century Gothic"/>
                          <a:cs typeface="Century Gothic"/>
                          <a:sym typeface="Century Gothic"/>
                        </a:rPr>
                        <a:t>because they’re not absorbed</a:t>
                      </a:r>
                      <a:endParaRPr sz="1100">
                        <a:solidFill>
                          <a:srgbClr val="6AA84F"/>
                        </a:solidFill>
                        <a:latin typeface="Century Gothic"/>
                        <a:ea typeface="Century Gothic"/>
                        <a:cs typeface="Century Gothic"/>
                        <a:sym typeface="Century Gothic"/>
                      </a:endParaRPr>
                    </a:p>
                  </a:txBody>
                  <a:tcPr marT="91425" marB="91425" marR="91425" marL="91425" anchor="ctr"/>
                </a:tc>
              </a:tr>
              <a:tr h="637825">
                <a:tc>
                  <a:txBody>
                    <a:bodyPr/>
                    <a:lstStyle/>
                    <a:p>
                      <a:pPr indent="0" lvl="0" marL="0" rtl="0" algn="ctr">
                        <a:spcBef>
                          <a:spcPts val="0"/>
                        </a:spcBef>
                        <a:spcAft>
                          <a:spcPts val="0"/>
                        </a:spcAft>
                        <a:buNone/>
                      </a:pPr>
                      <a:r>
                        <a:rPr lang="en" sz="1100">
                          <a:solidFill>
                            <a:schemeClr val="dk1"/>
                          </a:solidFill>
                          <a:latin typeface="Century Gothic"/>
                          <a:ea typeface="Century Gothic"/>
                          <a:cs typeface="Century Gothic"/>
                          <a:sym typeface="Century Gothic"/>
                        </a:rPr>
                        <a:t>Treatment:</a:t>
                      </a:r>
                      <a:endParaRPr sz="1100">
                        <a:latin typeface="Century Gothic"/>
                        <a:ea typeface="Century Gothic"/>
                        <a:cs typeface="Century Gothic"/>
                        <a:sym typeface="Century Gothic"/>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Oral hydration (drinking lots of water) is an important part of Treatment (to prevent kidney stones formation)</a:t>
                      </a:r>
                      <a:endParaRPr sz="1100">
                        <a:latin typeface="Century Gothic"/>
                        <a:ea typeface="Century Gothic"/>
                        <a:cs typeface="Century Gothic"/>
                        <a:sym typeface="Century Gothic"/>
                      </a:endParaRPr>
                    </a:p>
                  </a:txBody>
                  <a:tcPr marT="91425" marB="91425" marR="91425" marL="91425" anchor="ctr"/>
                </a:tc>
              </a:tr>
            </a:tbl>
          </a:graphicData>
        </a:graphic>
      </p:graphicFrame>
      <p:sp>
        <p:nvSpPr>
          <p:cNvPr id="274" name="Google Shape;274;p27"/>
          <p:cNvSpPr txBox="1"/>
          <p:nvPr/>
        </p:nvSpPr>
        <p:spPr>
          <a:xfrm>
            <a:off x="4082650" y="4595600"/>
            <a:ext cx="4246200" cy="334200"/>
          </a:xfrm>
          <a:prstGeom prst="rect">
            <a:avLst/>
          </a:prstGeom>
          <a:noFill/>
          <a:ln cap="flat" cmpd="sng" w="9525">
            <a:solidFill>
              <a:srgbClr val="6AA84F"/>
            </a:solidFill>
            <a:prstDash val="lg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6AA84F"/>
                </a:solidFill>
                <a:latin typeface="Century Gothic"/>
                <a:ea typeface="Century Gothic"/>
                <a:cs typeface="Century Gothic"/>
                <a:sym typeface="Century Gothic"/>
              </a:rPr>
              <a:t>Remember:cystine is made up of dimer of 2 cysteine by a disulfide bond</a:t>
            </a:r>
            <a:endParaRPr sz="900">
              <a:solidFill>
                <a:srgbClr val="6AA84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