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4" r:id="rId5"/>
    <p:sldMasterId id="214748366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y="5143500" cx="9144000"/>
  <p:notesSz cx="6858000" cy="9144000"/>
  <p:embeddedFontLst>
    <p:embeddedFont>
      <p:font typeface="Roboto"/>
      <p:regular r:id="rId20"/>
      <p:bold r:id="rId21"/>
      <p:italic r:id="rId22"/>
      <p:boldItalic r:id="rId23"/>
    </p:embeddedFont>
    <p:embeddedFont>
      <p:font typeface="Exo"/>
      <p:regular r:id="rId24"/>
      <p:bold r:id="rId25"/>
      <p:italic r:id="rId26"/>
      <p:boldItalic r:id="rId27"/>
    </p:embeddedFont>
    <p:embeddedFont>
      <p:font typeface="Comfortaa"/>
      <p:regular r:id="rId28"/>
      <p:bold r:id="rId29"/>
    </p:embeddedFont>
    <p:embeddedFont>
      <p:font typeface="Century Gothic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7B8E3C65-3CEF-4E75-98F5-7D1E7BA7A7D7}">
  <a:tblStyle styleId="{7B8E3C65-3CEF-4E75-98F5-7D1E7BA7A7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54A5763C-916D-41D4-BE64-08F54435115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Exo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Exo-italic.fntdata"/><Relationship Id="rId25" Type="http://schemas.openxmlformats.org/officeDocument/2006/relationships/font" Target="fonts/Exo-bold.fntdata"/><Relationship Id="rId28" Type="http://schemas.openxmlformats.org/officeDocument/2006/relationships/font" Target="fonts/Comfortaa-regular.fntdata"/><Relationship Id="rId27" Type="http://schemas.openxmlformats.org/officeDocument/2006/relationships/font" Target="fonts/Exo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Comfortaa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CenturyGothic-bold.fntdata"/><Relationship Id="rId30" Type="http://schemas.openxmlformats.org/officeDocument/2006/relationships/font" Target="fonts/CenturyGothic-regular.fntdata"/><Relationship Id="rId11" Type="http://schemas.openxmlformats.org/officeDocument/2006/relationships/slide" Target="slides/slide4.xml"/><Relationship Id="rId33" Type="http://schemas.openxmlformats.org/officeDocument/2006/relationships/font" Target="fonts/CenturyGothic-boldItalic.fntdata"/><Relationship Id="rId10" Type="http://schemas.openxmlformats.org/officeDocument/2006/relationships/slide" Target="slides/slide3.xml"/><Relationship Id="rId32" Type="http://schemas.openxmlformats.org/officeDocument/2006/relationships/font" Target="fonts/CenturyGothic-italic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5fa03b296_2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g75fa03b296_2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75fa03b296_2_2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75fa03b296_2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75fa03b296_2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g75fa03b296_2_2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75fa03b296_2_2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75fa03b296_2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5fa03b296_2_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5fa03b296_2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5fa03b296_2_9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75fa03b296_2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75fa03b296_2_1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75fa03b296_2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75fa03b296_2_1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75fa03b296_2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75fa03b296_2_1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75fa03b296_2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75fa03b296_2_1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75fa03b296_2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75fa03b296_2_1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75fa03b296_2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75fa03b296_2_2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75fa03b296_2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Contents slide layout">
  <p:cSld name="2_Contents slide layout"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idx="1" type="body"/>
          </p:nvPr>
        </p:nvSpPr>
        <p:spPr>
          <a:xfrm>
            <a:off x="1" y="254632"/>
            <a:ext cx="91440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4100"/>
              <a:buNone/>
              <a:defRPr i="0" sz="4100" u="none" cap="none" strike="noStrike">
                <a:solidFill>
                  <a:srgbClr val="3F3F3F"/>
                </a:solidFill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i="0" sz="1500" u="none" cap="none" strike="noStrike">
                <a:solidFill>
                  <a:schemeClr val="dk1"/>
                </a:solidFill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i="0" sz="1400" u="none" cap="none" strike="noStrike">
                <a:solidFill>
                  <a:schemeClr val="dk1"/>
                </a:solidFill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i="0" sz="1400" u="none" cap="none" strike="noStrike">
                <a:solidFill>
                  <a:schemeClr val="dk1"/>
                </a:solidFill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i="0" sz="1400" u="none" cap="none" strike="noStrike">
                <a:solidFill>
                  <a:schemeClr val="dk1"/>
                </a:solidFill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i="0" sz="1400" u="none" cap="none" strike="noStrike">
                <a:solidFill>
                  <a:schemeClr val="dk1"/>
                </a:solidFill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i="0" sz="1400" u="none" cap="none" strike="noStrike">
                <a:solidFill>
                  <a:schemeClr val="dk1"/>
                </a:solidFill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i="0" sz="14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rtl="0"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rtl="0"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rtl="0"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rtl="0"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rtl="0"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rtl="0"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rtl="0"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rtl="0"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>
            <p:ph idx="1" type="body"/>
          </p:nvPr>
        </p:nvSpPr>
        <p:spPr>
          <a:xfrm>
            <a:off x="311700" y="4230575"/>
            <a:ext cx="59985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/>
        </p:txBody>
      </p:sp>
      <p:sp>
        <p:nvSpPr>
          <p:cNvPr id="58" name="Google Shape;5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700"/>
              <a:buChar char="●"/>
              <a:defRPr sz="2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700"/>
              <a:buChar char="○"/>
              <a:defRPr sz="27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700"/>
              <a:buChar char="■"/>
              <a:defRPr sz="27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700"/>
              <a:buChar char="●"/>
              <a:defRPr sz="27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700"/>
              <a:buChar char="○"/>
              <a:defRPr sz="27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700"/>
              <a:buChar char="■"/>
              <a:defRPr sz="27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700"/>
              <a:buChar char="●"/>
              <a:defRPr sz="27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700"/>
              <a:buChar char="○"/>
              <a:defRPr sz="27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700"/>
              <a:buChar char="■"/>
              <a:defRPr sz="2700"/>
            </a:lvl9pPr>
          </a:lstStyle>
          <a:p/>
        </p:txBody>
      </p:sp>
      <p:sp>
        <p:nvSpPr>
          <p:cNvPr id="61" name="Google Shape;61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62" name="Google Shape;6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/>
          <p:nvPr>
            <p:ph type="title"/>
          </p:nvPr>
        </p:nvSpPr>
        <p:spPr>
          <a:xfrm>
            <a:off x="311700" y="2150850"/>
            <a:ext cx="85206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65" name="Google Shape;6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8" name="Google Shape;6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9" name="Google Shape;6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 algn="r">
              <a:buNone/>
              <a:defRPr sz="1000">
                <a:solidFill>
                  <a:srgbClr val="CCCC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rtl="0" algn="r">
              <a:buNone/>
              <a:defRPr sz="1000">
                <a:solidFill>
                  <a:srgbClr val="CCCC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rtl="0" algn="r">
              <a:buNone/>
              <a:defRPr sz="1000">
                <a:solidFill>
                  <a:srgbClr val="CCCC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rtl="0" algn="r">
              <a:buNone/>
              <a:defRPr sz="1000">
                <a:solidFill>
                  <a:srgbClr val="CCCC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rtl="0" algn="r">
              <a:buNone/>
              <a:defRPr sz="1000">
                <a:solidFill>
                  <a:srgbClr val="CCCC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rtl="0" algn="r">
              <a:buNone/>
              <a:defRPr sz="1000">
                <a:solidFill>
                  <a:srgbClr val="CCCC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rtl="0" algn="r">
              <a:buNone/>
              <a:defRPr sz="1000">
                <a:solidFill>
                  <a:srgbClr val="CCCC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rtl="0" algn="r">
              <a:buNone/>
              <a:defRPr sz="1000">
                <a:solidFill>
                  <a:srgbClr val="CCCC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rtl="0" algn="r">
              <a:buNone/>
              <a:defRPr sz="1000">
                <a:solidFill>
                  <a:srgbClr val="CCCC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2" name="Google Shape;52;p13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10" Type="http://schemas.openxmlformats.org/officeDocument/2006/relationships/image" Target="../media/image1.jpg"/><Relationship Id="rId9" Type="http://schemas.openxmlformats.org/officeDocument/2006/relationships/image" Target="../media/image8.png"/><Relationship Id="rId5" Type="http://schemas.openxmlformats.org/officeDocument/2006/relationships/hyperlink" Target="https://docs.google.com/document/d/17RReqb4BTGefOjo_52ebxFN8EQZgYi0hSQxwvKSfPGQ/edit?usp=sharing" TargetMode="External"/><Relationship Id="rId6" Type="http://schemas.openxmlformats.org/officeDocument/2006/relationships/hyperlink" Target="https://docs.google.com/document/d/17RReqb4BTGefOjo_52ebxFN8EQZgYi0hSQxwvKSfPGQ/edit?usp=sharing" TargetMode="External"/><Relationship Id="rId7" Type="http://schemas.openxmlformats.org/officeDocument/2006/relationships/image" Target="../media/image3.png"/><Relationship Id="rId8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hyperlink" Target="https://twitter.com/Biochemistry438" TargetMode="External"/><Relationship Id="rId9" Type="http://schemas.openxmlformats.org/officeDocument/2006/relationships/image" Target="../media/image16.png"/><Relationship Id="rId5" Type="http://schemas.openxmlformats.org/officeDocument/2006/relationships/image" Target="../media/image14.png"/><Relationship Id="rId6" Type="http://schemas.openxmlformats.org/officeDocument/2006/relationships/hyperlink" Target="mailto:Biochemistryteam438@gmail.com" TargetMode="External"/><Relationship Id="rId7" Type="http://schemas.openxmlformats.org/officeDocument/2006/relationships/image" Target="../media/image7.png"/><Relationship Id="rId8" Type="http://schemas.openxmlformats.org/officeDocument/2006/relationships/hyperlink" Target="http://biochemistry438.sarahah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9.jpg"/><Relationship Id="rId5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/>
        </p:nvSpPr>
        <p:spPr>
          <a:xfrm>
            <a:off x="145819" y="4094475"/>
            <a:ext cx="1377900" cy="9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 u="sng">
                <a:solidFill>
                  <a:srgbClr val="999999"/>
                </a:solidFill>
              </a:rPr>
              <a:t>Color Index:</a:t>
            </a:r>
            <a:endParaRPr b="1" sz="900" u="sng">
              <a:solidFill>
                <a:srgbClr val="999999"/>
              </a:solidFill>
            </a:endParaRPr>
          </a:p>
          <a:p>
            <a:pPr indent="-22225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C78D8"/>
              </a:buClr>
              <a:buSzPts val="900"/>
              <a:buChar char="●"/>
            </a:pPr>
            <a:r>
              <a:rPr b="1" lang="en-GB" sz="900">
                <a:solidFill>
                  <a:srgbClr val="3C78D8"/>
                </a:solidFill>
              </a:rPr>
              <a:t>Main Topic</a:t>
            </a:r>
            <a:endParaRPr b="1" sz="900">
              <a:solidFill>
                <a:srgbClr val="3C78D8"/>
              </a:solidFill>
            </a:endParaRPr>
          </a:p>
          <a:p>
            <a:pPr indent="-22225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900"/>
              <a:buChar char="●"/>
            </a:pPr>
            <a:r>
              <a:rPr b="1" lang="en-GB" sz="900">
                <a:solidFill>
                  <a:srgbClr val="434343"/>
                </a:solidFill>
              </a:rPr>
              <a:t>Main content</a:t>
            </a:r>
            <a:endParaRPr b="1" sz="900">
              <a:solidFill>
                <a:srgbClr val="434343"/>
              </a:solidFill>
            </a:endParaRPr>
          </a:p>
          <a:p>
            <a:pPr indent="-22225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C0000"/>
              </a:buClr>
              <a:buSzPts val="900"/>
              <a:buChar char="●"/>
            </a:pPr>
            <a:r>
              <a:rPr b="1" lang="en-GB" sz="900">
                <a:solidFill>
                  <a:srgbClr val="CC0000"/>
                </a:solidFill>
              </a:rPr>
              <a:t>Important </a:t>
            </a:r>
            <a:endParaRPr b="1" sz="900">
              <a:solidFill>
                <a:srgbClr val="266F8B"/>
              </a:solidFill>
            </a:endParaRPr>
          </a:p>
        </p:txBody>
      </p:sp>
      <p:pic>
        <p:nvPicPr>
          <p:cNvPr id="75" name="Google Shape;7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31" y="100377"/>
            <a:ext cx="1118026" cy="733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1931" y="-31369"/>
            <a:ext cx="902869" cy="86476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9"/>
          <p:cNvSpPr/>
          <p:nvPr/>
        </p:nvSpPr>
        <p:spPr>
          <a:xfrm>
            <a:off x="332813" y="2543175"/>
            <a:ext cx="42771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9"/>
          <p:cNvSpPr txBox="1"/>
          <p:nvPr/>
        </p:nvSpPr>
        <p:spPr>
          <a:xfrm>
            <a:off x="421890" y="1539150"/>
            <a:ext cx="4277100" cy="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Nutritional Requirements</a:t>
            </a:r>
            <a:endParaRPr b="1" sz="27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9" name="Google Shape;79;p19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9"/>
          <p:cNvSpPr txBox="1"/>
          <p:nvPr/>
        </p:nvSpPr>
        <p:spPr>
          <a:xfrm>
            <a:off x="2954100" y="4918525"/>
            <a:ext cx="3083400" cy="1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B7B7B7"/>
                </a:solidFill>
              </a:rPr>
              <a:t>Biochemistry teamwork 438 - Gastrointestinal &amp; Nutrition Block </a:t>
            </a:r>
            <a:endParaRPr sz="800">
              <a:solidFill>
                <a:srgbClr val="B7B7B7"/>
              </a:solidFill>
            </a:endParaRPr>
          </a:p>
        </p:txBody>
      </p:sp>
      <p:sp>
        <p:nvSpPr>
          <p:cNvPr id="81" name="Google Shape;81;p19"/>
          <p:cNvSpPr txBox="1"/>
          <p:nvPr/>
        </p:nvSpPr>
        <p:spPr>
          <a:xfrm>
            <a:off x="1405838" y="4185619"/>
            <a:ext cx="18690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2225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AA84F"/>
              </a:buClr>
              <a:buSzPts val="900"/>
              <a:buChar char="●"/>
            </a:pPr>
            <a:r>
              <a:rPr b="1" lang="en-GB" sz="900">
                <a:solidFill>
                  <a:srgbClr val="6AA84F"/>
                </a:solidFill>
              </a:rPr>
              <a:t>Drs’ notes</a:t>
            </a:r>
            <a:endParaRPr b="1" sz="900">
              <a:solidFill>
                <a:srgbClr val="6AA84F"/>
              </a:solidFill>
            </a:endParaRPr>
          </a:p>
          <a:p>
            <a:pPr indent="-22225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900"/>
              <a:buChar char="●"/>
            </a:pPr>
            <a:r>
              <a:rPr b="1" lang="en-GB" sz="900">
                <a:solidFill>
                  <a:srgbClr val="999999"/>
                </a:solidFill>
              </a:rPr>
              <a:t>Extra info</a:t>
            </a:r>
            <a:endParaRPr sz="900"/>
          </a:p>
        </p:txBody>
      </p:sp>
      <p:grpSp>
        <p:nvGrpSpPr>
          <p:cNvPr id="82" name="Google Shape;82;p19"/>
          <p:cNvGrpSpPr/>
          <p:nvPr/>
        </p:nvGrpSpPr>
        <p:grpSpPr>
          <a:xfrm>
            <a:off x="7642115" y="4674221"/>
            <a:ext cx="1501887" cy="392306"/>
            <a:chOff x="2543239" y="1722299"/>
            <a:chExt cx="1771511" cy="409505"/>
          </a:xfrm>
        </p:grpSpPr>
        <p:sp>
          <p:nvSpPr>
            <p:cNvPr id="83" name="Google Shape;83;p19"/>
            <p:cNvSpPr/>
            <p:nvPr/>
          </p:nvSpPr>
          <p:spPr>
            <a:xfrm rot="10800000">
              <a:off x="2543239" y="1757704"/>
              <a:ext cx="1771500" cy="374100"/>
            </a:xfrm>
            <a:prstGeom prst="homePlate">
              <a:avLst>
                <a:gd fmla="val 50000" name="adj"/>
              </a:avLst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9"/>
            <p:cNvSpPr txBox="1"/>
            <p:nvPr/>
          </p:nvSpPr>
          <p:spPr>
            <a:xfrm>
              <a:off x="2943750" y="1722299"/>
              <a:ext cx="1371000" cy="40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100" u="sng">
                  <a:solidFill>
                    <a:srgbClr val="FFFFFF"/>
                  </a:solidFill>
                  <a:hlinkClick r:id="rId5"/>
                </a:rPr>
                <a:t>Editing File</a:t>
              </a:r>
              <a:endParaRPr b="1" sz="1100" u="sng">
                <a:solidFill>
                  <a:srgbClr val="FFFFFF"/>
                </a:solidFill>
              </a:endParaRPr>
            </a:p>
          </p:txBody>
        </p:sp>
      </p:grpSp>
      <p:pic>
        <p:nvPicPr>
          <p:cNvPr id="85" name="Google Shape;85;p19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37825" y="4713400"/>
            <a:ext cx="313950" cy="31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9"/>
          <p:cNvPicPr preferRelativeResize="0"/>
          <p:nvPr/>
        </p:nvPicPr>
        <p:blipFill>
          <a:blip r:embed="rId8">
            <a:alphaModFix amt="10000"/>
          </a:blip>
          <a:stretch>
            <a:fillRect/>
          </a:stretch>
        </p:blipFill>
        <p:spPr>
          <a:xfrm rot="-1097955">
            <a:off x="6530159" y="1245481"/>
            <a:ext cx="828914" cy="2379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01549" y="1069050"/>
            <a:ext cx="3351625" cy="2600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102352" y="6375"/>
            <a:ext cx="738025" cy="73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8"/>
          <p:cNvSpPr txBox="1"/>
          <p:nvPr/>
        </p:nvSpPr>
        <p:spPr>
          <a:xfrm>
            <a:off x="2147513" y="193613"/>
            <a:ext cx="48489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Summary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95" name="Google Shape;295;p28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8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28"/>
          <p:cNvSpPr/>
          <p:nvPr/>
        </p:nvSpPr>
        <p:spPr>
          <a:xfrm>
            <a:off x="1810340" y="1164227"/>
            <a:ext cx="5870700" cy="534600"/>
          </a:xfrm>
          <a:prstGeom prst="roundRect">
            <a:avLst>
              <a:gd fmla="val 16667" name="adj"/>
            </a:avLst>
          </a:prstGeom>
          <a:solidFill>
            <a:srgbClr val="4A86E8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Nutritional Requirements </a:t>
            </a:r>
            <a:endParaRPr b="1" sz="18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98" name="Google Shape;298;p28"/>
          <p:cNvSpPr/>
          <p:nvPr/>
        </p:nvSpPr>
        <p:spPr>
          <a:xfrm>
            <a:off x="601750" y="3474225"/>
            <a:ext cx="1790100" cy="6303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700">
                <a:latin typeface="Century Gothic"/>
                <a:ea typeface="Century Gothic"/>
                <a:cs typeface="Century Gothic"/>
                <a:sym typeface="Century Gothic"/>
              </a:rPr>
              <a:t>acceptable macronutrient distribution ranges (AMDR)</a:t>
            </a:r>
            <a:endParaRPr b="1" sz="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entury Gothic"/>
              <a:buChar char="●"/>
            </a:pPr>
            <a:r>
              <a:rPr lang="en-GB" sz="600">
                <a:latin typeface="Century Gothic"/>
                <a:ea typeface="Century Gothic"/>
                <a:cs typeface="Century Gothic"/>
                <a:sym typeface="Century Gothic"/>
              </a:rPr>
              <a:t>carbohydrates : 45-65%</a:t>
            </a:r>
            <a:endParaRPr sz="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entury Gothic"/>
              <a:buChar char="●"/>
            </a:pPr>
            <a:r>
              <a:rPr lang="en-GB" sz="600">
                <a:latin typeface="Century Gothic"/>
                <a:ea typeface="Century Gothic"/>
                <a:cs typeface="Century Gothic"/>
                <a:sym typeface="Century Gothic"/>
              </a:rPr>
              <a:t>Fats : 20-35%</a:t>
            </a:r>
            <a:endParaRPr sz="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entury Gothic"/>
              <a:buChar char="●"/>
            </a:pPr>
            <a:r>
              <a:rPr lang="en-GB" sz="600">
                <a:latin typeface="Century Gothic"/>
                <a:ea typeface="Century Gothic"/>
                <a:cs typeface="Century Gothic"/>
                <a:sym typeface="Century Gothic"/>
              </a:rPr>
              <a:t>Proteins : 10-35%</a:t>
            </a:r>
            <a:endParaRPr sz="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entury Gothic"/>
              <a:buChar char="●"/>
            </a:pPr>
            <a:r>
              <a:rPr lang="en-GB" sz="600">
                <a:latin typeface="Century Gothic"/>
                <a:ea typeface="Century Gothic"/>
                <a:cs typeface="Century Gothic"/>
                <a:sym typeface="Century Gothic"/>
              </a:rPr>
              <a:t>Fibers : &gt;25 g</a:t>
            </a:r>
            <a:endParaRPr sz="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9" name="Google Shape;299;p28"/>
          <p:cNvSpPr/>
          <p:nvPr/>
        </p:nvSpPr>
        <p:spPr>
          <a:xfrm>
            <a:off x="819150" y="2718274"/>
            <a:ext cx="2061900" cy="5655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latin typeface="Century Gothic"/>
                <a:ea typeface="Century Gothic"/>
                <a:cs typeface="Century Gothic"/>
                <a:sym typeface="Century Gothic"/>
              </a:rPr>
              <a:t>DRI</a:t>
            </a:r>
            <a:endParaRPr b="1" sz="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SzPts val="600"/>
              <a:buFont typeface="Century Gothic"/>
              <a:buChar char="●"/>
            </a:pPr>
            <a:r>
              <a:rPr lang="en-GB" sz="600">
                <a:latin typeface="Century Gothic"/>
                <a:ea typeface="Century Gothic"/>
                <a:cs typeface="Century Gothic"/>
                <a:sym typeface="Century Gothic"/>
              </a:rPr>
              <a:t>estimated average requirement (EAR)</a:t>
            </a:r>
            <a:endParaRPr sz="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SzPts val="600"/>
              <a:buFont typeface="Century Gothic"/>
              <a:buChar char="●"/>
            </a:pPr>
            <a:r>
              <a:rPr lang="en-GB" sz="600">
                <a:latin typeface="Century Gothic"/>
                <a:ea typeface="Century Gothic"/>
                <a:cs typeface="Century Gothic"/>
                <a:sym typeface="Century Gothic"/>
              </a:rPr>
              <a:t>recommended dietary allowance (RDA)</a:t>
            </a:r>
            <a:endParaRPr sz="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SzPts val="600"/>
              <a:buFont typeface="Century Gothic"/>
              <a:buChar char="●"/>
            </a:pPr>
            <a:r>
              <a:rPr lang="en-GB" sz="600">
                <a:latin typeface="Century Gothic"/>
                <a:ea typeface="Century Gothic"/>
                <a:cs typeface="Century Gothic"/>
                <a:sym typeface="Century Gothic"/>
              </a:rPr>
              <a:t>adequate intake (AI)</a:t>
            </a:r>
            <a:endParaRPr sz="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SzPts val="600"/>
              <a:buFont typeface="Century Gothic"/>
              <a:buChar char="●"/>
            </a:pPr>
            <a:r>
              <a:rPr lang="en-GB" sz="600">
                <a:latin typeface="Century Gothic"/>
                <a:ea typeface="Century Gothic"/>
                <a:cs typeface="Century Gothic"/>
                <a:sym typeface="Century Gothic"/>
              </a:rPr>
              <a:t>tolerable upper intake level (UL)</a:t>
            </a:r>
            <a:endParaRPr sz="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0" name="Google Shape;300;p28"/>
          <p:cNvSpPr/>
          <p:nvPr/>
        </p:nvSpPr>
        <p:spPr>
          <a:xfrm>
            <a:off x="3936520" y="1924233"/>
            <a:ext cx="1617600" cy="4719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Dietary guidelines &amp; goals </a:t>
            </a:r>
            <a:endParaRPr b="1" sz="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1" name="Google Shape;301;p28"/>
          <p:cNvSpPr/>
          <p:nvPr/>
        </p:nvSpPr>
        <p:spPr>
          <a:xfrm>
            <a:off x="6528967" y="2712371"/>
            <a:ext cx="1617600" cy="4719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Vegetarians</a:t>
            </a:r>
            <a:endParaRPr b="1" sz="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entury Gothic"/>
              <a:buChar char="●"/>
            </a:pPr>
            <a:r>
              <a:rPr lang="en-GB" sz="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Low iron,calcium,V D</a:t>
            </a:r>
            <a:endParaRPr sz="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entury Gothic"/>
              <a:buChar char="●"/>
            </a:pPr>
            <a:r>
              <a:rPr lang="en-GB" sz="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Megaloblastic anemia</a:t>
            </a:r>
            <a:endParaRPr sz="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entury Gothic"/>
              <a:buChar char="●"/>
            </a:pPr>
            <a:r>
              <a:rPr lang="en-GB" sz="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Low BP &amp; cancer rates</a:t>
            </a:r>
            <a:endParaRPr sz="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2" name="Google Shape;302;p28"/>
          <p:cNvSpPr/>
          <p:nvPr/>
        </p:nvSpPr>
        <p:spPr>
          <a:xfrm>
            <a:off x="6588625" y="3344550"/>
            <a:ext cx="1697400" cy="7599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latin typeface="Century Gothic"/>
                <a:ea typeface="Century Gothic"/>
                <a:cs typeface="Century Gothic"/>
                <a:sym typeface="Century Gothic"/>
              </a:rPr>
              <a:t>Basic energy expenditure</a:t>
            </a:r>
            <a:endParaRPr b="1" sz="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r>
              <a:rPr b="1" lang="en-GB" sz="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Resting metabolic rate (RMR):</a:t>
            </a:r>
            <a:endParaRPr b="1" sz="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Energy expense at rest Required for normal body function </a:t>
            </a:r>
            <a:endParaRPr sz="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r>
              <a:rPr b="1" lang="en-GB" sz="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Physical activity</a:t>
            </a:r>
            <a:endParaRPr b="1" sz="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r>
              <a:rPr b="1" lang="en-GB" sz="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Thermic effect:</a:t>
            </a:r>
            <a:r>
              <a:rPr lang="en-GB" sz="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body produces heat d/t digestion &amp; absorption </a:t>
            </a:r>
            <a:endParaRPr sz="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03" name="Google Shape;303;p28"/>
          <p:cNvCxnSpPr>
            <a:stCxn id="297" idx="3"/>
            <a:endCxn id="302" idx="3"/>
          </p:cNvCxnSpPr>
          <p:nvPr/>
        </p:nvCxnSpPr>
        <p:spPr>
          <a:xfrm>
            <a:off x="7681040" y="1431527"/>
            <a:ext cx="605100" cy="2292900"/>
          </a:xfrm>
          <a:prstGeom prst="curvedConnector3">
            <a:avLst>
              <a:gd fmla="val 139334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4" name="Google Shape;304;p28"/>
          <p:cNvCxnSpPr>
            <a:stCxn id="297" idx="3"/>
            <a:endCxn id="301" idx="3"/>
          </p:cNvCxnSpPr>
          <p:nvPr/>
        </p:nvCxnSpPr>
        <p:spPr>
          <a:xfrm>
            <a:off x="7681040" y="1431527"/>
            <a:ext cx="465600" cy="1516800"/>
          </a:xfrm>
          <a:prstGeom prst="curvedConnector3">
            <a:avLst>
              <a:gd fmla="val 151128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5" name="Google Shape;305;p28"/>
          <p:cNvCxnSpPr>
            <a:stCxn id="297" idx="1"/>
            <a:endCxn id="299" idx="1"/>
          </p:cNvCxnSpPr>
          <p:nvPr/>
        </p:nvCxnSpPr>
        <p:spPr>
          <a:xfrm flipH="1">
            <a:off x="819140" y="1431527"/>
            <a:ext cx="991200" cy="1569600"/>
          </a:xfrm>
          <a:prstGeom prst="curvedConnector3">
            <a:avLst>
              <a:gd fmla="val 124023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6" name="Google Shape;306;p28"/>
          <p:cNvCxnSpPr>
            <a:stCxn id="297" idx="1"/>
            <a:endCxn id="298" idx="1"/>
          </p:cNvCxnSpPr>
          <p:nvPr/>
        </p:nvCxnSpPr>
        <p:spPr>
          <a:xfrm flipH="1">
            <a:off x="601640" y="1431527"/>
            <a:ext cx="1208700" cy="2357700"/>
          </a:xfrm>
          <a:prstGeom prst="curvedConnector3">
            <a:avLst>
              <a:gd fmla="val 119692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7" name="Google Shape;307;p28"/>
          <p:cNvCxnSpPr>
            <a:stCxn id="297" idx="2"/>
            <a:endCxn id="300" idx="0"/>
          </p:cNvCxnSpPr>
          <p:nvPr/>
        </p:nvCxnSpPr>
        <p:spPr>
          <a:xfrm flipH="1" rot="-5400000">
            <a:off x="4633340" y="1811177"/>
            <a:ext cx="225300" cy="600"/>
          </a:xfrm>
          <a:prstGeom prst="curvedConnector3">
            <a:avLst>
              <a:gd fmla="val 50063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8" name="Google Shape;308;p28"/>
          <p:cNvSpPr/>
          <p:nvPr/>
        </p:nvSpPr>
        <p:spPr>
          <a:xfrm>
            <a:off x="1263450" y="1919800"/>
            <a:ext cx="1617600" cy="5346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700">
                <a:latin typeface="Century Gothic"/>
                <a:ea typeface="Century Gothic"/>
                <a:cs typeface="Century Gothic"/>
                <a:sym typeface="Century Gothic"/>
              </a:rPr>
              <a:t>Assessment of malnutrition:</a:t>
            </a:r>
            <a:endParaRPr b="1" sz="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Font typeface="Century Gothic"/>
              <a:buChar char="●"/>
            </a:pPr>
            <a:r>
              <a:rPr lang="en-GB" sz="700">
                <a:latin typeface="Century Gothic"/>
                <a:ea typeface="Century Gothic"/>
                <a:cs typeface="Century Gothic"/>
                <a:sym typeface="Century Gothic"/>
              </a:rPr>
              <a:t>Dietary intake studies</a:t>
            </a:r>
            <a:endParaRPr sz="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Font typeface="Century Gothic"/>
              <a:buChar char="●"/>
            </a:pPr>
            <a:r>
              <a:rPr lang="en-GB" sz="700">
                <a:latin typeface="Century Gothic"/>
                <a:ea typeface="Century Gothic"/>
                <a:cs typeface="Century Gothic"/>
                <a:sym typeface="Century Gothic"/>
              </a:rPr>
              <a:t>Biochemical studies</a:t>
            </a:r>
            <a:endParaRPr sz="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Font typeface="Century Gothic"/>
              <a:buChar char="●"/>
            </a:pPr>
            <a:r>
              <a:rPr lang="en-GB" sz="700">
                <a:latin typeface="Century Gothic"/>
                <a:ea typeface="Century Gothic"/>
                <a:cs typeface="Century Gothic"/>
                <a:sym typeface="Century Gothic"/>
              </a:rPr>
              <a:t>Clinical symptoms</a:t>
            </a:r>
            <a:endParaRPr sz="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9" name="Google Shape;309;p28"/>
          <p:cNvSpPr/>
          <p:nvPr/>
        </p:nvSpPr>
        <p:spPr>
          <a:xfrm>
            <a:off x="6249425" y="1955425"/>
            <a:ext cx="1617600" cy="4719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solidFill>
                  <a:schemeClr val="dk1"/>
                </a:solidFill>
              </a:rPr>
              <a:t>Energy requirement in humans</a:t>
            </a:r>
            <a:endParaRPr b="1" sz="7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dietary energy intake required to maintain energy balance in a healthy individual</a:t>
            </a:r>
            <a:endParaRPr b="1" sz="900">
              <a:solidFill>
                <a:schemeClr val="dk1"/>
              </a:solidFill>
            </a:endParaRPr>
          </a:p>
        </p:txBody>
      </p:sp>
      <p:cxnSp>
        <p:nvCxnSpPr>
          <p:cNvPr id="310" name="Google Shape;310;p28"/>
          <p:cNvCxnSpPr>
            <a:stCxn id="297" idx="1"/>
            <a:endCxn id="308" idx="1"/>
          </p:cNvCxnSpPr>
          <p:nvPr/>
        </p:nvCxnSpPr>
        <p:spPr>
          <a:xfrm flipH="1">
            <a:off x="1263440" y="1431527"/>
            <a:ext cx="546900" cy="755700"/>
          </a:xfrm>
          <a:prstGeom prst="curvedConnector3">
            <a:avLst>
              <a:gd fmla="val 143539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1" name="Google Shape;311;p28"/>
          <p:cNvSpPr/>
          <p:nvPr/>
        </p:nvSpPr>
        <p:spPr>
          <a:xfrm>
            <a:off x="6751525" y="4270200"/>
            <a:ext cx="1790100" cy="6303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latin typeface="Century Gothic"/>
                <a:ea typeface="Century Gothic"/>
                <a:cs typeface="Century Gothic"/>
                <a:sym typeface="Century Gothic"/>
              </a:rPr>
              <a:t>Total Parenteral Nutrition (TPN)</a:t>
            </a:r>
            <a:endParaRPr b="1" sz="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latin typeface="Century Gothic"/>
                <a:ea typeface="Century Gothic"/>
                <a:cs typeface="Century Gothic"/>
                <a:sym typeface="Century Gothic"/>
              </a:rPr>
              <a:t>-route of administration: I.V , tube feeding</a:t>
            </a:r>
            <a:endParaRPr sz="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700">
                <a:latin typeface="Century Gothic"/>
                <a:ea typeface="Century Gothic"/>
                <a:cs typeface="Century Gothic"/>
                <a:sym typeface="Century Gothic"/>
              </a:rPr>
              <a:t>-Indications: </a:t>
            </a:r>
            <a:r>
              <a:rPr lang="en-GB" sz="600">
                <a:latin typeface="Century Gothic"/>
                <a:ea typeface="Century Gothic"/>
                <a:cs typeface="Century Gothic"/>
                <a:sym typeface="Century Gothic"/>
              </a:rPr>
              <a:t>IBD, coma, cachexia, prolonged ileus and extensive burns</a:t>
            </a:r>
            <a:endParaRPr sz="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2" name="Google Shape;312;p28"/>
          <p:cNvSpPr/>
          <p:nvPr/>
        </p:nvSpPr>
        <p:spPr>
          <a:xfrm>
            <a:off x="369752" y="4280299"/>
            <a:ext cx="1617600" cy="4095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Food pyramid </a:t>
            </a:r>
            <a:endParaRPr b="1" sz="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13" name="Google Shape;313;p28"/>
          <p:cNvCxnSpPr>
            <a:stCxn id="297" idx="3"/>
            <a:endCxn id="309" idx="3"/>
          </p:cNvCxnSpPr>
          <p:nvPr/>
        </p:nvCxnSpPr>
        <p:spPr>
          <a:xfrm>
            <a:off x="7681040" y="1431527"/>
            <a:ext cx="186000" cy="759900"/>
          </a:xfrm>
          <a:prstGeom prst="curvedConnector3">
            <a:avLst>
              <a:gd fmla="val 228016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4" name="Google Shape;314;p28"/>
          <p:cNvCxnSpPr>
            <a:stCxn id="297" idx="1"/>
            <a:endCxn id="312" idx="1"/>
          </p:cNvCxnSpPr>
          <p:nvPr/>
        </p:nvCxnSpPr>
        <p:spPr>
          <a:xfrm flipH="1">
            <a:off x="369740" y="1431527"/>
            <a:ext cx="1440600" cy="3053400"/>
          </a:xfrm>
          <a:prstGeom prst="curvedConnector3">
            <a:avLst>
              <a:gd fmla="val 116529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5" name="Google Shape;315;p28"/>
          <p:cNvCxnSpPr>
            <a:stCxn id="297" idx="3"/>
            <a:endCxn id="311" idx="3"/>
          </p:cNvCxnSpPr>
          <p:nvPr/>
        </p:nvCxnSpPr>
        <p:spPr>
          <a:xfrm>
            <a:off x="7681040" y="1431527"/>
            <a:ext cx="860700" cy="3153900"/>
          </a:xfrm>
          <a:prstGeom prst="curvedConnector3">
            <a:avLst>
              <a:gd fmla="val 127653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D9EEB"/>
        </a:solidFill>
      </p:bgPr>
    </p:bg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9"/>
          <p:cNvSpPr txBox="1"/>
          <p:nvPr/>
        </p:nvSpPr>
        <p:spPr>
          <a:xfrm>
            <a:off x="53475" y="685556"/>
            <a:ext cx="5892000" cy="4381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FFFFFF"/>
                </a:solidFill>
                <a:highlight>
                  <a:srgbClr val="3C78D8"/>
                </a:highlight>
              </a:rPr>
              <a:t> MCQs :</a:t>
            </a:r>
            <a:endParaRPr b="1" sz="1500" u="sng">
              <a:solidFill>
                <a:srgbClr val="FFFFFF"/>
              </a:solidFill>
              <a:highlight>
                <a:srgbClr val="3C78D8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 u="sng">
              <a:solidFill>
                <a:srgbClr val="00A1D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3C78D8"/>
                </a:solidFill>
              </a:rPr>
              <a:t>Q1:</a:t>
            </a:r>
            <a:r>
              <a:rPr b="1" lang="en-GB" sz="1200">
                <a:solidFill>
                  <a:srgbClr val="3C78D8"/>
                </a:solidFill>
              </a:rPr>
              <a:t> 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a nutrient is considered essential but the experimental data are inadequate for determining EAR and RDA we use:</a:t>
            </a:r>
            <a:endParaRPr b="1" sz="1200">
              <a:solidFill>
                <a:srgbClr val="3C78D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</a:rPr>
              <a:t>a)</a:t>
            </a:r>
            <a:r>
              <a:rPr lang="en-GB" sz="1200">
                <a:solidFill>
                  <a:srgbClr val="434343"/>
                </a:solidFill>
              </a:rPr>
              <a:t> </a:t>
            </a: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Adequate intake (AI)</a:t>
            </a:r>
            <a:r>
              <a:rPr lang="en-GB" sz="1200">
                <a:solidFill>
                  <a:srgbClr val="434343"/>
                </a:solidFill>
              </a:rPr>
              <a:t>         </a:t>
            </a:r>
            <a:r>
              <a:rPr b="1" lang="en-GB" sz="1200">
                <a:solidFill>
                  <a:srgbClr val="434343"/>
                </a:solidFill>
              </a:rPr>
              <a:t>b)</a:t>
            </a:r>
            <a:r>
              <a:rPr lang="en-GB" sz="1200">
                <a:solidFill>
                  <a:srgbClr val="434343"/>
                </a:solidFill>
              </a:rPr>
              <a:t> </a:t>
            </a: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Tolerable upper intake level (UL)</a:t>
            </a:r>
            <a:r>
              <a:rPr lang="en-GB" sz="1200">
                <a:solidFill>
                  <a:srgbClr val="434343"/>
                </a:solidFill>
              </a:rPr>
              <a:t> </a:t>
            </a:r>
            <a:endParaRPr sz="12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</a:rPr>
              <a:t>c)</a:t>
            </a:r>
            <a:r>
              <a:rPr lang="en-GB" sz="1200"/>
              <a:t> </a:t>
            </a: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AMDR</a:t>
            </a:r>
            <a:r>
              <a:rPr b="1" lang="en-GB" sz="1200"/>
              <a:t>                                   </a:t>
            </a:r>
            <a:r>
              <a:rPr b="1" lang="en-GB" sz="1200">
                <a:solidFill>
                  <a:srgbClr val="434343"/>
                </a:solidFill>
              </a:rPr>
              <a:t>d</a:t>
            </a:r>
            <a:r>
              <a:rPr b="1" lang="en-GB" sz="1200">
                <a:solidFill>
                  <a:srgbClr val="434343"/>
                </a:solidFill>
              </a:rPr>
              <a:t>) </a:t>
            </a:r>
            <a:r>
              <a:rPr lang="en-GB" sz="1200">
                <a:solidFill>
                  <a:srgbClr val="434343"/>
                </a:solidFill>
              </a:rPr>
              <a:t>N</a:t>
            </a:r>
            <a:r>
              <a:rPr lang="en-GB" sz="1200">
                <a:solidFill>
                  <a:srgbClr val="434343"/>
                </a:solidFill>
              </a:rPr>
              <a:t>one of them</a:t>
            </a:r>
            <a:endParaRPr sz="12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3C78D8"/>
                </a:solidFill>
              </a:rPr>
              <a:t>Q2:</a:t>
            </a:r>
            <a:r>
              <a:rPr b="1" lang="en-GB" sz="1200">
                <a:solidFill>
                  <a:srgbClr val="3C78D8"/>
                </a:solidFill>
              </a:rPr>
              <a:t> </a:t>
            </a:r>
            <a:r>
              <a:rPr b="1" lang="en-GB" sz="11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AMDR for adult regarding the fibers:</a:t>
            </a:r>
            <a:endParaRPr b="1" sz="1200">
              <a:solidFill>
                <a:srgbClr val="3C78D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</a:rPr>
              <a:t>a)</a:t>
            </a:r>
            <a:r>
              <a:rPr lang="en-GB" sz="1200">
                <a:solidFill>
                  <a:srgbClr val="434343"/>
                </a:solidFill>
              </a:rPr>
              <a:t>        20%             </a:t>
            </a:r>
            <a:r>
              <a:rPr b="1" lang="en-GB" sz="1200">
                <a:solidFill>
                  <a:srgbClr val="434343"/>
                </a:solidFill>
              </a:rPr>
              <a:t>b)</a:t>
            </a:r>
            <a:r>
              <a:rPr lang="en-GB" sz="1200">
                <a:solidFill>
                  <a:srgbClr val="434343"/>
                </a:solidFill>
              </a:rPr>
              <a:t>            &gt;20 g               </a:t>
            </a:r>
            <a:r>
              <a:rPr b="1" lang="en-GB" sz="1200">
                <a:solidFill>
                  <a:srgbClr val="434343"/>
                </a:solidFill>
              </a:rPr>
              <a:t>c)</a:t>
            </a:r>
            <a:r>
              <a:rPr lang="en-GB" sz="1200">
                <a:solidFill>
                  <a:srgbClr val="434343"/>
                </a:solidFill>
              </a:rPr>
              <a:t>           &lt;20 g              </a:t>
            </a:r>
            <a:r>
              <a:rPr b="1" lang="en-GB" sz="1200">
                <a:solidFill>
                  <a:srgbClr val="434343"/>
                </a:solidFill>
              </a:rPr>
              <a:t>d)</a:t>
            </a:r>
            <a:r>
              <a:rPr lang="en-GB" sz="1200">
                <a:solidFill>
                  <a:srgbClr val="434343"/>
                </a:solidFill>
              </a:rPr>
              <a:t> &gt;20%</a:t>
            </a:r>
            <a:endParaRPr sz="12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3C78D8"/>
                </a:solidFill>
              </a:rPr>
              <a:t>Q3:</a:t>
            </a:r>
            <a:r>
              <a:rPr b="1" lang="en-GB" sz="1200">
                <a:solidFill>
                  <a:srgbClr val="3C78D8"/>
                </a:solidFill>
              </a:rPr>
              <a:t> 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Biochemical studies identify :</a:t>
            </a:r>
            <a:endParaRPr b="1"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</a:t>
            </a: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linical nutritional deficiencies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People with deficient diets 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Subclinical nutritional deficiencies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 &amp; C</a:t>
            </a:r>
            <a:endParaRPr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Q4: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type of 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anemia vegans may develop?</a:t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Sideroblastic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Normocytic     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Megaloblastic 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emolytic</a:t>
            </a:r>
            <a:endParaRPr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Q5: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Energy 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balance maintained by:</a:t>
            </a:r>
            <a:r>
              <a:rPr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Century Gothic"/>
                <a:ea typeface="Century Gothic"/>
                <a:cs typeface="Century Gothic"/>
                <a:sym typeface="Century Gothic"/>
              </a:rPr>
              <a:t>a)</a:t>
            </a:r>
            <a:r>
              <a:rPr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Energy expenditure 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Fats     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alorie intake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arbohydrates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Q6: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Which of the 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following is determined by EAR + 2 SD?</a:t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Adequate intake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   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b)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Tolerable upper intake level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</a:t>
            </a:r>
            <a:endParaRPr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stimated average requirement 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ecommended dietary allowance </a:t>
            </a:r>
            <a:endParaRPr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17145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A1DA"/>
              </a:solidFill>
            </a:endParaRPr>
          </a:p>
        </p:txBody>
      </p:sp>
      <p:sp>
        <p:nvSpPr>
          <p:cNvPr id="321" name="Google Shape;321;p29"/>
          <p:cNvSpPr txBox="1"/>
          <p:nvPr/>
        </p:nvSpPr>
        <p:spPr>
          <a:xfrm>
            <a:off x="6002900" y="685556"/>
            <a:ext cx="3058800" cy="2156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FFFFFF"/>
                </a:solidFill>
                <a:highlight>
                  <a:srgbClr val="3C78D8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SAQs :</a:t>
            </a:r>
            <a:endParaRPr b="1" sz="1500" u="sng">
              <a:solidFill>
                <a:srgbClr val="FFFFFF"/>
              </a:solidFill>
              <a:highlight>
                <a:srgbClr val="3C78D8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Q1: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Mention two 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Dietary reference intake standards.</a:t>
            </a:r>
            <a:endParaRPr b="1"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Q2: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Define d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ietary reference intake.</a:t>
            </a:r>
            <a:endParaRPr b="1"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Q3: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does 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energy expenditure depends on? </a:t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Q4: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Define total parenteral 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nutrition.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2" name="Google Shape;322;p29"/>
          <p:cNvSpPr txBox="1"/>
          <p:nvPr/>
        </p:nvSpPr>
        <p:spPr>
          <a:xfrm>
            <a:off x="6002750" y="3036972"/>
            <a:ext cx="3058800" cy="276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999999"/>
            </a:solidFill>
            <a:prstDash val="dash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D8D8D8"/>
                </a:solidFill>
              </a:rPr>
              <a:t>1)  A        2) B         3) C       4) C     5) A&amp;C </a:t>
            </a:r>
            <a:r>
              <a:rPr lang="en-GB" sz="800"/>
              <a:t>    </a:t>
            </a:r>
            <a:r>
              <a:rPr lang="en-GB" sz="800">
                <a:solidFill>
                  <a:srgbClr val="D8D8D8"/>
                </a:solidFill>
              </a:rPr>
              <a:t>6) D</a:t>
            </a:r>
            <a:endParaRPr sz="800">
              <a:solidFill>
                <a:srgbClr val="D8D8D8"/>
              </a:solidFill>
            </a:endParaRPr>
          </a:p>
        </p:txBody>
      </p:sp>
      <p:sp>
        <p:nvSpPr>
          <p:cNvPr id="323" name="Google Shape;323;p29"/>
          <p:cNvSpPr txBox="1"/>
          <p:nvPr/>
        </p:nvSpPr>
        <p:spPr>
          <a:xfrm>
            <a:off x="5885450" y="2842194"/>
            <a:ext cx="2026500" cy="1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095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Char char="★"/>
            </a:pPr>
            <a:r>
              <a:rPr b="1" lang="en-GB" sz="700">
                <a:solidFill>
                  <a:srgbClr val="434343"/>
                </a:solidFill>
                <a:highlight>
                  <a:srgbClr val="FFFFFF"/>
                </a:highlight>
              </a:rPr>
              <a:t>MCQs </a:t>
            </a:r>
            <a:r>
              <a:rPr b="1" i="0" lang="en-GB" sz="700" u="none" cap="none" strike="noStrike">
                <a:solidFill>
                  <a:srgbClr val="434343"/>
                </a:solidFill>
                <a:highlight>
                  <a:srgbClr val="FFFFFF"/>
                </a:highlight>
              </a:rPr>
              <a:t>Answer</a:t>
            </a:r>
            <a:r>
              <a:rPr b="1" lang="en-GB" sz="700">
                <a:solidFill>
                  <a:srgbClr val="434343"/>
                </a:solidFill>
                <a:highlight>
                  <a:srgbClr val="FFFFFF"/>
                </a:highlight>
              </a:rPr>
              <a:t> key:</a:t>
            </a:r>
            <a:endParaRPr b="1" i="0" sz="700" u="none" cap="none" strike="noStrike">
              <a:solidFill>
                <a:srgbClr val="434343"/>
              </a:solidFill>
              <a:highlight>
                <a:srgbClr val="FFFFFF"/>
              </a:highlight>
            </a:endParaRPr>
          </a:p>
        </p:txBody>
      </p:sp>
      <p:sp>
        <p:nvSpPr>
          <p:cNvPr id="324" name="Google Shape;324;p29"/>
          <p:cNvSpPr txBox="1"/>
          <p:nvPr/>
        </p:nvSpPr>
        <p:spPr>
          <a:xfrm>
            <a:off x="5885450" y="3380628"/>
            <a:ext cx="20892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095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Char char="★"/>
            </a:pPr>
            <a:r>
              <a:rPr b="1" lang="en-GB" sz="700">
                <a:solidFill>
                  <a:srgbClr val="434343"/>
                </a:solidFill>
                <a:highlight>
                  <a:srgbClr val="FFFFFF"/>
                </a:highlight>
              </a:rPr>
              <a:t>SAQs </a:t>
            </a:r>
            <a:r>
              <a:rPr b="1" i="0" lang="en-GB" sz="700" u="none" cap="none" strike="noStrike">
                <a:solidFill>
                  <a:srgbClr val="434343"/>
                </a:solidFill>
                <a:highlight>
                  <a:srgbClr val="FFFFFF"/>
                </a:highlight>
              </a:rPr>
              <a:t>Answe</a:t>
            </a:r>
            <a:r>
              <a:rPr b="1" lang="en-GB" sz="700">
                <a:solidFill>
                  <a:srgbClr val="434343"/>
                </a:solidFill>
                <a:highlight>
                  <a:srgbClr val="FFFFFF"/>
                </a:highlight>
              </a:rPr>
              <a:t>r key:</a:t>
            </a:r>
            <a:endParaRPr b="1" i="0" sz="700" u="none" cap="none" strike="noStrike">
              <a:solidFill>
                <a:srgbClr val="434343"/>
              </a:solidFill>
              <a:highlight>
                <a:srgbClr val="FFFFFF"/>
              </a:highlight>
            </a:endParaRPr>
          </a:p>
        </p:txBody>
      </p:sp>
      <p:sp>
        <p:nvSpPr>
          <p:cNvPr id="325" name="Google Shape;325;p29"/>
          <p:cNvSpPr txBox="1"/>
          <p:nvPr/>
        </p:nvSpPr>
        <p:spPr>
          <a:xfrm>
            <a:off x="6002900" y="3589244"/>
            <a:ext cx="3058800" cy="1478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666666"/>
            </a:solidFill>
            <a:prstDash val="dash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700"/>
              <a:buFont typeface="Century Gothic"/>
              <a:buAutoNum type="arabicPeriod"/>
            </a:pPr>
            <a:r>
              <a:rPr b="1" lang="en-GB" sz="7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estimated average requirement (EAR), </a:t>
            </a:r>
            <a:r>
              <a:rPr b="1" lang="en-GB" sz="7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recommended dietary allowance (RDA), adequate intake (AI), tolerable upper intake level (UL)</a:t>
            </a:r>
            <a:endParaRPr b="1" sz="700">
              <a:solidFill>
                <a:srgbClr val="CCCC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700"/>
              <a:buFont typeface="Century Gothic"/>
              <a:buAutoNum type="arabicPeriod"/>
            </a:pPr>
            <a:r>
              <a:rPr b="1" lang="en-GB" sz="7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quantitative estimates of nutrient intakes required to prevent deficiencies and maintain optimal health in population</a:t>
            </a:r>
            <a:endParaRPr b="1" sz="700">
              <a:solidFill>
                <a:srgbClr val="CCCC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30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700"/>
              <a:buFont typeface="Century Gothic"/>
              <a:buAutoNum type="arabicPeriod"/>
            </a:pPr>
            <a:r>
              <a:rPr b="1" lang="en-GB" sz="7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Resting metabolic rate , physical activity and thermic effect </a:t>
            </a:r>
            <a:endParaRPr b="1" sz="700">
              <a:solidFill>
                <a:srgbClr val="CCCC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30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700"/>
              <a:buFont typeface="Century Gothic"/>
              <a:buAutoNum type="arabicPeriod"/>
            </a:pPr>
            <a:r>
              <a:rPr b="1" lang="en-GB" sz="7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type of exogenous nutrition in which terminally-ill patients are provided with all essential nutrients intravenously or through tube feeding</a:t>
            </a:r>
            <a:endParaRPr b="1" sz="700">
              <a:solidFill>
                <a:srgbClr val="CCCC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6" name="Google Shape;326;p29"/>
          <p:cNvSpPr txBox="1"/>
          <p:nvPr/>
        </p:nvSpPr>
        <p:spPr>
          <a:xfrm>
            <a:off x="0" y="0"/>
            <a:ext cx="91440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FFFFFF"/>
                </a:solidFill>
              </a:rPr>
              <a:t>Quiz</a:t>
            </a: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0"/>
          <p:cNvSpPr txBox="1"/>
          <p:nvPr/>
        </p:nvSpPr>
        <p:spPr>
          <a:xfrm>
            <a:off x="181500" y="238538"/>
            <a:ext cx="4557900" cy="620100"/>
          </a:xfrm>
          <a:prstGeom prst="rect">
            <a:avLst/>
          </a:prstGeom>
          <a:gradFill>
            <a:gsLst>
              <a:gs pos="0">
                <a:srgbClr val="3C78D8">
                  <a:alpha val="45000"/>
                </a:srgbClr>
              </a:gs>
              <a:gs pos="100000">
                <a:srgbClr val="6D9EEB">
                  <a:alpha val="45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FFFFFF"/>
                </a:solidFill>
              </a:rPr>
              <a:t>Team members</a:t>
            </a:r>
            <a:endParaRPr sz="2700">
              <a:solidFill>
                <a:srgbClr val="FFFFFF"/>
              </a:solidFill>
            </a:endParaRPr>
          </a:p>
        </p:txBody>
      </p:sp>
      <p:sp>
        <p:nvSpPr>
          <p:cNvPr id="332" name="Google Shape;332;p30"/>
          <p:cNvSpPr txBox="1"/>
          <p:nvPr/>
        </p:nvSpPr>
        <p:spPr>
          <a:xfrm>
            <a:off x="210600" y="1287350"/>
            <a:ext cx="20163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</a:pPr>
            <a:r>
              <a:rPr lang="en-GB" sz="1100">
                <a:latin typeface="Comfortaa"/>
                <a:ea typeface="Comfortaa"/>
                <a:cs typeface="Comfortaa"/>
                <a:sym typeface="Comfortaa"/>
              </a:rPr>
              <a:t>Ajeed Al-Rashoud                       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</a:pPr>
            <a:r>
              <a:rPr lang="en-GB" sz="1100">
                <a:latin typeface="Comfortaa"/>
                <a:ea typeface="Comfortaa"/>
                <a:cs typeface="Comfortaa"/>
                <a:sym typeface="Comfortaa"/>
              </a:rPr>
              <a:t>Alwateen Albalawi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</a:pPr>
            <a:r>
              <a:rPr lang="en-GB" sz="1100">
                <a:latin typeface="Comfortaa"/>
                <a:ea typeface="Comfortaa"/>
                <a:cs typeface="Comfortaa"/>
                <a:sym typeface="Comfortaa"/>
              </a:rPr>
              <a:t>Amira AlDakhilallah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</a:pPr>
            <a:r>
              <a:rPr lang="en-GB" sz="1100">
                <a:latin typeface="Comfortaa"/>
                <a:ea typeface="Comfortaa"/>
                <a:cs typeface="Comfortaa"/>
                <a:sym typeface="Comfortaa"/>
              </a:rPr>
              <a:t>Arwa Al Emam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</a:pPr>
            <a:r>
              <a:rPr lang="en-GB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Deema Almaziad</a:t>
            </a:r>
            <a:r>
              <a:rPr lang="en-GB" sz="1100">
                <a:latin typeface="Comfortaa"/>
                <a:ea typeface="Comfortaa"/>
                <a:cs typeface="Comfortaa"/>
                <a:sym typeface="Comfortaa"/>
              </a:rPr>
              <a:t>  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</a:pPr>
            <a:r>
              <a:rPr lang="en-GB" sz="1100">
                <a:latin typeface="Comfortaa"/>
                <a:ea typeface="Comfortaa"/>
                <a:cs typeface="Comfortaa"/>
                <a:sym typeface="Comfortaa"/>
              </a:rPr>
              <a:t>Ghaliah Alnufaei                   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</a:pPr>
            <a:r>
              <a:rPr lang="en-GB" sz="1100">
                <a:latin typeface="Comfortaa"/>
                <a:ea typeface="Comfortaa"/>
                <a:cs typeface="Comfortaa"/>
                <a:sym typeface="Comfortaa"/>
              </a:rPr>
              <a:t>Haifa Alwaily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</a:pPr>
            <a:r>
              <a:rPr lang="en-GB" sz="1100">
                <a:latin typeface="Comfortaa"/>
                <a:ea typeface="Comfortaa"/>
                <a:cs typeface="Comfortaa"/>
                <a:sym typeface="Comfortaa"/>
              </a:rPr>
              <a:t>Leena Alnassar</a:t>
            </a:r>
            <a:r>
              <a:rPr lang="en-GB" sz="1100"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</a:pPr>
            <a:r>
              <a:rPr lang="en-GB" sz="1100">
                <a:latin typeface="Comfortaa"/>
                <a:ea typeface="Comfortaa"/>
                <a:cs typeface="Comfortaa"/>
                <a:sym typeface="Comfortaa"/>
              </a:rPr>
              <a:t>Lama Aldakhil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</a:pPr>
            <a:r>
              <a:rPr lang="en-GB" sz="1100">
                <a:latin typeface="Comfortaa"/>
                <a:ea typeface="Comfortaa"/>
                <a:cs typeface="Comfortaa"/>
                <a:sym typeface="Comfortaa"/>
              </a:rPr>
              <a:t>Lamiss Alzahrani                           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</a:pPr>
            <a:r>
              <a:rPr lang="en-GB" sz="1100">
                <a:latin typeface="Comfortaa"/>
                <a:ea typeface="Comfortaa"/>
                <a:cs typeface="Comfortaa"/>
                <a:sym typeface="Comfortaa"/>
              </a:rPr>
              <a:t>Nouf Alhumaidhi                       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</a:pPr>
            <a:r>
              <a:rPr lang="en-GB" sz="1100">
                <a:latin typeface="Comfortaa"/>
                <a:ea typeface="Comfortaa"/>
                <a:cs typeface="Comfortaa"/>
                <a:sym typeface="Comfortaa"/>
              </a:rPr>
              <a:t>Noura Alturki                   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latin typeface="Comfortaa"/>
                <a:ea typeface="Comfortaa"/>
                <a:cs typeface="Comfortaa"/>
                <a:sym typeface="Comfortaa"/>
              </a:rPr>
              <a:t>        </a:t>
            </a:r>
            <a:r>
              <a:rPr b="1" lang="en-GB" sz="1100">
                <a:latin typeface="Comfortaa"/>
                <a:ea typeface="Comfortaa"/>
                <a:cs typeface="Comfortaa"/>
                <a:sym typeface="Comfortaa"/>
              </a:rPr>
              <a:t>Sarah Alkhalife</a:t>
            </a:r>
            <a:endParaRPr b="1" sz="1100"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</a:pPr>
            <a:r>
              <a:rPr lang="en-GB" sz="1100">
                <a:latin typeface="Comfortaa"/>
                <a:ea typeface="Comfortaa"/>
                <a:cs typeface="Comfortaa"/>
                <a:sym typeface="Comfortaa"/>
              </a:rPr>
              <a:t>Shahd Alsalamah                          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latin typeface="Comfortaa"/>
                <a:ea typeface="Comfortaa"/>
                <a:cs typeface="Comfortaa"/>
                <a:sym typeface="Comfortaa"/>
              </a:rPr>
              <a:t>        </a:t>
            </a:r>
            <a:r>
              <a:rPr b="1" lang="en-GB" sz="1100">
                <a:latin typeface="Comfortaa"/>
                <a:ea typeface="Comfortaa"/>
                <a:cs typeface="Comfortaa"/>
                <a:sym typeface="Comfortaa"/>
              </a:rPr>
              <a:t>Taif Alotaibi</a:t>
            </a:r>
            <a:endParaRPr b="1" sz="11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33" name="Google Shape;333;p30"/>
          <p:cNvSpPr txBox="1"/>
          <p:nvPr/>
        </p:nvSpPr>
        <p:spPr>
          <a:xfrm>
            <a:off x="415125" y="4592725"/>
            <a:ext cx="17943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Lina Alosaimi</a:t>
            </a:r>
            <a:endParaRPr sz="1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34" name="Google Shape;334;p30"/>
          <p:cNvSpPr/>
          <p:nvPr/>
        </p:nvSpPr>
        <p:spPr>
          <a:xfrm>
            <a:off x="5143500" y="0"/>
            <a:ext cx="4000500" cy="5143500"/>
          </a:xfrm>
          <a:prstGeom prst="rect">
            <a:avLst/>
          </a:prstGeom>
          <a:gradFill>
            <a:gsLst>
              <a:gs pos="0">
                <a:srgbClr val="3C78D8">
                  <a:alpha val="43850"/>
                </a:srgbClr>
              </a:gs>
              <a:gs pos="100000">
                <a:srgbClr val="6D9EEB">
                  <a:alpha val="4385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30"/>
          <p:cNvSpPr/>
          <p:nvPr/>
        </p:nvSpPr>
        <p:spPr>
          <a:xfrm>
            <a:off x="6126094" y="1674638"/>
            <a:ext cx="1794300" cy="179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30"/>
          <p:cNvSpPr txBox="1"/>
          <p:nvPr/>
        </p:nvSpPr>
        <p:spPr>
          <a:xfrm>
            <a:off x="5230688" y="651356"/>
            <a:ext cx="38262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79400" lvl="0" marL="3429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Char char="★"/>
            </a:pPr>
            <a:r>
              <a:rPr b="1" lang="en-GB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may see me struggle but you will never see me quit.</a:t>
            </a:r>
            <a:endParaRPr b="1" sz="1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7" name="Google Shape;337;p30"/>
          <p:cNvSpPr txBox="1"/>
          <p:nvPr/>
        </p:nvSpPr>
        <p:spPr>
          <a:xfrm>
            <a:off x="181500" y="969850"/>
            <a:ext cx="13515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latin typeface="Comic Sans MS"/>
                <a:ea typeface="Comic Sans MS"/>
                <a:cs typeface="Comic Sans MS"/>
                <a:sym typeface="Comic Sans MS"/>
              </a:rPr>
              <a:t>Girls Team:</a:t>
            </a:r>
            <a:endParaRPr b="1" sz="15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38" name="Google Shape;33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5151" y="1606143"/>
            <a:ext cx="2016259" cy="1931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30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75944" y="3559247"/>
            <a:ext cx="294694" cy="274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30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98028" y="3584514"/>
            <a:ext cx="240488" cy="224192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30"/>
          <p:cNvSpPr txBox="1"/>
          <p:nvPr/>
        </p:nvSpPr>
        <p:spPr>
          <a:xfrm>
            <a:off x="6639779" y="3923981"/>
            <a:ext cx="767100" cy="2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</a:rPr>
              <a:t>We hear you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342" name="Google Shape;342;p30"/>
          <p:cNvSpPr txBox="1"/>
          <p:nvPr/>
        </p:nvSpPr>
        <p:spPr>
          <a:xfrm>
            <a:off x="248850" y="4000163"/>
            <a:ext cx="4557900" cy="620100"/>
          </a:xfrm>
          <a:prstGeom prst="rect">
            <a:avLst/>
          </a:prstGeom>
          <a:gradFill>
            <a:gsLst>
              <a:gs pos="0">
                <a:srgbClr val="3C78D8">
                  <a:alpha val="45000"/>
                </a:srgbClr>
              </a:gs>
              <a:gs pos="100000">
                <a:srgbClr val="6D9EEB">
                  <a:alpha val="45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FFFFFF"/>
                </a:solidFill>
              </a:rPr>
              <a:t>Team Leaders</a:t>
            </a:r>
            <a:endParaRPr sz="2700">
              <a:solidFill>
                <a:srgbClr val="FFFFFF"/>
              </a:solidFill>
            </a:endParaRPr>
          </a:p>
        </p:txBody>
      </p:sp>
      <p:sp>
        <p:nvSpPr>
          <p:cNvPr id="343" name="Google Shape;343;p30"/>
          <p:cNvSpPr txBox="1"/>
          <p:nvPr/>
        </p:nvSpPr>
        <p:spPr>
          <a:xfrm>
            <a:off x="2607625" y="4592725"/>
            <a:ext cx="23364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Mohannad Alqarni</a:t>
            </a:r>
            <a:endParaRPr sz="1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44" name="Google Shape;344;p30"/>
          <p:cNvSpPr txBox="1"/>
          <p:nvPr/>
        </p:nvSpPr>
        <p:spPr>
          <a:xfrm>
            <a:off x="2498850" y="969850"/>
            <a:ext cx="13515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latin typeface="Comic Sans MS"/>
                <a:ea typeface="Comic Sans MS"/>
                <a:cs typeface="Comic Sans MS"/>
                <a:sym typeface="Comic Sans MS"/>
              </a:rPr>
              <a:t>Boys Team:</a:t>
            </a:r>
            <a:endParaRPr b="1" sz="15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45" name="Google Shape;345;p30"/>
          <p:cNvSpPr txBox="1"/>
          <p:nvPr/>
        </p:nvSpPr>
        <p:spPr>
          <a:xfrm>
            <a:off x="2277338" y="1446750"/>
            <a:ext cx="21591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●"/>
            </a:pPr>
            <a:r>
              <a:rPr lang="en-GB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Abdulrahman Bedaiwi</a:t>
            </a:r>
            <a:endParaRPr sz="1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●"/>
            </a:pPr>
            <a:r>
              <a:rPr lang="en-GB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Alkassem Binobaid</a:t>
            </a:r>
            <a:endParaRPr sz="1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●"/>
            </a:pPr>
            <a:r>
              <a:rPr lang="en-GB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Khayyal Alderaan</a:t>
            </a:r>
            <a:endParaRPr sz="1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●"/>
            </a:pPr>
            <a:r>
              <a:rPr lang="en-GB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Mashal Abaalkhail</a:t>
            </a:r>
            <a:endParaRPr sz="1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●"/>
            </a:pPr>
            <a:r>
              <a:rPr lang="en-GB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Naif Alsolais</a:t>
            </a:r>
            <a:endParaRPr sz="1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●"/>
            </a:pPr>
            <a:r>
              <a:rPr lang="en-GB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Omar Alyabis</a:t>
            </a:r>
            <a:endParaRPr sz="1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●"/>
            </a:pPr>
            <a:r>
              <a:rPr lang="en-GB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Omar Saeed</a:t>
            </a:r>
            <a:endParaRPr sz="1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●"/>
            </a:pPr>
            <a:r>
              <a:rPr lang="en-GB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Omar Odeh</a:t>
            </a:r>
            <a:endParaRPr sz="1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●"/>
            </a:pPr>
            <a:r>
              <a:rPr lang="en-GB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Rayyan Almousa</a:t>
            </a:r>
            <a:endParaRPr sz="1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●"/>
            </a:pPr>
            <a:r>
              <a:rPr lang="en-GB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Yazen Bajeaifer</a:t>
            </a:r>
            <a:endParaRPr sz="1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100"/>
              <a:buFont typeface="Comfortaa"/>
              <a:buChar char="●"/>
            </a:pPr>
            <a:r>
              <a:rPr lang="en-GB" sz="1100">
                <a:solidFill>
                  <a:srgbClr val="B7B7B7"/>
                </a:solidFill>
                <a:latin typeface="Comfortaa"/>
                <a:ea typeface="Comfortaa"/>
                <a:cs typeface="Comfortaa"/>
                <a:sym typeface="Comfortaa"/>
              </a:rPr>
              <a:t>VSLR *chuckles*</a:t>
            </a:r>
            <a:endParaRPr sz="1100">
              <a:solidFill>
                <a:srgbClr val="B7B7B7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46" name="Google Shape;346;p30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47" name="Google Shape;347;p30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8367" r="8375" t="0"/>
          <a:stretch/>
        </p:blipFill>
        <p:spPr>
          <a:xfrm>
            <a:off x="7208050" y="3582000"/>
            <a:ext cx="294675" cy="195125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30"/>
          <p:cNvSpPr/>
          <p:nvPr/>
        </p:nvSpPr>
        <p:spPr>
          <a:xfrm>
            <a:off x="358527" y="3729577"/>
            <a:ext cx="142858" cy="194400"/>
          </a:xfrm>
          <a:custGeom>
            <a:rect b="b" l="l" r="r" t="t"/>
            <a:pathLst>
              <a:path extrusionOk="0" h="3240000" w="2721114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C27BA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30"/>
          <p:cNvSpPr/>
          <p:nvPr/>
        </p:nvSpPr>
        <p:spPr>
          <a:xfrm>
            <a:off x="358527" y="3390127"/>
            <a:ext cx="142858" cy="194400"/>
          </a:xfrm>
          <a:custGeom>
            <a:rect b="b" l="l" r="r" t="t"/>
            <a:pathLst>
              <a:path extrusionOk="0" h="3240000" w="2721114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C27BA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/>
          <p:nvPr/>
        </p:nvSpPr>
        <p:spPr>
          <a:xfrm>
            <a:off x="448871" y="2153074"/>
            <a:ext cx="171600" cy="224100"/>
          </a:xfrm>
          <a:custGeom>
            <a:rect b="b" l="l" r="r" t="t"/>
            <a:pathLst>
              <a:path extrusionOk="0" h="120000" w="120000">
                <a:moveTo>
                  <a:pt x="115177" y="37005"/>
                </a:moveTo>
                <a:cubicBezTo>
                  <a:pt x="114111" y="35950"/>
                  <a:pt x="112377" y="35961"/>
                  <a:pt x="111322" y="37038"/>
                </a:cubicBezTo>
                <a:cubicBezTo>
                  <a:pt x="110572" y="37800"/>
                  <a:pt x="110388" y="38888"/>
                  <a:pt x="110716" y="39838"/>
                </a:cubicBezTo>
                <a:lnTo>
                  <a:pt x="110655" y="39861"/>
                </a:lnTo>
                <a:cubicBezTo>
                  <a:pt x="113138" y="46100"/>
                  <a:pt x="114544" y="52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cubicBezTo>
                  <a:pt x="29877" y="114544"/>
                  <a:pt x="5455" y="90127"/>
                  <a:pt x="5455" y="60000"/>
                </a:cubicBezTo>
                <a:cubicBezTo>
                  <a:pt x="5455" y="29872"/>
                  <a:pt x="29877" y="5455"/>
                  <a:pt x="60000" y="5455"/>
                </a:cubicBezTo>
                <a:cubicBezTo>
                  <a:pt x="75416" y="5455"/>
                  <a:pt x="89316" y="11866"/>
                  <a:pt x="99233" y="22161"/>
                </a:cubicBezTo>
                <a:lnTo>
                  <a:pt x="99266" y="22122"/>
                </a:lnTo>
                <a:cubicBezTo>
                  <a:pt x="100344" y="23094"/>
                  <a:pt x="101994" y="23072"/>
                  <a:pt x="103022" y="22027"/>
                </a:cubicBezTo>
                <a:cubicBezTo>
                  <a:pt x="104077" y="20950"/>
                  <a:pt x="104066" y="19227"/>
                  <a:pt x="102994" y="18166"/>
                </a:cubicBezTo>
                <a:cubicBezTo>
                  <a:pt x="102888" y="18066"/>
                  <a:pt x="102755" y="18022"/>
                  <a:pt x="102644" y="17944"/>
                </a:cubicBezTo>
                <a:cubicBezTo>
                  <a:pt x="91783" y="6894"/>
                  <a:pt x="76722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cubicBezTo>
                  <a:pt x="0" y="93133"/>
                  <a:pt x="26861" y="120000"/>
                  <a:pt x="60000" y="120000"/>
                </a:cubicBezTo>
                <a:cubicBezTo>
                  <a:pt x="93138" y="120000"/>
                  <a:pt x="120000" y="93133"/>
                  <a:pt x="120000" y="60000"/>
                </a:cubicBezTo>
                <a:cubicBezTo>
                  <a:pt x="120000" y="52288"/>
                  <a:pt x="118494" y="44938"/>
                  <a:pt x="115838" y="38161"/>
                </a:cubicBezTo>
                <a:cubicBezTo>
                  <a:pt x="115711" y="37744"/>
                  <a:pt x="115516" y="37338"/>
                  <a:pt x="115177" y="37005"/>
                </a:cubicBezTo>
                <a:moveTo>
                  <a:pt x="59955" y="75188"/>
                </a:moveTo>
                <a:lnTo>
                  <a:pt x="34655" y="49888"/>
                </a:lnTo>
                <a:cubicBezTo>
                  <a:pt x="34161" y="49394"/>
                  <a:pt x="33483" y="49088"/>
                  <a:pt x="32727" y="49088"/>
                </a:cubicBezTo>
                <a:cubicBezTo>
                  <a:pt x="31222" y="49088"/>
                  <a:pt x="30000" y="50311"/>
                  <a:pt x="30000" y="51816"/>
                </a:cubicBezTo>
                <a:cubicBezTo>
                  <a:pt x="30000" y="52572"/>
                  <a:pt x="30305" y="53250"/>
                  <a:pt x="30800" y="53750"/>
                </a:cubicBezTo>
                <a:lnTo>
                  <a:pt x="58072" y="81016"/>
                </a:lnTo>
                <a:cubicBezTo>
                  <a:pt x="58566" y="81511"/>
                  <a:pt x="59244" y="81816"/>
                  <a:pt x="60000" y="81816"/>
                </a:cubicBezTo>
                <a:cubicBezTo>
                  <a:pt x="60777" y="81816"/>
                  <a:pt x="61466" y="81488"/>
                  <a:pt x="61966" y="80966"/>
                </a:cubicBezTo>
                <a:lnTo>
                  <a:pt x="61972" y="80977"/>
                </a:lnTo>
                <a:lnTo>
                  <a:pt x="107516" y="33266"/>
                </a:lnTo>
                <a:cubicBezTo>
                  <a:pt x="107516" y="33272"/>
                  <a:pt x="107522" y="33277"/>
                  <a:pt x="107522" y="33283"/>
                </a:cubicBezTo>
                <a:lnTo>
                  <a:pt x="111416" y="29194"/>
                </a:lnTo>
                <a:cubicBezTo>
                  <a:pt x="111416" y="29194"/>
                  <a:pt x="111411" y="29188"/>
                  <a:pt x="111411" y="29183"/>
                </a:cubicBezTo>
                <a:lnTo>
                  <a:pt x="119244" y="20972"/>
                </a:lnTo>
                <a:lnTo>
                  <a:pt x="119238" y="20966"/>
                </a:lnTo>
                <a:cubicBezTo>
                  <a:pt x="119705" y="20477"/>
                  <a:pt x="120000" y="19816"/>
                  <a:pt x="120000" y="19088"/>
                </a:cubicBezTo>
                <a:cubicBezTo>
                  <a:pt x="120000" y="17588"/>
                  <a:pt x="118777" y="16361"/>
                  <a:pt x="117272" y="16361"/>
                </a:cubicBezTo>
                <a:cubicBezTo>
                  <a:pt x="116494" y="16361"/>
                  <a:pt x="115800" y="16694"/>
                  <a:pt x="115305" y="17216"/>
                </a:cubicBezTo>
                <a:lnTo>
                  <a:pt x="115300" y="17205"/>
                </a:lnTo>
                <a:lnTo>
                  <a:pt x="108294" y="24550"/>
                </a:lnTo>
                <a:cubicBezTo>
                  <a:pt x="108288" y="24544"/>
                  <a:pt x="108283" y="24533"/>
                  <a:pt x="108277" y="24527"/>
                </a:cubicBezTo>
                <a:lnTo>
                  <a:pt x="104472" y="28516"/>
                </a:lnTo>
                <a:cubicBezTo>
                  <a:pt x="104477" y="28522"/>
                  <a:pt x="104483" y="28533"/>
                  <a:pt x="104483" y="28538"/>
                </a:cubicBezTo>
                <a:cubicBezTo>
                  <a:pt x="104483" y="28538"/>
                  <a:pt x="59955" y="75188"/>
                  <a:pt x="59955" y="75188"/>
                </a:cubicBezTo>
                <a:close/>
              </a:path>
            </a:pathLst>
          </a:custGeom>
          <a:solidFill>
            <a:srgbClr val="151540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5154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" name="Google Shape;94;p20"/>
          <p:cNvSpPr/>
          <p:nvPr/>
        </p:nvSpPr>
        <p:spPr>
          <a:xfrm>
            <a:off x="448046" y="1575568"/>
            <a:ext cx="171600" cy="224100"/>
          </a:xfrm>
          <a:custGeom>
            <a:rect b="b" l="l" r="r" t="t"/>
            <a:pathLst>
              <a:path extrusionOk="0" h="120000" w="120000">
                <a:moveTo>
                  <a:pt x="115177" y="37005"/>
                </a:moveTo>
                <a:cubicBezTo>
                  <a:pt x="114111" y="35950"/>
                  <a:pt x="112377" y="35961"/>
                  <a:pt x="111322" y="37038"/>
                </a:cubicBezTo>
                <a:cubicBezTo>
                  <a:pt x="110572" y="37800"/>
                  <a:pt x="110388" y="38888"/>
                  <a:pt x="110716" y="39838"/>
                </a:cubicBezTo>
                <a:lnTo>
                  <a:pt x="110655" y="39861"/>
                </a:lnTo>
                <a:cubicBezTo>
                  <a:pt x="113138" y="46100"/>
                  <a:pt x="114544" y="52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cubicBezTo>
                  <a:pt x="29877" y="114544"/>
                  <a:pt x="5455" y="90127"/>
                  <a:pt x="5455" y="60000"/>
                </a:cubicBezTo>
                <a:cubicBezTo>
                  <a:pt x="5455" y="29872"/>
                  <a:pt x="29877" y="5455"/>
                  <a:pt x="60000" y="5455"/>
                </a:cubicBezTo>
                <a:cubicBezTo>
                  <a:pt x="75416" y="5455"/>
                  <a:pt x="89316" y="11866"/>
                  <a:pt x="99233" y="22161"/>
                </a:cubicBezTo>
                <a:lnTo>
                  <a:pt x="99266" y="22122"/>
                </a:lnTo>
                <a:cubicBezTo>
                  <a:pt x="100344" y="23094"/>
                  <a:pt x="101994" y="23072"/>
                  <a:pt x="103022" y="22027"/>
                </a:cubicBezTo>
                <a:cubicBezTo>
                  <a:pt x="104077" y="20950"/>
                  <a:pt x="104066" y="19227"/>
                  <a:pt x="102994" y="18166"/>
                </a:cubicBezTo>
                <a:cubicBezTo>
                  <a:pt x="102888" y="18066"/>
                  <a:pt x="102755" y="18022"/>
                  <a:pt x="102644" y="17944"/>
                </a:cubicBezTo>
                <a:cubicBezTo>
                  <a:pt x="91783" y="6894"/>
                  <a:pt x="76722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cubicBezTo>
                  <a:pt x="0" y="93133"/>
                  <a:pt x="26861" y="120000"/>
                  <a:pt x="60000" y="120000"/>
                </a:cubicBezTo>
                <a:cubicBezTo>
                  <a:pt x="93138" y="120000"/>
                  <a:pt x="120000" y="93133"/>
                  <a:pt x="120000" y="60000"/>
                </a:cubicBezTo>
                <a:cubicBezTo>
                  <a:pt x="120000" y="52288"/>
                  <a:pt x="118494" y="44938"/>
                  <a:pt x="115838" y="38161"/>
                </a:cubicBezTo>
                <a:cubicBezTo>
                  <a:pt x="115711" y="37744"/>
                  <a:pt x="115516" y="37338"/>
                  <a:pt x="115177" y="37005"/>
                </a:cubicBezTo>
                <a:moveTo>
                  <a:pt x="59955" y="75188"/>
                </a:moveTo>
                <a:lnTo>
                  <a:pt x="34655" y="49888"/>
                </a:lnTo>
                <a:cubicBezTo>
                  <a:pt x="34161" y="49394"/>
                  <a:pt x="33483" y="49088"/>
                  <a:pt x="32727" y="49088"/>
                </a:cubicBezTo>
                <a:cubicBezTo>
                  <a:pt x="31222" y="49088"/>
                  <a:pt x="30000" y="50311"/>
                  <a:pt x="30000" y="51816"/>
                </a:cubicBezTo>
                <a:cubicBezTo>
                  <a:pt x="30000" y="52572"/>
                  <a:pt x="30305" y="53250"/>
                  <a:pt x="30800" y="53750"/>
                </a:cubicBezTo>
                <a:lnTo>
                  <a:pt x="58072" y="81016"/>
                </a:lnTo>
                <a:cubicBezTo>
                  <a:pt x="58566" y="81511"/>
                  <a:pt x="59244" y="81816"/>
                  <a:pt x="60000" y="81816"/>
                </a:cubicBezTo>
                <a:cubicBezTo>
                  <a:pt x="60777" y="81816"/>
                  <a:pt x="61466" y="81488"/>
                  <a:pt x="61966" y="80966"/>
                </a:cubicBezTo>
                <a:lnTo>
                  <a:pt x="61972" y="80977"/>
                </a:lnTo>
                <a:lnTo>
                  <a:pt x="107516" y="33266"/>
                </a:lnTo>
                <a:cubicBezTo>
                  <a:pt x="107516" y="33272"/>
                  <a:pt x="107522" y="33277"/>
                  <a:pt x="107522" y="33283"/>
                </a:cubicBezTo>
                <a:lnTo>
                  <a:pt x="111416" y="29194"/>
                </a:lnTo>
                <a:cubicBezTo>
                  <a:pt x="111416" y="29194"/>
                  <a:pt x="111411" y="29188"/>
                  <a:pt x="111411" y="29183"/>
                </a:cubicBezTo>
                <a:lnTo>
                  <a:pt x="119244" y="20972"/>
                </a:lnTo>
                <a:lnTo>
                  <a:pt x="119238" y="20966"/>
                </a:lnTo>
                <a:cubicBezTo>
                  <a:pt x="119705" y="20477"/>
                  <a:pt x="120000" y="19816"/>
                  <a:pt x="120000" y="19088"/>
                </a:cubicBezTo>
                <a:cubicBezTo>
                  <a:pt x="120000" y="17588"/>
                  <a:pt x="118777" y="16361"/>
                  <a:pt x="117272" y="16361"/>
                </a:cubicBezTo>
                <a:cubicBezTo>
                  <a:pt x="116494" y="16361"/>
                  <a:pt x="115800" y="16694"/>
                  <a:pt x="115305" y="17216"/>
                </a:cubicBezTo>
                <a:lnTo>
                  <a:pt x="115300" y="17205"/>
                </a:lnTo>
                <a:lnTo>
                  <a:pt x="108294" y="24550"/>
                </a:lnTo>
                <a:cubicBezTo>
                  <a:pt x="108288" y="24544"/>
                  <a:pt x="108283" y="24533"/>
                  <a:pt x="108277" y="24527"/>
                </a:cubicBezTo>
                <a:lnTo>
                  <a:pt x="104472" y="28516"/>
                </a:lnTo>
                <a:cubicBezTo>
                  <a:pt x="104477" y="28522"/>
                  <a:pt x="104483" y="28533"/>
                  <a:pt x="104483" y="28538"/>
                </a:cubicBezTo>
                <a:cubicBezTo>
                  <a:pt x="104483" y="28538"/>
                  <a:pt x="59955" y="75188"/>
                  <a:pt x="59955" y="75188"/>
                </a:cubicBezTo>
                <a:close/>
              </a:path>
            </a:pathLst>
          </a:custGeom>
          <a:solidFill>
            <a:srgbClr val="151540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8E7CC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" name="Google Shape;95;p20"/>
          <p:cNvSpPr txBox="1"/>
          <p:nvPr/>
        </p:nvSpPr>
        <p:spPr>
          <a:xfrm>
            <a:off x="346619" y="911225"/>
            <a:ext cx="2126400" cy="6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3C78D8"/>
                </a:solidFill>
              </a:rPr>
              <a:t>Objectives</a:t>
            </a:r>
            <a:r>
              <a:rPr b="1" lang="en-GB" sz="2400">
                <a:solidFill>
                  <a:srgbClr val="3C78D8"/>
                </a:solidFill>
              </a:rPr>
              <a:t>:</a:t>
            </a:r>
            <a:endParaRPr sz="2400">
              <a:solidFill>
                <a:srgbClr val="3C78D8"/>
              </a:solidFill>
            </a:endParaRPr>
          </a:p>
        </p:txBody>
      </p:sp>
      <p:sp>
        <p:nvSpPr>
          <p:cNvPr id="96" name="Google Shape;96;p20"/>
          <p:cNvSpPr/>
          <p:nvPr/>
        </p:nvSpPr>
        <p:spPr>
          <a:xfrm>
            <a:off x="448045" y="2748177"/>
            <a:ext cx="171600" cy="224100"/>
          </a:xfrm>
          <a:custGeom>
            <a:rect b="b" l="l" r="r" t="t"/>
            <a:pathLst>
              <a:path extrusionOk="0" h="120000" w="120000">
                <a:moveTo>
                  <a:pt x="115177" y="37005"/>
                </a:moveTo>
                <a:cubicBezTo>
                  <a:pt x="114111" y="35950"/>
                  <a:pt x="112377" y="35961"/>
                  <a:pt x="111322" y="37038"/>
                </a:cubicBezTo>
                <a:cubicBezTo>
                  <a:pt x="110572" y="37800"/>
                  <a:pt x="110388" y="38888"/>
                  <a:pt x="110716" y="39838"/>
                </a:cubicBezTo>
                <a:lnTo>
                  <a:pt x="110655" y="39861"/>
                </a:lnTo>
                <a:cubicBezTo>
                  <a:pt x="113138" y="46100"/>
                  <a:pt x="114544" y="52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cubicBezTo>
                  <a:pt x="29877" y="114544"/>
                  <a:pt x="5455" y="90127"/>
                  <a:pt x="5455" y="60000"/>
                </a:cubicBezTo>
                <a:cubicBezTo>
                  <a:pt x="5455" y="29872"/>
                  <a:pt x="29877" y="5455"/>
                  <a:pt x="60000" y="5455"/>
                </a:cubicBezTo>
                <a:cubicBezTo>
                  <a:pt x="75416" y="5455"/>
                  <a:pt x="89316" y="11866"/>
                  <a:pt x="99233" y="22161"/>
                </a:cubicBezTo>
                <a:lnTo>
                  <a:pt x="99266" y="22122"/>
                </a:lnTo>
                <a:cubicBezTo>
                  <a:pt x="100344" y="23094"/>
                  <a:pt x="101994" y="23072"/>
                  <a:pt x="103022" y="22027"/>
                </a:cubicBezTo>
                <a:cubicBezTo>
                  <a:pt x="104077" y="20950"/>
                  <a:pt x="104066" y="19227"/>
                  <a:pt x="102994" y="18166"/>
                </a:cubicBezTo>
                <a:cubicBezTo>
                  <a:pt x="102888" y="18066"/>
                  <a:pt x="102755" y="18022"/>
                  <a:pt x="102644" y="17944"/>
                </a:cubicBezTo>
                <a:cubicBezTo>
                  <a:pt x="91783" y="6894"/>
                  <a:pt x="76722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cubicBezTo>
                  <a:pt x="0" y="93133"/>
                  <a:pt x="26861" y="120000"/>
                  <a:pt x="60000" y="120000"/>
                </a:cubicBezTo>
                <a:cubicBezTo>
                  <a:pt x="93138" y="120000"/>
                  <a:pt x="120000" y="93133"/>
                  <a:pt x="120000" y="60000"/>
                </a:cubicBezTo>
                <a:cubicBezTo>
                  <a:pt x="120000" y="52288"/>
                  <a:pt x="118494" y="44938"/>
                  <a:pt x="115838" y="38161"/>
                </a:cubicBezTo>
                <a:cubicBezTo>
                  <a:pt x="115711" y="37744"/>
                  <a:pt x="115516" y="37338"/>
                  <a:pt x="115177" y="37005"/>
                </a:cubicBezTo>
                <a:moveTo>
                  <a:pt x="59955" y="75188"/>
                </a:moveTo>
                <a:lnTo>
                  <a:pt x="34655" y="49888"/>
                </a:lnTo>
                <a:cubicBezTo>
                  <a:pt x="34161" y="49394"/>
                  <a:pt x="33483" y="49088"/>
                  <a:pt x="32727" y="49088"/>
                </a:cubicBezTo>
                <a:cubicBezTo>
                  <a:pt x="31222" y="49088"/>
                  <a:pt x="30000" y="50311"/>
                  <a:pt x="30000" y="51816"/>
                </a:cubicBezTo>
                <a:cubicBezTo>
                  <a:pt x="30000" y="52572"/>
                  <a:pt x="30305" y="53250"/>
                  <a:pt x="30800" y="53750"/>
                </a:cubicBezTo>
                <a:lnTo>
                  <a:pt x="58072" y="81016"/>
                </a:lnTo>
                <a:cubicBezTo>
                  <a:pt x="58566" y="81511"/>
                  <a:pt x="59244" y="81816"/>
                  <a:pt x="60000" y="81816"/>
                </a:cubicBezTo>
                <a:cubicBezTo>
                  <a:pt x="60777" y="81816"/>
                  <a:pt x="61466" y="81488"/>
                  <a:pt x="61966" y="80966"/>
                </a:cubicBezTo>
                <a:lnTo>
                  <a:pt x="61972" y="80977"/>
                </a:lnTo>
                <a:lnTo>
                  <a:pt x="107516" y="33266"/>
                </a:lnTo>
                <a:cubicBezTo>
                  <a:pt x="107516" y="33272"/>
                  <a:pt x="107522" y="33277"/>
                  <a:pt x="107522" y="33283"/>
                </a:cubicBezTo>
                <a:lnTo>
                  <a:pt x="111416" y="29194"/>
                </a:lnTo>
                <a:cubicBezTo>
                  <a:pt x="111416" y="29194"/>
                  <a:pt x="111411" y="29188"/>
                  <a:pt x="111411" y="29183"/>
                </a:cubicBezTo>
                <a:lnTo>
                  <a:pt x="119244" y="20972"/>
                </a:lnTo>
                <a:lnTo>
                  <a:pt x="119238" y="20966"/>
                </a:lnTo>
                <a:cubicBezTo>
                  <a:pt x="119705" y="20477"/>
                  <a:pt x="120000" y="19816"/>
                  <a:pt x="120000" y="19088"/>
                </a:cubicBezTo>
                <a:cubicBezTo>
                  <a:pt x="120000" y="17588"/>
                  <a:pt x="118777" y="16361"/>
                  <a:pt x="117272" y="16361"/>
                </a:cubicBezTo>
                <a:cubicBezTo>
                  <a:pt x="116494" y="16361"/>
                  <a:pt x="115800" y="16694"/>
                  <a:pt x="115305" y="17216"/>
                </a:cubicBezTo>
                <a:lnTo>
                  <a:pt x="115300" y="17205"/>
                </a:lnTo>
                <a:lnTo>
                  <a:pt x="108294" y="24550"/>
                </a:lnTo>
                <a:cubicBezTo>
                  <a:pt x="108288" y="24544"/>
                  <a:pt x="108283" y="24533"/>
                  <a:pt x="108277" y="24527"/>
                </a:cubicBezTo>
                <a:lnTo>
                  <a:pt x="104472" y="28516"/>
                </a:lnTo>
                <a:cubicBezTo>
                  <a:pt x="104477" y="28522"/>
                  <a:pt x="104483" y="28533"/>
                  <a:pt x="104483" y="28538"/>
                </a:cubicBezTo>
                <a:cubicBezTo>
                  <a:pt x="104483" y="28538"/>
                  <a:pt x="59955" y="75188"/>
                  <a:pt x="59955" y="75188"/>
                </a:cubicBezTo>
                <a:close/>
              </a:path>
            </a:pathLst>
          </a:custGeom>
          <a:solidFill>
            <a:srgbClr val="151540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5154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" name="Google Shape;97;p20"/>
          <p:cNvSpPr/>
          <p:nvPr/>
        </p:nvSpPr>
        <p:spPr>
          <a:xfrm>
            <a:off x="448046" y="3287386"/>
            <a:ext cx="171600" cy="224100"/>
          </a:xfrm>
          <a:custGeom>
            <a:rect b="b" l="l" r="r" t="t"/>
            <a:pathLst>
              <a:path extrusionOk="0" h="120000" w="120000">
                <a:moveTo>
                  <a:pt x="115177" y="37005"/>
                </a:moveTo>
                <a:cubicBezTo>
                  <a:pt x="114111" y="35950"/>
                  <a:pt x="112377" y="35961"/>
                  <a:pt x="111322" y="37038"/>
                </a:cubicBezTo>
                <a:cubicBezTo>
                  <a:pt x="110572" y="37800"/>
                  <a:pt x="110388" y="38888"/>
                  <a:pt x="110716" y="39838"/>
                </a:cubicBezTo>
                <a:lnTo>
                  <a:pt x="110655" y="39861"/>
                </a:lnTo>
                <a:cubicBezTo>
                  <a:pt x="113138" y="46100"/>
                  <a:pt x="114544" y="52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cubicBezTo>
                  <a:pt x="29877" y="114544"/>
                  <a:pt x="5455" y="90127"/>
                  <a:pt x="5455" y="60000"/>
                </a:cubicBezTo>
                <a:cubicBezTo>
                  <a:pt x="5455" y="29872"/>
                  <a:pt x="29877" y="5455"/>
                  <a:pt x="60000" y="5455"/>
                </a:cubicBezTo>
                <a:cubicBezTo>
                  <a:pt x="75416" y="5455"/>
                  <a:pt x="89316" y="11866"/>
                  <a:pt x="99233" y="22161"/>
                </a:cubicBezTo>
                <a:lnTo>
                  <a:pt x="99266" y="22122"/>
                </a:lnTo>
                <a:cubicBezTo>
                  <a:pt x="100344" y="23094"/>
                  <a:pt x="101994" y="23072"/>
                  <a:pt x="103022" y="22027"/>
                </a:cubicBezTo>
                <a:cubicBezTo>
                  <a:pt x="104077" y="20950"/>
                  <a:pt x="104066" y="19227"/>
                  <a:pt x="102994" y="18166"/>
                </a:cubicBezTo>
                <a:cubicBezTo>
                  <a:pt x="102888" y="18066"/>
                  <a:pt x="102755" y="18022"/>
                  <a:pt x="102644" y="17944"/>
                </a:cubicBezTo>
                <a:cubicBezTo>
                  <a:pt x="91783" y="6894"/>
                  <a:pt x="76722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cubicBezTo>
                  <a:pt x="0" y="93133"/>
                  <a:pt x="26861" y="120000"/>
                  <a:pt x="60000" y="120000"/>
                </a:cubicBezTo>
                <a:cubicBezTo>
                  <a:pt x="93138" y="120000"/>
                  <a:pt x="120000" y="93133"/>
                  <a:pt x="120000" y="60000"/>
                </a:cubicBezTo>
                <a:cubicBezTo>
                  <a:pt x="120000" y="52288"/>
                  <a:pt x="118494" y="44938"/>
                  <a:pt x="115838" y="38161"/>
                </a:cubicBezTo>
                <a:cubicBezTo>
                  <a:pt x="115711" y="37744"/>
                  <a:pt x="115516" y="37338"/>
                  <a:pt x="115177" y="37005"/>
                </a:cubicBezTo>
                <a:moveTo>
                  <a:pt x="59955" y="75188"/>
                </a:moveTo>
                <a:lnTo>
                  <a:pt x="34655" y="49888"/>
                </a:lnTo>
                <a:cubicBezTo>
                  <a:pt x="34161" y="49394"/>
                  <a:pt x="33483" y="49088"/>
                  <a:pt x="32727" y="49088"/>
                </a:cubicBezTo>
                <a:cubicBezTo>
                  <a:pt x="31222" y="49088"/>
                  <a:pt x="30000" y="50311"/>
                  <a:pt x="30000" y="51816"/>
                </a:cubicBezTo>
                <a:cubicBezTo>
                  <a:pt x="30000" y="52572"/>
                  <a:pt x="30305" y="53250"/>
                  <a:pt x="30800" y="53750"/>
                </a:cubicBezTo>
                <a:lnTo>
                  <a:pt x="58072" y="81016"/>
                </a:lnTo>
                <a:cubicBezTo>
                  <a:pt x="58566" y="81511"/>
                  <a:pt x="59244" y="81816"/>
                  <a:pt x="60000" y="81816"/>
                </a:cubicBezTo>
                <a:cubicBezTo>
                  <a:pt x="60777" y="81816"/>
                  <a:pt x="61466" y="81488"/>
                  <a:pt x="61966" y="80966"/>
                </a:cubicBezTo>
                <a:lnTo>
                  <a:pt x="61972" y="80977"/>
                </a:lnTo>
                <a:lnTo>
                  <a:pt x="107516" y="33266"/>
                </a:lnTo>
                <a:cubicBezTo>
                  <a:pt x="107516" y="33272"/>
                  <a:pt x="107522" y="33277"/>
                  <a:pt x="107522" y="33283"/>
                </a:cubicBezTo>
                <a:lnTo>
                  <a:pt x="111416" y="29194"/>
                </a:lnTo>
                <a:cubicBezTo>
                  <a:pt x="111416" y="29194"/>
                  <a:pt x="111411" y="29188"/>
                  <a:pt x="111411" y="29183"/>
                </a:cubicBezTo>
                <a:lnTo>
                  <a:pt x="119244" y="20972"/>
                </a:lnTo>
                <a:lnTo>
                  <a:pt x="119238" y="20966"/>
                </a:lnTo>
                <a:cubicBezTo>
                  <a:pt x="119705" y="20477"/>
                  <a:pt x="120000" y="19816"/>
                  <a:pt x="120000" y="19088"/>
                </a:cubicBezTo>
                <a:cubicBezTo>
                  <a:pt x="120000" y="17588"/>
                  <a:pt x="118777" y="16361"/>
                  <a:pt x="117272" y="16361"/>
                </a:cubicBezTo>
                <a:cubicBezTo>
                  <a:pt x="116494" y="16361"/>
                  <a:pt x="115800" y="16694"/>
                  <a:pt x="115305" y="17216"/>
                </a:cubicBezTo>
                <a:lnTo>
                  <a:pt x="115300" y="17205"/>
                </a:lnTo>
                <a:lnTo>
                  <a:pt x="108294" y="24550"/>
                </a:lnTo>
                <a:cubicBezTo>
                  <a:pt x="108288" y="24544"/>
                  <a:pt x="108283" y="24533"/>
                  <a:pt x="108277" y="24527"/>
                </a:cubicBezTo>
                <a:lnTo>
                  <a:pt x="104472" y="28516"/>
                </a:lnTo>
                <a:cubicBezTo>
                  <a:pt x="104477" y="28522"/>
                  <a:pt x="104483" y="28533"/>
                  <a:pt x="104483" y="28538"/>
                </a:cubicBezTo>
                <a:cubicBezTo>
                  <a:pt x="104483" y="28538"/>
                  <a:pt x="59955" y="75188"/>
                  <a:pt x="59955" y="75188"/>
                </a:cubicBezTo>
                <a:close/>
              </a:path>
            </a:pathLst>
          </a:custGeom>
          <a:solidFill>
            <a:srgbClr val="151540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8E7CC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" name="Google Shape;98;p20"/>
          <p:cNvSpPr txBox="1"/>
          <p:nvPr>
            <p:ph idx="1" type="body"/>
          </p:nvPr>
        </p:nvSpPr>
        <p:spPr>
          <a:xfrm>
            <a:off x="660975" y="1512350"/>
            <a:ext cx="3627300" cy="3888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Understand the basic terms of nutritional requirements that are important for establishing intake of a nutrient in a population.</a:t>
            </a:r>
            <a:endParaRPr b="1" sz="9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20"/>
          <p:cNvSpPr txBox="1"/>
          <p:nvPr>
            <p:ph idx="1" type="body"/>
          </p:nvPr>
        </p:nvSpPr>
        <p:spPr>
          <a:xfrm>
            <a:off x="660975" y="2082955"/>
            <a:ext cx="3627300" cy="3888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Understand the food pyramid that recommends daily serving size from each food group for vegetarians and non-vegetarians.</a:t>
            </a:r>
            <a:endParaRPr b="1" sz="9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20"/>
          <p:cNvSpPr txBox="1"/>
          <p:nvPr>
            <p:ph idx="1" type="body"/>
          </p:nvPr>
        </p:nvSpPr>
        <p:spPr>
          <a:xfrm>
            <a:off x="660975" y="2663750"/>
            <a:ext cx="3627300" cy="3888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dietary guidelines and goals that are necessary for good health</a:t>
            </a:r>
            <a:endParaRPr b="1" sz="9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660975" y="3244544"/>
            <a:ext cx="3627300" cy="3888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Discuss energy requirement in humans including basic energy expenditure and the factors that affect it.</a:t>
            </a:r>
            <a:endParaRPr b="1" sz="9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2" name="Google Shape;102;p20"/>
          <p:cNvGrpSpPr/>
          <p:nvPr/>
        </p:nvGrpSpPr>
        <p:grpSpPr>
          <a:xfrm>
            <a:off x="92914" y="1012963"/>
            <a:ext cx="253692" cy="342630"/>
            <a:chOff x="5961125" y="1623900"/>
            <a:chExt cx="427450" cy="448175"/>
          </a:xfrm>
        </p:grpSpPr>
        <p:sp>
          <p:nvSpPr>
            <p:cNvPr id="103" name="Google Shape;103;p20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/>
            </a:p>
          </p:txBody>
        </p:sp>
        <p:sp>
          <p:nvSpPr>
            <p:cNvPr id="104" name="Google Shape;104;p20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/>
            </a:p>
          </p:txBody>
        </p:sp>
        <p:sp>
          <p:nvSpPr>
            <p:cNvPr id="105" name="Google Shape;105;p20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/>
            </a:p>
          </p:txBody>
        </p:sp>
        <p:sp>
          <p:nvSpPr>
            <p:cNvPr id="106" name="Google Shape;106;p20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/>
            </a:p>
          </p:txBody>
        </p:sp>
        <p:sp>
          <p:nvSpPr>
            <p:cNvPr id="107" name="Google Shape;107;p20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/>
            </a:p>
          </p:txBody>
        </p:sp>
        <p:sp>
          <p:nvSpPr>
            <p:cNvPr id="108" name="Google Shape;108;p20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/>
            </a:p>
          </p:txBody>
        </p:sp>
        <p:sp>
          <p:nvSpPr>
            <p:cNvPr id="109" name="Google Shape;109;p20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/>
            </a:p>
          </p:txBody>
        </p:sp>
      </p:grpSp>
      <p:sp>
        <p:nvSpPr>
          <p:cNvPr id="110" name="Google Shape;110;p20"/>
          <p:cNvSpPr txBox="1"/>
          <p:nvPr/>
        </p:nvSpPr>
        <p:spPr>
          <a:xfrm>
            <a:off x="4927159" y="421775"/>
            <a:ext cx="1738800" cy="4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3C78D8"/>
                </a:solidFill>
                <a:latin typeface="Comic Sans MS"/>
                <a:ea typeface="Comic Sans MS"/>
                <a:cs typeface="Comic Sans MS"/>
                <a:sym typeface="Comic Sans MS"/>
              </a:rPr>
              <a:t>Overview:</a:t>
            </a:r>
            <a:endParaRPr sz="1800">
              <a:solidFill>
                <a:srgbClr val="3C78D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111" name="Google Shape;111;p20"/>
          <p:cNvGrpSpPr/>
          <p:nvPr/>
        </p:nvGrpSpPr>
        <p:grpSpPr>
          <a:xfrm>
            <a:off x="4701278" y="467243"/>
            <a:ext cx="241833" cy="289384"/>
            <a:chOff x="3951850" y="2985350"/>
            <a:chExt cx="407950" cy="416500"/>
          </a:xfrm>
        </p:grpSpPr>
        <p:sp>
          <p:nvSpPr>
            <p:cNvPr id="112" name="Google Shape;112;p20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20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20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20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6" name="Google Shape;116;p20"/>
          <p:cNvSpPr txBox="1"/>
          <p:nvPr>
            <p:ph idx="1" type="body"/>
          </p:nvPr>
        </p:nvSpPr>
        <p:spPr>
          <a:xfrm>
            <a:off x="5067532" y="853375"/>
            <a:ext cx="3527700" cy="2952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nutrition?</a:t>
            </a:r>
            <a:endParaRPr b="1"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7" name="Google Shape;117;p20"/>
          <p:cNvSpPr txBox="1"/>
          <p:nvPr>
            <p:ph idx="1" type="body"/>
          </p:nvPr>
        </p:nvSpPr>
        <p:spPr>
          <a:xfrm>
            <a:off x="5067532" y="1301795"/>
            <a:ext cx="3527700" cy="2952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Assessment of malnutrition</a:t>
            </a:r>
            <a:endParaRPr b="1"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" name="Google Shape;118;p20"/>
          <p:cNvSpPr txBox="1"/>
          <p:nvPr>
            <p:ph idx="1" type="body"/>
          </p:nvPr>
        </p:nvSpPr>
        <p:spPr>
          <a:xfrm>
            <a:off x="5067532" y="1734752"/>
            <a:ext cx="3527700" cy="2952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Dietary reference intakes (DRIs)</a:t>
            </a:r>
            <a:endParaRPr b="1"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9" name="Google Shape;119;p20"/>
          <p:cNvSpPr/>
          <p:nvPr/>
        </p:nvSpPr>
        <p:spPr>
          <a:xfrm>
            <a:off x="4758650" y="915926"/>
            <a:ext cx="263059" cy="170036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solidFill>
            <a:srgbClr val="666666"/>
          </a:solidFill>
          <a:ln cap="rnd" cmpd="sng" w="1217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0"/>
          <p:cNvSpPr/>
          <p:nvPr/>
        </p:nvSpPr>
        <p:spPr>
          <a:xfrm>
            <a:off x="4758650" y="1337196"/>
            <a:ext cx="263059" cy="170036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solidFill>
            <a:srgbClr val="666666"/>
          </a:solidFill>
          <a:ln cap="rnd" cmpd="sng" w="1217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0"/>
          <p:cNvSpPr/>
          <p:nvPr/>
        </p:nvSpPr>
        <p:spPr>
          <a:xfrm>
            <a:off x="4758650" y="1758466"/>
            <a:ext cx="263059" cy="170036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solidFill>
            <a:srgbClr val="666666"/>
          </a:solidFill>
          <a:ln cap="rnd" cmpd="sng" w="1217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0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0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20"/>
          <p:cNvSpPr/>
          <p:nvPr/>
        </p:nvSpPr>
        <p:spPr>
          <a:xfrm>
            <a:off x="448046" y="3855518"/>
            <a:ext cx="171600" cy="224100"/>
          </a:xfrm>
          <a:custGeom>
            <a:rect b="b" l="l" r="r" t="t"/>
            <a:pathLst>
              <a:path extrusionOk="0" h="120000" w="120000">
                <a:moveTo>
                  <a:pt x="115177" y="37005"/>
                </a:moveTo>
                <a:cubicBezTo>
                  <a:pt x="114111" y="35950"/>
                  <a:pt x="112377" y="35961"/>
                  <a:pt x="111322" y="37038"/>
                </a:cubicBezTo>
                <a:cubicBezTo>
                  <a:pt x="110572" y="37800"/>
                  <a:pt x="110388" y="38888"/>
                  <a:pt x="110716" y="39838"/>
                </a:cubicBezTo>
                <a:lnTo>
                  <a:pt x="110655" y="39861"/>
                </a:lnTo>
                <a:cubicBezTo>
                  <a:pt x="113138" y="46100"/>
                  <a:pt x="114544" y="52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cubicBezTo>
                  <a:pt x="29877" y="114544"/>
                  <a:pt x="5455" y="90127"/>
                  <a:pt x="5455" y="60000"/>
                </a:cubicBezTo>
                <a:cubicBezTo>
                  <a:pt x="5455" y="29872"/>
                  <a:pt x="29877" y="5455"/>
                  <a:pt x="60000" y="5455"/>
                </a:cubicBezTo>
                <a:cubicBezTo>
                  <a:pt x="75416" y="5455"/>
                  <a:pt x="89316" y="11866"/>
                  <a:pt x="99233" y="22161"/>
                </a:cubicBezTo>
                <a:lnTo>
                  <a:pt x="99266" y="22122"/>
                </a:lnTo>
                <a:cubicBezTo>
                  <a:pt x="100344" y="23094"/>
                  <a:pt x="101994" y="23072"/>
                  <a:pt x="103022" y="22027"/>
                </a:cubicBezTo>
                <a:cubicBezTo>
                  <a:pt x="104077" y="20950"/>
                  <a:pt x="104066" y="19227"/>
                  <a:pt x="102994" y="18166"/>
                </a:cubicBezTo>
                <a:cubicBezTo>
                  <a:pt x="102888" y="18066"/>
                  <a:pt x="102755" y="18022"/>
                  <a:pt x="102644" y="17944"/>
                </a:cubicBezTo>
                <a:cubicBezTo>
                  <a:pt x="91783" y="6894"/>
                  <a:pt x="76722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cubicBezTo>
                  <a:pt x="0" y="93133"/>
                  <a:pt x="26861" y="120000"/>
                  <a:pt x="60000" y="120000"/>
                </a:cubicBezTo>
                <a:cubicBezTo>
                  <a:pt x="93138" y="120000"/>
                  <a:pt x="120000" y="93133"/>
                  <a:pt x="120000" y="60000"/>
                </a:cubicBezTo>
                <a:cubicBezTo>
                  <a:pt x="120000" y="52288"/>
                  <a:pt x="118494" y="44938"/>
                  <a:pt x="115838" y="38161"/>
                </a:cubicBezTo>
                <a:cubicBezTo>
                  <a:pt x="115711" y="37744"/>
                  <a:pt x="115516" y="37338"/>
                  <a:pt x="115177" y="37005"/>
                </a:cubicBezTo>
                <a:moveTo>
                  <a:pt x="59955" y="75188"/>
                </a:moveTo>
                <a:lnTo>
                  <a:pt x="34655" y="49888"/>
                </a:lnTo>
                <a:cubicBezTo>
                  <a:pt x="34161" y="49394"/>
                  <a:pt x="33483" y="49088"/>
                  <a:pt x="32727" y="49088"/>
                </a:cubicBezTo>
                <a:cubicBezTo>
                  <a:pt x="31222" y="49088"/>
                  <a:pt x="30000" y="50311"/>
                  <a:pt x="30000" y="51816"/>
                </a:cubicBezTo>
                <a:cubicBezTo>
                  <a:pt x="30000" y="52572"/>
                  <a:pt x="30305" y="53250"/>
                  <a:pt x="30800" y="53750"/>
                </a:cubicBezTo>
                <a:lnTo>
                  <a:pt x="58072" y="81016"/>
                </a:lnTo>
                <a:cubicBezTo>
                  <a:pt x="58566" y="81511"/>
                  <a:pt x="59244" y="81816"/>
                  <a:pt x="60000" y="81816"/>
                </a:cubicBezTo>
                <a:cubicBezTo>
                  <a:pt x="60777" y="81816"/>
                  <a:pt x="61466" y="81488"/>
                  <a:pt x="61966" y="80966"/>
                </a:cubicBezTo>
                <a:lnTo>
                  <a:pt x="61972" y="80977"/>
                </a:lnTo>
                <a:lnTo>
                  <a:pt x="107516" y="33266"/>
                </a:lnTo>
                <a:cubicBezTo>
                  <a:pt x="107516" y="33272"/>
                  <a:pt x="107522" y="33277"/>
                  <a:pt x="107522" y="33283"/>
                </a:cubicBezTo>
                <a:lnTo>
                  <a:pt x="111416" y="29194"/>
                </a:lnTo>
                <a:cubicBezTo>
                  <a:pt x="111416" y="29194"/>
                  <a:pt x="111411" y="29188"/>
                  <a:pt x="111411" y="29183"/>
                </a:cubicBezTo>
                <a:lnTo>
                  <a:pt x="119244" y="20972"/>
                </a:lnTo>
                <a:lnTo>
                  <a:pt x="119238" y="20966"/>
                </a:lnTo>
                <a:cubicBezTo>
                  <a:pt x="119705" y="20477"/>
                  <a:pt x="120000" y="19816"/>
                  <a:pt x="120000" y="19088"/>
                </a:cubicBezTo>
                <a:cubicBezTo>
                  <a:pt x="120000" y="17588"/>
                  <a:pt x="118777" y="16361"/>
                  <a:pt x="117272" y="16361"/>
                </a:cubicBezTo>
                <a:cubicBezTo>
                  <a:pt x="116494" y="16361"/>
                  <a:pt x="115800" y="16694"/>
                  <a:pt x="115305" y="17216"/>
                </a:cubicBezTo>
                <a:lnTo>
                  <a:pt x="115300" y="17205"/>
                </a:lnTo>
                <a:lnTo>
                  <a:pt x="108294" y="24550"/>
                </a:lnTo>
                <a:cubicBezTo>
                  <a:pt x="108288" y="24544"/>
                  <a:pt x="108283" y="24533"/>
                  <a:pt x="108277" y="24527"/>
                </a:cubicBezTo>
                <a:lnTo>
                  <a:pt x="104472" y="28516"/>
                </a:lnTo>
                <a:cubicBezTo>
                  <a:pt x="104477" y="28522"/>
                  <a:pt x="104483" y="28533"/>
                  <a:pt x="104483" y="28538"/>
                </a:cubicBezTo>
                <a:cubicBezTo>
                  <a:pt x="104483" y="28538"/>
                  <a:pt x="59955" y="75188"/>
                  <a:pt x="59955" y="75188"/>
                </a:cubicBezTo>
                <a:close/>
              </a:path>
            </a:pathLst>
          </a:custGeom>
          <a:solidFill>
            <a:srgbClr val="151540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8E7CC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" name="Google Shape;125;p20"/>
          <p:cNvSpPr txBox="1"/>
          <p:nvPr>
            <p:ph idx="1" type="body"/>
          </p:nvPr>
        </p:nvSpPr>
        <p:spPr>
          <a:xfrm>
            <a:off x="660975" y="3812676"/>
            <a:ext cx="3627300" cy="3888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Know about total parenteral nutrition (TPN) and its applications</a:t>
            </a:r>
            <a:endParaRPr b="1" sz="9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26" name="Google Shape;126;p20"/>
          <p:cNvCxnSpPr/>
          <p:nvPr/>
        </p:nvCxnSpPr>
        <p:spPr>
          <a:xfrm>
            <a:off x="4441413" y="700050"/>
            <a:ext cx="9600" cy="37434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lgDashDot"/>
            <a:round/>
            <a:headEnd len="med" w="med" type="none"/>
            <a:tailEnd len="med" w="med" type="none"/>
          </a:ln>
        </p:spPr>
      </p:cxnSp>
      <p:sp>
        <p:nvSpPr>
          <p:cNvPr id="127" name="Google Shape;127;p20"/>
          <p:cNvSpPr txBox="1"/>
          <p:nvPr>
            <p:ph idx="1" type="body"/>
          </p:nvPr>
        </p:nvSpPr>
        <p:spPr>
          <a:xfrm>
            <a:off x="5067532" y="2136252"/>
            <a:ext cx="3527700" cy="2952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Estimated Average Requirement (EAR)</a:t>
            </a:r>
            <a:endParaRPr b="1"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20"/>
          <p:cNvSpPr txBox="1"/>
          <p:nvPr>
            <p:ph idx="1" type="body"/>
          </p:nvPr>
        </p:nvSpPr>
        <p:spPr>
          <a:xfrm>
            <a:off x="5067532" y="2584684"/>
            <a:ext cx="3527700" cy="2952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Recommended Dietary Allowance (RDA)</a:t>
            </a:r>
            <a:endParaRPr b="1"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9" name="Google Shape;129;p20"/>
          <p:cNvSpPr txBox="1"/>
          <p:nvPr>
            <p:ph idx="1" type="body"/>
          </p:nvPr>
        </p:nvSpPr>
        <p:spPr>
          <a:xfrm>
            <a:off x="5067532" y="3017642"/>
            <a:ext cx="3527700" cy="2952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Adequate Intake (AI)</a:t>
            </a:r>
            <a:endParaRPr b="1"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0" name="Google Shape;130;p20"/>
          <p:cNvSpPr/>
          <p:nvPr/>
        </p:nvSpPr>
        <p:spPr>
          <a:xfrm>
            <a:off x="4758650" y="2198818"/>
            <a:ext cx="263059" cy="170036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solidFill>
            <a:srgbClr val="666666"/>
          </a:solidFill>
          <a:ln cap="rnd" cmpd="sng" w="1217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0"/>
          <p:cNvSpPr/>
          <p:nvPr/>
        </p:nvSpPr>
        <p:spPr>
          <a:xfrm>
            <a:off x="4758650" y="2620088"/>
            <a:ext cx="263059" cy="170036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solidFill>
            <a:srgbClr val="666666"/>
          </a:solidFill>
          <a:ln cap="rnd" cmpd="sng" w="1217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0"/>
          <p:cNvSpPr/>
          <p:nvPr/>
        </p:nvSpPr>
        <p:spPr>
          <a:xfrm>
            <a:off x="4758650" y="3041358"/>
            <a:ext cx="263059" cy="170036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solidFill>
            <a:srgbClr val="666666"/>
          </a:solidFill>
          <a:ln cap="rnd" cmpd="sng" w="1217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0"/>
          <p:cNvSpPr txBox="1"/>
          <p:nvPr>
            <p:ph idx="1" type="body"/>
          </p:nvPr>
        </p:nvSpPr>
        <p:spPr>
          <a:xfrm>
            <a:off x="5067532" y="3419154"/>
            <a:ext cx="3527700" cy="2952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Acceptable Macronutrient Distribution Ranges (ADMR)</a:t>
            </a:r>
            <a:endParaRPr b="1"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4" name="Google Shape;134;p20"/>
          <p:cNvSpPr txBox="1"/>
          <p:nvPr>
            <p:ph idx="1" type="body"/>
          </p:nvPr>
        </p:nvSpPr>
        <p:spPr>
          <a:xfrm>
            <a:off x="5067532" y="3867574"/>
            <a:ext cx="3527700" cy="2952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Food Pyramid: dietary guidelines and goals</a:t>
            </a:r>
            <a:endParaRPr b="1"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5" name="Google Shape;135;p20"/>
          <p:cNvSpPr txBox="1"/>
          <p:nvPr>
            <p:ph idx="1" type="body"/>
          </p:nvPr>
        </p:nvSpPr>
        <p:spPr>
          <a:xfrm>
            <a:off x="5067532" y="4300531"/>
            <a:ext cx="3527700" cy="2952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Energy requirement and expenditure in humans</a:t>
            </a:r>
            <a:endParaRPr b="1"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6" name="Google Shape;136;p20"/>
          <p:cNvSpPr/>
          <p:nvPr/>
        </p:nvSpPr>
        <p:spPr>
          <a:xfrm>
            <a:off x="4758650" y="3481711"/>
            <a:ext cx="263059" cy="170036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solidFill>
            <a:srgbClr val="666666"/>
          </a:solidFill>
          <a:ln cap="rnd" cmpd="sng" w="1217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0"/>
          <p:cNvSpPr/>
          <p:nvPr/>
        </p:nvSpPr>
        <p:spPr>
          <a:xfrm>
            <a:off x="4758650" y="3902981"/>
            <a:ext cx="263059" cy="170036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solidFill>
            <a:srgbClr val="666666"/>
          </a:solidFill>
          <a:ln cap="rnd" cmpd="sng" w="1217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0"/>
          <p:cNvSpPr/>
          <p:nvPr/>
        </p:nvSpPr>
        <p:spPr>
          <a:xfrm>
            <a:off x="4758650" y="4324250"/>
            <a:ext cx="263059" cy="170036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solidFill>
            <a:srgbClr val="666666"/>
          </a:solidFill>
          <a:ln cap="rnd" cmpd="sng" w="1217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0"/>
          <p:cNvSpPr txBox="1"/>
          <p:nvPr>
            <p:ph idx="1" type="body"/>
          </p:nvPr>
        </p:nvSpPr>
        <p:spPr>
          <a:xfrm>
            <a:off x="5067532" y="4679150"/>
            <a:ext cx="3527700" cy="2952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Total parenteral nutrition (TPN)</a:t>
            </a:r>
            <a:endParaRPr b="1"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20"/>
          <p:cNvSpPr/>
          <p:nvPr/>
        </p:nvSpPr>
        <p:spPr>
          <a:xfrm>
            <a:off x="4758650" y="4702870"/>
            <a:ext cx="263059" cy="170036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solidFill>
            <a:srgbClr val="666666"/>
          </a:solidFill>
          <a:ln cap="rnd" cmpd="sng" w="1217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0"/>
          <p:cNvSpPr/>
          <p:nvPr/>
        </p:nvSpPr>
        <p:spPr>
          <a:xfrm>
            <a:off x="8822451" y="-5"/>
            <a:ext cx="321540" cy="131644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/>
          <p:nvPr/>
        </p:nvSpPr>
        <p:spPr>
          <a:xfrm>
            <a:off x="2147513" y="193613"/>
            <a:ext cx="48489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Nutrition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7" name="Google Shape;147;p21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1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1"/>
          <p:cNvSpPr/>
          <p:nvPr/>
        </p:nvSpPr>
        <p:spPr>
          <a:xfrm>
            <a:off x="-74851" y="1604076"/>
            <a:ext cx="548700" cy="231300"/>
          </a:xfrm>
          <a:prstGeom prst="rightArrow">
            <a:avLst>
              <a:gd fmla="val 0" name="adj1"/>
              <a:gd fmla="val 5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1"/>
          <p:cNvSpPr txBox="1"/>
          <p:nvPr/>
        </p:nvSpPr>
        <p:spPr>
          <a:xfrm>
            <a:off x="473861" y="1624284"/>
            <a:ext cx="3525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Composition and quantity of food intake by living organisms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Google Shape;151;p21"/>
          <p:cNvSpPr/>
          <p:nvPr/>
        </p:nvSpPr>
        <p:spPr>
          <a:xfrm>
            <a:off x="-74851" y="2174201"/>
            <a:ext cx="548700" cy="231300"/>
          </a:xfrm>
          <a:prstGeom prst="rightArrow">
            <a:avLst>
              <a:gd fmla="val 0" name="adj1"/>
              <a:gd fmla="val 5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1"/>
          <p:cNvSpPr txBox="1"/>
          <p:nvPr/>
        </p:nvSpPr>
        <p:spPr>
          <a:xfrm>
            <a:off x="473861" y="2133544"/>
            <a:ext cx="35253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Biochemical utilization of food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3" name="Google Shape;153;p21"/>
          <p:cNvSpPr/>
          <p:nvPr/>
        </p:nvSpPr>
        <p:spPr>
          <a:xfrm>
            <a:off x="165351" y="1158350"/>
            <a:ext cx="1631400" cy="312600"/>
          </a:xfrm>
          <a:prstGeom prst="roundRect">
            <a:avLst>
              <a:gd fmla="val 16667" name="adj"/>
            </a:avLst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nutrition?</a:t>
            </a:r>
            <a:endParaRPr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4" name="Google Shape;154;p21"/>
          <p:cNvSpPr/>
          <p:nvPr/>
        </p:nvSpPr>
        <p:spPr>
          <a:xfrm>
            <a:off x="-74851" y="2561801"/>
            <a:ext cx="548700" cy="231300"/>
          </a:xfrm>
          <a:prstGeom prst="rightArrow">
            <a:avLst>
              <a:gd fmla="val 0" name="adj1"/>
              <a:gd fmla="val 5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1"/>
          <p:cNvSpPr txBox="1"/>
          <p:nvPr/>
        </p:nvSpPr>
        <p:spPr>
          <a:xfrm>
            <a:off x="473857" y="2561781"/>
            <a:ext cx="3525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Human nutrition is divided into three areas: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6" name="Google Shape;156;p21"/>
          <p:cNvSpPr txBox="1"/>
          <p:nvPr/>
        </p:nvSpPr>
        <p:spPr>
          <a:xfrm>
            <a:off x="165342" y="2949400"/>
            <a:ext cx="4039200" cy="13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●"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Undernutrition (nutrient deficiency)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●"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Overnutrition (excessive nutrient intake)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●"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Optimal nutrition (balanced nutrient intake)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7" name="Google Shape;157;p21"/>
          <p:cNvSpPr/>
          <p:nvPr/>
        </p:nvSpPr>
        <p:spPr>
          <a:xfrm>
            <a:off x="4407650" y="1158350"/>
            <a:ext cx="2455200" cy="312600"/>
          </a:xfrm>
          <a:prstGeom prst="roundRect">
            <a:avLst>
              <a:gd fmla="val 16667" name="adj"/>
            </a:avLst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Assessment of malnutrition</a:t>
            </a:r>
            <a:endParaRPr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8" name="Google Shape;158;p21"/>
          <p:cNvSpPr/>
          <p:nvPr/>
        </p:nvSpPr>
        <p:spPr>
          <a:xfrm>
            <a:off x="4627375" y="1578950"/>
            <a:ext cx="2369100" cy="467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malnutrition in humans measured by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9" name="Google Shape;159;p21"/>
          <p:cNvSpPr/>
          <p:nvPr/>
        </p:nvSpPr>
        <p:spPr>
          <a:xfrm>
            <a:off x="4788130" y="2276804"/>
            <a:ext cx="4218900" cy="467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Dietary intake studies: identify people with deficient diets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0" name="Google Shape;160;p21"/>
          <p:cNvSpPr/>
          <p:nvPr/>
        </p:nvSpPr>
        <p:spPr>
          <a:xfrm>
            <a:off x="4788123" y="2974669"/>
            <a:ext cx="4218900" cy="467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Biochemical studies: identify subclinical nutritional deficiencies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1" name="Google Shape;161;p21"/>
          <p:cNvSpPr/>
          <p:nvPr/>
        </p:nvSpPr>
        <p:spPr>
          <a:xfrm>
            <a:off x="4788123" y="3672553"/>
            <a:ext cx="4218900" cy="467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Clinical symptoms: identify clinical nutritional deficiencies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62" name="Google Shape;162;p21"/>
          <p:cNvCxnSpPr>
            <a:stCxn id="158" idx="1"/>
            <a:endCxn id="159" idx="1"/>
          </p:cNvCxnSpPr>
          <p:nvPr/>
        </p:nvCxnSpPr>
        <p:spPr>
          <a:xfrm>
            <a:off x="4627375" y="1812800"/>
            <a:ext cx="160800" cy="697800"/>
          </a:xfrm>
          <a:prstGeom prst="bentConnector3">
            <a:avLst>
              <a:gd fmla="val -148088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3" name="Google Shape;163;p21"/>
          <p:cNvCxnSpPr>
            <a:stCxn id="158" idx="1"/>
            <a:endCxn id="160" idx="1"/>
          </p:cNvCxnSpPr>
          <p:nvPr/>
        </p:nvCxnSpPr>
        <p:spPr>
          <a:xfrm>
            <a:off x="4627375" y="1812800"/>
            <a:ext cx="160800" cy="1395600"/>
          </a:xfrm>
          <a:prstGeom prst="bentConnector3">
            <a:avLst>
              <a:gd fmla="val -148088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4" name="Google Shape;164;p21"/>
          <p:cNvCxnSpPr>
            <a:stCxn id="158" idx="1"/>
            <a:endCxn id="161" idx="1"/>
          </p:cNvCxnSpPr>
          <p:nvPr/>
        </p:nvCxnSpPr>
        <p:spPr>
          <a:xfrm>
            <a:off x="4627375" y="1812800"/>
            <a:ext cx="160800" cy="2093700"/>
          </a:xfrm>
          <a:prstGeom prst="bentConnector3">
            <a:avLst>
              <a:gd fmla="val -148088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5" name="Google Shape;165;p21"/>
          <p:cNvCxnSpPr/>
          <p:nvPr/>
        </p:nvCxnSpPr>
        <p:spPr>
          <a:xfrm flipH="1">
            <a:off x="4167093" y="912949"/>
            <a:ext cx="18600" cy="38934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lgDashDot"/>
            <a:round/>
            <a:headEnd len="med" w="med" type="none"/>
            <a:tailEnd len="med" w="med" type="none"/>
          </a:ln>
        </p:spPr>
      </p:cxnSp>
      <p:sp>
        <p:nvSpPr>
          <p:cNvPr id="166" name="Google Shape;166;p21"/>
          <p:cNvSpPr txBox="1"/>
          <p:nvPr/>
        </p:nvSpPr>
        <p:spPr>
          <a:xfrm>
            <a:off x="5871175" y="3208400"/>
            <a:ext cx="1776900" cy="1749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999999"/>
                </a:solidFill>
              </a:rPr>
              <a:t>Ex: </a:t>
            </a:r>
            <a:r>
              <a:rPr lang="en-GB" sz="700">
                <a:solidFill>
                  <a:srgbClr val="999999"/>
                </a:solidFill>
              </a:rPr>
              <a:t>vitamin</a:t>
            </a:r>
            <a:r>
              <a:rPr lang="en-GB" sz="700">
                <a:solidFill>
                  <a:srgbClr val="999999"/>
                </a:solidFill>
              </a:rPr>
              <a:t> D test to detect deficiency</a:t>
            </a:r>
            <a:endParaRPr sz="7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/>
          <p:nvPr/>
        </p:nvSpPr>
        <p:spPr>
          <a:xfrm>
            <a:off x="2097988" y="94563"/>
            <a:ext cx="48489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Dietary reference intake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2" name="Google Shape;172;p22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2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74" name="Google Shape;174;p22"/>
          <p:cNvGraphicFramePr/>
          <p:nvPr/>
        </p:nvGraphicFramePr>
        <p:xfrm>
          <a:off x="0" y="69729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{7B8E3C65-3CEF-4E75-98F5-7D1E7BA7A7D7}</a:tableStyleId>
              </a:tblPr>
              <a:tblGrid>
                <a:gridCol w="1619800"/>
                <a:gridCol w="1862450"/>
                <a:gridCol w="2511425"/>
                <a:gridCol w="1415675"/>
              </a:tblGrid>
              <a:tr h="375350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Dietary reference intake (DRI)</a:t>
                      </a:r>
                      <a:endParaRPr sz="15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86E8"/>
                    </a:solidFill>
                  </a:tcPr>
                </a:tc>
                <a:tc hMerge="1"/>
                <a:tc hMerge="1"/>
                <a:tc hMerge="1"/>
              </a:tr>
              <a:tr h="375350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quantitative estimates of nutrient intakes required to prevent deficiencies and maintain optimal health in population</a:t>
                      </a:r>
                      <a:endParaRPr b="1"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entury Gothic"/>
                        <a:buChar char="●"/>
                      </a:pPr>
                      <a:r>
                        <a:rPr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Recommended by: Food and Nutrition Board of the National Research Council, USA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75350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DRI standards</a:t>
                      </a:r>
                      <a:endParaRPr sz="16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86E8"/>
                    </a:solidFill>
                  </a:tcPr>
                </a:tc>
                <a:tc hMerge="1"/>
                <a:tc hMerge="1"/>
                <a:tc hMerge="1"/>
              </a:tr>
              <a:tr h="561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estimated average requirement (EAR)</a:t>
                      </a:r>
                      <a:endParaRPr b="1"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recommended dietary allowance (RDA)</a:t>
                      </a:r>
                      <a:endParaRPr b="1"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adequate intake (AI)</a:t>
                      </a:r>
                      <a:endParaRPr b="1"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tolerable upper intake level (UL)</a:t>
                      </a:r>
                      <a:endParaRPr b="1"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1312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 amount of nutrient intake estimated to meet the nutritional requirement of </a:t>
                      </a:r>
                      <a:r>
                        <a:rPr lang="en-GB" sz="1200" u="sng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half of health individuals 50%</a:t>
                      </a:r>
                      <a:r>
                        <a:rPr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in an age and gender group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 amount of nutrient intake that is sufficient to meet the nutritional requirement of </a:t>
                      </a:r>
                      <a:r>
                        <a:rPr lang="en-GB" sz="1200" u="sng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nearly all healthy individuals 97-98%</a:t>
                      </a:r>
                      <a:r>
                        <a:rPr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in a group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entury Gothic"/>
                        <a:buChar char="●"/>
                      </a:pPr>
                      <a:r>
                        <a:rPr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RDA is two SD above EAR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entury Gothic"/>
                        <a:buChar char="●"/>
                      </a:pPr>
                      <a:r>
                        <a:rPr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RDA = EAR + 2 SD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it is used instead of EAR and RDA if a nutrient is considered essential but the experimental data are inadequate for determining EAR and RDA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entury Gothic"/>
                        <a:buChar char="●"/>
                      </a:pPr>
                      <a:r>
                        <a:rPr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it covers the nutritional requirement of </a:t>
                      </a:r>
                      <a:r>
                        <a:rPr lang="en-GB" sz="1200" u="sng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all individuals in a group with approximation</a:t>
                      </a:r>
                      <a:r>
                        <a:rPr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due to insufficient data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 highest level of daily nutrient intake that has no adverse effects of toxicity in almost all individuals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75" name="Google Shape;17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6050" y="1170538"/>
            <a:ext cx="1624925" cy="3311076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2"/>
          <p:cNvSpPr txBox="1"/>
          <p:nvPr/>
        </p:nvSpPr>
        <p:spPr>
          <a:xfrm>
            <a:off x="7486113" y="753500"/>
            <a:ext cx="1624800" cy="393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8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Dietary Reference Intakes (DRIs)</a:t>
            </a:r>
            <a:endParaRPr b="1" sz="8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7" name="Google Shape;177;p22"/>
          <p:cNvSpPr txBox="1"/>
          <p:nvPr/>
        </p:nvSpPr>
        <p:spPr>
          <a:xfrm>
            <a:off x="0" y="4668800"/>
            <a:ext cx="1252200" cy="364800"/>
          </a:xfrm>
          <a:prstGeom prst="rect">
            <a:avLst/>
          </a:prstGeom>
          <a:noFill/>
          <a:ln cap="flat" cmpd="sng" w="9525">
            <a:solidFill>
              <a:srgbClr val="6AA84F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Doctor said that we have to know all the </a:t>
            </a:r>
            <a:r>
              <a:rPr lang="en-GB" sz="6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definitions , numbers and calculations </a:t>
            </a:r>
            <a:r>
              <a:rPr lang="en-GB" sz="6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600">
              <a:solidFill>
                <a:srgbClr val="6AA84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8" name="Google Shape;178;p22"/>
          <p:cNvSpPr txBox="1"/>
          <p:nvPr/>
        </p:nvSpPr>
        <p:spPr>
          <a:xfrm>
            <a:off x="2314950" y="4381200"/>
            <a:ext cx="1102200" cy="1833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6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SD : standard deviation </a:t>
            </a:r>
            <a:endParaRPr i="1" sz="6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9" name="Google Shape;179;p22"/>
          <p:cNvSpPr/>
          <p:nvPr/>
        </p:nvSpPr>
        <p:spPr>
          <a:xfrm>
            <a:off x="8822379" y="-5"/>
            <a:ext cx="321540" cy="131644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2"/>
          <p:cNvSpPr txBox="1"/>
          <p:nvPr/>
        </p:nvSpPr>
        <p:spPr>
          <a:xfrm>
            <a:off x="1928825" y="4733350"/>
            <a:ext cx="33699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600">
                <a:solidFill>
                  <a:srgbClr val="CCCCCC"/>
                </a:solidFill>
              </a:rPr>
              <a:t> Somehow this lecture made it out of  فجب - Very Secret Lecture Reviewer</a:t>
            </a:r>
            <a:endParaRPr sz="600">
              <a:solidFill>
                <a:srgbClr val="CCCCCC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3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87" name="Google Shape;187;p23"/>
          <p:cNvGraphicFramePr/>
          <p:nvPr/>
        </p:nvGraphicFramePr>
        <p:xfrm>
          <a:off x="952500" y="38194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{54A5763C-916D-41D4-BE64-08F544351154}</a:tableStyleId>
              </a:tblPr>
              <a:tblGrid>
                <a:gridCol w="3619500"/>
                <a:gridCol w="3619500"/>
              </a:tblGrid>
              <a:tr h="3810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acceptable macronutrient distribution ranges (AMDR)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86E8"/>
                    </a:solidFill>
                  </a:tcPr>
                </a:tc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range of adequate intake of a macronutrient associated with reduced risk of chronic diseases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AMDR for adult (% of total calories)</a:t>
                      </a:r>
                      <a:endParaRPr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1100"/>
                        <a:buFont typeface="Century Gothic"/>
                        <a:buChar char="●"/>
                      </a:pPr>
                      <a:r>
                        <a:rPr lang="en-GB" sz="1100">
                          <a:solidFill>
                            <a:srgbClr val="CC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carbohydrates : 45-65%</a:t>
                      </a:r>
                      <a:endParaRPr sz="1100">
                        <a:solidFill>
                          <a:srgbClr val="CC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1100"/>
                        <a:buFont typeface="Century Gothic"/>
                        <a:buChar char="●"/>
                      </a:pPr>
                      <a:r>
                        <a:rPr lang="en-GB" sz="1100">
                          <a:solidFill>
                            <a:srgbClr val="CC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Fats : 20-35%</a:t>
                      </a:r>
                      <a:endParaRPr sz="1100">
                        <a:solidFill>
                          <a:srgbClr val="CC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1100"/>
                        <a:buFont typeface="Century Gothic"/>
                        <a:buChar char="●"/>
                      </a:pPr>
                      <a:r>
                        <a:rPr lang="en-GB" sz="1100">
                          <a:solidFill>
                            <a:srgbClr val="CC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Proteins : 10-35%</a:t>
                      </a:r>
                      <a:endParaRPr sz="1100">
                        <a:solidFill>
                          <a:srgbClr val="CC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1100"/>
                        <a:buFont typeface="Century Gothic"/>
                        <a:buChar char="●"/>
                      </a:pPr>
                      <a:r>
                        <a:rPr lang="en-GB" sz="1100">
                          <a:solidFill>
                            <a:srgbClr val="CC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Fibers : &gt;25 g</a:t>
                      </a:r>
                      <a:endParaRPr>
                        <a:solidFill>
                          <a:srgbClr val="CC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88" name="Google Shape;188;p23"/>
          <p:cNvSpPr/>
          <p:nvPr/>
        </p:nvSpPr>
        <p:spPr>
          <a:xfrm>
            <a:off x="679817" y="2087113"/>
            <a:ext cx="2749800" cy="557100"/>
          </a:xfrm>
          <a:prstGeom prst="roundRect">
            <a:avLst>
              <a:gd fmla="val 16667" name="adj"/>
            </a:avLst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Food pyramid</a:t>
            </a:r>
            <a:endParaRPr sz="23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Google Shape;189;p23"/>
          <p:cNvSpPr/>
          <p:nvPr/>
        </p:nvSpPr>
        <p:spPr>
          <a:xfrm>
            <a:off x="939097" y="3310800"/>
            <a:ext cx="3811500" cy="471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Recommends size of daily servings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23"/>
          <p:cNvSpPr/>
          <p:nvPr/>
        </p:nvSpPr>
        <p:spPr>
          <a:xfrm>
            <a:off x="939097" y="4454938"/>
            <a:ext cx="3811500" cy="471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Fats, oils and sweets have small serving size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3"/>
          <p:cNvSpPr/>
          <p:nvPr/>
        </p:nvSpPr>
        <p:spPr>
          <a:xfrm>
            <a:off x="939097" y="3882868"/>
            <a:ext cx="3811500" cy="471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Pyramid shape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92" name="Google Shape;192;p23"/>
          <p:cNvCxnSpPr>
            <a:stCxn id="188" idx="1"/>
            <a:endCxn id="193" idx="1"/>
          </p:cNvCxnSpPr>
          <p:nvPr/>
        </p:nvCxnSpPr>
        <p:spPr>
          <a:xfrm>
            <a:off x="679817" y="2365663"/>
            <a:ext cx="259200" cy="609000"/>
          </a:xfrm>
          <a:prstGeom prst="bentConnector3">
            <a:avLst>
              <a:gd fmla="val -91869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4" name="Google Shape;194;p23"/>
          <p:cNvCxnSpPr>
            <a:stCxn id="188" idx="1"/>
            <a:endCxn id="189" idx="1"/>
          </p:cNvCxnSpPr>
          <p:nvPr/>
        </p:nvCxnSpPr>
        <p:spPr>
          <a:xfrm>
            <a:off x="679817" y="2365663"/>
            <a:ext cx="259200" cy="1181100"/>
          </a:xfrm>
          <a:prstGeom prst="bentConnector3">
            <a:avLst>
              <a:gd fmla="val -91869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5" name="Google Shape;195;p23"/>
          <p:cNvCxnSpPr>
            <a:stCxn id="188" idx="1"/>
            <a:endCxn id="191" idx="1"/>
          </p:cNvCxnSpPr>
          <p:nvPr/>
        </p:nvCxnSpPr>
        <p:spPr>
          <a:xfrm>
            <a:off x="679817" y="2365663"/>
            <a:ext cx="259200" cy="1753200"/>
          </a:xfrm>
          <a:prstGeom prst="bentConnector3">
            <a:avLst>
              <a:gd fmla="val -91869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6" name="Google Shape;196;p23"/>
          <p:cNvCxnSpPr>
            <a:stCxn id="188" idx="1"/>
            <a:endCxn id="190" idx="1"/>
          </p:cNvCxnSpPr>
          <p:nvPr/>
        </p:nvCxnSpPr>
        <p:spPr>
          <a:xfrm>
            <a:off x="679817" y="2365663"/>
            <a:ext cx="259200" cy="2325300"/>
          </a:xfrm>
          <a:prstGeom prst="bentConnector3">
            <a:avLst>
              <a:gd fmla="val -91869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97" name="Google Shape;19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0022" y="2365669"/>
            <a:ext cx="4088607" cy="2397336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3"/>
          <p:cNvSpPr/>
          <p:nvPr/>
        </p:nvSpPr>
        <p:spPr>
          <a:xfrm>
            <a:off x="939091" y="2738725"/>
            <a:ext cx="3811500" cy="471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Public educational tool established in 1992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8" name="Google Shape;198;p23"/>
          <p:cNvSpPr txBox="1"/>
          <p:nvPr/>
        </p:nvSpPr>
        <p:spPr>
          <a:xfrm>
            <a:off x="5320375" y="4806675"/>
            <a:ext cx="2871000" cy="237000"/>
          </a:xfrm>
          <a:prstGeom prst="rect">
            <a:avLst/>
          </a:prstGeom>
          <a:noFill/>
          <a:ln cap="flat" cmpd="sng" w="9525">
            <a:solidFill>
              <a:srgbClr val="6AA84F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38761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 note: You </a:t>
            </a:r>
            <a:r>
              <a:rPr lang="en-GB" sz="700">
                <a:solidFill>
                  <a:srgbClr val="38761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don't</a:t>
            </a:r>
            <a:r>
              <a:rPr lang="en-GB" sz="700">
                <a:solidFill>
                  <a:srgbClr val="38761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have to memorize anything from this pic</a:t>
            </a:r>
            <a:endParaRPr sz="700">
              <a:solidFill>
                <a:srgbClr val="38761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9" name="Google Shape;199;p23"/>
          <p:cNvSpPr txBox="1"/>
          <p:nvPr/>
        </p:nvSpPr>
        <p:spPr>
          <a:xfrm>
            <a:off x="6325025" y="1543925"/>
            <a:ext cx="1358400" cy="295500"/>
          </a:xfrm>
          <a:prstGeom prst="rect">
            <a:avLst/>
          </a:prstGeom>
          <a:noFill/>
          <a:ln cap="flat" cmpd="sng" w="9525">
            <a:solidFill>
              <a:srgbClr val="6AA84F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Fibers has no calories but </a:t>
            </a:r>
            <a:r>
              <a:rPr lang="en-GB" sz="6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it's</a:t>
            </a:r>
            <a:r>
              <a:rPr lang="en-GB" sz="6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important for </a:t>
            </a:r>
            <a:r>
              <a:rPr lang="en-GB" sz="6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utilization</a:t>
            </a:r>
            <a:r>
              <a:rPr lang="en-GB" sz="6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of food</a:t>
            </a:r>
            <a:endParaRPr sz="600">
              <a:solidFill>
                <a:srgbClr val="6AA84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0" name="Google Shape;20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03802" y="2108000"/>
            <a:ext cx="497326" cy="257686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3"/>
          <p:cNvSpPr txBox="1"/>
          <p:nvPr/>
        </p:nvSpPr>
        <p:spPr>
          <a:xfrm>
            <a:off x="1795800" y="99775"/>
            <a:ext cx="5243100" cy="2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B7B7B7"/>
                </a:solidFill>
              </a:rPr>
              <a:t>I hope u guys aced ur CNS, now let’s ace this one too- Very Secret Lecture Reviewer</a:t>
            </a:r>
            <a:endParaRPr sz="900">
              <a:solidFill>
                <a:srgbClr val="B7B7B7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4"/>
          <p:cNvSpPr txBox="1"/>
          <p:nvPr/>
        </p:nvSpPr>
        <p:spPr>
          <a:xfrm>
            <a:off x="2147513" y="193613"/>
            <a:ext cx="48489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Dietary guidelines and goals</a:t>
            </a:r>
            <a:endParaRPr b="1" sz="2400">
              <a:solidFill>
                <a:srgbClr val="1155CC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07" name="Google Shape;207;p24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4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4"/>
          <p:cNvSpPr/>
          <p:nvPr/>
        </p:nvSpPr>
        <p:spPr>
          <a:xfrm>
            <a:off x="643450" y="1035125"/>
            <a:ext cx="3549900" cy="321300"/>
          </a:xfrm>
          <a:prstGeom prst="rect">
            <a:avLst/>
          </a:prstGeom>
          <a:solidFill>
            <a:srgbClr val="4A86E8"/>
          </a:solidFill>
          <a:ln cap="flat" cmpd="sng" w="1905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9775" lIns="29775" spcFirstLastPara="1" rIns="29775" wrap="square" tIns="297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Dietary guidelines and goals</a:t>
            </a:r>
            <a:endParaRPr b="1"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10" name="Google Shape;210;p24"/>
          <p:cNvCxnSpPr>
            <a:stCxn id="209" idx="1"/>
            <a:endCxn id="211" idx="1"/>
          </p:cNvCxnSpPr>
          <p:nvPr/>
        </p:nvCxnSpPr>
        <p:spPr>
          <a:xfrm>
            <a:off x="643450" y="1195775"/>
            <a:ext cx="426900" cy="400500"/>
          </a:xfrm>
          <a:prstGeom prst="bentConnector3">
            <a:avLst>
              <a:gd fmla="val -55780" name="adj1"/>
            </a:avLst>
          </a:prstGeom>
          <a:noFill/>
          <a:ln cap="flat" cmpd="sng" w="1905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2" name="Google Shape;212;p24"/>
          <p:cNvSpPr/>
          <p:nvPr/>
        </p:nvSpPr>
        <p:spPr>
          <a:xfrm>
            <a:off x="1070400" y="1874665"/>
            <a:ext cx="3962100" cy="3210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9775" lIns="29775" spcFirstLastPara="1" rIns="29775" wrap="square" tIns="297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Control calorie intake to manage body weight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13" name="Google Shape;213;p24"/>
          <p:cNvCxnSpPr>
            <a:stCxn id="209" idx="1"/>
            <a:endCxn id="212" idx="1"/>
          </p:cNvCxnSpPr>
          <p:nvPr/>
        </p:nvCxnSpPr>
        <p:spPr>
          <a:xfrm>
            <a:off x="643450" y="1195775"/>
            <a:ext cx="426900" cy="839400"/>
          </a:xfrm>
          <a:prstGeom prst="bentConnector3">
            <a:avLst>
              <a:gd fmla="val -55780" name="adj1"/>
            </a:avLst>
          </a:prstGeom>
          <a:noFill/>
          <a:ln cap="flat" cmpd="sng" w="1905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4" name="Google Shape;214;p24"/>
          <p:cNvCxnSpPr>
            <a:stCxn id="209" idx="1"/>
            <a:endCxn id="215" idx="1"/>
          </p:cNvCxnSpPr>
          <p:nvPr/>
        </p:nvCxnSpPr>
        <p:spPr>
          <a:xfrm>
            <a:off x="643450" y="1195775"/>
            <a:ext cx="426900" cy="1246500"/>
          </a:xfrm>
          <a:prstGeom prst="bentConnector3">
            <a:avLst>
              <a:gd fmla="val -55780" name="adj1"/>
            </a:avLst>
          </a:prstGeom>
          <a:noFill/>
          <a:ln cap="flat" cmpd="sng" w="1905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5" name="Google Shape;215;p24"/>
          <p:cNvSpPr/>
          <p:nvPr/>
        </p:nvSpPr>
        <p:spPr>
          <a:xfrm>
            <a:off x="1070400" y="2281801"/>
            <a:ext cx="3962100" cy="3210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9775" lIns="29775" spcFirstLastPara="1" rIns="29775" wrap="square" tIns="297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Be physically active everyday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6" name="Google Shape;216;p24"/>
          <p:cNvSpPr/>
          <p:nvPr/>
        </p:nvSpPr>
        <p:spPr>
          <a:xfrm>
            <a:off x="1070400" y="2685405"/>
            <a:ext cx="3962100" cy="3210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9775" lIns="29775" spcFirstLastPara="1" rIns="29775" wrap="square" tIns="29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Choose fats and CHOs wisely for good health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17" name="Google Shape;217;p24"/>
          <p:cNvCxnSpPr>
            <a:stCxn id="209" idx="1"/>
            <a:endCxn id="216" idx="1"/>
          </p:cNvCxnSpPr>
          <p:nvPr/>
        </p:nvCxnSpPr>
        <p:spPr>
          <a:xfrm>
            <a:off x="643450" y="1195775"/>
            <a:ext cx="426900" cy="1650000"/>
          </a:xfrm>
          <a:prstGeom prst="bentConnector3">
            <a:avLst>
              <a:gd fmla="val -55780" name="adj1"/>
            </a:avLst>
          </a:prstGeom>
          <a:noFill/>
          <a:ln cap="flat" cmpd="sng" w="1905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8" name="Google Shape;218;p24"/>
          <p:cNvCxnSpPr>
            <a:stCxn id="209" idx="1"/>
            <a:endCxn id="219" idx="1"/>
          </p:cNvCxnSpPr>
          <p:nvPr/>
        </p:nvCxnSpPr>
        <p:spPr>
          <a:xfrm>
            <a:off x="643450" y="1195775"/>
            <a:ext cx="426900" cy="2453700"/>
          </a:xfrm>
          <a:prstGeom prst="bentConnector3">
            <a:avLst>
              <a:gd fmla="val -55780" name="adj1"/>
            </a:avLst>
          </a:prstGeom>
          <a:noFill/>
          <a:ln cap="flat" cmpd="sng" w="1905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0" name="Google Shape;220;p24"/>
          <p:cNvSpPr/>
          <p:nvPr/>
        </p:nvSpPr>
        <p:spPr>
          <a:xfrm>
            <a:off x="1070420" y="3087226"/>
            <a:ext cx="3962100" cy="3210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9775" lIns="29775" spcFirstLastPara="1" rIns="29775" wrap="square" tIns="29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Increase daily intake of fruits, vegetables, whole grains, and non-fat or low-fat milk and milk products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24"/>
          <p:cNvSpPr/>
          <p:nvPr/>
        </p:nvSpPr>
        <p:spPr>
          <a:xfrm>
            <a:off x="1070411" y="1435502"/>
            <a:ext cx="3962100" cy="3213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9775" lIns="29775" spcFirstLastPara="1" rIns="29775" wrap="square" tIns="297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Consume a variety of foods from the basic food groups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24"/>
          <p:cNvSpPr/>
          <p:nvPr/>
        </p:nvSpPr>
        <p:spPr>
          <a:xfrm>
            <a:off x="1070426" y="3489030"/>
            <a:ext cx="3962100" cy="3210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9775" lIns="29775" spcFirstLastPara="1" rIns="29775" wrap="square" tIns="29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Choose and prepare foods with little salt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21" name="Google Shape;221;p24"/>
          <p:cNvCxnSpPr/>
          <p:nvPr/>
        </p:nvCxnSpPr>
        <p:spPr>
          <a:xfrm>
            <a:off x="417425" y="3006850"/>
            <a:ext cx="652800" cy="319800"/>
          </a:xfrm>
          <a:prstGeom prst="bentConnector3">
            <a:avLst>
              <a:gd fmla="val -2168" name="adj1"/>
            </a:avLst>
          </a:prstGeom>
          <a:noFill/>
          <a:ln cap="flat" cmpd="sng" w="1905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22" name="Google Shape;22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2164" y="966674"/>
            <a:ext cx="3254460" cy="338501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4"/>
          <p:cNvSpPr txBox="1"/>
          <p:nvPr/>
        </p:nvSpPr>
        <p:spPr>
          <a:xfrm>
            <a:off x="5658925" y="759125"/>
            <a:ext cx="2109300" cy="174900"/>
          </a:xfrm>
          <a:prstGeom prst="rect">
            <a:avLst/>
          </a:prstGeom>
          <a:noFill/>
          <a:ln cap="flat" cmpd="sng" w="9525">
            <a:solidFill>
              <a:srgbClr val="38761D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6AA84F"/>
                </a:solidFill>
              </a:rPr>
              <a:t>You </a:t>
            </a:r>
            <a:r>
              <a:rPr lang="en-GB" sz="700">
                <a:solidFill>
                  <a:srgbClr val="6AA84F"/>
                </a:solidFill>
              </a:rPr>
              <a:t>don't</a:t>
            </a:r>
            <a:r>
              <a:rPr lang="en-GB" sz="700">
                <a:solidFill>
                  <a:srgbClr val="6AA84F"/>
                </a:solidFill>
              </a:rPr>
              <a:t> need to memorize numbers in this pic </a:t>
            </a:r>
            <a:endParaRPr sz="700">
              <a:solidFill>
                <a:srgbClr val="6AA84F"/>
              </a:solidFill>
            </a:endParaRPr>
          </a:p>
        </p:txBody>
      </p:sp>
      <p:sp>
        <p:nvSpPr>
          <p:cNvPr id="224" name="Google Shape;224;p24"/>
          <p:cNvSpPr/>
          <p:nvPr/>
        </p:nvSpPr>
        <p:spPr>
          <a:xfrm>
            <a:off x="8822382" y="-5"/>
            <a:ext cx="321540" cy="131644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5"/>
          <p:cNvSpPr txBox="1"/>
          <p:nvPr/>
        </p:nvSpPr>
        <p:spPr>
          <a:xfrm>
            <a:off x="197206" y="263702"/>
            <a:ext cx="35832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Energy requirement in humans</a:t>
            </a:r>
            <a:endParaRPr b="1" sz="21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30" name="Google Shape;230;p25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5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32" name="Google Shape;232;p25"/>
          <p:cNvGraphicFramePr/>
          <p:nvPr/>
        </p:nvGraphicFramePr>
        <p:xfrm>
          <a:off x="434395" y="277121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{54A5763C-916D-41D4-BE64-08F544351154}</a:tableStyleId>
              </a:tblPr>
              <a:tblGrid>
                <a:gridCol w="758425"/>
                <a:gridCol w="496650"/>
                <a:gridCol w="645650"/>
                <a:gridCol w="1208075"/>
              </a:tblGrid>
              <a:tr h="396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Sex </a:t>
                      </a:r>
                      <a:endParaRPr sz="9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Age </a:t>
                      </a:r>
                      <a:endParaRPr sz="9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Weight (Kg)</a:t>
                      </a:r>
                      <a:endParaRPr sz="9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Avg. Energy Needs (Kcal) </a:t>
                      </a:r>
                      <a:endParaRPr sz="9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96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Men 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23-50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70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Up to 2900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96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Women 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23-50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55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Up to 2200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96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Pregnant 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+300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96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Lactating 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+500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33" name="Google Shape;233;p25"/>
          <p:cNvSpPr/>
          <p:nvPr/>
        </p:nvSpPr>
        <p:spPr>
          <a:xfrm flipH="1">
            <a:off x="4160775" y="1718275"/>
            <a:ext cx="2302525" cy="1854225"/>
          </a:xfrm>
          <a:prstGeom prst="flowChartProcess">
            <a:avLst/>
          </a:prstGeom>
          <a:noFill/>
          <a:ln cap="flat" cmpd="sng" w="9525">
            <a:solidFill>
              <a:srgbClr val="9FC5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9775" lIns="29775" spcFirstLastPara="1" rIns="29775" wrap="square" tIns="29775">
            <a:noAutofit/>
          </a:bodyPr>
          <a:lstStyle/>
          <a:p>
            <a:pPr indent="-292100" lvl="0" marL="4572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1000"/>
              <a:buFont typeface="Century Gothic"/>
              <a:buChar char="●"/>
            </a:pP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Lower intake of </a:t>
            </a:r>
            <a:r>
              <a:rPr lang="en-GB" sz="10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iron, calcium and vitamin D</a:t>
            </a:r>
            <a:endParaRPr sz="1000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Century Gothic"/>
              <a:buChar char="●"/>
            </a:pP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Long-term vegans may develop megaloblastic anemia due to </a:t>
            </a:r>
            <a:r>
              <a:rPr lang="en-GB" sz="10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vitamin B</a:t>
            </a:r>
            <a:r>
              <a:rPr baseline="-25000" lang="en-GB" sz="10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12</a:t>
            </a: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 deficiency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Century Gothic"/>
              <a:buChar char="●"/>
            </a:pP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Most consume enough </a:t>
            </a:r>
            <a:r>
              <a:rPr lang="en-GB" sz="10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protein</a:t>
            </a:r>
            <a:endParaRPr sz="1000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Century Gothic"/>
              <a:buChar char="●"/>
            </a:pP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Lower in total dietary </a:t>
            </a:r>
            <a:r>
              <a:rPr lang="en-GB" sz="10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fat</a:t>
            </a:r>
            <a:endParaRPr sz="1000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4" name="Google Shape;234;p25"/>
          <p:cNvSpPr/>
          <p:nvPr/>
        </p:nvSpPr>
        <p:spPr>
          <a:xfrm>
            <a:off x="4160787" y="1461904"/>
            <a:ext cx="2303100" cy="2814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4A86E8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100">
                <a:solidFill>
                  <a:srgbClr val="FFFFFF"/>
                </a:solidFill>
              </a:rPr>
              <a:t>nutrient intake</a:t>
            </a:r>
            <a:endParaRPr b="1" sz="1100">
              <a:solidFill>
                <a:srgbClr val="FFFFFF"/>
              </a:solidFill>
            </a:endParaRPr>
          </a:p>
        </p:txBody>
      </p:sp>
      <p:sp>
        <p:nvSpPr>
          <p:cNvPr id="235" name="Google Shape;235;p25"/>
          <p:cNvSpPr/>
          <p:nvPr/>
        </p:nvSpPr>
        <p:spPr>
          <a:xfrm flipH="1">
            <a:off x="6561750" y="1718305"/>
            <a:ext cx="2302525" cy="1854225"/>
          </a:xfrm>
          <a:prstGeom prst="flowChartProcess">
            <a:avLst/>
          </a:prstGeom>
          <a:noFill/>
          <a:ln cap="flat" cmpd="sng" w="9525">
            <a:solidFill>
              <a:srgbClr val="9FC5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9775" lIns="29775" spcFirstLastPara="1" rIns="29775" wrap="square" tIns="29775">
            <a:noAutofit/>
          </a:bodyPr>
          <a:lstStyle/>
          <a:p>
            <a:pPr indent="-2921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Century Gothic"/>
              <a:buChar char="●"/>
            </a:pP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Lower Body Mass Index </a:t>
            </a:r>
            <a:r>
              <a:rPr lang="en-GB" sz="10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(BMI)</a:t>
            </a:r>
            <a:endParaRPr sz="1000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Font typeface="Century Gothic"/>
              <a:buChar char="●"/>
            </a:pP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Lower death rate from ischemic heart disease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Font typeface="Century Gothic"/>
              <a:buChar char="●"/>
            </a:pP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Lower blood pressure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Font typeface="Century Gothic"/>
              <a:buChar char="●"/>
            </a:pP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Lower cancer rates compared to non-vegetarians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6" name="Google Shape;236;p25"/>
          <p:cNvSpPr/>
          <p:nvPr/>
        </p:nvSpPr>
        <p:spPr>
          <a:xfrm>
            <a:off x="6561754" y="1461915"/>
            <a:ext cx="2303100" cy="2814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4A86E8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FFFFFF"/>
                </a:solidFill>
              </a:rPr>
              <a:t>chronic disease</a:t>
            </a:r>
            <a:endParaRPr b="1" sz="1100">
              <a:solidFill>
                <a:srgbClr val="FFFFFF"/>
              </a:solidFill>
            </a:endParaRPr>
          </a:p>
        </p:txBody>
      </p:sp>
      <p:sp>
        <p:nvSpPr>
          <p:cNvPr id="237" name="Google Shape;237;p25"/>
          <p:cNvSpPr txBox="1"/>
          <p:nvPr/>
        </p:nvSpPr>
        <p:spPr>
          <a:xfrm>
            <a:off x="39175" y="1086500"/>
            <a:ext cx="3583200" cy="15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Char char="➔"/>
            </a:pPr>
            <a:r>
              <a:rPr lang="en-GB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is The dietary energy intake required to maintain energy balance in a healthy individual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Char char="➔"/>
            </a:pPr>
            <a:r>
              <a:rPr lang="en-GB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Energy balance is maintained by </a:t>
            </a:r>
            <a:r>
              <a:rPr b="1" lang="en-GB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calorie intake</a:t>
            </a:r>
            <a:r>
              <a:rPr lang="en-GB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b="1" lang="en-GB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energy expenditure</a:t>
            </a:r>
            <a:endParaRPr b="1"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Char char="➔"/>
            </a:pPr>
            <a:r>
              <a:rPr lang="en-GB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Energy content of food is measured in </a:t>
            </a:r>
            <a:r>
              <a:rPr lang="en-GB" sz="11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calories or kilocalories</a:t>
            </a:r>
            <a:r>
              <a:rPr lang="en-GB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(heat energy)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38" name="Google Shape;238;p25"/>
          <p:cNvCxnSpPr/>
          <p:nvPr/>
        </p:nvCxnSpPr>
        <p:spPr>
          <a:xfrm>
            <a:off x="3884221" y="-39584"/>
            <a:ext cx="14700" cy="52200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239" name="Google Shape;239;p25"/>
          <p:cNvSpPr txBox="1"/>
          <p:nvPr/>
        </p:nvSpPr>
        <p:spPr>
          <a:xfrm>
            <a:off x="4096968" y="263688"/>
            <a:ext cx="48489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Vegetarians 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240" name="Google Shape;240;p25"/>
          <p:cNvCxnSpPr>
            <a:stCxn id="239" idx="2"/>
          </p:cNvCxnSpPr>
          <p:nvPr/>
        </p:nvCxnSpPr>
        <p:spPr>
          <a:xfrm flipH="1" rot="-5400000">
            <a:off x="6404418" y="946188"/>
            <a:ext cx="641400" cy="4074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41" name="Google Shape;241;p25"/>
          <p:cNvCxnSpPr>
            <a:stCxn id="239" idx="2"/>
          </p:cNvCxnSpPr>
          <p:nvPr/>
        </p:nvCxnSpPr>
        <p:spPr>
          <a:xfrm rot="5400000">
            <a:off x="6005718" y="946188"/>
            <a:ext cx="632700" cy="3987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pic>
        <p:nvPicPr>
          <p:cNvPr id="242" name="Google Shape;242;p25"/>
          <p:cNvPicPr preferRelativeResize="0"/>
          <p:nvPr/>
        </p:nvPicPr>
        <p:blipFill rotWithShape="1">
          <a:blip r:embed="rId3">
            <a:alphaModFix/>
          </a:blip>
          <a:srcRect b="16934" l="8379" r="10812" t="8727"/>
          <a:stretch/>
        </p:blipFill>
        <p:spPr>
          <a:xfrm>
            <a:off x="7535659" y="225750"/>
            <a:ext cx="697216" cy="641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5"/>
          <p:cNvPicPr preferRelativeResize="0"/>
          <p:nvPr/>
        </p:nvPicPr>
        <p:blipFill rotWithShape="1">
          <a:blip r:embed="rId4">
            <a:alphaModFix/>
          </a:blip>
          <a:srcRect b="6205" l="7128" r="6783" t="35081"/>
          <a:stretch/>
        </p:blipFill>
        <p:spPr>
          <a:xfrm>
            <a:off x="4540603" y="225761"/>
            <a:ext cx="940445" cy="641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55712" y="3688773"/>
            <a:ext cx="1131425" cy="75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5"/>
          <p:cNvSpPr txBox="1"/>
          <p:nvPr/>
        </p:nvSpPr>
        <p:spPr>
          <a:xfrm>
            <a:off x="5287625" y="4806675"/>
            <a:ext cx="3108900" cy="1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B7B7B7"/>
                </a:solidFill>
              </a:rPr>
              <a:t>Don’t mind him^ u guys are doing a great job -VSLR</a:t>
            </a:r>
            <a:endParaRPr sz="700">
              <a:solidFill>
                <a:srgbClr val="B7B7B7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6"/>
          <p:cNvSpPr txBox="1"/>
          <p:nvPr/>
        </p:nvSpPr>
        <p:spPr>
          <a:xfrm>
            <a:off x="1621300" y="1"/>
            <a:ext cx="6322800" cy="5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Basic energy expenditure depends on: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1" name="Google Shape;251;p26"/>
          <p:cNvSpPr txBox="1"/>
          <p:nvPr>
            <p:ph idx="12" type="sldNum"/>
          </p:nvPr>
        </p:nvSpPr>
        <p:spPr>
          <a:xfrm>
            <a:off x="8312796" y="6723688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6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26"/>
          <p:cNvSpPr/>
          <p:nvPr/>
        </p:nvSpPr>
        <p:spPr>
          <a:xfrm>
            <a:off x="424903" y="643476"/>
            <a:ext cx="1821600" cy="1471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latin typeface="Century Gothic"/>
                <a:ea typeface="Century Gothic"/>
                <a:cs typeface="Century Gothic"/>
                <a:sym typeface="Century Gothic"/>
              </a:rPr>
              <a:t>Resting metabolic rate (RMR):</a:t>
            </a:r>
            <a:endParaRPr b="1"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00"/>
              <a:buFont typeface="Century Gothic"/>
              <a:buChar char="●"/>
            </a:pPr>
            <a:r>
              <a:rPr lang="en-GB" sz="900">
                <a:latin typeface="Century Gothic"/>
                <a:ea typeface="Century Gothic"/>
                <a:cs typeface="Century Gothic"/>
                <a:sym typeface="Century Gothic"/>
              </a:rPr>
              <a:t>Energy expense at rest</a:t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00"/>
              <a:buFont typeface="Century Gothic"/>
              <a:buChar char="●"/>
            </a:pPr>
            <a:r>
              <a:rPr lang="en-GB" sz="900">
                <a:latin typeface="Century Gothic"/>
                <a:ea typeface="Century Gothic"/>
                <a:cs typeface="Century Gothic"/>
                <a:sym typeface="Century Gothic"/>
              </a:rPr>
              <a:t>Required for normal body function</a:t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00"/>
              <a:buFont typeface="Century Gothic"/>
              <a:buChar char="●"/>
            </a:pPr>
            <a:r>
              <a:rPr lang="en-GB" sz="900">
                <a:latin typeface="Century Gothic"/>
                <a:ea typeface="Century Gothic"/>
                <a:cs typeface="Century Gothic"/>
                <a:sym typeface="Century Gothic"/>
              </a:rPr>
              <a:t>Depends on age, sex, growth, body surface area, fever, fasting, stress</a:t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00"/>
              <a:buFont typeface="Century Gothic"/>
              <a:buChar char="●"/>
            </a:pPr>
            <a:r>
              <a:rPr lang="en-GB" sz="900">
                <a:latin typeface="Century Gothic"/>
                <a:ea typeface="Century Gothic"/>
                <a:cs typeface="Century Gothic"/>
                <a:sym typeface="Century Gothic"/>
              </a:rPr>
              <a:t>Men: 1800 kcal</a:t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00"/>
              <a:buFont typeface="Century Gothic"/>
              <a:buChar char="●"/>
            </a:pPr>
            <a:r>
              <a:rPr lang="en-GB" sz="900">
                <a:latin typeface="Century Gothic"/>
                <a:ea typeface="Century Gothic"/>
                <a:cs typeface="Century Gothic"/>
                <a:sym typeface="Century Gothic"/>
              </a:rPr>
              <a:t>Women: 1300 kcal</a:t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26"/>
          <p:cNvSpPr txBox="1"/>
          <p:nvPr/>
        </p:nvSpPr>
        <p:spPr>
          <a:xfrm>
            <a:off x="61675" y="551850"/>
            <a:ext cx="363000" cy="6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rgbClr val="3C78D8"/>
                </a:solidFill>
                <a:latin typeface="Exo"/>
                <a:ea typeface="Exo"/>
                <a:cs typeface="Exo"/>
                <a:sym typeface="Exo"/>
              </a:rPr>
              <a:t>1</a:t>
            </a:r>
            <a:endParaRPr b="1" sz="3100">
              <a:solidFill>
                <a:srgbClr val="3C78D8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55" name="Google Shape;255;p26"/>
          <p:cNvSpPr/>
          <p:nvPr/>
        </p:nvSpPr>
        <p:spPr>
          <a:xfrm>
            <a:off x="2821036" y="643502"/>
            <a:ext cx="1821600" cy="1471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latin typeface="Century Gothic"/>
                <a:ea typeface="Century Gothic"/>
                <a:cs typeface="Century Gothic"/>
                <a:sym typeface="Century Gothic"/>
              </a:rPr>
              <a:t>Physical activity</a:t>
            </a:r>
            <a:endParaRPr b="1"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Century Gothic"/>
              <a:buChar char="●"/>
            </a:pP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Sedentary person: 30-50% above RMR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Century Gothic"/>
              <a:buChar char="●"/>
            </a:pP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Active person: 100%+ above RMR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26"/>
          <p:cNvSpPr txBox="1"/>
          <p:nvPr/>
        </p:nvSpPr>
        <p:spPr>
          <a:xfrm>
            <a:off x="2371769" y="551860"/>
            <a:ext cx="797400" cy="6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rgbClr val="3C78D8"/>
                </a:solidFill>
                <a:latin typeface="Exo"/>
                <a:ea typeface="Exo"/>
                <a:cs typeface="Exo"/>
                <a:sym typeface="Exo"/>
              </a:rPr>
              <a:t>2</a:t>
            </a:r>
            <a:endParaRPr b="1" sz="3100">
              <a:solidFill>
                <a:srgbClr val="A4C2F4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57" name="Google Shape;257;p26"/>
          <p:cNvSpPr/>
          <p:nvPr/>
        </p:nvSpPr>
        <p:spPr>
          <a:xfrm>
            <a:off x="5317025" y="643501"/>
            <a:ext cx="1821600" cy="1471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latin typeface="Century Gothic"/>
                <a:ea typeface="Century Gothic"/>
                <a:cs typeface="Century Gothic"/>
                <a:sym typeface="Century Gothic"/>
              </a:rPr>
              <a:t>Thermic effect of food</a:t>
            </a:r>
            <a:endParaRPr b="1"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Century Gothic"/>
              <a:buChar char="●"/>
            </a:pP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Heat produced by the body due to food digestion and absorption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Century Gothic"/>
              <a:buChar char="●"/>
            </a:pP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5-10% of total energy expenditure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8" name="Google Shape;258;p26"/>
          <p:cNvSpPr txBox="1"/>
          <p:nvPr/>
        </p:nvSpPr>
        <p:spPr>
          <a:xfrm>
            <a:off x="4867746" y="551850"/>
            <a:ext cx="449700" cy="6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rgbClr val="3C78D8"/>
                </a:solidFill>
                <a:latin typeface="Exo"/>
                <a:ea typeface="Exo"/>
                <a:cs typeface="Exo"/>
                <a:sym typeface="Exo"/>
              </a:rPr>
              <a:t>3</a:t>
            </a:r>
            <a:endParaRPr b="1" sz="3100">
              <a:solidFill>
                <a:srgbClr val="CFE2F3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59" name="Google Shape;259;p26"/>
          <p:cNvSpPr/>
          <p:nvPr/>
        </p:nvSpPr>
        <p:spPr>
          <a:xfrm>
            <a:off x="1841818" y="2801878"/>
            <a:ext cx="7232700" cy="411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-292100" lvl="0" marL="9144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A type of exogenous nutrition in which terminally-ill patients are provided with all essential nutrients </a:t>
            </a:r>
            <a:r>
              <a:rPr b="1" lang="en-GB" sz="1000">
                <a:latin typeface="Century Gothic"/>
                <a:ea typeface="Century Gothic"/>
                <a:cs typeface="Century Gothic"/>
                <a:sym typeface="Century Gothic"/>
              </a:rPr>
              <a:t>intravenously </a:t>
            </a: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or through </a:t>
            </a:r>
            <a:r>
              <a:rPr b="1" lang="en-GB" sz="1000">
                <a:latin typeface="Century Gothic"/>
                <a:ea typeface="Century Gothic"/>
                <a:cs typeface="Century Gothic"/>
                <a:sym typeface="Century Gothic"/>
              </a:rPr>
              <a:t>tube feeding</a:t>
            </a:r>
            <a:endParaRPr b="1"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0" name="Google Shape;260;p26"/>
          <p:cNvSpPr/>
          <p:nvPr/>
        </p:nvSpPr>
        <p:spPr>
          <a:xfrm>
            <a:off x="237225" y="2798925"/>
            <a:ext cx="2023500" cy="411300"/>
          </a:xfrm>
          <a:prstGeom prst="homePlate">
            <a:avLst>
              <a:gd fmla="val 50000" name="adj"/>
            </a:avLst>
          </a:prstGeom>
          <a:solidFill>
            <a:srgbClr val="4A86E8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Definition </a:t>
            </a:r>
            <a:endParaRPr sz="10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61" name="Google Shape;261;p26"/>
          <p:cNvSpPr/>
          <p:nvPr/>
        </p:nvSpPr>
        <p:spPr>
          <a:xfrm>
            <a:off x="1841818" y="3210210"/>
            <a:ext cx="7232700" cy="411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-292100" lvl="0" marL="914400" rtl="0" algn="l">
              <a:spcBef>
                <a:spcPts val="0"/>
              </a:spcBef>
              <a:spcAft>
                <a:spcPts val="0"/>
              </a:spcAft>
              <a:buSzPts val="1000"/>
              <a:buFont typeface="Century Gothic"/>
              <a:buChar char="●"/>
            </a:pP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TPN is particularly indicated in </a:t>
            </a:r>
            <a:r>
              <a:rPr lang="en-GB" sz="10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severe inflammatory bowel disease, coma, cachexia, prolonged ileus</a:t>
            </a:r>
            <a:r>
              <a:rPr baseline="30000" lang="en-GB" sz="10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r>
              <a:rPr lang="en-GB" sz="10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extensive burns</a:t>
            </a:r>
            <a:endParaRPr sz="1000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2" name="Google Shape;262;p26"/>
          <p:cNvSpPr/>
          <p:nvPr/>
        </p:nvSpPr>
        <p:spPr>
          <a:xfrm>
            <a:off x="237225" y="3210200"/>
            <a:ext cx="2023500" cy="411300"/>
          </a:xfrm>
          <a:prstGeom prst="homePlate">
            <a:avLst>
              <a:gd fmla="val 50000" name="adj"/>
            </a:avLst>
          </a:prstGeom>
          <a:solidFill>
            <a:srgbClr val="4A86E8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-GB" sz="10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Indications </a:t>
            </a:r>
            <a:endParaRPr sz="10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63" name="Google Shape;263;p26"/>
          <p:cNvSpPr/>
          <p:nvPr/>
        </p:nvSpPr>
        <p:spPr>
          <a:xfrm>
            <a:off x="1841818" y="3613946"/>
            <a:ext cx="7232700" cy="411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-292100" lvl="0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"/>
              <a:buFont typeface="Century Gothic"/>
              <a:buChar char="●"/>
            </a:pP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Nutrients are pumped into a large central vein to allow rapid dilution of the solution (3 L / 24 hr)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*Tube feeding is only provided to patients whose GI tract is </a:t>
            </a:r>
            <a:r>
              <a:rPr b="1" lang="en-GB" sz="1000">
                <a:latin typeface="Century Gothic"/>
                <a:ea typeface="Century Gothic"/>
                <a:cs typeface="Century Gothic"/>
                <a:sym typeface="Century Gothic"/>
              </a:rPr>
              <a:t>intact </a:t>
            </a: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and supports this type of nutrition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26"/>
          <p:cNvSpPr/>
          <p:nvPr/>
        </p:nvSpPr>
        <p:spPr>
          <a:xfrm>
            <a:off x="1841818" y="4038392"/>
            <a:ext cx="7232700" cy="411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-292100" lvl="0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entury Gothic"/>
              <a:buChar char="●"/>
            </a:pPr>
            <a:r>
              <a:rPr lang="en-GB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Energy content: 2000 kcal                           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entury Gothic"/>
              <a:buChar char="●"/>
            </a:pPr>
            <a:r>
              <a:rPr lang="en-GB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Nitrogen: 12–14 g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entury Gothic"/>
              <a:buChar char="●"/>
            </a:pPr>
            <a:r>
              <a:rPr lang="en-GB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Fat: 900 kcal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26"/>
          <p:cNvSpPr/>
          <p:nvPr/>
        </p:nvSpPr>
        <p:spPr>
          <a:xfrm>
            <a:off x="237225" y="3613950"/>
            <a:ext cx="2023500" cy="411300"/>
          </a:xfrm>
          <a:prstGeom prst="homePlate">
            <a:avLst>
              <a:gd fmla="val 50000" name="adj"/>
            </a:avLst>
          </a:prstGeom>
          <a:solidFill>
            <a:srgbClr val="4A86E8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-GB" sz="10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How its done </a:t>
            </a:r>
            <a:endParaRPr sz="10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66" name="Google Shape;266;p26"/>
          <p:cNvSpPr/>
          <p:nvPr/>
        </p:nvSpPr>
        <p:spPr>
          <a:xfrm>
            <a:off x="1841825" y="4426025"/>
            <a:ext cx="7232700" cy="382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-292100" lvl="0" marL="914400" rtl="0" algn="l">
              <a:spcBef>
                <a:spcPts val="0"/>
              </a:spcBef>
              <a:spcAft>
                <a:spcPts val="0"/>
              </a:spcAft>
              <a:buSzPts val="1000"/>
              <a:buFont typeface="Century Gothic"/>
              <a:buChar char="●"/>
            </a:pP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Individual nutritional requirements of patients may vary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9144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Continuous biochemical, hematological and immunological monitoring of patient on TPN is </a:t>
            </a:r>
            <a:r>
              <a:rPr b="1" lang="en-GB" sz="1000">
                <a:latin typeface="Century Gothic"/>
                <a:ea typeface="Century Gothic"/>
                <a:cs typeface="Century Gothic"/>
                <a:sym typeface="Century Gothic"/>
              </a:rPr>
              <a:t>required</a:t>
            </a:r>
            <a:endParaRPr b="1"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26"/>
          <p:cNvSpPr/>
          <p:nvPr/>
        </p:nvSpPr>
        <p:spPr>
          <a:xfrm>
            <a:off x="237225" y="4396925"/>
            <a:ext cx="2023500" cy="411300"/>
          </a:xfrm>
          <a:prstGeom prst="homePlate">
            <a:avLst>
              <a:gd fmla="val 50000" name="adj"/>
            </a:avLst>
          </a:prstGeom>
          <a:solidFill>
            <a:srgbClr val="4A86E8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-GB" sz="10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remember</a:t>
            </a:r>
            <a:endParaRPr sz="10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68" name="Google Shape;268;p26"/>
          <p:cNvSpPr/>
          <p:nvPr/>
        </p:nvSpPr>
        <p:spPr>
          <a:xfrm>
            <a:off x="237225" y="3985500"/>
            <a:ext cx="2023500" cy="411300"/>
          </a:xfrm>
          <a:prstGeom prst="homePlate">
            <a:avLst>
              <a:gd fmla="val 50000" name="adj"/>
            </a:avLst>
          </a:prstGeom>
          <a:solidFill>
            <a:srgbClr val="4A86E8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r>
              <a:rPr lang="en-GB" sz="9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Standard composition of TPN feed (24 hr requirement)</a:t>
            </a:r>
            <a:endParaRPr sz="9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69" name="Google Shape;269;p26"/>
          <p:cNvSpPr txBox="1"/>
          <p:nvPr/>
        </p:nvSpPr>
        <p:spPr>
          <a:xfrm>
            <a:off x="5016142" y="3953279"/>
            <a:ext cx="35646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entury Gothic"/>
              <a:buChar char="●"/>
            </a:pPr>
            <a:r>
              <a:rPr lang="en-GB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Glucose: 1000 kcal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entury Gothic"/>
              <a:buChar char="●"/>
            </a:pPr>
            <a:r>
              <a:rPr lang="en-GB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Electrolytes, trace elements, vitamins: present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entury Gothic"/>
              <a:buChar char="●"/>
            </a:pPr>
            <a:r>
              <a:rPr lang="en-GB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Volume: 3 liters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" name="Google Shape;270;p26"/>
          <p:cNvSpPr txBox="1"/>
          <p:nvPr/>
        </p:nvSpPr>
        <p:spPr>
          <a:xfrm>
            <a:off x="2076612" y="2263762"/>
            <a:ext cx="5320200" cy="5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Total Parenteral Nutrition (TPN)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271" name="Google Shape;271;p26"/>
          <p:cNvCxnSpPr/>
          <p:nvPr/>
        </p:nvCxnSpPr>
        <p:spPr>
          <a:xfrm flipH="1" rot="10800000">
            <a:off x="-2400" y="2274000"/>
            <a:ext cx="9148800" cy="258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dashDot"/>
            <a:round/>
            <a:headEnd len="med" w="med" type="oval"/>
            <a:tailEnd len="med" w="med" type="oval"/>
          </a:ln>
        </p:spPr>
      </p:cxnSp>
      <p:sp>
        <p:nvSpPr>
          <p:cNvPr id="272" name="Google Shape;272;p26"/>
          <p:cNvSpPr txBox="1"/>
          <p:nvPr/>
        </p:nvSpPr>
        <p:spPr>
          <a:xfrm>
            <a:off x="7396800" y="4835250"/>
            <a:ext cx="1693500" cy="2241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</a:t>
            </a:r>
            <a:r>
              <a:rPr lang="en-GB" sz="6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Loss of movement in a part of intestine </a:t>
            </a:r>
            <a:endParaRPr sz="6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3" name="Google Shape;27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4956" y="643500"/>
            <a:ext cx="1871443" cy="1471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7"/>
          <p:cNvSpPr txBox="1"/>
          <p:nvPr/>
        </p:nvSpPr>
        <p:spPr>
          <a:xfrm>
            <a:off x="2147513" y="193613"/>
            <a:ext cx="48489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Take Home Messages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79" name="Google Shape;279;p27"/>
          <p:cNvSpPr/>
          <p:nvPr/>
        </p:nvSpPr>
        <p:spPr>
          <a:xfrm>
            <a:off x="1769800" y="1327350"/>
            <a:ext cx="336000" cy="268200"/>
          </a:xfrm>
          <a:custGeom>
            <a:rect b="b" l="l" r="r" t="t"/>
            <a:pathLst>
              <a:path extrusionOk="0" h="120000" w="120000">
                <a:moveTo>
                  <a:pt x="68227" y="110255"/>
                </a:moveTo>
                <a:lnTo>
                  <a:pt x="52294" y="71566"/>
                </a:lnTo>
                <a:lnTo>
                  <a:pt x="109194" y="14666"/>
                </a:lnTo>
                <a:cubicBezTo>
                  <a:pt x="109194" y="14666"/>
                  <a:pt x="68227" y="110255"/>
                  <a:pt x="68227" y="110255"/>
                </a:cubicBezTo>
                <a:close/>
                <a:moveTo>
                  <a:pt x="9750" y="51777"/>
                </a:moveTo>
                <a:lnTo>
                  <a:pt x="105333" y="10805"/>
                </a:lnTo>
                <a:lnTo>
                  <a:pt x="48438" y="67705"/>
                </a:lnTo>
                <a:cubicBezTo>
                  <a:pt x="48438" y="67705"/>
                  <a:pt x="9750" y="51777"/>
                  <a:pt x="9750" y="51777"/>
                </a:cubicBezTo>
                <a:close/>
                <a:moveTo>
                  <a:pt x="120000" y="2727"/>
                </a:moveTo>
                <a:cubicBezTo>
                  <a:pt x="120000" y="1222"/>
                  <a:pt x="118777" y="0"/>
                  <a:pt x="117272" y="0"/>
                </a:cubicBezTo>
                <a:cubicBezTo>
                  <a:pt x="116855" y="0"/>
                  <a:pt x="116466" y="111"/>
                  <a:pt x="116111" y="288"/>
                </a:cubicBezTo>
                <a:lnTo>
                  <a:pt x="116100" y="266"/>
                </a:lnTo>
                <a:lnTo>
                  <a:pt x="1677" y="49305"/>
                </a:lnTo>
                <a:cubicBezTo>
                  <a:pt x="1672" y="49305"/>
                  <a:pt x="1661" y="49311"/>
                  <a:pt x="1650" y="49316"/>
                </a:cubicBezTo>
                <a:lnTo>
                  <a:pt x="1555" y="49361"/>
                </a:lnTo>
                <a:lnTo>
                  <a:pt x="1561" y="49372"/>
                </a:lnTo>
                <a:cubicBezTo>
                  <a:pt x="644" y="49816"/>
                  <a:pt x="0" y="50733"/>
                  <a:pt x="0" y="51816"/>
                </a:cubicBezTo>
                <a:cubicBezTo>
                  <a:pt x="0" y="53055"/>
                  <a:pt x="838" y="54061"/>
                  <a:pt x="1972" y="54394"/>
                </a:cubicBezTo>
                <a:lnTo>
                  <a:pt x="1961" y="54438"/>
                </a:lnTo>
                <a:lnTo>
                  <a:pt x="47011" y="72988"/>
                </a:lnTo>
                <a:lnTo>
                  <a:pt x="65561" y="118044"/>
                </a:lnTo>
                <a:lnTo>
                  <a:pt x="65605" y="118027"/>
                </a:lnTo>
                <a:cubicBezTo>
                  <a:pt x="65938" y="119161"/>
                  <a:pt x="66944" y="120000"/>
                  <a:pt x="68183" y="120000"/>
                </a:cubicBezTo>
                <a:cubicBezTo>
                  <a:pt x="69266" y="120000"/>
                  <a:pt x="70188" y="119355"/>
                  <a:pt x="70627" y="118438"/>
                </a:cubicBezTo>
                <a:lnTo>
                  <a:pt x="70644" y="118444"/>
                </a:lnTo>
                <a:lnTo>
                  <a:pt x="70683" y="118350"/>
                </a:lnTo>
                <a:cubicBezTo>
                  <a:pt x="70688" y="118338"/>
                  <a:pt x="70694" y="118333"/>
                  <a:pt x="70694" y="118322"/>
                </a:cubicBezTo>
                <a:lnTo>
                  <a:pt x="119738" y="3900"/>
                </a:lnTo>
                <a:lnTo>
                  <a:pt x="119705" y="3883"/>
                </a:lnTo>
                <a:cubicBezTo>
                  <a:pt x="119877" y="3533"/>
                  <a:pt x="120000" y="3150"/>
                  <a:pt x="120000" y="2727"/>
                </a:cubicBezTo>
                <a:moveTo>
                  <a:pt x="43638" y="90000"/>
                </a:moveTo>
                <a:cubicBezTo>
                  <a:pt x="42883" y="90000"/>
                  <a:pt x="42200" y="90305"/>
                  <a:pt x="41705" y="90800"/>
                </a:cubicBezTo>
                <a:lnTo>
                  <a:pt x="33527" y="98983"/>
                </a:lnTo>
                <a:cubicBezTo>
                  <a:pt x="33033" y="99472"/>
                  <a:pt x="32727" y="100161"/>
                  <a:pt x="32727" y="100911"/>
                </a:cubicBezTo>
                <a:cubicBezTo>
                  <a:pt x="32727" y="102416"/>
                  <a:pt x="33950" y="103638"/>
                  <a:pt x="35455" y="103638"/>
                </a:cubicBezTo>
                <a:cubicBezTo>
                  <a:pt x="36205" y="103638"/>
                  <a:pt x="36888" y="103333"/>
                  <a:pt x="37383" y="102838"/>
                </a:cubicBezTo>
                <a:lnTo>
                  <a:pt x="45566" y="94655"/>
                </a:lnTo>
                <a:cubicBezTo>
                  <a:pt x="46061" y="94166"/>
                  <a:pt x="46361" y="93483"/>
                  <a:pt x="46361" y="92727"/>
                </a:cubicBezTo>
                <a:cubicBezTo>
                  <a:pt x="46361" y="91222"/>
                  <a:pt x="45144" y="90000"/>
                  <a:pt x="43638" y="90000"/>
                </a:cubicBezTo>
                <a:moveTo>
                  <a:pt x="43638" y="79094"/>
                </a:moveTo>
                <a:cubicBezTo>
                  <a:pt x="43638" y="77588"/>
                  <a:pt x="42416" y="76361"/>
                  <a:pt x="40911" y="76361"/>
                </a:cubicBezTo>
                <a:cubicBezTo>
                  <a:pt x="40155" y="76361"/>
                  <a:pt x="39472" y="76672"/>
                  <a:pt x="38983" y="77161"/>
                </a:cubicBezTo>
                <a:lnTo>
                  <a:pt x="11705" y="104433"/>
                </a:lnTo>
                <a:cubicBezTo>
                  <a:pt x="11216" y="104933"/>
                  <a:pt x="10911" y="105616"/>
                  <a:pt x="10911" y="106361"/>
                </a:cubicBezTo>
                <a:cubicBezTo>
                  <a:pt x="10911" y="107872"/>
                  <a:pt x="12133" y="109088"/>
                  <a:pt x="13638" y="109088"/>
                </a:cubicBezTo>
                <a:cubicBezTo>
                  <a:pt x="14388" y="109088"/>
                  <a:pt x="15072" y="108788"/>
                  <a:pt x="15566" y="108294"/>
                </a:cubicBezTo>
                <a:lnTo>
                  <a:pt x="42838" y="81016"/>
                </a:lnTo>
                <a:cubicBezTo>
                  <a:pt x="43333" y="80527"/>
                  <a:pt x="43638" y="79844"/>
                  <a:pt x="43638" y="79094"/>
                </a:cubicBezTo>
                <a:moveTo>
                  <a:pt x="26472" y="81016"/>
                </a:moveTo>
                <a:lnTo>
                  <a:pt x="29200" y="78294"/>
                </a:lnTo>
                <a:cubicBezTo>
                  <a:pt x="29694" y="77800"/>
                  <a:pt x="30000" y="77116"/>
                  <a:pt x="30000" y="76361"/>
                </a:cubicBezTo>
                <a:cubicBezTo>
                  <a:pt x="30000" y="74861"/>
                  <a:pt x="28777" y="73638"/>
                  <a:pt x="27272" y="73638"/>
                </a:cubicBezTo>
                <a:cubicBezTo>
                  <a:pt x="26522" y="73638"/>
                  <a:pt x="25838" y="73944"/>
                  <a:pt x="25344" y="74433"/>
                </a:cubicBezTo>
                <a:lnTo>
                  <a:pt x="22616" y="77161"/>
                </a:lnTo>
                <a:cubicBezTo>
                  <a:pt x="22122" y="77661"/>
                  <a:pt x="21816" y="78338"/>
                  <a:pt x="21816" y="79094"/>
                </a:cubicBezTo>
                <a:cubicBezTo>
                  <a:pt x="21816" y="80594"/>
                  <a:pt x="23038" y="81816"/>
                  <a:pt x="24544" y="81816"/>
                </a:cubicBezTo>
                <a:cubicBezTo>
                  <a:pt x="25300" y="81816"/>
                  <a:pt x="25977" y="81516"/>
                  <a:pt x="26472" y="81016"/>
                </a:cubicBezTo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10700" lIns="10700" spcFirstLastPara="1" rIns="10700" wrap="square" tIns="10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B4B4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27"/>
          <p:cNvSpPr/>
          <p:nvPr/>
        </p:nvSpPr>
        <p:spPr>
          <a:xfrm>
            <a:off x="1769800" y="1917800"/>
            <a:ext cx="336000" cy="268200"/>
          </a:xfrm>
          <a:custGeom>
            <a:rect b="b" l="l" r="r" t="t"/>
            <a:pathLst>
              <a:path extrusionOk="0" h="120000" w="120000">
                <a:moveTo>
                  <a:pt x="68227" y="110255"/>
                </a:moveTo>
                <a:lnTo>
                  <a:pt x="52294" y="71566"/>
                </a:lnTo>
                <a:lnTo>
                  <a:pt x="109194" y="14666"/>
                </a:lnTo>
                <a:cubicBezTo>
                  <a:pt x="109194" y="14666"/>
                  <a:pt x="68227" y="110255"/>
                  <a:pt x="68227" y="110255"/>
                </a:cubicBezTo>
                <a:close/>
                <a:moveTo>
                  <a:pt x="9750" y="51777"/>
                </a:moveTo>
                <a:lnTo>
                  <a:pt x="105333" y="10805"/>
                </a:lnTo>
                <a:lnTo>
                  <a:pt x="48438" y="67705"/>
                </a:lnTo>
                <a:cubicBezTo>
                  <a:pt x="48438" y="67705"/>
                  <a:pt x="9750" y="51777"/>
                  <a:pt x="9750" y="51777"/>
                </a:cubicBezTo>
                <a:close/>
                <a:moveTo>
                  <a:pt x="120000" y="2727"/>
                </a:moveTo>
                <a:cubicBezTo>
                  <a:pt x="120000" y="1222"/>
                  <a:pt x="118777" y="0"/>
                  <a:pt x="117272" y="0"/>
                </a:cubicBezTo>
                <a:cubicBezTo>
                  <a:pt x="116855" y="0"/>
                  <a:pt x="116466" y="111"/>
                  <a:pt x="116111" y="288"/>
                </a:cubicBezTo>
                <a:lnTo>
                  <a:pt x="116100" y="266"/>
                </a:lnTo>
                <a:lnTo>
                  <a:pt x="1677" y="49305"/>
                </a:lnTo>
                <a:cubicBezTo>
                  <a:pt x="1672" y="49305"/>
                  <a:pt x="1661" y="49311"/>
                  <a:pt x="1650" y="49316"/>
                </a:cubicBezTo>
                <a:lnTo>
                  <a:pt x="1555" y="49361"/>
                </a:lnTo>
                <a:lnTo>
                  <a:pt x="1561" y="49372"/>
                </a:lnTo>
                <a:cubicBezTo>
                  <a:pt x="644" y="49816"/>
                  <a:pt x="0" y="50733"/>
                  <a:pt x="0" y="51816"/>
                </a:cubicBezTo>
                <a:cubicBezTo>
                  <a:pt x="0" y="53055"/>
                  <a:pt x="838" y="54061"/>
                  <a:pt x="1972" y="54394"/>
                </a:cubicBezTo>
                <a:lnTo>
                  <a:pt x="1961" y="54438"/>
                </a:lnTo>
                <a:lnTo>
                  <a:pt x="47011" y="72988"/>
                </a:lnTo>
                <a:lnTo>
                  <a:pt x="65561" y="118044"/>
                </a:lnTo>
                <a:lnTo>
                  <a:pt x="65605" y="118027"/>
                </a:lnTo>
                <a:cubicBezTo>
                  <a:pt x="65938" y="119161"/>
                  <a:pt x="66944" y="120000"/>
                  <a:pt x="68183" y="120000"/>
                </a:cubicBezTo>
                <a:cubicBezTo>
                  <a:pt x="69266" y="120000"/>
                  <a:pt x="70188" y="119355"/>
                  <a:pt x="70627" y="118438"/>
                </a:cubicBezTo>
                <a:lnTo>
                  <a:pt x="70644" y="118444"/>
                </a:lnTo>
                <a:lnTo>
                  <a:pt x="70683" y="118350"/>
                </a:lnTo>
                <a:cubicBezTo>
                  <a:pt x="70688" y="118338"/>
                  <a:pt x="70694" y="118333"/>
                  <a:pt x="70694" y="118322"/>
                </a:cubicBezTo>
                <a:lnTo>
                  <a:pt x="119738" y="3900"/>
                </a:lnTo>
                <a:lnTo>
                  <a:pt x="119705" y="3883"/>
                </a:lnTo>
                <a:cubicBezTo>
                  <a:pt x="119877" y="3533"/>
                  <a:pt x="120000" y="3150"/>
                  <a:pt x="120000" y="2727"/>
                </a:cubicBezTo>
                <a:moveTo>
                  <a:pt x="43638" y="90000"/>
                </a:moveTo>
                <a:cubicBezTo>
                  <a:pt x="42883" y="90000"/>
                  <a:pt x="42200" y="90305"/>
                  <a:pt x="41705" y="90800"/>
                </a:cubicBezTo>
                <a:lnTo>
                  <a:pt x="33527" y="98983"/>
                </a:lnTo>
                <a:cubicBezTo>
                  <a:pt x="33033" y="99472"/>
                  <a:pt x="32727" y="100161"/>
                  <a:pt x="32727" y="100911"/>
                </a:cubicBezTo>
                <a:cubicBezTo>
                  <a:pt x="32727" y="102416"/>
                  <a:pt x="33950" y="103638"/>
                  <a:pt x="35455" y="103638"/>
                </a:cubicBezTo>
                <a:cubicBezTo>
                  <a:pt x="36205" y="103638"/>
                  <a:pt x="36888" y="103333"/>
                  <a:pt x="37383" y="102838"/>
                </a:cubicBezTo>
                <a:lnTo>
                  <a:pt x="45566" y="94655"/>
                </a:lnTo>
                <a:cubicBezTo>
                  <a:pt x="46061" y="94166"/>
                  <a:pt x="46361" y="93483"/>
                  <a:pt x="46361" y="92727"/>
                </a:cubicBezTo>
                <a:cubicBezTo>
                  <a:pt x="46361" y="91222"/>
                  <a:pt x="45144" y="90000"/>
                  <a:pt x="43638" y="90000"/>
                </a:cubicBezTo>
                <a:moveTo>
                  <a:pt x="43638" y="79094"/>
                </a:moveTo>
                <a:cubicBezTo>
                  <a:pt x="43638" y="77588"/>
                  <a:pt x="42416" y="76361"/>
                  <a:pt x="40911" y="76361"/>
                </a:cubicBezTo>
                <a:cubicBezTo>
                  <a:pt x="40155" y="76361"/>
                  <a:pt x="39472" y="76672"/>
                  <a:pt x="38983" y="77161"/>
                </a:cubicBezTo>
                <a:lnTo>
                  <a:pt x="11705" y="104433"/>
                </a:lnTo>
                <a:cubicBezTo>
                  <a:pt x="11216" y="104933"/>
                  <a:pt x="10911" y="105616"/>
                  <a:pt x="10911" y="106361"/>
                </a:cubicBezTo>
                <a:cubicBezTo>
                  <a:pt x="10911" y="107872"/>
                  <a:pt x="12133" y="109088"/>
                  <a:pt x="13638" y="109088"/>
                </a:cubicBezTo>
                <a:cubicBezTo>
                  <a:pt x="14388" y="109088"/>
                  <a:pt x="15072" y="108788"/>
                  <a:pt x="15566" y="108294"/>
                </a:cubicBezTo>
                <a:lnTo>
                  <a:pt x="42838" y="81016"/>
                </a:lnTo>
                <a:cubicBezTo>
                  <a:pt x="43333" y="80527"/>
                  <a:pt x="43638" y="79844"/>
                  <a:pt x="43638" y="79094"/>
                </a:cubicBezTo>
                <a:moveTo>
                  <a:pt x="26472" y="81016"/>
                </a:moveTo>
                <a:lnTo>
                  <a:pt x="29200" y="78294"/>
                </a:lnTo>
                <a:cubicBezTo>
                  <a:pt x="29694" y="77800"/>
                  <a:pt x="30000" y="77116"/>
                  <a:pt x="30000" y="76361"/>
                </a:cubicBezTo>
                <a:cubicBezTo>
                  <a:pt x="30000" y="74861"/>
                  <a:pt x="28777" y="73638"/>
                  <a:pt x="27272" y="73638"/>
                </a:cubicBezTo>
                <a:cubicBezTo>
                  <a:pt x="26522" y="73638"/>
                  <a:pt x="25838" y="73944"/>
                  <a:pt x="25344" y="74433"/>
                </a:cubicBezTo>
                <a:lnTo>
                  <a:pt x="22616" y="77161"/>
                </a:lnTo>
                <a:cubicBezTo>
                  <a:pt x="22122" y="77661"/>
                  <a:pt x="21816" y="78338"/>
                  <a:pt x="21816" y="79094"/>
                </a:cubicBezTo>
                <a:cubicBezTo>
                  <a:pt x="21816" y="80594"/>
                  <a:pt x="23038" y="81816"/>
                  <a:pt x="24544" y="81816"/>
                </a:cubicBezTo>
                <a:cubicBezTo>
                  <a:pt x="25300" y="81816"/>
                  <a:pt x="25977" y="81516"/>
                  <a:pt x="26472" y="81016"/>
                </a:cubicBezTo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10700" lIns="10700" spcFirstLastPara="1" rIns="10700" wrap="square" tIns="10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B4B4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27"/>
          <p:cNvSpPr/>
          <p:nvPr/>
        </p:nvSpPr>
        <p:spPr>
          <a:xfrm>
            <a:off x="1769800" y="2508250"/>
            <a:ext cx="336000" cy="268200"/>
          </a:xfrm>
          <a:custGeom>
            <a:rect b="b" l="l" r="r" t="t"/>
            <a:pathLst>
              <a:path extrusionOk="0" h="120000" w="120000">
                <a:moveTo>
                  <a:pt x="68227" y="110255"/>
                </a:moveTo>
                <a:lnTo>
                  <a:pt x="52294" y="71566"/>
                </a:lnTo>
                <a:lnTo>
                  <a:pt x="109194" y="14666"/>
                </a:lnTo>
                <a:cubicBezTo>
                  <a:pt x="109194" y="14666"/>
                  <a:pt x="68227" y="110255"/>
                  <a:pt x="68227" y="110255"/>
                </a:cubicBezTo>
                <a:close/>
                <a:moveTo>
                  <a:pt x="9750" y="51777"/>
                </a:moveTo>
                <a:lnTo>
                  <a:pt x="105333" y="10805"/>
                </a:lnTo>
                <a:lnTo>
                  <a:pt x="48438" y="67705"/>
                </a:lnTo>
                <a:cubicBezTo>
                  <a:pt x="48438" y="67705"/>
                  <a:pt x="9750" y="51777"/>
                  <a:pt x="9750" y="51777"/>
                </a:cubicBezTo>
                <a:close/>
                <a:moveTo>
                  <a:pt x="120000" y="2727"/>
                </a:moveTo>
                <a:cubicBezTo>
                  <a:pt x="120000" y="1222"/>
                  <a:pt x="118777" y="0"/>
                  <a:pt x="117272" y="0"/>
                </a:cubicBezTo>
                <a:cubicBezTo>
                  <a:pt x="116855" y="0"/>
                  <a:pt x="116466" y="111"/>
                  <a:pt x="116111" y="288"/>
                </a:cubicBezTo>
                <a:lnTo>
                  <a:pt x="116100" y="266"/>
                </a:lnTo>
                <a:lnTo>
                  <a:pt x="1677" y="49305"/>
                </a:lnTo>
                <a:cubicBezTo>
                  <a:pt x="1672" y="49305"/>
                  <a:pt x="1661" y="49311"/>
                  <a:pt x="1650" y="49316"/>
                </a:cubicBezTo>
                <a:lnTo>
                  <a:pt x="1555" y="49361"/>
                </a:lnTo>
                <a:lnTo>
                  <a:pt x="1561" y="49372"/>
                </a:lnTo>
                <a:cubicBezTo>
                  <a:pt x="644" y="49816"/>
                  <a:pt x="0" y="50733"/>
                  <a:pt x="0" y="51816"/>
                </a:cubicBezTo>
                <a:cubicBezTo>
                  <a:pt x="0" y="53055"/>
                  <a:pt x="838" y="54061"/>
                  <a:pt x="1972" y="54394"/>
                </a:cubicBezTo>
                <a:lnTo>
                  <a:pt x="1961" y="54438"/>
                </a:lnTo>
                <a:lnTo>
                  <a:pt x="47011" y="72988"/>
                </a:lnTo>
                <a:lnTo>
                  <a:pt x="65561" y="118044"/>
                </a:lnTo>
                <a:lnTo>
                  <a:pt x="65605" y="118027"/>
                </a:lnTo>
                <a:cubicBezTo>
                  <a:pt x="65938" y="119161"/>
                  <a:pt x="66944" y="120000"/>
                  <a:pt x="68183" y="120000"/>
                </a:cubicBezTo>
                <a:cubicBezTo>
                  <a:pt x="69266" y="120000"/>
                  <a:pt x="70188" y="119355"/>
                  <a:pt x="70627" y="118438"/>
                </a:cubicBezTo>
                <a:lnTo>
                  <a:pt x="70644" y="118444"/>
                </a:lnTo>
                <a:lnTo>
                  <a:pt x="70683" y="118350"/>
                </a:lnTo>
                <a:cubicBezTo>
                  <a:pt x="70688" y="118338"/>
                  <a:pt x="70694" y="118333"/>
                  <a:pt x="70694" y="118322"/>
                </a:cubicBezTo>
                <a:lnTo>
                  <a:pt x="119738" y="3900"/>
                </a:lnTo>
                <a:lnTo>
                  <a:pt x="119705" y="3883"/>
                </a:lnTo>
                <a:cubicBezTo>
                  <a:pt x="119877" y="3533"/>
                  <a:pt x="120000" y="3150"/>
                  <a:pt x="120000" y="2727"/>
                </a:cubicBezTo>
                <a:moveTo>
                  <a:pt x="43638" y="90000"/>
                </a:moveTo>
                <a:cubicBezTo>
                  <a:pt x="42883" y="90000"/>
                  <a:pt x="42200" y="90305"/>
                  <a:pt x="41705" y="90800"/>
                </a:cubicBezTo>
                <a:lnTo>
                  <a:pt x="33527" y="98983"/>
                </a:lnTo>
                <a:cubicBezTo>
                  <a:pt x="33033" y="99472"/>
                  <a:pt x="32727" y="100161"/>
                  <a:pt x="32727" y="100911"/>
                </a:cubicBezTo>
                <a:cubicBezTo>
                  <a:pt x="32727" y="102416"/>
                  <a:pt x="33950" y="103638"/>
                  <a:pt x="35455" y="103638"/>
                </a:cubicBezTo>
                <a:cubicBezTo>
                  <a:pt x="36205" y="103638"/>
                  <a:pt x="36888" y="103333"/>
                  <a:pt x="37383" y="102838"/>
                </a:cubicBezTo>
                <a:lnTo>
                  <a:pt x="45566" y="94655"/>
                </a:lnTo>
                <a:cubicBezTo>
                  <a:pt x="46061" y="94166"/>
                  <a:pt x="46361" y="93483"/>
                  <a:pt x="46361" y="92727"/>
                </a:cubicBezTo>
                <a:cubicBezTo>
                  <a:pt x="46361" y="91222"/>
                  <a:pt x="45144" y="90000"/>
                  <a:pt x="43638" y="90000"/>
                </a:cubicBezTo>
                <a:moveTo>
                  <a:pt x="43638" y="79094"/>
                </a:moveTo>
                <a:cubicBezTo>
                  <a:pt x="43638" y="77588"/>
                  <a:pt x="42416" y="76361"/>
                  <a:pt x="40911" y="76361"/>
                </a:cubicBezTo>
                <a:cubicBezTo>
                  <a:pt x="40155" y="76361"/>
                  <a:pt x="39472" y="76672"/>
                  <a:pt x="38983" y="77161"/>
                </a:cubicBezTo>
                <a:lnTo>
                  <a:pt x="11705" y="104433"/>
                </a:lnTo>
                <a:cubicBezTo>
                  <a:pt x="11216" y="104933"/>
                  <a:pt x="10911" y="105616"/>
                  <a:pt x="10911" y="106361"/>
                </a:cubicBezTo>
                <a:cubicBezTo>
                  <a:pt x="10911" y="107872"/>
                  <a:pt x="12133" y="109088"/>
                  <a:pt x="13638" y="109088"/>
                </a:cubicBezTo>
                <a:cubicBezTo>
                  <a:pt x="14388" y="109088"/>
                  <a:pt x="15072" y="108788"/>
                  <a:pt x="15566" y="108294"/>
                </a:cubicBezTo>
                <a:lnTo>
                  <a:pt x="42838" y="81016"/>
                </a:lnTo>
                <a:cubicBezTo>
                  <a:pt x="43333" y="80527"/>
                  <a:pt x="43638" y="79844"/>
                  <a:pt x="43638" y="79094"/>
                </a:cubicBezTo>
                <a:moveTo>
                  <a:pt x="26472" y="81016"/>
                </a:moveTo>
                <a:lnTo>
                  <a:pt x="29200" y="78294"/>
                </a:lnTo>
                <a:cubicBezTo>
                  <a:pt x="29694" y="77800"/>
                  <a:pt x="30000" y="77116"/>
                  <a:pt x="30000" y="76361"/>
                </a:cubicBezTo>
                <a:cubicBezTo>
                  <a:pt x="30000" y="74861"/>
                  <a:pt x="28777" y="73638"/>
                  <a:pt x="27272" y="73638"/>
                </a:cubicBezTo>
                <a:cubicBezTo>
                  <a:pt x="26522" y="73638"/>
                  <a:pt x="25838" y="73944"/>
                  <a:pt x="25344" y="74433"/>
                </a:cubicBezTo>
                <a:lnTo>
                  <a:pt x="22616" y="77161"/>
                </a:lnTo>
                <a:cubicBezTo>
                  <a:pt x="22122" y="77661"/>
                  <a:pt x="21816" y="78338"/>
                  <a:pt x="21816" y="79094"/>
                </a:cubicBezTo>
                <a:cubicBezTo>
                  <a:pt x="21816" y="80594"/>
                  <a:pt x="23038" y="81816"/>
                  <a:pt x="24544" y="81816"/>
                </a:cubicBezTo>
                <a:cubicBezTo>
                  <a:pt x="25300" y="81816"/>
                  <a:pt x="25977" y="81516"/>
                  <a:pt x="26472" y="81016"/>
                </a:cubicBezTo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10700" lIns="10700" spcFirstLastPara="1" rIns="10700" wrap="square" tIns="10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B4B4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7"/>
          <p:cNvSpPr/>
          <p:nvPr/>
        </p:nvSpPr>
        <p:spPr>
          <a:xfrm>
            <a:off x="1769800" y="3098700"/>
            <a:ext cx="336000" cy="268200"/>
          </a:xfrm>
          <a:custGeom>
            <a:rect b="b" l="l" r="r" t="t"/>
            <a:pathLst>
              <a:path extrusionOk="0" h="120000" w="120000">
                <a:moveTo>
                  <a:pt x="68227" y="110255"/>
                </a:moveTo>
                <a:lnTo>
                  <a:pt x="52294" y="71566"/>
                </a:lnTo>
                <a:lnTo>
                  <a:pt x="109194" y="14666"/>
                </a:lnTo>
                <a:cubicBezTo>
                  <a:pt x="109194" y="14666"/>
                  <a:pt x="68227" y="110255"/>
                  <a:pt x="68227" y="110255"/>
                </a:cubicBezTo>
                <a:close/>
                <a:moveTo>
                  <a:pt x="9750" y="51777"/>
                </a:moveTo>
                <a:lnTo>
                  <a:pt x="105333" y="10805"/>
                </a:lnTo>
                <a:lnTo>
                  <a:pt x="48438" y="67705"/>
                </a:lnTo>
                <a:cubicBezTo>
                  <a:pt x="48438" y="67705"/>
                  <a:pt x="9750" y="51777"/>
                  <a:pt x="9750" y="51777"/>
                </a:cubicBezTo>
                <a:close/>
                <a:moveTo>
                  <a:pt x="120000" y="2727"/>
                </a:moveTo>
                <a:cubicBezTo>
                  <a:pt x="120000" y="1222"/>
                  <a:pt x="118777" y="0"/>
                  <a:pt x="117272" y="0"/>
                </a:cubicBezTo>
                <a:cubicBezTo>
                  <a:pt x="116855" y="0"/>
                  <a:pt x="116466" y="111"/>
                  <a:pt x="116111" y="288"/>
                </a:cubicBezTo>
                <a:lnTo>
                  <a:pt x="116100" y="266"/>
                </a:lnTo>
                <a:lnTo>
                  <a:pt x="1677" y="49305"/>
                </a:lnTo>
                <a:cubicBezTo>
                  <a:pt x="1672" y="49305"/>
                  <a:pt x="1661" y="49311"/>
                  <a:pt x="1650" y="49316"/>
                </a:cubicBezTo>
                <a:lnTo>
                  <a:pt x="1555" y="49361"/>
                </a:lnTo>
                <a:lnTo>
                  <a:pt x="1561" y="49372"/>
                </a:lnTo>
                <a:cubicBezTo>
                  <a:pt x="644" y="49816"/>
                  <a:pt x="0" y="50733"/>
                  <a:pt x="0" y="51816"/>
                </a:cubicBezTo>
                <a:cubicBezTo>
                  <a:pt x="0" y="53055"/>
                  <a:pt x="838" y="54061"/>
                  <a:pt x="1972" y="54394"/>
                </a:cubicBezTo>
                <a:lnTo>
                  <a:pt x="1961" y="54438"/>
                </a:lnTo>
                <a:lnTo>
                  <a:pt x="47011" y="72988"/>
                </a:lnTo>
                <a:lnTo>
                  <a:pt x="65561" y="118044"/>
                </a:lnTo>
                <a:lnTo>
                  <a:pt x="65605" y="118027"/>
                </a:lnTo>
                <a:cubicBezTo>
                  <a:pt x="65938" y="119161"/>
                  <a:pt x="66944" y="120000"/>
                  <a:pt x="68183" y="120000"/>
                </a:cubicBezTo>
                <a:cubicBezTo>
                  <a:pt x="69266" y="120000"/>
                  <a:pt x="70188" y="119355"/>
                  <a:pt x="70627" y="118438"/>
                </a:cubicBezTo>
                <a:lnTo>
                  <a:pt x="70644" y="118444"/>
                </a:lnTo>
                <a:lnTo>
                  <a:pt x="70683" y="118350"/>
                </a:lnTo>
                <a:cubicBezTo>
                  <a:pt x="70688" y="118338"/>
                  <a:pt x="70694" y="118333"/>
                  <a:pt x="70694" y="118322"/>
                </a:cubicBezTo>
                <a:lnTo>
                  <a:pt x="119738" y="3900"/>
                </a:lnTo>
                <a:lnTo>
                  <a:pt x="119705" y="3883"/>
                </a:lnTo>
                <a:cubicBezTo>
                  <a:pt x="119877" y="3533"/>
                  <a:pt x="120000" y="3150"/>
                  <a:pt x="120000" y="2727"/>
                </a:cubicBezTo>
                <a:moveTo>
                  <a:pt x="43638" y="90000"/>
                </a:moveTo>
                <a:cubicBezTo>
                  <a:pt x="42883" y="90000"/>
                  <a:pt x="42200" y="90305"/>
                  <a:pt x="41705" y="90800"/>
                </a:cubicBezTo>
                <a:lnTo>
                  <a:pt x="33527" y="98983"/>
                </a:lnTo>
                <a:cubicBezTo>
                  <a:pt x="33033" y="99472"/>
                  <a:pt x="32727" y="100161"/>
                  <a:pt x="32727" y="100911"/>
                </a:cubicBezTo>
                <a:cubicBezTo>
                  <a:pt x="32727" y="102416"/>
                  <a:pt x="33950" y="103638"/>
                  <a:pt x="35455" y="103638"/>
                </a:cubicBezTo>
                <a:cubicBezTo>
                  <a:pt x="36205" y="103638"/>
                  <a:pt x="36888" y="103333"/>
                  <a:pt x="37383" y="102838"/>
                </a:cubicBezTo>
                <a:lnTo>
                  <a:pt x="45566" y="94655"/>
                </a:lnTo>
                <a:cubicBezTo>
                  <a:pt x="46061" y="94166"/>
                  <a:pt x="46361" y="93483"/>
                  <a:pt x="46361" y="92727"/>
                </a:cubicBezTo>
                <a:cubicBezTo>
                  <a:pt x="46361" y="91222"/>
                  <a:pt x="45144" y="90000"/>
                  <a:pt x="43638" y="90000"/>
                </a:cubicBezTo>
                <a:moveTo>
                  <a:pt x="43638" y="79094"/>
                </a:moveTo>
                <a:cubicBezTo>
                  <a:pt x="43638" y="77588"/>
                  <a:pt x="42416" y="76361"/>
                  <a:pt x="40911" y="76361"/>
                </a:cubicBezTo>
                <a:cubicBezTo>
                  <a:pt x="40155" y="76361"/>
                  <a:pt x="39472" y="76672"/>
                  <a:pt x="38983" y="77161"/>
                </a:cubicBezTo>
                <a:lnTo>
                  <a:pt x="11705" y="104433"/>
                </a:lnTo>
                <a:cubicBezTo>
                  <a:pt x="11216" y="104933"/>
                  <a:pt x="10911" y="105616"/>
                  <a:pt x="10911" y="106361"/>
                </a:cubicBezTo>
                <a:cubicBezTo>
                  <a:pt x="10911" y="107872"/>
                  <a:pt x="12133" y="109088"/>
                  <a:pt x="13638" y="109088"/>
                </a:cubicBezTo>
                <a:cubicBezTo>
                  <a:pt x="14388" y="109088"/>
                  <a:pt x="15072" y="108788"/>
                  <a:pt x="15566" y="108294"/>
                </a:cubicBezTo>
                <a:lnTo>
                  <a:pt x="42838" y="81016"/>
                </a:lnTo>
                <a:cubicBezTo>
                  <a:pt x="43333" y="80527"/>
                  <a:pt x="43638" y="79844"/>
                  <a:pt x="43638" y="79094"/>
                </a:cubicBezTo>
                <a:moveTo>
                  <a:pt x="26472" y="81016"/>
                </a:moveTo>
                <a:lnTo>
                  <a:pt x="29200" y="78294"/>
                </a:lnTo>
                <a:cubicBezTo>
                  <a:pt x="29694" y="77800"/>
                  <a:pt x="30000" y="77116"/>
                  <a:pt x="30000" y="76361"/>
                </a:cubicBezTo>
                <a:cubicBezTo>
                  <a:pt x="30000" y="74861"/>
                  <a:pt x="28777" y="73638"/>
                  <a:pt x="27272" y="73638"/>
                </a:cubicBezTo>
                <a:cubicBezTo>
                  <a:pt x="26522" y="73638"/>
                  <a:pt x="25838" y="73944"/>
                  <a:pt x="25344" y="74433"/>
                </a:cubicBezTo>
                <a:lnTo>
                  <a:pt x="22616" y="77161"/>
                </a:lnTo>
                <a:cubicBezTo>
                  <a:pt x="22122" y="77661"/>
                  <a:pt x="21816" y="78338"/>
                  <a:pt x="21816" y="79094"/>
                </a:cubicBezTo>
                <a:cubicBezTo>
                  <a:pt x="21816" y="80594"/>
                  <a:pt x="23038" y="81816"/>
                  <a:pt x="24544" y="81816"/>
                </a:cubicBezTo>
                <a:cubicBezTo>
                  <a:pt x="25300" y="81816"/>
                  <a:pt x="25977" y="81516"/>
                  <a:pt x="26472" y="81016"/>
                </a:cubicBezTo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10700" lIns="10700" spcFirstLastPara="1" rIns="10700" wrap="square" tIns="10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B4B4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27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7"/>
          <p:cNvSpPr txBox="1"/>
          <p:nvPr>
            <p:ph idx="1" type="body"/>
          </p:nvPr>
        </p:nvSpPr>
        <p:spPr>
          <a:xfrm>
            <a:off x="2298752" y="1279650"/>
            <a:ext cx="4974900" cy="3837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Basic standards of nutritional requirements are important for malnutrition assessment</a:t>
            </a:r>
            <a:endParaRPr b="1" sz="10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5" name="Google Shape;285;p27"/>
          <p:cNvSpPr txBox="1"/>
          <p:nvPr>
            <p:ph idx="1" type="body"/>
          </p:nvPr>
        </p:nvSpPr>
        <p:spPr>
          <a:xfrm>
            <a:off x="2298752" y="1902836"/>
            <a:ext cx="4974900" cy="3837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Establishing these standards is essential for a population in order to avoid disease and maintain good health</a:t>
            </a:r>
            <a:endParaRPr b="1" sz="10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6" name="Google Shape;286;p27"/>
          <p:cNvSpPr txBox="1"/>
          <p:nvPr>
            <p:ph idx="1" type="body"/>
          </p:nvPr>
        </p:nvSpPr>
        <p:spPr>
          <a:xfrm>
            <a:off x="2298725" y="2526021"/>
            <a:ext cx="4974900" cy="3837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Committees of American and Canadian experts organized by the Food and Nutrition Board of National Academy of Sciences have established Dietary Reference intakes (DRIs).</a:t>
            </a:r>
            <a:endParaRPr b="1" sz="10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7" name="Google Shape;287;p27"/>
          <p:cNvSpPr txBox="1"/>
          <p:nvPr>
            <p:ph idx="1" type="body"/>
          </p:nvPr>
        </p:nvSpPr>
        <p:spPr>
          <a:xfrm>
            <a:off x="2298752" y="3149207"/>
            <a:ext cx="4974900" cy="3837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DRIs replace and expand on the recommended Dietary Allowances (RDA)</a:t>
            </a:r>
            <a:endParaRPr b="1" sz="10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8" name="Google Shape;288;p27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27"/>
          <p:cNvSpPr/>
          <p:nvPr/>
        </p:nvSpPr>
        <p:spPr>
          <a:xfrm>
            <a:off x="8822459" y="-5"/>
            <a:ext cx="321540" cy="131644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ontents Slide Master">
  <a:themeElements>
    <a:clrScheme name="ALLPPT-Artificial Intelligen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7ADDB"/>
      </a:accent1>
      <a:accent2>
        <a:srgbClr val="FEDC04"/>
      </a:accent2>
      <a:accent3>
        <a:srgbClr val="4C93DF"/>
      </a:accent3>
      <a:accent4>
        <a:srgbClr val="F77660"/>
      </a:accent4>
      <a:accent5>
        <a:srgbClr val="555A5C"/>
      </a:accent5>
      <a:accent6>
        <a:srgbClr val="737474"/>
      </a:accent6>
      <a:hlink>
        <a:srgbClr val="D8D8D8"/>
      </a:hlink>
      <a:folHlink>
        <a:srgbClr val="D8D8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