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5"/>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5143500" cx="9144000"/>
  <p:notesSz cx="6858000" cy="9144000"/>
  <p:embeddedFontLst>
    <p:embeddedFont>
      <p:font typeface="Roboto"/>
      <p:regular r:id="rId30"/>
      <p:bold r:id="rId31"/>
      <p:italic r:id="rId32"/>
      <p:boldItalic r:id="rId33"/>
    </p:embeddedFont>
    <p:embeddedFont>
      <p:font typeface="Exo"/>
      <p:regular r:id="rId34"/>
      <p:bold r:id="rId35"/>
      <p:italic r:id="rId36"/>
      <p:boldItalic r:id="rId37"/>
    </p:embeddedFont>
    <p:embeddedFont>
      <p:font typeface="Comfortaa"/>
      <p:regular r:id="rId38"/>
      <p:bold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FFAD53E-F3EA-46AC-B7A3-EDFF38AB6E33}">
  <a:tblStyle styleId="{4FFAD53E-F3EA-46AC-B7A3-EDFF38AB6E3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CB2BB05-DC62-4131-ACFF-FCBF2183D38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2.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4.xml"/><Relationship Id="rId21" Type="http://schemas.openxmlformats.org/officeDocument/2006/relationships/slide" Target="slides/slide13.xml"/><Relationship Id="rId43" Type="http://schemas.openxmlformats.org/officeDocument/2006/relationships/font" Target="fonts/CenturyGothic-boldItalic.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3.xml"/><Relationship Id="rId33" Type="http://schemas.openxmlformats.org/officeDocument/2006/relationships/font" Target="fonts/Roboto-boldItalic.fntdata"/><Relationship Id="rId10" Type="http://schemas.openxmlformats.org/officeDocument/2006/relationships/slide" Target="slides/slide2.xml"/><Relationship Id="rId32" Type="http://schemas.openxmlformats.org/officeDocument/2006/relationships/font" Target="fonts/Roboto-italic.fntdata"/><Relationship Id="rId13" Type="http://schemas.openxmlformats.org/officeDocument/2006/relationships/slide" Target="slides/slide5.xml"/><Relationship Id="rId35" Type="http://schemas.openxmlformats.org/officeDocument/2006/relationships/font" Target="fonts/Exo-bold.fntdata"/><Relationship Id="rId12" Type="http://schemas.openxmlformats.org/officeDocument/2006/relationships/slide" Target="slides/slide4.xml"/><Relationship Id="rId34" Type="http://schemas.openxmlformats.org/officeDocument/2006/relationships/font" Target="fonts/Exo-regular.fntdata"/><Relationship Id="rId15" Type="http://schemas.openxmlformats.org/officeDocument/2006/relationships/slide" Target="slides/slide7.xml"/><Relationship Id="rId37" Type="http://schemas.openxmlformats.org/officeDocument/2006/relationships/font" Target="fonts/Exo-boldItalic.fntdata"/><Relationship Id="rId14" Type="http://schemas.openxmlformats.org/officeDocument/2006/relationships/slide" Target="slides/slide6.xml"/><Relationship Id="rId36" Type="http://schemas.openxmlformats.org/officeDocument/2006/relationships/font" Target="fonts/Exo-italic.fntdata"/><Relationship Id="rId17" Type="http://schemas.openxmlformats.org/officeDocument/2006/relationships/slide" Target="slides/slide9.xml"/><Relationship Id="rId39" Type="http://schemas.openxmlformats.org/officeDocument/2006/relationships/font" Target="fonts/Comfortaa-bold.fntdata"/><Relationship Id="rId16" Type="http://schemas.openxmlformats.org/officeDocument/2006/relationships/slide" Target="slides/slide8.xml"/><Relationship Id="rId38" Type="http://schemas.openxmlformats.org/officeDocument/2006/relationships/font" Target="fonts/Comfortaa-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5d398a4ff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75d398a4ff_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75d398a4ff_2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75d398a4ff_2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75d398a4ff_2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75d398a4ff_2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75d398a4ff_2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75d398a4ff_2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75d398a4ff_2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75d398a4ff_2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75d398a4ff_2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75d398a4ff_2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75d398a4ff_2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75d398a4ff_2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g75d398a4ff_2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75d398a4ff_2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75d398a4ff_2_5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75d398a4ff_2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75d398a4ff_2_5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75d398a4ff_2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75d398a4ff_2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75d398a4ff_2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5d398a4ff_2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75d398a4ff_2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75d398a4ff_2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g75d398a4ff_2_6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g75d398a4ff_2_6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75d398a4ff_2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5d398a4ff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75d398a4ff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5d398a4ff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75d398a4ff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5d398a4ff_2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75d398a4ff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5d398a4ff_2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75d398a4ff_2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75d398a4ff_2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75d398a4ff_2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75d398a4ff_2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75d398a4ff_2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5d398a4ff_2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75d398a4ff_2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None/>
              <a:defRPr i="0" sz="4100" u="none" cap="none" strike="noStrike">
                <a:solidFill>
                  <a:srgbClr val="3F3F3F"/>
                </a:solidFill>
              </a:defRPr>
            </a:lvl1pPr>
            <a:lvl2pPr indent="-342900" lvl="1" marL="914400" marR="0" rtl="0" algn="l">
              <a:lnSpc>
                <a:spcPct val="90000"/>
              </a:lnSpc>
              <a:spcBef>
                <a:spcPts val="400"/>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400"/>
              </a:spcBef>
              <a:spcAft>
                <a:spcPts val="0"/>
              </a:spcAft>
              <a:buClr>
                <a:schemeClr val="dk1"/>
              </a:buClr>
              <a:buSzPts val="1500"/>
              <a:buChar char="•"/>
              <a:defRPr i="0" sz="15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i="0" sz="1400" u="none" cap="none" strike="noStrike">
                <a:solidFill>
                  <a:schemeClr val="dk1"/>
                </a:solidFill>
              </a:defRPr>
            </a:lvl4pPr>
            <a:lvl5pPr indent="-317500" lvl="4" marL="2286000" marR="0" rtl="0" algn="l">
              <a:lnSpc>
                <a:spcPct val="90000"/>
              </a:lnSpc>
              <a:spcBef>
                <a:spcPts val="400"/>
              </a:spcBef>
              <a:spcAft>
                <a:spcPts val="0"/>
              </a:spcAft>
              <a:buClr>
                <a:schemeClr val="dk1"/>
              </a:buClr>
              <a:buSzPts val="1400"/>
              <a:buChar char="•"/>
              <a:defRPr i="0" sz="1400" u="none" cap="none" strike="noStrike">
                <a:solidFill>
                  <a:schemeClr val="dk1"/>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omic Sans MS"/>
                <a:ea typeface="Comic Sans MS"/>
                <a:cs typeface="Comic Sans MS"/>
                <a:sym typeface="Comic Sans MS"/>
              </a:defRPr>
            </a:lvl1pPr>
            <a:lvl2pPr lvl="1" rtl="0">
              <a:buNone/>
              <a:defRPr>
                <a:latin typeface="Comic Sans MS"/>
                <a:ea typeface="Comic Sans MS"/>
                <a:cs typeface="Comic Sans MS"/>
                <a:sym typeface="Comic Sans MS"/>
              </a:defRPr>
            </a:lvl2pPr>
            <a:lvl3pPr lvl="2" rtl="0">
              <a:buNone/>
              <a:defRPr>
                <a:latin typeface="Comic Sans MS"/>
                <a:ea typeface="Comic Sans MS"/>
                <a:cs typeface="Comic Sans MS"/>
                <a:sym typeface="Comic Sans MS"/>
              </a:defRPr>
            </a:lvl3pPr>
            <a:lvl4pPr lvl="3" rtl="0">
              <a:buNone/>
              <a:defRPr>
                <a:latin typeface="Comic Sans MS"/>
                <a:ea typeface="Comic Sans MS"/>
                <a:cs typeface="Comic Sans MS"/>
                <a:sym typeface="Comic Sans MS"/>
              </a:defRPr>
            </a:lvl4pPr>
            <a:lvl5pPr lvl="4" rtl="0">
              <a:buNone/>
              <a:defRPr>
                <a:latin typeface="Comic Sans MS"/>
                <a:ea typeface="Comic Sans MS"/>
                <a:cs typeface="Comic Sans MS"/>
                <a:sym typeface="Comic Sans MS"/>
              </a:defRPr>
            </a:lvl5pPr>
            <a:lvl6pPr lvl="5" rtl="0">
              <a:buNone/>
              <a:defRPr>
                <a:latin typeface="Comic Sans MS"/>
                <a:ea typeface="Comic Sans MS"/>
                <a:cs typeface="Comic Sans MS"/>
                <a:sym typeface="Comic Sans MS"/>
              </a:defRPr>
            </a:lvl6pPr>
            <a:lvl7pPr lvl="6" rtl="0">
              <a:buNone/>
              <a:defRPr>
                <a:latin typeface="Comic Sans MS"/>
                <a:ea typeface="Comic Sans MS"/>
                <a:cs typeface="Comic Sans MS"/>
                <a:sym typeface="Comic Sans MS"/>
              </a:defRPr>
            </a:lvl7pPr>
            <a:lvl8pPr lvl="7" rtl="0">
              <a:buNone/>
              <a:defRPr>
                <a:latin typeface="Comic Sans MS"/>
                <a:ea typeface="Comic Sans MS"/>
                <a:cs typeface="Comic Sans MS"/>
                <a:sym typeface="Comic Sans MS"/>
              </a:defRPr>
            </a:lvl8pPr>
            <a:lvl9pPr lvl="8" rtl="0">
              <a:buNone/>
              <a:defRPr>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Char char="●"/>
              <a:defRPr sz="2700"/>
            </a:lvl1pPr>
            <a:lvl2pPr lvl="1" rtl="0" algn="ctr">
              <a:spcBef>
                <a:spcPts val="0"/>
              </a:spcBef>
              <a:spcAft>
                <a:spcPts val="0"/>
              </a:spcAft>
              <a:buSzPts val="2700"/>
              <a:buChar char="○"/>
              <a:defRPr sz="2700"/>
            </a:lvl2pPr>
            <a:lvl3pPr lvl="2" rtl="0" algn="ctr">
              <a:spcBef>
                <a:spcPts val="0"/>
              </a:spcBef>
              <a:spcAft>
                <a:spcPts val="0"/>
              </a:spcAft>
              <a:buSzPts val="2700"/>
              <a:buChar char="■"/>
              <a:defRPr sz="2700"/>
            </a:lvl3pPr>
            <a:lvl4pPr lvl="3" rtl="0" algn="ctr">
              <a:spcBef>
                <a:spcPts val="0"/>
              </a:spcBef>
              <a:spcAft>
                <a:spcPts val="0"/>
              </a:spcAft>
              <a:buSzPts val="2700"/>
              <a:buChar char="●"/>
              <a:defRPr sz="2700"/>
            </a:lvl4pPr>
            <a:lvl5pPr lvl="4" rtl="0" algn="ctr">
              <a:spcBef>
                <a:spcPts val="0"/>
              </a:spcBef>
              <a:spcAft>
                <a:spcPts val="0"/>
              </a:spcAft>
              <a:buSzPts val="2700"/>
              <a:buChar char="○"/>
              <a:defRPr sz="2700"/>
            </a:lvl5pPr>
            <a:lvl6pPr lvl="5" rtl="0" algn="ctr">
              <a:spcBef>
                <a:spcPts val="0"/>
              </a:spcBef>
              <a:spcAft>
                <a:spcPts val="0"/>
              </a:spcAft>
              <a:buSzPts val="2700"/>
              <a:buChar char="■"/>
              <a:defRPr sz="2700"/>
            </a:lvl6pPr>
            <a:lvl7pPr lvl="6" rtl="0" algn="ctr">
              <a:spcBef>
                <a:spcPts val="0"/>
              </a:spcBef>
              <a:spcAft>
                <a:spcPts val="0"/>
              </a:spcAft>
              <a:buSzPts val="2700"/>
              <a:buChar char="●"/>
              <a:defRPr sz="2700"/>
            </a:lvl7pPr>
            <a:lvl8pPr lvl="7" rtl="0" algn="ctr">
              <a:spcBef>
                <a:spcPts val="0"/>
              </a:spcBef>
              <a:spcAft>
                <a:spcPts val="0"/>
              </a:spcAft>
              <a:buSzPts val="2700"/>
              <a:buChar char="○"/>
              <a:defRPr sz="2700"/>
            </a:lvl8pPr>
            <a:lvl9pPr lvl="8" rtl="0" algn="ctr">
              <a:spcBef>
                <a:spcPts val="0"/>
              </a:spcBef>
              <a:spcAft>
                <a:spcPts val="0"/>
              </a:spcAft>
              <a:buSzPts val="2700"/>
              <a:buChar char="■"/>
              <a:defRPr sz="2700"/>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Char char="●"/>
              <a:defRPr sz="1900"/>
            </a:lvl1pPr>
            <a:lvl2pPr lvl="1" rtl="0" algn="ctr">
              <a:spcBef>
                <a:spcPts val="0"/>
              </a:spcBef>
              <a:spcAft>
                <a:spcPts val="0"/>
              </a:spcAft>
              <a:buSzPts val="1900"/>
              <a:buChar char="○"/>
              <a:defRPr sz="1900"/>
            </a:lvl2pPr>
            <a:lvl3pPr lvl="2" rtl="0" algn="ctr">
              <a:spcBef>
                <a:spcPts val="0"/>
              </a:spcBef>
              <a:spcAft>
                <a:spcPts val="0"/>
              </a:spcAft>
              <a:buSzPts val="1900"/>
              <a:buChar char="■"/>
              <a:defRPr sz="1900"/>
            </a:lvl3pPr>
            <a:lvl4pPr lvl="3" rtl="0" algn="ctr">
              <a:spcBef>
                <a:spcPts val="0"/>
              </a:spcBef>
              <a:spcAft>
                <a:spcPts val="0"/>
              </a:spcAft>
              <a:buSzPts val="1900"/>
              <a:buChar char="●"/>
              <a:defRPr sz="1900"/>
            </a:lvl4pPr>
            <a:lvl5pPr lvl="4" rtl="0" algn="ctr">
              <a:spcBef>
                <a:spcPts val="0"/>
              </a:spcBef>
              <a:spcAft>
                <a:spcPts val="0"/>
              </a:spcAft>
              <a:buSzPts val="1900"/>
              <a:buChar char="○"/>
              <a:defRPr sz="1900"/>
            </a:lvl5pPr>
            <a:lvl6pPr lvl="5" rtl="0" algn="ctr">
              <a:spcBef>
                <a:spcPts val="0"/>
              </a:spcBef>
              <a:spcAft>
                <a:spcPts val="0"/>
              </a:spcAft>
              <a:buSzPts val="1900"/>
              <a:buChar char="■"/>
              <a:defRPr sz="1900"/>
            </a:lvl6pPr>
            <a:lvl7pPr lvl="6" rtl="0" algn="ctr">
              <a:spcBef>
                <a:spcPts val="0"/>
              </a:spcBef>
              <a:spcAft>
                <a:spcPts val="0"/>
              </a:spcAft>
              <a:buSzPts val="1900"/>
              <a:buChar char="●"/>
              <a:defRPr sz="1900"/>
            </a:lvl7pPr>
            <a:lvl8pPr lvl="7" rtl="0" algn="ctr">
              <a:spcBef>
                <a:spcPts val="0"/>
              </a:spcBef>
              <a:spcAft>
                <a:spcPts val="0"/>
              </a:spcAft>
              <a:buSzPts val="1900"/>
              <a:buChar char="○"/>
              <a:defRPr sz="1900"/>
            </a:lvl8pPr>
            <a:lvl9pPr lvl="8" rtl="0" algn="ctr">
              <a:spcBef>
                <a:spcPts val="0"/>
              </a:spcBef>
              <a:spcAft>
                <a:spcPts val="0"/>
              </a:spcAft>
              <a:buSzPts val="1900"/>
              <a:buChar char="■"/>
              <a:defRPr sz="1900"/>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73" name="Shape 73"/>
        <p:cNvGrpSpPr/>
        <p:nvPr/>
      </p:nvGrpSpPr>
      <p:grpSpPr>
        <a:xfrm>
          <a:off x="0" y="0"/>
          <a:ext cx="0" cy="0"/>
          <a:chOff x="0" y="0"/>
          <a:chExt cx="0" cy="0"/>
        </a:xfrm>
      </p:grpSpPr>
      <p:sp>
        <p:nvSpPr>
          <p:cNvPr id="74" name="Google Shape;74;p20"/>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Arial"/>
              <a:buNone/>
              <a:defRPr b="0" i="0" sz="4100" u="none" cap="none" strike="noStrike">
                <a:solidFill>
                  <a:srgbClr val="3F3F3F"/>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5" name="Google Shape;75;p20"/>
          <p:cNvSpPr txBox="1"/>
          <p:nvPr>
            <p:ph idx="12" type="sldNum"/>
          </p:nvPr>
        </p:nvSpPr>
        <p:spPr>
          <a:xfrm>
            <a:off x="8595221" y="4806663"/>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6" name="Shape 76"/>
        <p:cNvGrpSpPr/>
        <p:nvPr/>
      </p:nvGrpSpPr>
      <p:grpSpPr>
        <a:xfrm>
          <a:off x="0" y="0"/>
          <a:ext cx="0" cy="0"/>
          <a:chOff x="0" y="0"/>
          <a:chExt cx="0" cy="0"/>
        </a:xfrm>
      </p:grpSpPr>
      <p:sp>
        <p:nvSpPr>
          <p:cNvPr id="77" name="Google Shape;77;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700"/>
              <a:buFont typeface="Arial"/>
              <a:buChar char="■"/>
              <a:defRPr b="0" i="0" sz="2700" u="none" cap="none" strike="noStrike">
                <a:solidFill>
                  <a:srgbClr val="000000"/>
                </a:solidFill>
                <a:latin typeface="Arial"/>
                <a:ea typeface="Arial"/>
                <a:cs typeface="Arial"/>
                <a:sym typeface="Arial"/>
              </a:defRPr>
            </a:lvl9pPr>
          </a:lstStyle>
          <a:p/>
        </p:txBody>
      </p:sp>
      <p:sp>
        <p:nvSpPr>
          <p:cNvPr id="78" name="Google Shape;78;p21"/>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79" name="Google Shape;79;p21"/>
          <p:cNvSpPr txBox="1"/>
          <p:nvPr>
            <p:ph idx="12" type="sldNum"/>
          </p:nvPr>
        </p:nvSpPr>
        <p:spPr>
          <a:xfrm>
            <a:off x="8472458" y="4663217"/>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0" name="Shape 80"/>
        <p:cNvGrpSpPr/>
        <p:nvPr/>
      </p:nvGrpSpPr>
      <p:grpSpPr>
        <a:xfrm>
          <a:off x="0" y="0"/>
          <a:ext cx="0" cy="0"/>
          <a:chOff x="0" y="0"/>
          <a:chExt cx="0" cy="0"/>
        </a:xfrm>
      </p:grpSpPr>
      <p:sp>
        <p:nvSpPr>
          <p:cNvPr id="81" name="Google Shape;81;p22"/>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stStyle>
          <a:p/>
        </p:txBody>
      </p:sp>
      <p:sp>
        <p:nvSpPr>
          <p:cNvPr id="82" name="Google Shape;82;p22"/>
          <p:cNvSpPr txBox="1"/>
          <p:nvPr>
            <p:ph idx="12" type="sldNum"/>
          </p:nvPr>
        </p:nvSpPr>
        <p:spPr>
          <a:xfrm>
            <a:off x="8472458" y="4663217"/>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3" name="Shape 83"/>
        <p:cNvGrpSpPr/>
        <p:nvPr/>
      </p:nvGrpSpPr>
      <p:grpSpPr>
        <a:xfrm>
          <a:off x="0" y="0"/>
          <a:ext cx="0" cy="0"/>
          <a:chOff x="0" y="0"/>
          <a:chExt cx="0" cy="0"/>
        </a:xfrm>
      </p:grpSpPr>
      <p:sp>
        <p:nvSpPr>
          <p:cNvPr id="84" name="Google Shape;84;p23"/>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85" name="Google Shape;85;p23"/>
          <p:cNvSpPr txBox="1"/>
          <p:nvPr>
            <p:ph idx="12" type="sldNum"/>
          </p:nvPr>
        </p:nvSpPr>
        <p:spPr>
          <a:xfrm>
            <a:off x="8472458" y="4663217"/>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6" name="Shape 86"/>
        <p:cNvGrpSpPr/>
        <p:nvPr/>
      </p:nvGrpSpPr>
      <p:grpSpPr>
        <a:xfrm>
          <a:off x="0" y="0"/>
          <a:ext cx="0" cy="0"/>
          <a:chOff x="0" y="0"/>
          <a:chExt cx="0" cy="0"/>
        </a:xfrm>
      </p:grpSpPr>
      <p:sp>
        <p:nvSpPr>
          <p:cNvPr id="87" name="Google Shape;87;p2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88" name="Google Shape;88;p2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89" name="Google Shape;89;p24"/>
          <p:cNvSpPr txBox="1"/>
          <p:nvPr>
            <p:ph idx="12" type="sldNum"/>
          </p:nvPr>
        </p:nvSpPr>
        <p:spPr>
          <a:xfrm>
            <a:off x="8472458" y="4663217"/>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omic Sans MS"/>
                <a:ea typeface="Comic Sans MS"/>
                <a:cs typeface="Comic Sans MS"/>
                <a:sym typeface="Comic Sans MS"/>
              </a:defRPr>
            </a:lvl1pPr>
            <a:lvl2pPr lvl="1" rtl="0" algn="r">
              <a:buNone/>
              <a:defRPr sz="1000">
                <a:solidFill>
                  <a:srgbClr val="CCCCCC"/>
                </a:solidFill>
                <a:latin typeface="Comic Sans MS"/>
                <a:ea typeface="Comic Sans MS"/>
                <a:cs typeface="Comic Sans MS"/>
                <a:sym typeface="Comic Sans MS"/>
              </a:defRPr>
            </a:lvl2pPr>
            <a:lvl3pPr lvl="2" rtl="0" algn="r">
              <a:buNone/>
              <a:defRPr sz="1000">
                <a:solidFill>
                  <a:srgbClr val="CCCCCC"/>
                </a:solidFill>
                <a:latin typeface="Comic Sans MS"/>
                <a:ea typeface="Comic Sans MS"/>
                <a:cs typeface="Comic Sans MS"/>
                <a:sym typeface="Comic Sans MS"/>
              </a:defRPr>
            </a:lvl3pPr>
            <a:lvl4pPr lvl="3" rtl="0" algn="r">
              <a:buNone/>
              <a:defRPr sz="1000">
                <a:solidFill>
                  <a:srgbClr val="CCCCCC"/>
                </a:solidFill>
                <a:latin typeface="Comic Sans MS"/>
                <a:ea typeface="Comic Sans MS"/>
                <a:cs typeface="Comic Sans MS"/>
                <a:sym typeface="Comic Sans MS"/>
              </a:defRPr>
            </a:lvl4pPr>
            <a:lvl5pPr lvl="4" rtl="0" algn="r">
              <a:buNone/>
              <a:defRPr sz="1000">
                <a:solidFill>
                  <a:srgbClr val="CCCCCC"/>
                </a:solidFill>
                <a:latin typeface="Comic Sans MS"/>
                <a:ea typeface="Comic Sans MS"/>
                <a:cs typeface="Comic Sans MS"/>
                <a:sym typeface="Comic Sans MS"/>
              </a:defRPr>
            </a:lvl5pPr>
            <a:lvl6pPr lvl="5" rtl="0" algn="r">
              <a:buNone/>
              <a:defRPr sz="1000">
                <a:solidFill>
                  <a:srgbClr val="CCCCCC"/>
                </a:solidFill>
                <a:latin typeface="Comic Sans MS"/>
                <a:ea typeface="Comic Sans MS"/>
                <a:cs typeface="Comic Sans MS"/>
                <a:sym typeface="Comic Sans MS"/>
              </a:defRPr>
            </a:lvl6pPr>
            <a:lvl7pPr lvl="6" rtl="0" algn="r">
              <a:buNone/>
              <a:defRPr sz="1000">
                <a:solidFill>
                  <a:srgbClr val="CCCCCC"/>
                </a:solidFill>
                <a:latin typeface="Comic Sans MS"/>
                <a:ea typeface="Comic Sans MS"/>
                <a:cs typeface="Comic Sans MS"/>
                <a:sym typeface="Comic Sans MS"/>
              </a:defRPr>
            </a:lvl7pPr>
            <a:lvl8pPr lvl="7" rtl="0" algn="r">
              <a:buNone/>
              <a:defRPr sz="1000">
                <a:solidFill>
                  <a:srgbClr val="CCCCCC"/>
                </a:solidFill>
                <a:latin typeface="Comic Sans MS"/>
                <a:ea typeface="Comic Sans MS"/>
                <a:cs typeface="Comic Sans MS"/>
                <a:sym typeface="Comic Sans MS"/>
              </a:defRPr>
            </a:lvl8pPr>
            <a:lvl9pPr lvl="8" rtl="0" algn="r">
              <a:buNone/>
              <a:defRPr sz="1000">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 name="Shape 70"/>
        <p:cNvGrpSpPr/>
        <p:nvPr/>
      </p:nvGrpSpPr>
      <p:grpSpPr>
        <a:xfrm>
          <a:off x="0" y="0"/>
          <a:ext cx="0" cy="0"/>
          <a:chOff x="0" y="0"/>
          <a:chExt cx="0" cy="0"/>
        </a:xfrm>
      </p:grpSpPr>
      <p:sp>
        <p:nvSpPr>
          <p:cNvPr id="71" name="Google Shape;71;p1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10"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docs.google.com/document/d/17RReqb4BTGefOjo_52ebxFN8EQZgYi0hSQxwvKSfPGQ/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5.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hyperlink" Target="https://twitter.com/Biochemistry438" TargetMode="External"/><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hyperlink" Target="mailto:Biochemistryteam438@gmail.com" TargetMode="External"/><Relationship Id="rId7" Type="http://schemas.openxmlformats.org/officeDocument/2006/relationships/image" Target="../media/image14.png"/><Relationship Id="rId8" Type="http://schemas.openxmlformats.org/officeDocument/2006/relationships/hyperlink" Target="http://biochemistry438.saraha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5"/>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 sz="900">
                <a:solidFill>
                  <a:srgbClr val="CC0000"/>
                </a:solidFill>
              </a:rPr>
              <a:t>Important </a:t>
            </a:r>
            <a:endParaRPr b="1" sz="900">
              <a:solidFill>
                <a:srgbClr val="266F8B"/>
              </a:solidFill>
            </a:endParaRPr>
          </a:p>
        </p:txBody>
      </p:sp>
      <p:pic>
        <p:nvPicPr>
          <p:cNvPr id="95" name="Google Shape;95;p25"/>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96" name="Google Shape;96;p25"/>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97" name="Google Shape;97;p25"/>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25"/>
          <p:cNvSpPr txBox="1"/>
          <p:nvPr/>
        </p:nvSpPr>
        <p:spPr>
          <a:xfrm>
            <a:off x="77225" y="2022075"/>
            <a:ext cx="4788300" cy="578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2700">
                <a:solidFill>
                  <a:srgbClr val="434343"/>
                </a:solidFill>
                <a:latin typeface="Comfortaa"/>
                <a:ea typeface="Comfortaa"/>
                <a:cs typeface="Comfortaa"/>
                <a:sym typeface="Comfortaa"/>
              </a:rPr>
              <a:t>Macro &amp; Micronutrients</a:t>
            </a:r>
            <a:endParaRPr b="1" sz="2700">
              <a:solidFill>
                <a:srgbClr val="434343"/>
              </a:solidFill>
              <a:latin typeface="Comfortaa"/>
              <a:ea typeface="Comfortaa"/>
              <a:cs typeface="Comfortaa"/>
              <a:sym typeface="Comfortaa"/>
            </a:endParaRPr>
          </a:p>
        </p:txBody>
      </p:sp>
      <p:sp>
        <p:nvSpPr>
          <p:cNvPr id="99" name="Google Shape;99;p2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00" name="Google Shape;100;p25"/>
          <p:cNvSpPr txBox="1"/>
          <p:nvPr/>
        </p:nvSpPr>
        <p:spPr>
          <a:xfrm>
            <a:off x="2954100" y="4918525"/>
            <a:ext cx="3083400" cy="164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solidFill>
                  <a:srgbClr val="B7B7B7"/>
                </a:solidFill>
              </a:rPr>
              <a:t>Biochemistry teamwork 438 - Gastrointestinal &amp; Nutrition Block </a:t>
            </a:r>
            <a:endParaRPr sz="800">
              <a:solidFill>
                <a:srgbClr val="B7B7B7"/>
              </a:solidFill>
            </a:endParaRPr>
          </a:p>
        </p:txBody>
      </p:sp>
      <p:sp>
        <p:nvSpPr>
          <p:cNvPr id="101" name="Google Shape;101;p25"/>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 sz="900">
                <a:solidFill>
                  <a:srgbClr val="999999"/>
                </a:solidFill>
              </a:rPr>
              <a:t>Extra info</a:t>
            </a:r>
            <a:endParaRPr sz="900"/>
          </a:p>
        </p:txBody>
      </p:sp>
      <p:grpSp>
        <p:nvGrpSpPr>
          <p:cNvPr id="102" name="Google Shape;102;p25"/>
          <p:cNvGrpSpPr/>
          <p:nvPr/>
        </p:nvGrpSpPr>
        <p:grpSpPr>
          <a:xfrm>
            <a:off x="7642115" y="4674221"/>
            <a:ext cx="1501887" cy="392306"/>
            <a:chOff x="2543239" y="1722299"/>
            <a:chExt cx="1771511" cy="409505"/>
          </a:xfrm>
        </p:grpSpPr>
        <p:sp>
          <p:nvSpPr>
            <p:cNvPr id="103" name="Google Shape;103;p25"/>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 name="Google Shape;104;p25"/>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100" u="sng">
                  <a:solidFill>
                    <a:srgbClr val="FFFFFF"/>
                  </a:solidFill>
                  <a:hlinkClick r:id="rId5"/>
                </a:rPr>
                <a:t>Editing File</a:t>
              </a:r>
              <a:endParaRPr b="1" sz="1100" u="sng">
                <a:solidFill>
                  <a:srgbClr val="FFFFFF"/>
                </a:solidFill>
              </a:endParaRPr>
            </a:p>
          </p:txBody>
        </p:sp>
      </p:grpSp>
      <p:pic>
        <p:nvPicPr>
          <p:cNvPr id="105" name="Google Shape;105;p25">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pic>
        <p:nvPicPr>
          <p:cNvPr id="106" name="Google Shape;106;p25"/>
          <p:cNvPicPr preferRelativeResize="0"/>
          <p:nvPr/>
        </p:nvPicPr>
        <p:blipFill>
          <a:blip r:embed="rId8">
            <a:alphaModFix amt="10000"/>
          </a:blip>
          <a:stretch>
            <a:fillRect/>
          </a:stretch>
        </p:blipFill>
        <p:spPr>
          <a:xfrm rot="-1097955">
            <a:off x="6530159" y="1245481"/>
            <a:ext cx="828914" cy="2379081"/>
          </a:xfrm>
          <a:prstGeom prst="rect">
            <a:avLst/>
          </a:prstGeom>
          <a:noFill/>
          <a:ln>
            <a:noFill/>
          </a:ln>
        </p:spPr>
      </p:pic>
      <p:pic>
        <p:nvPicPr>
          <p:cNvPr id="107" name="Google Shape;107;p25"/>
          <p:cNvPicPr preferRelativeResize="0"/>
          <p:nvPr/>
        </p:nvPicPr>
        <p:blipFill>
          <a:blip r:embed="rId9">
            <a:alphaModFix/>
          </a:blip>
          <a:stretch>
            <a:fillRect/>
          </a:stretch>
        </p:blipFill>
        <p:spPr>
          <a:xfrm>
            <a:off x="5301549" y="1069050"/>
            <a:ext cx="3351625" cy="2600385"/>
          </a:xfrm>
          <a:prstGeom prst="rect">
            <a:avLst/>
          </a:prstGeom>
          <a:noFill/>
          <a:ln>
            <a:noFill/>
          </a:ln>
        </p:spPr>
      </p:pic>
      <p:pic>
        <p:nvPicPr>
          <p:cNvPr id="108" name="Google Shape;108;p25"/>
          <p:cNvPicPr preferRelativeResize="0"/>
          <p:nvPr/>
        </p:nvPicPr>
        <p:blipFill>
          <a:blip r:embed="rId10">
            <a:alphaModFix/>
          </a:blip>
          <a:stretch>
            <a:fillRect/>
          </a:stretch>
        </p:blipFill>
        <p:spPr>
          <a:xfrm>
            <a:off x="2102352" y="6375"/>
            <a:ext cx="738025" cy="73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grpSp>
        <p:nvGrpSpPr>
          <p:cNvPr id="385" name="Google Shape;385;p34"/>
          <p:cNvGrpSpPr/>
          <p:nvPr/>
        </p:nvGrpSpPr>
        <p:grpSpPr>
          <a:xfrm>
            <a:off x="4436173" y="641849"/>
            <a:ext cx="1038850" cy="2299429"/>
            <a:chOff x="4630955" y="3880561"/>
            <a:chExt cx="914400" cy="1945207"/>
          </a:xfrm>
        </p:grpSpPr>
        <p:sp>
          <p:nvSpPr>
            <p:cNvPr id="386" name="Google Shape;386;p34"/>
            <p:cNvSpPr/>
            <p:nvPr/>
          </p:nvSpPr>
          <p:spPr>
            <a:xfrm>
              <a:off x="4630955" y="3880561"/>
              <a:ext cx="914400" cy="914400"/>
            </a:xfrm>
            <a:prstGeom prst="rtTriangle">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Exo"/>
                <a:ea typeface="Exo"/>
                <a:cs typeface="Exo"/>
                <a:sym typeface="Exo"/>
              </a:endParaRPr>
            </a:p>
          </p:txBody>
        </p:sp>
        <p:sp>
          <p:nvSpPr>
            <p:cNvPr id="387" name="Google Shape;387;p34"/>
            <p:cNvSpPr/>
            <p:nvPr/>
          </p:nvSpPr>
          <p:spPr>
            <a:xfrm rot="5400000">
              <a:off x="4630955" y="4911368"/>
              <a:ext cx="914400" cy="914400"/>
            </a:xfrm>
            <a:prstGeom prst="rtTriangle">
              <a:avLst/>
            </a:prstGeom>
            <a:solidFill>
              <a:srgbClr val="EFEFEF"/>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Exo"/>
                <a:ea typeface="Exo"/>
                <a:cs typeface="Exo"/>
                <a:sym typeface="Exo"/>
              </a:endParaRPr>
            </a:p>
          </p:txBody>
        </p:sp>
      </p:grpSp>
      <p:grpSp>
        <p:nvGrpSpPr>
          <p:cNvPr id="388" name="Google Shape;388;p34"/>
          <p:cNvGrpSpPr/>
          <p:nvPr/>
        </p:nvGrpSpPr>
        <p:grpSpPr>
          <a:xfrm rot="10800000">
            <a:off x="3002081" y="642736"/>
            <a:ext cx="1038850" cy="2298846"/>
            <a:chOff x="4630955" y="3880561"/>
            <a:chExt cx="914400" cy="1945207"/>
          </a:xfrm>
        </p:grpSpPr>
        <p:sp>
          <p:nvSpPr>
            <p:cNvPr id="389" name="Google Shape;389;p34"/>
            <p:cNvSpPr/>
            <p:nvPr/>
          </p:nvSpPr>
          <p:spPr>
            <a:xfrm>
              <a:off x="4630955" y="3880561"/>
              <a:ext cx="914400" cy="914400"/>
            </a:xfrm>
            <a:prstGeom prst="rtTriangle">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Exo"/>
                <a:ea typeface="Exo"/>
                <a:cs typeface="Exo"/>
                <a:sym typeface="Exo"/>
              </a:endParaRPr>
            </a:p>
          </p:txBody>
        </p:sp>
        <p:sp>
          <p:nvSpPr>
            <p:cNvPr id="390" name="Google Shape;390;p34"/>
            <p:cNvSpPr/>
            <p:nvPr/>
          </p:nvSpPr>
          <p:spPr>
            <a:xfrm rot="5400000">
              <a:off x="4630955" y="4911368"/>
              <a:ext cx="914400" cy="914400"/>
            </a:xfrm>
            <a:prstGeom prst="rtTriangle">
              <a:avLst/>
            </a:prstGeom>
            <a:solidFill>
              <a:srgbClr val="EFEFEF"/>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Exo"/>
                <a:ea typeface="Exo"/>
                <a:cs typeface="Exo"/>
                <a:sym typeface="Exo"/>
              </a:endParaRPr>
            </a:p>
          </p:txBody>
        </p:sp>
      </p:grpSp>
      <p:sp>
        <p:nvSpPr>
          <p:cNvPr id="391" name="Google Shape;391;p34"/>
          <p:cNvSpPr txBox="1"/>
          <p:nvPr/>
        </p:nvSpPr>
        <p:spPr>
          <a:xfrm>
            <a:off x="3410532" y="1268067"/>
            <a:ext cx="542700" cy="349500"/>
          </a:xfrm>
          <a:prstGeom prst="rect">
            <a:avLst/>
          </a:prstGeom>
          <a:noFill/>
          <a:ln>
            <a:noFill/>
          </a:ln>
        </p:spPr>
        <p:txBody>
          <a:bodyPr anchorCtr="0" anchor="t" bIns="18000" lIns="36000" spcFirstLastPara="1" rIns="36000" wrap="square" tIns="18000">
            <a:noAutofit/>
          </a:bodyPr>
          <a:lstStyle/>
          <a:p>
            <a:pPr indent="0" lvl="0" marL="0" marR="0" rtl="0" algn="ctr">
              <a:lnSpc>
                <a:spcPct val="100000"/>
              </a:lnSpc>
              <a:spcBef>
                <a:spcPts val="0"/>
              </a:spcBef>
              <a:spcAft>
                <a:spcPts val="0"/>
              </a:spcAft>
              <a:buNone/>
            </a:pPr>
            <a:r>
              <a:rPr b="1" i="0" lang="en" sz="2000" u="none" cap="none" strike="noStrike">
                <a:solidFill>
                  <a:srgbClr val="FFFFFF"/>
                </a:solidFill>
                <a:latin typeface="Arial"/>
                <a:ea typeface="Arial"/>
                <a:cs typeface="Arial"/>
                <a:sym typeface="Arial"/>
              </a:rPr>
              <a:t>A</a:t>
            </a:r>
            <a:endParaRPr b="1" i="0" sz="2000" u="none" cap="none" strike="noStrike">
              <a:solidFill>
                <a:srgbClr val="FFFFFF"/>
              </a:solidFill>
              <a:latin typeface="Arial"/>
              <a:ea typeface="Arial"/>
              <a:cs typeface="Arial"/>
              <a:sym typeface="Arial"/>
            </a:endParaRPr>
          </a:p>
        </p:txBody>
      </p:sp>
      <p:sp>
        <p:nvSpPr>
          <p:cNvPr id="392" name="Google Shape;392;p34"/>
          <p:cNvSpPr txBox="1"/>
          <p:nvPr/>
        </p:nvSpPr>
        <p:spPr>
          <a:xfrm>
            <a:off x="3424689" y="2056930"/>
            <a:ext cx="542700" cy="349500"/>
          </a:xfrm>
          <a:prstGeom prst="rect">
            <a:avLst/>
          </a:prstGeom>
          <a:noFill/>
          <a:ln>
            <a:noFill/>
          </a:ln>
        </p:spPr>
        <p:txBody>
          <a:bodyPr anchorCtr="0" anchor="t" bIns="18000" lIns="36000" spcFirstLastPara="1" rIns="36000" wrap="square" tIns="18000">
            <a:noAutofit/>
          </a:bodyPr>
          <a:lstStyle/>
          <a:p>
            <a:pPr indent="0" lvl="0" marL="0" marR="0" rtl="0" algn="ctr">
              <a:lnSpc>
                <a:spcPct val="100000"/>
              </a:lnSpc>
              <a:spcBef>
                <a:spcPts val="0"/>
              </a:spcBef>
              <a:spcAft>
                <a:spcPts val="0"/>
              </a:spcAft>
              <a:buNone/>
            </a:pPr>
            <a:r>
              <a:rPr b="1" i="0" lang="en" sz="2000" u="none" cap="none" strike="noStrike">
                <a:solidFill>
                  <a:srgbClr val="FFFFFF"/>
                </a:solidFill>
                <a:latin typeface="Arial"/>
                <a:ea typeface="Arial"/>
                <a:cs typeface="Arial"/>
                <a:sym typeface="Arial"/>
              </a:rPr>
              <a:t>C</a:t>
            </a:r>
            <a:endParaRPr b="1" i="0" sz="2000" u="none" cap="none" strike="noStrike">
              <a:solidFill>
                <a:srgbClr val="FFFFFF"/>
              </a:solidFill>
              <a:latin typeface="Arial"/>
              <a:ea typeface="Arial"/>
              <a:cs typeface="Arial"/>
              <a:sym typeface="Arial"/>
            </a:endParaRPr>
          </a:p>
        </p:txBody>
      </p:sp>
      <p:sp>
        <p:nvSpPr>
          <p:cNvPr id="393" name="Google Shape;393;p34"/>
          <p:cNvSpPr/>
          <p:nvPr/>
        </p:nvSpPr>
        <p:spPr>
          <a:xfrm>
            <a:off x="293600" y="741403"/>
            <a:ext cx="3118500" cy="785400"/>
          </a:xfrm>
          <a:prstGeom prst="rect">
            <a:avLst/>
          </a:prstGeom>
          <a:noFill/>
          <a:ln>
            <a:noFill/>
          </a:ln>
        </p:spPr>
        <p:txBody>
          <a:bodyPr anchorCtr="0" anchor="t" bIns="45700" lIns="91425" spcFirstLastPara="1" rIns="91425" wrap="square" tIns="45700">
            <a:noAutofit/>
          </a:bodyPr>
          <a:lstStyle/>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Mainly found in cold water ocean fish such as: albacore, mackerel, salmon, sardines, tuna and  white fish</a:t>
            </a:r>
            <a:endParaRPr>
              <a:latin typeface="Century Gothic"/>
              <a:ea typeface="Century Gothic"/>
              <a:cs typeface="Century Gothic"/>
              <a:sym typeface="Century Gothic"/>
            </a:endParaRPr>
          </a:p>
        </p:txBody>
      </p:sp>
      <p:sp>
        <p:nvSpPr>
          <p:cNvPr id="394" name="Google Shape;394;p34"/>
          <p:cNvSpPr/>
          <p:nvPr/>
        </p:nvSpPr>
        <p:spPr>
          <a:xfrm>
            <a:off x="336800" y="1785508"/>
            <a:ext cx="3184500" cy="78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 sz="1200" u="none" cap="none" strike="noStrike">
                <a:latin typeface="Century Gothic"/>
                <a:ea typeface="Century Gothic"/>
                <a:cs typeface="Century Gothic"/>
                <a:sym typeface="Century Gothic"/>
              </a:rPr>
              <a:t>Sources: </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Plants </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Fish oil containing docosahexaenoic  acid (DHA) and eicosapentaenoic acid (EPA)</a:t>
            </a:r>
            <a:endParaRPr>
              <a:latin typeface="Century Gothic"/>
              <a:ea typeface="Century Gothic"/>
              <a:cs typeface="Century Gothic"/>
              <a:sym typeface="Century Gothic"/>
            </a:endParaRPr>
          </a:p>
        </p:txBody>
      </p:sp>
      <p:sp>
        <p:nvSpPr>
          <p:cNvPr id="395" name="Google Shape;395;p34"/>
          <p:cNvSpPr/>
          <p:nvPr/>
        </p:nvSpPr>
        <p:spPr>
          <a:xfrm>
            <a:off x="5080175" y="741388"/>
            <a:ext cx="4037700" cy="7041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Play an important role as:  </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      1- structural membrane lipids</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      2- Modulator of omega-6 fatty acid metabolism</a:t>
            </a:r>
            <a:endParaRPr>
              <a:latin typeface="Century Gothic"/>
              <a:ea typeface="Century Gothic"/>
              <a:cs typeface="Century Gothic"/>
              <a:sym typeface="Century Gothic"/>
            </a:endParaRPr>
          </a:p>
        </p:txBody>
      </p:sp>
      <p:sp>
        <p:nvSpPr>
          <p:cNvPr id="396" name="Google Shape;396;p34"/>
          <p:cNvSpPr txBox="1"/>
          <p:nvPr/>
        </p:nvSpPr>
        <p:spPr>
          <a:xfrm>
            <a:off x="4537464" y="1253496"/>
            <a:ext cx="542700" cy="349500"/>
          </a:xfrm>
          <a:prstGeom prst="rect">
            <a:avLst/>
          </a:prstGeom>
          <a:noFill/>
          <a:ln>
            <a:noFill/>
          </a:ln>
        </p:spPr>
        <p:txBody>
          <a:bodyPr anchorCtr="0" anchor="t" bIns="18000" lIns="36000" spcFirstLastPara="1" rIns="36000" wrap="square" tIns="18000">
            <a:noAutofit/>
          </a:bodyPr>
          <a:lstStyle/>
          <a:p>
            <a:pPr indent="0" lvl="0" marL="0" marR="0" rtl="0" algn="ctr">
              <a:lnSpc>
                <a:spcPct val="100000"/>
              </a:lnSpc>
              <a:spcBef>
                <a:spcPts val="0"/>
              </a:spcBef>
              <a:spcAft>
                <a:spcPts val="0"/>
              </a:spcAft>
              <a:buNone/>
            </a:pPr>
            <a:r>
              <a:rPr b="1" i="0" lang="en" sz="2000" u="none" cap="none" strike="noStrike">
                <a:solidFill>
                  <a:srgbClr val="FFFFFF"/>
                </a:solidFill>
                <a:latin typeface="Arial"/>
                <a:ea typeface="Arial"/>
                <a:cs typeface="Arial"/>
                <a:sym typeface="Arial"/>
              </a:rPr>
              <a:t>B</a:t>
            </a:r>
            <a:endParaRPr b="1" i="0" sz="2000" u="none" cap="none" strike="noStrike">
              <a:solidFill>
                <a:srgbClr val="FFFFFF"/>
              </a:solidFill>
              <a:latin typeface="Arial"/>
              <a:ea typeface="Arial"/>
              <a:cs typeface="Arial"/>
              <a:sym typeface="Arial"/>
            </a:endParaRPr>
          </a:p>
        </p:txBody>
      </p:sp>
      <p:sp>
        <p:nvSpPr>
          <p:cNvPr id="397" name="Google Shape;397;p34"/>
          <p:cNvSpPr txBox="1"/>
          <p:nvPr/>
        </p:nvSpPr>
        <p:spPr>
          <a:xfrm>
            <a:off x="4531861" y="2026686"/>
            <a:ext cx="542700" cy="349500"/>
          </a:xfrm>
          <a:prstGeom prst="rect">
            <a:avLst/>
          </a:prstGeom>
          <a:noFill/>
          <a:ln>
            <a:noFill/>
          </a:ln>
        </p:spPr>
        <p:txBody>
          <a:bodyPr anchorCtr="0" anchor="t" bIns="18000" lIns="36000" spcFirstLastPara="1" rIns="36000" wrap="square" tIns="18000">
            <a:noAutofit/>
          </a:bodyPr>
          <a:lstStyle/>
          <a:p>
            <a:pPr indent="0" lvl="0" marL="0" marR="0" rtl="0" algn="ctr">
              <a:lnSpc>
                <a:spcPct val="100000"/>
              </a:lnSpc>
              <a:spcBef>
                <a:spcPts val="0"/>
              </a:spcBef>
              <a:spcAft>
                <a:spcPts val="0"/>
              </a:spcAft>
              <a:buNone/>
            </a:pPr>
            <a:r>
              <a:rPr b="1" i="0" lang="en" sz="2000" u="none" cap="none" strike="noStrike">
                <a:solidFill>
                  <a:srgbClr val="FFFFFF"/>
                </a:solidFill>
                <a:latin typeface="Arial"/>
                <a:ea typeface="Arial"/>
                <a:cs typeface="Arial"/>
                <a:sym typeface="Arial"/>
              </a:rPr>
              <a:t>D</a:t>
            </a:r>
            <a:endParaRPr b="1" i="0" sz="2000" u="none" cap="none" strike="noStrike">
              <a:solidFill>
                <a:srgbClr val="FFFFFF"/>
              </a:solidFill>
              <a:latin typeface="Arial"/>
              <a:ea typeface="Arial"/>
              <a:cs typeface="Arial"/>
              <a:sym typeface="Arial"/>
            </a:endParaRPr>
          </a:p>
        </p:txBody>
      </p:sp>
      <p:sp>
        <p:nvSpPr>
          <p:cNvPr id="398" name="Google Shape;398;p34"/>
          <p:cNvSpPr/>
          <p:nvPr/>
        </p:nvSpPr>
        <p:spPr>
          <a:xfrm>
            <a:off x="5475100" y="1767725"/>
            <a:ext cx="2991000" cy="1237200"/>
          </a:xfrm>
          <a:prstGeom prst="rect">
            <a:avLst/>
          </a:prstGeom>
          <a:noFill/>
          <a:ln>
            <a:noFill/>
          </a:ln>
        </p:spPr>
        <p:txBody>
          <a:bodyPr anchorCtr="0" anchor="t" bIns="45700" lIns="91425" spcFirstLastPara="1" rIns="91425" wrap="square" tIns="45700">
            <a:noAutofit/>
          </a:bodyPr>
          <a:lstStyle/>
          <a:p>
            <a:pPr indent="-215893" lvl="0" marL="228593" marR="0" rtl="0" algn="l">
              <a:lnSpc>
                <a:spcPct val="100000"/>
              </a:lnSpc>
              <a:spcBef>
                <a:spcPts val="0"/>
              </a:spcBef>
              <a:spcAft>
                <a:spcPts val="0"/>
              </a:spcAft>
              <a:buClr>
                <a:srgbClr val="CC0000"/>
              </a:buClr>
              <a:buSzPts val="1000"/>
              <a:buFont typeface="Century Gothic"/>
              <a:buChar char="•"/>
            </a:pPr>
            <a:r>
              <a:rPr i="0" lang="en" sz="1000" u="none" cap="none" strike="noStrike">
                <a:solidFill>
                  <a:srgbClr val="CC0000"/>
                </a:solidFill>
                <a:latin typeface="Century Gothic"/>
                <a:ea typeface="Century Gothic"/>
                <a:cs typeface="Century Gothic"/>
                <a:sym typeface="Century Gothic"/>
              </a:rPr>
              <a:t>Effect: </a:t>
            </a:r>
            <a:endParaRPr sz="1000">
              <a:solidFill>
                <a:srgbClr val="CC0000"/>
              </a:solidFill>
              <a:latin typeface="Century Gothic"/>
              <a:ea typeface="Century Gothic"/>
              <a:cs typeface="Century Gothic"/>
              <a:sym typeface="Century Gothic"/>
            </a:endParaRPr>
          </a:p>
          <a:p>
            <a:pPr indent="-215893" lvl="0" marL="228593" marR="0" rtl="0" algn="l">
              <a:lnSpc>
                <a:spcPct val="100000"/>
              </a:lnSpc>
              <a:spcBef>
                <a:spcPts val="0"/>
              </a:spcBef>
              <a:spcAft>
                <a:spcPts val="0"/>
              </a:spcAft>
              <a:buSzPts val="1000"/>
              <a:buFont typeface="Century Gothic"/>
              <a:buAutoNum type="arabicPeriod"/>
            </a:pPr>
            <a:r>
              <a:rPr i="0" lang="en" sz="1000" u="none" cap="none" strike="noStrike">
                <a:latin typeface="Century Gothic"/>
                <a:ea typeface="Century Gothic"/>
                <a:cs typeface="Century Gothic"/>
                <a:sym typeface="Century Gothic"/>
              </a:rPr>
              <a:t>Suppress cardiac arrhythmia</a:t>
            </a:r>
            <a:endParaRPr sz="1000">
              <a:latin typeface="Century Gothic"/>
              <a:ea typeface="Century Gothic"/>
              <a:cs typeface="Century Gothic"/>
              <a:sym typeface="Century Gothic"/>
            </a:endParaRPr>
          </a:p>
          <a:p>
            <a:pPr indent="-215893" lvl="0" marL="228593" marR="0" rtl="0" algn="l">
              <a:lnSpc>
                <a:spcPct val="100000"/>
              </a:lnSpc>
              <a:spcBef>
                <a:spcPts val="0"/>
              </a:spcBef>
              <a:spcAft>
                <a:spcPts val="0"/>
              </a:spcAft>
              <a:buSzPts val="1000"/>
              <a:buFont typeface="Century Gothic"/>
              <a:buAutoNum type="arabicPeriod"/>
            </a:pPr>
            <a:r>
              <a:rPr i="0" lang="en" sz="1000" u="none" cap="none" strike="noStrike">
                <a:latin typeface="Century Gothic"/>
                <a:ea typeface="Century Gothic"/>
                <a:cs typeface="Century Gothic"/>
                <a:sym typeface="Century Gothic"/>
              </a:rPr>
              <a:t>Little effect on LDL and HDL levels</a:t>
            </a:r>
            <a:endParaRPr sz="1000">
              <a:latin typeface="Century Gothic"/>
              <a:ea typeface="Century Gothic"/>
              <a:cs typeface="Century Gothic"/>
              <a:sym typeface="Century Gothic"/>
            </a:endParaRPr>
          </a:p>
          <a:p>
            <a:pPr indent="-215893" lvl="0" marL="228593" marR="0" rtl="0" algn="l">
              <a:lnSpc>
                <a:spcPct val="100000"/>
              </a:lnSpc>
              <a:spcBef>
                <a:spcPts val="0"/>
              </a:spcBef>
              <a:spcAft>
                <a:spcPts val="0"/>
              </a:spcAft>
              <a:buSzPts val="1000"/>
              <a:buFont typeface="Century Gothic"/>
              <a:buAutoNum type="arabicPeriod"/>
            </a:pPr>
            <a:r>
              <a:rPr lang="en" sz="1200">
                <a:solidFill>
                  <a:srgbClr val="222222"/>
                </a:solidFill>
                <a:highlight>
                  <a:srgbClr val="FFFFFF"/>
                </a:highlight>
                <a:latin typeface="Century Gothic"/>
                <a:ea typeface="Century Gothic"/>
                <a:cs typeface="Century Gothic"/>
                <a:sym typeface="Century Gothic"/>
              </a:rPr>
              <a:t>↓</a:t>
            </a:r>
            <a:r>
              <a:rPr i="0" lang="en" sz="1000" u="none" cap="none" strike="noStrike">
                <a:latin typeface="Century Gothic"/>
                <a:ea typeface="Century Gothic"/>
                <a:cs typeface="Century Gothic"/>
                <a:sym typeface="Century Gothic"/>
              </a:rPr>
              <a:t> serum triglycerides</a:t>
            </a:r>
            <a:endParaRPr sz="1000">
              <a:latin typeface="Century Gothic"/>
              <a:ea typeface="Century Gothic"/>
              <a:cs typeface="Century Gothic"/>
              <a:sym typeface="Century Gothic"/>
            </a:endParaRPr>
          </a:p>
          <a:p>
            <a:pPr indent="-215893" lvl="0" marL="228593" marR="0" rtl="0" algn="l">
              <a:lnSpc>
                <a:spcPct val="100000"/>
              </a:lnSpc>
              <a:spcBef>
                <a:spcPts val="0"/>
              </a:spcBef>
              <a:spcAft>
                <a:spcPts val="0"/>
              </a:spcAft>
              <a:buSzPts val="1000"/>
              <a:buFont typeface="Century Gothic"/>
              <a:buAutoNum type="arabicPeriod"/>
            </a:pPr>
            <a:r>
              <a:rPr lang="en" sz="1200">
                <a:solidFill>
                  <a:srgbClr val="222222"/>
                </a:solidFill>
                <a:highlight>
                  <a:srgbClr val="FFFFFF"/>
                </a:highlight>
                <a:latin typeface="Century Gothic"/>
                <a:ea typeface="Century Gothic"/>
                <a:cs typeface="Century Gothic"/>
                <a:sym typeface="Century Gothic"/>
              </a:rPr>
              <a:t>↓</a:t>
            </a:r>
            <a:r>
              <a:rPr i="0" lang="en" sz="1000" u="none" cap="none" strike="noStrike">
                <a:latin typeface="Century Gothic"/>
                <a:ea typeface="Century Gothic"/>
                <a:cs typeface="Century Gothic"/>
                <a:sym typeface="Century Gothic"/>
              </a:rPr>
              <a:t> tendency to thrombosis</a:t>
            </a:r>
            <a:endParaRPr sz="1000">
              <a:latin typeface="Century Gothic"/>
              <a:ea typeface="Century Gothic"/>
              <a:cs typeface="Century Gothic"/>
              <a:sym typeface="Century Gothic"/>
            </a:endParaRPr>
          </a:p>
          <a:p>
            <a:pPr indent="-215893" lvl="0" marL="228593" marR="0" rtl="0" algn="l">
              <a:lnSpc>
                <a:spcPct val="100000"/>
              </a:lnSpc>
              <a:spcBef>
                <a:spcPts val="0"/>
              </a:spcBef>
              <a:spcAft>
                <a:spcPts val="0"/>
              </a:spcAft>
              <a:buSzPts val="1000"/>
              <a:buFont typeface="Century Gothic"/>
              <a:buAutoNum type="arabicPeriod"/>
            </a:pPr>
            <a:r>
              <a:rPr lang="en" sz="1200">
                <a:solidFill>
                  <a:srgbClr val="222222"/>
                </a:solidFill>
                <a:highlight>
                  <a:srgbClr val="FFFFFF"/>
                </a:highlight>
                <a:latin typeface="Century Gothic"/>
                <a:ea typeface="Century Gothic"/>
                <a:cs typeface="Century Gothic"/>
                <a:sym typeface="Century Gothic"/>
              </a:rPr>
              <a:t>↓</a:t>
            </a:r>
            <a:r>
              <a:rPr i="0" lang="en" sz="1000" u="none" cap="none" strike="noStrike">
                <a:latin typeface="Century Gothic"/>
                <a:ea typeface="Century Gothic"/>
                <a:cs typeface="Century Gothic"/>
                <a:sym typeface="Century Gothic"/>
              </a:rPr>
              <a:t> risk of cardiovascular mortality</a:t>
            </a:r>
            <a:endParaRPr sz="1000">
              <a:latin typeface="Century Gothic"/>
              <a:ea typeface="Century Gothic"/>
              <a:cs typeface="Century Gothic"/>
              <a:sym typeface="Century Gothic"/>
            </a:endParaRPr>
          </a:p>
          <a:p>
            <a:pPr indent="-215893" lvl="0" marL="228593" marR="0" rtl="0" algn="l">
              <a:lnSpc>
                <a:spcPct val="100000"/>
              </a:lnSpc>
              <a:spcBef>
                <a:spcPts val="0"/>
              </a:spcBef>
              <a:spcAft>
                <a:spcPts val="0"/>
              </a:spcAft>
              <a:buSzPts val="1000"/>
              <a:buFont typeface="Century Gothic"/>
              <a:buAutoNum type="arabicPeriod"/>
            </a:pPr>
            <a:r>
              <a:rPr lang="en" sz="1200">
                <a:solidFill>
                  <a:srgbClr val="222222"/>
                </a:solidFill>
                <a:highlight>
                  <a:srgbClr val="FFFFFF"/>
                </a:highlight>
                <a:latin typeface="Century Gothic"/>
                <a:ea typeface="Century Gothic"/>
                <a:cs typeface="Century Gothic"/>
                <a:sym typeface="Century Gothic"/>
              </a:rPr>
              <a:t>↓</a:t>
            </a:r>
            <a:r>
              <a:rPr i="0" lang="en" sz="1000" u="none" cap="none" strike="noStrike">
                <a:latin typeface="Century Gothic"/>
                <a:ea typeface="Century Gothic"/>
                <a:cs typeface="Century Gothic"/>
                <a:sym typeface="Century Gothic"/>
              </a:rPr>
              <a:t> blood pressure</a:t>
            </a:r>
            <a:endParaRPr sz="1000">
              <a:latin typeface="Century Gothic"/>
              <a:ea typeface="Century Gothic"/>
              <a:cs typeface="Century Gothic"/>
              <a:sym typeface="Century Gothic"/>
            </a:endParaRPr>
          </a:p>
        </p:txBody>
      </p:sp>
      <p:sp>
        <p:nvSpPr>
          <p:cNvPr id="399" name="Google Shape;399;p34"/>
          <p:cNvSpPr/>
          <p:nvPr/>
        </p:nvSpPr>
        <p:spPr>
          <a:xfrm>
            <a:off x="0" y="3201850"/>
            <a:ext cx="9144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800" u="none" cap="none" strike="noStrike">
                <a:solidFill>
                  <a:srgbClr val="3C78D8"/>
                </a:solidFill>
                <a:latin typeface="Comfortaa"/>
                <a:ea typeface="Comfortaa"/>
                <a:cs typeface="Comfortaa"/>
                <a:sym typeface="Comfortaa"/>
              </a:rPr>
              <a:t>Recommendation for </a:t>
            </a:r>
            <a:r>
              <a:rPr b="1" lang="en" sz="1800">
                <a:solidFill>
                  <a:srgbClr val="3C78D8"/>
                </a:solidFill>
                <a:latin typeface="Comfortaa"/>
                <a:ea typeface="Comfortaa"/>
                <a:cs typeface="Comfortaa"/>
                <a:sym typeface="Comfortaa"/>
              </a:rPr>
              <a:t>O</a:t>
            </a:r>
            <a:r>
              <a:rPr b="1" i="0" lang="en" sz="1800" u="none" cap="none" strike="noStrike">
                <a:solidFill>
                  <a:srgbClr val="3C78D8"/>
                </a:solidFill>
                <a:latin typeface="Comfortaa"/>
                <a:ea typeface="Comfortaa"/>
                <a:cs typeface="Comfortaa"/>
                <a:sym typeface="Comfortaa"/>
              </a:rPr>
              <a:t>mega-3 </a:t>
            </a:r>
            <a:r>
              <a:rPr b="1" lang="en" sz="1800">
                <a:solidFill>
                  <a:srgbClr val="3C78D8"/>
                </a:solidFill>
                <a:latin typeface="Comfortaa"/>
                <a:ea typeface="Comfortaa"/>
                <a:cs typeface="Comfortaa"/>
                <a:sym typeface="Comfortaa"/>
              </a:rPr>
              <a:t>F</a:t>
            </a:r>
            <a:r>
              <a:rPr b="1" i="0" lang="en" sz="1800" u="none" cap="none" strike="noStrike">
                <a:solidFill>
                  <a:srgbClr val="3C78D8"/>
                </a:solidFill>
                <a:latin typeface="Comfortaa"/>
                <a:ea typeface="Comfortaa"/>
                <a:cs typeface="Comfortaa"/>
                <a:sym typeface="Comfortaa"/>
              </a:rPr>
              <a:t>atty </a:t>
            </a:r>
            <a:r>
              <a:rPr b="1" lang="en" sz="1800">
                <a:solidFill>
                  <a:srgbClr val="3C78D8"/>
                </a:solidFill>
                <a:latin typeface="Comfortaa"/>
                <a:ea typeface="Comfortaa"/>
                <a:cs typeface="Comfortaa"/>
                <a:sym typeface="Comfortaa"/>
              </a:rPr>
              <a:t>A</a:t>
            </a:r>
            <a:r>
              <a:rPr b="1" i="0" lang="en" sz="1800" u="none" cap="none" strike="noStrike">
                <a:solidFill>
                  <a:srgbClr val="3C78D8"/>
                </a:solidFill>
                <a:latin typeface="Comfortaa"/>
                <a:ea typeface="Comfortaa"/>
                <a:cs typeface="Comfortaa"/>
                <a:sym typeface="Comfortaa"/>
              </a:rPr>
              <a:t>cid </a:t>
            </a:r>
            <a:r>
              <a:rPr b="1" lang="en" sz="1800">
                <a:solidFill>
                  <a:srgbClr val="3C78D8"/>
                </a:solidFill>
                <a:latin typeface="Comfortaa"/>
                <a:ea typeface="Comfortaa"/>
                <a:cs typeface="Comfortaa"/>
                <a:sym typeface="Comfortaa"/>
              </a:rPr>
              <a:t>I</a:t>
            </a:r>
            <a:r>
              <a:rPr b="1" i="0" lang="en" sz="1800" u="none" cap="none" strike="noStrike">
                <a:solidFill>
                  <a:srgbClr val="3C78D8"/>
                </a:solidFill>
                <a:latin typeface="Comfortaa"/>
                <a:ea typeface="Comfortaa"/>
                <a:cs typeface="Comfortaa"/>
                <a:sym typeface="Comfortaa"/>
              </a:rPr>
              <a:t>ntake</a:t>
            </a:r>
            <a:endParaRPr b="1" i="0" sz="1800" u="none" cap="none" strike="noStrike">
              <a:solidFill>
                <a:srgbClr val="3C78D8"/>
              </a:solidFill>
              <a:latin typeface="Comfortaa"/>
              <a:ea typeface="Comfortaa"/>
              <a:cs typeface="Comfortaa"/>
              <a:sym typeface="Comfortaa"/>
            </a:endParaRPr>
          </a:p>
          <a:p>
            <a:pPr indent="0" lvl="0" marL="0" marR="0" rtl="0" algn="ctr">
              <a:lnSpc>
                <a:spcPct val="100000"/>
              </a:lnSpc>
              <a:spcBef>
                <a:spcPts val="0"/>
              </a:spcBef>
              <a:spcAft>
                <a:spcPts val="0"/>
              </a:spcAft>
              <a:buNone/>
            </a:pPr>
            <a:r>
              <a:rPr b="1" lang="en" sz="1000">
                <a:solidFill>
                  <a:srgbClr val="3C78D8"/>
                </a:solidFill>
                <a:latin typeface="Comfortaa"/>
                <a:ea typeface="Comfortaa"/>
                <a:cs typeface="Comfortaa"/>
                <a:sym typeface="Comfortaa"/>
              </a:rPr>
              <a:t>American heart association guidelines</a:t>
            </a:r>
            <a:r>
              <a:rPr b="1" i="0" lang="en" sz="1000" u="none" cap="none" strike="noStrike">
                <a:solidFill>
                  <a:srgbClr val="3C78D8"/>
                </a:solidFill>
                <a:latin typeface="Comfortaa"/>
                <a:ea typeface="Comfortaa"/>
                <a:cs typeface="Comfortaa"/>
                <a:sym typeface="Comfortaa"/>
              </a:rPr>
              <a:t> </a:t>
            </a:r>
            <a:endParaRPr sz="1000">
              <a:solidFill>
                <a:srgbClr val="3C78D8"/>
              </a:solidFill>
              <a:latin typeface="Comfortaa"/>
              <a:ea typeface="Comfortaa"/>
              <a:cs typeface="Comfortaa"/>
              <a:sym typeface="Comfortaa"/>
            </a:endParaRPr>
          </a:p>
        </p:txBody>
      </p:sp>
      <p:sp>
        <p:nvSpPr>
          <p:cNvPr id="400" name="Google Shape;400;p34"/>
          <p:cNvSpPr txBox="1"/>
          <p:nvPr/>
        </p:nvSpPr>
        <p:spPr>
          <a:xfrm>
            <a:off x="0" y="35850"/>
            <a:ext cx="9144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Omega-3</a:t>
            </a:r>
            <a:r>
              <a:rPr b="1" lang="en" sz="2400">
                <a:solidFill>
                  <a:srgbClr val="3C78D8"/>
                </a:solidFill>
                <a:latin typeface="Comfortaa"/>
                <a:ea typeface="Comfortaa"/>
                <a:cs typeface="Comfortaa"/>
                <a:sym typeface="Comfortaa"/>
              </a:rPr>
              <a:t>  F</a:t>
            </a:r>
            <a:r>
              <a:rPr b="1" i="0" lang="en" sz="2400" u="none" cap="none" strike="noStrike">
                <a:solidFill>
                  <a:srgbClr val="3C78D8"/>
                </a:solidFill>
                <a:latin typeface="Comfortaa"/>
                <a:ea typeface="Comfortaa"/>
                <a:cs typeface="Comfortaa"/>
                <a:sym typeface="Comfortaa"/>
              </a:rPr>
              <a:t>atty </a:t>
            </a:r>
            <a:r>
              <a:rPr b="1" lang="en" sz="2400">
                <a:solidFill>
                  <a:srgbClr val="3C78D8"/>
                </a:solidFill>
                <a:latin typeface="Comfortaa"/>
                <a:ea typeface="Comfortaa"/>
                <a:cs typeface="Comfortaa"/>
                <a:sym typeface="Comfortaa"/>
              </a:rPr>
              <a:t>A</a:t>
            </a:r>
            <a:r>
              <a:rPr b="1" i="0" lang="en" sz="2400" u="none" cap="none" strike="noStrike">
                <a:solidFill>
                  <a:srgbClr val="3C78D8"/>
                </a:solidFill>
                <a:latin typeface="Comfortaa"/>
                <a:ea typeface="Comfortaa"/>
                <a:cs typeface="Comfortaa"/>
                <a:sym typeface="Comfortaa"/>
              </a:rPr>
              <a:t>cid</a:t>
            </a:r>
            <a:endParaRPr>
              <a:solidFill>
                <a:srgbClr val="3C78D8"/>
              </a:solidFill>
              <a:latin typeface="Comfortaa"/>
              <a:ea typeface="Comfortaa"/>
              <a:cs typeface="Comfortaa"/>
              <a:sym typeface="Comfortaa"/>
            </a:endParaRPr>
          </a:p>
        </p:txBody>
      </p:sp>
      <p:sp>
        <p:nvSpPr>
          <p:cNvPr id="401" name="Google Shape;401;p34"/>
          <p:cNvSpPr/>
          <p:nvPr/>
        </p:nvSpPr>
        <p:spPr>
          <a:xfrm>
            <a:off x="445026" y="3708100"/>
            <a:ext cx="1998900" cy="34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Patients without coronary heart disease (CHD):</a:t>
            </a:r>
            <a:endParaRPr>
              <a:latin typeface="Century Gothic"/>
              <a:ea typeface="Century Gothic"/>
              <a:cs typeface="Century Gothic"/>
              <a:sym typeface="Century Gothic"/>
            </a:endParaRPr>
          </a:p>
        </p:txBody>
      </p:sp>
      <p:sp>
        <p:nvSpPr>
          <p:cNvPr id="402" name="Google Shape;402;p34"/>
          <p:cNvSpPr txBox="1"/>
          <p:nvPr/>
        </p:nvSpPr>
        <p:spPr>
          <a:xfrm>
            <a:off x="178295" y="3590971"/>
            <a:ext cx="811500" cy="490500"/>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None/>
            </a:pPr>
            <a:r>
              <a:rPr b="1" i="0" lang="en" sz="3100" u="none" cap="none" strike="noStrike">
                <a:solidFill>
                  <a:srgbClr val="3C78D8"/>
                </a:solidFill>
                <a:latin typeface="Exo"/>
                <a:ea typeface="Exo"/>
                <a:cs typeface="Exo"/>
                <a:sym typeface="Exo"/>
              </a:rPr>
              <a:t>1</a:t>
            </a:r>
            <a:endParaRPr b="1" i="0" sz="3100" u="none" cap="none" strike="noStrike">
              <a:solidFill>
                <a:srgbClr val="3C78D8"/>
              </a:solidFill>
              <a:latin typeface="Exo"/>
              <a:ea typeface="Exo"/>
              <a:cs typeface="Exo"/>
              <a:sym typeface="Exo"/>
            </a:endParaRPr>
          </a:p>
        </p:txBody>
      </p:sp>
      <p:sp>
        <p:nvSpPr>
          <p:cNvPr id="403" name="Google Shape;403;p34"/>
          <p:cNvSpPr/>
          <p:nvPr/>
        </p:nvSpPr>
        <p:spPr>
          <a:xfrm>
            <a:off x="3610141" y="3708102"/>
            <a:ext cx="1836000" cy="34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t/>
            </a:r>
            <a:endParaRPr i="0" sz="12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Patient with CHD</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i="0" sz="1200" u="none" cap="none" strike="noStrike">
              <a:solidFill>
                <a:srgbClr val="000000"/>
              </a:solidFill>
              <a:latin typeface="Century Gothic"/>
              <a:ea typeface="Century Gothic"/>
              <a:cs typeface="Century Gothic"/>
              <a:sym typeface="Century Gothic"/>
            </a:endParaRPr>
          </a:p>
        </p:txBody>
      </p:sp>
      <p:sp>
        <p:nvSpPr>
          <p:cNvPr id="404" name="Google Shape;404;p34"/>
          <p:cNvSpPr txBox="1"/>
          <p:nvPr/>
        </p:nvSpPr>
        <p:spPr>
          <a:xfrm>
            <a:off x="3254450" y="3632950"/>
            <a:ext cx="433500" cy="490500"/>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None/>
            </a:pPr>
            <a:r>
              <a:rPr b="1" i="0" lang="en" sz="3100" u="none" cap="none" strike="noStrike">
                <a:solidFill>
                  <a:srgbClr val="3C78D8"/>
                </a:solidFill>
                <a:latin typeface="Exo"/>
                <a:ea typeface="Exo"/>
                <a:cs typeface="Exo"/>
                <a:sym typeface="Exo"/>
              </a:rPr>
              <a:t>2</a:t>
            </a:r>
            <a:endParaRPr b="1" i="0" sz="3100" u="none" cap="none" strike="noStrike">
              <a:solidFill>
                <a:srgbClr val="A4C2F4"/>
              </a:solidFill>
              <a:latin typeface="Exo"/>
              <a:ea typeface="Exo"/>
              <a:cs typeface="Exo"/>
              <a:sym typeface="Exo"/>
            </a:endParaRPr>
          </a:p>
        </p:txBody>
      </p:sp>
      <p:sp>
        <p:nvSpPr>
          <p:cNvPr id="405" name="Google Shape;405;p34"/>
          <p:cNvSpPr/>
          <p:nvPr/>
        </p:nvSpPr>
        <p:spPr>
          <a:xfrm>
            <a:off x="6702677" y="3708104"/>
            <a:ext cx="1836000" cy="34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Patient who need to lower triglycerides (fats)</a:t>
            </a:r>
            <a:endParaRPr i="0" sz="1200" u="none" cap="none" strike="noStrike">
              <a:solidFill>
                <a:srgbClr val="000000"/>
              </a:solidFill>
              <a:latin typeface="Century Gothic"/>
              <a:ea typeface="Century Gothic"/>
              <a:cs typeface="Century Gothic"/>
              <a:sym typeface="Century Gothic"/>
            </a:endParaRPr>
          </a:p>
        </p:txBody>
      </p:sp>
      <p:sp>
        <p:nvSpPr>
          <p:cNvPr id="406" name="Google Shape;406;p34"/>
          <p:cNvSpPr txBox="1"/>
          <p:nvPr/>
        </p:nvSpPr>
        <p:spPr>
          <a:xfrm>
            <a:off x="6407702" y="3632950"/>
            <a:ext cx="352200" cy="490500"/>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None/>
            </a:pPr>
            <a:r>
              <a:rPr b="1" i="0" lang="en" sz="3100" u="none" cap="none" strike="noStrike">
                <a:solidFill>
                  <a:srgbClr val="3C78D8"/>
                </a:solidFill>
                <a:latin typeface="Exo"/>
                <a:ea typeface="Exo"/>
                <a:cs typeface="Exo"/>
                <a:sym typeface="Exo"/>
              </a:rPr>
              <a:t>3</a:t>
            </a:r>
            <a:endParaRPr b="1" i="0" sz="3100" u="none" cap="none" strike="noStrike">
              <a:solidFill>
                <a:srgbClr val="CFE2F3"/>
              </a:solidFill>
              <a:latin typeface="Exo"/>
              <a:ea typeface="Exo"/>
              <a:cs typeface="Exo"/>
              <a:sym typeface="Exo"/>
            </a:endParaRPr>
          </a:p>
        </p:txBody>
      </p:sp>
      <p:sp>
        <p:nvSpPr>
          <p:cNvPr id="407" name="Google Shape;407;p34"/>
          <p:cNvSpPr txBox="1"/>
          <p:nvPr/>
        </p:nvSpPr>
        <p:spPr>
          <a:xfrm rot="-31514">
            <a:off x="3562109" y="4083131"/>
            <a:ext cx="1996284" cy="1038053"/>
          </a:xfrm>
          <a:prstGeom prst="rect">
            <a:avLst/>
          </a:prstGeom>
          <a:noFill/>
          <a:ln>
            <a:noFill/>
          </a:ln>
        </p:spPr>
        <p:txBody>
          <a:bodyPr anchorCtr="0" anchor="t" bIns="48000" lIns="48000" spcFirstLastPara="1" rIns="48000" wrap="square" tIns="48000">
            <a:noAutofit/>
          </a:bodyPr>
          <a:lstStyle/>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1gm of EPA+DHA per day from fatty fish </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EPA+DHA supplements </a:t>
            </a:r>
            <a:endParaRPr>
              <a:latin typeface="Century Gothic"/>
              <a:ea typeface="Century Gothic"/>
              <a:cs typeface="Century Gothic"/>
              <a:sym typeface="Century Gothic"/>
            </a:endParaRPr>
          </a:p>
        </p:txBody>
      </p:sp>
      <p:sp>
        <p:nvSpPr>
          <p:cNvPr id="408" name="Google Shape;408;p34"/>
          <p:cNvSpPr txBox="1"/>
          <p:nvPr/>
        </p:nvSpPr>
        <p:spPr>
          <a:xfrm rot="-31948">
            <a:off x="440448" y="4041694"/>
            <a:ext cx="2421105" cy="924047"/>
          </a:xfrm>
          <a:prstGeom prst="rect">
            <a:avLst/>
          </a:prstGeom>
          <a:noFill/>
          <a:ln>
            <a:noFill/>
          </a:ln>
        </p:spPr>
        <p:txBody>
          <a:bodyPr anchorCtr="0" anchor="t" bIns="48000" lIns="48000" spcFirstLastPara="1" rIns="48000" wrap="square" tIns="48000">
            <a:noAutofit/>
          </a:bodyPr>
          <a:lstStyle/>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Fatty fish twice</a:t>
            </a:r>
            <a:r>
              <a:rPr lang="en" sz="1200">
                <a:latin typeface="Century Gothic"/>
                <a:ea typeface="Century Gothic"/>
                <a:cs typeface="Century Gothic"/>
                <a:sym typeface="Century Gothic"/>
              </a:rPr>
              <a:t> a week</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Include oils and foods rich in </a:t>
            </a:r>
            <a:r>
              <a:rPr lang="en" sz="1200">
                <a:solidFill>
                  <a:schemeClr val="dk1"/>
                </a:solidFill>
                <a:latin typeface="Century Gothic"/>
                <a:ea typeface="Century Gothic"/>
                <a:cs typeface="Century Gothic"/>
                <a:sym typeface="Century Gothic"/>
              </a:rPr>
              <a:t>α-</a:t>
            </a:r>
            <a:r>
              <a:rPr i="0" lang="en" sz="1200" u="none" cap="none" strike="noStrike">
                <a:solidFill>
                  <a:srgbClr val="000000"/>
                </a:solidFill>
                <a:latin typeface="Century Gothic"/>
                <a:ea typeface="Century Gothic"/>
                <a:cs typeface="Century Gothic"/>
                <a:sym typeface="Century Gothic"/>
              </a:rPr>
              <a:t>linolenic acid (flaxseed, canola and soybean oil; flaxseed and walnuts</a:t>
            </a:r>
            <a:endParaRPr i="0" sz="1200" u="none" cap="none" strike="noStrike">
              <a:solidFill>
                <a:srgbClr val="000000"/>
              </a:solidFill>
              <a:latin typeface="Century Gothic"/>
              <a:ea typeface="Century Gothic"/>
              <a:cs typeface="Century Gothic"/>
              <a:sym typeface="Century Gothic"/>
            </a:endParaRPr>
          </a:p>
        </p:txBody>
      </p:sp>
      <p:sp>
        <p:nvSpPr>
          <p:cNvPr id="409" name="Google Shape;409;p34"/>
          <p:cNvSpPr txBox="1"/>
          <p:nvPr/>
        </p:nvSpPr>
        <p:spPr>
          <a:xfrm>
            <a:off x="6570535" y="4075794"/>
            <a:ext cx="2100300" cy="3888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2-4 grams of EPA+DHA per day</a:t>
            </a:r>
            <a:endParaRPr>
              <a:latin typeface="Century Gothic"/>
              <a:ea typeface="Century Gothic"/>
              <a:cs typeface="Century Gothic"/>
              <a:sym typeface="Century Gothic"/>
            </a:endParaRPr>
          </a:p>
        </p:txBody>
      </p:sp>
      <p:sp>
        <p:nvSpPr>
          <p:cNvPr id="410" name="Google Shape;410;p3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3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416" name="Google Shape;416;p3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417" name="Google Shape;417;p35"/>
          <p:cNvSpPr txBox="1"/>
          <p:nvPr/>
        </p:nvSpPr>
        <p:spPr>
          <a:xfrm>
            <a:off x="239263" y="183950"/>
            <a:ext cx="4347300" cy="22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Trans Fatty Acids</a:t>
            </a:r>
            <a:endParaRPr sz="2400">
              <a:solidFill>
                <a:srgbClr val="3C78D8"/>
              </a:solidFill>
              <a:latin typeface="Comfortaa"/>
              <a:ea typeface="Comfortaa"/>
              <a:cs typeface="Comfortaa"/>
              <a:sym typeface="Comfortaa"/>
            </a:endParaRPr>
          </a:p>
          <a:p>
            <a:pPr indent="0" lvl="0" marL="0" rtl="0" algn="l">
              <a:spcBef>
                <a:spcPts val="1000"/>
              </a:spcBef>
              <a:spcAft>
                <a:spcPts val="0"/>
              </a:spcAft>
              <a:buNone/>
            </a:pPr>
            <a:r>
              <a:rPr lang="en">
                <a:latin typeface="Century Gothic"/>
                <a:ea typeface="Century Gothic"/>
                <a:cs typeface="Century Gothic"/>
                <a:sym typeface="Century Gothic"/>
              </a:rPr>
              <a:t>Unsaturated fatty acids, behaving more like saturated fatty acids in the body: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      ↑ serum LDL (but not HDL)</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         risk of CVD</a:t>
            </a:r>
            <a:r>
              <a:rPr baseline="30000" lang="en">
                <a:latin typeface="Century Gothic"/>
                <a:ea typeface="Century Gothic"/>
                <a:cs typeface="Century Gothic"/>
                <a:sym typeface="Century Gothic"/>
              </a:rPr>
              <a:t>  </a:t>
            </a:r>
            <a:r>
              <a:rPr lang="en" sz="700">
                <a:solidFill>
                  <a:srgbClr val="999999"/>
                </a:solidFill>
                <a:latin typeface="Century Gothic"/>
                <a:ea typeface="Century Gothic"/>
                <a:cs typeface="Century Gothic"/>
                <a:sym typeface="Century Gothic"/>
              </a:rPr>
              <a:t>CardioVascular Disease</a:t>
            </a:r>
            <a:endParaRPr sz="7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Not found in plants (animals only)</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Formed during hydrogenation of liquid vegetable oil </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Found in baked food: cookies, cakes,deep-fried foods</a:t>
            </a:r>
            <a:endParaRPr>
              <a:latin typeface="Century Gothic"/>
              <a:ea typeface="Century Gothic"/>
              <a:cs typeface="Century Gothic"/>
              <a:sym typeface="Century Gothic"/>
            </a:endParaRPr>
          </a:p>
        </p:txBody>
      </p:sp>
      <p:sp>
        <p:nvSpPr>
          <p:cNvPr id="418" name="Google Shape;418;p35"/>
          <p:cNvSpPr txBox="1"/>
          <p:nvPr/>
        </p:nvSpPr>
        <p:spPr>
          <a:xfrm>
            <a:off x="4750588" y="183949"/>
            <a:ext cx="4122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Clr>
                <a:schemeClr val="dk1"/>
              </a:buClr>
              <a:buSzPts val="1100"/>
              <a:buFont typeface="Arial"/>
              <a:buNone/>
            </a:pPr>
            <a:r>
              <a:rPr lang="en" sz="2400">
                <a:solidFill>
                  <a:srgbClr val="3C78D8"/>
                </a:solidFill>
                <a:latin typeface="Comfortaa"/>
                <a:ea typeface="Comfortaa"/>
                <a:cs typeface="Comfortaa"/>
                <a:sym typeface="Comfortaa"/>
              </a:rPr>
              <a:t>Vitamins</a:t>
            </a:r>
            <a:endParaRPr sz="2400">
              <a:solidFill>
                <a:srgbClr val="3C78D8"/>
              </a:solidFill>
              <a:latin typeface="Comfortaa"/>
              <a:ea typeface="Comfortaa"/>
              <a:cs typeface="Comfortaa"/>
              <a:sym typeface="Comfortaa"/>
            </a:endParaRPr>
          </a:p>
        </p:txBody>
      </p:sp>
      <p:sp>
        <p:nvSpPr>
          <p:cNvPr id="419" name="Google Shape;419;p35"/>
          <p:cNvSpPr txBox="1"/>
          <p:nvPr/>
        </p:nvSpPr>
        <p:spPr>
          <a:xfrm>
            <a:off x="4979288" y="578900"/>
            <a:ext cx="3939600" cy="18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Organic compounds present in small quantities in different types of food</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Help in various biochemical processes in cell</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Important for growth and good health</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Essential</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Noncaloric</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Required in very small amounts</a:t>
            </a:r>
            <a:endParaRPr/>
          </a:p>
        </p:txBody>
      </p:sp>
      <p:sp>
        <p:nvSpPr>
          <p:cNvPr id="420" name="Google Shape;420;p35"/>
          <p:cNvSpPr txBox="1"/>
          <p:nvPr/>
        </p:nvSpPr>
        <p:spPr>
          <a:xfrm>
            <a:off x="232188" y="2571400"/>
            <a:ext cx="8174700" cy="56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Vitamins - Classiﬁed Based on Solubility</a:t>
            </a:r>
            <a:endParaRPr sz="2400">
              <a:solidFill>
                <a:srgbClr val="3C78D8"/>
              </a:solidFill>
              <a:latin typeface="Comfortaa"/>
              <a:ea typeface="Comfortaa"/>
              <a:cs typeface="Comfortaa"/>
              <a:sym typeface="Comfortaa"/>
            </a:endParaRPr>
          </a:p>
          <a:p>
            <a:pPr indent="0" lvl="0" marL="0" rtl="0" algn="ctr">
              <a:spcBef>
                <a:spcPts val="0"/>
              </a:spcBef>
              <a:spcAft>
                <a:spcPts val="0"/>
              </a:spcAft>
              <a:buNone/>
            </a:pPr>
            <a:r>
              <a:t/>
            </a:r>
            <a:endParaRPr>
              <a:solidFill>
                <a:srgbClr val="1C4587"/>
              </a:solidFill>
            </a:endParaRPr>
          </a:p>
        </p:txBody>
      </p:sp>
      <p:graphicFrame>
        <p:nvGraphicFramePr>
          <p:cNvPr id="421" name="Google Shape;421;p35"/>
          <p:cNvGraphicFramePr/>
          <p:nvPr/>
        </p:nvGraphicFramePr>
        <p:xfrm>
          <a:off x="1067845" y="3138111"/>
          <a:ext cx="3000000" cy="3000000"/>
        </p:xfrm>
        <a:graphic>
          <a:graphicData uri="http://schemas.openxmlformats.org/drawingml/2006/table">
            <a:tbl>
              <a:tblPr>
                <a:noFill/>
                <a:tableStyleId>{4CB2BB05-DC62-4131-ACFF-FCBF2183D386}</a:tableStyleId>
              </a:tblPr>
              <a:tblGrid>
                <a:gridCol w="3224525"/>
                <a:gridCol w="3208125"/>
              </a:tblGrid>
              <a:tr h="565975">
                <a:tc>
                  <a:txBody>
                    <a:bodyPr/>
                    <a:lstStyle/>
                    <a:p>
                      <a:pPr indent="0" lvl="0" marL="0" rtl="0" algn="ctr">
                        <a:spcBef>
                          <a:spcPts val="0"/>
                        </a:spcBef>
                        <a:spcAft>
                          <a:spcPts val="0"/>
                        </a:spcAft>
                        <a:buNone/>
                      </a:pPr>
                      <a:r>
                        <a:rPr b="1" lang="en" sz="1600">
                          <a:solidFill>
                            <a:srgbClr val="FFFFFF"/>
                          </a:solidFill>
                          <a:latin typeface="Century Gothic"/>
                          <a:ea typeface="Century Gothic"/>
                          <a:cs typeface="Century Gothic"/>
                          <a:sym typeface="Century Gothic"/>
                        </a:rPr>
                        <a:t>Fat -soluble Vitamins</a:t>
                      </a:r>
                      <a:endParaRPr b="1" sz="16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Century Gothic"/>
                          <a:ea typeface="Century Gothic"/>
                          <a:cs typeface="Century Gothic"/>
                          <a:sym typeface="Century Gothic"/>
                        </a:rPr>
                        <a:t>Water-soluble Vitamins</a:t>
                      </a:r>
                      <a:endParaRPr b="1" sz="16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553475">
                <a:tc>
                  <a:txBody>
                    <a:bodyPr/>
                    <a:lstStyle/>
                    <a:p>
                      <a:pPr indent="0" lvl="0" marL="0" rtl="0" algn="ctr">
                        <a:spcBef>
                          <a:spcPts val="0"/>
                        </a:spcBef>
                        <a:spcAft>
                          <a:spcPts val="0"/>
                        </a:spcAft>
                        <a:buNone/>
                      </a:pPr>
                      <a:r>
                        <a:rPr lang="en" sz="1200">
                          <a:latin typeface="Century Gothic"/>
                          <a:ea typeface="Century Gothic"/>
                          <a:cs typeface="Century Gothic"/>
                          <a:sym typeface="Century Gothic"/>
                        </a:rPr>
                        <a:t>A,D,</a:t>
                      </a:r>
                      <a:r>
                        <a:rPr lang="en" sz="1200">
                          <a:solidFill>
                            <a:srgbClr val="CC0000"/>
                          </a:solidFill>
                          <a:latin typeface="Century Gothic"/>
                          <a:ea typeface="Century Gothic"/>
                          <a:cs typeface="Century Gothic"/>
                          <a:sym typeface="Century Gothic"/>
                        </a:rPr>
                        <a:t>E</a:t>
                      </a:r>
                      <a:r>
                        <a:rPr lang="en" sz="1200">
                          <a:latin typeface="Century Gothic"/>
                          <a:ea typeface="Century Gothic"/>
                          <a:cs typeface="Century Gothic"/>
                          <a:sym typeface="Century Gothic"/>
                        </a:rPr>
                        <a:t> and K</a:t>
                      </a:r>
                      <a:endParaRPr sz="12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CC0000"/>
                          </a:solidFill>
                          <a:latin typeface="Century Gothic"/>
                          <a:ea typeface="Century Gothic"/>
                          <a:cs typeface="Century Gothic"/>
                          <a:sym typeface="Century Gothic"/>
                        </a:rPr>
                        <a:t>Ascorbic acid (vitamin C),</a:t>
                      </a:r>
                      <a:endParaRPr sz="12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rPr lang="en" sz="1200">
                          <a:solidFill>
                            <a:srgbClr val="CC0000"/>
                          </a:solidFill>
                          <a:latin typeface="Century Gothic"/>
                          <a:ea typeface="Century Gothic"/>
                          <a:cs typeface="Century Gothic"/>
                          <a:sym typeface="Century Gothic"/>
                        </a:rPr>
                        <a:t>Thiamin (vitamin B</a:t>
                      </a:r>
                      <a:r>
                        <a:rPr baseline="-25000" lang="en" sz="1200">
                          <a:solidFill>
                            <a:srgbClr val="CC0000"/>
                          </a:solidFill>
                          <a:latin typeface="Century Gothic"/>
                          <a:ea typeface="Century Gothic"/>
                          <a:cs typeface="Century Gothic"/>
                          <a:sym typeface="Century Gothic"/>
                        </a:rPr>
                        <a:t>1</a:t>
                      </a:r>
                      <a:r>
                        <a:rPr lang="en" sz="1200">
                          <a:solidFill>
                            <a:srgbClr val="CC0000"/>
                          </a:solidFill>
                          <a:latin typeface="Century Gothic"/>
                          <a:ea typeface="Century Gothic"/>
                          <a:cs typeface="Century Gothic"/>
                          <a:sym typeface="Century Gothic"/>
                        </a:rPr>
                        <a:t>),</a:t>
                      </a:r>
                      <a:endParaRPr sz="12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Riboﬂavin (vitamin B</a:t>
                      </a:r>
                      <a:r>
                        <a:rPr baseline="-25000" lang="en" sz="1200">
                          <a:latin typeface="Century Gothic"/>
                          <a:ea typeface="Century Gothic"/>
                          <a:cs typeface="Century Gothic"/>
                          <a:sym typeface="Century Gothic"/>
                        </a:rPr>
                        <a:t>2</a:t>
                      </a:r>
                      <a:r>
                        <a:rPr lang="en" sz="1200">
                          <a:latin typeface="Century Gothic"/>
                          <a:ea typeface="Century Gothic"/>
                          <a:cs typeface="Century Gothic"/>
                          <a:sym typeface="Century Gothic"/>
                        </a:rPr>
                        <a:t>),Niacin (vitamin B</a:t>
                      </a:r>
                      <a:r>
                        <a:rPr baseline="-25000" lang="en" sz="1200">
                          <a:latin typeface="Century Gothic"/>
                          <a:ea typeface="Century Gothic"/>
                          <a:cs typeface="Century Gothic"/>
                          <a:sym typeface="Century Gothic"/>
                        </a:rPr>
                        <a:t>3</a:t>
                      </a:r>
                      <a:r>
                        <a:rPr lang="en" sz="1200">
                          <a:latin typeface="Century Gothic"/>
                          <a:ea typeface="Century Gothic"/>
                          <a:cs typeface="Century Gothic"/>
                          <a:sym typeface="Century Gothic"/>
                        </a:rPr>
                        <a:t>), Pyridoxine (vitamin B</a:t>
                      </a:r>
                      <a:r>
                        <a:rPr baseline="-25000" lang="en" sz="1200">
                          <a:latin typeface="Century Gothic"/>
                          <a:ea typeface="Century Gothic"/>
                          <a:cs typeface="Century Gothic"/>
                          <a:sym typeface="Century Gothic"/>
                        </a:rPr>
                        <a:t>6</a:t>
                      </a:r>
                      <a:r>
                        <a:rPr lang="en" sz="1200">
                          <a:latin typeface="Century Gothic"/>
                          <a:ea typeface="Century Gothic"/>
                          <a:cs typeface="Century Gothic"/>
                          <a:sym typeface="Century Gothic"/>
                        </a:rPr>
                        <a:t> ),Biotin, Pantothenic acid, Folate, Cobalamin (vitamin B</a:t>
                      </a:r>
                      <a:r>
                        <a:rPr baseline="-25000" lang="en" sz="1200">
                          <a:latin typeface="Century Gothic"/>
                          <a:ea typeface="Century Gothic"/>
                          <a:cs typeface="Century Gothic"/>
                          <a:sym typeface="Century Gothic"/>
                        </a:rPr>
                        <a:t>12</a:t>
                      </a:r>
                      <a:r>
                        <a:rPr lang="en" sz="1200">
                          <a:latin typeface="Century Gothic"/>
                          <a:ea typeface="Century Gothic"/>
                          <a:cs typeface="Century Gothic"/>
                          <a:sym typeface="Century Gothic"/>
                        </a:rPr>
                        <a:t>)</a:t>
                      </a:r>
                      <a:endParaRPr sz="6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pSp>
        <p:nvGrpSpPr>
          <p:cNvPr id="422" name="Google Shape;422;p35"/>
          <p:cNvGrpSpPr/>
          <p:nvPr/>
        </p:nvGrpSpPr>
        <p:grpSpPr>
          <a:xfrm>
            <a:off x="51924" y="720629"/>
            <a:ext cx="220397" cy="163003"/>
            <a:chOff x="2391948" y="1635646"/>
            <a:chExt cx="805546" cy="1584088"/>
          </a:xfrm>
        </p:grpSpPr>
        <p:sp>
          <p:nvSpPr>
            <p:cNvPr id="423" name="Google Shape;423;p35"/>
            <p:cNvSpPr/>
            <p:nvPr/>
          </p:nvSpPr>
          <p:spPr>
            <a:xfrm>
              <a:off x="2391994" y="1635646"/>
              <a:ext cx="805500" cy="7920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24" name="Google Shape;424;p35"/>
            <p:cNvSpPr/>
            <p:nvPr/>
          </p:nvSpPr>
          <p:spPr>
            <a:xfrm rot="10800000">
              <a:off x="2391948" y="2427734"/>
              <a:ext cx="805500" cy="792000"/>
            </a:xfrm>
            <a:prstGeom prst="triangle">
              <a:avLst>
                <a:gd fmla="val 0" name="adj"/>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25" name="Google Shape;425;p35"/>
          <p:cNvGrpSpPr/>
          <p:nvPr/>
        </p:nvGrpSpPr>
        <p:grpSpPr>
          <a:xfrm>
            <a:off x="51920" y="1532275"/>
            <a:ext cx="220397" cy="163003"/>
            <a:chOff x="2391948" y="1635646"/>
            <a:chExt cx="805546" cy="1584088"/>
          </a:xfrm>
        </p:grpSpPr>
        <p:sp>
          <p:nvSpPr>
            <p:cNvPr id="426" name="Google Shape;426;p35"/>
            <p:cNvSpPr/>
            <p:nvPr/>
          </p:nvSpPr>
          <p:spPr>
            <a:xfrm>
              <a:off x="2391994" y="1635646"/>
              <a:ext cx="805500" cy="792000"/>
            </a:xfrm>
            <a:prstGeom prst="rect">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27" name="Google Shape;427;p35"/>
            <p:cNvSpPr/>
            <p:nvPr/>
          </p:nvSpPr>
          <p:spPr>
            <a:xfrm rot="10800000">
              <a:off x="2391948" y="2427734"/>
              <a:ext cx="805500" cy="792000"/>
            </a:xfrm>
            <a:prstGeom prst="triangle">
              <a:avLst>
                <a:gd fmla="val 0" name="adj"/>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28" name="Google Shape;428;p35"/>
          <p:cNvGrpSpPr/>
          <p:nvPr/>
        </p:nvGrpSpPr>
        <p:grpSpPr>
          <a:xfrm>
            <a:off x="51935" y="1723439"/>
            <a:ext cx="220397" cy="163003"/>
            <a:chOff x="2391948" y="1635646"/>
            <a:chExt cx="805546" cy="1584088"/>
          </a:xfrm>
        </p:grpSpPr>
        <p:sp>
          <p:nvSpPr>
            <p:cNvPr id="429" name="Google Shape;429;p35"/>
            <p:cNvSpPr/>
            <p:nvPr/>
          </p:nvSpPr>
          <p:spPr>
            <a:xfrm>
              <a:off x="2391994" y="1635646"/>
              <a:ext cx="805500" cy="792000"/>
            </a:xfrm>
            <a:prstGeom prst="rect">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30" name="Google Shape;430;p35"/>
            <p:cNvSpPr/>
            <p:nvPr/>
          </p:nvSpPr>
          <p:spPr>
            <a:xfrm rot="10800000">
              <a:off x="2391948" y="2427734"/>
              <a:ext cx="805500" cy="792000"/>
            </a:xfrm>
            <a:prstGeom prst="triangle">
              <a:avLst>
                <a:gd fmla="val 0" name="adj"/>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31" name="Google Shape;431;p35"/>
          <p:cNvGrpSpPr/>
          <p:nvPr/>
        </p:nvGrpSpPr>
        <p:grpSpPr>
          <a:xfrm>
            <a:off x="68458" y="1914588"/>
            <a:ext cx="220397" cy="163003"/>
            <a:chOff x="2391948" y="1635646"/>
            <a:chExt cx="805546" cy="1584088"/>
          </a:xfrm>
        </p:grpSpPr>
        <p:sp>
          <p:nvSpPr>
            <p:cNvPr id="432" name="Google Shape;432;p35"/>
            <p:cNvSpPr/>
            <p:nvPr/>
          </p:nvSpPr>
          <p:spPr>
            <a:xfrm>
              <a:off x="2391994" y="1635646"/>
              <a:ext cx="805500" cy="792000"/>
            </a:xfrm>
            <a:prstGeom prst="rect">
              <a:avLst/>
            </a:prstGeom>
            <a:solidFill>
              <a:srgbClr val="1155CC"/>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33" name="Google Shape;433;p35"/>
            <p:cNvSpPr/>
            <p:nvPr/>
          </p:nvSpPr>
          <p:spPr>
            <a:xfrm rot="10800000">
              <a:off x="2391948" y="2427734"/>
              <a:ext cx="805500" cy="792000"/>
            </a:xfrm>
            <a:prstGeom prst="triangle">
              <a:avLst>
                <a:gd fmla="val 0" name="adj"/>
              </a:avLst>
            </a:prstGeom>
            <a:solidFill>
              <a:srgbClr val="1155CC"/>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34" name="Google Shape;434;p35"/>
          <p:cNvGrpSpPr/>
          <p:nvPr/>
        </p:nvGrpSpPr>
        <p:grpSpPr>
          <a:xfrm>
            <a:off x="4744620" y="728597"/>
            <a:ext cx="220397" cy="150013"/>
            <a:chOff x="2391948" y="1635646"/>
            <a:chExt cx="805546" cy="1584088"/>
          </a:xfrm>
        </p:grpSpPr>
        <p:sp>
          <p:nvSpPr>
            <p:cNvPr id="435" name="Google Shape;435;p35"/>
            <p:cNvSpPr/>
            <p:nvPr/>
          </p:nvSpPr>
          <p:spPr>
            <a:xfrm>
              <a:off x="2391994" y="1635646"/>
              <a:ext cx="805500" cy="792000"/>
            </a:xfrm>
            <a:prstGeom prst="rect">
              <a:avLst/>
            </a:prstGeom>
            <a:solidFill>
              <a:srgbClr val="C9DAF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36" name="Google Shape;436;p35"/>
            <p:cNvSpPr/>
            <p:nvPr/>
          </p:nvSpPr>
          <p:spPr>
            <a:xfrm rot="10800000">
              <a:off x="2391948" y="2427734"/>
              <a:ext cx="805500" cy="792000"/>
            </a:xfrm>
            <a:prstGeom prst="triangle">
              <a:avLst>
                <a:gd fmla="val 0" name="adj"/>
              </a:avLst>
            </a:prstGeom>
            <a:solidFill>
              <a:srgbClr val="C9DAF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37" name="Google Shape;437;p35"/>
          <p:cNvGrpSpPr/>
          <p:nvPr/>
        </p:nvGrpSpPr>
        <p:grpSpPr>
          <a:xfrm>
            <a:off x="4744622" y="1174877"/>
            <a:ext cx="220397" cy="150013"/>
            <a:chOff x="2391948" y="1635646"/>
            <a:chExt cx="805546" cy="1584088"/>
          </a:xfrm>
        </p:grpSpPr>
        <p:sp>
          <p:nvSpPr>
            <p:cNvPr id="438" name="Google Shape;438;p35"/>
            <p:cNvSpPr/>
            <p:nvPr/>
          </p:nvSpPr>
          <p:spPr>
            <a:xfrm>
              <a:off x="2391994" y="1635646"/>
              <a:ext cx="805500" cy="7920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39" name="Google Shape;439;p35"/>
            <p:cNvSpPr/>
            <p:nvPr/>
          </p:nvSpPr>
          <p:spPr>
            <a:xfrm rot="10800000">
              <a:off x="2391948" y="2427734"/>
              <a:ext cx="805500" cy="792000"/>
            </a:xfrm>
            <a:prstGeom prst="triangle">
              <a:avLst>
                <a:gd fmla="val 0" name="adj"/>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40" name="Google Shape;440;p35"/>
          <p:cNvGrpSpPr/>
          <p:nvPr/>
        </p:nvGrpSpPr>
        <p:grpSpPr>
          <a:xfrm>
            <a:off x="4742356" y="1568343"/>
            <a:ext cx="220397" cy="170765"/>
            <a:chOff x="2391948" y="1635646"/>
            <a:chExt cx="805546" cy="1584088"/>
          </a:xfrm>
        </p:grpSpPr>
        <p:sp>
          <p:nvSpPr>
            <p:cNvPr id="441" name="Google Shape;441;p35"/>
            <p:cNvSpPr/>
            <p:nvPr/>
          </p:nvSpPr>
          <p:spPr>
            <a:xfrm>
              <a:off x="2391994" y="1635646"/>
              <a:ext cx="805500" cy="792000"/>
            </a:xfrm>
            <a:prstGeom prst="rect">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42" name="Google Shape;442;p35"/>
            <p:cNvSpPr/>
            <p:nvPr/>
          </p:nvSpPr>
          <p:spPr>
            <a:xfrm rot="10800000">
              <a:off x="2391948" y="2427734"/>
              <a:ext cx="805500" cy="792000"/>
            </a:xfrm>
            <a:prstGeom prst="triangle">
              <a:avLst>
                <a:gd fmla="val 0" name="adj"/>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43" name="Google Shape;443;p35"/>
          <p:cNvGrpSpPr/>
          <p:nvPr/>
        </p:nvGrpSpPr>
        <p:grpSpPr>
          <a:xfrm>
            <a:off x="4744621" y="1775440"/>
            <a:ext cx="220397" cy="170765"/>
            <a:chOff x="2391948" y="1635646"/>
            <a:chExt cx="805546" cy="1584088"/>
          </a:xfrm>
        </p:grpSpPr>
        <p:sp>
          <p:nvSpPr>
            <p:cNvPr id="444" name="Google Shape;444;p35"/>
            <p:cNvSpPr/>
            <p:nvPr/>
          </p:nvSpPr>
          <p:spPr>
            <a:xfrm>
              <a:off x="2391994" y="1635646"/>
              <a:ext cx="805500" cy="792000"/>
            </a:xfrm>
            <a:prstGeom prst="rect">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45" name="Google Shape;445;p35"/>
            <p:cNvSpPr/>
            <p:nvPr/>
          </p:nvSpPr>
          <p:spPr>
            <a:xfrm rot="10800000">
              <a:off x="2391948" y="2427734"/>
              <a:ext cx="805500" cy="792000"/>
            </a:xfrm>
            <a:prstGeom prst="triangle">
              <a:avLst>
                <a:gd fmla="val 0" name="adj"/>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46" name="Google Shape;446;p35"/>
          <p:cNvGrpSpPr/>
          <p:nvPr/>
        </p:nvGrpSpPr>
        <p:grpSpPr>
          <a:xfrm>
            <a:off x="4758894" y="1982559"/>
            <a:ext cx="220397" cy="170765"/>
            <a:chOff x="2391948" y="1635646"/>
            <a:chExt cx="805546" cy="1584088"/>
          </a:xfrm>
        </p:grpSpPr>
        <p:sp>
          <p:nvSpPr>
            <p:cNvPr id="447" name="Google Shape;447;p35"/>
            <p:cNvSpPr/>
            <p:nvPr/>
          </p:nvSpPr>
          <p:spPr>
            <a:xfrm>
              <a:off x="2391994" y="1635646"/>
              <a:ext cx="805500" cy="792000"/>
            </a:xfrm>
            <a:prstGeom prst="rect">
              <a:avLst/>
            </a:prstGeom>
            <a:solidFill>
              <a:srgbClr val="1155CC"/>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48" name="Google Shape;448;p35"/>
            <p:cNvSpPr/>
            <p:nvPr/>
          </p:nvSpPr>
          <p:spPr>
            <a:xfrm rot="10800000">
              <a:off x="2391948" y="2427734"/>
              <a:ext cx="805500" cy="792000"/>
            </a:xfrm>
            <a:prstGeom prst="triangle">
              <a:avLst>
                <a:gd fmla="val 0" name="adj"/>
              </a:avLst>
            </a:prstGeom>
            <a:solidFill>
              <a:srgbClr val="1155CC"/>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449" name="Google Shape;449;p35"/>
          <p:cNvGrpSpPr/>
          <p:nvPr/>
        </p:nvGrpSpPr>
        <p:grpSpPr>
          <a:xfrm>
            <a:off x="4758894" y="2212335"/>
            <a:ext cx="220397" cy="170765"/>
            <a:chOff x="2391948" y="1635646"/>
            <a:chExt cx="805546" cy="1584088"/>
          </a:xfrm>
        </p:grpSpPr>
        <p:sp>
          <p:nvSpPr>
            <p:cNvPr id="450" name="Google Shape;450;p35"/>
            <p:cNvSpPr/>
            <p:nvPr/>
          </p:nvSpPr>
          <p:spPr>
            <a:xfrm>
              <a:off x="2391994" y="1635646"/>
              <a:ext cx="805500" cy="792000"/>
            </a:xfrm>
            <a:prstGeom prst="rect">
              <a:avLst/>
            </a:prstGeom>
            <a:solidFill>
              <a:srgbClr val="1C4587"/>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451" name="Google Shape;451;p35"/>
            <p:cNvSpPr/>
            <p:nvPr/>
          </p:nvSpPr>
          <p:spPr>
            <a:xfrm rot="10800000">
              <a:off x="2391948" y="2427734"/>
              <a:ext cx="805500" cy="792000"/>
            </a:xfrm>
            <a:prstGeom prst="triangle">
              <a:avLst>
                <a:gd fmla="val 0" name="adj"/>
              </a:avLst>
            </a:prstGeom>
            <a:solidFill>
              <a:srgbClr val="1C4587"/>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3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
        <p:nvSpPr>
          <p:cNvPr id="457" name="Google Shape;457;p36"/>
          <p:cNvSpPr/>
          <p:nvPr/>
        </p:nvSpPr>
        <p:spPr>
          <a:xfrm>
            <a:off x="2545339" y="150150"/>
            <a:ext cx="3969300" cy="4437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2400">
                <a:solidFill>
                  <a:srgbClr val="FFFFFF"/>
                </a:solidFill>
                <a:latin typeface="Comfortaa"/>
                <a:ea typeface="Comfortaa"/>
                <a:cs typeface="Comfortaa"/>
                <a:sym typeface="Comfortaa"/>
              </a:rPr>
              <a:t>Vitamin E</a:t>
            </a:r>
            <a:endParaRPr b="1" sz="600">
              <a:solidFill>
                <a:srgbClr val="FFFFFF"/>
              </a:solidFill>
              <a:latin typeface="Exo"/>
              <a:ea typeface="Exo"/>
              <a:cs typeface="Exo"/>
              <a:sym typeface="Exo"/>
            </a:endParaRPr>
          </a:p>
        </p:txBody>
      </p:sp>
      <p:sp>
        <p:nvSpPr>
          <p:cNvPr id="458" name="Google Shape;458;p36"/>
          <p:cNvSpPr/>
          <p:nvPr/>
        </p:nvSpPr>
        <p:spPr>
          <a:xfrm>
            <a:off x="959548" y="1386775"/>
            <a:ext cx="2729100" cy="6357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200">
                <a:solidFill>
                  <a:schemeClr val="dk1"/>
                </a:solidFill>
                <a:latin typeface="Century Gothic"/>
                <a:ea typeface="Century Gothic"/>
                <a:cs typeface="Century Gothic"/>
                <a:sym typeface="Century Gothic"/>
              </a:rPr>
              <a:t>Antioxidant</a:t>
            </a:r>
            <a:r>
              <a:rPr baseline="30000" lang="en" sz="1200">
                <a:solidFill>
                  <a:schemeClr val="dk1"/>
                </a:solidFill>
                <a:latin typeface="Century Gothic"/>
                <a:ea typeface="Century Gothic"/>
                <a:cs typeface="Century Gothic"/>
                <a:sym typeface="Century Gothic"/>
              </a:rPr>
              <a:t>1</a:t>
            </a:r>
            <a:r>
              <a:rPr lang="en" sz="1200">
                <a:solidFill>
                  <a:schemeClr val="dk1"/>
                </a:solidFill>
                <a:latin typeface="Century Gothic"/>
                <a:ea typeface="Century Gothic"/>
                <a:cs typeface="Century Gothic"/>
                <a:sym typeface="Century Gothic"/>
              </a:rPr>
              <a:t>: prevents oxidation of cell components by molecular oxygen and free radicals </a:t>
            </a:r>
            <a:endParaRPr sz="1200">
              <a:solidFill>
                <a:schemeClr val="dk1"/>
              </a:solidFill>
              <a:latin typeface="Century Gothic"/>
              <a:ea typeface="Century Gothic"/>
              <a:cs typeface="Century Gothic"/>
              <a:sym typeface="Century Gothic"/>
            </a:endParaRPr>
          </a:p>
        </p:txBody>
      </p:sp>
      <p:sp>
        <p:nvSpPr>
          <p:cNvPr id="459" name="Google Shape;459;p36"/>
          <p:cNvSpPr/>
          <p:nvPr/>
        </p:nvSpPr>
        <p:spPr>
          <a:xfrm>
            <a:off x="2602800" y="908325"/>
            <a:ext cx="3854400" cy="3921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200">
                <a:solidFill>
                  <a:schemeClr val="dk1"/>
                </a:solidFill>
                <a:latin typeface="Century Gothic"/>
                <a:ea typeface="Century Gothic"/>
                <a:cs typeface="Century Gothic"/>
                <a:sym typeface="Century Gothic"/>
              </a:rPr>
              <a:t>May have a role in fertility and anti-aging effect </a:t>
            </a:r>
            <a:endParaRPr sz="1200">
              <a:solidFill>
                <a:schemeClr val="dk1"/>
              </a:solidFill>
              <a:latin typeface="Century Gothic"/>
              <a:ea typeface="Century Gothic"/>
              <a:cs typeface="Century Gothic"/>
              <a:sym typeface="Century Gothic"/>
            </a:endParaRPr>
          </a:p>
        </p:txBody>
      </p:sp>
      <p:sp>
        <p:nvSpPr>
          <p:cNvPr id="460" name="Google Shape;460;p36"/>
          <p:cNvSpPr/>
          <p:nvPr/>
        </p:nvSpPr>
        <p:spPr>
          <a:xfrm>
            <a:off x="5258521" y="1432525"/>
            <a:ext cx="2729100" cy="5442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200">
                <a:solidFill>
                  <a:schemeClr val="dk1"/>
                </a:solidFill>
                <a:latin typeface="Century Gothic"/>
                <a:ea typeface="Century Gothic"/>
                <a:cs typeface="Century Gothic"/>
                <a:sym typeface="Century Gothic"/>
              </a:rPr>
              <a:t>a-Tocopherol is the most active form in the body</a:t>
            </a:r>
            <a:endParaRPr sz="1200">
              <a:solidFill>
                <a:schemeClr val="dk1"/>
              </a:solidFill>
              <a:latin typeface="Century Gothic"/>
              <a:ea typeface="Century Gothic"/>
              <a:cs typeface="Century Gothic"/>
              <a:sym typeface="Century Gothic"/>
            </a:endParaRPr>
          </a:p>
        </p:txBody>
      </p:sp>
      <p:cxnSp>
        <p:nvCxnSpPr>
          <p:cNvPr id="461" name="Google Shape;461;p36"/>
          <p:cNvCxnSpPr>
            <a:stCxn id="457" idx="3"/>
            <a:endCxn id="460" idx="3"/>
          </p:cNvCxnSpPr>
          <p:nvPr/>
        </p:nvCxnSpPr>
        <p:spPr>
          <a:xfrm>
            <a:off x="6514639" y="372000"/>
            <a:ext cx="1473000" cy="1332600"/>
          </a:xfrm>
          <a:prstGeom prst="curvedConnector3">
            <a:avLst>
              <a:gd fmla="val 116165" name="adj1"/>
            </a:avLst>
          </a:prstGeom>
          <a:noFill/>
          <a:ln cap="flat" cmpd="sng" w="9525">
            <a:solidFill>
              <a:srgbClr val="666666"/>
            </a:solidFill>
            <a:prstDash val="solid"/>
            <a:round/>
            <a:headEnd len="med" w="med" type="none"/>
            <a:tailEnd len="med" w="med" type="none"/>
          </a:ln>
        </p:spPr>
      </p:cxnSp>
      <p:cxnSp>
        <p:nvCxnSpPr>
          <p:cNvPr id="462" name="Google Shape;462;p36"/>
          <p:cNvCxnSpPr>
            <a:stCxn id="457" idx="1"/>
            <a:endCxn id="458" idx="1"/>
          </p:cNvCxnSpPr>
          <p:nvPr/>
        </p:nvCxnSpPr>
        <p:spPr>
          <a:xfrm flipH="1">
            <a:off x="959539" y="372000"/>
            <a:ext cx="1585800" cy="1332600"/>
          </a:xfrm>
          <a:prstGeom prst="curvedConnector3">
            <a:avLst>
              <a:gd fmla="val 115016" name="adj1"/>
            </a:avLst>
          </a:prstGeom>
          <a:noFill/>
          <a:ln cap="flat" cmpd="sng" w="9525">
            <a:solidFill>
              <a:srgbClr val="666666"/>
            </a:solidFill>
            <a:prstDash val="solid"/>
            <a:round/>
            <a:headEnd len="med" w="med" type="none"/>
            <a:tailEnd len="med" w="med" type="none"/>
          </a:ln>
        </p:spPr>
      </p:cxnSp>
      <p:cxnSp>
        <p:nvCxnSpPr>
          <p:cNvPr id="463" name="Google Shape;463;p36"/>
          <p:cNvCxnSpPr>
            <a:stCxn id="457" idx="2"/>
            <a:endCxn id="459" idx="0"/>
          </p:cNvCxnSpPr>
          <p:nvPr/>
        </p:nvCxnSpPr>
        <p:spPr>
          <a:xfrm flipH="1" rot="-5400000">
            <a:off x="4373089" y="750750"/>
            <a:ext cx="314400" cy="600"/>
          </a:xfrm>
          <a:prstGeom prst="curvedConnector3">
            <a:avLst>
              <a:gd fmla="val 50012" name="adj1"/>
            </a:avLst>
          </a:prstGeom>
          <a:noFill/>
          <a:ln cap="flat" cmpd="sng" w="9525">
            <a:solidFill>
              <a:srgbClr val="666666"/>
            </a:solidFill>
            <a:prstDash val="solid"/>
            <a:round/>
            <a:headEnd len="med" w="med" type="none"/>
            <a:tailEnd len="med" w="med" type="none"/>
          </a:ln>
        </p:spPr>
      </p:cxnSp>
      <p:sp>
        <p:nvSpPr>
          <p:cNvPr id="464" name="Google Shape;464;p36"/>
          <p:cNvSpPr txBox="1"/>
          <p:nvPr/>
        </p:nvSpPr>
        <p:spPr>
          <a:xfrm>
            <a:off x="3622764" y="2275228"/>
            <a:ext cx="22500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Sources and RDA (mg/day)</a:t>
            </a:r>
            <a:endParaRPr sz="1200">
              <a:latin typeface="Century Gothic"/>
              <a:ea typeface="Century Gothic"/>
              <a:cs typeface="Century Gothic"/>
              <a:sym typeface="Century Gothic"/>
            </a:endParaRPr>
          </a:p>
        </p:txBody>
      </p:sp>
      <p:sp>
        <p:nvSpPr>
          <p:cNvPr id="465" name="Google Shape;465;p36"/>
          <p:cNvSpPr txBox="1"/>
          <p:nvPr/>
        </p:nvSpPr>
        <p:spPr>
          <a:xfrm>
            <a:off x="847175" y="2798975"/>
            <a:ext cx="30429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Vegetable Oil, nuts, seeds, vegetables</a:t>
            </a:r>
            <a:endParaRPr sz="1200">
              <a:latin typeface="Century Gothic"/>
              <a:ea typeface="Century Gothic"/>
              <a:cs typeface="Century Gothic"/>
              <a:sym typeface="Century Gothic"/>
            </a:endParaRPr>
          </a:p>
        </p:txBody>
      </p:sp>
      <p:sp>
        <p:nvSpPr>
          <p:cNvPr id="466" name="Google Shape;466;p36"/>
          <p:cNvSpPr txBox="1"/>
          <p:nvPr/>
        </p:nvSpPr>
        <p:spPr>
          <a:xfrm>
            <a:off x="6464925" y="2766500"/>
            <a:ext cx="18171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Adults: 15, Children: 7</a:t>
            </a:r>
            <a:endParaRPr sz="1200">
              <a:latin typeface="Century Gothic"/>
              <a:ea typeface="Century Gothic"/>
              <a:cs typeface="Century Gothic"/>
              <a:sym typeface="Century Gothic"/>
            </a:endParaRPr>
          </a:p>
        </p:txBody>
      </p:sp>
      <p:cxnSp>
        <p:nvCxnSpPr>
          <p:cNvPr id="467" name="Google Shape;467;p36"/>
          <p:cNvCxnSpPr>
            <a:stCxn id="464" idx="1"/>
            <a:endCxn id="465" idx="0"/>
          </p:cNvCxnSpPr>
          <p:nvPr/>
        </p:nvCxnSpPr>
        <p:spPr>
          <a:xfrm flipH="1">
            <a:off x="2368764" y="2491078"/>
            <a:ext cx="1254000" cy="307800"/>
          </a:xfrm>
          <a:prstGeom prst="curvedConnector2">
            <a:avLst/>
          </a:prstGeom>
          <a:noFill/>
          <a:ln cap="flat" cmpd="sng" w="9525">
            <a:solidFill>
              <a:schemeClr val="dk2"/>
            </a:solidFill>
            <a:prstDash val="solid"/>
            <a:round/>
            <a:headEnd len="med" w="med" type="none"/>
            <a:tailEnd len="med" w="med" type="none"/>
          </a:ln>
        </p:spPr>
      </p:cxnSp>
      <p:cxnSp>
        <p:nvCxnSpPr>
          <p:cNvPr id="468" name="Google Shape;468;p36"/>
          <p:cNvCxnSpPr>
            <a:stCxn id="464" idx="3"/>
            <a:endCxn id="466" idx="0"/>
          </p:cNvCxnSpPr>
          <p:nvPr/>
        </p:nvCxnSpPr>
        <p:spPr>
          <a:xfrm>
            <a:off x="5872764" y="2491078"/>
            <a:ext cx="1500600" cy="275400"/>
          </a:xfrm>
          <a:prstGeom prst="curvedConnector2">
            <a:avLst/>
          </a:prstGeom>
          <a:noFill/>
          <a:ln cap="flat" cmpd="sng" w="9525">
            <a:solidFill>
              <a:schemeClr val="dk2"/>
            </a:solidFill>
            <a:prstDash val="solid"/>
            <a:round/>
            <a:headEnd len="med" w="med" type="none"/>
            <a:tailEnd len="med" w="med" type="none"/>
          </a:ln>
        </p:spPr>
      </p:cxnSp>
      <p:sp>
        <p:nvSpPr>
          <p:cNvPr id="469" name="Google Shape;469;p36"/>
          <p:cNvSpPr/>
          <p:nvPr/>
        </p:nvSpPr>
        <p:spPr>
          <a:xfrm>
            <a:off x="3688646" y="3860166"/>
            <a:ext cx="2039100" cy="5988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 sz="1800">
                <a:solidFill>
                  <a:srgbClr val="FFFFFF"/>
                </a:solidFill>
                <a:latin typeface="Century Gothic"/>
                <a:ea typeface="Century Gothic"/>
                <a:cs typeface="Century Gothic"/>
                <a:sym typeface="Century Gothic"/>
              </a:rPr>
              <a:t>Deficiency</a:t>
            </a:r>
            <a:endParaRPr b="1" sz="1800">
              <a:solidFill>
                <a:srgbClr val="FFFFFF"/>
              </a:solidFill>
              <a:latin typeface="Century Gothic"/>
              <a:ea typeface="Century Gothic"/>
              <a:cs typeface="Century Gothic"/>
              <a:sym typeface="Century Gothic"/>
            </a:endParaRPr>
          </a:p>
        </p:txBody>
      </p:sp>
      <p:sp>
        <p:nvSpPr>
          <p:cNvPr id="470" name="Google Shape;470;p36"/>
          <p:cNvSpPr/>
          <p:nvPr/>
        </p:nvSpPr>
        <p:spPr>
          <a:xfrm>
            <a:off x="6420973" y="3540350"/>
            <a:ext cx="2250000" cy="4599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600"/>
              <a:buFont typeface="Arial"/>
              <a:buNone/>
            </a:pPr>
            <a:r>
              <a:rPr lang="en">
                <a:latin typeface="Century Gothic"/>
                <a:ea typeface="Century Gothic"/>
                <a:cs typeface="Century Gothic"/>
                <a:sym typeface="Century Gothic"/>
              </a:rPr>
              <a:t>Neurological problems </a:t>
            </a:r>
            <a:endParaRPr>
              <a:latin typeface="Century Gothic"/>
              <a:ea typeface="Century Gothic"/>
              <a:cs typeface="Century Gothic"/>
              <a:sym typeface="Century Gothic"/>
            </a:endParaRPr>
          </a:p>
        </p:txBody>
      </p:sp>
      <p:sp>
        <p:nvSpPr>
          <p:cNvPr id="471" name="Google Shape;471;p36"/>
          <p:cNvSpPr/>
          <p:nvPr/>
        </p:nvSpPr>
        <p:spPr>
          <a:xfrm>
            <a:off x="6420973" y="4356746"/>
            <a:ext cx="2250000" cy="4599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600"/>
              <a:buFont typeface="Arial"/>
              <a:buNone/>
            </a:pPr>
            <a:r>
              <a:rPr lang="en">
                <a:latin typeface="Century Gothic"/>
                <a:ea typeface="Century Gothic"/>
                <a:cs typeface="Century Gothic"/>
                <a:sym typeface="Century Gothic"/>
              </a:rPr>
              <a:t>Male infertility</a:t>
            </a:r>
            <a:endParaRPr>
              <a:latin typeface="Century Gothic"/>
              <a:ea typeface="Century Gothic"/>
              <a:cs typeface="Century Gothic"/>
              <a:sym typeface="Century Gothic"/>
            </a:endParaRPr>
          </a:p>
        </p:txBody>
      </p:sp>
      <p:sp>
        <p:nvSpPr>
          <p:cNvPr id="472" name="Google Shape;472;p36"/>
          <p:cNvSpPr/>
          <p:nvPr/>
        </p:nvSpPr>
        <p:spPr>
          <a:xfrm>
            <a:off x="570550" y="3605950"/>
            <a:ext cx="2444700" cy="4599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600"/>
              <a:buFont typeface="Arial"/>
              <a:buNone/>
            </a:pPr>
            <a:r>
              <a:rPr lang="en">
                <a:latin typeface="Century Gothic"/>
                <a:ea typeface="Century Gothic"/>
                <a:cs typeface="Century Gothic"/>
                <a:sym typeface="Century Gothic"/>
              </a:rPr>
              <a:t>Anemia due to oxidative damage to RBCs </a:t>
            </a:r>
            <a:endParaRPr>
              <a:latin typeface="Century Gothic"/>
              <a:ea typeface="Century Gothic"/>
              <a:cs typeface="Century Gothic"/>
              <a:sym typeface="Century Gothic"/>
            </a:endParaRPr>
          </a:p>
        </p:txBody>
      </p:sp>
      <p:sp>
        <p:nvSpPr>
          <p:cNvPr id="473" name="Google Shape;473;p36"/>
          <p:cNvSpPr/>
          <p:nvPr/>
        </p:nvSpPr>
        <p:spPr>
          <a:xfrm>
            <a:off x="570550" y="4338150"/>
            <a:ext cx="2444700" cy="4599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rgbClr val="000000"/>
              </a:buClr>
              <a:buSzPts val="600"/>
              <a:buFont typeface="Arial"/>
              <a:buNone/>
            </a:pPr>
            <a:r>
              <a:rPr lang="en">
                <a:latin typeface="Century Gothic"/>
                <a:ea typeface="Century Gothic"/>
                <a:cs typeface="Century Gothic"/>
                <a:sym typeface="Century Gothic"/>
              </a:rPr>
              <a:t>Defective lipid absorption </a:t>
            </a:r>
            <a:endParaRPr>
              <a:latin typeface="Century Gothic"/>
              <a:ea typeface="Century Gothic"/>
              <a:cs typeface="Century Gothic"/>
              <a:sym typeface="Century Gothic"/>
            </a:endParaRPr>
          </a:p>
        </p:txBody>
      </p:sp>
      <p:cxnSp>
        <p:nvCxnSpPr>
          <p:cNvPr id="474" name="Google Shape;474;p36"/>
          <p:cNvCxnSpPr>
            <a:stCxn id="469" idx="3"/>
            <a:endCxn id="470" idx="1"/>
          </p:cNvCxnSpPr>
          <p:nvPr/>
        </p:nvCxnSpPr>
        <p:spPr>
          <a:xfrm flipH="1" rot="10800000">
            <a:off x="5727746" y="3770166"/>
            <a:ext cx="693300" cy="389400"/>
          </a:xfrm>
          <a:prstGeom prst="curvedConnector3">
            <a:avLst>
              <a:gd fmla="val 49995" name="adj1"/>
            </a:avLst>
          </a:prstGeom>
          <a:noFill/>
          <a:ln cap="flat" cmpd="sng" w="9525">
            <a:solidFill>
              <a:schemeClr val="dk2"/>
            </a:solidFill>
            <a:prstDash val="solid"/>
            <a:round/>
            <a:headEnd len="med" w="med" type="none"/>
            <a:tailEnd len="med" w="med" type="none"/>
          </a:ln>
        </p:spPr>
      </p:cxnSp>
      <p:cxnSp>
        <p:nvCxnSpPr>
          <p:cNvPr id="475" name="Google Shape;475;p36"/>
          <p:cNvCxnSpPr>
            <a:stCxn id="469" idx="3"/>
            <a:endCxn id="471" idx="1"/>
          </p:cNvCxnSpPr>
          <p:nvPr/>
        </p:nvCxnSpPr>
        <p:spPr>
          <a:xfrm>
            <a:off x="5727746" y="4159566"/>
            <a:ext cx="693300" cy="427200"/>
          </a:xfrm>
          <a:prstGeom prst="curvedConnector3">
            <a:avLst>
              <a:gd fmla="val 49995" name="adj1"/>
            </a:avLst>
          </a:prstGeom>
          <a:noFill/>
          <a:ln cap="flat" cmpd="sng" w="9525">
            <a:solidFill>
              <a:schemeClr val="dk2"/>
            </a:solidFill>
            <a:prstDash val="solid"/>
            <a:round/>
            <a:headEnd len="med" w="med" type="none"/>
            <a:tailEnd len="med" w="med" type="none"/>
          </a:ln>
        </p:spPr>
      </p:cxnSp>
      <p:cxnSp>
        <p:nvCxnSpPr>
          <p:cNvPr id="476" name="Google Shape;476;p36"/>
          <p:cNvCxnSpPr>
            <a:stCxn id="469" idx="1"/>
            <a:endCxn id="472" idx="3"/>
          </p:cNvCxnSpPr>
          <p:nvPr/>
        </p:nvCxnSpPr>
        <p:spPr>
          <a:xfrm rot="10800000">
            <a:off x="3015146" y="3835866"/>
            <a:ext cx="673500" cy="323700"/>
          </a:xfrm>
          <a:prstGeom prst="curvedConnector3">
            <a:avLst>
              <a:gd fmla="val 49992" name="adj1"/>
            </a:avLst>
          </a:prstGeom>
          <a:noFill/>
          <a:ln cap="flat" cmpd="sng" w="9525">
            <a:solidFill>
              <a:schemeClr val="dk2"/>
            </a:solidFill>
            <a:prstDash val="solid"/>
            <a:round/>
            <a:headEnd len="med" w="med" type="none"/>
            <a:tailEnd len="med" w="med" type="none"/>
          </a:ln>
        </p:spPr>
      </p:cxnSp>
      <p:cxnSp>
        <p:nvCxnSpPr>
          <p:cNvPr id="477" name="Google Shape;477;p36"/>
          <p:cNvCxnSpPr>
            <a:stCxn id="469" idx="1"/>
            <a:endCxn id="473" idx="3"/>
          </p:cNvCxnSpPr>
          <p:nvPr/>
        </p:nvCxnSpPr>
        <p:spPr>
          <a:xfrm flipH="1">
            <a:off x="3015146" y="4159566"/>
            <a:ext cx="673500" cy="408600"/>
          </a:xfrm>
          <a:prstGeom prst="curvedConnector3">
            <a:avLst>
              <a:gd fmla="val 49992" name="adj1"/>
            </a:avLst>
          </a:prstGeom>
          <a:noFill/>
          <a:ln cap="flat" cmpd="sng" w="9525">
            <a:solidFill>
              <a:schemeClr val="dk2"/>
            </a:solidFill>
            <a:prstDash val="solid"/>
            <a:round/>
            <a:headEnd len="med" w="med" type="none"/>
            <a:tailEnd len="med" w="med" type="none"/>
          </a:ln>
        </p:spPr>
      </p:cxnSp>
      <p:sp>
        <p:nvSpPr>
          <p:cNvPr id="478" name="Google Shape;478;p36"/>
          <p:cNvSpPr txBox="1"/>
          <p:nvPr/>
        </p:nvSpPr>
        <p:spPr>
          <a:xfrm>
            <a:off x="3196663" y="4458975"/>
            <a:ext cx="30429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(Mostly observed in premature infants)</a:t>
            </a:r>
            <a:endParaRPr sz="1200">
              <a:latin typeface="Century Gothic"/>
              <a:ea typeface="Century Gothic"/>
              <a:cs typeface="Century Gothic"/>
              <a:sym typeface="Century Gothic"/>
            </a:endParaRPr>
          </a:p>
        </p:txBody>
      </p:sp>
      <p:sp>
        <p:nvSpPr>
          <p:cNvPr id="479" name="Google Shape;479;p36"/>
          <p:cNvSpPr txBox="1"/>
          <p:nvPr/>
        </p:nvSpPr>
        <p:spPr>
          <a:xfrm>
            <a:off x="0" y="4848375"/>
            <a:ext cx="1372800" cy="245100"/>
          </a:xfrm>
          <a:prstGeom prst="rect">
            <a:avLst/>
          </a:prstGeom>
          <a:noFill/>
          <a:ln cap="flat" cmpd="sng" w="9525">
            <a:solidFill>
              <a:srgbClr val="6AA84F"/>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6AA84F"/>
                </a:solidFill>
                <a:latin typeface="Century Gothic"/>
                <a:ea typeface="Century Gothic"/>
                <a:cs typeface="Century Gothic"/>
                <a:sym typeface="Century Gothic"/>
              </a:rPr>
              <a:t>1.Becoming stable free radical</a:t>
            </a:r>
            <a:endParaRPr sz="600">
              <a:solidFill>
                <a:srgbClr val="6AA84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3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
        <p:nvSpPr>
          <p:cNvPr id="485" name="Google Shape;485;p37"/>
          <p:cNvSpPr/>
          <p:nvPr/>
        </p:nvSpPr>
        <p:spPr>
          <a:xfrm>
            <a:off x="5428846" y="4236951"/>
            <a:ext cx="3613200" cy="3360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Causes </a:t>
            </a:r>
            <a:r>
              <a:rPr lang="en" sz="1100">
                <a:solidFill>
                  <a:srgbClr val="CC0000"/>
                </a:solidFill>
                <a:latin typeface="Century Gothic"/>
                <a:ea typeface="Century Gothic"/>
                <a:cs typeface="Century Gothic"/>
                <a:sym typeface="Century Gothic"/>
              </a:rPr>
              <a:t>apathy, loss of memory</a:t>
            </a:r>
            <a:endParaRPr sz="1100">
              <a:solidFill>
                <a:srgbClr val="CC0000"/>
              </a:solidFill>
              <a:latin typeface="Century Gothic"/>
              <a:ea typeface="Century Gothic"/>
              <a:cs typeface="Century Gothic"/>
              <a:sym typeface="Century Gothic"/>
            </a:endParaRPr>
          </a:p>
        </p:txBody>
      </p:sp>
      <p:sp>
        <p:nvSpPr>
          <p:cNvPr id="486" name="Google Shape;486;p37"/>
          <p:cNvSpPr/>
          <p:nvPr/>
        </p:nvSpPr>
        <p:spPr>
          <a:xfrm>
            <a:off x="519571" y="3124744"/>
            <a:ext cx="2012400" cy="3138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lang="en">
                <a:latin typeface="Century Gothic"/>
                <a:ea typeface="Century Gothic"/>
                <a:cs typeface="Century Gothic"/>
                <a:sym typeface="Century Gothic"/>
              </a:rPr>
              <a:t>Beriberi</a:t>
            </a:r>
            <a:endParaRPr>
              <a:latin typeface="Century Gothic"/>
              <a:ea typeface="Century Gothic"/>
              <a:cs typeface="Century Gothic"/>
              <a:sym typeface="Century Gothic"/>
            </a:endParaRPr>
          </a:p>
        </p:txBody>
      </p:sp>
      <p:sp>
        <p:nvSpPr>
          <p:cNvPr id="487" name="Google Shape;487;p37"/>
          <p:cNvSpPr/>
          <p:nvPr/>
        </p:nvSpPr>
        <p:spPr>
          <a:xfrm>
            <a:off x="5338450" y="3124750"/>
            <a:ext cx="2905200" cy="3189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None/>
            </a:pPr>
            <a:r>
              <a:rPr lang="en">
                <a:latin typeface="Century Gothic"/>
                <a:ea typeface="Century Gothic"/>
                <a:cs typeface="Century Gothic"/>
                <a:sym typeface="Century Gothic"/>
              </a:rPr>
              <a:t>Wernicke-Korsakoff syndrome </a:t>
            </a:r>
            <a:endParaRPr>
              <a:latin typeface="Century Gothic"/>
              <a:ea typeface="Century Gothic"/>
              <a:cs typeface="Century Gothic"/>
              <a:sym typeface="Century Gothic"/>
            </a:endParaRPr>
          </a:p>
        </p:txBody>
      </p:sp>
      <p:sp>
        <p:nvSpPr>
          <p:cNvPr id="488" name="Google Shape;488;p37"/>
          <p:cNvSpPr/>
          <p:nvPr/>
        </p:nvSpPr>
        <p:spPr>
          <a:xfrm>
            <a:off x="1673575" y="2468162"/>
            <a:ext cx="5229900" cy="393600"/>
          </a:xfrm>
          <a:prstGeom prst="roundRect">
            <a:avLst>
              <a:gd fmla="val 16667" name="adj"/>
            </a:avLst>
          </a:prstGeom>
          <a:solidFill>
            <a:srgbClr val="3C78D8"/>
          </a:solidFill>
          <a:ln>
            <a:noFill/>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Comfortaa"/>
                <a:ea typeface="Comfortaa"/>
                <a:cs typeface="Comfortaa"/>
                <a:sym typeface="Comfortaa"/>
              </a:rPr>
              <a:t>Disorders of vitamin B1 (Thiamin) Deficiency:</a:t>
            </a:r>
            <a:endParaRPr b="1" sz="1600">
              <a:solidFill>
                <a:srgbClr val="FFFFFF"/>
              </a:solidFill>
              <a:latin typeface="Exo"/>
              <a:ea typeface="Exo"/>
              <a:cs typeface="Exo"/>
              <a:sym typeface="Exo"/>
            </a:endParaRPr>
          </a:p>
        </p:txBody>
      </p:sp>
      <p:cxnSp>
        <p:nvCxnSpPr>
          <p:cNvPr id="489" name="Google Shape;489;p37"/>
          <p:cNvCxnSpPr>
            <a:stCxn id="488" idx="2"/>
            <a:endCxn id="486" idx="0"/>
          </p:cNvCxnSpPr>
          <p:nvPr/>
        </p:nvCxnSpPr>
        <p:spPr>
          <a:xfrm rot="5400000">
            <a:off x="2775625" y="1611962"/>
            <a:ext cx="263100" cy="2762700"/>
          </a:xfrm>
          <a:prstGeom prst="bentConnector3">
            <a:avLst>
              <a:gd fmla="val 49978" name="adj1"/>
            </a:avLst>
          </a:prstGeom>
          <a:noFill/>
          <a:ln cap="flat" cmpd="sng" w="9525">
            <a:solidFill>
              <a:srgbClr val="666666"/>
            </a:solidFill>
            <a:prstDash val="solid"/>
            <a:round/>
            <a:headEnd len="med" w="med" type="none"/>
            <a:tailEnd len="med" w="med" type="none"/>
          </a:ln>
        </p:spPr>
      </p:cxnSp>
      <p:cxnSp>
        <p:nvCxnSpPr>
          <p:cNvPr id="490" name="Google Shape;490;p37"/>
          <p:cNvCxnSpPr>
            <a:stCxn id="488" idx="2"/>
            <a:endCxn id="487" idx="0"/>
          </p:cNvCxnSpPr>
          <p:nvPr/>
        </p:nvCxnSpPr>
        <p:spPr>
          <a:xfrm flipH="1" rot="-5400000">
            <a:off x="5408275" y="1742012"/>
            <a:ext cx="263100" cy="2502600"/>
          </a:xfrm>
          <a:prstGeom prst="bentConnector3">
            <a:avLst>
              <a:gd fmla="val 49979" name="adj1"/>
            </a:avLst>
          </a:prstGeom>
          <a:noFill/>
          <a:ln cap="flat" cmpd="sng" w="9525">
            <a:solidFill>
              <a:srgbClr val="666666"/>
            </a:solidFill>
            <a:prstDash val="solid"/>
            <a:round/>
            <a:headEnd len="med" w="med" type="none"/>
            <a:tailEnd len="med" w="med" type="none"/>
          </a:ln>
        </p:spPr>
      </p:cxnSp>
      <p:sp>
        <p:nvSpPr>
          <p:cNvPr id="491" name="Google Shape;491;p37"/>
          <p:cNvSpPr/>
          <p:nvPr/>
        </p:nvSpPr>
        <p:spPr>
          <a:xfrm>
            <a:off x="5428300" y="3683425"/>
            <a:ext cx="3613200" cy="4011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Common in alcoholics due to </a:t>
            </a:r>
            <a:r>
              <a:rPr lang="en" sz="1100">
                <a:solidFill>
                  <a:srgbClr val="CC0000"/>
                </a:solidFill>
                <a:latin typeface="Century Gothic"/>
                <a:ea typeface="Century Gothic"/>
                <a:cs typeface="Century Gothic"/>
                <a:sym typeface="Century Gothic"/>
              </a:rPr>
              <a:t>defective intestinal absorption of thiamin</a:t>
            </a:r>
            <a:r>
              <a:rPr lang="en" sz="1100">
                <a:latin typeface="Century Gothic"/>
                <a:ea typeface="Century Gothic"/>
                <a:cs typeface="Century Gothic"/>
                <a:sym typeface="Century Gothic"/>
              </a:rPr>
              <a:t> or dietary insufficiency </a:t>
            </a:r>
            <a:endParaRPr sz="1100">
              <a:latin typeface="Century Gothic"/>
              <a:ea typeface="Century Gothic"/>
              <a:cs typeface="Century Gothic"/>
              <a:sym typeface="Century Gothic"/>
            </a:endParaRPr>
          </a:p>
        </p:txBody>
      </p:sp>
      <p:sp>
        <p:nvSpPr>
          <p:cNvPr id="492" name="Google Shape;492;p37"/>
          <p:cNvSpPr/>
          <p:nvPr/>
        </p:nvSpPr>
        <p:spPr>
          <a:xfrm>
            <a:off x="651250" y="3492150"/>
            <a:ext cx="3472200" cy="516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000">
                <a:latin typeface="Century Gothic"/>
                <a:ea typeface="Century Gothic"/>
                <a:cs typeface="Century Gothic"/>
                <a:sym typeface="Century Gothic"/>
              </a:rPr>
              <a:t>A type of chronic peripheral neuritis due to </a:t>
            </a:r>
            <a:r>
              <a:rPr lang="en" sz="1000">
                <a:solidFill>
                  <a:srgbClr val="CC0000"/>
                </a:solidFill>
                <a:latin typeface="Century Gothic"/>
                <a:ea typeface="Century Gothic"/>
                <a:cs typeface="Century Gothic"/>
                <a:sym typeface="Century Gothic"/>
              </a:rPr>
              <a:t>severe thiamin deficiency</a:t>
            </a:r>
            <a:r>
              <a:rPr lang="en" sz="1000">
                <a:latin typeface="Century Gothic"/>
                <a:ea typeface="Century Gothic"/>
                <a:cs typeface="Century Gothic"/>
                <a:sym typeface="Century Gothic"/>
              </a:rPr>
              <a:t> causes </a:t>
            </a:r>
            <a:r>
              <a:rPr lang="en" sz="1000">
                <a:solidFill>
                  <a:srgbClr val="CC0000"/>
                </a:solidFill>
                <a:latin typeface="Century Gothic"/>
                <a:ea typeface="Century Gothic"/>
                <a:cs typeface="Century Gothic"/>
                <a:sym typeface="Century Gothic"/>
              </a:rPr>
              <a:t>weakness, neuropathy, disorderly thinking, paralysis</a:t>
            </a:r>
            <a:endParaRPr sz="1000">
              <a:solidFill>
                <a:srgbClr val="CC0000"/>
              </a:solidFill>
              <a:latin typeface="Century Gothic"/>
              <a:ea typeface="Century Gothic"/>
              <a:cs typeface="Century Gothic"/>
              <a:sym typeface="Century Gothic"/>
            </a:endParaRPr>
          </a:p>
        </p:txBody>
      </p:sp>
      <p:sp>
        <p:nvSpPr>
          <p:cNvPr id="493" name="Google Shape;493;p37"/>
          <p:cNvSpPr/>
          <p:nvPr/>
        </p:nvSpPr>
        <p:spPr>
          <a:xfrm>
            <a:off x="651250" y="4044450"/>
            <a:ext cx="3472200" cy="4449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Thiamin has a role in nerve conduction</a:t>
            </a:r>
            <a:endParaRPr sz="1100">
              <a:latin typeface="Century Gothic"/>
              <a:ea typeface="Century Gothic"/>
              <a:cs typeface="Century Gothic"/>
              <a:sym typeface="Century Gothic"/>
            </a:endParaRPr>
          </a:p>
        </p:txBody>
      </p:sp>
      <p:sp>
        <p:nvSpPr>
          <p:cNvPr id="494" name="Google Shape;494;p37"/>
          <p:cNvSpPr/>
          <p:nvPr/>
        </p:nvSpPr>
        <p:spPr>
          <a:xfrm>
            <a:off x="651250" y="4542455"/>
            <a:ext cx="3472200" cy="4449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Neuropathy affects glial cells (astrocytes) of the brain and spinal cord causing neuron death </a:t>
            </a:r>
            <a:endParaRPr sz="1100">
              <a:latin typeface="Century Gothic"/>
              <a:ea typeface="Century Gothic"/>
              <a:cs typeface="Century Gothic"/>
              <a:sym typeface="Century Gothic"/>
            </a:endParaRPr>
          </a:p>
        </p:txBody>
      </p:sp>
      <p:cxnSp>
        <p:nvCxnSpPr>
          <p:cNvPr id="495" name="Google Shape;495;p37"/>
          <p:cNvCxnSpPr>
            <a:stCxn id="487" idx="1"/>
            <a:endCxn id="485" idx="1"/>
          </p:cNvCxnSpPr>
          <p:nvPr/>
        </p:nvCxnSpPr>
        <p:spPr>
          <a:xfrm>
            <a:off x="5338450" y="3284200"/>
            <a:ext cx="90300" cy="1120800"/>
          </a:xfrm>
          <a:prstGeom prst="bentConnector3">
            <a:avLst>
              <a:gd fmla="val -263704" name="adj1"/>
            </a:avLst>
          </a:prstGeom>
          <a:noFill/>
          <a:ln cap="flat" cmpd="sng" w="9525">
            <a:solidFill>
              <a:srgbClr val="999999"/>
            </a:solidFill>
            <a:prstDash val="solid"/>
            <a:round/>
            <a:headEnd len="med" w="med" type="none"/>
            <a:tailEnd len="med" w="med" type="none"/>
          </a:ln>
        </p:spPr>
      </p:cxnSp>
      <p:cxnSp>
        <p:nvCxnSpPr>
          <p:cNvPr id="496" name="Google Shape;496;p37"/>
          <p:cNvCxnSpPr>
            <a:stCxn id="486" idx="1"/>
            <a:endCxn id="494" idx="1"/>
          </p:cNvCxnSpPr>
          <p:nvPr/>
        </p:nvCxnSpPr>
        <p:spPr>
          <a:xfrm>
            <a:off x="519571" y="3281644"/>
            <a:ext cx="131700" cy="1483200"/>
          </a:xfrm>
          <a:prstGeom prst="bentConnector3">
            <a:avLst>
              <a:gd fmla="val -180809" name="adj1"/>
            </a:avLst>
          </a:prstGeom>
          <a:noFill/>
          <a:ln cap="flat" cmpd="sng" w="9525">
            <a:solidFill>
              <a:srgbClr val="999999"/>
            </a:solidFill>
            <a:prstDash val="solid"/>
            <a:round/>
            <a:headEnd len="med" w="med" type="none"/>
            <a:tailEnd len="med" w="med" type="none"/>
          </a:ln>
        </p:spPr>
      </p:cxnSp>
      <p:cxnSp>
        <p:nvCxnSpPr>
          <p:cNvPr id="497" name="Google Shape;497;p37"/>
          <p:cNvCxnSpPr>
            <a:stCxn id="491" idx="1"/>
          </p:cNvCxnSpPr>
          <p:nvPr/>
        </p:nvCxnSpPr>
        <p:spPr>
          <a:xfrm flipH="1">
            <a:off x="5111500" y="3883975"/>
            <a:ext cx="316800" cy="6900"/>
          </a:xfrm>
          <a:prstGeom prst="straightConnector1">
            <a:avLst/>
          </a:prstGeom>
          <a:noFill/>
          <a:ln cap="flat" cmpd="sng" w="9525">
            <a:solidFill>
              <a:srgbClr val="999999"/>
            </a:solidFill>
            <a:prstDash val="solid"/>
            <a:round/>
            <a:headEnd len="med" w="med" type="none"/>
            <a:tailEnd len="med" w="med" type="none"/>
          </a:ln>
        </p:spPr>
      </p:cxnSp>
      <p:cxnSp>
        <p:nvCxnSpPr>
          <p:cNvPr id="498" name="Google Shape;498;p37"/>
          <p:cNvCxnSpPr>
            <a:stCxn id="492" idx="1"/>
          </p:cNvCxnSpPr>
          <p:nvPr/>
        </p:nvCxnSpPr>
        <p:spPr>
          <a:xfrm flipH="1">
            <a:off x="285850" y="3750300"/>
            <a:ext cx="365400" cy="6000"/>
          </a:xfrm>
          <a:prstGeom prst="straightConnector1">
            <a:avLst/>
          </a:prstGeom>
          <a:noFill/>
          <a:ln cap="flat" cmpd="sng" w="9525">
            <a:solidFill>
              <a:srgbClr val="999999"/>
            </a:solidFill>
            <a:prstDash val="solid"/>
            <a:round/>
            <a:headEnd len="med" w="med" type="none"/>
            <a:tailEnd len="med" w="med" type="none"/>
          </a:ln>
        </p:spPr>
      </p:cxnSp>
      <p:cxnSp>
        <p:nvCxnSpPr>
          <p:cNvPr id="499" name="Google Shape;499;p37"/>
          <p:cNvCxnSpPr/>
          <p:nvPr/>
        </p:nvCxnSpPr>
        <p:spPr>
          <a:xfrm rot="10800000">
            <a:off x="291250" y="4335889"/>
            <a:ext cx="360000" cy="7200"/>
          </a:xfrm>
          <a:prstGeom prst="straightConnector1">
            <a:avLst/>
          </a:prstGeom>
          <a:noFill/>
          <a:ln cap="flat" cmpd="sng" w="9525">
            <a:solidFill>
              <a:srgbClr val="999999"/>
            </a:solidFill>
            <a:prstDash val="solid"/>
            <a:round/>
            <a:headEnd len="med" w="med" type="none"/>
            <a:tailEnd len="med" w="med" type="none"/>
          </a:ln>
        </p:spPr>
      </p:cxnSp>
      <p:sp>
        <p:nvSpPr>
          <p:cNvPr id="500" name="Google Shape;500;p37"/>
          <p:cNvSpPr/>
          <p:nvPr/>
        </p:nvSpPr>
        <p:spPr>
          <a:xfrm>
            <a:off x="3271950" y="553450"/>
            <a:ext cx="2645100" cy="6906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 sz="1800">
                <a:solidFill>
                  <a:srgbClr val="FFFFFF"/>
                </a:solidFill>
                <a:latin typeface="Comfortaa"/>
                <a:ea typeface="Comfortaa"/>
                <a:cs typeface="Comfortaa"/>
                <a:sym typeface="Comfortaa"/>
              </a:rPr>
              <a:t>Functions of Vitamin B</a:t>
            </a:r>
            <a:r>
              <a:rPr baseline="-25000" lang="en" sz="1800">
                <a:solidFill>
                  <a:srgbClr val="FFFFFF"/>
                </a:solidFill>
                <a:latin typeface="Comfortaa"/>
                <a:ea typeface="Comfortaa"/>
                <a:cs typeface="Comfortaa"/>
                <a:sym typeface="Comfortaa"/>
              </a:rPr>
              <a:t>1</a:t>
            </a:r>
            <a:r>
              <a:rPr lang="en" sz="1800">
                <a:solidFill>
                  <a:srgbClr val="FFFFFF"/>
                </a:solidFill>
                <a:latin typeface="Comfortaa"/>
                <a:ea typeface="Comfortaa"/>
                <a:cs typeface="Comfortaa"/>
                <a:sym typeface="Comfortaa"/>
              </a:rPr>
              <a:t> (Thiamin)</a:t>
            </a:r>
            <a:endParaRPr b="1" sz="1800">
              <a:solidFill>
                <a:srgbClr val="FFFFFF"/>
              </a:solidFill>
              <a:latin typeface="Comfortaa"/>
              <a:ea typeface="Comfortaa"/>
              <a:cs typeface="Comfortaa"/>
              <a:sym typeface="Comfortaa"/>
            </a:endParaRPr>
          </a:p>
        </p:txBody>
      </p:sp>
      <p:sp>
        <p:nvSpPr>
          <p:cNvPr id="501" name="Google Shape;501;p37"/>
          <p:cNvSpPr/>
          <p:nvPr/>
        </p:nvSpPr>
        <p:spPr>
          <a:xfrm>
            <a:off x="6145450" y="241725"/>
            <a:ext cx="29763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In thiamin deficiency, the activity of these two dehydrogenases is decreased </a:t>
            </a:r>
            <a:endParaRPr sz="1100">
              <a:latin typeface="Century Gothic"/>
              <a:ea typeface="Century Gothic"/>
              <a:cs typeface="Century Gothic"/>
              <a:sym typeface="Century Gothic"/>
            </a:endParaRPr>
          </a:p>
        </p:txBody>
      </p:sp>
      <p:sp>
        <p:nvSpPr>
          <p:cNvPr id="502" name="Google Shape;502;p37"/>
          <p:cNvSpPr/>
          <p:nvPr/>
        </p:nvSpPr>
        <p:spPr>
          <a:xfrm>
            <a:off x="6145680" y="1037900"/>
            <a:ext cx="29763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Causing: Low ATP production and defective cellular function </a:t>
            </a:r>
            <a:endParaRPr sz="1100">
              <a:latin typeface="Century Gothic"/>
              <a:ea typeface="Century Gothic"/>
              <a:cs typeface="Century Gothic"/>
              <a:sym typeface="Century Gothic"/>
            </a:endParaRPr>
          </a:p>
        </p:txBody>
      </p:sp>
      <p:sp>
        <p:nvSpPr>
          <p:cNvPr id="503" name="Google Shape;503;p37"/>
          <p:cNvSpPr/>
          <p:nvPr/>
        </p:nvSpPr>
        <p:spPr>
          <a:xfrm>
            <a:off x="69150" y="276675"/>
            <a:ext cx="29052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Coenzyme for </a:t>
            </a:r>
            <a:r>
              <a:rPr lang="en" sz="1200">
                <a:solidFill>
                  <a:srgbClr val="CC0000"/>
                </a:solidFill>
                <a:latin typeface="Century Gothic"/>
                <a:ea typeface="Century Gothic"/>
                <a:cs typeface="Century Gothic"/>
                <a:sym typeface="Century Gothic"/>
              </a:rPr>
              <a:t>transketolase</a:t>
            </a:r>
            <a:r>
              <a:rPr lang="en" sz="1200">
                <a:latin typeface="Century Gothic"/>
                <a:ea typeface="Century Gothic"/>
                <a:cs typeface="Century Gothic"/>
                <a:sym typeface="Century Gothic"/>
              </a:rPr>
              <a:t> and </a:t>
            </a:r>
            <a:r>
              <a:rPr lang="en" sz="1200">
                <a:solidFill>
                  <a:srgbClr val="CC0000"/>
                </a:solidFill>
                <a:latin typeface="Century Gothic"/>
                <a:ea typeface="Century Gothic"/>
                <a:cs typeface="Century Gothic"/>
                <a:sym typeface="Century Gothic"/>
              </a:rPr>
              <a:t>oxidative decarboxylation</a:t>
            </a:r>
            <a:r>
              <a:rPr lang="en" sz="1200">
                <a:latin typeface="Century Gothic"/>
                <a:ea typeface="Century Gothic"/>
                <a:cs typeface="Century Gothic"/>
                <a:sym typeface="Century Gothic"/>
              </a:rPr>
              <a:t> reactions </a:t>
            </a:r>
            <a:endParaRPr sz="1200">
              <a:latin typeface="Century Gothic"/>
              <a:ea typeface="Century Gothic"/>
              <a:cs typeface="Century Gothic"/>
              <a:sym typeface="Century Gothic"/>
            </a:endParaRPr>
          </a:p>
        </p:txBody>
      </p:sp>
      <p:sp>
        <p:nvSpPr>
          <p:cNvPr id="504" name="Google Shape;504;p37"/>
          <p:cNvSpPr/>
          <p:nvPr/>
        </p:nvSpPr>
        <p:spPr>
          <a:xfrm>
            <a:off x="69150" y="1019775"/>
            <a:ext cx="29052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Active form: Thiamin pyrophosphate (TPP)</a:t>
            </a:r>
            <a:endParaRPr sz="1200">
              <a:latin typeface="Century Gothic"/>
              <a:ea typeface="Century Gothic"/>
              <a:cs typeface="Century Gothic"/>
              <a:sym typeface="Century Gothic"/>
            </a:endParaRPr>
          </a:p>
        </p:txBody>
      </p:sp>
      <p:cxnSp>
        <p:nvCxnSpPr>
          <p:cNvPr id="505" name="Google Shape;505;p37"/>
          <p:cNvCxnSpPr>
            <a:stCxn id="500" idx="3"/>
            <a:endCxn id="501" idx="1"/>
          </p:cNvCxnSpPr>
          <p:nvPr/>
        </p:nvCxnSpPr>
        <p:spPr>
          <a:xfrm flipH="1" rot="10800000">
            <a:off x="5917050" y="465850"/>
            <a:ext cx="228300" cy="432900"/>
          </a:xfrm>
          <a:prstGeom prst="curvedConnector3">
            <a:avLst>
              <a:gd fmla="val 50022" name="adj1"/>
            </a:avLst>
          </a:prstGeom>
          <a:noFill/>
          <a:ln cap="flat" cmpd="sng" w="9525">
            <a:solidFill>
              <a:schemeClr val="dk2"/>
            </a:solidFill>
            <a:prstDash val="solid"/>
            <a:round/>
            <a:headEnd len="med" w="med" type="none"/>
            <a:tailEnd len="med" w="med" type="none"/>
          </a:ln>
        </p:spPr>
      </p:cxnSp>
      <p:cxnSp>
        <p:nvCxnSpPr>
          <p:cNvPr id="506" name="Google Shape;506;p37"/>
          <p:cNvCxnSpPr>
            <a:stCxn id="500" idx="3"/>
            <a:endCxn id="502" idx="1"/>
          </p:cNvCxnSpPr>
          <p:nvPr/>
        </p:nvCxnSpPr>
        <p:spPr>
          <a:xfrm>
            <a:off x="5917050" y="898750"/>
            <a:ext cx="228600" cy="363300"/>
          </a:xfrm>
          <a:prstGeom prst="curvedConnector3">
            <a:avLst>
              <a:gd fmla="val 50007" name="adj1"/>
            </a:avLst>
          </a:prstGeom>
          <a:noFill/>
          <a:ln cap="flat" cmpd="sng" w="9525">
            <a:solidFill>
              <a:schemeClr val="dk2"/>
            </a:solidFill>
            <a:prstDash val="solid"/>
            <a:round/>
            <a:headEnd len="med" w="med" type="none"/>
            <a:tailEnd len="med" w="med" type="none"/>
          </a:ln>
        </p:spPr>
      </p:cxnSp>
      <p:cxnSp>
        <p:nvCxnSpPr>
          <p:cNvPr id="507" name="Google Shape;507;p37"/>
          <p:cNvCxnSpPr>
            <a:stCxn id="500" idx="1"/>
            <a:endCxn id="503" idx="3"/>
          </p:cNvCxnSpPr>
          <p:nvPr/>
        </p:nvCxnSpPr>
        <p:spPr>
          <a:xfrm rot="10800000">
            <a:off x="2974350" y="500950"/>
            <a:ext cx="297600" cy="3978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508" name="Google Shape;508;p37"/>
          <p:cNvCxnSpPr>
            <a:stCxn id="500" idx="1"/>
            <a:endCxn id="504" idx="3"/>
          </p:cNvCxnSpPr>
          <p:nvPr/>
        </p:nvCxnSpPr>
        <p:spPr>
          <a:xfrm flipH="1">
            <a:off x="2974350" y="898750"/>
            <a:ext cx="297600" cy="3453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509" name="Google Shape;509;p37"/>
          <p:cNvSpPr txBox="1"/>
          <p:nvPr/>
        </p:nvSpPr>
        <p:spPr>
          <a:xfrm>
            <a:off x="3325650" y="1638800"/>
            <a:ext cx="2645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Sources and RDA (mg/day)</a:t>
            </a:r>
            <a:endParaRPr>
              <a:latin typeface="Century Gothic"/>
              <a:ea typeface="Century Gothic"/>
              <a:cs typeface="Century Gothic"/>
              <a:sym typeface="Century Gothic"/>
            </a:endParaRPr>
          </a:p>
        </p:txBody>
      </p:sp>
      <p:sp>
        <p:nvSpPr>
          <p:cNvPr id="510" name="Google Shape;510;p37"/>
          <p:cNvSpPr txBox="1"/>
          <p:nvPr/>
        </p:nvSpPr>
        <p:spPr>
          <a:xfrm>
            <a:off x="1239750" y="1964100"/>
            <a:ext cx="20859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Plants, cereals, meat</a:t>
            </a:r>
            <a:endParaRPr>
              <a:latin typeface="Century Gothic"/>
              <a:ea typeface="Century Gothic"/>
              <a:cs typeface="Century Gothic"/>
              <a:sym typeface="Century Gothic"/>
            </a:endParaRPr>
          </a:p>
        </p:txBody>
      </p:sp>
      <p:sp>
        <p:nvSpPr>
          <p:cNvPr id="511" name="Google Shape;511;p37"/>
          <p:cNvSpPr txBox="1"/>
          <p:nvPr/>
        </p:nvSpPr>
        <p:spPr>
          <a:xfrm>
            <a:off x="5970750" y="1986475"/>
            <a:ext cx="24003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Adults: 1.2, Children: 0.6</a:t>
            </a:r>
            <a:endParaRPr>
              <a:latin typeface="Century Gothic"/>
              <a:ea typeface="Century Gothic"/>
              <a:cs typeface="Century Gothic"/>
              <a:sym typeface="Century Gothic"/>
            </a:endParaRPr>
          </a:p>
        </p:txBody>
      </p:sp>
      <p:cxnSp>
        <p:nvCxnSpPr>
          <p:cNvPr id="512" name="Google Shape;512;p37"/>
          <p:cNvCxnSpPr>
            <a:stCxn id="509" idx="1"/>
            <a:endCxn id="510" idx="0"/>
          </p:cNvCxnSpPr>
          <p:nvPr/>
        </p:nvCxnSpPr>
        <p:spPr>
          <a:xfrm flipH="1">
            <a:off x="2282850" y="1824350"/>
            <a:ext cx="1042800" cy="139800"/>
          </a:xfrm>
          <a:prstGeom prst="curvedConnector2">
            <a:avLst/>
          </a:prstGeom>
          <a:noFill/>
          <a:ln cap="flat" cmpd="sng" w="9525">
            <a:solidFill>
              <a:schemeClr val="dk2"/>
            </a:solidFill>
            <a:prstDash val="solid"/>
            <a:round/>
            <a:headEnd len="med" w="med" type="none"/>
            <a:tailEnd len="med" w="med" type="none"/>
          </a:ln>
        </p:spPr>
      </p:cxnSp>
      <p:cxnSp>
        <p:nvCxnSpPr>
          <p:cNvPr id="513" name="Google Shape;513;p37"/>
          <p:cNvCxnSpPr>
            <a:stCxn id="509" idx="3"/>
            <a:endCxn id="511" idx="0"/>
          </p:cNvCxnSpPr>
          <p:nvPr/>
        </p:nvCxnSpPr>
        <p:spPr>
          <a:xfrm>
            <a:off x="5970750" y="1824350"/>
            <a:ext cx="1200300" cy="162000"/>
          </a:xfrm>
          <a:prstGeom prst="curvedConnector2">
            <a:avLst/>
          </a:prstGeom>
          <a:noFill/>
          <a:ln cap="flat" cmpd="sng" w="9525">
            <a:solidFill>
              <a:schemeClr val="dk2"/>
            </a:solidFill>
            <a:prstDash val="solid"/>
            <a:round/>
            <a:headEnd len="med" w="med" type="none"/>
            <a:tailEnd len="med" w="med" type="none"/>
          </a:ln>
        </p:spPr>
      </p:cxnSp>
      <p:sp>
        <p:nvSpPr>
          <p:cNvPr id="514" name="Google Shape;514;p37"/>
          <p:cNvSpPr txBox="1"/>
          <p:nvPr/>
        </p:nvSpPr>
        <p:spPr>
          <a:xfrm>
            <a:off x="0" y="35850"/>
            <a:ext cx="9144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Vitamin B</a:t>
            </a:r>
            <a:r>
              <a:rPr b="1" baseline="-25000" lang="en" sz="2400">
                <a:solidFill>
                  <a:srgbClr val="3C78D8"/>
                </a:solidFill>
                <a:latin typeface="Comfortaa"/>
                <a:ea typeface="Comfortaa"/>
                <a:cs typeface="Comfortaa"/>
                <a:sym typeface="Comfortaa"/>
              </a:rPr>
              <a:t>1</a:t>
            </a:r>
            <a:endParaRPr baseline="-25000">
              <a:solidFill>
                <a:srgbClr val="3C78D8"/>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3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38"/>
          <p:cNvSpPr txBox="1"/>
          <p:nvPr/>
        </p:nvSpPr>
        <p:spPr>
          <a:xfrm>
            <a:off x="3446225" y="2232538"/>
            <a:ext cx="22500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Sources and RDA (mg/day)</a:t>
            </a:r>
            <a:endParaRPr sz="1200">
              <a:latin typeface="Century Gothic"/>
              <a:ea typeface="Century Gothic"/>
              <a:cs typeface="Century Gothic"/>
              <a:sym typeface="Century Gothic"/>
            </a:endParaRPr>
          </a:p>
        </p:txBody>
      </p:sp>
      <p:sp>
        <p:nvSpPr>
          <p:cNvPr id="521" name="Google Shape;521;p38"/>
          <p:cNvSpPr txBox="1"/>
          <p:nvPr/>
        </p:nvSpPr>
        <p:spPr>
          <a:xfrm>
            <a:off x="1218125" y="2603638"/>
            <a:ext cx="25761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Century Gothic"/>
                <a:ea typeface="Century Gothic"/>
                <a:cs typeface="Century Gothic"/>
                <a:sym typeface="Century Gothic"/>
              </a:rPr>
              <a:t>Citrus Fruits, tomatoes, melon, peppers</a:t>
            </a:r>
            <a:endParaRPr sz="1000">
              <a:latin typeface="Century Gothic"/>
              <a:ea typeface="Century Gothic"/>
              <a:cs typeface="Century Gothic"/>
              <a:sym typeface="Century Gothic"/>
            </a:endParaRPr>
          </a:p>
        </p:txBody>
      </p:sp>
      <p:sp>
        <p:nvSpPr>
          <p:cNvPr id="522" name="Google Shape;522;p38"/>
          <p:cNvSpPr txBox="1"/>
          <p:nvPr/>
        </p:nvSpPr>
        <p:spPr>
          <a:xfrm>
            <a:off x="5567925" y="2603650"/>
            <a:ext cx="2576100" cy="3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Century Gothic"/>
                <a:ea typeface="Century Gothic"/>
                <a:cs typeface="Century Gothic"/>
                <a:sym typeface="Century Gothic"/>
              </a:rPr>
              <a:t>Men: 90, Women: 75, Children: 15-25</a:t>
            </a:r>
            <a:endParaRPr sz="1000">
              <a:latin typeface="Century Gothic"/>
              <a:ea typeface="Century Gothic"/>
              <a:cs typeface="Century Gothic"/>
              <a:sym typeface="Century Gothic"/>
            </a:endParaRPr>
          </a:p>
        </p:txBody>
      </p:sp>
      <p:cxnSp>
        <p:nvCxnSpPr>
          <p:cNvPr id="523" name="Google Shape;523;p38"/>
          <p:cNvCxnSpPr>
            <a:stCxn id="520" idx="1"/>
            <a:endCxn id="521" idx="0"/>
          </p:cNvCxnSpPr>
          <p:nvPr/>
        </p:nvCxnSpPr>
        <p:spPr>
          <a:xfrm flipH="1">
            <a:off x="2506325" y="2418088"/>
            <a:ext cx="939900" cy="185700"/>
          </a:xfrm>
          <a:prstGeom prst="curvedConnector2">
            <a:avLst/>
          </a:prstGeom>
          <a:noFill/>
          <a:ln cap="flat" cmpd="sng" w="9525">
            <a:solidFill>
              <a:schemeClr val="dk2"/>
            </a:solidFill>
            <a:prstDash val="solid"/>
            <a:round/>
            <a:headEnd len="med" w="med" type="none"/>
            <a:tailEnd len="med" w="med" type="none"/>
          </a:ln>
        </p:spPr>
      </p:cxnSp>
      <p:cxnSp>
        <p:nvCxnSpPr>
          <p:cNvPr id="524" name="Google Shape;524;p38"/>
          <p:cNvCxnSpPr>
            <a:stCxn id="520" idx="3"/>
            <a:endCxn id="522" idx="0"/>
          </p:cNvCxnSpPr>
          <p:nvPr/>
        </p:nvCxnSpPr>
        <p:spPr>
          <a:xfrm>
            <a:off x="5696225" y="2418088"/>
            <a:ext cx="1159800" cy="185700"/>
          </a:xfrm>
          <a:prstGeom prst="curvedConnector2">
            <a:avLst/>
          </a:prstGeom>
          <a:noFill/>
          <a:ln cap="flat" cmpd="sng" w="9525">
            <a:solidFill>
              <a:schemeClr val="dk2"/>
            </a:solidFill>
            <a:prstDash val="solid"/>
            <a:round/>
            <a:headEnd len="med" w="med" type="none"/>
            <a:tailEnd len="med" w="med" type="none"/>
          </a:ln>
        </p:spPr>
      </p:cxnSp>
      <p:sp>
        <p:nvSpPr>
          <p:cNvPr id="525" name="Google Shape;525;p38"/>
          <p:cNvSpPr/>
          <p:nvPr/>
        </p:nvSpPr>
        <p:spPr>
          <a:xfrm>
            <a:off x="1222000" y="3338350"/>
            <a:ext cx="3493200" cy="3936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800">
                <a:solidFill>
                  <a:srgbClr val="FFFFFF"/>
                </a:solidFill>
                <a:latin typeface="Century Gothic"/>
                <a:ea typeface="Century Gothic"/>
                <a:cs typeface="Century Gothic"/>
                <a:sym typeface="Century Gothic"/>
              </a:rPr>
              <a:t>Deficiency → Scurvy: </a:t>
            </a:r>
            <a:endParaRPr b="1" sz="1800">
              <a:solidFill>
                <a:srgbClr val="FFFFFF"/>
              </a:solidFill>
              <a:latin typeface="Century Gothic"/>
              <a:ea typeface="Century Gothic"/>
              <a:cs typeface="Century Gothic"/>
              <a:sym typeface="Century Gothic"/>
            </a:endParaRPr>
          </a:p>
        </p:txBody>
      </p:sp>
      <p:sp>
        <p:nvSpPr>
          <p:cNvPr id="526" name="Google Shape;526;p38"/>
          <p:cNvSpPr/>
          <p:nvPr/>
        </p:nvSpPr>
        <p:spPr>
          <a:xfrm>
            <a:off x="107152" y="4314100"/>
            <a:ext cx="2438100" cy="3810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Abnormal collagen production</a:t>
            </a:r>
            <a:endParaRPr sz="1000">
              <a:solidFill>
                <a:schemeClr val="dk1"/>
              </a:solidFill>
              <a:latin typeface="Century Gothic"/>
              <a:ea typeface="Century Gothic"/>
              <a:cs typeface="Century Gothic"/>
              <a:sym typeface="Century Gothic"/>
            </a:endParaRPr>
          </a:p>
        </p:txBody>
      </p:sp>
      <p:sp>
        <p:nvSpPr>
          <p:cNvPr id="527" name="Google Shape;527;p38"/>
          <p:cNvSpPr/>
          <p:nvPr/>
        </p:nvSpPr>
        <p:spPr>
          <a:xfrm>
            <a:off x="1576189" y="3863000"/>
            <a:ext cx="2776200" cy="274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Gums become painful, swollen and spongy</a:t>
            </a:r>
            <a:endParaRPr sz="1000">
              <a:solidFill>
                <a:schemeClr val="dk1"/>
              </a:solidFill>
              <a:latin typeface="Century Gothic"/>
              <a:ea typeface="Century Gothic"/>
              <a:cs typeface="Century Gothic"/>
              <a:sym typeface="Century Gothic"/>
            </a:endParaRPr>
          </a:p>
        </p:txBody>
      </p:sp>
      <p:sp>
        <p:nvSpPr>
          <p:cNvPr id="528" name="Google Shape;528;p38"/>
          <p:cNvSpPr/>
          <p:nvPr/>
        </p:nvSpPr>
        <p:spPr>
          <a:xfrm>
            <a:off x="2726690" y="4314100"/>
            <a:ext cx="2776200" cy="3810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The pulp is separated and the teeth are lost</a:t>
            </a:r>
            <a:endParaRPr sz="1000">
              <a:solidFill>
                <a:schemeClr val="dk1"/>
              </a:solidFill>
              <a:latin typeface="Century Gothic"/>
              <a:ea typeface="Century Gothic"/>
              <a:cs typeface="Century Gothic"/>
              <a:sym typeface="Century Gothic"/>
            </a:endParaRPr>
          </a:p>
        </p:txBody>
      </p:sp>
      <p:cxnSp>
        <p:nvCxnSpPr>
          <p:cNvPr id="529" name="Google Shape;529;p38"/>
          <p:cNvCxnSpPr>
            <a:stCxn id="525" idx="3"/>
            <a:endCxn id="528" idx="3"/>
          </p:cNvCxnSpPr>
          <p:nvPr/>
        </p:nvCxnSpPr>
        <p:spPr>
          <a:xfrm>
            <a:off x="4715200" y="3535150"/>
            <a:ext cx="787800" cy="969600"/>
          </a:xfrm>
          <a:prstGeom prst="curvedConnector3">
            <a:avLst>
              <a:gd fmla="val 108257" name="adj1"/>
            </a:avLst>
          </a:prstGeom>
          <a:noFill/>
          <a:ln cap="flat" cmpd="sng" w="9525">
            <a:solidFill>
              <a:srgbClr val="666666"/>
            </a:solidFill>
            <a:prstDash val="solid"/>
            <a:round/>
            <a:headEnd len="med" w="med" type="none"/>
            <a:tailEnd len="med" w="med" type="none"/>
          </a:ln>
        </p:spPr>
      </p:cxnSp>
      <p:cxnSp>
        <p:nvCxnSpPr>
          <p:cNvPr id="530" name="Google Shape;530;p38"/>
          <p:cNvCxnSpPr>
            <a:stCxn id="525" idx="1"/>
            <a:endCxn id="526" idx="1"/>
          </p:cNvCxnSpPr>
          <p:nvPr/>
        </p:nvCxnSpPr>
        <p:spPr>
          <a:xfrm flipH="1">
            <a:off x="107200" y="3535150"/>
            <a:ext cx="1114800" cy="969600"/>
          </a:xfrm>
          <a:prstGeom prst="curvedConnector3">
            <a:avLst>
              <a:gd fmla="val 97123" name="adj1"/>
            </a:avLst>
          </a:prstGeom>
          <a:noFill/>
          <a:ln cap="flat" cmpd="sng" w="9525">
            <a:solidFill>
              <a:srgbClr val="666666"/>
            </a:solidFill>
            <a:prstDash val="solid"/>
            <a:round/>
            <a:headEnd len="med" w="med" type="none"/>
            <a:tailEnd len="med" w="med" type="none"/>
          </a:ln>
        </p:spPr>
      </p:cxnSp>
      <p:cxnSp>
        <p:nvCxnSpPr>
          <p:cNvPr id="531" name="Google Shape;531;p38"/>
          <p:cNvCxnSpPr>
            <a:stCxn id="525" idx="2"/>
            <a:endCxn id="527" idx="0"/>
          </p:cNvCxnSpPr>
          <p:nvPr/>
        </p:nvCxnSpPr>
        <p:spPr>
          <a:xfrm rot="5400000">
            <a:off x="2900950" y="3795400"/>
            <a:ext cx="131100" cy="4200"/>
          </a:xfrm>
          <a:prstGeom prst="curvedConnector3">
            <a:avLst>
              <a:gd fmla="val 49981" name="adj1"/>
            </a:avLst>
          </a:prstGeom>
          <a:noFill/>
          <a:ln cap="flat" cmpd="sng" w="9525">
            <a:solidFill>
              <a:srgbClr val="666666"/>
            </a:solidFill>
            <a:prstDash val="solid"/>
            <a:round/>
            <a:headEnd len="med" w="med" type="none"/>
            <a:tailEnd len="med" w="med" type="none"/>
          </a:ln>
        </p:spPr>
      </p:cxnSp>
      <p:sp>
        <p:nvSpPr>
          <p:cNvPr id="532" name="Google Shape;532;p38"/>
          <p:cNvSpPr/>
          <p:nvPr/>
        </p:nvSpPr>
        <p:spPr>
          <a:xfrm>
            <a:off x="6484794" y="993176"/>
            <a:ext cx="2262600" cy="3405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Promotes wound healing</a:t>
            </a:r>
            <a:endParaRPr sz="600">
              <a:latin typeface="Exo"/>
              <a:ea typeface="Exo"/>
              <a:cs typeface="Exo"/>
              <a:sym typeface="Exo"/>
            </a:endParaRPr>
          </a:p>
        </p:txBody>
      </p:sp>
      <p:sp>
        <p:nvSpPr>
          <p:cNvPr id="533" name="Google Shape;533;p38"/>
          <p:cNvSpPr/>
          <p:nvPr/>
        </p:nvSpPr>
        <p:spPr>
          <a:xfrm>
            <a:off x="6484801" y="1852116"/>
            <a:ext cx="2262600" cy="3399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Reduces risk of cataract formation</a:t>
            </a:r>
            <a:endParaRPr sz="600">
              <a:latin typeface="Exo"/>
              <a:ea typeface="Exo"/>
              <a:cs typeface="Exo"/>
              <a:sym typeface="Exo"/>
            </a:endParaRPr>
          </a:p>
        </p:txBody>
      </p:sp>
      <p:sp>
        <p:nvSpPr>
          <p:cNvPr id="534" name="Google Shape;534;p38"/>
          <p:cNvSpPr/>
          <p:nvPr/>
        </p:nvSpPr>
        <p:spPr>
          <a:xfrm>
            <a:off x="250452" y="976225"/>
            <a:ext cx="2290500" cy="3405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Increases iron absorption</a:t>
            </a:r>
            <a:endParaRPr sz="600">
              <a:latin typeface="Exo"/>
              <a:ea typeface="Exo"/>
              <a:cs typeface="Exo"/>
              <a:sym typeface="Exo"/>
            </a:endParaRPr>
          </a:p>
        </p:txBody>
      </p:sp>
      <p:sp>
        <p:nvSpPr>
          <p:cNvPr id="535" name="Google Shape;535;p38"/>
          <p:cNvSpPr/>
          <p:nvPr/>
        </p:nvSpPr>
        <p:spPr>
          <a:xfrm>
            <a:off x="242050" y="1427408"/>
            <a:ext cx="2262600" cy="3405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Helps in dentine, intercellular matrix and  collagen formation</a:t>
            </a:r>
            <a:endParaRPr sz="600">
              <a:latin typeface="Exo"/>
              <a:ea typeface="Exo"/>
              <a:cs typeface="Exo"/>
              <a:sym typeface="Exo"/>
            </a:endParaRPr>
          </a:p>
        </p:txBody>
      </p:sp>
      <p:sp>
        <p:nvSpPr>
          <p:cNvPr id="536" name="Google Shape;536;p38"/>
          <p:cNvSpPr/>
          <p:nvPr/>
        </p:nvSpPr>
        <p:spPr>
          <a:xfrm>
            <a:off x="6521310" y="1422650"/>
            <a:ext cx="2262600" cy="3405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Stimulates phagocytic action of leukocytes</a:t>
            </a:r>
            <a:endParaRPr sz="600">
              <a:latin typeface="Exo"/>
              <a:ea typeface="Exo"/>
              <a:cs typeface="Exo"/>
              <a:sym typeface="Exo"/>
            </a:endParaRPr>
          </a:p>
        </p:txBody>
      </p:sp>
      <p:sp>
        <p:nvSpPr>
          <p:cNvPr id="537" name="Google Shape;537;p38"/>
          <p:cNvSpPr/>
          <p:nvPr/>
        </p:nvSpPr>
        <p:spPr>
          <a:xfrm>
            <a:off x="242054" y="1878575"/>
            <a:ext cx="2262600" cy="3405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Powerful antioxidant (prevents some cancers) </a:t>
            </a:r>
            <a:endParaRPr sz="600">
              <a:latin typeface="Exo"/>
              <a:ea typeface="Exo"/>
              <a:cs typeface="Exo"/>
              <a:sym typeface="Exo"/>
            </a:endParaRPr>
          </a:p>
        </p:txBody>
      </p:sp>
      <p:cxnSp>
        <p:nvCxnSpPr>
          <p:cNvPr id="538" name="Google Shape;538;p38"/>
          <p:cNvCxnSpPr>
            <a:stCxn id="537" idx="3"/>
            <a:endCxn id="539" idx="3"/>
          </p:cNvCxnSpPr>
          <p:nvPr/>
        </p:nvCxnSpPr>
        <p:spPr>
          <a:xfrm flipH="1" rot="10800000">
            <a:off x="2504654" y="1813625"/>
            <a:ext cx="936300" cy="235200"/>
          </a:xfrm>
          <a:prstGeom prst="curvedConnector2">
            <a:avLst/>
          </a:prstGeom>
          <a:noFill/>
          <a:ln cap="flat" cmpd="sng" w="9525">
            <a:solidFill>
              <a:srgbClr val="434343"/>
            </a:solidFill>
            <a:prstDash val="solid"/>
            <a:round/>
            <a:headEnd len="sm" w="sm" type="none"/>
            <a:tailEnd len="sm" w="sm" type="none"/>
          </a:ln>
        </p:spPr>
      </p:cxnSp>
      <p:cxnSp>
        <p:nvCxnSpPr>
          <p:cNvPr id="540" name="Google Shape;540;p38"/>
          <p:cNvCxnSpPr>
            <a:stCxn id="533" idx="1"/>
            <a:endCxn id="539" idx="5"/>
          </p:cNvCxnSpPr>
          <p:nvPr/>
        </p:nvCxnSpPr>
        <p:spPr>
          <a:xfrm rot="10800000">
            <a:off x="5563801" y="1813566"/>
            <a:ext cx="921000" cy="208500"/>
          </a:xfrm>
          <a:prstGeom prst="curvedConnector2">
            <a:avLst/>
          </a:prstGeom>
          <a:noFill/>
          <a:ln cap="flat" cmpd="sng" w="9525">
            <a:solidFill>
              <a:srgbClr val="000000"/>
            </a:solidFill>
            <a:prstDash val="solid"/>
            <a:round/>
            <a:headEnd len="med" w="med" type="none"/>
            <a:tailEnd len="med" w="med" type="none"/>
          </a:ln>
        </p:spPr>
      </p:cxnSp>
      <p:cxnSp>
        <p:nvCxnSpPr>
          <p:cNvPr id="541" name="Google Shape;541;p38"/>
          <p:cNvCxnSpPr>
            <a:stCxn id="536" idx="1"/>
            <a:endCxn id="539" idx="6"/>
          </p:cNvCxnSpPr>
          <p:nvPr/>
        </p:nvCxnSpPr>
        <p:spPr>
          <a:xfrm rot="10800000">
            <a:off x="6003210" y="1592300"/>
            <a:ext cx="518100" cy="600"/>
          </a:xfrm>
          <a:prstGeom prst="curvedConnector3">
            <a:avLst>
              <a:gd fmla="val 49991" name="adj1"/>
            </a:avLst>
          </a:prstGeom>
          <a:noFill/>
          <a:ln cap="flat" cmpd="sng" w="9525">
            <a:solidFill>
              <a:srgbClr val="000000"/>
            </a:solidFill>
            <a:prstDash val="solid"/>
            <a:round/>
            <a:headEnd len="med" w="med" type="none"/>
            <a:tailEnd len="med" w="med" type="none"/>
          </a:ln>
        </p:spPr>
      </p:cxnSp>
      <p:cxnSp>
        <p:nvCxnSpPr>
          <p:cNvPr id="542" name="Google Shape;542;p38"/>
          <p:cNvCxnSpPr>
            <a:stCxn id="532" idx="1"/>
            <a:endCxn id="539" idx="7"/>
          </p:cNvCxnSpPr>
          <p:nvPr/>
        </p:nvCxnSpPr>
        <p:spPr>
          <a:xfrm flipH="1">
            <a:off x="5563794" y="1163426"/>
            <a:ext cx="921000" cy="207300"/>
          </a:xfrm>
          <a:prstGeom prst="curvedConnector2">
            <a:avLst/>
          </a:prstGeom>
          <a:noFill/>
          <a:ln cap="flat" cmpd="sng" w="9525">
            <a:solidFill>
              <a:srgbClr val="000000"/>
            </a:solidFill>
            <a:prstDash val="solid"/>
            <a:round/>
            <a:headEnd len="med" w="med" type="none"/>
            <a:tailEnd len="med" w="med" type="none"/>
          </a:ln>
        </p:spPr>
      </p:cxnSp>
      <p:cxnSp>
        <p:nvCxnSpPr>
          <p:cNvPr id="543" name="Google Shape;543;p38"/>
          <p:cNvCxnSpPr>
            <a:stCxn id="539" idx="2"/>
            <a:endCxn id="535" idx="3"/>
          </p:cNvCxnSpPr>
          <p:nvPr/>
        </p:nvCxnSpPr>
        <p:spPr>
          <a:xfrm flipH="1">
            <a:off x="2504700" y="1592200"/>
            <a:ext cx="496800" cy="5400"/>
          </a:xfrm>
          <a:prstGeom prst="curvedConnector3">
            <a:avLst>
              <a:gd fmla="val 50005" name="adj1"/>
            </a:avLst>
          </a:prstGeom>
          <a:noFill/>
          <a:ln cap="flat" cmpd="sng" w="9525">
            <a:solidFill>
              <a:srgbClr val="000000"/>
            </a:solidFill>
            <a:prstDash val="solid"/>
            <a:round/>
            <a:headEnd len="sm" w="sm" type="none"/>
            <a:tailEnd len="sm" w="sm" type="none"/>
          </a:ln>
        </p:spPr>
      </p:cxnSp>
      <p:cxnSp>
        <p:nvCxnSpPr>
          <p:cNvPr id="544" name="Google Shape;544;p38"/>
          <p:cNvCxnSpPr>
            <a:stCxn id="539" idx="1"/>
            <a:endCxn id="534" idx="3"/>
          </p:cNvCxnSpPr>
          <p:nvPr/>
        </p:nvCxnSpPr>
        <p:spPr>
          <a:xfrm flipH="1" rot="5400000">
            <a:off x="2878753" y="808490"/>
            <a:ext cx="224400" cy="900300"/>
          </a:xfrm>
          <a:prstGeom prst="curvedConnector2">
            <a:avLst/>
          </a:prstGeom>
          <a:noFill/>
          <a:ln cap="flat" cmpd="sng" w="9525">
            <a:solidFill>
              <a:srgbClr val="000000"/>
            </a:solidFill>
            <a:prstDash val="solid"/>
            <a:round/>
            <a:headEnd len="med" w="med" type="none"/>
            <a:tailEnd len="med" w="med" type="none"/>
          </a:ln>
        </p:spPr>
      </p:cxnSp>
      <p:sp>
        <p:nvSpPr>
          <p:cNvPr id="539" name="Google Shape;539;p38"/>
          <p:cNvSpPr/>
          <p:nvPr/>
        </p:nvSpPr>
        <p:spPr>
          <a:xfrm>
            <a:off x="3001500" y="1279150"/>
            <a:ext cx="3001800" cy="626100"/>
          </a:xfrm>
          <a:prstGeom prst="ellips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Century Gothic"/>
                <a:ea typeface="Century Gothic"/>
                <a:cs typeface="Century Gothic"/>
                <a:sym typeface="Century Gothic"/>
              </a:rPr>
              <a:t>Functions of Vitamin C</a:t>
            </a:r>
            <a:endParaRPr b="1">
              <a:solidFill>
                <a:srgbClr val="FFFFFF"/>
              </a:solidFill>
              <a:latin typeface="Exo"/>
              <a:ea typeface="Exo"/>
              <a:cs typeface="Exo"/>
              <a:sym typeface="Exo"/>
            </a:endParaRPr>
          </a:p>
        </p:txBody>
      </p:sp>
      <p:sp>
        <p:nvSpPr>
          <p:cNvPr id="545" name="Google Shape;545;p38"/>
          <p:cNvSpPr/>
          <p:nvPr/>
        </p:nvSpPr>
        <p:spPr>
          <a:xfrm>
            <a:off x="3371097" y="765550"/>
            <a:ext cx="2262600" cy="340500"/>
          </a:xfrm>
          <a:prstGeom prst="roundRect">
            <a:avLst>
              <a:gd fmla="val 16667" name="adj"/>
            </a:avLst>
          </a:prstGeom>
          <a:solidFill>
            <a:srgbClr val="EFEFEF"/>
          </a:solidFill>
          <a:ln cap="flat" cmpd="sng" w="19050">
            <a:solidFill>
              <a:srgbClr val="EFEFEF"/>
            </a:solidFill>
            <a:prstDash val="solid"/>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solidFill>
                  <a:schemeClr val="dk1"/>
                </a:solidFill>
                <a:latin typeface="Century Gothic"/>
                <a:ea typeface="Century Gothic"/>
                <a:cs typeface="Century Gothic"/>
                <a:sym typeface="Century Gothic"/>
              </a:rPr>
              <a:t>Helps in the maturation of RBCs</a:t>
            </a:r>
            <a:endParaRPr sz="600">
              <a:latin typeface="Exo"/>
              <a:ea typeface="Exo"/>
              <a:cs typeface="Exo"/>
              <a:sym typeface="Exo"/>
            </a:endParaRPr>
          </a:p>
        </p:txBody>
      </p:sp>
      <p:cxnSp>
        <p:nvCxnSpPr>
          <p:cNvPr id="546" name="Google Shape;546;p38"/>
          <p:cNvCxnSpPr>
            <a:stCxn id="539" idx="0"/>
            <a:endCxn id="545" idx="2"/>
          </p:cNvCxnSpPr>
          <p:nvPr/>
        </p:nvCxnSpPr>
        <p:spPr>
          <a:xfrm rot="-5400000">
            <a:off x="4416150" y="1192300"/>
            <a:ext cx="173100" cy="600"/>
          </a:xfrm>
          <a:prstGeom prst="curvedConnector3">
            <a:avLst>
              <a:gd fmla="val 50000" name="adj1"/>
            </a:avLst>
          </a:prstGeom>
          <a:noFill/>
          <a:ln cap="flat" cmpd="sng" w="9525">
            <a:solidFill>
              <a:srgbClr val="000000"/>
            </a:solidFill>
            <a:prstDash val="solid"/>
            <a:round/>
            <a:headEnd len="med" w="med" type="none"/>
            <a:tailEnd len="med" w="med" type="none"/>
          </a:ln>
        </p:spPr>
      </p:cxnSp>
      <p:sp>
        <p:nvSpPr>
          <p:cNvPr id="547" name="Google Shape;547;p38"/>
          <p:cNvSpPr txBox="1"/>
          <p:nvPr/>
        </p:nvSpPr>
        <p:spPr>
          <a:xfrm>
            <a:off x="0" y="35850"/>
            <a:ext cx="9144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Vitamin C</a:t>
            </a:r>
            <a:endParaRPr>
              <a:solidFill>
                <a:srgbClr val="3C78D8"/>
              </a:solidFill>
              <a:latin typeface="Comfortaa"/>
              <a:ea typeface="Comfortaa"/>
              <a:cs typeface="Comfortaa"/>
              <a:sym typeface="Comfortaa"/>
            </a:endParaRPr>
          </a:p>
        </p:txBody>
      </p:sp>
      <p:pic>
        <p:nvPicPr>
          <p:cNvPr id="548" name="Google Shape;548;p38"/>
          <p:cNvPicPr preferRelativeResize="0"/>
          <p:nvPr/>
        </p:nvPicPr>
        <p:blipFill>
          <a:blip r:embed="rId3">
            <a:alphaModFix/>
          </a:blip>
          <a:stretch>
            <a:fillRect/>
          </a:stretch>
        </p:blipFill>
        <p:spPr>
          <a:xfrm>
            <a:off x="5745500" y="3269450"/>
            <a:ext cx="3001900" cy="1156575"/>
          </a:xfrm>
          <a:prstGeom prst="rect">
            <a:avLst/>
          </a:prstGeom>
          <a:noFill/>
          <a:ln>
            <a:noFill/>
          </a:ln>
        </p:spPr>
      </p:pic>
      <p:sp>
        <p:nvSpPr>
          <p:cNvPr id="549" name="Google Shape;549;p38"/>
          <p:cNvSpPr txBox="1"/>
          <p:nvPr/>
        </p:nvSpPr>
        <p:spPr>
          <a:xfrm>
            <a:off x="5696225" y="4365500"/>
            <a:ext cx="3173100" cy="5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Century Gothic"/>
                <a:ea typeface="Century Gothic"/>
                <a:cs typeface="Century Gothic"/>
                <a:sym typeface="Century Gothic"/>
              </a:rPr>
              <a:t>Scorbutic gums in vitamin C deﬁciency. Gums are swollen, ulcerated,  and bleeding due to vitamin C-induced defects in oral epithelial  basement membranes and periodontal collagen ﬁber synthesis.</a:t>
            </a:r>
            <a:endParaRPr sz="900">
              <a:latin typeface="Century Gothic"/>
              <a:ea typeface="Century Gothic"/>
              <a:cs typeface="Century Gothic"/>
              <a:sym typeface="Century Gothic"/>
            </a:endParaRPr>
          </a:p>
        </p:txBody>
      </p:sp>
      <p:sp>
        <p:nvSpPr>
          <p:cNvPr id="550" name="Google Shape;550;p38"/>
          <p:cNvSpPr txBox="1"/>
          <p:nvPr/>
        </p:nvSpPr>
        <p:spPr>
          <a:xfrm>
            <a:off x="5781875" y="3134675"/>
            <a:ext cx="2965500" cy="224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Scurvy</a:t>
            </a:r>
            <a:endParaRPr>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39"/>
          <p:cNvSpPr txBox="1"/>
          <p:nvPr>
            <p:ph type="title"/>
          </p:nvPr>
        </p:nvSpPr>
        <p:spPr>
          <a:xfrm>
            <a:off x="2441850" y="103225"/>
            <a:ext cx="4260300" cy="55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3C78D8"/>
                </a:solidFill>
              </a:rPr>
              <a:t>Minerals and Trace Elements</a:t>
            </a:r>
            <a:endParaRPr sz="2400">
              <a:solidFill>
                <a:srgbClr val="4A86E8"/>
              </a:solidFill>
            </a:endParaRPr>
          </a:p>
        </p:txBody>
      </p:sp>
      <p:sp>
        <p:nvSpPr>
          <p:cNvPr id="556" name="Google Shape;556;p39"/>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
        <p:nvSpPr>
          <p:cNvPr id="557" name="Google Shape;557;p39"/>
          <p:cNvSpPr txBox="1"/>
          <p:nvPr/>
        </p:nvSpPr>
        <p:spPr>
          <a:xfrm>
            <a:off x="172925" y="1646450"/>
            <a:ext cx="3967800" cy="320100"/>
          </a:xfrm>
          <a:prstGeom prst="rect">
            <a:avLst/>
          </a:prstGeom>
          <a:noFill/>
          <a:ln>
            <a:noFill/>
          </a:ln>
        </p:spPr>
        <p:txBody>
          <a:bodyPr anchorCtr="0" anchor="b" bIns="36000" lIns="36000" spcFirstLastPara="1" rIns="36000" wrap="square" tIns="36000">
            <a:noAutofit/>
          </a:bodyPr>
          <a:lstStyle/>
          <a:p>
            <a:pPr indent="0" lvl="0" marL="0" rtl="0" algn="ctr">
              <a:spcBef>
                <a:spcPts val="0"/>
              </a:spcBef>
              <a:spcAft>
                <a:spcPts val="0"/>
              </a:spcAft>
              <a:buNone/>
            </a:pPr>
            <a:r>
              <a:rPr lang="en">
                <a:solidFill>
                  <a:schemeClr val="dk1"/>
                </a:solidFill>
                <a:latin typeface="Century Gothic"/>
                <a:ea typeface="Century Gothic"/>
                <a:cs typeface="Century Gothic"/>
                <a:sym typeface="Century Gothic"/>
              </a:rPr>
              <a:t>Macrominerals (&gt;100 mg/day)</a:t>
            </a:r>
            <a:r>
              <a:rPr b="1" lang="en" sz="800">
                <a:solidFill>
                  <a:srgbClr val="A4C2F4"/>
                </a:solidFill>
                <a:latin typeface="Century Gothic"/>
                <a:ea typeface="Century Gothic"/>
                <a:cs typeface="Century Gothic"/>
                <a:sym typeface="Century Gothic"/>
              </a:rPr>
              <a:t> </a:t>
            </a:r>
            <a:endParaRPr b="1" sz="800">
              <a:solidFill>
                <a:srgbClr val="A4C2F4"/>
              </a:solidFill>
              <a:latin typeface="Century Gothic"/>
              <a:ea typeface="Century Gothic"/>
              <a:cs typeface="Century Gothic"/>
              <a:sym typeface="Century Gothic"/>
            </a:endParaRPr>
          </a:p>
        </p:txBody>
      </p:sp>
      <p:sp>
        <p:nvSpPr>
          <p:cNvPr id="558" name="Google Shape;558;p39"/>
          <p:cNvSpPr/>
          <p:nvPr/>
        </p:nvSpPr>
        <p:spPr>
          <a:xfrm>
            <a:off x="670281" y="2126600"/>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r>
              <a:rPr lang="en">
                <a:solidFill>
                  <a:schemeClr val="dk1"/>
                </a:solidFill>
                <a:latin typeface="Century Gothic"/>
                <a:ea typeface="Century Gothic"/>
                <a:cs typeface="Century Gothic"/>
                <a:sym typeface="Century Gothic"/>
              </a:rPr>
              <a:t>Calcium</a:t>
            </a:r>
            <a:r>
              <a:rPr lang="en" sz="500">
                <a:latin typeface="Century Gothic"/>
                <a:ea typeface="Century Gothic"/>
                <a:cs typeface="Century Gothic"/>
                <a:sym typeface="Century Gothic"/>
              </a:rPr>
              <a:t> </a:t>
            </a:r>
            <a:endParaRPr sz="500">
              <a:latin typeface="Century Gothic"/>
              <a:ea typeface="Century Gothic"/>
              <a:cs typeface="Century Gothic"/>
              <a:sym typeface="Century Gothic"/>
            </a:endParaRPr>
          </a:p>
        </p:txBody>
      </p:sp>
      <p:sp>
        <p:nvSpPr>
          <p:cNvPr id="559" name="Google Shape;559;p39"/>
          <p:cNvSpPr/>
          <p:nvPr/>
        </p:nvSpPr>
        <p:spPr>
          <a:xfrm>
            <a:off x="670275" y="2748944"/>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r>
              <a:rPr lang="en">
                <a:solidFill>
                  <a:schemeClr val="dk1"/>
                </a:solidFill>
                <a:latin typeface="Century Gothic"/>
                <a:ea typeface="Century Gothic"/>
                <a:cs typeface="Century Gothic"/>
                <a:sym typeface="Century Gothic"/>
              </a:rPr>
              <a:t>Sodium</a:t>
            </a:r>
            <a:r>
              <a:rPr lang="en" sz="500">
                <a:solidFill>
                  <a:srgbClr val="666666"/>
                </a:solidFill>
                <a:latin typeface="Century Gothic"/>
                <a:ea typeface="Century Gothic"/>
                <a:cs typeface="Century Gothic"/>
                <a:sym typeface="Century Gothic"/>
              </a:rPr>
              <a:t> </a:t>
            </a:r>
            <a:endParaRPr sz="500">
              <a:solidFill>
                <a:srgbClr val="666666"/>
              </a:solidFill>
              <a:latin typeface="Century Gothic"/>
              <a:ea typeface="Century Gothic"/>
              <a:cs typeface="Century Gothic"/>
              <a:sym typeface="Century Gothic"/>
            </a:endParaRPr>
          </a:p>
        </p:txBody>
      </p:sp>
      <p:sp>
        <p:nvSpPr>
          <p:cNvPr id="560" name="Google Shape;560;p39"/>
          <p:cNvSpPr/>
          <p:nvPr/>
        </p:nvSpPr>
        <p:spPr>
          <a:xfrm>
            <a:off x="670277" y="3371302"/>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r>
              <a:rPr lang="en">
                <a:solidFill>
                  <a:schemeClr val="dk1"/>
                </a:solidFill>
                <a:latin typeface="Century Gothic"/>
                <a:ea typeface="Century Gothic"/>
                <a:cs typeface="Century Gothic"/>
                <a:sym typeface="Century Gothic"/>
              </a:rPr>
              <a:t>Chloride</a:t>
            </a:r>
            <a:endParaRPr sz="500">
              <a:latin typeface="Century Gothic"/>
              <a:ea typeface="Century Gothic"/>
              <a:cs typeface="Century Gothic"/>
              <a:sym typeface="Century Gothic"/>
            </a:endParaRPr>
          </a:p>
        </p:txBody>
      </p:sp>
      <p:sp>
        <p:nvSpPr>
          <p:cNvPr id="561" name="Google Shape;561;p39"/>
          <p:cNvSpPr/>
          <p:nvPr/>
        </p:nvSpPr>
        <p:spPr>
          <a:xfrm>
            <a:off x="2414318" y="3624307"/>
            <a:ext cx="1294500" cy="4167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Magnesium</a:t>
            </a:r>
            <a:r>
              <a:rPr lang="en" sz="500">
                <a:solidFill>
                  <a:srgbClr val="666666"/>
                </a:solidFill>
                <a:latin typeface="Century Gothic"/>
                <a:ea typeface="Century Gothic"/>
                <a:cs typeface="Century Gothic"/>
                <a:sym typeface="Century Gothic"/>
              </a:rPr>
              <a:t> </a:t>
            </a:r>
            <a:endParaRPr sz="500">
              <a:solidFill>
                <a:srgbClr val="666666"/>
              </a:solidFill>
              <a:latin typeface="Century Gothic"/>
              <a:ea typeface="Century Gothic"/>
              <a:cs typeface="Century Gothic"/>
              <a:sym typeface="Century Gothic"/>
            </a:endParaRPr>
          </a:p>
        </p:txBody>
      </p:sp>
      <p:sp>
        <p:nvSpPr>
          <p:cNvPr id="562" name="Google Shape;562;p39"/>
          <p:cNvSpPr/>
          <p:nvPr/>
        </p:nvSpPr>
        <p:spPr>
          <a:xfrm>
            <a:off x="2414318" y="3051398"/>
            <a:ext cx="1294500" cy="4167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Potassium</a:t>
            </a:r>
            <a:r>
              <a:rPr lang="en" sz="500">
                <a:latin typeface="Century Gothic"/>
                <a:ea typeface="Century Gothic"/>
                <a:cs typeface="Century Gothic"/>
                <a:sym typeface="Century Gothic"/>
              </a:rPr>
              <a:t> </a:t>
            </a:r>
            <a:endParaRPr sz="500">
              <a:latin typeface="Century Gothic"/>
              <a:ea typeface="Century Gothic"/>
              <a:cs typeface="Century Gothic"/>
              <a:sym typeface="Century Gothic"/>
            </a:endParaRPr>
          </a:p>
        </p:txBody>
      </p:sp>
      <p:sp>
        <p:nvSpPr>
          <p:cNvPr id="563" name="Google Shape;563;p39"/>
          <p:cNvSpPr/>
          <p:nvPr/>
        </p:nvSpPr>
        <p:spPr>
          <a:xfrm>
            <a:off x="2414318" y="2288562"/>
            <a:ext cx="1294500" cy="6069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Phosphorous</a:t>
            </a:r>
            <a:r>
              <a:rPr lang="en" sz="500">
                <a:solidFill>
                  <a:srgbClr val="666666"/>
                </a:solidFill>
                <a:latin typeface="Century Gothic"/>
                <a:ea typeface="Century Gothic"/>
                <a:cs typeface="Century Gothic"/>
                <a:sym typeface="Century Gothic"/>
              </a:rPr>
              <a:t> </a:t>
            </a:r>
            <a:endParaRPr sz="500">
              <a:solidFill>
                <a:srgbClr val="666666"/>
              </a:solidFill>
              <a:latin typeface="Century Gothic"/>
              <a:ea typeface="Century Gothic"/>
              <a:cs typeface="Century Gothic"/>
              <a:sym typeface="Century Gothic"/>
            </a:endParaRPr>
          </a:p>
        </p:txBody>
      </p:sp>
      <p:cxnSp>
        <p:nvCxnSpPr>
          <p:cNvPr id="564" name="Google Shape;564;p39"/>
          <p:cNvCxnSpPr>
            <a:stCxn id="557" idx="2"/>
            <a:endCxn id="563" idx="1"/>
          </p:cNvCxnSpPr>
          <p:nvPr/>
        </p:nvCxnSpPr>
        <p:spPr>
          <a:xfrm flipH="1" rot="-5400000">
            <a:off x="1972775" y="2150600"/>
            <a:ext cx="625500" cy="257400"/>
          </a:xfrm>
          <a:prstGeom prst="bentConnector2">
            <a:avLst/>
          </a:prstGeom>
          <a:noFill/>
          <a:ln cap="flat" cmpd="sng" w="9525">
            <a:solidFill>
              <a:srgbClr val="3C78D8"/>
            </a:solidFill>
            <a:prstDash val="solid"/>
            <a:round/>
            <a:headEnd len="med" w="med" type="none"/>
            <a:tailEnd len="med" w="med" type="oval"/>
          </a:ln>
        </p:spPr>
      </p:cxnSp>
      <p:cxnSp>
        <p:nvCxnSpPr>
          <p:cNvPr id="565" name="Google Shape;565;p39"/>
          <p:cNvCxnSpPr>
            <a:stCxn id="557" idx="2"/>
            <a:endCxn id="558" idx="3"/>
          </p:cNvCxnSpPr>
          <p:nvPr/>
        </p:nvCxnSpPr>
        <p:spPr>
          <a:xfrm rot="5400000">
            <a:off x="1809425" y="1987550"/>
            <a:ext cx="368400" cy="326400"/>
          </a:xfrm>
          <a:prstGeom prst="bentConnector2">
            <a:avLst/>
          </a:prstGeom>
          <a:noFill/>
          <a:ln cap="flat" cmpd="sng" w="9525">
            <a:solidFill>
              <a:srgbClr val="3C78D8"/>
            </a:solidFill>
            <a:prstDash val="solid"/>
            <a:round/>
            <a:headEnd len="med" w="med" type="oval"/>
            <a:tailEnd len="med" w="med" type="oval"/>
          </a:ln>
        </p:spPr>
      </p:cxnSp>
      <p:cxnSp>
        <p:nvCxnSpPr>
          <p:cNvPr id="566" name="Google Shape;566;p39"/>
          <p:cNvCxnSpPr>
            <a:stCxn id="557" idx="2"/>
            <a:endCxn id="562" idx="1"/>
          </p:cNvCxnSpPr>
          <p:nvPr/>
        </p:nvCxnSpPr>
        <p:spPr>
          <a:xfrm flipH="1" rot="-5400000">
            <a:off x="1638875" y="2484500"/>
            <a:ext cx="1293300" cy="257400"/>
          </a:xfrm>
          <a:prstGeom prst="bentConnector2">
            <a:avLst/>
          </a:prstGeom>
          <a:noFill/>
          <a:ln cap="flat" cmpd="sng" w="9525">
            <a:solidFill>
              <a:srgbClr val="3C78D8"/>
            </a:solidFill>
            <a:prstDash val="solid"/>
            <a:round/>
            <a:headEnd len="med" w="med" type="none"/>
            <a:tailEnd len="med" w="med" type="oval"/>
          </a:ln>
        </p:spPr>
      </p:cxnSp>
      <p:cxnSp>
        <p:nvCxnSpPr>
          <p:cNvPr id="567" name="Google Shape;567;p39"/>
          <p:cNvCxnSpPr>
            <a:stCxn id="557" idx="2"/>
            <a:endCxn id="559" idx="3"/>
          </p:cNvCxnSpPr>
          <p:nvPr/>
        </p:nvCxnSpPr>
        <p:spPr>
          <a:xfrm rot="5400000">
            <a:off x="1498325" y="2298650"/>
            <a:ext cx="990600" cy="326400"/>
          </a:xfrm>
          <a:prstGeom prst="bentConnector2">
            <a:avLst/>
          </a:prstGeom>
          <a:noFill/>
          <a:ln cap="flat" cmpd="sng" w="9525">
            <a:solidFill>
              <a:srgbClr val="3C78D8"/>
            </a:solidFill>
            <a:prstDash val="solid"/>
            <a:round/>
            <a:headEnd len="med" w="med" type="none"/>
            <a:tailEnd len="med" w="med" type="oval"/>
          </a:ln>
        </p:spPr>
      </p:cxnSp>
      <p:cxnSp>
        <p:nvCxnSpPr>
          <p:cNvPr id="568" name="Google Shape;568;p39"/>
          <p:cNvCxnSpPr>
            <a:stCxn id="557" idx="2"/>
            <a:endCxn id="561" idx="1"/>
          </p:cNvCxnSpPr>
          <p:nvPr/>
        </p:nvCxnSpPr>
        <p:spPr>
          <a:xfrm flipH="1" rot="-5400000">
            <a:off x="1352525" y="2770850"/>
            <a:ext cx="1866000" cy="257400"/>
          </a:xfrm>
          <a:prstGeom prst="bentConnector2">
            <a:avLst/>
          </a:prstGeom>
          <a:noFill/>
          <a:ln cap="flat" cmpd="sng" w="9525">
            <a:solidFill>
              <a:srgbClr val="3C78D8"/>
            </a:solidFill>
            <a:prstDash val="solid"/>
            <a:round/>
            <a:headEnd len="med" w="med" type="none"/>
            <a:tailEnd len="med" w="med" type="oval"/>
          </a:ln>
        </p:spPr>
      </p:cxnSp>
      <p:cxnSp>
        <p:nvCxnSpPr>
          <p:cNvPr id="569" name="Google Shape;569;p39"/>
          <p:cNvCxnSpPr>
            <a:stCxn id="557" idx="2"/>
            <a:endCxn id="560" idx="3"/>
          </p:cNvCxnSpPr>
          <p:nvPr/>
        </p:nvCxnSpPr>
        <p:spPr>
          <a:xfrm rot="5400000">
            <a:off x="1187075" y="2609900"/>
            <a:ext cx="1613100" cy="326400"/>
          </a:xfrm>
          <a:prstGeom prst="bentConnector2">
            <a:avLst/>
          </a:prstGeom>
          <a:noFill/>
          <a:ln cap="flat" cmpd="sng" w="9525">
            <a:solidFill>
              <a:srgbClr val="3C78D8"/>
            </a:solidFill>
            <a:prstDash val="solid"/>
            <a:round/>
            <a:headEnd len="med" w="med" type="oval"/>
            <a:tailEnd len="med" w="med" type="oval"/>
          </a:ln>
        </p:spPr>
      </p:cxnSp>
      <p:sp>
        <p:nvSpPr>
          <p:cNvPr id="570" name="Google Shape;570;p39"/>
          <p:cNvSpPr txBox="1"/>
          <p:nvPr/>
        </p:nvSpPr>
        <p:spPr>
          <a:xfrm>
            <a:off x="4751300" y="910513"/>
            <a:ext cx="3967800" cy="320100"/>
          </a:xfrm>
          <a:prstGeom prst="rect">
            <a:avLst/>
          </a:prstGeom>
          <a:noFill/>
          <a:ln>
            <a:noFill/>
          </a:ln>
        </p:spPr>
        <p:txBody>
          <a:bodyPr anchorCtr="0" anchor="b" bIns="36000" lIns="36000" spcFirstLastPara="1" rIns="36000" wrap="square" tIns="36000">
            <a:noAutofit/>
          </a:bodyPr>
          <a:lstStyle/>
          <a:p>
            <a:pPr indent="0" lvl="0" marL="0" marR="0" rtl="0" algn="ctr">
              <a:lnSpc>
                <a:spcPct val="100000"/>
              </a:lnSpc>
              <a:spcBef>
                <a:spcPts val="0"/>
              </a:spcBef>
              <a:spcAft>
                <a:spcPts val="0"/>
              </a:spcAft>
              <a:buNone/>
            </a:pPr>
            <a:r>
              <a:rPr lang="en">
                <a:solidFill>
                  <a:schemeClr val="dk1"/>
                </a:solidFill>
                <a:latin typeface="Century Gothic"/>
                <a:ea typeface="Century Gothic"/>
                <a:cs typeface="Century Gothic"/>
                <a:sym typeface="Century Gothic"/>
              </a:rPr>
              <a:t>Microminerals (&lt;100 mg/day)  </a:t>
            </a:r>
            <a:endParaRPr>
              <a:solidFill>
                <a:schemeClr val="dk1"/>
              </a:solidFill>
              <a:latin typeface="Century Gothic"/>
              <a:ea typeface="Century Gothic"/>
              <a:cs typeface="Century Gothic"/>
              <a:sym typeface="Century Gothic"/>
            </a:endParaRPr>
          </a:p>
        </p:txBody>
      </p:sp>
      <p:sp>
        <p:nvSpPr>
          <p:cNvPr id="571" name="Google Shape;571;p39"/>
          <p:cNvSpPr/>
          <p:nvPr/>
        </p:nvSpPr>
        <p:spPr>
          <a:xfrm>
            <a:off x="5248656" y="1390662"/>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r>
              <a:rPr lang="en">
                <a:solidFill>
                  <a:srgbClr val="CC0000"/>
                </a:solidFill>
                <a:latin typeface="Century Gothic"/>
                <a:ea typeface="Century Gothic"/>
                <a:cs typeface="Century Gothic"/>
                <a:sym typeface="Century Gothic"/>
              </a:rPr>
              <a:t>Iron</a:t>
            </a:r>
            <a:r>
              <a:rPr lang="en" sz="500">
                <a:latin typeface="Century Gothic"/>
                <a:ea typeface="Century Gothic"/>
                <a:cs typeface="Century Gothic"/>
                <a:sym typeface="Century Gothic"/>
              </a:rPr>
              <a:t> </a:t>
            </a:r>
            <a:endParaRPr sz="500">
              <a:latin typeface="Century Gothic"/>
              <a:ea typeface="Century Gothic"/>
              <a:cs typeface="Century Gothic"/>
              <a:sym typeface="Century Gothic"/>
            </a:endParaRPr>
          </a:p>
        </p:txBody>
      </p:sp>
      <p:sp>
        <p:nvSpPr>
          <p:cNvPr id="572" name="Google Shape;572;p39"/>
          <p:cNvSpPr/>
          <p:nvPr/>
        </p:nvSpPr>
        <p:spPr>
          <a:xfrm>
            <a:off x="5248650" y="2013006"/>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r>
              <a:rPr lang="en">
                <a:solidFill>
                  <a:schemeClr val="dk1"/>
                </a:solidFill>
                <a:latin typeface="Century Gothic"/>
                <a:ea typeface="Century Gothic"/>
                <a:cs typeface="Century Gothic"/>
                <a:sym typeface="Century Gothic"/>
              </a:rPr>
              <a:t>Copper</a:t>
            </a:r>
            <a:r>
              <a:rPr lang="en" sz="500">
                <a:solidFill>
                  <a:srgbClr val="666666"/>
                </a:solidFill>
                <a:latin typeface="Century Gothic"/>
                <a:ea typeface="Century Gothic"/>
                <a:cs typeface="Century Gothic"/>
                <a:sym typeface="Century Gothic"/>
              </a:rPr>
              <a:t> </a:t>
            </a:r>
            <a:endParaRPr sz="500">
              <a:solidFill>
                <a:srgbClr val="666666"/>
              </a:solidFill>
              <a:latin typeface="Century Gothic"/>
              <a:ea typeface="Century Gothic"/>
              <a:cs typeface="Century Gothic"/>
              <a:sym typeface="Century Gothic"/>
            </a:endParaRPr>
          </a:p>
        </p:txBody>
      </p:sp>
      <p:sp>
        <p:nvSpPr>
          <p:cNvPr id="573" name="Google Shape;573;p39"/>
          <p:cNvSpPr/>
          <p:nvPr/>
        </p:nvSpPr>
        <p:spPr>
          <a:xfrm>
            <a:off x="5248652" y="2635364"/>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Zinc</a:t>
            </a:r>
            <a:endParaRPr sz="500">
              <a:latin typeface="Century Gothic"/>
              <a:ea typeface="Century Gothic"/>
              <a:cs typeface="Century Gothic"/>
              <a:sym typeface="Century Gothic"/>
            </a:endParaRPr>
          </a:p>
        </p:txBody>
      </p:sp>
      <p:sp>
        <p:nvSpPr>
          <p:cNvPr id="574" name="Google Shape;574;p39"/>
          <p:cNvSpPr/>
          <p:nvPr/>
        </p:nvSpPr>
        <p:spPr>
          <a:xfrm>
            <a:off x="6992693" y="2888369"/>
            <a:ext cx="1294500" cy="4167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Cobalt</a:t>
            </a:r>
            <a:r>
              <a:rPr lang="en" sz="500">
                <a:solidFill>
                  <a:srgbClr val="666666"/>
                </a:solidFill>
                <a:latin typeface="Century Gothic"/>
                <a:ea typeface="Century Gothic"/>
                <a:cs typeface="Century Gothic"/>
                <a:sym typeface="Century Gothic"/>
              </a:rPr>
              <a:t> </a:t>
            </a:r>
            <a:endParaRPr sz="500">
              <a:solidFill>
                <a:srgbClr val="666666"/>
              </a:solidFill>
              <a:latin typeface="Century Gothic"/>
              <a:ea typeface="Century Gothic"/>
              <a:cs typeface="Century Gothic"/>
              <a:sym typeface="Century Gothic"/>
            </a:endParaRPr>
          </a:p>
        </p:txBody>
      </p:sp>
      <p:sp>
        <p:nvSpPr>
          <p:cNvPr id="575" name="Google Shape;575;p39"/>
          <p:cNvSpPr/>
          <p:nvPr/>
        </p:nvSpPr>
        <p:spPr>
          <a:xfrm>
            <a:off x="6992693" y="2315461"/>
            <a:ext cx="1294500" cy="4167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Manganese</a:t>
            </a:r>
            <a:r>
              <a:rPr lang="en" sz="500">
                <a:latin typeface="Century Gothic"/>
                <a:ea typeface="Century Gothic"/>
                <a:cs typeface="Century Gothic"/>
                <a:sym typeface="Century Gothic"/>
              </a:rPr>
              <a:t> </a:t>
            </a:r>
            <a:endParaRPr sz="500">
              <a:latin typeface="Century Gothic"/>
              <a:ea typeface="Century Gothic"/>
              <a:cs typeface="Century Gothic"/>
              <a:sym typeface="Century Gothic"/>
            </a:endParaRPr>
          </a:p>
        </p:txBody>
      </p:sp>
      <p:sp>
        <p:nvSpPr>
          <p:cNvPr id="576" name="Google Shape;576;p39"/>
          <p:cNvSpPr/>
          <p:nvPr/>
        </p:nvSpPr>
        <p:spPr>
          <a:xfrm>
            <a:off x="6992693" y="1552624"/>
            <a:ext cx="1294500" cy="6069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Iodine</a:t>
            </a:r>
            <a:r>
              <a:rPr lang="en" sz="500">
                <a:solidFill>
                  <a:srgbClr val="666666"/>
                </a:solidFill>
                <a:latin typeface="Century Gothic"/>
                <a:ea typeface="Century Gothic"/>
                <a:cs typeface="Century Gothic"/>
                <a:sym typeface="Century Gothic"/>
              </a:rPr>
              <a:t> </a:t>
            </a:r>
            <a:endParaRPr sz="500">
              <a:solidFill>
                <a:srgbClr val="666666"/>
              </a:solidFill>
              <a:latin typeface="Century Gothic"/>
              <a:ea typeface="Century Gothic"/>
              <a:cs typeface="Century Gothic"/>
              <a:sym typeface="Century Gothic"/>
            </a:endParaRPr>
          </a:p>
        </p:txBody>
      </p:sp>
      <p:cxnSp>
        <p:nvCxnSpPr>
          <p:cNvPr id="577" name="Google Shape;577;p39"/>
          <p:cNvCxnSpPr>
            <a:stCxn id="570" idx="2"/>
            <a:endCxn id="576" idx="1"/>
          </p:cNvCxnSpPr>
          <p:nvPr/>
        </p:nvCxnSpPr>
        <p:spPr>
          <a:xfrm flipH="1" rot="-5400000">
            <a:off x="6551150" y="1414663"/>
            <a:ext cx="625500" cy="257400"/>
          </a:xfrm>
          <a:prstGeom prst="bentConnector2">
            <a:avLst/>
          </a:prstGeom>
          <a:noFill/>
          <a:ln cap="flat" cmpd="sng" w="9525">
            <a:solidFill>
              <a:srgbClr val="3C78D8"/>
            </a:solidFill>
            <a:prstDash val="solid"/>
            <a:round/>
            <a:headEnd len="med" w="med" type="none"/>
            <a:tailEnd len="med" w="med" type="oval"/>
          </a:ln>
        </p:spPr>
      </p:cxnSp>
      <p:cxnSp>
        <p:nvCxnSpPr>
          <p:cNvPr id="578" name="Google Shape;578;p39"/>
          <p:cNvCxnSpPr>
            <a:stCxn id="570" idx="2"/>
            <a:endCxn id="571" idx="3"/>
          </p:cNvCxnSpPr>
          <p:nvPr/>
        </p:nvCxnSpPr>
        <p:spPr>
          <a:xfrm rot="5400000">
            <a:off x="6387800" y="1251613"/>
            <a:ext cx="368400" cy="326400"/>
          </a:xfrm>
          <a:prstGeom prst="bentConnector2">
            <a:avLst/>
          </a:prstGeom>
          <a:noFill/>
          <a:ln cap="flat" cmpd="sng" w="9525">
            <a:solidFill>
              <a:srgbClr val="3C78D8"/>
            </a:solidFill>
            <a:prstDash val="solid"/>
            <a:round/>
            <a:headEnd len="med" w="med" type="oval"/>
            <a:tailEnd len="med" w="med" type="oval"/>
          </a:ln>
        </p:spPr>
      </p:cxnSp>
      <p:cxnSp>
        <p:nvCxnSpPr>
          <p:cNvPr id="579" name="Google Shape;579;p39"/>
          <p:cNvCxnSpPr>
            <a:stCxn id="570" idx="2"/>
            <a:endCxn id="575" idx="1"/>
          </p:cNvCxnSpPr>
          <p:nvPr/>
        </p:nvCxnSpPr>
        <p:spPr>
          <a:xfrm flipH="1" rot="-5400000">
            <a:off x="6217250" y="1748563"/>
            <a:ext cx="1293300" cy="257400"/>
          </a:xfrm>
          <a:prstGeom prst="bentConnector2">
            <a:avLst/>
          </a:prstGeom>
          <a:noFill/>
          <a:ln cap="flat" cmpd="sng" w="9525">
            <a:solidFill>
              <a:srgbClr val="3C78D8"/>
            </a:solidFill>
            <a:prstDash val="solid"/>
            <a:round/>
            <a:headEnd len="med" w="med" type="none"/>
            <a:tailEnd len="med" w="med" type="oval"/>
          </a:ln>
        </p:spPr>
      </p:cxnSp>
      <p:cxnSp>
        <p:nvCxnSpPr>
          <p:cNvPr id="580" name="Google Shape;580;p39"/>
          <p:cNvCxnSpPr>
            <a:stCxn id="570" idx="2"/>
            <a:endCxn id="572" idx="3"/>
          </p:cNvCxnSpPr>
          <p:nvPr/>
        </p:nvCxnSpPr>
        <p:spPr>
          <a:xfrm rot="5400000">
            <a:off x="6076700" y="1562713"/>
            <a:ext cx="990600" cy="326400"/>
          </a:xfrm>
          <a:prstGeom prst="bentConnector2">
            <a:avLst/>
          </a:prstGeom>
          <a:noFill/>
          <a:ln cap="flat" cmpd="sng" w="9525">
            <a:solidFill>
              <a:srgbClr val="3C78D8"/>
            </a:solidFill>
            <a:prstDash val="solid"/>
            <a:round/>
            <a:headEnd len="med" w="med" type="none"/>
            <a:tailEnd len="med" w="med" type="oval"/>
          </a:ln>
        </p:spPr>
      </p:cxnSp>
      <p:cxnSp>
        <p:nvCxnSpPr>
          <p:cNvPr id="581" name="Google Shape;581;p39"/>
          <p:cNvCxnSpPr>
            <a:stCxn id="570" idx="2"/>
            <a:endCxn id="574" idx="1"/>
          </p:cNvCxnSpPr>
          <p:nvPr/>
        </p:nvCxnSpPr>
        <p:spPr>
          <a:xfrm flipH="1" rot="-5400000">
            <a:off x="5930900" y="2034913"/>
            <a:ext cx="1866000" cy="257400"/>
          </a:xfrm>
          <a:prstGeom prst="bentConnector2">
            <a:avLst/>
          </a:prstGeom>
          <a:noFill/>
          <a:ln cap="flat" cmpd="sng" w="9525">
            <a:solidFill>
              <a:srgbClr val="3C78D8"/>
            </a:solidFill>
            <a:prstDash val="solid"/>
            <a:round/>
            <a:headEnd len="med" w="med" type="none"/>
            <a:tailEnd len="med" w="med" type="oval"/>
          </a:ln>
        </p:spPr>
      </p:cxnSp>
      <p:cxnSp>
        <p:nvCxnSpPr>
          <p:cNvPr id="582" name="Google Shape;582;p39"/>
          <p:cNvCxnSpPr>
            <a:stCxn id="570" idx="2"/>
            <a:endCxn id="573" idx="3"/>
          </p:cNvCxnSpPr>
          <p:nvPr/>
        </p:nvCxnSpPr>
        <p:spPr>
          <a:xfrm rot="5400000">
            <a:off x="5765450" y="1873963"/>
            <a:ext cx="1613100" cy="326400"/>
          </a:xfrm>
          <a:prstGeom prst="bentConnector2">
            <a:avLst/>
          </a:prstGeom>
          <a:noFill/>
          <a:ln cap="flat" cmpd="sng" w="9525">
            <a:solidFill>
              <a:srgbClr val="3C78D8"/>
            </a:solidFill>
            <a:prstDash val="solid"/>
            <a:round/>
            <a:headEnd len="med" w="med" type="oval"/>
            <a:tailEnd len="med" w="med" type="oval"/>
          </a:ln>
        </p:spPr>
      </p:cxnSp>
      <p:sp>
        <p:nvSpPr>
          <p:cNvPr id="583" name="Google Shape;583;p39"/>
          <p:cNvSpPr/>
          <p:nvPr/>
        </p:nvSpPr>
        <p:spPr>
          <a:xfrm>
            <a:off x="5114249" y="3098188"/>
            <a:ext cx="12945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Molybdenum</a:t>
            </a:r>
            <a:endParaRPr sz="500">
              <a:latin typeface="Century Gothic"/>
              <a:ea typeface="Century Gothic"/>
              <a:cs typeface="Century Gothic"/>
              <a:sym typeface="Century Gothic"/>
            </a:endParaRPr>
          </a:p>
        </p:txBody>
      </p:sp>
      <p:sp>
        <p:nvSpPr>
          <p:cNvPr id="584" name="Google Shape;584;p39"/>
          <p:cNvSpPr/>
          <p:nvPr/>
        </p:nvSpPr>
        <p:spPr>
          <a:xfrm>
            <a:off x="5152125" y="3720538"/>
            <a:ext cx="12567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Fluoride</a:t>
            </a:r>
            <a:endParaRPr sz="500">
              <a:solidFill>
                <a:srgbClr val="666666"/>
              </a:solidFill>
              <a:latin typeface="Century Gothic"/>
              <a:ea typeface="Century Gothic"/>
              <a:cs typeface="Century Gothic"/>
              <a:sym typeface="Century Gothic"/>
            </a:endParaRPr>
          </a:p>
        </p:txBody>
      </p:sp>
      <p:sp>
        <p:nvSpPr>
          <p:cNvPr id="585" name="Google Shape;585;p39"/>
          <p:cNvSpPr/>
          <p:nvPr/>
        </p:nvSpPr>
        <p:spPr>
          <a:xfrm>
            <a:off x="5248652" y="4342889"/>
            <a:ext cx="1160100" cy="416700"/>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Silicon</a:t>
            </a:r>
            <a:endParaRPr sz="500">
              <a:latin typeface="Century Gothic"/>
              <a:ea typeface="Century Gothic"/>
              <a:cs typeface="Century Gothic"/>
              <a:sym typeface="Century Gothic"/>
            </a:endParaRPr>
          </a:p>
        </p:txBody>
      </p:sp>
      <p:sp>
        <p:nvSpPr>
          <p:cNvPr id="586" name="Google Shape;586;p39"/>
          <p:cNvSpPr/>
          <p:nvPr/>
        </p:nvSpPr>
        <p:spPr>
          <a:xfrm>
            <a:off x="6992693" y="4022986"/>
            <a:ext cx="1294500" cy="4167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Chromium</a:t>
            </a:r>
            <a:endParaRPr sz="500">
              <a:latin typeface="Century Gothic"/>
              <a:ea typeface="Century Gothic"/>
              <a:cs typeface="Century Gothic"/>
              <a:sym typeface="Century Gothic"/>
            </a:endParaRPr>
          </a:p>
        </p:txBody>
      </p:sp>
      <p:sp>
        <p:nvSpPr>
          <p:cNvPr id="587" name="Google Shape;587;p39"/>
          <p:cNvSpPr/>
          <p:nvPr/>
        </p:nvSpPr>
        <p:spPr>
          <a:xfrm>
            <a:off x="6992693" y="3336349"/>
            <a:ext cx="1294500" cy="6069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Selenium</a:t>
            </a:r>
            <a:endParaRPr sz="500">
              <a:solidFill>
                <a:srgbClr val="666666"/>
              </a:solidFill>
              <a:latin typeface="Century Gothic"/>
              <a:ea typeface="Century Gothic"/>
              <a:cs typeface="Century Gothic"/>
              <a:sym typeface="Century Gothic"/>
            </a:endParaRPr>
          </a:p>
        </p:txBody>
      </p:sp>
      <p:cxnSp>
        <p:nvCxnSpPr>
          <p:cNvPr id="588" name="Google Shape;588;p39"/>
          <p:cNvCxnSpPr>
            <a:endCxn id="587" idx="1"/>
          </p:cNvCxnSpPr>
          <p:nvPr/>
        </p:nvCxnSpPr>
        <p:spPr>
          <a:xfrm flipH="1" rot="-5400000">
            <a:off x="6551243" y="3198349"/>
            <a:ext cx="625500" cy="257400"/>
          </a:xfrm>
          <a:prstGeom prst="bentConnector2">
            <a:avLst/>
          </a:prstGeom>
          <a:noFill/>
          <a:ln cap="flat" cmpd="sng" w="9525">
            <a:solidFill>
              <a:srgbClr val="3C78D8"/>
            </a:solidFill>
            <a:prstDash val="solid"/>
            <a:round/>
            <a:headEnd len="med" w="med" type="none"/>
            <a:tailEnd len="med" w="med" type="oval"/>
          </a:ln>
        </p:spPr>
      </p:cxnSp>
      <p:cxnSp>
        <p:nvCxnSpPr>
          <p:cNvPr id="589" name="Google Shape;589;p39"/>
          <p:cNvCxnSpPr>
            <a:endCxn id="583" idx="3"/>
          </p:cNvCxnSpPr>
          <p:nvPr/>
        </p:nvCxnSpPr>
        <p:spPr>
          <a:xfrm rot="5400000">
            <a:off x="6387749" y="2959138"/>
            <a:ext cx="368400" cy="326400"/>
          </a:xfrm>
          <a:prstGeom prst="bentConnector2">
            <a:avLst/>
          </a:prstGeom>
          <a:noFill/>
          <a:ln cap="flat" cmpd="sng" w="9525">
            <a:solidFill>
              <a:srgbClr val="3C78D8"/>
            </a:solidFill>
            <a:prstDash val="solid"/>
            <a:round/>
            <a:headEnd len="med" w="med" type="none"/>
            <a:tailEnd len="med" w="med" type="oval"/>
          </a:ln>
        </p:spPr>
      </p:cxnSp>
      <p:cxnSp>
        <p:nvCxnSpPr>
          <p:cNvPr id="590" name="Google Shape;590;p39"/>
          <p:cNvCxnSpPr>
            <a:endCxn id="586" idx="1"/>
          </p:cNvCxnSpPr>
          <p:nvPr/>
        </p:nvCxnSpPr>
        <p:spPr>
          <a:xfrm flipH="1" rot="-5400000">
            <a:off x="6217343" y="3455986"/>
            <a:ext cx="1293300" cy="257400"/>
          </a:xfrm>
          <a:prstGeom prst="bentConnector2">
            <a:avLst/>
          </a:prstGeom>
          <a:noFill/>
          <a:ln cap="flat" cmpd="sng" w="9525">
            <a:solidFill>
              <a:srgbClr val="3C78D8"/>
            </a:solidFill>
            <a:prstDash val="solid"/>
            <a:round/>
            <a:headEnd len="med" w="med" type="none"/>
            <a:tailEnd len="med" w="med" type="oval"/>
          </a:ln>
        </p:spPr>
      </p:cxnSp>
      <p:cxnSp>
        <p:nvCxnSpPr>
          <p:cNvPr id="591" name="Google Shape;591;p39"/>
          <p:cNvCxnSpPr>
            <a:endCxn id="584" idx="3"/>
          </p:cNvCxnSpPr>
          <p:nvPr/>
        </p:nvCxnSpPr>
        <p:spPr>
          <a:xfrm rot="5400000">
            <a:off x="6076725" y="3270388"/>
            <a:ext cx="990600" cy="326400"/>
          </a:xfrm>
          <a:prstGeom prst="bentConnector2">
            <a:avLst/>
          </a:prstGeom>
          <a:noFill/>
          <a:ln cap="flat" cmpd="sng" w="9525">
            <a:solidFill>
              <a:srgbClr val="3C78D8"/>
            </a:solidFill>
            <a:prstDash val="solid"/>
            <a:round/>
            <a:headEnd len="med" w="med" type="none"/>
            <a:tailEnd len="med" w="med" type="oval"/>
          </a:ln>
        </p:spPr>
      </p:cxnSp>
      <p:cxnSp>
        <p:nvCxnSpPr>
          <p:cNvPr id="592" name="Google Shape;592;p39"/>
          <p:cNvCxnSpPr>
            <a:endCxn id="585" idx="3"/>
          </p:cNvCxnSpPr>
          <p:nvPr/>
        </p:nvCxnSpPr>
        <p:spPr>
          <a:xfrm rot="5400000">
            <a:off x="5765402" y="3581489"/>
            <a:ext cx="1613100" cy="326400"/>
          </a:xfrm>
          <a:prstGeom prst="bentConnector2">
            <a:avLst/>
          </a:prstGeom>
          <a:noFill/>
          <a:ln cap="flat" cmpd="sng" w="9525">
            <a:solidFill>
              <a:srgbClr val="3C78D8"/>
            </a:solidFill>
            <a:prstDash val="solid"/>
            <a:round/>
            <a:headEnd len="med" w="med" type="none"/>
            <a:tailEnd len="med" w="med"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40"/>
          <p:cNvSpPr txBox="1"/>
          <p:nvPr/>
        </p:nvSpPr>
        <p:spPr>
          <a:xfrm>
            <a:off x="0" y="0"/>
            <a:ext cx="9144000" cy="55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3C78D8"/>
                </a:solidFill>
                <a:latin typeface="Comfortaa"/>
                <a:ea typeface="Comfortaa"/>
                <a:cs typeface="Comfortaa"/>
                <a:sym typeface="Comfortaa"/>
              </a:rPr>
              <a:t>Iron</a:t>
            </a:r>
            <a:endParaRPr sz="2400">
              <a:solidFill>
                <a:srgbClr val="3C78D8"/>
              </a:solidFill>
              <a:latin typeface="Comfortaa"/>
              <a:ea typeface="Comfortaa"/>
              <a:cs typeface="Comfortaa"/>
              <a:sym typeface="Comfortaa"/>
            </a:endParaRPr>
          </a:p>
        </p:txBody>
      </p:sp>
      <p:sp>
        <p:nvSpPr>
          <p:cNvPr id="598" name="Google Shape;598;p40"/>
          <p:cNvSpPr/>
          <p:nvPr/>
        </p:nvSpPr>
        <p:spPr>
          <a:xfrm>
            <a:off x="3248388" y="570175"/>
            <a:ext cx="2645100" cy="690600"/>
          </a:xfrm>
          <a:prstGeom prst="roundRect">
            <a:avLst>
              <a:gd fmla="val 16667" name="adj"/>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 sz="1800">
                <a:solidFill>
                  <a:srgbClr val="FFFFFF"/>
                </a:solidFill>
                <a:latin typeface="Comfortaa"/>
                <a:ea typeface="Comfortaa"/>
                <a:cs typeface="Comfortaa"/>
                <a:sym typeface="Comfortaa"/>
              </a:rPr>
              <a:t>Functions of iron</a:t>
            </a:r>
            <a:endParaRPr b="1" sz="1800">
              <a:solidFill>
                <a:srgbClr val="FFFFFF"/>
              </a:solidFill>
              <a:latin typeface="Comfortaa"/>
              <a:ea typeface="Comfortaa"/>
              <a:cs typeface="Comfortaa"/>
              <a:sym typeface="Comfortaa"/>
            </a:endParaRPr>
          </a:p>
        </p:txBody>
      </p:sp>
      <p:sp>
        <p:nvSpPr>
          <p:cNvPr id="599" name="Google Shape;599;p40"/>
          <p:cNvSpPr/>
          <p:nvPr/>
        </p:nvSpPr>
        <p:spPr>
          <a:xfrm>
            <a:off x="6121887" y="258450"/>
            <a:ext cx="29763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Body stores iron as ferritin, hemosiderin and transferrin </a:t>
            </a:r>
            <a:endParaRPr sz="1100">
              <a:latin typeface="Century Gothic"/>
              <a:ea typeface="Century Gothic"/>
              <a:cs typeface="Century Gothic"/>
              <a:sym typeface="Century Gothic"/>
            </a:endParaRPr>
          </a:p>
        </p:txBody>
      </p:sp>
      <p:sp>
        <p:nvSpPr>
          <p:cNvPr id="600" name="Google Shape;600;p40"/>
          <p:cNvSpPr/>
          <p:nvPr/>
        </p:nvSpPr>
        <p:spPr>
          <a:xfrm>
            <a:off x="6122118" y="1054625"/>
            <a:ext cx="29763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Adult women have much lower iron storage than men </a:t>
            </a:r>
            <a:endParaRPr sz="1100">
              <a:latin typeface="Century Gothic"/>
              <a:ea typeface="Century Gothic"/>
              <a:cs typeface="Century Gothic"/>
              <a:sym typeface="Century Gothic"/>
            </a:endParaRPr>
          </a:p>
        </p:txBody>
      </p:sp>
      <p:sp>
        <p:nvSpPr>
          <p:cNvPr id="601" name="Google Shape;601;p40"/>
          <p:cNvSpPr/>
          <p:nvPr/>
        </p:nvSpPr>
        <p:spPr>
          <a:xfrm>
            <a:off x="45588" y="293400"/>
            <a:ext cx="29052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Part of hemoglobin, myoglobin, cytochromes </a:t>
            </a:r>
            <a:r>
              <a:rPr lang="en" sz="600">
                <a:solidFill>
                  <a:srgbClr val="666666"/>
                </a:solidFill>
                <a:latin typeface="Century Gothic"/>
                <a:ea typeface="Century Gothic"/>
                <a:cs typeface="Century Gothic"/>
                <a:sym typeface="Century Gothic"/>
              </a:rPr>
              <a:t>electron transport chain</a:t>
            </a:r>
            <a:endParaRPr sz="600">
              <a:solidFill>
                <a:srgbClr val="666666"/>
              </a:solidFill>
              <a:latin typeface="Century Gothic"/>
              <a:ea typeface="Century Gothic"/>
              <a:cs typeface="Century Gothic"/>
              <a:sym typeface="Century Gothic"/>
            </a:endParaRPr>
          </a:p>
        </p:txBody>
      </p:sp>
      <p:sp>
        <p:nvSpPr>
          <p:cNvPr id="602" name="Google Shape;602;p40"/>
          <p:cNvSpPr/>
          <p:nvPr/>
        </p:nvSpPr>
        <p:spPr>
          <a:xfrm>
            <a:off x="45588" y="1036500"/>
            <a:ext cx="29052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Oxygen transport and metabolism</a:t>
            </a:r>
            <a:endParaRPr sz="1200">
              <a:latin typeface="Century Gothic"/>
              <a:ea typeface="Century Gothic"/>
              <a:cs typeface="Century Gothic"/>
              <a:sym typeface="Century Gothic"/>
            </a:endParaRPr>
          </a:p>
        </p:txBody>
      </p:sp>
      <p:cxnSp>
        <p:nvCxnSpPr>
          <p:cNvPr id="603" name="Google Shape;603;p40"/>
          <p:cNvCxnSpPr>
            <a:stCxn id="598" idx="3"/>
            <a:endCxn id="599" idx="1"/>
          </p:cNvCxnSpPr>
          <p:nvPr/>
        </p:nvCxnSpPr>
        <p:spPr>
          <a:xfrm flipH="1" rot="10800000">
            <a:off x="5893488" y="482575"/>
            <a:ext cx="228300" cy="432900"/>
          </a:xfrm>
          <a:prstGeom prst="curvedConnector3">
            <a:avLst>
              <a:gd fmla="val 50022" name="adj1"/>
            </a:avLst>
          </a:prstGeom>
          <a:noFill/>
          <a:ln cap="flat" cmpd="sng" w="9525">
            <a:solidFill>
              <a:schemeClr val="dk2"/>
            </a:solidFill>
            <a:prstDash val="solid"/>
            <a:round/>
            <a:headEnd len="med" w="med" type="none"/>
            <a:tailEnd len="med" w="med" type="none"/>
          </a:ln>
        </p:spPr>
      </p:cxnSp>
      <p:cxnSp>
        <p:nvCxnSpPr>
          <p:cNvPr id="604" name="Google Shape;604;p40"/>
          <p:cNvCxnSpPr>
            <a:stCxn id="598" idx="3"/>
            <a:endCxn id="600" idx="1"/>
          </p:cNvCxnSpPr>
          <p:nvPr/>
        </p:nvCxnSpPr>
        <p:spPr>
          <a:xfrm>
            <a:off x="5893488" y="915475"/>
            <a:ext cx="228600" cy="363300"/>
          </a:xfrm>
          <a:prstGeom prst="curvedConnector3">
            <a:avLst>
              <a:gd fmla="val 50007" name="adj1"/>
            </a:avLst>
          </a:prstGeom>
          <a:noFill/>
          <a:ln cap="flat" cmpd="sng" w="9525">
            <a:solidFill>
              <a:schemeClr val="dk2"/>
            </a:solidFill>
            <a:prstDash val="solid"/>
            <a:round/>
            <a:headEnd len="med" w="med" type="none"/>
            <a:tailEnd len="med" w="med" type="none"/>
          </a:ln>
        </p:spPr>
      </p:cxnSp>
      <p:cxnSp>
        <p:nvCxnSpPr>
          <p:cNvPr id="605" name="Google Shape;605;p40"/>
          <p:cNvCxnSpPr>
            <a:stCxn id="598" idx="1"/>
            <a:endCxn id="601" idx="3"/>
          </p:cNvCxnSpPr>
          <p:nvPr/>
        </p:nvCxnSpPr>
        <p:spPr>
          <a:xfrm rot="10800000">
            <a:off x="2950788" y="517675"/>
            <a:ext cx="297600" cy="3978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606" name="Google Shape;606;p40"/>
          <p:cNvCxnSpPr>
            <a:stCxn id="598" idx="1"/>
            <a:endCxn id="602" idx="3"/>
          </p:cNvCxnSpPr>
          <p:nvPr/>
        </p:nvCxnSpPr>
        <p:spPr>
          <a:xfrm flipH="1">
            <a:off x="2950788" y="915475"/>
            <a:ext cx="297600" cy="3453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607" name="Google Shape;607;p40"/>
          <p:cNvSpPr txBox="1"/>
          <p:nvPr/>
        </p:nvSpPr>
        <p:spPr>
          <a:xfrm>
            <a:off x="3446225" y="1546738"/>
            <a:ext cx="22500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Sources and RDA (mg/day)</a:t>
            </a:r>
            <a:endParaRPr sz="1200">
              <a:latin typeface="Century Gothic"/>
              <a:ea typeface="Century Gothic"/>
              <a:cs typeface="Century Gothic"/>
              <a:sym typeface="Century Gothic"/>
            </a:endParaRPr>
          </a:p>
        </p:txBody>
      </p:sp>
      <p:sp>
        <p:nvSpPr>
          <p:cNvPr id="608" name="Google Shape;608;p40"/>
          <p:cNvSpPr txBox="1"/>
          <p:nvPr/>
        </p:nvSpPr>
        <p:spPr>
          <a:xfrm>
            <a:off x="155600" y="1917850"/>
            <a:ext cx="3812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Century Gothic"/>
                <a:ea typeface="Century Gothic"/>
                <a:cs typeface="Century Gothic"/>
                <a:sym typeface="Century Gothic"/>
              </a:rPr>
              <a:t>Heme iron:</a:t>
            </a:r>
            <a:r>
              <a:rPr lang="en" sz="1000">
                <a:solidFill>
                  <a:schemeClr val="dk1"/>
                </a:solidFill>
                <a:latin typeface="Century Gothic"/>
                <a:ea typeface="Century Gothic"/>
                <a:cs typeface="Century Gothic"/>
                <a:sym typeface="Century Gothic"/>
              </a:rPr>
              <a:t> Animal products (meat, liver), 25% absorption </a:t>
            </a:r>
            <a:endParaRPr sz="1000">
              <a:latin typeface="Century Gothic"/>
              <a:ea typeface="Century Gothic"/>
              <a:cs typeface="Century Gothic"/>
              <a:sym typeface="Century Gothic"/>
            </a:endParaRPr>
          </a:p>
        </p:txBody>
      </p:sp>
      <p:sp>
        <p:nvSpPr>
          <p:cNvPr id="609" name="Google Shape;609;p40"/>
          <p:cNvSpPr txBox="1"/>
          <p:nvPr/>
        </p:nvSpPr>
        <p:spPr>
          <a:xfrm>
            <a:off x="5567925" y="1917850"/>
            <a:ext cx="3576000" cy="3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Century Gothic"/>
                <a:ea typeface="Century Gothic"/>
                <a:cs typeface="Century Gothic"/>
                <a:sym typeface="Century Gothic"/>
              </a:rPr>
              <a:t>Nonheme iron:</a:t>
            </a:r>
            <a:r>
              <a:rPr lang="en" sz="1000">
                <a:latin typeface="Century Gothic"/>
                <a:ea typeface="Century Gothic"/>
                <a:cs typeface="Century Gothic"/>
                <a:sym typeface="Century Gothic"/>
              </a:rPr>
              <a:t> Plants (spinach, beans), 5% absorption </a:t>
            </a:r>
            <a:endParaRPr sz="1000">
              <a:latin typeface="Century Gothic"/>
              <a:ea typeface="Century Gothic"/>
              <a:cs typeface="Century Gothic"/>
              <a:sym typeface="Century Gothic"/>
            </a:endParaRPr>
          </a:p>
        </p:txBody>
      </p:sp>
      <p:cxnSp>
        <p:nvCxnSpPr>
          <p:cNvPr id="610" name="Google Shape;610;p40"/>
          <p:cNvCxnSpPr>
            <a:stCxn id="607" idx="1"/>
            <a:endCxn id="608" idx="0"/>
          </p:cNvCxnSpPr>
          <p:nvPr/>
        </p:nvCxnSpPr>
        <p:spPr>
          <a:xfrm flipH="1">
            <a:off x="2061725" y="1732288"/>
            <a:ext cx="1384500" cy="185700"/>
          </a:xfrm>
          <a:prstGeom prst="curvedConnector2">
            <a:avLst/>
          </a:prstGeom>
          <a:noFill/>
          <a:ln cap="flat" cmpd="sng" w="9525">
            <a:solidFill>
              <a:schemeClr val="dk2"/>
            </a:solidFill>
            <a:prstDash val="solid"/>
            <a:round/>
            <a:headEnd len="med" w="med" type="none"/>
            <a:tailEnd len="med" w="med" type="none"/>
          </a:ln>
        </p:spPr>
      </p:cxnSp>
      <p:cxnSp>
        <p:nvCxnSpPr>
          <p:cNvPr id="611" name="Google Shape;611;p40"/>
          <p:cNvCxnSpPr>
            <a:stCxn id="607" idx="3"/>
            <a:endCxn id="609" idx="0"/>
          </p:cNvCxnSpPr>
          <p:nvPr/>
        </p:nvCxnSpPr>
        <p:spPr>
          <a:xfrm>
            <a:off x="5696225" y="1732288"/>
            <a:ext cx="1659600" cy="185700"/>
          </a:xfrm>
          <a:prstGeom prst="curvedConnector2">
            <a:avLst/>
          </a:prstGeom>
          <a:noFill/>
          <a:ln cap="flat" cmpd="sng" w="9525">
            <a:solidFill>
              <a:schemeClr val="dk2"/>
            </a:solidFill>
            <a:prstDash val="solid"/>
            <a:round/>
            <a:headEnd len="med" w="med" type="none"/>
            <a:tailEnd len="med" w="med" type="none"/>
          </a:ln>
        </p:spPr>
      </p:cxnSp>
      <p:cxnSp>
        <p:nvCxnSpPr>
          <p:cNvPr id="612" name="Google Shape;612;p40"/>
          <p:cNvCxnSpPr>
            <a:stCxn id="607" idx="2"/>
            <a:endCxn id="613" idx="0"/>
          </p:cNvCxnSpPr>
          <p:nvPr/>
        </p:nvCxnSpPr>
        <p:spPr>
          <a:xfrm>
            <a:off x="4571225" y="1917838"/>
            <a:ext cx="900" cy="383700"/>
          </a:xfrm>
          <a:prstGeom prst="straightConnector1">
            <a:avLst/>
          </a:prstGeom>
          <a:noFill/>
          <a:ln cap="flat" cmpd="sng" w="9525">
            <a:solidFill>
              <a:schemeClr val="dk2"/>
            </a:solidFill>
            <a:prstDash val="solid"/>
            <a:round/>
            <a:headEnd len="med" w="med" type="none"/>
            <a:tailEnd len="med" w="med" type="none"/>
          </a:ln>
        </p:spPr>
      </p:cxnSp>
      <p:sp>
        <p:nvSpPr>
          <p:cNvPr id="613" name="Google Shape;613;p40"/>
          <p:cNvSpPr txBox="1"/>
          <p:nvPr/>
        </p:nvSpPr>
        <p:spPr>
          <a:xfrm>
            <a:off x="2752800" y="2301450"/>
            <a:ext cx="3638400" cy="28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000">
                <a:solidFill>
                  <a:schemeClr val="dk1"/>
                </a:solidFill>
                <a:latin typeface="Century Gothic"/>
                <a:ea typeface="Century Gothic"/>
                <a:cs typeface="Century Gothic"/>
                <a:sym typeface="Century Gothic"/>
              </a:rPr>
              <a:t>Men: 8, Women: 18, Children: 7-15</a:t>
            </a:r>
            <a:endParaRPr sz="1000">
              <a:solidFill>
                <a:schemeClr val="dk1"/>
              </a:solidFill>
              <a:latin typeface="Century Gothic"/>
              <a:ea typeface="Century Gothic"/>
              <a:cs typeface="Century Gothic"/>
              <a:sym typeface="Century Gothic"/>
            </a:endParaRPr>
          </a:p>
        </p:txBody>
      </p:sp>
      <p:sp>
        <p:nvSpPr>
          <p:cNvPr id="614" name="Google Shape;614;p40"/>
          <p:cNvSpPr/>
          <p:nvPr/>
        </p:nvSpPr>
        <p:spPr>
          <a:xfrm>
            <a:off x="5428850" y="4701578"/>
            <a:ext cx="3613200" cy="3555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Occurs in persons receiving repeated blood</a:t>
            </a:r>
            <a:endParaRPr sz="11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transfusions</a:t>
            </a:r>
            <a:endParaRPr sz="1100">
              <a:latin typeface="Century Gothic"/>
              <a:ea typeface="Century Gothic"/>
              <a:cs typeface="Century Gothic"/>
              <a:sym typeface="Century Gothic"/>
            </a:endParaRPr>
          </a:p>
        </p:txBody>
      </p:sp>
      <p:sp>
        <p:nvSpPr>
          <p:cNvPr id="615" name="Google Shape;615;p40"/>
          <p:cNvSpPr/>
          <p:nvPr/>
        </p:nvSpPr>
        <p:spPr>
          <a:xfrm>
            <a:off x="519575" y="3312275"/>
            <a:ext cx="2393700" cy="4485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lang="en">
                <a:latin typeface="Century Gothic"/>
                <a:ea typeface="Century Gothic"/>
                <a:cs typeface="Century Gothic"/>
                <a:sym typeface="Century Gothic"/>
              </a:rPr>
              <a:t>Iron deficiency anemia</a:t>
            </a:r>
            <a:endParaRPr>
              <a:latin typeface="Century Gothic"/>
              <a:ea typeface="Century Gothic"/>
              <a:cs typeface="Century Gothic"/>
              <a:sym typeface="Century Gothic"/>
            </a:endParaRPr>
          </a:p>
          <a:p>
            <a:pPr indent="0" lvl="0" marL="0" rtl="0" algn="ctr">
              <a:spcBef>
                <a:spcPts val="0"/>
              </a:spcBef>
              <a:spcAft>
                <a:spcPts val="0"/>
              </a:spcAft>
              <a:buNone/>
            </a:pPr>
            <a:r>
              <a:rPr lang="en" sz="1200">
                <a:latin typeface="Century Gothic"/>
                <a:ea typeface="Century Gothic"/>
                <a:cs typeface="Century Gothic"/>
                <a:sym typeface="Century Gothic"/>
              </a:rPr>
              <a:t>(Is the most common)</a:t>
            </a:r>
            <a:endParaRPr sz="1200">
              <a:latin typeface="Century Gothic"/>
              <a:ea typeface="Century Gothic"/>
              <a:cs typeface="Century Gothic"/>
              <a:sym typeface="Century Gothic"/>
            </a:endParaRPr>
          </a:p>
        </p:txBody>
      </p:sp>
      <p:sp>
        <p:nvSpPr>
          <p:cNvPr id="616" name="Google Shape;616;p40"/>
          <p:cNvSpPr/>
          <p:nvPr/>
        </p:nvSpPr>
        <p:spPr>
          <a:xfrm>
            <a:off x="5338449" y="3312275"/>
            <a:ext cx="3472200" cy="2868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None/>
            </a:pPr>
            <a:r>
              <a:rPr lang="en">
                <a:latin typeface="Century Gothic"/>
                <a:ea typeface="Century Gothic"/>
                <a:cs typeface="Century Gothic"/>
                <a:sym typeface="Century Gothic"/>
              </a:rPr>
              <a:t>Hemosiderosis (iron overload disorder)</a:t>
            </a:r>
            <a:endParaRPr>
              <a:latin typeface="Century Gothic"/>
              <a:ea typeface="Century Gothic"/>
              <a:cs typeface="Century Gothic"/>
              <a:sym typeface="Century Gothic"/>
            </a:endParaRPr>
          </a:p>
        </p:txBody>
      </p:sp>
      <p:sp>
        <p:nvSpPr>
          <p:cNvPr id="617" name="Google Shape;617;p40"/>
          <p:cNvSpPr/>
          <p:nvPr/>
        </p:nvSpPr>
        <p:spPr>
          <a:xfrm>
            <a:off x="1673579" y="2721801"/>
            <a:ext cx="5229900" cy="354000"/>
          </a:xfrm>
          <a:prstGeom prst="roundRect">
            <a:avLst>
              <a:gd fmla="val 16667" name="adj"/>
            </a:avLst>
          </a:prstGeom>
          <a:solidFill>
            <a:srgbClr val="3C78D8"/>
          </a:solidFill>
          <a:ln>
            <a:noFill/>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Comfortaa"/>
                <a:ea typeface="Comfortaa"/>
                <a:cs typeface="Comfortaa"/>
                <a:sym typeface="Comfortaa"/>
              </a:rPr>
              <a:t>Iron Deficiency</a:t>
            </a:r>
            <a:endParaRPr b="1" sz="1600">
              <a:solidFill>
                <a:srgbClr val="FFFFFF"/>
              </a:solidFill>
              <a:latin typeface="Exo"/>
              <a:ea typeface="Exo"/>
              <a:cs typeface="Exo"/>
              <a:sym typeface="Exo"/>
            </a:endParaRPr>
          </a:p>
        </p:txBody>
      </p:sp>
      <p:cxnSp>
        <p:nvCxnSpPr>
          <p:cNvPr id="618" name="Google Shape;618;p40"/>
          <p:cNvCxnSpPr>
            <a:stCxn id="617" idx="2"/>
            <a:endCxn id="615" idx="0"/>
          </p:cNvCxnSpPr>
          <p:nvPr/>
        </p:nvCxnSpPr>
        <p:spPr>
          <a:xfrm rot="5400000">
            <a:off x="2884229" y="1907901"/>
            <a:ext cx="236400" cy="2572200"/>
          </a:xfrm>
          <a:prstGeom prst="bentConnector3">
            <a:avLst>
              <a:gd fmla="val 50016" name="adj1"/>
            </a:avLst>
          </a:prstGeom>
          <a:noFill/>
          <a:ln cap="flat" cmpd="sng" w="9525">
            <a:solidFill>
              <a:srgbClr val="666666"/>
            </a:solidFill>
            <a:prstDash val="solid"/>
            <a:round/>
            <a:headEnd len="med" w="med" type="none"/>
            <a:tailEnd len="med" w="med" type="none"/>
          </a:ln>
        </p:spPr>
      </p:cxnSp>
      <p:cxnSp>
        <p:nvCxnSpPr>
          <p:cNvPr id="619" name="Google Shape;619;p40"/>
          <p:cNvCxnSpPr>
            <a:stCxn id="617" idx="2"/>
            <a:endCxn id="616" idx="0"/>
          </p:cNvCxnSpPr>
          <p:nvPr/>
        </p:nvCxnSpPr>
        <p:spPr>
          <a:xfrm flipH="1" rot="-5400000">
            <a:off x="5563379" y="1800951"/>
            <a:ext cx="236400" cy="2786100"/>
          </a:xfrm>
          <a:prstGeom prst="bentConnector3">
            <a:avLst>
              <a:gd fmla="val 50016" name="adj1"/>
            </a:avLst>
          </a:prstGeom>
          <a:noFill/>
          <a:ln cap="flat" cmpd="sng" w="9525">
            <a:solidFill>
              <a:srgbClr val="666666"/>
            </a:solidFill>
            <a:prstDash val="solid"/>
            <a:round/>
            <a:headEnd len="med" w="med" type="none"/>
            <a:tailEnd len="med" w="med" type="none"/>
          </a:ln>
        </p:spPr>
      </p:cxnSp>
      <p:sp>
        <p:nvSpPr>
          <p:cNvPr id="620" name="Google Shape;620;p40"/>
          <p:cNvSpPr/>
          <p:nvPr/>
        </p:nvSpPr>
        <p:spPr>
          <a:xfrm>
            <a:off x="5428304" y="3662305"/>
            <a:ext cx="3613200" cy="3606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Due to iron excess (toxicity)</a:t>
            </a:r>
            <a:endParaRPr sz="1100">
              <a:latin typeface="Century Gothic"/>
              <a:ea typeface="Century Gothic"/>
              <a:cs typeface="Century Gothic"/>
              <a:sym typeface="Century Gothic"/>
            </a:endParaRPr>
          </a:p>
        </p:txBody>
      </p:sp>
      <p:sp>
        <p:nvSpPr>
          <p:cNvPr id="621" name="Google Shape;621;p40"/>
          <p:cNvSpPr/>
          <p:nvPr/>
        </p:nvSpPr>
        <p:spPr>
          <a:xfrm>
            <a:off x="651275" y="4097101"/>
            <a:ext cx="3472200" cy="4485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Growing children, pregnant, lactating and</a:t>
            </a:r>
            <a:endParaRPr sz="1100">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menstruating women need more iron</a:t>
            </a:r>
            <a:endParaRPr sz="1100">
              <a:latin typeface="Century Gothic"/>
              <a:ea typeface="Century Gothic"/>
              <a:cs typeface="Century Gothic"/>
              <a:sym typeface="Century Gothic"/>
            </a:endParaRPr>
          </a:p>
        </p:txBody>
      </p:sp>
      <p:cxnSp>
        <p:nvCxnSpPr>
          <p:cNvPr id="622" name="Google Shape;622;p40"/>
          <p:cNvCxnSpPr>
            <a:stCxn id="616" idx="1"/>
            <a:endCxn id="614" idx="1"/>
          </p:cNvCxnSpPr>
          <p:nvPr/>
        </p:nvCxnSpPr>
        <p:spPr>
          <a:xfrm>
            <a:off x="5338449" y="3455675"/>
            <a:ext cx="90300" cy="1423800"/>
          </a:xfrm>
          <a:prstGeom prst="bentConnector3">
            <a:avLst>
              <a:gd fmla="val -263704" name="adj1"/>
            </a:avLst>
          </a:prstGeom>
          <a:noFill/>
          <a:ln cap="flat" cmpd="sng" w="9525">
            <a:solidFill>
              <a:srgbClr val="999999"/>
            </a:solidFill>
            <a:prstDash val="solid"/>
            <a:round/>
            <a:headEnd len="med" w="med" type="none"/>
            <a:tailEnd len="med" w="med" type="none"/>
          </a:ln>
        </p:spPr>
      </p:cxnSp>
      <p:cxnSp>
        <p:nvCxnSpPr>
          <p:cNvPr id="623" name="Google Shape;623;p40"/>
          <p:cNvCxnSpPr>
            <a:stCxn id="615" idx="1"/>
            <a:endCxn id="621" idx="1"/>
          </p:cNvCxnSpPr>
          <p:nvPr/>
        </p:nvCxnSpPr>
        <p:spPr>
          <a:xfrm>
            <a:off x="519575" y="3536525"/>
            <a:ext cx="131700" cy="784800"/>
          </a:xfrm>
          <a:prstGeom prst="bentConnector3">
            <a:avLst>
              <a:gd fmla="val -180809" name="adj1"/>
            </a:avLst>
          </a:prstGeom>
          <a:noFill/>
          <a:ln cap="flat" cmpd="sng" w="9525">
            <a:solidFill>
              <a:srgbClr val="999999"/>
            </a:solidFill>
            <a:prstDash val="solid"/>
            <a:round/>
            <a:headEnd len="med" w="med" type="none"/>
            <a:tailEnd len="med" w="med" type="none"/>
          </a:ln>
        </p:spPr>
      </p:cxnSp>
      <p:cxnSp>
        <p:nvCxnSpPr>
          <p:cNvPr id="624" name="Google Shape;624;p40"/>
          <p:cNvCxnSpPr>
            <a:stCxn id="620" idx="1"/>
          </p:cNvCxnSpPr>
          <p:nvPr/>
        </p:nvCxnSpPr>
        <p:spPr>
          <a:xfrm flipH="1">
            <a:off x="5111504" y="3842605"/>
            <a:ext cx="316800" cy="6300"/>
          </a:xfrm>
          <a:prstGeom prst="straightConnector1">
            <a:avLst/>
          </a:prstGeom>
          <a:noFill/>
          <a:ln cap="flat" cmpd="sng" w="9525">
            <a:solidFill>
              <a:srgbClr val="999999"/>
            </a:solidFill>
            <a:prstDash val="solid"/>
            <a:round/>
            <a:headEnd len="med" w="med" type="none"/>
            <a:tailEnd len="med" w="med" type="none"/>
          </a:ln>
        </p:spPr>
      </p:cxnSp>
      <p:sp>
        <p:nvSpPr>
          <p:cNvPr id="625" name="Google Shape;625;p40"/>
          <p:cNvSpPr/>
          <p:nvPr/>
        </p:nvSpPr>
        <p:spPr>
          <a:xfrm>
            <a:off x="5428854" y="4139800"/>
            <a:ext cx="3613200" cy="4242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48000" lIns="48000" spcFirstLastPara="1" rIns="48000" wrap="square" tIns="48000">
            <a:noAutofit/>
          </a:bodyPr>
          <a:lstStyle/>
          <a:p>
            <a:pPr indent="0" lvl="0" marL="0" rtl="0" algn="ctr">
              <a:spcBef>
                <a:spcPts val="0"/>
              </a:spcBef>
              <a:spcAft>
                <a:spcPts val="0"/>
              </a:spcAft>
              <a:buClr>
                <a:schemeClr val="dk1"/>
              </a:buClr>
              <a:buSzPts val="1100"/>
              <a:buFont typeface="Arial"/>
              <a:buNone/>
            </a:pPr>
            <a:r>
              <a:rPr lang="en" sz="1100">
                <a:solidFill>
                  <a:schemeClr val="dk1"/>
                </a:solidFill>
                <a:latin typeface="Century Gothic"/>
                <a:ea typeface="Century Gothic"/>
                <a:cs typeface="Century Gothic"/>
                <a:sym typeface="Century Gothic"/>
              </a:rPr>
              <a:t>Hemosiderin (Iron stored in complex with ferritin</a:t>
            </a:r>
            <a:endParaRPr sz="11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100">
                <a:solidFill>
                  <a:schemeClr val="dk1"/>
                </a:solidFill>
                <a:latin typeface="Century Gothic"/>
                <a:ea typeface="Century Gothic"/>
                <a:cs typeface="Century Gothic"/>
                <a:sym typeface="Century Gothic"/>
              </a:rPr>
              <a:t>protein in liver and spleen)</a:t>
            </a:r>
            <a:endParaRPr sz="1100">
              <a:latin typeface="Century Gothic"/>
              <a:ea typeface="Century Gothic"/>
              <a:cs typeface="Century Gothic"/>
              <a:sym typeface="Century Gothic"/>
            </a:endParaRPr>
          </a:p>
        </p:txBody>
      </p:sp>
      <p:cxnSp>
        <p:nvCxnSpPr>
          <p:cNvPr id="626" name="Google Shape;626;p40"/>
          <p:cNvCxnSpPr/>
          <p:nvPr/>
        </p:nvCxnSpPr>
        <p:spPr>
          <a:xfrm flipH="1">
            <a:off x="5111504" y="4316938"/>
            <a:ext cx="316800" cy="6300"/>
          </a:xfrm>
          <a:prstGeom prst="straightConnector1">
            <a:avLst/>
          </a:prstGeom>
          <a:noFill/>
          <a:ln cap="flat" cmpd="sng" w="9525">
            <a:solidFill>
              <a:srgbClr val="999999"/>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41"/>
          <p:cNvSpPr txBox="1"/>
          <p:nvPr/>
        </p:nvSpPr>
        <p:spPr>
          <a:xfrm>
            <a:off x="2147538" y="219538"/>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632" name="Google Shape;632;p41"/>
          <p:cNvSpPr/>
          <p:nvPr/>
        </p:nvSpPr>
        <p:spPr>
          <a:xfrm>
            <a:off x="1668875" y="1618487"/>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endParaRPr>
          </a:p>
        </p:txBody>
      </p:sp>
      <p:sp>
        <p:nvSpPr>
          <p:cNvPr id="633" name="Google Shape;633;p41"/>
          <p:cNvSpPr/>
          <p:nvPr/>
        </p:nvSpPr>
        <p:spPr>
          <a:xfrm>
            <a:off x="1668875" y="2801588"/>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endParaRPr>
          </a:p>
        </p:txBody>
      </p:sp>
      <p:sp>
        <p:nvSpPr>
          <p:cNvPr id="634" name="Google Shape;634;p4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635" name="Google Shape;635;p41"/>
          <p:cNvSpPr txBox="1"/>
          <p:nvPr>
            <p:ph idx="1" type="body"/>
          </p:nvPr>
        </p:nvSpPr>
        <p:spPr>
          <a:xfrm>
            <a:off x="2197825" y="1469825"/>
            <a:ext cx="4433100" cy="5655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 sz="1600">
                <a:solidFill>
                  <a:srgbClr val="000000"/>
                </a:solidFill>
                <a:latin typeface="Century Gothic"/>
                <a:ea typeface="Century Gothic"/>
                <a:cs typeface="Century Gothic"/>
                <a:sym typeface="Century Gothic"/>
              </a:rPr>
              <a:t>Macro and micronutrients are essential</a:t>
            </a:r>
            <a:endParaRPr b="1"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b="1" lang="en" sz="1600">
                <a:solidFill>
                  <a:srgbClr val="000000"/>
                </a:solidFill>
                <a:latin typeface="Century Gothic"/>
                <a:ea typeface="Century Gothic"/>
                <a:cs typeface="Century Gothic"/>
                <a:sym typeface="Century Gothic"/>
              </a:rPr>
              <a:t>for energy and maintaining good health.</a:t>
            </a:r>
            <a:endParaRPr b="1" sz="1600">
              <a:solidFill>
                <a:srgbClr val="000000"/>
              </a:solidFill>
              <a:latin typeface="Century Gothic"/>
              <a:ea typeface="Century Gothic"/>
              <a:cs typeface="Century Gothic"/>
              <a:sym typeface="Century Gothic"/>
            </a:endParaRPr>
          </a:p>
        </p:txBody>
      </p:sp>
      <p:sp>
        <p:nvSpPr>
          <p:cNvPr id="636" name="Google Shape;636;p41"/>
          <p:cNvSpPr txBox="1"/>
          <p:nvPr>
            <p:ph idx="1" type="body"/>
          </p:nvPr>
        </p:nvSpPr>
        <p:spPr>
          <a:xfrm>
            <a:off x="2197825" y="2501300"/>
            <a:ext cx="5277300" cy="8688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 sz="1600">
                <a:solidFill>
                  <a:srgbClr val="000000"/>
                </a:solidFill>
                <a:latin typeface="Century Gothic"/>
                <a:ea typeface="Century Gothic"/>
                <a:cs typeface="Century Gothic"/>
                <a:sym typeface="Century Gothic"/>
              </a:rPr>
              <a:t>Various diseases are associated either with malnutrition or excessive intake of these nutrients.</a:t>
            </a:r>
            <a:endParaRPr b="1" sz="1600">
              <a:solidFill>
                <a:srgbClr val="000000"/>
              </a:solidFill>
              <a:latin typeface="Century Gothic"/>
              <a:ea typeface="Century Gothic"/>
              <a:cs typeface="Century Gothic"/>
              <a:sym typeface="Century Gothic"/>
            </a:endParaRPr>
          </a:p>
        </p:txBody>
      </p:sp>
      <p:sp>
        <p:nvSpPr>
          <p:cNvPr id="637" name="Google Shape;637;p4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pic>
        <p:nvPicPr>
          <p:cNvPr id="638" name="Google Shape;638;p41"/>
          <p:cNvPicPr preferRelativeResize="0"/>
          <p:nvPr/>
        </p:nvPicPr>
        <p:blipFill>
          <a:blip r:embed="rId3">
            <a:alphaModFix/>
          </a:blip>
          <a:stretch>
            <a:fillRect/>
          </a:stretch>
        </p:blipFill>
        <p:spPr>
          <a:xfrm>
            <a:off x="12" y="3855592"/>
            <a:ext cx="1457913" cy="123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42"/>
          <p:cNvSpPr txBox="1"/>
          <p:nvPr/>
        </p:nvSpPr>
        <p:spPr>
          <a:xfrm>
            <a:off x="2147513" y="-34987"/>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644" name="Google Shape;644;p4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645" name="Google Shape;645;p4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sp>
        <p:nvSpPr>
          <p:cNvPr id="646" name="Google Shape;646;p42"/>
          <p:cNvSpPr/>
          <p:nvPr/>
        </p:nvSpPr>
        <p:spPr>
          <a:xfrm>
            <a:off x="210938" y="704901"/>
            <a:ext cx="965100" cy="439200"/>
          </a:xfrm>
          <a:prstGeom prst="roundRect">
            <a:avLst>
              <a:gd fmla="val 16667" name="adj"/>
            </a:avLst>
          </a:prstGeom>
          <a:solidFill>
            <a:srgbClr val="6D9EEB"/>
          </a:solidFill>
          <a:ln>
            <a:noFill/>
          </a:ln>
        </p:spPr>
        <p:txBody>
          <a:bodyPr anchorCtr="0" anchor="t" bIns="27000" lIns="27000" spcFirstLastPara="1" rIns="27000" wrap="square" tIns="27000">
            <a:noAutofit/>
          </a:bodyPr>
          <a:lstStyle/>
          <a:p>
            <a:pPr indent="0" lvl="0" marL="0" rtl="0" algn="ctr">
              <a:spcBef>
                <a:spcPts val="0"/>
              </a:spcBef>
              <a:spcAft>
                <a:spcPts val="0"/>
              </a:spcAft>
              <a:buNone/>
            </a:pPr>
            <a:r>
              <a:rPr b="1" lang="en" sz="1200">
                <a:solidFill>
                  <a:schemeClr val="lt1"/>
                </a:solidFill>
                <a:latin typeface="Century Gothic"/>
                <a:ea typeface="Century Gothic"/>
                <a:cs typeface="Century Gothic"/>
                <a:sym typeface="Century Gothic"/>
              </a:rPr>
              <a:t>amino acids</a:t>
            </a:r>
            <a:endParaRPr sz="600">
              <a:solidFill>
                <a:srgbClr val="FFFFFF"/>
              </a:solidFill>
              <a:latin typeface="Exo"/>
              <a:ea typeface="Exo"/>
              <a:cs typeface="Exo"/>
              <a:sym typeface="Exo"/>
            </a:endParaRPr>
          </a:p>
        </p:txBody>
      </p:sp>
      <p:sp>
        <p:nvSpPr>
          <p:cNvPr id="647" name="Google Shape;647;p42"/>
          <p:cNvSpPr/>
          <p:nvPr/>
        </p:nvSpPr>
        <p:spPr>
          <a:xfrm flipH="1">
            <a:off x="1566400" y="1094175"/>
            <a:ext cx="2626200" cy="393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lang="en" sz="1200">
                <a:solidFill>
                  <a:srgbClr val="FFFFFF"/>
                </a:solidFill>
                <a:latin typeface="Century Gothic"/>
                <a:ea typeface="Century Gothic"/>
                <a:cs typeface="Century Gothic"/>
                <a:sym typeface="Century Gothic"/>
              </a:rPr>
              <a:t>N</a:t>
            </a:r>
            <a:r>
              <a:rPr lang="en" sz="1200">
                <a:solidFill>
                  <a:srgbClr val="FFFFFF"/>
                </a:solidFill>
                <a:latin typeface="Century Gothic"/>
                <a:ea typeface="Century Gothic"/>
                <a:cs typeface="Century Gothic"/>
                <a:sym typeface="Century Gothic"/>
              </a:rPr>
              <a:t>on-Essential (body can synthesis)</a:t>
            </a:r>
            <a:endParaRPr sz="1200">
              <a:solidFill>
                <a:srgbClr val="FFFFFF"/>
              </a:solidFill>
              <a:latin typeface="Century Gothic"/>
              <a:ea typeface="Century Gothic"/>
              <a:cs typeface="Century Gothic"/>
              <a:sym typeface="Century Gothic"/>
            </a:endParaRPr>
          </a:p>
        </p:txBody>
      </p:sp>
      <p:sp>
        <p:nvSpPr>
          <p:cNvPr id="648" name="Google Shape;648;p42"/>
          <p:cNvSpPr/>
          <p:nvPr/>
        </p:nvSpPr>
        <p:spPr>
          <a:xfrm>
            <a:off x="1566250" y="508100"/>
            <a:ext cx="2626200" cy="393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lang="en" sz="1200">
                <a:solidFill>
                  <a:srgbClr val="FFFFFF"/>
                </a:solidFill>
                <a:latin typeface="Century Gothic"/>
                <a:ea typeface="Century Gothic"/>
                <a:cs typeface="Century Gothic"/>
                <a:sym typeface="Century Gothic"/>
              </a:rPr>
              <a:t>Essential (body can’t synthesis)</a:t>
            </a:r>
            <a:endParaRPr sz="1200">
              <a:solidFill>
                <a:srgbClr val="FFFFFF"/>
              </a:solidFill>
              <a:latin typeface="Century Gothic"/>
              <a:ea typeface="Century Gothic"/>
              <a:cs typeface="Century Gothic"/>
              <a:sym typeface="Century Gothic"/>
            </a:endParaRPr>
          </a:p>
        </p:txBody>
      </p:sp>
      <p:sp>
        <p:nvSpPr>
          <p:cNvPr id="649" name="Google Shape;649;p42"/>
          <p:cNvSpPr/>
          <p:nvPr/>
        </p:nvSpPr>
        <p:spPr>
          <a:xfrm>
            <a:off x="96425" y="1633825"/>
            <a:ext cx="2051100" cy="5400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Normal </a:t>
            </a:r>
            <a:r>
              <a:rPr b="1" lang="en" sz="1200">
                <a:solidFill>
                  <a:srgbClr val="FFFFFF"/>
                </a:solidFill>
                <a:latin typeface="Century Gothic"/>
                <a:ea typeface="Century Gothic"/>
                <a:cs typeface="Century Gothic"/>
                <a:sym typeface="Century Gothic"/>
              </a:rPr>
              <a:t>N</a:t>
            </a:r>
            <a:r>
              <a:rPr b="1" i="0" lang="en" sz="1200" u="none" cap="none" strike="noStrike">
                <a:solidFill>
                  <a:srgbClr val="FFFFFF"/>
                </a:solidFill>
                <a:latin typeface="Century Gothic"/>
                <a:ea typeface="Century Gothic"/>
                <a:cs typeface="Century Gothic"/>
                <a:sym typeface="Century Gothic"/>
              </a:rPr>
              <a:t>itrogen </a:t>
            </a:r>
            <a:r>
              <a:rPr b="1" lang="en" sz="1200">
                <a:solidFill>
                  <a:srgbClr val="FFFFFF"/>
                </a:solidFill>
                <a:latin typeface="Century Gothic"/>
                <a:ea typeface="Century Gothic"/>
                <a:cs typeface="Century Gothic"/>
                <a:sym typeface="Century Gothic"/>
              </a:rPr>
              <a:t>B</a:t>
            </a:r>
            <a:r>
              <a:rPr b="1" i="0" lang="en" sz="1200" u="none" cap="none" strike="noStrike">
                <a:solidFill>
                  <a:srgbClr val="FFFFFF"/>
                </a:solidFill>
                <a:latin typeface="Century Gothic"/>
                <a:ea typeface="Century Gothic"/>
                <a:cs typeface="Century Gothic"/>
                <a:sym typeface="Century Gothic"/>
              </a:rPr>
              <a:t>alance </a:t>
            </a:r>
            <a:endParaRPr b="1" i="0" sz="1200" u="none" cap="none" strike="noStrike">
              <a:solidFill>
                <a:srgbClr val="FFFFFF"/>
              </a:solidFill>
              <a:latin typeface="Century Gothic"/>
              <a:ea typeface="Century Gothic"/>
              <a:cs typeface="Century Gothic"/>
              <a:sym typeface="Century Gothic"/>
            </a:endParaRPr>
          </a:p>
        </p:txBody>
      </p:sp>
      <p:sp>
        <p:nvSpPr>
          <p:cNvPr id="650" name="Google Shape;650;p42"/>
          <p:cNvSpPr/>
          <p:nvPr/>
        </p:nvSpPr>
        <p:spPr>
          <a:xfrm>
            <a:off x="1890475" y="1613275"/>
            <a:ext cx="3053400" cy="565500"/>
          </a:xfrm>
          <a:prstGeom prst="rect">
            <a:avLst/>
          </a:prstGeom>
          <a:solidFill>
            <a:srgbClr val="F3F3F3"/>
          </a:solidFill>
          <a:ln>
            <a:noFill/>
          </a:ln>
        </p:spPr>
        <p:txBody>
          <a:bodyPr anchorCtr="0" anchor="ctr" bIns="36000" lIns="36000" spcFirstLastPara="1" rIns="36000" wrap="square" tIns="36000">
            <a:noAutofit/>
          </a:bodyPr>
          <a:lstStyle/>
          <a:p>
            <a:pPr indent="-128587" lvl="0" marL="128587" marR="0" rtl="0" algn="ctr">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In </a:t>
            </a:r>
            <a:r>
              <a:rPr i="0" lang="en" sz="1200" u="none" cap="none" strike="noStrike">
                <a:latin typeface="Century Gothic"/>
                <a:ea typeface="Century Gothic"/>
                <a:cs typeface="Century Gothic"/>
                <a:sym typeface="Century Gothic"/>
              </a:rPr>
              <a:t>a healthy person, the nitrogen intake is equal to to nitrogen loss </a:t>
            </a:r>
            <a:r>
              <a:rPr i="0" lang="en" sz="1200" u="none" cap="none" strike="noStrike">
                <a:solidFill>
                  <a:srgbClr val="C00000"/>
                </a:solidFill>
                <a:latin typeface="Century Gothic"/>
                <a:ea typeface="Century Gothic"/>
                <a:cs typeface="Century Gothic"/>
                <a:sym typeface="Century Gothic"/>
              </a:rPr>
              <a:t> </a:t>
            </a:r>
            <a:endParaRPr i="0" sz="1200" u="none" cap="none" strike="noStrike">
              <a:solidFill>
                <a:srgbClr val="C00000"/>
              </a:solidFill>
              <a:latin typeface="Century Gothic"/>
              <a:ea typeface="Century Gothic"/>
              <a:cs typeface="Century Gothic"/>
              <a:sym typeface="Century Gothic"/>
            </a:endParaRPr>
          </a:p>
        </p:txBody>
      </p:sp>
      <p:sp>
        <p:nvSpPr>
          <p:cNvPr id="651" name="Google Shape;651;p42"/>
          <p:cNvSpPr/>
          <p:nvPr/>
        </p:nvSpPr>
        <p:spPr>
          <a:xfrm>
            <a:off x="96425" y="2149339"/>
            <a:ext cx="2051100" cy="5400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Negative </a:t>
            </a:r>
            <a:r>
              <a:rPr b="1" lang="en" sz="1200">
                <a:solidFill>
                  <a:srgbClr val="FFFFFF"/>
                </a:solidFill>
                <a:latin typeface="Century Gothic"/>
                <a:ea typeface="Century Gothic"/>
                <a:cs typeface="Century Gothic"/>
                <a:sym typeface="Century Gothic"/>
              </a:rPr>
              <a:t>N</a:t>
            </a:r>
            <a:r>
              <a:rPr b="1" i="0" lang="en" sz="1200" u="none" cap="none" strike="noStrike">
                <a:solidFill>
                  <a:srgbClr val="FFFFFF"/>
                </a:solidFill>
                <a:latin typeface="Century Gothic"/>
                <a:ea typeface="Century Gothic"/>
                <a:cs typeface="Century Gothic"/>
                <a:sym typeface="Century Gothic"/>
              </a:rPr>
              <a:t>itrogen </a:t>
            </a:r>
            <a:r>
              <a:rPr b="1" lang="en" sz="1200">
                <a:solidFill>
                  <a:srgbClr val="FFFFFF"/>
                </a:solidFill>
                <a:latin typeface="Century Gothic"/>
                <a:ea typeface="Century Gothic"/>
                <a:cs typeface="Century Gothic"/>
                <a:sym typeface="Century Gothic"/>
              </a:rPr>
              <a:t>B</a:t>
            </a:r>
            <a:r>
              <a:rPr b="1" i="0" lang="en" sz="1200" u="none" cap="none" strike="noStrike">
                <a:solidFill>
                  <a:srgbClr val="FFFFFF"/>
                </a:solidFill>
                <a:latin typeface="Century Gothic"/>
                <a:ea typeface="Century Gothic"/>
                <a:cs typeface="Century Gothic"/>
                <a:sym typeface="Century Gothic"/>
              </a:rPr>
              <a:t>alance </a:t>
            </a:r>
            <a:endParaRPr b="1" i="0" sz="1200" u="none" cap="none" strike="noStrike">
              <a:solidFill>
                <a:srgbClr val="FFFFFF"/>
              </a:solidFill>
              <a:latin typeface="Century Gothic"/>
              <a:ea typeface="Century Gothic"/>
              <a:cs typeface="Century Gothic"/>
              <a:sym typeface="Century Gothic"/>
            </a:endParaRPr>
          </a:p>
        </p:txBody>
      </p:sp>
      <p:sp>
        <p:nvSpPr>
          <p:cNvPr id="652" name="Google Shape;652;p42"/>
          <p:cNvSpPr/>
          <p:nvPr/>
        </p:nvSpPr>
        <p:spPr>
          <a:xfrm>
            <a:off x="1890475" y="2149351"/>
            <a:ext cx="3053400" cy="565500"/>
          </a:xfrm>
          <a:prstGeom prst="rect">
            <a:avLst/>
          </a:prstGeom>
          <a:solidFill>
            <a:srgbClr val="F3F3F3"/>
          </a:solidFill>
          <a:ln>
            <a:noFill/>
          </a:ln>
        </p:spPr>
        <p:txBody>
          <a:bodyPr anchorCtr="0" anchor="ctr" bIns="36000" lIns="36000" spcFirstLastPara="1" rIns="36000" wrap="square" tIns="36000">
            <a:noAutofit/>
          </a:bodyPr>
          <a:lstStyle/>
          <a:p>
            <a:pPr indent="-128587" lvl="0" marL="128587" marR="0" rtl="0" algn="ctr">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When nitrogen loss is more than intake</a:t>
            </a:r>
            <a:endParaRPr i="0" sz="1200" u="none" cap="none" strike="noStrike">
              <a:latin typeface="Century Gothic"/>
              <a:ea typeface="Century Gothic"/>
              <a:cs typeface="Century Gothic"/>
              <a:sym typeface="Century Gothic"/>
            </a:endParaRPr>
          </a:p>
        </p:txBody>
      </p:sp>
      <p:sp>
        <p:nvSpPr>
          <p:cNvPr id="653" name="Google Shape;653;p42"/>
          <p:cNvSpPr/>
          <p:nvPr/>
        </p:nvSpPr>
        <p:spPr>
          <a:xfrm>
            <a:off x="96425" y="2689350"/>
            <a:ext cx="2051100" cy="5400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Positive </a:t>
            </a:r>
            <a:r>
              <a:rPr b="1" lang="en" sz="1200">
                <a:solidFill>
                  <a:srgbClr val="FFFFFF"/>
                </a:solidFill>
                <a:latin typeface="Century Gothic"/>
                <a:ea typeface="Century Gothic"/>
                <a:cs typeface="Century Gothic"/>
                <a:sym typeface="Century Gothic"/>
              </a:rPr>
              <a:t>N</a:t>
            </a:r>
            <a:r>
              <a:rPr b="1" i="0" lang="en" sz="1200" u="none" cap="none" strike="noStrike">
                <a:solidFill>
                  <a:srgbClr val="FFFFFF"/>
                </a:solidFill>
                <a:latin typeface="Century Gothic"/>
                <a:ea typeface="Century Gothic"/>
                <a:cs typeface="Century Gothic"/>
                <a:sym typeface="Century Gothic"/>
              </a:rPr>
              <a:t>itrogen </a:t>
            </a:r>
            <a:r>
              <a:rPr b="1" lang="en" sz="1200">
                <a:solidFill>
                  <a:srgbClr val="FFFFFF"/>
                </a:solidFill>
                <a:latin typeface="Century Gothic"/>
                <a:ea typeface="Century Gothic"/>
                <a:cs typeface="Century Gothic"/>
                <a:sym typeface="Century Gothic"/>
              </a:rPr>
              <a:t>B</a:t>
            </a:r>
            <a:r>
              <a:rPr b="1" i="0" lang="en" sz="1200" u="none" cap="none" strike="noStrike">
                <a:solidFill>
                  <a:srgbClr val="FFFFFF"/>
                </a:solidFill>
                <a:latin typeface="Century Gothic"/>
                <a:ea typeface="Century Gothic"/>
                <a:cs typeface="Century Gothic"/>
                <a:sym typeface="Century Gothic"/>
              </a:rPr>
              <a:t>alance </a:t>
            </a:r>
            <a:endParaRPr b="1" i="0" sz="1200" u="none" cap="none" strike="noStrike">
              <a:solidFill>
                <a:srgbClr val="FFFFFF"/>
              </a:solidFill>
              <a:latin typeface="Century Gothic"/>
              <a:ea typeface="Century Gothic"/>
              <a:cs typeface="Century Gothic"/>
              <a:sym typeface="Century Gothic"/>
            </a:endParaRPr>
          </a:p>
        </p:txBody>
      </p:sp>
      <p:sp>
        <p:nvSpPr>
          <p:cNvPr id="654" name="Google Shape;654;p42"/>
          <p:cNvSpPr/>
          <p:nvPr/>
        </p:nvSpPr>
        <p:spPr>
          <a:xfrm>
            <a:off x="1890475" y="2705075"/>
            <a:ext cx="3053400" cy="540000"/>
          </a:xfrm>
          <a:prstGeom prst="rect">
            <a:avLst/>
          </a:prstGeom>
          <a:solidFill>
            <a:srgbClr val="F3F3F3"/>
          </a:solidFill>
          <a:ln>
            <a:noFill/>
          </a:ln>
        </p:spPr>
        <p:txBody>
          <a:bodyPr anchorCtr="0" anchor="ctr" bIns="36000" lIns="36000" spcFirstLastPara="1" rIns="36000" wrap="square" tIns="36000">
            <a:noAutofit/>
          </a:bodyPr>
          <a:lstStyle/>
          <a:p>
            <a:pPr indent="0" lvl="0" marL="457200" marR="0" rtl="0" algn="ctr">
              <a:lnSpc>
                <a:spcPct val="100000"/>
              </a:lnSpc>
              <a:spcBef>
                <a:spcPts val="0"/>
              </a:spcBef>
              <a:spcAft>
                <a:spcPts val="0"/>
              </a:spcAft>
              <a:buNone/>
            </a:pPr>
            <a:r>
              <a:t/>
            </a:r>
            <a:endParaRPr sz="1200">
              <a:solidFill>
                <a:srgbClr val="C00000"/>
              </a:solidFill>
              <a:latin typeface="Century Gothic"/>
              <a:ea typeface="Century Gothic"/>
              <a:cs typeface="Century Gothic"/>
              <a:sym typeface="Century Gothic"/>
            </a:endParaRPr>
          </a:p>
          <a:p>
            <a:pPr indent="-171446" lvl="0" marL="171446" marR="0" rtl="0" algn="ctr">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Nitrogen intake is more than loss</a:t>
            </a:r>
            <a:endParaRPr baseline="30000" sz="1200">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1200">
              <a:latin typeface="Century Gothic"/>
              <a:ea typeface="Century Gothic"/>
              <a:cs typeface="Century Gothic"/>
              <a:sym typeface="Century Gothic"/>
            </a:endParaRPr>
          </a:p>
        </p:txBody>
      </p:sp>
      <p:graphicFrame>
        <p:nvGraphicFramePr>
          <p:cNvPr id="655" name="Google Shape;655;p42"/>
          <p:cNvGraphicFramePr/>
          <p:nvPr/>
        </p:nvGraphicFramePr>
        <p:xfrm>
          <a:off x="5563128" y="1701803"/>
          <a:ext cx="3000000" cy="3000000"/>
        </p:xfrm>
        <a:graphic>
          <a:graphicData uri="http://schemas.openxmlformats.org/drawingml/2006/table">
            <a:tbl>
              <a:tblPr>
                <a:noFill/>
                <a:tableStyleId>{4FFAD53E-F3EA-46AC-B7A3-EDFF38AB6E33}</a:tableStyleId>
              </a:tblPr>
              <a:tblGrid>
                <a:gridCol w="2812475"/>
              </a:tblGrid>
              <a:tr h="177800">
                <a:tc>
                  <a:txBody>
                    <a:bodyPr/>
                    <a:lstStyle/>
                    <a:p>
                      <a:pPr indent="0" lvl="0" marL="0" marR="0" rtl="0" algn="ctr">
                        <a:lnSpc>
                          <a:spcPct val="100000"/>
                        </a:lnSpc>
                        <a:spcBef>
                          <a:spcPts val="0"/>
                        </a:spcBef>
                        <a:spcAft>
                          <a:spcPts val="0"/>
                        </a:spcAft>
                        <a:buClr>
                          <a:srgbClr val="000000"/>
                        </a:buClr>
                        <a:buSzPts val="2400"/>
                        <a:buFont typeface="Arial"/>
                        <a:buNone/>
                      </a:pPr>
                      <a:r>
                        <a:rPr b="1" lang="en" sz="1200">
                          <a:solidFill>
                            <a:srgbClr val="FFFFFF"/>
                          </a:solidFill>
                          <a:latin typeface="Century Gothic"/>
                          <a:ea typeface="Century Gothic"/>
                          <a:cs typeface="Century Gothic"/>
                          <a:sym typeface="Century Gothic"/>
                        </a:rPr>
                        <a:t>Marasmus</a:t>
                      </a:r>
                      <a:endParaRPr b="1" sz="1000" u="none" cap="none" strike="noStrike">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bl>
          </a:graphicData>
        </a:graphic>
      </p:graphicFrame>
      <p:graphicFrame>
        <p:nvGraphicFramePr>
          <p:cNvPr id="656" name="Google Shape;656;p42"/>
          <p:cNvGraphicFramePr/>
          <p:nvPr/>
        </p:nvGraphicFramePr>
        <p:xfrm>
          <a:off x="5248676" y="1975853"/>
          <a:ext cx="3000000" cy="3000000"/>
        </p:xfrm>
        <a:graphic>
          <a:graphicData uri="http://schemas.openxmlformats.org/drawingml/2006/table">
            <a:tbl>
              <a:tblPr>
                <a:noFill/>
                <a:tableStyleId>{4FFAD53E-F3EA-46AC-B7A3-EDFF38AB6E33}</a:tableStyleId>
              </a:tblPr>
              <a:tblGrid>
                <a:gridCol w="862025"/>
              </a:tblGrid>
              <a:tr h="4391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Century Gothic"/>
                          <a:ea typeface="Century Gothic"/>
                          <a:cs typeface="Century Gothic"/>
                          <a:sym typeface="Century Gothic"/>
                        </a:rPr>
                        <a:t>Cause </a:t>
                      </a:r>
                      <a:endParaRPr b="1" sz="1400" u="none" cap="none" strike="noStrike">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r>
            </a:tbl>
          </a:graphicData>
        </a:graphic>
      </p:graphicFrame>
      <p:graphicFrame>
        <p:nvGraphicFramePr>
          <p:cNvPr id="657" name="Google Shape;657;p42"/>
          <p:cNvGraphicFramePr/>
          <p:nvPr/>
        </p:nvGraphicFramePr>
        <p:xfrm>
          <a:off x="6110701" y="1975853"/>
          <a:ext cx="3000000" cy="3000000"/>
        </p:xfrm>
        <a:graphic>
          <a:graphicData uri="http://schemas.openxmlformats.org/drawingml/2006/table">
            <a:tbl>
              <a:tblPr>
                <a:noFill/>
                <a:tableStyleId>{4FFAD53E-F3EA-46AC-B7A3-EDFF38AB6E33}</a:tableStyleId>
              </a:tblPr>
              <a:tblGrid>
                <a:gridCol w="2826900"/>
              </a:tblGrid>
              <a:tr h="393600">
                <a:tc>
                  <a:txBody>
                    <a:bodyPr/>
                    <a:lstStyle/>
                    <a:p>
                      <a:pPr indent="0" lvl="0" marL="0" marR="0" rtl="0" algn="l">
                        <a:lnSpc>
                          <a:spcPct val="100000"/>
                        </a:lnSpc>
                        <a:spcBef>
                          <a:spcPts val="0"/>
                        </a:spcBef>
                        <a:spcAft>
                          <a:spcPts val="0"/>
                        </a:spcAft>
                        <a:buNone/>
                      </a:pPr>
                      <a:r>
                        <a:rPr lang="en" sz="1200" u="none" cap="none" strike="noStrike">
                          <a:latin typeface="Century Gothic"/>
                          <a:ea typeface="Century Gothic"/>
                          <a:cs typeface="Century Gothic"/>
                          <a:sym typeface="Century Gothic"/>
                        </a:rPr>
                        <a:t>Inadequate intake of energy with adequate protein intake</a:t>
                      </a:r>
                      <a:endParaRPr sz="1200" u="none" cap="none" strike="noStrike">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658" name="Google Shape;658;p42"/>
          <p:cNvGraphicFramePr/>
          <p:nvPr/>
        </p:nvGraphicFramePr>
        <p:xfrm>
          <a:off x="5563118" y="2459453"/>
          <a:ext cx="3000000" cy="3000000"/>
        </p:xfrm>
        <a:graphic>
          <a:graphicData uri="http://schemas.openxmlformats.org/drawingml/2006/table">
            <a:tbl>
              <a:tblPr>
                <a:noFill/>
                <a:tableStyleId>{4FFAD53E-F3EA-46AC-B7A3-EDFF38AB6E33}</a:tableStyleId>
              </a:tblPr>
              <a:tblGrid>
                <a:gridCol w="2812475"/>
              </a:tblGrid>
              <a:tr h="229550">
                <a:tc>
                  <a:txBody>
                    <a:bodyPr/>
                    <a:lstStyle/>
                    <a:p>
                      <a:pPr indent="0" lvl="0" marL="0" marR="0" rtl="0" algn="ctr">
                        <a:lnSpc>
                          <a:spcPct val="100000"/>
                        </a:lnSpc>
                        <a:spcBef>
                          <a:spcPts val="0"/>
                        </a:spcBef>
                        <a:spcAft>
                          <a:spcPts val="0"/>
                        </a:spcAft>
                        <a:buClr>
                          <a:srgbClr val="000000"/>
                        </a:buClr>
                        <a:buSzPts val="2400"/>
                        <a:buFont typeface="Arial"/>
                        <a:buNone/>
                      </a:pPr>
                      <a:r>
                        <a:rPr b="1" lang="en" sz="1200">
                          <a:solidFill>
                            <a:srgbClr val="FFFFFF"/>
                          </a:solidFill>
                          <a:latin typeface="Century Gothic"/>
                          <a:ea typeface="Century Gothic"/>
                          <a:cs typeface="Century Gothic"/>
                          <a:sym typeface="Century Gothic"/>
                        </a:rPr>
                        <a:t>K</a:t>
                      </a:r>
                      <a:r>
                        <a:rPr b="1" lang="en" sz="1200" u="none" cap="none" strike="noStrike">
                          <a:solidFill>
                            <a:srgbClr val="FFFFFF"/>
                          </a:solidFill>
                          <a:latin typeface="Century Gothic"/>
                          <a:ea typeface="Century Gothic"/>
                          <a:cs typeface="Century Gothic"/>
                          <a:sym typeface="Century Gothic"/>
                        </a:rPr>
                        <a:t>washiorkor</a:t>
                      </a:r>
                      <a:endParaRPr b="1" sz="1200" u="none" cap="none" strike="noStrike">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bl>
          </a:graphicData>
        </a:graphic>
      </p:graphicFrame>
      <p:graphicFrame>
        <p:nvGraphicFramePr>
          <p:cNvPr id="659" name="Google Shape;659;p42"/>
          <p:cNvGraphicFramePr/>
          <p:nvPr/>
        </p:nvGraphicFramePr>
        <p:xfrm>
          <a:off x="6117913" y="2762078"/>
          <a:ext cx="3000000" cy="3000000"/>
        </p:xfrm>
        <a:graphic>
          <a:graphicData uri="http://schemas.openxmlformats.org/drawingml/2006/table">
            <a:tbl>
              <a:tblPr>
                <a:noFill/>
                <a:tableStyleId>{4FFAD53E-F3EA-46AC-B7A3-EDFF38AB6E33}</a:tableStyleId>
              </a:tblPr>
              <a:tblGrid>
                <a:gridCol w="2812475"/>
              </a:tblGrid>
              <a:tr h="393600">
                <a:tc>
                  <a:txBody>
                    <a:bodyPr/>
                    <a:lstStyle/>
                    <a:p>
                      <a:pPr indent="0" lvl="0" marL="0" marR="0" rtl="0" algn="l">
                        <a:lnSpc>
                          <a:spcPct val="100000"/>
                        </a:lnSpc>
                        <a:spcBef>
                          <a:spcPts val="0"/>
                        </a:spcBef>
                        <a:spcAft>
                          <a:spcPts val="0"/>
                        </a:spcAft>
                        <a:buNone/>
                      </a:pPr>
                      <a:r>
                        <a:rPr lang="en" sz="1200" u="none" cap="none" strike="noStrike">
                          <a:latin typeface="Century Gothic"/>
                          <a:ea typeface="Century Gothic"/>
                          <a:cs typeface="Century Gothic"/>
                          <a:sym typeface="Century Gothic"/>
                        </a:rPr>
                        <a:t>Inadequate intake of proteins with adequate energy intake</a:t>
                      </a:r>
                      <a:endParaRPr sz="1200" u="none" cap="none" strike="noStrike">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660" name="Google Shape;660;p42"/>
          <p:cNvGraphicFramePr/>
          <p:nvPr/>
        </p:nvGraphicFramePr>
        <p:xfrm>
          <a:off x="5248676" y="2762065"/>
          <a:ext cx="3000000" cy="3000000"/>
        </p:xfrm>
        <a:graphic>
          <a:graphicData uri="http://schemas.openxmlformats.org/drawingml/2006/table">
            <a:tbl>
              <a:tblPr>
                <a:noFill/>
                <a:tableStyleId>{4FFAD53E-F3EA-46AC-B7A3-EDFF38AB6E33}</a:tableStyleId>
              </a:tblPr>
              <a:tblGrid>
                <a:gridCol w="862025"/>
              </a:tblGrid>
              <a:tr h="4391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Century Gothic"/>
                          <a:ea typeface="Century Gothic"/>
                          <a:cs typeface="Century Gothic"/>
                          <a:sym typeface="Century Gothic"/>
                        </a:rPr>
                        <a:t>Cause </a:t>
                      </a:r>
                      <a:endParaRPr b="1" sz="1400" u="none" cap="none" strike="noStrike">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r>
            </a:tbl>
          </a:graphicData>
        </a:graphic>
      </p:graphicFrame>
      <p:sp>
        <p:nvSpPr>
          <p:cNvPr id="661" name="Google Shape;661;p42"/>
          <p:cNvSpPr txBox="1"/>
          <p:nvPr/>
        </p:nvSpPr>
        <p:spPr>
          <a:xfrm>
            <a:off x="6128975" y="3594100"/>
            <a:ext cx="3015300" cy="1300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200">
                <a:solidFill>
                  <a:schemeClr val="dk1"/>
                </a:solidFill>
                <a:latin typeface="Century Gothic"/>
                <a:ea typeface="Century Gothic"/>
                <a:cs typeface="Century Gothic"/>
                <a:sym typeface="Century Gothic"/>
              </a:rPr>
              <a:t>Two essential fatty acids: </a:t>
            </a:r>
            <a:endParaRPr>
              <a:solidFill>
                <a:schemeClr val="dk1"/>
              </a:solidFill>
              <a:latin typeface="Century Gothic"/>
              <a:ea typeface="Century Gothic"/>
              <a:cs typeface="Century Gothic"/>
              <a:sym typeface="Century Gothic"/>
            </a:endParaRPr>
          </a:p>
          <a:p>
            <a:pPr indent="0" lvl="0" marL="0" rtl="0" algn="l">
              <a:lnSpc>
                <a:spcPct val="90000"/>
              </a:lnSpc>
              <a:spcBef>
                <a:spcPts val="420"/>
              </a:spcBef>
              <a:spcAft>
                <a:spcPts val="0"/>
              </a:spcAft>
              <a:buNone/>
            </a:pPr>
            <a:r>
              <a:rPr lang="en" sz="1200">
                <a:solidFill>
                  <a:schemeClr val="dk1"/>
                </a:solidFill>
                <a:latin typeface="Century Gothic"/>
                <a:ea typeface="Century Gothic"/>
                <a:cs typeface="Century Gothic"/>
                <a:sym typeface="Century Gothic"/>
              </a:rPr>
              <a:t>        α-Lino</a:t>
            </a:r>
            <a:r>
              <a:rPr lang="en" sz="1200" u="sng">
                <a:solidFill>
                  <a:schemeClr val="dk1"/>
                </a:solidFill>
                <a:latin typeface="Century Gothic"/>
                <a:ea typeface="Century Gothic"/>
                <a:cs typeface="Century Gothic"/>
                <a:sym typeface="Century Gothic"/>
              </a:rPr>
              <a:t>len</a:t>
            </a:r>
            <a:r>
              <a:rPr lang="en" sz="1200">
                <a:solidFill>
                  <a:schemeClr val="dk1"/>
                </a:solidFill>
                <a:latin typeface="Century Gothic"/>
                <a:ea typeface="Century Gothic"/>
                <a:cs typeface="Century Gothic"/>
                <a:sym typeface="Century Gothic"/>
              </a:rPr>
              <a:t>ic acid (ω-3 fatty acid)</a:t>
            </a:r>
            <a:endParaRPr>
              <a:solidFill>
                <a:schemeClr val="dk1"/>
              </a:solidFill>
              <a:latin typeface="Century Gothic"/>
              <a:ea typeface="Century Gothic"/>
              <a:cs typeface="Century Gothic"/>
              <a:sym typeface="Century Gothic"/>
            </a:endParaRPr>
          </a:p>
          <a:p>
            <a:pPr indent="0" lvl="0" marL="0" rtl="0" algn="l">
              <a:lnSpc>
                <a:spcPct val="90000"/>
              </a:lnSpc>
              <a:spcBef>
                <a:spcPts val="420"/>
              </a:spcBef>
              <a:spcAft>
                <a:spcPts val="0"/>
              </a:spcAft>
              <a:buNone/>
            </a:pPr>
            <a:r>
              <a:rPr lang="en" sz="1200">
                <a:solidFill>
                  <a:schemeClr val="dk1"/>
                </a:solidFill>
                <a:latin typeface="Century Gothic"/>
                <a:ea typeface="Century Gothic"/>
                <a:cs typeface="Century Gothic"/>
                <a:sym typeface="Century Gothic"/>
              </a:rPr>
              <a:t>         Lino</a:t>
            </a:r>
            <a:r>
              <a:rPr lang="en" sz="1200" u="sng">
                <a:solidFill>
                  <a:schemeClr val="dk1"/>
                </a:solidFill>
                <a:latin typeface="Century Gothic"/>
                <a:ea typeface="Century Gothic"/>
                <a:cs typeface="Century Gothic"/>
                <a:sym typeface="Century Gothic"/>
              </a:rPr>
              <a:t>lei</a:t>
            </a:r>
            <a:r>
              <a:rPr lang="en" sz="1200">
                <a:solidFill>
                  <a:schemeClr val="dk1"/>
                </a:solidFill>
                <a:latin typeface="Century Gothic"/>
                <a:ea typeface="Century Gothic"/>
                <a:cs typeface="Century Gothic"/>
                <a:sym typeface="Century Gothic"/>
              </a:rPr>
              <a:t>c acid (ω-6 fatty acid)</a:t>
            </a:r>
            <a:endParaRPr>
              <a:solidFill>
                <a:schemeClr val="dk1"/>
              </a:solidFill>
              <a:latin typeface="Century Gothic"/>
              <a:ea typeface="Century Gothic"/>
              <a:cs typeface="Century Gothic"/>
              <a:sym typeface="Century Gothic"/>
            </a:endParaRPr>
          </a:p>
        </p:txBody>
      </p:sp>
      <p:cxnSp>
        <p:nvCxnSpPr>
          <p:cNvPr id="662" name="Google Shape;662;p42"/>
          <p:cNvCxnSpPr/>
          <p:nvPr/>
        </p:nvCxnSpPr>
        <p:spPr>
          <a:xfrm>
            <a:off x="5943600" y="3505200"/>
            <a:ext cx="0" cy="1524000"/>
          </a:xfrm>
          <a:prstGeom prst="straightConnector1">
            <a:avLst/>
          </a:prstGeom>
          <a:noFill/>
          <a:ln cap="flat" cmpd="sng" w="9525">
            <a:solidFill>
              <a:schemeClr val="dk2"/>
            </a:solidFill>
            <a:prstDash val="solid"/>
            <a:round/>
            <a:headEnd len="med" w="med" type="none"/>
            <a:tailEnd len="med" w="med" type="none"/>
          </a:ln>
        </p:spPr>
      </p:cxnSp>
      <p:sp>
        <p:nvSpPr>
          <p:cNvPr id="663" name="Google Shape;663;p42"/>
          <p:cNvSpPr/>
          <p:nvPr/>
        </p:nvSpPr>
        <p:spPr>
          <a:xfrm>
            <a:off x="1045525" y="4082849"/>
            <a:ext cx="3771000" cy="2484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a:solidFill>
                  <a:srgbClr val="FFFFFF"/>
                </a:solidFill>
                <a:latin typeface="Century Gothic"/>
                <a:ea typeface="Century Gothic"/>
                <a:cs typeface="Century Gothic"/>
                <a:sym typeface="Century Gothic"/>
              </a:rPr>
              <a:t>Benefits</a:t>
            </a:r>
            <a:endParaRPr b="1" sz="600">
              <a:solidFill>
                <a:srgbClr val="FFFFFF"/>
              </a:solidFill>
              <a:latin typeface="Exo"/>
              <a:ea typeface="Exo"/>
              <a:cs typeface="Exo"/>
              <a:sym typeface="Exo"/>
            </a:endParaRPr>
          </a:p>
        </p:txBody>
      </p:sp>
      <p:sp>
        <p:nvSpPr>
          <p:cNvPr id="664" name="Google Shape;664;p42"/>
          <p:cNvSpPr/>
          <p:nvPr/>
        </p:nvSpPr>
        <p:spPr>
          <a:xfrm>
            <a:off x="590592" y="3758025"/>
            <a:ext cx="2106600" cy="2523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000">
                <a:latin typeface="Century Gothic"/>
                <a:ea typeface="Century Gothic"/>
                <a:cs typeface="Century Gothic"/>
                <a:sym typeface="Century Gothic"/>
              </a:rPr>
              <a:t>Lower serum LDL levels </a:t>
            </a:r>
            <a:endParaRPr sz="1000">
              <a:latin typeface="Exo"/>
              <a:ea typeface="Exo"/>
              <a:cs typeface="Exo"/>
              <a:sym typeface="Exo"/>
            </a:endParaRPr>
          </a:p>
        </p:txBody>
      </p:sp>
      <p:sp>
        <p:nvSpPr>
          <p:cNvPr id="665" name="Google Shape;665;p42"/>
          <p:cNvSpPr/>
          <p:nvPr/>
        </p:nvSpPr>
        <p:spPr>
          <a:xfrm>
            <a:off x="590592" y="4786291"/>
            <a:ext cx="2106600" cy="2523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Reduce exposure of gut to carcinogens.</a:t>
            </a:r>
            <a:endParaRPr sz="1000">
              <a:latin typeface="Century Gothic"/>
              <a:ea typeface="Century Gothic"/>
              <a:cs typeface="Century Gothic"/>
              <a:sym typeface="Century Gothic"/>
            </a:endParaRPr>
          </a:p>
        </p:txBody>
      </p:sp>
      <p:sp>
        <p:nvSpPr>
          <p:cNvPr id="666" name="Google Shape;666;p42"/>
          <p:cNvSpPr/>
          <p:nvPr/>
        </p:nvSpPr>
        <p:spPr>
          <a:xfrm>
            <a:off x="1185316" y="4446020"/>
            <a:ext cx="3489600" cy="248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900">
                <a:latin typeface="Century Gothic"/>
                <a:ea typeface="Century Gothic"/>
                <a:cs typeface="Century Gothic"/>
                <a:sym typeface="Century Gothic"/>
              </a:rPr>
              <a:t>Slows gastric emptying (long term glucose control in patient with diabetes mellitus)</a:t>
            </a:r>
            <a:endParaRPr sz="900">
              <a:latin typeface="Century Gothic"/>
              <a:ea typeface="Century Gothic"/>
              <a:cs typeface="Century Gothic"/>
              <a:sym typeface="Century Gothic"/>
            </a:endParaRPr>
          </a:p>
        </p:txBody>
      </p:sp>
      <p:sp>
        <p:nvSpPr>
          <p:cNvPr id="667" name="Google Shape;667;p42"/>
          <p:cNvSpPr/>
          <p:nvPr/>
        </p:nvSpPr>
        <p:spPr>
          <a:xfrm>
            <a:off x="2981063" y="4788454"/>
            <a:ext cx="2106600" cy="2523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promote feeling of fullness</a:t>
            </a:r>
            <a:endParaRPr sz="1000">
              <a:latin typeface="Century Gothic"/>
              <a:ea typeface="Century Gothic"/>
              <a:cs typeface="Century Gothic"/>
              <a:sym typeface="Century Gothic"/>
            </a:endParaRPr>
          </a:p>
        </p:txBody>
      </p:sp>
      <p:sp>
        <p:nvSpPr>
          <p:cNvPr id="668" name="Google Shape;668;p42"/>
          <p:cNvSpPr/>
          <p:nvPr/>
        </p:nvSpPr>
        <p:spPr>
          <a:xfrm>
            <a:off x="2980888" y="3765010"/>
            <a:ext cx="2106600" cy="2523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000">
                <a:latin typeface="Century Gothic"/>
                <a:ea typeface="Century Gothic"/>
                <a:cs typeface="Century Gothic"/>
                <a:sym typeface="Century Gothic"/>
              </a:rPr>
              <a:t>Reduce constipation</a:t>
            </a:r>
            <a:endParaRPr sz="1000">
              <a:latin typeface="Century Gothic"/>
              <a:ea typeface="Century Gothic"/>
              <a:cs typeface="Century Gothic"/>
              <a:sym typeface="Century Gothic"/>
            </a:endParaRPr>
          </a:p>
        </p:txBody>
      </p:sp>
      <p:cxnSp>
        <p:nvCxnSpPr>
          <p:cNvPr id="669" name="Google Shape;669;p42"/>
          <p:cNvCxnSpPr>
            <a:stCxn id="663" idx="3"/>
            <a:endCxn id="668" idx="3"/>
          </p:cNvCxnSpPr>
          <p:nvPr/>
        </p:nvCxnSpPr>
        <p:spPr>
          <a:xfrm flipH="1" rot="10800000">
            <a:off x="4816525" y="3891149"/>
            <a:ext cx="270900" cy="315900"/>
          </a:xfrm>
          <a:prstGeom prst="curvedConnector3">
            <a:avLst>
              <a:gd fmla="val 187925" name="adj1"/>
            </a:avLst>
          </a:prstGeom>
          <a:noFill/>
          <a:ln cap="flat" cmpd="sng" w="9525">
            <a:solidFill>
              <a:srgbClr val="666666"/>
            </a:solidFill>
            <a:prstDash val="solid"/>
            <a:round/>
            <a:headEnd len="med" w="med" type="none"/>
            <a:tailEnd len="med" w="med" type="none"/>
          </a:ln>
        </p:spPr>
      </p:cxnSp>
      <p:cxnSp>
        <p:nvCxnSpPr>
          <p:cNvPr id="670" name="Google Shape;670;p42"/>
          <p:cNvCxnSpPr>
            <a:stCxn id="663" idx="3"/>
            <a:endCxn id="667" idx="3"/>
          </p:cNvCxnSpPr>
          <p:nvPr/>
        </p:nvCxnSpPr>
        <p:spPr>
          <a:xfrm>
            <a:off x="4816525" y="4207049"/>
            <a:ext cx="271200" cy="707700"/>
          </a:xfrm>
          <a:prstGeom prst="curvedConnector3">
            <a:avLst>
              <a:gd fmla="val 187781" name="adj1"/>
            </a:avLst>
          </a:prstGeom>
          <a:noFill/>
          <a:ln cap="flat" cmpd="sng" w="9525">
            <a:solidFill>
              <a:srgbClr val="666666"/>
            </a:solidFill>
            <a:prstDash val="solid"/>
            <a:round/>
            <a:headEnd len="med" w="med" type="none"/>
            <a:tailEnd len="med" w="med" type="none"/>
          </a:ln>
        </p:spPr>
      </p:cxnSp>
      <p:cxnSp>
        <p:nvCxnSpPr>
          <p:cNvPr id="671" name="Google Shape;671;p42"/>
          <p:cNvCxnSpPr>
            <a:stCxn id="663" idx="1"/>
            <a:endCxn id="665" idx="1"/>
          </p:cNvCxnSpPr>
          <p:nvPr/>
        </p:nvCxnSpPr>
        <p:spPr>
          <a:xfrm flipH="1">
            <a:off x="590725" y="4207049"/>
            <a:ext cx="454800" cy="705300"/>
          </a:xfrm>
          <a:prstGeom prst="curvedConnector3">
            <a:avLst>
              <a:gd fmla="val 152388" name="adj1"/>
            </a:avLst>
          </a:prstGeom>
          <a:noFill/>
          <a:ln cap="flat" cmpd="sng" w="9525">
            <a:solidFill>
              <a:srgbClr val="666666"/>
            </a:solidFill>
            <a:prstDash val="solid"/>
            <a:round/>
            <a:headEnd len="med" w="med" type="none"/>
            <a:tailEnd len="med" w="med" type="none"/>
          </a:ln>
        </p:spPr>
      </p:cxnSp>
      <p:cxnSp>
        <p:nvCxnSpPr>
          <p:cNvPr id="672" name="Google Shape;672;p42"/>
          <p:cNvCxnSpPr>
            <a:stCxn id="663" idx="1"/>
            <a:endCxn id="664" idx="1"/>
          </p:cNvCxnSpPr>
          <p:nvPr/>
        </p:nvCxnSpPr>
        <p:spPr>
          <a:xfrm rot="10800000">
            <a:off x="590725" y="3884249"/>
            <a:ext cx="454800" cy="322800"/>
          </a:xfrm>
          <a:prstGeom prst="curvedConnector3">
            <a:avLst>
              <a:gd fmla="val 152387" name="adj1"/>
            </a:avLst>
          </a:prstGeom>
          <a:noFill/>
          <a:ln cap="flat" cmpd="sng" w="9525">
            <a:solidFill>
              <a:srgbClr val="666666"/>
            </a:solidFill>
            <a:prstDash val="solid"/>
            <a:round/>
            <a:headEnd len="med" w="med" type="none"/>
            <a:tailEnd len="med" w="med" type="none"/>
          </a:ln>
        </p:spPr>
      </p:cxnSp>
      <p:cxnSp>
        <p:nvCxnSpPr>
          <p:cNvPr id="673" name="Google Shape;673;p42"/>
          <p:cNvCxnSpPr>
            <a:stCxn id="663" idx="2"/>
            <a:endCxn id="666" idx="0"/>
          </p:cNvCxnSpPr>
          <p:nvPr/>
        </p:nvCxnSpPr>
        <p:spPr>
          <a:xfrm rot="5400000">
            <a:off x="2873125" y="4388249"/>
            <a:ext cx="114900" cy="900"/>
          </a:xfrm>
          <a:prstGeom prst="curvedConnector3">
            <a:avLst>
              <a:gd fmla="val 49944" name="adj1"/>
            </a:avLst>
          </a:prstGeom>
          <a:noFill/>
          <a:ln cap="flat" cmpd="sng" w="9525">
            <a:solidFill>
              <a:srgbClr val="666666"/>
            </a:solidFill>
            <a:prstDash val="solid"/>
            <a:round/>
            <a:headEnd len="med" w="med" type="none"/>
            <a:tailEnd len="med" w="med" type="none"/>
          </a:ln>
        </p:spPr>
      </p:cxnSp>
      <p:sp>
        <p:nvSpPr>
          <p:cNvPr id="674" name="Google Shape;674;p42"/>
          <p:cNvSpPr txBox="1"/>
          <p:nvPr/>
        </p:nvSpPr>
        <p:spPr>
          <a:xfrm flipH="1" rot="815">
            <a:off x="144157" y="3277437"/>
            <a:ext cx="25311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Dietary fibers: </a:t>
            </a:r>
            <a:endParaRPr>
              <a:solidFill>
                <a:srgbClr val="3C78D8"/>
              </a:solidFill>
              <a:latin typeface="Comfortaa"/>
              <a:ea typeface="Comfortaa"/>
              <a:cs typeface="Comfortaa"/>
              <a:sym typeface="Comfortaa"/>
            </a:endParaRPr>
          </a:p>
        </p:txBody>
      </p:sp>
      <p:cxnSp>
        <p:nvCxnSpPr>
          <p:cNvPr id="675" name="Google Shape;675;p42"/>
          <p:cNvCxnSpPr>
            <a:stCxn id="648" idx="1"/>
            <a:endCxn id="646" idx="3"/>
          </p:cNvCxnSpPr>
          <p:nvPr/>
        </p:nvCxnSpPr>
        <p:spPr>
          <a:xfrm flipH="1">
            <a:off x="1175950" y="704900"/>
            <a:ext cx="390300" cy="219600"/>
          </a:xfrm>
          <a:prstGeom prst="curvedConnector3">
            <a:avLst>
              <a:gd fmla="val 49989" name="adj1"/>
            </a:avLst>
          </a:prstGeom>
          <a:noFill/>
          <a:ln cap="flat" cmpd="sng" w="9525">
            <a:solidFill>
              <a:schemeClr val="dk2"/>
            </a:solidFill>
            <a:prstDash val="solid"/>
            <a:round/>
            <a:headEnd len="med" w="med" type="none"/>
            <a:tailEnd len="med" w="med" type="none"/>
          </a:ln>
        </p:spPr>
      </p:cxnSp>
      <p:cxnSp>
        <p:nvCxnSpPr>
          <p:cNvPr id="676" name="Google Shape;676;p42"/>
          <p:cNvCxnSpPr>
            <a:stCxn id="647" idx="3"/>
            <a:endCxn id="646" idx="3"/>
          </p:cNvCxnSpPr>
          <p:nvPr/>
        </p:nvCxnSpPr>
        <p:spPr>
          <a:xfrm rot="10800000">
            <a:off x="1176100" y="924375"/>
            <a:ext cx="390300" cy="366600"/>
          </a:xfrm>
          <a:prstGeom prst="curvedConnector3">
            <a:avLst>
              <a:gd fmla="val 50008"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43"/>
          <p:cNvSpPr txBox="1"/>
          <p:nvPr>
            <p:ph idx="1" type="body"/>
          </p:nvPr>
        </p:nvSpPr>
        <p:spPr>
          <a:xfrm>
            <a:off x="1782625" y="-97450"/>
            <a:ext cx="4154700" cy="3342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b="1" lang="en" sz="2000">
                <a:solidFill>
                  <a:srgbClr val="4A86E8"/>
                </a:solidFill>
                <a:latin typeface="Comfortaa"/>
                <a:ea typeface="Comfortaa"/>
                <a:cs typeface="Comfortaa"/>
                <a:sym typeface="Comfortaa"/>
              </a:rPr>
              <a:t>Summary</a:t>
            </a:r>
            <a:endParaRPr b="1" sz="2000">
              <a:solidFill>
                <a:srgbClr val="4A86E8"/>
              </a:solidFill>
              <a:latin typeface="Comfortaa"/>
              <a:ea typeface="Comfortaa"/>
              <a:cs typeface="Comfortaa"/>
              <a:sym typeface="Comfortaa"/>
            </a:endParaRPr>
          </a:p>
        </p:txBody>
      </p:sp>
      <p:sp>
        <p:nvSpPr>
          <p:cNvPr id="682" name="Google Shape;682;p43"/>
          <p:cNvSpPr txBox="1"/>
          <p:nvPr/>
        </p:nvSpPr>
        <p:spPr>
          <a:xfrm>
            <a:off x="938400" y="347625"/>
            <a:ext cx="1799100" cy="28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3C78D8"/>
                </a:solidFill>
                <a:latin typeface="Comfortaa"/>
                <a:ea typeface="Comfortaa"/>
                <a:cs typeface="Comfortaa"/>
                <a:sym typeface="Comfortaa"/>
              </a:rPr>
              <a:t>Omega-6 fatty acid </a:t>
            </a:r>
            <a:endParaRPr sz="1200">
              <a:solidFill>
                <a:srgbClr val="3C78D8"/>
              </a:solidFill>
              <a:latin typeface="Comfortaa"/>
              <a:ea typeface="Comfortaa"/>
              <a:cs typeface="Comfortaa"/>
              <a:sym typeface="Comfortaa"/>
            </a:endParaRPr>
          </a:p>
        </p:txBody>
      </p:sp>
      <p:sp>
        <p:nvSpPr>
          <p:cNvPr id="683" name="Google Shape;683;p43"/>
          <p:cNvSpPr txBox="1"/>
          <p:nvPr/>
        </p:nvSpPr>
        <p:spPr>
          <a:xfrm>
            <a:off x="271850" y="783450"/>
            <a:ext cx="1475400" cy="12108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Sources:</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Nuts. </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Avocado. </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Olives. </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Soybeans.</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Oils (sesame, cottonseed, corn oil).</a:t>
            </a:r>
            <a:endParaRPr sz="900">
              <a:solidFill>
                <a:schemeClr val="dk1"/>
              </a:solidFill>
              <a:latin typeface="Century Gothic"/>
              <a:ea typeface="Century Gothic"/>
              <a:cs typeface="Century Gothic"/>
              <a:sym typeface="Century Gothic"/>
            </a:endParaRPr>
          </a:p>
        </p:txBody>
      </p:sp>
      <p:sp>
        <p:nvSpPr>
          <p:cNvPr id="684" name="Google Shape;684;p43"/>
          <p:cNvSpPr txBox="1"/>
          <p:nvPr/>
        </p:nvSpPr>
        <p:spPr>
          <a:xfrm>
            <a:off x="1858113" y="789525"/>
            <a:ext cx="1337700" cy="6936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Effect :</a:t>
            </a:r>
            <a:endParaRPr sz="900"/>
          </a:p>
          <a:p>
            <a:pPr indent="0" lvl="0" marL="0" rtl="0" algn="l">
              <a:spcBef>
                <a:spcPts val="0"/>
              </a:spcBef>
              <a:spcAft>
                <a:spcPts val="0"/>
              </a:spcAft>
              <a:buNone/>
            </a:pPr>
            <a:r>
              <a:rPr lang="en" sz="900"/>
              <a:t>  </a:t>
            </a:r>
            <a:r>
              <a:rPr lang="en" sz="900">
                <a:solidFill>
                  <a:srgbClr val="CC0000"/>
                </a:solidFill>
                <a:latin typeface="Century Gothic"/>
                <a:ea typeface="Century Gothic"/>
                <a:cs typeface="Century Gothic"/>
                <a:sym typeface="Century Gothic"/>
              </a:rPr>
              <a:t>Plasma cholesterol.</a:t>
            </a:r>
            <a:endParaRPr sz="900">
              <a:solidFill>
                <a:srgbClr val="CC0000"/>
              </a:solidFill>
              <a:latin typeface="Century Gothic"/>
              <a:ea typeface="Century Gothic"/>
              <a:cs typeface="Century Gothic"/>
              <a:sym typeface="Century Gothic"/>
            </a:endParaRPr>
          </a:p>
          <a:p>
            <a:pPr indent="-152396" lvl="0" marL="171446" rtl="0" algn="l">
              <a:spcBef>
                <a:spcPts val="0"/>
              </a:spcBef>
              <a:spcAft>
                <a:spcPts val="0"/>
              </a:spcAft>
              <a:buClr>
                <a:srgbClr val="CC0000"/>
              </a:buClr>
              <a:buSzPts val="900"/>
              <a:buFont typeface="Century Gothic"/>
              <a:buChar char="•"/>
            </a:pPr>
            <a:r>
              <a:rPr lang="en" sz="900">
                <a:solidFill>
                  <a:srgbClr val="CC0000"/>
                </a:solidFill>
                <a:latin typeface="Century Gothic"/>
                <a:ea typeface="Century Gothic"/>
                <a:cs typeface="Century Gothic"/>
                <a:sym typeface="Century Gothic"/>
              </a:rPr>
              <a:t>LDL.</a:t>
            </a:r>
            <a:endParaRPr sz="900">
              <a:solidFill>
                <a:srgbClr val="CC0000"/>
              </a:solidFill>
              <a:latin typeface="Century Gothic"/>
              <a:ea typeface="Century Gothic"/>
              <a:cs typeface="Century Gothic"/>
              <a:sym typeface="Century Gothic"/>
            </a:endParaRPr>
          </a:p>
          <a:p>
            <a:pPr indent="-152396" lvl="0" marL="171446" rtl="0" algn="l">
              <a:spcBef>
                <a:spcPts val="0"/>
              </a:spcBef>
              <a:spcAft>
                <a:spcPts val="0"/>
              </a:spcAft>
              <a:buClr>
                <a:srgbClr val="CC0000"/>
              </a:buClr>
              <a:buSzPts val="900"/>
              <a:buFont typeface="Century Gothic"/>
              <a:buChar char="•"/>
            </a:pPr>
            <a:r>
              <a:rPr lang="en" sz="900">
                <a:solidFill>
                  <a:srgbClr val="CC0000"/>
                </a:solidFill>
                <a:latin typeface="Century Gothic"/>
                <a:ea typeface="Century Gothic"/>
                <a:cs typeface="Century Gothic"/>
                <a:sym typeface="Century Gothic"/>
              </a:rPr>
              <a:t>HDL</a:t>
            </a:r>
            <a:r>
              <a:rPr baseline="30000" lang="en" sz="900">
                <a:solidFill>
                  <a:srgbClr val="CC0000"/>
                </a:solidFill>
                <a:latin typeface="Century Gothic"/>
                <a:ea typeface="Century Gothic"/>
                <a:cs typeface="Century Gothic"/>
                <a:sym typeface="Century Gothic"/>
              </a:rPr>
              <a:t>1</a:t>
            </a:r>
            <a:endParaRPr sz="900"/>
          </a:p>
        </p:txBody>
      </p:sp>
      <p:cxnSp>
        <p:nvCxnSpPr>
          <p:cNvPr id="685" name="Google Shape;685;p43"/>
          <p:cNvCxnSpPr/>
          <p:nvPr/>
        </p:nvCxnSpPr>
        <p:spPr>
          <a:xfrm>
            <a:off x="1934800" y="1067775"/>
            <a:ext cx="0" cy="302400"/>
          </a:xfrm>
          <a:prstGeom prst="straightConnector1">
            <a:avLst/>
          </a:prstGeom>
          <a:noFill/>
          <a:ln cap="flat" cmpd="sng" w="9525">
            <a:solidFill>
              <a:srgbClr val="CC0000"/>
            </a:solidFill>
            <a:prstDash val="solid"/>
            <a:round/>
            <a:headEnd len="med" w="med" type="none"/>
            <a:tailEnd len="med" w="med" type="triangle"/>
          </a:ln>
        </p:spPr>
      </p:cxnSp>
      <p:sp>
        <p:nvSpPr>
          <p:cNvPr id="686" name="Google Shape;686;p43"/>
          <p:cNvSpPr txBox="1"/>
          <p:nvPr/>
        </p:nvSpPr>
        <p:spPr>
          <a:xfrm>
            <a:off x="46925" y="2459025"/>
            <a:ext cx="1892100" cy="9615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Sources: </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Plants </a:t>
            </a:r>
            <a:endParaRPr sz="900">
              <a:solidFill>
                <a:schemeClr val="dk1"/>
              </a:solidFill>
              <a:latin typeface="Century Gothic"/>
              <a:ea typeface="Century Gothic"/>
              <a:cs typeface="Century Gothic"/>
              <a:sym typeface="Century Gothic"/>
            </a:endParaRPr>
          </a:p>
          <a:p>
            <a:pPr indent="-152396" lvl="0" marL="171446" rtl="0" algn="l">
              <a:spcBef>
                <a:spcPts val="0"/>
              </a:spcBef>
              <a:spcAft>
                <a:spcPts val="0"/>
              </a:spcAft>
              <a:buClr>
                <a:schemeClr val="dk1"/>
              </a:buClr>
              <a:buSzPts val="900"/>
              <a:buFont typeface="Century Gothic"/>
              <a:buChar char="•"/>
            </a:pPr>
            <a:r>
              <a:rPr lang="en" sz="900">
                <a:solidFill>
                  <a:schemeClr val="dk1"/>
                </a:solidFill>
                <a:latin typeface="Century Gothic"/>
                <a:ea typeface="Century Gothic"/>
                <a:cs typeface="Century Gothic"/>
                <a:sym typeface="Century Gothic"/>
              </a:rPr>
              <a:t>Fish oil containing docosahexaenoic  acid (DHA) and eicosapentaenoic acid (EPA). </a:t>
            </a:r>
            <a:endParaRPr sz="900">
              <a:solidFill>
                <a:schemeClr val="dk1"/>
              </a:solidFill>
              <a:latin typeface="Century Gothic"/>
              <a:ea typeface="Century Gothic"/>
              <a:cs typeface="Century Gothic"/>
              <a:sym typeface="Century Gothic"/>
            </a:endParaRPr>
          </a:p>
        </p:txBody>
      </p:sp>
      <p:sp>
        <p:nvSpPr>
          <p:cNvPr id="687" name="Google Shape;687;p43"/>
          <p:cNvSpPr txBox="1"/>
          <p:nvPr/>
        </p:nvSpPr>
        <p:spPr>
          <a:xfrm>
            <a:off x="1077425" y="1950313"/>
            <a:ext cx="1799100" cy="3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200">
                <a:solidFill>
                  <a:srgbClr val="3C78D8"/>
                </a:solidFill>
                <a:latin typeface="Comfortaa"/>
                <a:ea typeface="Comfortaa"/>
                <a:cs typeface="Comfortaa"/>
                <a:sym typeface="Comfortaa"/>
              </a:rPr>
              <a:t>Omega-3-fatty acid</a:t>
            </a:r>
            <a:endParaRPr b="1" sz="1200">
              <a:solidFill>
                <a:srgbClr val="3C78D8"/>
              </a:solidFill>
              <a:latin typeface="Comfortaa"/>
              <a:ea typeface="Comfortaa"/>
              <a:cs typeface="Comfortaa"/>
              <a:sym typeface="Comfortaa"/>
            </a:endParaRPr>
          </a:p>
        </p:txBody>
      </p:sp>
      <p:sp>
        <p:nvSpPr>
          <p:cNvPr id="688" name="Google Shape;688;p43"/>
          <p:cNvSpPr txBox="1"/>
          <p:nvPr/>
        </p:nvSpPr>
        <p:spPr>
          <a:xfrm>
            <a:off x="2147788" y="2459025"/>
            <a:ext cx="2177100" cy="10668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203193" lvl="0" marL="228593" rtl="0" algn="l">
              <a:spcBef>
                <a:spcPts val="0"/>
              </a:spcBef>
              <a:spcAft>
                <a:spcPts val="0"/>
              </a:spcAft>
              <a:buClr>
                <a:srgbClr val="CC0000"/>
              </a:buClr>
              <a:buSzPts val="800"/>
              <a:buFont typeface="Century Gothic"/>
              <a:buChar char="•"/>
            </a:pPr>
            <a:r>
              <a:rPr lang="en" sz="800">
                <a:solidFill>
                  <a:srgbClr val="CC0000"/>
                </a:solidFill>
                <a:latin typeface="Century Gothic"/>
                <a:ea typeface="Century Gothic"/>
                <a:cs typeface="Century Gothic"/>
                <a:sym typeface="Century Gothic"/>
              </a:rPr>
              <a:t>Effect : </a:t>
            </a:r>
            <a:endParaRPr sz="800">
              <a:solidFill>
                <a:srgbClr val="CC0000"/>
              </a:solidFill>
              <a:latin typeface="Century Gothic"/>
              <a:ea typeface="Century Gothic"/>
              <a:cs typeface="Century Gothic"/>
              <a:sym typeface="Century Gothic"/>
            </a:endParaRPr>
          </a:p>
          <a:p>
            <a:pPr indent="-203193" lvl="0" marL="228593" rtl="0" algn="l">
              <a:spcBef>
                <a:spcPts val="0"/>
              </a:spcBef>
              <a:spcAft>
                <a:spcPts val="0"/>
              </a:spcAft>
              <a:buClr>
                <a:srgbClr val="000000"/>
              </a:buClr>
              <a:buSzPts val="800"/>
              <a:buFont typeface="Century Gothic"/>
              <a:buAutoNum type="arabicPeriod"/>
            </a:pPr>
            <a:r>
              <a:rPr lang="en" sz="800">
                <a:latin typeface="Century Gothic"/>
                <a:ea typeface="Century Gothic"/>
                <a:cs typeface="Century Gothic"/>
                <a:sym typeface="Century Gothic"/>
              </a:rPr>
              <a:t>Suppress cardiac arrhythmia.</a:t>
            </a:r>
            <a:endParaRPr sz="800">
              <a:latin typeface="Century Gothic"/>
              <a:ea typeface="Century Gothic"/>
              <a:cs typeface="Century Gothic"/>
              <a:sym typeface="Century Gothic"/>
            </a:endParaRPr>
          </a:p>
          <a:p>
            <a:pPr indent="-203193" lvl="0" marL="228593" rtl="0" algn="l">
              <a:spcBef>
                <a:spcPts val="0"/>
              </a:spcBef>
              <a:spcAft>
                <a:spcPts val="0"/>
              </a:spcAft>
              <a:buClr>
                <a:srgbClr val="000000"/>
              </a:buClr>
              <a:buSzPts val="800"/>
              <a:buFont typeface="Century Gothic"/>
              <a:buAutoNum type="arabicPeriod"/>
            </a:pPr>
            <a:r>
              <a:rPr lang="en" sz="800">
                <a:latin typeface="Century Gothic"/>
                <a:ea typeface="Century Gothic"/>
                <a:cs typeface="Century Gothic"/>
                <a:sym typeface="Century Gothic"/>
              </a:rPr>
              <a:t>Little effect on LDL and HDL levels.</a:t>
            </a:r>
            <a:endParaRPr sz="800">
              <a:latin typeface="Century Gothic"/>
              <a:ea typeface="Century Gothic"/>
              <a:cs typeface="Century Gothic"/>
              <a:sym typeface="Century Gothic"/>
            </a:endParaRPr>
          </a:p>
          <a:p>
            <a:pPr indent="-203193" lvl="0" marL="228593" rtl="0" algn="l">
              <a:spcBef>
                <a:spcPts val="0"/>
              </a:spcBef>
              <a:spcAft>
                <a:spcPts val="0"/>
              </a:spcAft>
              <a:buClr>
                <a:srgbClr val="000000"/>
              </a:buClr>
              <a:buSzPts val="800"/>
              <a:buFont typeface="Century Gothic"/>
              <a:buAutoNum type="arabicPeriod"/>
            </a:pPr>
            <a:r>
              <a:rPr lang="en" sz="800">
                <a:solidFill>
                  <a:srgbClr val="222222"/>
                </a:solidFill>
                <a:highlight>
                  <a:srgbClr val="FFFFFF"/>
                </a:highlight>
                <a:latin typeface="Century Gothic"/>
                <a:ea typeface="Century Gothic"/>
                <a:cs typeface="Century Gothic"/>
                <a:sym typeface="Century Gothic"/>
              </a:rPr>
              <a:t>↓</a:t>
            </a:r>
            <a:r>
              <a:rPr lang="en" sz="800">
                <a:latin typeface="Century Gothic"/>
                <a:ea typeface="Century Gothic"/>
                <a:cs typeface="Century Gothic"/>
                <a:sym typeface="Century Gothic"/>
              </a:rPr>
              <a:t> serum triglycerides.</a:t>
            </a:r>
            <a:endParaRPr sz="800">
              <a:latin typeface="Century Gothic"/>
              <a:ea typeface="Century Gothic"/>
              <a:cs typeface="Century Gothic"/>
              <a:sym typeface="Century Gothic"/>
            </a:endParaRPr>
          </a:p>
          <a:p>
            <a:pPr indent="-203193" lvl="0" marL="228593" rtl="0" algn="l">
              <a:spcBef>
                <a:spcPts val="0"/>
              </a:spcBef>
              <a:spcAft>
                <a:spcPts val="0"/>
              </a:spcAft>
              <a:buClr>
                <a:srgbClr val="000000"/>
              </a:buClr>
              <a:buSzPts val="800"/>
              <a:buFont typeface="Century Gothic"/>
              <a:buAutoNum type="arabicPeriod"/>
            </a:pPr>
            <a:r>
              <a:rPr lang="en" sz="800">
                <a:solidFill>
                  <a:srgbClr val="222222"/>
                </a:solidFill>
                <a:highlight>
                  <a:srgbClr val="FFFFFF"/>
                </a:highlight>
                <a:latin typeface="Century Gothic"/>
                <a:ea typeface="Century Gothic"/>
                <a:cs typeface="Century Gothic"/>
                <a:sym typeface="Century Gothic"/>
              </a:rPr>
              <a:t>↓</a:t>
            </a:r>
            <a:r>
              <a:rPr lang="en" sz="800">
                <a:latin typeface="Century Gothic"/>
                <a:ea typeface="Century Gothic"/>
                <a:cs typeface="Century Gothic"/>
                <a:sym typeface="Century Gothic"/>
              </a:rPr>
              <a:t> tendency to thrombosis.</a:t>
            </a:r>
            <a:endParaRPr sz="800">
              <a:latin typeface="Century Gothic"/>
              <a:ea typeface="Century Gothic"/>
              <a:cs typeface="Century Gothic"/>
              <a:sym typeface="Century Gothic"/>
            </a:endParaRPr>
          </a:p>
          <a:p>
            <a:pPr indent="-203193" lvl="0" marL="228593" rtl="0" algn="l">
              <a:spcBef>
                <a:spcPts val="0"/>
              </a:spcBef>
              <a:spcAft>
                <a:spcPts val="0"/>
              </a:spcAft>
              <a:buClr>
                <a:srgbClr val="000000"/>
              </a:buClr>
              <a:buSzPts val="800"/>
              <a:buFont typeface="Century Gothic"/>
              <a:buAutoNum type="arabicPeriod"/>
            </a:pPr>
            <a:r>
              <a:rPr lang="en" sz="800">
                <a:solidFill>
                  <a:srgbClr val="222222"/>
                </a:solidFill>
                <a:highlight>
                  <a:srgbClr val="FFFFFF"/>
                </a:highlight>
                <a:latin typeface="Century Gothic"/>
                <a:ea typeface="Century Gothic"/>
                <a:cs typeface="Century Gothic"/>
                <a:sym typeface="Century Gothic"/>
              </a:rPr>
              <a:t>↓</a:t>
            </a:r>
            <a:r>
              <a:rPr lang="en" sz="800">
                <a:latin typeface="Century Gothic"/>
                <a:ea typeface="Century Gothic"/>
                <a:cs typeface="Century Gothic"/>
                <a:sym typeface="Century Gothic"/>
              </a:rPr>
              <a:t> risk of cardiovascular mortality.</a:t>
            </a:r>
            <a:endParaRPr sz="800">
              <a:latin typeface="Century Gothic"/>
              <a:ea typeface="Century Gothic"/>
              <a:cs typeface="Century Gothic"/>
              <a:sym typeface="Century Gothic"/>
            </a:endParaRPr>
          </a:p>
          <a:p>
            <a:pPr indent="-203193" lvl="0" marL="228593" rtl="0" algn="l">
              <a:spcBef>
                <a:spcPts val="0"/>
              </a:spcBef>
              <a:spcAft>
                <a:spcPts val="0"/>
              </a:spcAft>
              <a:buClr>
                <a:srgbClr val="000000"/>
              </a:buClr>
              <a:buSzPts val="800"/>
              <a:buFont typeface="Century Gothic"/>
              <a:buAutoNum type="arabicPeriod"/>
            </a:pPr>
            <a:r>
              <a:rPr lang="en" sz="800">
                <a:solidFill>
                  <a:srgbClr val="222222"/>
                </a:solidFill>
                <a:highlight>
                  <a:srgbClr val="FFFFFF"/>
                </a:highlight>
                <a:latin typeface="Century Gothic"/>
                <a:ea typeface="Century Gothic"/>
                <a:cs typeface="Century Gothic"/>
                <a:sym typeface="Century Gothic"/>
              </a:rPr>
              <a:t>↓</a:t>
            </a:r>
            <a:r>
              <a:rPr lang="en" sz="800">
                <a:latin typeface="Century Gothic"/>
                <a:ea typeface="Century Gothic"/>
                <a:cs typeface="Century Gothic"/>
                <a:sym typeface="Century Gothic"/>
              </a:rPr>
              <a:t> blood pressure</a:t>
            </a:r>
            <a:endParaRPr sz="800"/>
          </a:p>
        </p:txBody>
      </p:sp>
      <p:graphicFrame>
        <p:nvGraphicFramePr>
          <p:cNvPr id="689" name="Google Shape;689;p43"/>
          <p:cNvGraphicFramePr/>
          <p:nvPr/>
        </p:nvGraphicFramePr>
        <p:xfrm>
          <a:off x="5402345" y="672649"/>
          <a:ext cx="3000000" cy="3000000"/>
        </p:xfrm>
        <a:graphic>
          <a:graphicData uri="http://schemas.openxmlformats.org/drawingml/2006/table">
            <a:tbl>
              <a:tblPr>
                <a:noFill/>
                <a:tableStyleId>{4CB2BB05-DC62-4131-ACFF-FCBF2183D386}</a:tableStyleId>
              </a:tblPr>
              <a:tblGrid>
                <a:gridCol w="1977775"/>
              </a:tblGrid>
              <a:tr h="247500">
                <a:tc>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Fat -soluble Vitamin</a:t>
                      </a:r>
                      <a:r>
                        <a:rPr b="1" lang="en" sz="1200">
                          <a:solidFill>
                            <a:srgbClr val="FFFFFF"/>
                          </a:solidFill>
                          <a:latin typeface="Century Gothic"/>
                          <a:ea typeface="Century Gothic"/>
                          <a:cs typeface="Century Gothic"/>
                          <a:sym typeface="Century Gothic"/>
                        </a:rPr>
                        <a:t>s</a:t>
                      </a:r>
                      <a:endParaRPr b="1" sz="6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182950">
                <a:tc>
                  <a:txBody>
                    <a:bodyPr/>
                    <a:lstStyle/>
                    <a:p>
                      <a:pPr indent="0" lvl="0" marL="0" rtl="0" algn="ctr">
                        <a:spcBef>
                          <a:spcPts val="0"/>
                        </a:spcBef>
                        <a:spcAft>
                          <a:spcPts val="0"/>
                        </a:spcAft>
                        <a:buNone/>
                      </a:pPr>
                      <a:r>
                        <a:rPr lang="en" sz="1200">
                          <a:latin typeface="Exo"/>
                          <a:ea typeface="Exo"/>
                          <a:cs typeface="Exo"/>
                          <a:sym typeface="Exo"/>
                        </a:rPr>
                        <a:t>A,D,</a:t>
                      </a:r>
                      <a:r>
                        <a:rPr lang="en" sz="1200">
                          <a:solidFill>
                            <a:srgbClr val="CC0000"/>
                          </a:solidFill>
                          <a:latin typeface="Exo"/>
                          <a:ea typeface="Exo"/>
                          <a:cs typeface="Exo"/>
                          <a:sym typeface="Exo"/>
                        </a:rPr>
                        <a:t>E</a:t>
                      </a:r>
                      <a:r>
                        <a:rPr lang="en" sz="1200">
                          <a:latin typeface="Exo"/>
                          <a:ea typeface="Exo"/>
                          <a:cs typeface="Exo"/>
                          <a:sym typeface="Exo"/>
                        </a:rPr>
                        <a:t> and K</a:t>
                      </a:r>
                      <a:endParaRPr sz="1200">
                        <a:latin typeface="Exo"/>
                        <a:ea typeface="Exo"/>
                        <a:cs typeface="Exo"/>
                        <a:sym typeface="Exo"/>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aphicFrame>
        <p:nvGraphicFramePr>
          <p:cNvPr id="690" name="Google Shape;690;p43"/>
          <p:cNvGraphicFramePr/>
          <p:nvPr/>
        </p:nvGraphicFramePr>
        <p:xfrm>
          <a:off x="5011620" y="1239236"/>
          <a:ext cx="3000000" cy="3000000"/>
        </p:xfrm>
        <a:graphic>
          <a:graphicData uri="http://schemas.openxmlformats.org/drawingml/2006/table">
            <a:tbl>
              <a:tblPr>
                <a:noFill/>
                <a:tableStyleId>{4CB2BB05-DC62-4131-ACFF-FCBF2183D386}</a:tableStyleId>
              </a:tblPr>
              <a:tblGrid>
                <a:gridCol w="3208125"/>
              </a:tblGrid>
              <a:tr h="207300">
                <a:tc>
                  <a:txBody>
                    <a:bodyPr/>
                    <a:lstStyle/>
                    <a:p>
                      <a:pPr indent="0" lvl="0" marL="0" rtl="0" algn="ctr">
                        <a:spcBef>
                          <a:spcPts val="0"/>
                        </a:spcBef>
                        <a:spcAft>
                          <a:spcPts val="0"/>
                        </a:spcAft>
                        <a:buNone/>
                      </a:pPr>
                      <a:r>
                        <a:rPr b="1" lang="en" sz="1200">
                          <a:solidFill>
                            <a:srgbClr val="FFFFFF"/>
                          </a:solidFill>
                          <a:latin typeface="Century Gothic"/>
                          <a:ea typeface="Century Gothic"/>
                          <a:cs typeface="Century Gothic"/>
                          <a:sym typeface="Century Gothic"/>
                        </a:rPr>
                        <a:t>Water-soluble Vitamins</a:t>
                      </a:r>
                      <a:endParaRPr b="1" sz="12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650975">
                <a:tc>
                  <a:txBody>
                    <a:bodyPr/>
                    <a:lstStyle/>
                    <a:p>
                      <a:pPr indent="0" lvl="0" marL="0" rtl="0" algn="l">
                        <a:spcBef>
                          <a:spcPts val="0"/>
                        </a:spcBef>
                        <a:spcAft>
                          <a:spcPts val="0"/>
                        </a:spcAft>
                        <a:buNone/>
                      </a:pPr>
                      <a:r>
                        <a:rPr lang="en" sz="1200">
                          <a:solidFill>
                            <a:srgbClr val="CC0000"/>
                          </a:solidFill>
                          <a:latin typeface="Exo"/>
                          <a:ea typeface="Exo"/>
                          <a:cs typeface="Exo"/>
                          <a:sym typeface="Exo"/>
                        </a:rPr>
                        <a:t>Ascorbic acid (vitamin C), Thiamin (vitamin B1),</a:t>
                      </a:r>
                      <a:r>
                        <a:rPr lang="en" sz="1200">
                          <a:latin typeface="Exo"/>
                          <a:ea typeface="Exo"/>
                          <a:cs typeface="Exo"/>
                          <a:sym typeface="Exo"/>
                        </a:rPr>
                        <a:t> (vitamin B2), (vitamin B3), (vitamin B6 ), (vitamin B12)</a:t>
                      </a:r>
                      <a:endParaRPr sz="1200">
                        <a:latin typeface="Exo"/>
                        <a:ea typeface="Exo"/>
                        <a:cs typeface="Exo"/>
                        <a:sym typeface="Exo"/>
                      </a:endParaRPr>
                    </a:p>
                    <a:p>
                      <a:pPr indent="0" lvl="0" marL="0" rtl="0" algn="l">
                        <a:spcBef>
                          <a:spcPts val="0"/>
                        </a:spcBef>
                        <a:spcAft>
                          <a:spcPts val="0"/>
                        </a:spcAft>
                        <a:buNone/>
                      </a:pPr>
                      <a:r>
                        <a:t/>
                      </a:r>
                      <a:endParaRPr sz="600">
                        <a:latin typeface="Exo"/>
                        <a:ea typeface="Exo"/>
                        <a:cs typeface="Exo"/>
                        <a:sym typeface="Exo"/>
                      </a:endParaRPr>
                    </a:p>
                    <a:p>
                      <a:pPr indent="0" lvl="0" marL="0" rtl="0" algn="l">
                        <a:spcBef>
                          <a:spcPts val="0"/>
                        </a:spcBef>
                        <a:spcAft>
                          <a:spcPts val="0"/>
                        </a:spcAft>
                        <a:buNone/>
                      </a:pPr>
                      <a:r>
                        <a:t/>
                      </a:r>
                      <a:endParaRPr sz="600">
                        <a:latin typeface="Exo"/>
                        <a:ea typeface="Exo"/>
                        <a:cs typeface="Exo"/>
                        <a:sym typeface="Exo"/>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691" name="Google Shape;691;p43"/>
          <p:cNvSpPr txBox="1"/>
          <p:nvPr/>
        </p:nvSpPr>
        <p:spPr>
          <a:xfrm>
            <a:off x="4100725" y="236750"/>
            <a:ext cx="5262600" cy="43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3C78D8"/>
                </a:solidFill>
                <a:latin typeface="Comfortaa"/>
                <a:ea typeface="Comfortaa"/>
                <a:cs typeface="Comfortaa"/>
                <a:sym typeface="Comfortaa"/>
              </a:rPr>
              <a:t>Vitamins - Classiﬁed Based on solubility</a:t>
            </a:r>
            <a:endParaRPr sz="1700">
              <a:solidFill>
                <a:srgbClr val="3C78D8"/>
              </a:solidFill>
              <a:latin typeface="Comfortaa"/>
              <a:ea typeface="Comfortaa"/>
              <a:cs typeface="Comfortaa"/>
              <a:sym typeface="Comfortaa"/>
            </a:endParaRPr>
          </a:p>
        </p:txBody>
      </p:sp>
      <p:sp>
        <p:nvSpPr>
          <p:cNvPr id="692" name="Google Shape;692;p43"/>
          <p:cNvSpPr txBox="1"/>
          <p:nvPr/>
        </p:nvSpPr>
        <p:spPr>
          <a:xfrm>
            <a:off x="6388613" y="3763800"/>
            <a:ext cx="1799100" cy="11517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solidFill>
                  <a:srgbClr val="3C78D8"/>
                </a:solidFill>
                <a:latin typeface="Century Gothic"/>
                <a:ea typeface="Century Gothic"/>
                <a:cs typeface="Century Gothic"/>
                <a:sym typeface="Century Gothic"/>
              </a:rPr>
              <a:t>Vitamin E</a:t>
            </a:r>
            <a:endParaRPr b="1" sz="8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Deficiency: (mostly observed in premature infants)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1- Defective lipid absorption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2- Anemia due to oxidative damage to RBCs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3- Neurological problems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4- Male infertility </a:t>
            </a:r>
            <a:endParaRPr sz="800">
              <a:solidFill>
                <a:schemeClr val="dk1"/>
              </a:solidFill>
              <a:latin typeface="Century Gothic"/>
              <a:ea typeface="Century Gothic"/>
              <a:cs typeface="Century Gothic"/>
              <a:sym typeface="Century Gothic"/>
            </a:endParaRPr>
          </a:p>
        </p:txBody>
      </p:sp>
      <p:sp>
        <p:nvSpPr>
          <p:cNvPr id="693" name="Google Shape;693;p43"/>
          <p:cNvSpPr txBox="1"/>
          <p:nvPr/>
        </p:nvSpPr>
        <p:spPr>
          <a:xfrm>
            <a:off x="5053369" y="2256275"/>
            <a:ext cx="26757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solidFill>
                  <a:srgbClr val="3C78D8"/>
                </a:solidFill>
                <a:latin typeface="Century Gothic"/>
                <a:ea typeface="Century Gothic"/>
                <a:cs typeface="Century Gothic"/>
                <a:sym typeface="Century Gothic"/>
              </a:rPr>
              <a:t>Vitamin B1 (Thiamin)</a:t>
            </a:r>
            <a:endParaRPr b="1" sz="900">
              <a:solidFill>
                <a:srgbClr val="3C78D8"/>
              </a:solidFill>
              <a:latin typeface="Century Gothic"/>
              <a:ea typeface="Century Gothic"/>
              <a:cs typeface="Century Gothic"/>
              <a:sym typeface="Century Gothic"/>
            </a:endParaRPr>
          </a:p>
        </p:txBody>
      </p:sp>
      <p:sp>
        <p:nvSpPr>
          <p:cNvPr id="694" name="Google Shape;694;p43"/>
          <p:cNvSpPr/>
          <p:nvPr/>
        </p:nvSpPr>
        <p:spPr>
          <a:xfrm>
            <a:off x="5053375" y="2511575"/>
            <a:ext cx="2675700" cy="280200"/>
          </a:xfrm>
          <a:prstGeom prst="roundRect">
            <a:avLst>
              <a:gd fmla="val 16667" name="adj"/>
            </a:avLst>
          </a:prstGeom>
          <a:solidFill>
            <a:srgbClr val="3C78D8"/>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sz="1000">
                <a:solidFill>
                  <a:srgbClr val="FFFFFF"/>
                </a:solidFill>
                <a:latin typeface="Century Gothic"/>
                <a:ea typeface="Century Gothic"/>
                <a:cs typeface="Century Gothic"/>
                <a:sym typeface="Century Gothic"/>
              </a:rPr>
              <a:t>Disorders of vitamin B1 (Thiamin) Deficiency:</a:t>
            </a:r>
            <a:endParaRPr sz="1000">
              <a:solidFill>
                <a:srgbClr val="FFFFFF"/>
              </a:solidFill>
              <a:latin typeface="Century Gothic"/>
              <a:ea typeface="Century Gothic"/>
              <a:cs typeface="Century Gothic"/>
              <a:sym typeface="Century Gothic"/>
            </a:endParaRPr>
          </a:p>
        </p:txBody>
      </p:sp>
      <p:sp>
        <p:nvSpPr>
          <p:cNvPr id="695" name="Google Shape;695;p43"/>
          <p:cNvSpPr txBox="1"/>
          <p:nvPr/>
        </p:nvSpPr>
        <p:spPr>
          <a:xfrm>
            <a:off x="4943900" y="2984525"/>
            <a:ext cx="1347300" cy="7215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1"/>
                </a:solidFill>
                <a:latin typeface="Century Gothic"/>
                <a:ea typeface="Century Gothic"/>
                <a:cs typeface="Century Gothic"/>
                <a:sym typeface="Century Gothic"/>
              </a:rPr>
              <a:t>Beriberi: </a:t>
            </a:r>
            <a:r>
              <a:rPr lang="en" sz="700">
                <a:solidFill>
                  <a:schemeClr val="dk1"/>
                </a:solidFill>
                <a:latin typeface="Century Gothic"/>
                <a:ea typeface="Century Gothic"/>
                <a:cs typeface="Century Gothic"/>
                <a:sym typeface="Century Gothic"/>
              </a:rPr>
              <a:t>A type of chronic peripheral neuritis due to severe thiamin deficiency causes weakness, neuropathy, disorderly thinking, paralysis</a:t>
            </a:r>
            <a:endParaRPr sz="700">
              <a:solidFill>
                <a:schemeClr val="dk1"/>
              </a:solidFill>
              <a:latin typeface="Century Gothic"/>
              <a:ea typeface="Century Gothic"/>
              <a:cs typeface="Century Gothic"/>
              <a:sym typeface="Century Gothic"/>
            </a:endParaRPr>
          </a:p>
        </p:txBody>
      </p:sp>
      <p:sp>
        <p:nvSpPr>
          <p:cNvPr id="696" name="Google Shape;696;p43"/>
          <p:cNvSpPr txBox="1"/>
          <p:nvPr/>
        </p:nvSpPr>
        <p:spPr>
          <a:xfrm>
            <a:off x="6424167" y="2984600"/>
            <a:ext cx="1728000" cy="6936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700">
                <a:solidFill>
                  <a:schemeClr val="dk1"/>
                </a:solidFill>
                <a:latin typeface="Century Gothic"/>
                <a:ea typeface="Century Gothic"/>
                <a:cs typeface="Century Gothic"/>
                <a:sym typeface="Century Gothic"/>
              </a:rPr>
              <a:t>Wernicke-Korsakoff syndrome:</a:t>
            </a:r>
            <a:endParaRPr sz="7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 sz="700">
                <a:solidFill>
                  <a:schemeClr val="dk1"/>
                </a:solidFill>
                <a:latin typeface="Century Gothic"/>
                <a:ea typeface="Century Gothic"/>
                <a:cs typeface="Century Gothic"/>
                <a:sym typeface="Century Gothic"/>
              </a:rPr>
              <a:t>Common in alcoholics due to defective intestinal absorption of thiamin or dietary insufficiency</a:t>
            </a:r>
            <a:endParaRPr sz="700">
              <a:solidFill>
                <a:schemeClr val="dk1"/>
              </a:solidFill>
              <a:latin typeface="Century Gothic"/>
              <a:ea typeface="Century Gothic"/>
              <a:cs typeface="Century Gothic"/>
              <a:sym typeface="Century Gothic"/>
            </a:endParaRPr>
          </a:p>
        </p:txBody>
      </p:sp>
      <p:sp>
        <p:nvSpPr>
          <p:cNvPr id="697" name="Google Shape;697;p43"/>
          <p:cNvSpPr txBox="1"/>
          <p:nvPr/>
        </p:nvSpPr>
        <p:spPr>
          <a:xfrm>
            <a:off x="4948700" y="3883075"/>
            <a:ext cx="1337700" cy="9915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solidFill>
                  <a:srgbClr val="3C78D8"/>
                </a:solidFill>
                <a:latin typeface="Century Gothic"/>
                <a:ea typeface="Century Gothic"/>
                <a:cs typeface="Century Gothic"/>
                <a:sym typeface="Century Gothic"/>
              </a:rPr>
              <a:t>Vitamin C</a:t>
            </a:r>
            <a:endParaRPr b="1" sz="7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chemeClr val="dk1"/>
                </a:solidFill>
                <a:latin typeface="Century Gothic"/>
                <a:ea typeface="Century Gothic"/>
                <a:cs typeface="Century Gothic"/>
                <a:sym typeface="Century Gothic"/>
              </a:rPr>
              <a:t>Deﬁciency causes scurvy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chemeClr val="dk1"/>
                </a:solidFill>
                <a:latin typeface="Century Gothic"/>
                <a:ea typeface="Century Gothic"/>
                <a:cs typeface="Century Gothic"/>
                <a:sym typeface="Century Gothic"/>
              </a:rPr>
              <a:t>Abnormal collagen production</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chemeClr val="dk1"/>
                </a:solidFill>
                <a:latin typeface="Century Gothic"/>
                <a:ea typeface="Century Gothic"/>
                <a:cs typeface="Century Gothic"/>
                <a:sym typeface="Century Gothic"/>
              </a:rPr>
              <a:t>● Gums become painful, swollen and spongy</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chemeClr val="dk1"/>
                </a:solidFill>
                <a:latin typeface="Century Gothic"/>
                <a:ea typeface="Century Gothic"/>
                <a:cs typeface="Century Gothic"/>
                <a:sym typeface="Century Gothic"/>
              </a:rPr>
              <a:t>● The pulp is separated and the teeth are lost</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p:txBody>
      </p:sp>
      <p:sp>
        <p:nvSpPr>
          <p:cNvPr id="698" name="Google Shape;698;p43"/>
          <p:cNvSpPr txBox="1"/>
          <p:nvPr/>
        </p:nvSpPr>
        <p:spPr>
          <a:xfrm>
            <a:off x="777025" y="3525813"/>
            <a:ext cx="13377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3C78D8"/>
                </a:solidFill>
                <a:latin typeface="Century Gothic"/>
                <a:ea typeface="Century Gothic"/>
                <a:cs typeface="Century Gothic"/>
                <a:sym typeface="Century Gothic"/>
              </a:rPr>
              <a:t>Iron</a:t>
            </a:r>
            <a:endParaRPr b="1" sz="1000">
              <a:solidFill>
                <a:srgbClr val="3C78D8"/>
              </a:solidFill>
              <a:latin typeface="Century Gothic"/>
              <a:ea typeface="Century Gothic"/>
              <a:cs typeface="Century Gothic"/>
              <a:sym typeface="Century Gothic"/>
            </a:endParaRPr>
          </a:p>
        </p:txBody>
      </p:sp>
      <p:sp>
        <p:nvSpPr>
          <p:cNvPr id="699" name="Google Shape;699;p43"/>
          <p:cNvSpPr txBox="1"/>
          <p:nvPr/>
        </p:nvSpPr>
        <p:spPr>
          <a:xfrm>
            <a:off x="46925" y="3848700"/>
            <a:ext cx="2177100" cy="10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Functions</a:t>
            </a:r>
            <a:endParaRPr sz="800">
              <a:solidFill>
                <a:schemeClr val="dk1"/>
              </a:solidFill>
              <a:latin typeface="Century Gothic"/>
              <a:ea typeface="Century Gothic"/>
              <a:cs typeface="Century Gothic"/>
              <a:sym typeface="Century Gothic"/>
            </a:endParaRPr>
          </a:p>
          <a:p>
            <a:pPr indent="-279400" lvl="0" marL="457200" rtl="0" algn="l">
              <a:spcBef>
                <a:spcPts val="0"/>
              </a:spcBef>
              <a:spcAft>
                <a:spcPts val="0"/>
              </a:spcAft>
              <a:buClr>
                <a:schemeClr val="dk1"/>
              </a:buClr>
              <a:buSzPts val="800"/>
              <a:buFont typeface="Century Gothic"/>
              <a:buAutoNum type="arabicPeriod"/>
            </a:pPr>
            <a:r>
              <a:rPr lang="en" sz="800">
                <a:solidFill>
                  <a:schemeClr val="dk1"/>
                </a:solidFill>
                <a:latin typeface="Century Gothic"/>
                <a:ea typeface="Century Gothic"/>
                <a:cs typeface="Century Gothic"/>
                <a:sym typeface="Century Gothic"/>
              </a:rPr>
              <a:t> Oxygen transport and metabolism </a:t>
            </a:r>
            <a:endParaRPr sz="800">
              <a:solidFill>
                <a:schemeClr val="dk1"/>
              </a:solidFill>
              <a:latin typeface="Century Gothic"/>
              <a:ea typeface="Century Gothic"/>
              <a:cs typeface="Century Gothic"/>
              <a:sym typeface="Century Gothic"/>
            </a:endParaRPr>
          </a:p>
          <a:p>
            <a:pPr indent="-279400" lvl="0" marL="457200" rtl="0" algn="l">
              <a:spcBef>
                <a:spcPts val="0"/>
              </a:spcBef>
              <a:spcAft>
                <a:spcPts val="0"/>
              </a:spcAft>
              <a:buClr>
                <a:schemeClr val="dk1"/>
              </a:buClr>
              <a:buSzPts val="800"/>
              <a:buFont typeface="Century Gothic"/>
              <a:buAutoNum type="arabicPeriod"/>
            </a:pPr>
            <a:r>
              <a:rPr lang="en" sz="800">
                <a:solidFill>
                  <a:schemeClr val="dk1"/>
                </a:solidFill>
                <a:latin typeface="Century Gothic"/>
                <a:ea typeface="Century Gothic"/>
                <a:cs typeface="Century Gothic"/>
                <a:sym typeface="Century Gothic"/>
              </a:rPr>
              <a:t> Part of hemoglobin, myoglobin, cytochromes</a:t>
            </a:r>
            <a:endParaRPr sz="800">
              <a:solidFill>
                <a:schemeClr val="dk1"/>
              </a:solidFill>
              <a:latin typeface="Century Gothic"/>
              <a:ea typeface="Century Gothic"/>
              <a:cs typeface="Century Gothic"/>
              <a:sym typeface="Century Gothic"/>
            </a:endParaRPr>
          </a:p>
          <a:p>
            <a:pPr indent="-279400" lvl="0" marL="457200" rtl="0" algn="l">
              <a:spcBef>
                <a:spcPts val="0"/>
              </a:spcBef>
              <a:spcAft>
                <a:spcPts val="0"/>
              </a:spcAft>
              <a:buClr>
                <a:schemeClr val="dk1"/>
              </a:buClr>
              <a:buSzPts val="800"/>
              <a:buFont typeface="Century Gothic"/>
              <a:buAutoNum type="arabicPeriod"/>
            </a:pPr>
            <a:r>
              <a:rPr lang="en" sz="800">
                <a:solidFill>
                  <a:schemeClr val="dk1"/>
                </a:solidFill>
                <a:latin typeface="Century Gothic"/>
                <a:ea typeface="Century Gothic"/>
                <a:cs typeface="Century Gothic"/>
                <a:sym typeface="Century Gothic"/>
              </a:rPr>
              <a:t> Body stores iron as ferritin, hemosiderin and transferrin  </a:t>
            </a:r>
            <a:endParaRPr sz="800">
              <a:solidFill>
                <a:schemeClr val="dk1"/>
              </a:solidFill>
              <a:latin typeface="Century Gothic"/>
              <a:ea typeface="Century Gothic"/>
              <a:cs typeface="Century Gothic"/>
              <a:sym typeface="Century Gothic"/>
            </a:endParaRPr>
          </a:p>
          <a:p>
            <a:pPr indent="-279400" lvl="0" marL="457200" rtl="0" algn="l">
              <a:spcBef>
                <a:spcPts val="0"/>
              </a:spcBef>
              <a:spcAft>
                <a:spcPts val="0"/>
              </a:spcAft>
              <a:buClr>
                <a:schemeClr val="dk1"/>
              </a:buClr>
              <a:buSzPts val="800"/>
              <a:buFont typeface="Century Gothic"/>
              <a:buAutoNum type="arabicPeriod"/>
            </a:pPr>
            <a:r>
              <a:rPr lang="en" sz="800">
                <a:solidFill>
                  <a:schemeClr val="dk1"/>
                </a:solidFill>
                <a:latin typeface="Century Gothic"/>
                <a:ea typeface="Century Gothic"/>
                <a:cs typeface="Century Gothic"/>
                <a:sym typeface="Century Gothic"/>
              </a:rPr>
              <a:t>Adult women have much lower iron storage than men</a:t>
            </a:r>
            <a:endParaRPr sz="800">
              <a:solidFill>
                <a:schemeClr val="dk1"/>
              </a:solidFill>
              <a:latin typeface="Century Gothic"/>
              <a:ea typeface="Century Gothic"/>
              <a:cs typeface="Century Gothic"/>
              <a:sym typeface="Century Gothic"/>
            </a:endParaRPr>
          </a:p>
        </p:txBody>
      </p:sp>
      <p:cxnSp>
        <p:nvCxnSpPr>
          <p:cNvPr id="700" name="Google Shape;700;p43"/>
          <p:cNvCxnSpPr>
            <a:stCxn id="698" idx="2"/>
          </p:cNvCxnSpPr>
          <p:nvPr/>
        </p:nvCxnSpPr>
        <p:spPr>
          <a:xfrm flipH="1">
            <a:off x="776575" y="3751413"/>
            <a:ext cx="669300" cy="334200"/>
          </a:xfrm>
          <a:prstGeom prst="straightConnector1">
            <a:avLst/>
          </a:prstGeom>
          <a:noFill/>
          <a:ln cap="flat" cmpd="sng" w="9525">
            <a:solidFill>
              <a:schemeClr val="dk2"/>
            </a:solidFill>
            <a:prstDash val="solid"/>
            <a:round/>
            <a:headEnd len="med" w="med" type="none"/>
            <a:tailEnd len="med" w="med" type="none"/>
          </a:ln>
        </p:spPr>
      </p:cxnSp>
      <p:cxnSp>
        <p:nvCxnSpPr>
          <p:cNvPr id="701" name="Google Shape;701;p43"/>
          <p:cNvCxnSpPr>
            <a:stCxn id="698" idx="2"/>
          </p:cNvCxnSpPr>
          <p:nvPr/>
        </p:nvCxnSpPr>
        <p:spPr>
          <a:xfrm>
            <a:off x="1445875" y="3751413"/>
            <a:ext cx="593100" cy="350700"/>
          </a:xfrm>
          <a:prstGeom prst="straightConnector1">
            <a:avLst/>
          </a:prstGeom>
          <a:noFill/>
          <a:ln cap="flat" cmpd="sng" w="9525">
            <a:solidFill>
              <a:schemeClr val="dk2"/>
            </a:solidFill>
            <a:prstDash val="solid"/>
            <a:round/>
            <a:headEnd len="med" w="med" type="none"/>
            <a:tailEnd len="med" w="med" type="none"/>
          </a:ln>
        </p:spPr>
      </p:cxnSp>
      <p:sp>
        <p:nvSpPr>
          <p:cNvPr id="702" name="Google Shape;702;p43"/>
          <p:cNvSpPr txBox="1"/>
          <p:nvPr/>
        </p:nvSpPr>
        <p:spPr>
          <a:xfrm>
            <a:off x="1914700" y="4102125"/>
            <a:ext cx="19779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Iron Deficiency </a:t>
            </a:r>
            <a:r>
              <a:rPr lang="en" sz="800">
                <a:solidFill>
                  <a:srgbClr val="545454"/>
                </a:solidFill>
                <a:latin typeface="Century Gothic"/>
                <a:ea typeface="Century Gothic"/>
                <a:cs typeface="Century Gothic"/>
                <a:sym typeface="Century Gothic"/>
              </a:rPr>
              <a:t>→</a:t>
            </a:r>
            <a:r>
              <a:rPr lang="en" sz="800">
                <a:solidFill>
                  <a:srgbClr val="545454"/>
                </a:solidFill>
                <a:highlight>
                  <a:srgbClr val="FFFFFF"/>
                </a:highlight>
              </a:rPr>
              <a:t> </a:t>
            </a:r>
            <a:r>
              <a:rPr lang="en" sz="800">
                <a:solidFill>
                  <a:schemeClr val="dk1"/>
                </a:solidFill>
                <a:latin typeface="Century Gothic"/>
                <a:ea typeface="Century Gothic"/>
                <a:cs typeface="Century Gothic"/>
                <a:sym typeface="Century Gothic"/>
              </a:rPr>
              <a:t>Hemosiderosis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rgbClr val="222222"/>
                </a:solidFill>
                <a:latin typeface="Century Gothic"/>
                <a:ea typeface="Century Gothic"/>
                <a:cs typeface="Century Gothic"/>
                <a:sym typeface="Century Gothic"/>
              </a:rPr>
              <a:t>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dk1"/>
                </a:solidFill>
                <a:latin typeface="Century Gothic"/>
                <a:ea typeface="Century Gothic"/>
                <a:cs typeface="Century Gothic"/>
                <a:sym typeface="Century Gothic"/>
              </a:rPr>
              <a:t>Iron deﬁciency anemia</a:t>
            </a:r>
            <a:endParaRPr sz="800">
              <a:solidFill>
                <a:schemeClr val="dk1"/>
              </a:solidFill>
              <a:latin typeface="Century Gothic"/>
              <a:ea typeface="Century Gothic"/>
              <a:cs typeface="Century Gothic"/>
              <a:sym typeface="Century Gothic"/>
            </a:endParaRPr>
          </a:p>
        </p:txBody>
      </p:sp>
      <p:sp>
        <p:nvSpPr>
          <p:cNvPr id="703" name="Google Shape;703;p4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cxnSp>
        <p:nvCxnSpPr>
          <p:cNvPr id="704" name="Google Shape;704;p43"/>
          <p:cNvCxnSpPr>
            <a:stCxn id="682" idx="1"/>
            <a:endCxn id="683" idx="0"/>
          </p:cNvCxnSpPr>
          <p:nvPr/>
        </p:nvCxnSpPr>
        <p:spPr>
          <a:xfrm>
            <a:off x="938400" y="489975"/>
            <a:ext cx="71100" cy="293400"/>
          </a:xfrm>
          <a:prstGeom prst="curvedConnector4">
            <a:avLst>
              <a:gd fmla="val -334916" name="adj1"/>
              <a:gd fmla="val 74271" name="adj2"/>
            </a:avLst>
          </a:prstGeom>
          <a:noFill/>
          <a:ln cap="flat" cmpd="sng" w="9525">
            <a:solidFill>
              <a:schemeClr val="dk2"/>
            </a:solidFill>
            <a:prstDash val="solid"/>
            <a:round/>
            <a:headEnd len="med" w="med" type="none"/>
            <a:tailEnd len="med" w="med" type="none"/>
          </a:ln>
        </p:spPr>
      </p:cxnSp>
      <p:cxnSp>
        <p:nvCxnSpPr>
          <p:cNvPr id="705" name="Google Shape;705;p43"/>
          <p:cNvCxnSpPr>
            <a:stCxn id="694" idx="2"/>
            <a:endCxn id="695" idx="0"/>
          </p:cNvCxnSpPr>
          <p:nvPr/>
        </p:nvCxnSpPr>
        <p:spPr>
          <a:xfrm flipH="1">
            <a:off x="5617525" y="2791775"/>
            <a:ext cx="773700" cy="192900"/>
          </a:xfrm>
          <a:prstGeom prst="straightConnector1">
            <a:avLst/>
          </a:prstGeom>
          <a:noFill/>
          <a:ln cap="flat" cmpd="sng" w="9525">
            <a:solidFill>
              <a:schemeClr val="dk2"/>
            </a:solidFill>
            <a:prstDash val="solid"/>
            <a:round/>
            <a:headEnd len="med" w="med" type="none"/>
            <a:tailEnd len="med" w="med" type="none"/>
          </a:ln>
        </p:spPr>
      </p:cxnSp>
      <p:cxnSp>
        <p:nvCxnSpPr>
          <p:cNvPr id="706" name="Google Shape;706;p43"/>
          <p:cNvCxnSpPr>
            <a:stCxn id="694" idx="2"/>
            <a:endCxn id="696" idx="0"/>
          </p:cNvCxnSpPr>
          <p:nvPr/>
        </p:nvCxnSpPr>
        <p:spPr>
          <a:xfrm>
            <a:off x="6391225" y="2791775"/>
            <a:ext cx="897000" cy="192900"/>
          </a:xfrm>
          <a:prstGeom prst="straightConnector1">
            <a:avLst/>
          </a:prstGeom>
          <a:noFill/>
          <a:ln cap="flat" cmpd="sng" w="9525">
            <a:solidFill>
              <a:schemeClr val="dk2"/>
            </a:solidFill>
            <a:prstDash val="solid"/>
            <a:round/>
            <a:headEnd len="med" w="med" type="none"/>
            <a:tailEnd len="med" w="med" type="none"/>
          </a:ln>
        </p:spPr>
      </p:cxnSp>
      <p:cxnSp>
        <p:nvCxnSpPr>
          <p:cNvPr id="707" name="Google Shape;707;p43"/>
          <p:cNvCxnSpPr/>
          <p:nvPr/>
        </p:nvCxnSpPr>
        <p:spPr>
          <a:xfrm>
            <a:off x="1156775" y="2165925"/>
            <a:ext cx="196200" cy="293100"/>
          </a:xfrm>
          <a:prstGeom prst="curvedConnector4">
            <a:avLst>
              <a:gd fmla="val -121369" name="adj1"/>
              <a:gd fmla="val 74288" name="adj2"/>
            </a:avLst>
          </a:prstGeom>
          <a:noFill/>
          <a:ln cap="flat" cmpd="sng" w="9525">
            <a:solidFill>
              <a:schemeClr val="dk2"/>
            </a:solidFill>
            <a:prstDash val="solid"/>
            <a:round/>
            <a:headEnd len="med" w="med" type="none"/>
            <a:tailEnd len="med" w="med" type="none"/>
          </a:ln>
        </p:spPr>
      </p:cxnSp>
      <p:cxnSp>
        <p:nvCxnSpPr>
          <p:cNvPr id="708" name="Google Shape;708;p43"/>
          <p:cNvCxnSpPr/>
          <p:nvPr/>
        </p:nvCxnSpPr>
        <p:spPr>
          <a:xfrm flipH="1">
            <a:off x="2643050" y="2162925"/>
            <a:ext cx="85500" cy="299100"/>
          </a:xfrm>
          <a:prstGeom prst="curvedConnector4">
            <a:avLst>
              <a:gd fmla="val -278509" name="adj1"/>
              <a:gd fmla="val 73813" name="adj2"/>
            </a:avLst>
          </a:prstGeom>
          <a:noFill/>
          <a:ln cap="flat" cmpd="sng" w="9525">
            <a:solidFill>
              <a:schemeClr val="dk2"/>
            </a:solidFill>
            <a:prstDash val="solid"/>
            <a:round/>
            <a:headEnd len="med" w="med" type="none"/>
            <a:tailEnd len="med" w="med" type="none"/>
          </a:ln>
        </p:spPr>
      </p:cxnSp>
      <p:cxnSp>
        <p:nvCxnSpPr>
          <p:cNvPr id="709" name="Google Shape;709;p43"/>
          <p:cNvCxnSpPr/>
          <p:nvPr/>
        </p:nvCxnSpPr>
        <p:spPr>
          <a:xfrm flipH="1">
            <a:off x="2552100" y="487125"/>
            <a:ext cx="85500" cy="299100"/>
          </a:xfrm>
          <a:prstGeom prst="curvedConnector4">
            <a:avLst>
              <a:gd fmla="val -278509" name="adj1"/>
              <a:gd fmla="val 73813" name="adj2"/>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6"/>
          <p:cNvSpPr/>
          <p:nvPr/>
        </p:nvSpPr>
        <p:spPr>
          <a:xfrm>
            <a:off x="1231068" y="1429472"/>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51540"/>
              </a:solidFill>
              <a:latin typeface="Roboto"/>
              <a:ea typeface="Roboto"/>
              <a:cs typeface="Roboto"/>
              <a:sym typeface="Roboto"/>
            </a:endParaRPr>
          </a:p>
        </p:txBody>
      </p:sp>
      <p:sp>
        <p:nvSpPr>
          <p:cNvPr id="114" name="Google Shape;114;p26"/>
          <p:cNvSpPr/>
          <p:nvPr/>
        </p:nvSpPr>
        <p:spPr>
          <a:xfrm>
            <a:off x="1231068" y="1029618"/>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8E7CC3"/>
              </a:solidFill>
              <a:latin typeface="Roboto"/>
              <a:ea typeface="Roboto"/>
              <a:cs typeface="Roboto"/>
              <a:sym typeface="Roboto"/>
            </a:endParaRPr>
          </a:p>
        </p:txBody>
      </p:sp>
      <p:sp>
        <p:nvSpPr>
          <p:cNvPr id="115" name="Google Shape;115;p26"/>
          <p:cNvSpPr txBox="1"/>
          <p:nvPr/>
        </p:nvSpPr>
        <p:spPr>
          <a:xfrm>
            <a:off x="1202426" y="307650"/>
            <a:ext cx="1733100" cy="4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C78D8"/>
                </a:solidFill>
                <a:latin typeface="Comfortaa"/>
                <a:ea typeface="Comfortaa"/>
                <a:cs typeface="Comfortaa"/>
                <a:sym typeface="Comfortaa"/>
              </a:rPr>
              <a:t>Objectives</a:t>
            </a:r>
            <a:r>
              <a:rPr b="1" i="0" lang="en" sz="2400" u="none" cap="none" strike="noStrike">
                <a:solidFill>
                  <a:srgbClr val="3C78D8"/>
                </a:solidFill>
                <a:latin typeface="Comfortaa"/>
                <a:ea typeface="Comfortaa"/>
                <a:cs typeface="Comfortaa"/>
                <a:sym typeface="Comfortaa"/>
              </a:rPr>
              <a:t>:</a:t>
            </a:r>
            <a:endParaRPr i="0" sz="2400" u="none" cap="none" strike="noStrike">
              <a:solidFill>
                <a:srgbClr val="3C78D8"/>
              </a:solidFill>
              <a:latin typeface="Comfortaa"/>
              <a:ea typeface="Comfortaa"/>
              <a:cs typeface="Comfortaa"/>
              <a:sym typeface="Comfortaa"/>
            </a:endParaRPr>
          </a:p>
        </p:txBody>
      </p:sp>
      <p:sp>
        <p:nvSpPr>
          <p:cNvPr id="116" name="Google Shape;116;p26"/>
          <p:cNvSpPr/>
          <p:nvPr/>
        </p:nvSpPr>
        <p:spPr>
          <a:xfrm>
            <a:off x="1231068" y="181639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51540"/>
              </a:solidFill>
              <a:latin typeface="Roboto"/>
              <a:ea typeface="Roboto"/>
              <a:cs typeface="Roboto"/>
              <a:sym typeface="Roboto"/>
            </a:endParaRPr>
          </a:p>
        </p:txBody>
      </p:sp>
      <p:sp>
        <p:nvSpPr>
          <p:cNvPr id="117" name="Google Shape;117;p26"/>
          <p:cNvSpPr/>
          <p:nvPr/>
        </p:nvSpPr>
        <p:spPr>
          <a:xfrm>
            <a:off x="1231348" y="2222616"/>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8E7CC3"/>
              </a:solidFill>
              <a:latin typeface="Roboto"/>
              <a:ea typeface="Roboto"/>
              <a:cs typeface="Roboto"/>
              <a:sym typeface="Roboto"/>
            </a:endParaRPr>
          </a:p>
        </p:txBody>
      </p:sp>
      <p:sp>
        <p:nvSpPr>
          <p:cNvPr id="118" name="Google Shape;118;p26"/>
          <p:cNvSpPr txBox="1"/>
          <p:nvPr>
            <p:ph idx="1" type="body"/>
          </p:nvPr>
        </p:nvSpPr>
        <p:spPr>
          <a:xfrm>
            <a:off x="1584950" y="1022839"/>
            <a:ext cx="5787900" cy="2673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Understand the nutritional importance of dietary macro and micronutrients.</a:t>
            </a:r>
            <a:endParaRPr b="1" sz="1200">
              <a:solidFill>
                <a:srgbClr val="434343"/>
              </a:solidFill>
              <a:latin typeface="Century Gothic"/>
              <a:ea typeface="Century Gothic"/>
              <a:cs typeface="Century Gothic"/>
              <a:sym typeface="Century Gothic"/>
            </a:endParaRPr>
          </a:p>
        </p:txBody>
      </p:sp>
      <p:sp>
        <p:nvSpPr>
          <p:cNvPr id="119" name="Google Shape;119;p26"/>
          <p:cNvSpPr txBox="1"/>
          <p:nvPr>
            <p:ph idx="1" type="body"/>
          </p:nvPr>
        </p:nvSpPr>
        <p:spPr>
          <a:xfrm>
            <a:off x="1562288" y="1428774"/>
            <a:ext cx="5850000" cy="2397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Identify major dietary sources and RDAs of macro and micronutrients.</a:t>
            </a:r>
            <a:endParaRPr b="1" sz="1200">
              <a:solidFill>
                <a:srgbClr val="434343"/>
              </a:solidFill>
              <a:latin typeface="Century Gothic"/>
              <a:ea typeface="Century Gothic"/>
              <a:cs typeface="Century Gothic"/>
              <a:sym typeface="Century Gothic"/>
            </a:endParaRPr>
          </a:p>
        </p:txBody>
      </p:sp>
      <p:sp>
        <p:nvSpPr>
          <p:cNvPr id="120" name="Google Shape;120;p26"/>
          <p:cNvSpPr txBox="1"/>
          <p:nvPr>
            <p:ph idx="1" type="body"/>
          </p:nvPr>
        </p:nvSpPr>
        <p:spPr>
          <a:xfrm>
            <a:off x="1562288" y="1791038"/>
            <a:ext cx="5850000" cy="36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Evaluate the nutritional quality of proteins, the types of dietary carbohydrates, fibers and fats and their benefits.</a:t>
            </a:r>
            <a:endParaRPr b="1" sz="1200">
              <a:solidFill>
                <a:srgbClr val="434343"/>
              </a:solidFill>
              <a:latin typeface="Century Gothic"/>
              <a:ea typeface="Century Gothic"/>
              <a:cs typeface="Century Gothic"/>
              <a:sym typeface="Century Gothic"/>
            </a:endParaRPr>
          </a:p>
        </p:txBody>
      </p:sp>
      <p:sp>
        <p:nvSpPr>
          <p:cNvPr id="121" name="Google Shape;121;p26"/>
          <p:cNvSpPr txBox="1"/>
          <p:nvPr>
            <p:ph idx="1" type="body"/>
          </p:nvPr>
        </p:nvSpPr>
        <p:spPr>
          <a:xfrm>
            <a:off x="1553900" y="2222616"/>
            <a:ext cx="5850000" cy="36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Discuss the role of macronutrients in causing diseases or conditions such as nitrogen imbalance, diabetes, obesity, atherosclerosis and heart disease.</a:t>
            </a:r>
            <a:endParaRPr b="1" sz="1200">
              <a:solidFill>
                <a:srgbClr val="434343"/>
              </a:solidFill>
              <a:latin typeface="Century Gothic"/>
              <a:ea typeface="Century Gothic"/>
              <a:cs typeface="Century Gothic"/>
              <a:sym typeface="Century Gothic"/>
            </a:endParaRPr>
          </a:p>
        </p:txBody>
      </p:sp>
      <p:grpSp>
        <p:nvGrpSpPr>
          <p:cNvPr id="122" name="Google Shape;122;p26"/>
          <p:cNvGrpSpPr/>
          <p:nvPr/>
        </p:nvGrpSpPr>
        <p:grpSpPr>
          <a:xfrm>
            <a:off x="810203" y="379345"/>
            <a:ext cx="332129" cy="320266"/>
            <a:chOff x="5961125" y="1623900"/>
            <a:chExt cx="427450" cy="448175"/>
          </a:xfrm>
        </p:grpSpPr>
        <p:sp>
          <p:nvSpPr>
            <p:cNvPr id="123" name="Google Shape;123;p26"/>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4" name="Google Shape;124;p26"/>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5" name="Google Shape;125;p26"/>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6" name="Google Shape;126;p26"/>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7" name="Google Shape;127;p26"/>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8" name="Google Shape;128;p26"/>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29" name="Google Shape;129;p26"/>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pSp>
      <p:sp>
        <p:nvSpPr>
          <p:cNvPr id="130" name="Google Shape;130;p26"/>
          <p:cNvSpPr txBox="1"/>
          <p:nvPr/>
        </p:nvSpPr>
        <p:spPr>
          <a:xfrm>
            <a:off x="1196999" y="3067707"/>
            <a:ext cx="2087700" cy="32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C78D8"/>
                </a:solidFill>
                <a:latin typeface="Comfortaa"/>
                <a:ea typeface="Comfortaa"/>
                <a:cs typeface="Comfortaa"/>
                <a:sym typeface="Comfortaa"/>
              </a:rPr>
              <a:t>Overview:</a:t>
            </a:r>
            <a:endParaRPr i="0" sz="1800" u="none" cap="none" strike="noStrike">
              <a:solidFill>
                <a:srgbClr val="3C78D8"/>
              </a:solidFill>
              <a:latin typeface="Comfortaa"/>
              <a:ea typeface="Comfortaa"/>
              <a:cs typeface="Comfortaa"/>
              <a:sym typeface="Comfortaa"/>
            </a:endParaRPr>
          </a:p>
        </p:txBody>
      </p:sp>
      <p:grpSp>
        <p:nvGrpSpPr>
          <p:cNvPr id="131" name="Google Shape;131;p26"/>
          <p:cNvGrpSpPr/>
          <p:nvPr/>
        </p:nvGrpSpPr>
        <p:grpSpPr>
          <a:xfrm>
            <a:off x="818250" y="3073356"/>
            <a:ext cx="290338" cy="282179"/>
            <a:chOff x="3951850" y="2985350"/>
            <a:chExt cx="407950" cy="416500"/>
          </a:xfrm>
        </p:grpSpPr>
        <p:sp>
          <p:nvSpPr>
            <p:cNvPr id="132" name="Google Shape;132;p2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rgbClr val="666666"/>
            </a:solidFill>
            <a:ln cap="rnd" cmpd="sng" w="12175">
              <a:solidFill>
                <a:srgbClr val="3C78D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p26"/>
          <p:cNvSpPr txBox="1"/>
          <p:nvPr>
            <p:ph idx="1" type="body"/>
          </p:nvPr>
        </p:nvSpPr>
        <p:spPr>
          <a:xfrm>
            <a:off x="1562250" y="3461046"/>
            <a:ext cx="4546500" cy="244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What are macro and micronutrients?</a:t>
            </a:r>
            <a:endParaRPr b="1" sz="1200">
              <a:solidFill>
                <a:srgbClr val="434343"/>
              </a:solidFill>
              <a:latin typeface="Century Gothic"/>
              <a:ea typeface="Century Gothic"/>
              <a:cs typeface="Century Gothic"/>
              <a:sym typeface="Century Gothic"/>
            </a:endParaRPr>
          </a:p>
        </p:txBody>
      </p:sp>
      <p:sp>
        <p:nvSpPr>
          <p:cNvPr id="137" name="Google Shape;137;p26"/>
          <p:cNvSpPr txBox="1"/>
          <p:nvPr>
            <p:ph idx="1" type="body"/>
          </p:nvPr>
        </p:nvSpPr>
        <p:spPr>
          <a:xfrm>
            <a:off x="1562250" y="3806546"/>
            <a:ext cx="3697200" cy="199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Types.</a:t>
            </a:r>
            <a:endParaRPr b="1" sz="1200">
              <a:solidFill>
                <a:srgbClr val="434343"/>
              </a:solidFill>
              <a:latin typeface="Century Gothic"/>
              <a:ea typeface="Century Gothic"/>
              <a:cs typeface="Century Gothic"/>
              <a:sym typeface="Century Gothic"/>
            </a:endParaRPr>
          </a:p>
        </p:txBody>
      </p:sp>
      <p:sp>
        <p:nvSpPr>
          <p:cNvPr id="138" name="Google Shape;138;p26"/>
          <p:cNvSpPr txBox="1"/>
          <p:nvPr>
            <p:ph idx="1" type="body"/>
          </p:nvPr>
        </p:nvSpPr>
        <p:spPr>
          <a:xfrm>
            <a:off x="1584950" y="4077637"/>
            <a:ext cx="4546500" cy="2094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CC0000"/>
                </a:solidFill>
                <a:latin typeface="Century Gothic"/>
                <a:ea typeface="Century Gothic"/>
                <a:cs typeface="Century Gothic"/>
                <a:sym typeface="Century Gothic"/>
              </a:rPr>
              <a:t>Functions.</a:t>
            </a:r>
            <a:endParaRPr b="1" sz="1200">
              <a:solidFill>
                <a:srgbClr val="CC0000"/>
              </a:solidFill>
              <a:latin typeface="Century Gothic"/>
              <a:ea typeface="Century Gothic"/>
              <a:cs typeface="Century Gothic"/>
              <a:sym typeface="Century Gothic"/>
            </a:endParaRPr>
          </a:p>
        </p:txBody>
      </p:sp>
      <p:sp>
        <p:nvSpPr>
          <p:cNvPr id="139" name="Google Shape;139;p26"/>
          <p:cNvSpPr/>
          <p:nvPr/>
        </p:nvSpPr>
        <p:spPr>
          <a:xfrm>
            <a:off x="1231030" y="3459368"/>
            <a:ext cx="224967" cy="20947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6"/>
          <p:cNvSpPr/>
          <p:nvPr/>
        </p:nvSpPr>
        <p:spPr>
          <a:xfrm>
            <a:off x="1231030" y="3773723"/>
            <a:ext cx="224967" cy="20940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6"/>
          <p:cNvSpPr/>
          <p:nvPr/>
        </p:nvSpPr>
        <p:spPr>
          <a:xfrm>
            <a:off x="1231030" y="4077637"/>
            <a:ext cx="225005" cy="20940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6"/>
          <p:cNvSpPr txBox="1"/>
          <p:nvPr>
            <p:ph idx="12" type="sldNum"/>
          </p:nvPr>
        </p:nvSpPr>
        <p:spPr>
          <a:xfrm>
            <a:off x="8595221" y="4806663"/>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43" name="Google Shape;143;p2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p:txBody>
      </p:sp>
      <p:sp>
        <p:nvSpPr>
          <p:cNvPr id="144" name="Google Shape;144;p26"/>
          <p:cNvSpPr txBox="1"/>
          <p:nvPr>
            <p:ph idx="1" type="body"/>
          </p:nvPr>
        </p:nvSpPr>
        <p:spPr>
          <a:xfrm>
            <a:off x="1562288" y="2655477"/>
            <a:ext cx="6494400" cy="363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Understand the functions of micronutrients and the diseases due to their deficiencies.</a:t>
            </a:r>
            <a:endParaRPr b="1" sz="1200">
              <a:solidFill>
                <a:srgbClr val="434343"/>
              </a:solidFill>
              <a:latin typeface="Century Gothic"/>
              <a:ea typeface="Century Gothic"/>
              <a:cs typeface="Century Gothic"/>
              <a:sym typeface="Century Gothic"/>
            </a:endParaRPr>
          </a:p>
          <a:p>
            <a:pPr indent="0" lvl="0" marL="0" marR="0" rtl="0" algn="l">
              <a:lnSpc>
                <a:spcPct val="100000"/>
              </a:lnSpc>
              <a:spcBef>
                <a:spcPts val="0"/>
              </a:spcBef>
              <a:spcAft>
                <a:spcPts val="0"/>
              </a:spcAft>
              <a:buSzPts val="4100"/>
              <a:buNone/>
            </a:pPr>
            <a:r>
              <a:t/>
            </a:r>
            <a:endParaRPr b="1" sz="800">
              <a:solidFill>
                <a:srgbClr val="434343"/>
              </a:solidFill>
              <a:latin typeface="Century Gothic"/>
              <a:ea typeface="Century Gothic"/>
              <a:cs typeface="Century Gothic"/>
              <a:sym typeface="Century Gothic"/>
            </a:endParaRPr>
          </a:p>
        </p:txBody>
      </p:sp>
      <p:sp>
        <p:nvSpPr>
          <p:cNvPr id="145" name="Google Shape;145;p26"/>
          <p:cNvSpPr/>
          <p:nvPr/>
        </p:nvSpPr>
        <p:spPr>
          <a:xfrm rot="4584">
            <a:off x="1231197" y="2672224"/>
            <a:ext cx="225000" cy="2091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8E7CC3"/>
              </a:solidFill>
              <a:latin typeface="Roboto"/>
              <a:ea typeface="Roboto"/>
              <a:cs typeface="Roboto"/>
              <a:sym typeface="Roboto"/>
            </a:endParaRPr>
          </a:p>
        </p:txBody>
      </p:sp>
      <p:sp>
        <p:nvSpPr>
          <p:cNvPr id="146" name="Google Shape;146;p26"/>
          <p:cNvSpPr txBox="1"/>
          <p:nvPr>
            <p:ph idx="1" type="body"/>
          </p:nvPr>
        </p:nvSpPr>
        <p:spPr>
          <a:xfrm>
            <a:off x="1553900" y="4410331"/>
            <a:ext cx="4546500" cy="2094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434343"/>
                </a:solidFill>
                <a:latin typeface="Century Gothic"/>
                <a:ea typeface="Century Gothic"/>
                <a:cs typeface="Century Gothic"/>
                <a:sym typeface="Century Gothic"/>
              </a:rPr>
              <a:t>Sources and RDAs.</a:t>
            </a:r>
            <a:endParaRPr b="1" sz="1200">
              <a:solidFill>
                <a:srgbClr val="434343"/>
              </a:solidFill>
              <a:latin typeface="Century Gothic"/>
              <a:ea typeface="Century Gothic"/>
              <a:cs typeface="Century Gothic"/>
              <a:sym typeface="Century Gothic"/>
            </a:endParaRPr>
          </a:p>
        </p:txBody>
      </p:sp>
      <p:sp>
        <p:nvSpPr>
          <p:cNvPr id="147" name="Google Shape;147;p26"/>
          <p:cNvSpPr txBox="1"/>
          <p:nvPr>
            <p:ph idx="1" type="body"/>
          </p:nvPr>
        </p:nvSpPr>
        <p:spPr>
          <a:xfrm>
            <a:off x="1553900" y="4702730"/>
            <a:ext cx="4546500" cy="2094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SzPts val="4100"/>
              <a:buNone/>
            </a:pPr>
            <a:r>
              <a:rPr b="1" lang="en" sz="1200">
                <a:solidFill>
                  <a:srgbClr val="CC0000"/>
                </a:solidFill>
                <a:latin typeface="Century Gothic"/>
                <a:ea typeface="Century Gothic"/>
                <a:cs typeface="Century Gothic"/>
                <a:sym typeface="Century Gothic"/>
              </a:rPr>
              <a:t>Diseases and conditions due to their deficiency. </a:t>
            </a:r>
            <a:endParaRPr b="1" sz="1200">
              <a:solidFill>
                <a:srgbClr val="CC0000"/>
              </a:solidFill>
              <a:latin typeface="Century Gothic"/>
              <a:ea typeface="Century Gothic"/>
              <a:cs typeface="Century Gothic"/>
              <a:sym typeface="Century Gothic"/>
            </a:endParaRPr>
          </a:p>
        </p:txBody>
      </p:sp>
      <p:sp>
        <p:nvSpPr>
          <p:cNvPr id="148" name="Google Shape;148;p26"/>
          <p:cNvSpPr/>
          <p:nvPr/>
        </p:nvSpPr>
        <p:spPr>
          <a:xfrm>
            <a:off x="1238335" y="4395614"/>
            <a:ext cx="210432" cy="20940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6"/>
          <p:cNvSpPr/>
          <p:nvPr/>
        </p:nvSpPr>
        <p:spPr>
          <a:xfrm flipH="1">
            <a:off x="1231068" y="4698156"/>
            <a:ext cx="225005" cy="209400"/>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666666"/>
          </a:solidFill>
          <a:ln cap="rnd" cmpd="sng" w="1217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6"/>
          <p:cNvSpPr txBox="1"/>
          <p:nvPr/>
        </p:nvSpPr>
        <p:spPr>
          <a:xfrm>
            <a:off x="3095500" y="4271825"/>
            <a:ext cx="4619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AA84F"/>
                </a:solidFill>
                <a:latin typeface="Century Gothic"/>
                <a:ea typeface="Century Gothic"/>
                <a:cs typeface="Century Gothic"/>
                <a:sym typeface="Century Gothic"/>
              </a:rPr>
              <a:t>We will not ask you about sources in the exam.</a:t>
            </a:r>
            <a:endParaRPr sz="10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1000">
                <a:solidFill>
                  <a:srgbClr val="6AA84F"/>
                </a:solidFill>
                <a:latin typeface="Century Gothic"/>
                <a:ea typeface="Century Gothic"/>
                <a:cs typeface="Century Gothic"/>
                <a:sym typeface="Century Gothic"/>
              </a:rPr>
              <a:t>We </a:t>
            </a:r>
            <a:r>
              <a:rPr lang="en" sz="1000">
                <a:solidFill>
                  <a:srgbClr val="6AA84F"/>
                </a:solidFill>
                <a:latin typeface="Century Gothic"/>
                <a:ea typeface="Century Gothic"/>
                <a:cs typeface="Century Gothic"/>
                <a:sym typeface="Century Gothic"/>
              </a:rPr>
              <a:t>might ask you about RDA of </a:t>
            </a:r>
            <a:r>
              <a:rPr lang="en" sz="1000" u="sng">
                <a:solidFill>
                  <a:srgbClr val="6AA84F"/>
                </a:solidFill>
                <a:latin typeface="Century Gothic"/>
                <a:ea typeface="Century Gothic"/>
                <a:cs typeface="Century Gothic"/>
                <a:sym typeface="Century Gothic"/>
              </a:rPr>
              <a:t>macro</a:t>
            </a:r>
            <a:r>
              <a:rPr lang="en" sz="1000">
                <a:solidFill>
                  <a:srgbClr val="6AA84F"/>
                </a:solidFill>
                <a:latin typeface="Century Gothic"/>
                <a:ea typeface="Century Gothic"/>
                <a:cs typeface="Century Gothic"/>
                <a:sym typeface="Century Gothic"/>
              </a:rPr>
              <a:t>nutrients not micro. </a:t>
            </a:r>
            <a:endParaRPr sz="1000">
              <a:solidFill>
                <a:srgbClr val="6AA84F"/>
              </a:solidFill>
              <a:latin typeface="Century Gothic"/>
              <a:ea typeface="Century Gothic"/>
              <a:cs typeface="Century Gothic"/>
              <a:sym typeface="Century Gothic"/>
            </a:endParaRPr>
          </a:p>
        </p:txBody>
      </p:sp>
      <p:sp>
        <p:nvSpPr>
          <p:cNvPr id="151" name="Google Shape;151;p26"/>
          <p:cNvSpPr txBox="1"/>
          <p:nvPr/>
        </p:nvSpPr>
        <p:spPr>
          <a:xfrm>
            <a:off x="2420350" y="4022488"/>
            <a:ext cx="42108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Century Gothic"/>
                <a:ea typeface="Century Gothic"/>
                <a:cs typeface="Century Gothic"/>
                <a:sym typeface="Century Gothic"/>
              </a:rPr>
              <a:t>Functions are important.</a:t>
            </a:r>
            <a:endParaRPr sz="1000">
              <a:solidFill>
                <a:srgbClr val="6AA84F"/>
              </a:solidFill>
              <a:latin typeface="Century Gothic"/>
              <a:ea typeface="Century Gothic"/>
              <a:cs typeface="Century Gothic"/>
              <a:sym typeface="Century Gothic"/>
            </a:endParaRPr>
          </a:p>
        </p:txBody>
      </p:sp>
      <p:sp>
        <p:nvSpPr>
          <p:cNvPr id="152" name="Google Shape;152;p26"/>
          <p:cNvSpPr txBox="1"/>
          <p:nvPr/>
        </p:nvSpPr>
        <p:spPr>
          <a:xfrm>
            <a:off x="5166725" y="4643938"/>
            <a:ext cx="30000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AA84F"/>
                </a:solidFill>
                <a:latin typeface="Century Gothic"/>
                <a:ea typeface="Century Gothic"/>
                <a:cs typeface="Century Gothic"/>
                <a:sym typeface="Century Gothic"/>
              </a:rPr>
              <a:t>diseases are important.</a:t>
            </a:r>
            <a:endParaRPr>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713" name="Shape 713"/>
        <p:cNvGrpSpPr/>
        <p:nvPr/>
      </p:nvGrpSpPr>
      <p:grpSpPr>
        <a:xfrm>
          <a:off x="0" y="0"/>
          <a:ext cx="0" cy="0"/>
          <a:chOff x="0" y="0"/>
          <a:chExt cx="0" cy="0"/>
        </a:xfrm>
      </p:grpSpPr>
      <p:sp>
        <p:nvSpPr>
          <p:cNvPr id="714" name="Google Shape;714;p44"/>
          <p:cNvSpPr txBox="1"/>
          <p:nvPr/>
        </p:nvSpPr>
        <p:spPr>
          <a:xfrm>
            <a:off x="87350" y="404700"/>
            <a:ext cx="5798100" cy="46179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rPr>
              <a:t> MCQs :</a:t>
            </a:r>
            <a:endParaRPr b="1" sz="1200" u="sng">
              <a:solidFill>
                <a:srgbClr val="00A1DA"/>
              </a:solidFill>
            </a:endParaRPr>
          </a:p>
          <a:p>
            <a:pPr indent="0" lvl="0" marL="0" rtl="0" algn="l">
              <a:spcBef>
                <a:spcPts val="1000"/>
              </a:spcBef>
              <a:spcAft>
                <a:spcPts val="0"/>
              </a:spcAft>
              <a:buNone/>
            </a:pPr>
            <a:r>
              <a:rPr b="1" lang="en" sz="1200" u="sng">
                <a:solidFill>
                  <a:srgbClr val="3C78D8"/>
                </a:solidFill>
                <a:latin typeface="Century Gothic"/>
                <a:ea typeface="Century Gothic"/>
                <a:cs typeface="Century Gothic"/>
                <a:sym typeface="Century Gothic"/>
              </a:rPr>
              <a:t>Q1:</a:t>
            </a:r>
            <a:r>
              <a:rPr b="1" lang="en" sz="1200">
                <a:solidFill>
                  <a:srgbClr val="3C78D8"/>
                </a:solidFill>
                <a:latin typeface="Century Gothic"/>
                <a:ea typeface="Century Gothic"/>
                <a:cs typeface="Century Gothic"/>
                <a:sym typeface="Century Gothic"/>
              </a:rPr>
              <a:t> Inadequate </a:t>
            </a:r>
            <a:r>
              <a:rPr b="1" lang="en" sz="1200">
                <a:solidFill>
                  <a:srgbClr val="3C78D8"/>
                </a:solidFill>
                <a:latin typeface="Century Gothic"/>
                <a:ea typeface="Century Gothic"/>
                <a:cs typeface="Century Gothic"/>
                <a:sym typeface="Century Gothic"/>
              </a:rPr>
              <a:t>protein</a:t>
            </a:r>
            <a:r>
              <a:rPr b="1" lang="en" sz="1200">
                <a:solidFill>
                  <a:srgbClr val="3C78D8"/>
                </a:solidFill>
                <a:latin typeface="Century Gothic"/>
                <a:ea typeface="Century Gothic"/>
                <a:cs typeface="Century Gothic"/>
                <a:sym typeface="Century Gothic"/>
              </a:rPr>
              <a:t> intake with adequate energy</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intake describe which of the following condition: </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Marasmus          </a:t>
            </a:r>
            <a:r>
              <a:rPr b="1" lang="en" sz="1200">
                <a:solidFill>
                  <a:srgbClr val="434343"/>
                </a:solidFill>
                <a:latin typeface="Century Gothic"/>
                <a:ea typeface="Century Gothic"/>
                <a:cs typeface="Century Gothic"/>
                <a:sym typeface="Century Gothic"/>
              </a:rPr>
              <a:t>B</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Korsakoff</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C</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Kwashiorkor</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Scurvy</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 Which of the following cause decrease of LDL level?</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Proteins              </a:t>
            </a:r>
            <a:r>
              <a:rPr b="1" lang="en" sz="1200">
                <a:solidFill>
                  <a:srgbClr val="434343"/>
                </a:solidFill>
                <a:latin typeface="Century Gothic"/>
                <a:ea typeface="Century Gothic"/>
                <a:cs typeface="Century Gothic"/>
                <a:sym typeface="Century Gothic"/>
              </a:rPr>
              <a:t>B</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D</a:t>
            </a:r>
            <a:r>
              <a:rPr lang="en" sz="1200">
                <a:solidFill>
                  <a:srgbClr val="434343"/>
                </a:solidFill>
                <a:latin typeface="Century Gothic"/>
                <a:ea typeface="Century Gothic"/>
                <a:cs typeface="Century Gothic"/>
                <a:sym typeface="Century Gothic"/>
              </a:rPr>
              <a:t>ietary</a:t>
            </a:r>
            <a:r>
              <a:rPr lang="en" sz="1200">
                <a:solidFill>
                  <a:srgbClr val="434343"/>
                </a:solidFill>
                <a:latin typeface="Century Gothic"/>
                <a:ea typeface="Century Gothic"/>
                <a:cs typeface="Century Gothic"/>
                <a:sym typeface="Century Gothic"/>
              </a:rPr>
              <a:t> fibers        </a:t>
            </a:r>
            <a:r>
              <a:rPr b="1" lang="en" sz="1200">
                <a:solidFill>
                  <a:srgbClr val="434343"/>
                </a:solidFill>
                <a:latin typeface="Century Gothic"/>
                <a:ea typeface="Century Gothic"/>
                <a:cs typeface="Century Gothic"/>
                <a:sym typeface="Century Gothic"/>
              </a:rPr>
              <a:t>C</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Omega 3             </a:t>
            </a:r>
            <a:r>
              <a:rPr b="1" lang="en" sz="1200">
                <a:solidFill>
                  <a:srgbClr val="434343"/>
                </a:solidFill>
                <a:latin typeface="Century Gothic"/>
                <a:ea typeface="Century Gothic"/>
                <a:cs typeface="Century Gothic"/>
                <a:sym typeface="Century Gothic"/>
              </a:rPr>
              <a:t>D</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B,C</a:t>
            </a:r>
            <a:endParaRPr sz="1200">
              <a:solidFill>
                <a:srgbClr val="434343"/>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Q3:</a:t>
            </a:r>
            <a:r>
              <a:rPr b="1" lang="en" sz="1200">
                <a:solidFill>
                  <a:srgbClr val="3C78D8"/>
                </a:solidFill>
                <a:latin typeface="Century Gothic"/>
                <a:ea typeface="Century Gothic"/>
                <a:cs typeface="Century Gothic"/>
                <a:sym typeface="Century Gothic"/>
              </a:rPr>
              <a:t> Which of th</a:t>
            </a:r>
            <a:r>
              <a:rPr b="1" lang="en" sz="1200">
                <a:solidFill>
                  <a:srgbClr val="3C78D8"/>
                </a:solidFill>
                <a:latin typeface="Century Gothic"/>
                <a:ea typeface="Century Gothic"/>
                <a:cs typeface="Century Gothic"/>
                <a:sym typeface="Century Gothic"/>
              </a:rPr>
              <a:t>e</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following is a fat soluble vitamin?</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Vitamin C           </a:t>
            </a:r>
            <a:r>
              <a:rPr b="1" lang="en" sz="1200">
                <a:solidFill>
                  <a:srgbClr val="434343"/>
                </a:solidFill>
                <a:latin typeface="Century Gothic"/>
                <a:ea typeface="Century Gothic"/>
                <a:cs typeface="Century Gothic"/>
                <a:sym typeface="Century Gothic"/>
              </a:rPr>
              <a:t>B</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Vitamin B              </a:t>
            </a:r>
            <a:r>
              <a:rPr b="1" lang="en" sz="1200">
                <a:solidFill>
                  <a:srgbClr val="434343"/>
                </a:solidFill>
                <a:latin typeface="Century Gothic"/>
                <a:ea typeface="Century Gothic"/>
                <a:cs typeface="Century Gothic"/>
                <a:sym typeface="Century Gothic"/>
              </a:rPr>
              <a:t>C</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Vitamin E</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Folate </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Wernicke-Korsakoff syndrome is due to deficiency in which of the following enzymes?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Vitamin B12        </a:t>
            </a:r>
            <a:r>
              <a:rPr b="1" lang="en" sz="1200">
                <a:solidFill>
                  <a:srgbClr val="434343"/>
                </a:solidFill>
                <a:latin typeface="Century Gothic"/>
                <a:ea typeface="Century Gothic"/>
                <a:cs typeface="Century Gothic"/>
                <a:sym typeface="Century Gothic"/>
              </a:rPr>
              <a:t>B</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Vitamin</a:t>
            </a:r>
            <a:r>
              <a:rPr lang="en" sz="1200">
                <a:solidFill>
                  <a:srgbClr val="434343"/>
                </a:solidFill>
                <a:latin typeface="Century Gothic"/>
                <a:ea typeface="Century Gothic"/>
                <a:cs typeface="Century Gothic"/>
                <a:sym typeface="Century Gothic"/>
              </a:rPr>
              <a:t> C            </a:t>
            </a:r>
            <a:r>
              <a:rPr b="1" lang="en" sz="1200">
                <a:solidFill>
                  <a:srgbClr val="434343"/>
                </a:solidFill>
                <a:latin typeface="Century Gothic"/>
                <a:ea typeface="Century Gothic"/>
                <a:cs typeface="Century Gothic"/>
                <a:sym typeface="Century Gothic"/>
              </a:rPr>
              <a:t>C</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Vitamin A</a:t>
            </a:r>
            <a:r>
              <a:rPr lang="en" sz="1200">
                <a:solidFill>
                  <a:srgbClr val="434343"/>
                </a:solidFill>
                <a:latin typeface="Century Gothic"/>
                <a:ea typeface="Century Gothic"/>
                <a:cs typeface="Century Gothic"/>
                <a:sym typeface="Century Gothic"/>
              </a:rPr>
              <a:t>             </a:t>
            </a:r>
            <a:r>
              <a:rPr b="1" lang="en" sz="1200">
                <a:solidFill>
                  <a:srgbClr val="434343"/>
                </a:solidFill>
                <a:latin typeface="Century Gothic"/>
                <a:ea typeface="Century Gothic"/>
                <a:cs typeface="Century Gothic"/>
                <a:sym typeface="Century Gothic"/>
              </a:rPr>
              <a:t>D</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Vitamin B1</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Q5:</a:t>
            </a:r>
            <a:r>
              <a:rPr b="1" lang="en" sz="1200">
                <a:solidFill>
                  <a:srgbClr val="3C78D8"/>
                </a:solidFill>
                <a:latin typeface="Century Gothic"/>
                <a:ea typeface="Century Gothic"/>
                <a:cs typeface="Century Gothic"/>
                <a:sym typeface="Century Gothic"/>
              </a:rPr>
              <a:t> Regarding micronutrients which of the following is correct?</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Provide energy                                     </a:t>
            </a:r>
            <a:r>
              <a:rPr b="1" lang="en" sz="1200">
                <a:solidFill>
                  <a:srgbClr val="434343"/>
                </a:solidFill>
                <a:latin typeface="Century Gothic"/>
                <a:ea typeface="Century Gothic"/>
                <a:cs typeface="Century Gothic"/>
                <a:sym typeface="Century Gothic"/>
              </a:rPr>
              <a:t>B</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Needed large amounts</a:t>
            </a:r>
            <a:endParaRPr sz="1200">
              <a:solidFill>
                <a:srgbClr val="434343"/>
              </a:solidFill>
              <a:latin typeface="Century Gothic"/>
              <a:ea typeface="Century Gothic"/>
              <a:cs typeface="Century Gothic"/>
              <a:sym typeface="Century Gothic"/>
            </a:endParaRPr>
          </a:p>
          <a:p>
            <a:pPr indent="0" lvl="0" marL="0" rtl="0" algn="l">
              <a:spcBef>
                <a:spcPts val="500"/>
              </a:spcBef>
              <a:spcAft>
                <a:spcPts val="0"/>
              </a:spcAft>
              <a:buNone/>
            </a:pPr>
            <a:r>
              <a:rPr b="1" lang="en" sz="1200">
                <a:solidFill>
                  <a:srgbClr val="434343"/>
                </a:solidFill>
                <a:latin typeface="Century Gothic"/>
                <a:ea typeface="Century Gothic"/>
                <a:cs typeface="Century Gothic"/>
                <a:sym typeface="Century Gothic"/>
              </a:rPr>
              <a:t>C</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Don’t provide energy                          </a:t>
            </a:r>
            <a:r>
              <a:rPr b="1" lang="en" sz="1200">
                <a:solidFill>
                  <a:srgbClr val="434343"/>
                </a:solidFill>
                <a:latin typeface="Century Gothic"/>
                <a:ea typeface="Century Gothic"/>
                <a:cs typeface="Century Gothic"/>
                <a:sym typeface="Century Gothic"/>
              </a:rPr>
              <a:t>D</a:t>
            </a:r>
            <a:r>
              <a:rPr b="1" lang="en" sz="1200">
                <a:solidFill>
                  <a:srgbClr val="434343"/>
                </a:solidFill>
                <a:latin typeface="Century Gothic"/>
                <a:ea typeface="Century Gothic"/>
                <a:cs typeface="Century Gothic"/>
                <a:sym typeface="Century Gothic"/>
              </a:rPr>
              <a:t>)</a:t>
            </a:r>
            <a:r>
              <a:rPr lang="en" sz="1200">
                <a:solidFill>
                  <a:srgbClr val="00A1DA"/>
                </a:solidFill>
                <a:latin typeface="Century Gothic"/>
                <a:ea typeface="Century Gothic"/>
                <a:cs typeface="Century Gothic"/>
                <a:sym typeface="Century Gothic"/>
              </a:rPr>
              <a:t> </a:t>
            </a:r>
            <a:r>
              <a:rPr lang="en" sz="1200">
                <a:latin typeface="Century Gothic"/>
                <a:ea typeface="Century Gothic"/>
                <a:cs typeface="Century Gothic"/>
                <a:sym typeface="Century Gothic"/>
              </a:rPr>
              <a:t>A,B</a:t>
            </a:r>
            <a:endParaRPr sz="1200">
              <a:solidFill>
                <a:srgbClr val="00A1DA"/>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Q6:</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Vitamin E Deficiency will lead to?</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Defective lipid absorption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Beriberi</a:t>
            </a:r>
            <a:endParaRPr sz="1200">
              <a:solidFill>
                <a:srgbClr val="434343"/>
              </a:solidFill>
              <a:latin typeface="Century Gothic"/>
              <a:ea typeface="Century Gothic"/>
              <a:cs typeface="Century Gothic"/>
              <a:sym typeface="Century Gothic"/>
            </a:endParaRPr>
          </a:p>
          <a:p>
            <a:pPr indent="0" lvl="0" marL="0" rtl="0" algn="l">
              <a:spcBef>
                <a:spcPts val="500"/>
              </a:spcBef>
              <a:spcAft>
                <a:spcPts val="0"/>
              </a:spcAft>
              <a:buNone/>
            </a:pPr>
            <a:r>
              <a:rPr b="1" lang="en" sz="1200">
                <a:solidFill>
                  <a:srgbClr val="434343"/>
                </a:solidFill>
                <a:latin typeface="Century Gothic"/>
                <a:ea typeface="Century Gothic"/>
                <a:cs typeface="Century Gothic"/>
                <a:sym typeface="Century Gothic"/>
              </a:rPr>
              <a:t>C</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Scurvy                                                    </a:t>
            </a:r>
            <a:r>
              <a:rPr b="1" lang="en" sz="1200">
                <a:solidFill>
                  <a:srgbClr val="434343"/>
                </a:solidFill>
                <a:latin typeface="Century Gothic"/>
                <a:ea typeface="Century Gothic"/>
                <a:cs typeface="Century Gothic"/>
                <a:sym typeface="Century Gothic"/>
              </a:rPr>
              <a:t>D</a:t>
            </a:r>
            <a:r>
              <a:rPr b="1" lang="en" sz="1200">
                <a:solidFill>
                  <a:srgbClr val="434343"/>
                </a:solidFill>
                <a:latin typeface="Century Gothic"/>
                <a:ea typeface="Century Gothic"/>
                <a:cs typeface="Century Gothic"/>
                <a:sym typeface="Century Gothic"/>
              </a:rPr>
              <a:t>)</a:t>
            </a:r>
            <a:r>
              <a:rPr lang="en" sz="1200">
                <a:solidFill>
                  <a:srgbClr val="434343"/>
                </a:solidFill>
                <a:latin typeface="Century Gothic"/>
                <a:ea typeface="Century Gothic"/>
                <a:cs typeface="Century Gothic"/>
                <a:sym typeface="Century Gothic"/>
              </a:rPr>
              <a:t> </a:t>
            </a:r>
            <a:r>
              <a:rPr lang="en" sz="1200">
                <a:solidFill>
                  <a:srgbClr val="434343"/>
                </a:solidFill>
                <a:latin typeface="Century Gothic"/>
                <a:ea typeface="Century Gothic"/>
                <a:cs typeface="Century Gothic"/>
                <a:sym typeface="Century Gothic"/>
              </a:rPr>
              <a:t>Wernicke-Korsakoff syndrome</a:t>
            </a:r>
            <a:endParaRPr sz="1200">
              <a:solidFill>
                <a:srgbClr val="434343"/>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Q7:</a:t>
            </a:r>
            <a:r>
              <a:rPr b="1" lang="en" sz="1200">
                <a:solidFill>
                  <a:srgbClr val="00A1DA"/>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Body store iron as?</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 sz="1200">
                <a:solidFill>
                  <a:srgbClr val="434343"/>
                </a:solidFill>
                <a:latin typeface="Century Gothic"/>
                <a:ea typeface="Century Gothic"/>
                <a:cs typeface="Century Gothic"/>
                <a:sym typeface="Century Gothic"/>
              </a:rPr>
              <a:t>A)</a:t>
            </a:r>
            <a:r>
              <a:rPr lang="en" sz="1200">
                <a:solidFill>
                  <a:srgbClr val="434343"/>
                </a:solidFill>
                <a:latin typeface="Century Gothic"/>
                <a:ea typeface="Century Gothic"/>
                <a:cs typeface="Century Gothic"/>
                <a:sym typeface="Century Gothic"/>
              </a:rPr>
              <a:t> Ferritin                 </a:t>
            </a:r>
            <a:r>
              <a:rPr b="1" lang="en" sz="1200">
                <a:solidFill>
                  <a:srgbClr val="434343"/>
                </a:solidFill>
                <a:latin typeface="Century Gothic"/>
                <a:ea typeface="Century Gothic"/>
                <a:cs typeface="Century Gothic"/>
                <a:sym typeface="Century Gothic"/>
              </a:rPr>
              <a:t>B)</a:t>
            </a:r>
            <a:r>
              <a:rPr lang="en" sz="1200">
                <a:solidFill>
                  <a:srgbClr val="434343"/>
                </a:solidFill>
                <a:latin typeface="Century Gothic"/>
                <a:ea typeface="Century Gothic"/>
                <a:cs typeface="Century Gothic"/>
                <a:sym typeface="Century Gothic"/>
              </a:rPr>
              <a:t> Transferrin              </a:t>
            </a:r>
            <a:r>
              <a:rPr b="1" lang="en" sz="1200">
                <a:solidFill>
                  <a:srgbClr val="434343"/>
                </a:solidFill>
                <a:latin typeface="Century Gothic"/>
                <a:ea typeface="Century Gothic"/>
                <a:cs typeface="Century Gothic"/>
                <a:sym typeface="Century Gothic"/>
              </a:rPr>
              <a:t>C)</a:t>
            </a:r>
            <a:r>
              <a:rPr lang="en" sz="1200">
                <a:solidFill>
                  <a:srgbClr val="434343"/>
                </a:solidFill>
                <a:latin typeface="Century Gothic"/>
                <a:ea typeface="Century Gothic"/>
                <a:cs typeface="Century Gothic"/>
                <a:sym typeface="Century Gothic"/>
              </a:rPr>
              <a:t> Hemosiderin      </a:t>
            </a:r>
            <a:r>
              <a:rPr b="1" lang="en" sz="1200">
                <a:solidFill>
                  <a:srgbClr val="434343"/>
                </a:solidFill>
                <a:latin typeface="Century Gothic"/>
                <a:ea typeface="Century Gothic"/>
                <a:cs typeface="Century Gothic"/>
                <a:sym typeface="Century Gothic"/>
              </a:rPr>
              <a:t>D)</a:t>
            </a:r>
            <a:r>
              <a:rPr lang="en" sz="1200">
                <a:solidFill>
                  <a:srgbClr val="434343"/>
                </a:solidFill>
                <a:latin typeface="Century Gothic"/>
                <a:ea typeface="Century Gothic"/>
                <a:cs typeface="Century Gothic"/>
                <a:sym typeface="Century Gothic"/>
              </a:rPr>
              <a:t> All of them</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00A1DA"/>
              </a:solidFill>
            </a:endParaRPr>
          </a:p>
        </p:txBody>
      </p:sp>
      <p:sp>
        <p:nvSpPr>
          <p:cNvPr id="715" name="Google Shape;715;p44"/>
          <p:cNvSpPr txBox="1"/>
          <p:nvPr/>
        </p:nvSpPr>
        <p:spPr>
          <a:xfrm>
            <a:off x="6002750" y="404700"/>
            <a:ext cx="3058800" cy="24711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 sz="1500">
                <a:solidFill>
                  <a:srgbClr val="FFFFFF"/>
                </a:solidFill>
                <a:highlight>
                  <a:srgbClr val="3C78D8"/>
                </a:highlight>
                <a:latin typeface="Century Gothic"/>
                <a:ea typeface="Century Gothic"/>
                <a:cs typeface="Century Gothic"/>
                <a:sym typeface="Century Gothic"/>
              </a:rPr>
              <a:t> </a:t>
            </a:r>
            <a:r>
              <a:rPr b="1" lang="en" sz="1500">
                <a:solidFill>
                  <a:srgbClr val="FFFFFF"/>
                </a:solidFill>
                <a:highlight>
                  <a:srgbClr val="3C78D8"/>
                </a:highlight>
                <a:latin typeface="Century Gothic"/>
                <a:ea typeface="Century Gothic"/>
                <a:cs typeface="Century Gothic"/>
                <a:sym typeface="Century Gothic"/>
              </a:rPr>
              <a:t>SAQs :</a:t>
            </a:r>
            <a:endParaRPr b="1" sz="1500" u="sng">
              <a:solidFill>
                <a:srgbClr val="FFFFFF"/>
              </a:solidFill>
              <a:highlight>
                <a:srgbClr val="3C78D8"/>
              </a:highlight>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Q1:</a:t>
            </a:r>
            <a:r>
              <a:rPr b="1" lang="en" sz="1200">
                <a:solidFill>
                  <a:srgbClr val="3C78D8"/>
                </a:solidFill>
                <a:latin typeface="Century Gothic"/>
                <a:ea typeface="Century Gothic"/>
                <a:cs typeface="Century Gothic"/>
                <a:sym typeface="Century Gothic"/>
              </a:rPr>
              <a:t> M</a:t>
            </a:r>
            <a:r>
              <a:rPr b="1" lang="en" sz="1200">
                <a:solidFill>
                  <a:srgbClr val="3C78D8"/>
                </a:solidFill>
                <a:latin typeface="Century Gothic"/>
                <a:ea typeface="Century Gothic"/>
                <a:cs typeface="Century Gothic"/>
                <a:sym typeface="Century Gothic"/>
              </a:rPr>
              <a:t>ention two Effects and Sources of omega 3 fatty acid.</a:t>
            </a:r>
            <a:endParaRPr sz="1200">
              <a:solidFill>
                <a:srgbClr val="3C78D8"/>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Q2:</a:t>
            </a:r>
            <a:r>
              <a:rPr b="1" lang="en" sz="1200">
                <a:solidFill>
                  <a:srgbClr val="3C78D8"/>
                </a:solidFill>
                <a:latin typeface="Century Gothic"/>
                <a:ea typeface="Century Gothic"/>
                <a:cs typeface="Century Gothic"/>
                <a:sym typeface="Century Gothic"/>
              </a:rPr>
              <a:t> Explain how carbohydrates </a:t>
            </a:r>
            <a:r>
              <a:rPr b="1" lang="en" sz="1200">
                <a:solidFill>
                  <a:srgbClr val="3C78D8"/>
                </a:solidFill>
                <a:latin typeface="Century Gothic"/>
                <a:ea typeface="Century Gothic"/>
                <a:cs typeface="Century Gothic"/>
                <a:sym typeface="Century Gothic"/>
              </a:rPr>
              <a:t>deficiency</a:t>
            </a:r>
            <a:r>
              <a:rPr b="1" lang="en" sz="1200">
                <a:solidFill>
                  <a:srgbClr val="3C78D8"/>
                </a:solidFill>
                <a:latin typeface="Century Gothic"/>
                <a:ea typeface="Century Gothic"/>
                <a:cs typeface="Century Gothic"/>
                <a:sym typeface="Century Gothic"/>
              </a:rPr>
              <a:t> can affect </a:t>
            </a:r>
            <a:r>
              <a:rPr b="1" lang="en" sz="1200">
                <a:solidFill>
                  <a:srgbClr val="3C78D8"/>
                </a:solidFill>
                <a:latin typeface="Century Gothic"/>
                <a:ea typeface="Century Gothic"/>
                <a:cs typeface="Century Gothic"/>
                <a:sym typeface="Century Gothic"/>
              </a:rPr>
              <a:t>proteins.</a:t>
            </a:r>
            <a:endParaRPr b="1" sz="1200">
              <a:solidFill>
                <a:srgbClr val="3C78D8"/>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Q3:</a:t>
            </a:r>
            <a:r>
              <a:rPr b="1" lang="en" sz="1200">
                <a:solidFill>
                  <a:srgbClr val="3C78D8"/>
                </a:solidFill>
                <a:latin typeface="Century Gothic"/>
                <a:ea typeface="Century Gothic"/>
                <a:cs typeface="Century Gothic"/>
                <a:sym typeface="Century Gothic"/>
              </a:rPr>
              <a:t> What is the cause of Kwashiorkor and mention three symptoms of this condition?</a:t>
            </a:r>
            <a:endParaRPr b="1" sz="1200">
              <a:solidFill>
                <a:srgbClr val="3C78D8"/>
              </a:solidFill>
              <a:latin typeface="Century Gothic"/>
              <a:ea typeface="Century Gothic"/>
              <a:cs typeface="Century Gothic"/>
              <a:sym typeface="Century Gothic"/>
            </a:endParaRPr>
          </a:p>
          <a:p>
            <a:pPr indent="0" lvl="0" marL="0" rtl="0" algn="l">
              <a:spcBef>
                <a:spcPts val="500"/>
              </a:spcBef>
              <a:spcAft>
                <a:spcPts val="0"/>
              </a:spcAft>
              <a:buNone/>
            </a:pPr>
            <a:r>
              <a:rPr b="1" lang="en" sz="1200" u="sng">
                <a:solidFill>
                  <a:srgbClr val="3C78D8"/>
                </a:solidFill>
                <a:latin typeface="Century Gothic"/>
                <a:ea typeface="Century Gothic"/>
                <a:cs typeface="Century Gothic"/>
                <a:sym typeface="Century Gothic"/>
              </a:rPr>
              <a:t>Q4:</a:t>
            </a:r>
            <a:r>
              <a:rPr b="1" lang="en" sz="1200">
                <a:solidFill>
                  <a:srgbClr val="3C78D8"/>
                </a:solidFill>
                <a:latin typeface="Century Gothic"/>
                <a:ea typeface="Century Gothic"/>
                <a:cs typeface="Century Gothic"/>
                <a:sym typeface="Century Gothic"/>
              </a:rPr>
              <a:t> </a:t>
            </a:r>
            <a:r>
              <a:rPr b="1" lang="en" sz="1200">
                <a:solidFill>
                  <a:srgbClr val="3C78D8"/>
                </a:solidFill>
                <a:latin typeface="Century Gothic"/>
                <a:ea typeface="Century Gothic"/>
                <a:cs typeface="Century Gothic"/>
                <a:sym typeface="Century Gothic"/>
              </a:rPr>
              <a:t>Enumerate</a:t>
            </a:r>
            <a:r>
              <a:rPr b="1" lang="en" sz="1200">
                <a:solidFill>
                  <a:srgbClr val="3C78D8"/>
                </a:solidFill>
                <a:latin typeface="Century Gothic"/>
                <a:ea typeface="Century Gothic"/>
                <a:cs typeface="Century Gothic"/>
                <a:sym typeface="Century Gothic"/>
              </a:rPr>
              <a:t> two functions of Vitamin C and mention the disorder caused when it’s deficient?</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716" name="Google Shape;716;p44"/>
          <p:cNvSpPr txBox="1"/>
          <p:nvPr/>
        </p:nvSpPr>
        <p:spPr>
          <a:xfrm flipH="1">
            <a:off x="6002750" y="3013496"/>
            <a:ext cx="3058800" cy="3438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 sz="800">
                <a:solidFill>
                  <a:srgbClr val="D8D8D8"/>
                </a:solidFill>
                <a:latin typeface="Century Gothic"/>
                <a:ea typeface="Century Gothic"/>
                <a:cs typeface="Century Gothic"/>
                <a:sym typeface="Century Gothic"/>
              </a:rPr>
              <a:t>1) C       2) B       3) C       4) D       5) C </a:t>
            </a:r>
            <a:r>
              <a:rPr lang="en" sz="800">
                <a:latin typeface="Century Gothic"/>
                <a:ea typeface="Century Gothic"/>
                <a:cs typeface="Century Gothic"/>
                <a:sym typeface="Century Gothic"/>
              </a:rPr>
              <a:t>     </a:t>
            </a:r>
            <a:r>
              <a:rPr lang="en" sz="800">
                <a:solidFill>
                  <a:srgbClr val="D8D8D8"/>
                </a:solidFill>
                <a:latin typeface="Century Gothic"/>
                <a:ea typeface="Century Gothic"/>
                <a:cs typeface="Century Gothic"/>
                <a:sym typeface="Century Gothic"/>
              </a:rPr>
              <a:t>6) A   7) D</a:t>
            </a:r>
            <a:endParaRPr sz="800">
              <a:solidFill>
                <a:srgbClr val="D8D8D8"/>
              </a:solidFill>
              <a:latin typeface="Century Gothic"/>
              <a:ea typeface="Century Gothic"/>
              <a:cs typeface="Century Gothic"/>
              <a:sym typeface="Century Gothic"/>
            </a:endParaRPr>
          </a:p>
        </p:txBody>
      </p:sp>
      <p:sp>
        <p:nvSpPr>
          <p:cNvPr id="717" name="Google Shape;717;p44"/>
          <p:cNvSpPr txBox="1"/>
          <p:nvPr/>
        </p:nvSpPr>
        <p:spPr>
          <a:xfrm flipH="1">
            <a:off x="5885450" y="2847970"/>
            <a:ext cx="1977900" cy="1422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Char char="★"/>
            </a:pPr>
            <a:r>
              <a:rPr b="1" lang="en" sz="700">
                <a:solidFill>
                  <a:srgbClr val="434343"/>
                </a:solidFill>
                <a:highlight>
                  <a:srgbClr val="FFFFFF"/>
                </a:highlight>
              </a:rPr>
              <a:t>MCQs </a:t>
            </a:r>
            <a:r>
              <a:rPr b="1" i="0" lang="en" sz="700" u="none" cap="none" strike="noStrike">
                <a:solidFill>
                  <a:srgbClr val="434343"/>
                </a:solidFill>
                <a:highlight>
                  <a:srgbClr val="FFFFFF"/>
                </a:highlight>
              </a:rPr>
              <a:t>Answer</a:t>
            </a:r>
            <a:r>
              <a:rPr b="1" lang="en" sz="700">
                <a:solidFill>
                  <a:srgbClr val="434343"/>
                </a:solidFill>
                <a:highlight>
                  <a:srgbClr val="FFFFFF"/>
                </a:highlight>
              </a:rPr>
              <a:t> key:</a:t>
            </a:r>
            <a:endParaRPr b="1" i="0" sz="700" u="none" cap="none" strike="noStrike">
              <a:solidFill>
                <a:srgbClr val="434343"/>
              </a:solidFill>
              <a:highlight>
                <a:srgbClr val="FFFFFF"/>
              </a:highlight>
            </a:endParaRPr>
          </a:p>
        </p:txBody>
      </p:sp>
      <p:sp>
        <p:nvSpPr>
          <p:cNvPr id="718" name="Google Shape;718;p44"/>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Char char="★"/>
            </a:pPr>
            <a:r>
              <a:rPr b="1" lang="en" sz="700">
                <a:solidFill>
                  <a:srgbClr val="434343"/>
                </a:solidFill>
                <a:highlight>
                  <a:srgbClr val="FFFFFF"/>
                </a:highlight>
              </a:rPr>
              <a:t>SAQs </a:t>
            </a:r>
            <a:r>
              <a:rPr b="1" i="0" lang="en" sz="700" u="none" cap="none" strike="noStrike">
                <a:solidFill>
                  <a:srgbClr val="434343"/>
                </a:solidFill>
                <a:highlight>
                  <a:srgbClr val="FFFFFF"/>
                </a:highlight>
              </a:rPr>
              <a:t>Answe</a:t>
            </a:r>
            <a:r>
              <a:rPr b="1" lang="en" sz="700">
                <a:solidFill>
                  <a:srgbClr val="434343"/>
                </a:solidFill>
                <a:highlight>
                  <a:srgbClr val="FFFFFF"/>
                </a:highlight>
              </a:rPr>
              <a:t>r key:</a:t>
            </a:r>
            <a:endParaRPr b="1" i="0" sz="700" u="none" cap="none" strike="noStrike">
              <a:solidFill>
                <a:srgbClr val="434343"/>
              </a:solidFill>
              <a:highlight>
                <a:srgbClr val="FFFFFF"/>
              </a:highlight>
            </a:endParaRPr>
          </a:p>
        </p:txBody>
      </p:sp>
      <p:sp>
        <p:nvSpPr>
          <p:cNvPr id="719" name="Google Shape;719;p44"/>
          <p:cNvSpPr txBox="1"/>
          <p:nvPr/>
        </p:nvSpPr>
        <p:spPr>
          <a:xfrm>
            <a:off x="6002750" y="3554100"/>
            <a:ext cx="3058800" cy="14685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73050" lvl="0" marL="457200" rtl="0" algn="l">
              <a:spcBef>
                <a:spcPts val="0"/>
              </a:spcBef>
              <a:spcAft>
                <a:spcPts val="0"/>
              </a:spcAft>
              <a:buClr>
                <a:srgbClr val="D9D9D9"/>
              </a:buClr>
              <a:buSzPts val="700"/>
              <a:buFont typeface="Century Gothic"/>
              <a:buAutoNum type="arabicPeriod"/>
            </a:pPr>
            <a:r>
              <a:rPr lang="en" sz="700">
                <a:solidFill>
                  <a:srgbClr val="D9D9D9"/>
                </a:solidFill>
                <a:latin typeface="Century Gothic"/>
                <a:ea typeface="Century Gothic"/>
                <a:cs typeface="Century Gothic"/>
                <a:sym typeface="Century Gothic"/>
              </a:rPr>
              <a:t>Sources:1-  Plants.  2-Fish oil containing DHA and EPA. Effects: 1- Suppress cardiac arrhythmia.  2-lower BP.</a:t>
            </a:r>
            <a:endParaRPr sz="700">
              <a:solidFill>
                <a:srgbClr val="D9D9D9"/>
              </a:solidFill>
              <a:latin typeface="Century Gothic"/>
              <a:ea typeface="Century Gothic"/>
              <a:cs typeface="Century Gothic"/>
              <a:sym typeface="Century Gothic"/>
            </a:endParaRPr>
          </a:p>
          <a:p>
            <a:pPr indent="0" lvl="0" marL="457200" rtl="0" algn="l">
              <a:spcBef>
                <a:spcPts val="0"/>
              </a:spcBef>
              <a:spcAft>
                <a:spcPts val="0"/>
              </a:spcAft>
              <a:buNone/>
            </a:pPr>
            <a:r>
              <a:t/>
            </a:r>
            <a:endParaRPr sz="700">
              <a:solidFill>
                <a:srgbClr val="D9D9D9"/>
              </a:solidFill>
              <a:latin typeface="Century Gothic"/>
              <a:ea typeface="Century Gothic"/>
              <a:cs typeface="Century Gothic"/>
              <a:sym typeface="Century Gothic"/>
            </a:endParaRPr>
          </a:p>
          <a:p>
            <a:pPr indent="-273050" lvl="0" marL="457200" rtl="0" algn="l">
              <a:spcBef>
                <a:spcPts val="0"/>
              </a:spcBef>
              <a:spcAft>
                <a:spcPts val="0"/>
              </a:spcAft>
              <a:buClr>
                <a:srgbClr val="D9D9D9"/>
              </a:buClr>
              <a:buSzPts val="700"/>
              <a:buFont typeface="Century Gothic"/>
              <a:buAutoNum type="arabicPeriod"/>
            </a:pPr>
            <a:r>
              <a:rPr lang="en" sz="700">
                <a:solidFill>
                  <a:srgbClr val="D9D9D9"/>
                </a:solidFill>
                <a:latin typeface="Century Gothic"/>
                <a:ea typeface="Century Gothic"/>
                <a:cs typeface="Century Gothic"/>
                <a:sym typeface="Century Gothic"/>
              </a:rPr>
              <a:t>CHOs have protein sparing effect and their dificnct cause increase protein metabolization and gluconeogenesis using proteins.</a:t>
            </a:r>
            <a:endParaRPr sz="700">
              <a:solidFill>
                <a:srgbClr val="D9D9D9"/>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D9D9D9"/>
              </a:solidFill>
              <a:latin typeface="Century Gothic"/>
              <a:ea typeface="Century Gothic"/>
              <a:cs typeface="Century Gothic"/>
              <a:sym typeface="Century Gothic"/>
            </a:endParaRPr>
          </a:p>
          <a:p>
            <a:pPr indent="-273050" lvl="0" marL="457200" rtl="0" algn="l">
              <a:spcBef>
                <a:spcPts val="0"/>
              </a:spcBef>
              <a:spcAft>
                <a:spcPts val="0"/>
              </a:spcAft>
              <a:buClr>
                <a:srgbClr val="D9D9D9"/>
              </a:buClr>
              <a:buSzPts val="700"/>
              <a:buFont typeface="Century Gothic"/>
              <a:buAutoNum type="arabicPeriod"/>
            </a:pPr>
            <a:r>
              <a:rPr lang="en" sz="700">
                <a:solidFill>
                  <a:srgbClr val="D9D9D9"/>
                </a:solidFill>
                <a:latin typeface="Century Gothic"/>
                <a:ea typeface="Century Gothic"/>
                <a:cs typeface="Century Gothic"/>
                <a:sym typeface="Century Gothic"/>
              </a:rPr>
              <a:t>Inadequate protein intake with adequate energy intake. 1-Edema.            2-Diarrhea.        3-Dermatitis.</a:t>
            </a:r>
            <a:endParaRPr sz="700">
              <a:solidFill>
                <a:srgbClr val="D9D9D9"/>
              </a:solidFill>
              <a:latin typeface="Century Gothic"/>
              <a:ea typeface="Century Gothic"/>
              <a:cs typeface="Century Gothic"/>
              <a:sym typeface="Century Gothic"/>
            </a:endParaRPr>
          </a:p>
          <a:p>
            <a:pPr indent="0" lvl="0" marL="457200" rtl="0" algn="l">
              <a:spcBef>
                <a:spcPts val="0"/>
              </a:spcBef>
              <a:spcAft>
                <a:spcPts val="0"/>
              </a:spcAft>
              <a:buNone/>
            </a:pPr>
            <a:r>
              <a:t/>
            </a:r>
            <a:endParaRPr sz="700">
              <a:solidFill>
                <a:srgbClr val="D9D9D9"/>
              </a:solidFill>
              <a:latin typeface="Century Gothic"/>
              <a:ea typeface="Century Gothic"/>
              <a:cs typeface="Century Gothic"/>
              <a:sym typeface="Century Gothic"/>
            </a:endParaRPr>
          </a:p>
          <a:p>
            <a:pPr indent="-273050" lvl="0" marL="457200" marR="0" rtl="0" algn="l">
              <a:lnSpc>
                <a:spcPct val="100000"/>
              </a:lnSpc>
              <a:spcBef>
                <a:spcPts val="0"/>
              </a:spcBef>
              <a:spcAft>
                <a:spcPts val="0"/>
              </a:spcAft>
              <a:buClr>
                <a:srgbClr val="D9D9D9"/>
              </a:buClr>
              <a:buSzPts val="700"/>
              <a:buFont typeface="Century Gothic"/>
              <a:buAutoNum type="arabicPeriod"/>
            </a:pPr>
            <a:r>
              <a:rPr lang="en" sz="700">
                <a:solidFill>
                  <a:srgbClr val="D9D9D9"/>
                </a:solidFill>
                <a:latin typeface="Century Gothic"/>
                <a:ea typeface="Century Gothic"/>
                <a:cs typeface="Century Gothic"/>
                <a:sym typeface="Century Gothic"/>
              </a:rPr>
              <a:t> </a:t>
            </a:r>
            <a:r>
              <a:rPr lang="en" sz="700">
                <a:solidFill>
                  <a:srgbClr val="D9D9D9"/>
                </a:solidFill>
                <a:latin typeface="Century Gothic"/>
                <a:ea typeface="Century Gothic"/>
                <a:cs typeface="Century Gothic"/>
                <a:sym typeface="Century Gothic"/>
              </a:rPr>
              <a:t>1- increase iron absorption 2- promote wound healing </a:t>
            </a:r>
            <a:endParaRPr sz="700">
              <a:solidFill>
                <a:srgbClr val="D9D9D9"/>
              </a:solidFill>
              <a:latin typeface="Century Gothic"/>
              <a:ea typeface="Century Gothic"/>
              <a:cs typeface="Century Gothic"/>
              <a:sym typeface="Century Gothic"/>
            </a:endParaRPr>
          </a:p>
          <a:p>
            <a:pPr indent="-266700" lvl="0" marL="457200" rtl="0" algn="l">
              <a:spcBef>
                <a:spcPts val="0"/>
              </a:spcBef>
              <a:spcAft>
                <a:spcPts val="0"/>
              </a:spcAft>
              <a:buClr>
                <a:srgbClr val="D9D9D9"/>
              </a:buClr>
              <a:buSzPts val="600"/>
              <a:buFont typeface="Century Gothic"/>
              <a:buChar char="-"/>
            </a:pPr>
            <a:r>
              <a:rPr lang="en" sz="700">
                <a:solidFill>
                  <a:srgbClr val="D9D9D9"/>
                </a:solidFill>
                <a:latin typeface="Century Gothic"/>
                <a:ea typeface="Century Gothic"/>
                <a:cs typeface="Century Gothic"/>
                <a:sym typeface="Century Gothic"/>
              </a:rPr>
              <a:t>scurvy</a:t>
            </a:r>
            <a:endParaRPr sz="600">
              <a:solidFill>
                <a:srgbClr val="D9D9D9"/>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600">
              <a:solidFill>
                <a:srgbClr val="D8D8D8"/>
              </a:solidFill>
            </a:endParaRPr>
          </a:p>
          <a:p>
            <a:pPr indent="0" lvl="0" marL="0" marR="0" rtl="0" algn="l">
              <a:lnSpc>
                <a:spcPct val="100000"/>
              </a:lnSpc>
              <a:spcBef>
                <a:spcPts val="0"/>
              </a:spcBef>
              <a:spcAft>
                <a:spcPts val="0"/>
              </a:spcAft>
              <a:buNone/>
            </a:pPr>
            <a:r>
              <a:t/>
            </a:r>
            <a:endParaRPr sz="600">
              <a:solidFill>
                <a:srgbClr val="D8D8D8"/>
              </a:solidFill>
            </a:endParaRPr>
          </a:p>
        </p:txBody>
      </p:sp>
      <p:sp>
        <p:nvSpPr>
          <p:cNvPr id="720" name="Google Shape;720;p44"/>
          <p:cNvSpPr txBox="1"/>
          <p:nvPr/>
        </p:nvSpPr>
        <p:spPr>
          <a:xfrm>
            <a:off x="0" y="0"/>
            <a:ext cx="9144000" cy="4047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3000">
                <a:solidFill>
                  <a:srgbClr val="FFFFFF"/>
                </a:solidFill>
              </a:rPr>
              <a:t>Quiz</a:t>
            </a:r>
            <a:endParaRPr sz="3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Google Shape;725;p45"/>
          <p:cNvSpPr txBox="1"/>
          <p:nvPr/>
        </p:nvSpPr>
        <p:spPr>
          <a:xfrm>
            <a:off x="181500" y="2385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rPr>
              <a:t>Team members</a:t>
            </a:r>
            <a:endParaRPr sz="2700">
              <a:solidFill>
                <a:srgbClr val="FFFFFF"/>
              </a:solidFill>
            </a:endParaRPr>
          </a:p>
        </p:txBody>
      </p:sp>
      <p:sp>
        <p:nvSpPr>
          <p:cNvPr id="726" name="Google Shape;726;p45"/>
          <p:cNvSpPr txBox="1"/>
          <p:nvPr/>
        </p:nvSpPr>
        <p:spPr>
          <a:xfrm>
            <a:off x="210600" y="1287350"/>
            <a:ext cx="18699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Alwateen Albalawi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Arwa Al Emam</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solidFill>
                  <a:schemeClr val="dk1"/>
                </a:solidFill>
                <a:latin typeface="Century Gothic"/>
                <a:ea typeface="Century Gothic"/>
                <a:cs typeface="Century Gothic"/>
                <a:sym typeface="Century Gothic"/>
              </a:rPr>
              <a:t>Deema Almaziad</a:t>
            </a: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Leena Alnassar</a:t>
            </a:r>
            <a:r>
              <a:rPr lang="en"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Sarah Alkhalife</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727" name="Google Shape;727;p45"/>
          <p:cNvSpPr txBox="1"/>
          <p:nvPr/>
        </p:nvSpPr>
        <p:spPr>
          <a:xfrm>
            <a:off x="423749" y="4592719"/>
            <a:ext cx="15234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728" name="Google Shape;728;p45"/>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9" name="Google Shape;729;p45"/>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730" name="Google Shape;730;p45"/>
          <p:cNvSpPr txBox="1"/>
          <p:nvPr/>
        </p:nvSpPr>
        <p:spPr>
          <a:xfrm>
            <a:off x="5230688" y="651356"/>
            <a:ext cx="3826200" cy="831000"/>
          </a:xfrm>
          <a:prstGeom prst="rect">
            <a:avLst/>
          </a:prstGeom>
          <a:noFill/>
          <a:ln>
            <a:noFill/>
          </a:ln>
        </p:spPr>
        <p:txBody>
          <a:bodyPr anchorCtr="0" anchor="t" bIns="34275" lIns="68575" spcFirstLastPara="1" rIns="68575" wrap="square" tIns="34275">
            <a:noAutofit/>
          </a:bodyPr>
          <a:lstStyle/>
          <a:p>
            <a:pPr indent="-279400" lvl="0" marL="342900" rtl="1" algn="r">
              <a:spcBef>
                <a:spcPts val="0"/>
              </a:spcBef>
              <a:spcAft>
                <a:spcPts val="0"/>
              </a:spcAft>
              <a:buClr>
                <a:srgbClr val="FFFFFF"/>
              </a:buClr>
              <a:buSzPts val="1800"/>
              <a:buChar char="★"/>
            </a:pPr>
            <a:r>
              <a:rPr b="1" lang="en" sz="1800">
                <a:solidFill>
                  <a:srgbClr val="FFFFFF"/>
                </a:solidFill>
              </a:rPr>
              <a:t>(من سلك طريقًا يلتمس فيه علمًا، سهّل الله به طريقًا إلى الجنة)</a:t>
            </a:r>
            <a:endParaRPr b="1" sz="1800">
              <a:solidFill>
                <a:srgbClr val="FFFFFF"/>
              </a:solidFill>
            </a:endParaRPr>
          </a:p>
        </p:txBody>
      </p:sp>
      <p:sp>
        <p:nvSpPr>
          <p:cNvPr id="731" name="Google Shape;731;p45"/>
          <p:cNvSpPr txBox="1"/>
          <p:nvPr/>
        </p:nvSpPr>
        <p:spPr>
          <a:xfrm>
            <a:off x="18150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omic Sans MS"/>
                <a:ea typeface="Comic Sans MS"/>
                <a:cs typeface="Comic Sans MS"/>
                <a:sym typeface="Comic Sans MS"/>
              </a:rPr>
              <a:t>Girls Team:</a:t>
            </a:r>
            <a:endParaRPr b="1" sz="1500">
              <a:latin typeface="Comic Sans MS"/>
              <a:ea typeface="Comic Sans MS"/>
              <a:cs typeface="Comic Sans MS"/>
              <a:sym typeface="Comic Sans MS"/>
            </a:endParaRPr>
          </a:p>
        </p:txBody>
      </p:sp>
      <p:pic>
        <p:nvPicPr>
          <p:cNvPr id="732" name="Google Shape;732;p45"/>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733" name="Google Shape;733;p45">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734" name="Google Shape;734;p45">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735" name="Google Shape;735;p45"/>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solidFill>
                  <a:srgbClr val="FFFFFF"/>
                </a:solidFill>
              </a:rPr>
              <a:t>We hear you</a:t>
            </a:r>
            <a:endParaRPr sz="800">
              <a:solidFill>
                <a:srgbClr val="FFFFFF"/>
              </a:solidFill>
            </a:endParaRPr>
          </a:p>
        </p:txBody>
      </p:sp>
      <p:sp>
        <p:nvSpPr>
          <p:cNvPr id="736" name="Google Shape;736;p45"/>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700">
                <a:solidFill>
                  <a:srgbClr val="FFFFFF"/>
                </a:solidFill>
              </a:rPr>
              <a:t>Team Leaders</a:t>
            </a:r>
            <a:endParaRPr sz="2700">
              <a:solidFill>
                <a:srgbClr val="FFFFFF"/>
              </a:solidFill>
            </a:endParaRPr>
          </a:p>
        </p:txBody>
      </p:sp>
      <p:sp>
        <p:nvSpPr>
          <p:cNvPr id="737" name="Google Shape;737;p45"/>
          <p:cNvSpPr txBox="1"/>
          <p:nvPr/>
        </p:nvSpPr>
        <p:spPr>
          <a:xfrm>
            <a:off x="2761026" y="4592725"/>
            <a:ext cx="23823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738" name="Google Shape;738;p45"/>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500">
                <a:latin typeface="Comic Sans MS"/>
                <a:ea typeface="Comic Sans MS"/>
                <a:cs typeface="Comic Sans MS"/>
                <a:sym typeface="Comic Sans MS"/>
              </a:rPr>
              <a:t>Boys Team:</a:t>
            </a:r>
            <a:endParaRPr b="1" sz="1500">
              <a:latin typeface="Comic Sans MS"/>
              <a:ea typeface="Comic Sans MS"/>
              <a:cs typeface="Comic Sans MS"/>
              <a:sym typeface="Comic Sans MS"/>
            </a:endParaRPr>
          </a:p>
        </p:txBody>
      </p:sp>
      <p:sp>
        <p:nvSpPr>
          <p:cNvPr id="739" name="Google Shape;739;p45"/>
          <p:cNvSpPr txBox="1"/>
          <p:nvPr/>
        </p:nvSpPr>
        <p:spPr>
          <a:xfrm>
            <a:off x="2364483" y="1446750"/>
            <a:ext cx="22503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Abdulrahman Bedaiwi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Alkassem Binobaid</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Khayyal Alderaan</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Mashal Abaalkhail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solidFill>
                  <a:schemeClr val="dk1"/>
                </a:solidFill>
                <a:latin typeface="Century Gothic"/>
                <a:ea typeface="Century Gothic"/>
                <a:cs typeface="Century Gothic"/>
                <a:sym typeface="Century Gothic"/>
              </a:rPr>
              <a:t>Naif Alsolais</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Omar Alyabis</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Omar Saeed</a:t>
            </a:r>
            <a:endParaRPr sz="1100">
              <a:latin typeface="Century Gothic"/>
              <a:ea typeface="Century Gothic"/>
              <a:cs typeface="Century Gothic"/>
              <a:sym typeface="Century Gothic"/>
            </a:endParaRPr>
          </a:p>
          <a:p>
            <a:pPr indent="0" lvl="0" marL="342900" rtl="0" algn="l">
              <a:spcBef>
                <a:spcPts val="0"/>
              </a:spcBef>
              <a:spcAft>
                <a:spcPts val="0"/>
              </a:spcAft>
              <a:buNone/>
            </a:pPr>
            <a:r>
              <a:rPr b="1" lang="en" sz="1100">
                <a:latin typeface="Century Gothic"/>
                <a:ea typeface="Century Gothic"/>
                <a:cs typeface="Century Gothic"/>
                <a:sym typeface="Century Gothic"/>
              </a:rPr>
              <a:t>Omar Odeh</a:t>
            </a:r>
            <a:endParaRPr b="1"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 sz="1100">
                <a:latin typeface="Century Gothic"/>
                <a:ea typeface="Century Gothic"/>
                <a:cs typeface="Century Gothic"/>
                <a:sym typeface="Century Gothic"/>
              </a:rPr>
              <a:t>Rayyan Almousa</a:t>
            </a:r>
            <a:endParaRPr sz="1100">
              <a:latin typeface="Century Gothic"/>
              <a:ea typeface="Century Gothic"/>
              <a:cs typeface="Century Gothic"/>
              <a:sym typeface="Century Gothic"/>
            </a:endParaRPr>
          </a:p>
          <a:p>
            <a:pPr indent="0" lvl="0" marL="342900" rtl="0" algn="l">
              <a:spcBef>
                <a:spcPts val="0"/>
              </a:spcBef>
              <a:spcAft>
                <a:spcPts val="0"/>
              </a:spcAft>
              <a:buNone/>
            </a:pPr>
            <a:r>
              <a:rPr b="1" lang="en" sz="1100">
                <a:latin typeface="Century Gothic"/>
                <a:ea typeface="Century Gothic"/>
                <a:cs typeface="Century Gothic"/>
                <a:sym typeface="Century Gothic"/>
              </a:rPr>
              <a:t>Yazen Bajeaifer</a:t>
            </a:r>
            <a:endParaRPr b="1" sz="1100">
              <a:latin typeface="Century Gothic"/>
              <a:ea typeface="Century Gothic"/>
              <a:cs typeface="Century Gothic"/>
              <a:sym typeface="Century Gothic"/>
            </a:endParaRPr>
          </a:p>
        </p:txBody>
      </p:sp>
      <p:pic>
        <p:nvPicPr>
          <p:cNvPr id="740" name="Google Shape;740;p45">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sp>
        <p:nvSpPr>
          <p:cNvPr id="741" name="Google Shape;741;p45"/>
          <p:cNvSpPr/>
          <p:nvPr/>
        </p:nvSpPr>
        <p:spPr>
          <a:xfrm>
            <a:off x="2498850" y="270840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742" name="Google Shape;742;p45"/>
          <p:cNvSpPr/>
          <p:nvPr/>
        </p:nvSpPr>
        <p:spPr>
          <a:xfrm>
            <a:off x="2498850" y="3030475"/>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grpSp>
        <p:nvGrpSpPr>
          <p:cNvPr id="157" name="Google Shape;157;p27"/>
          <p:cNvGrpSpPr/>
          <p:nvPr/>
        </p:nvGrpSpPr>
        <p:grpSpPr>
          <a:xfrm>
            <a:off x="2891830" y="939092"/>
            <a:ext cx="2927890" cy="705925"/>
            <a:chOff x="2451025" y="5403420"/>
            <a:chExt cx="1794600" cy="1673205"/>
          </a:xfrm>
        </p:grpSpPr>
        <p:sp>
          <p:nvSpPr>
            <p:cNvPr id="158" name="Google Shape;158;p27"/>
            <p:cNvSpPr/>
            <p:nvPr/>
          </p:nvSpPr>
          <p:spPr>
            <a:xfrm>
              <a:off x="2451025" y="5535525"/>
              <a:ext cx="1794600" cy="1541100"/>
            </a:xfrm>
            <a:prstGeom prst="hexagon">
              <a:avLst>
                <a:gd fmla="val 25000" name="adj"/>
                <a:gd fmla="val 115470" name="vf"/>
              </a:avLst>
            </a:prstGeom>
            <a:solidFill>
              <a:srgbClr val="EFEFEF"/>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cxnSp>
          <p:nvCxnSpPr>
            <p:cNvPr id="159" name="Google Shape;159;p27"/>
            <p:cNvCxnSpPr/>
            <p:nvPr/>
          </p:nvCxnSpPr>
          <p:spPr>
            <a:xfrm>
              <a:off x="3343820" y="5549616"/>
              <a:ext cx="0" cy="1456800"/>
            </a:xfrm>
            <a:prstGeom prst="straightConnector1">
              <a:avLst/>
            </a:prstGeom>
            <a:noFill/>
            <a:ln cap="flat" cmpd="sng" w="9525">
              <a:solidFill>
                <a:srgbClr val="999999"/>
              </a:solidFill>
              <a:prstDash val="solid"/>
              <a:round/>
              <a:headEnd len="sm" w="sm" type="none"/>
              <a:tailEnd len="sm" w="sm" type="none"/>
            </a:ln>
          </p:spPr>
        </p:cxnSp>
        <p:sp>
          <p:nvSpPr>
            <p:cNvPr id="160" name="Google Shape;160;p27"/>
            <p:cNvSpPr txBox="1"/>
            <p:nvPr/>
          </p:nvSpPr>
          <p:spPr>
            <a:xfrm>
              <a:off x="3352820" y="5403420"/>
              <a:ext cx="883800" cy="16731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 sz="1200">
                  <a:latin typeface="Century Gothic"/>
                  <a:ea typeface="Century Gothic"/>
                  <a:cs typeface="Century Gothic"/>
                  <a:sym typeface="Century Gothic"/>
                </a:rPr>
                <a:t>M</a:t>
              </a:r>
              <a:r>
                <a:rPr b="1" i="0" lang="en" sz="1200" u="none" cap="none" strike="noStrike">
                  <a:solidFill>
                    <a:srgbClr val="000000"/>
                  </a:solidFill>
                  <a:latin typeface="Century Gothic"/>
                  <a:ea typeface="Century Gothic"/>
                  <a:cs typeface="Century Gothic"/>
                  <a:sym typeface="Century Gothic"/>
                </a:rPr>
                <a:t>icronutrients</a:t>
              </a:r>
              <a:endParaRPr b="1" i="0" sz="1200" u="none" cap="none" strike="noStrike">
                <a:solidFill>
                  <a:srgbClr val="000000"/>
                </a:solidFill>
                <a:latin typeface="Century Gothic"/>
                <a:ea typeface="Century Gothic"/>
                <a:cs typeface="Century Gothic"/>
                <a:sym typeface="Century Gothic"/>
              </a:endParaRPr>
            </a:p>
          </p:txBody>
        </p:sp>
        <p:sp>
          <p:nvSpPr>
            <p:cNvPr id="161" name="Google Shape;161;p27"/>
            <p:cNvSpPr txBox="1"/>
            <p:nvPr/>
          </p:nvSpPr>
          <p:spPr>
            <a:xfrm>
              <a:off x="2498709" y="5403420"/>
              <a:ext cx="836100" cy="16731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 </a:t>
              </a:r>
              <a:r>
                <a:rPr b="1" lang="en" sz="1200">
                  <a:latin typeface="Century Gothic"/>
                  <a:ea typeface="Century Gothic"/>
                  <a:cs typeface="Century Gothic"/>
                  <a:sym typeface="Century Gothic"/>
                </a:rPr>
                <a:t>M</a:t>
              </a:r>
              <a:r>
                <a:rPr b="1" i="0" lang="en" sz="1200" u="none" cap="none" strike="noStrike">
                  <a:solidFill>
                    <a:srgbClr val="000000"/>
                  </a:solidFill>
                  <a:latin typeface="Century Gothic"/>
                  <a:ea typeface="Century Gothic"/>
                  <a:cs typeface="Century Gothic"/>
                  <a:sym typeface="Century Gothic"/>
                </a:rPr>
                <a:t>acronutrients</a:t>
              </a:r>
              <a:endParaRPr b="1" i="0" sz="1200" u="none" cap="none" strike="noStrike">
                <a:solidFill>
                  <a:srgbClr val="000000"/>
                </a:solidFill>
                <a:latin typeface="Century Gothic"/>
                <a:ea typeface="Century Gothic"/>
                <a:cs typeface="Century Gothic"/>
                <a:sym typeface="Century Gothic"/>
              </a:endParaRPr>
            </a:p>
          </p:txBody>
        </p:sp>
      </p:grpSp>
      <p:sp>
        <p:nvSpPr>
          <p:cNvPr id="162" name="Google Shape;162;p27"/>
          <p:cNvSpPr txBox="1"/>
          <p:nvPr/>
        </p:nvSpPr>
        <p:spPr>
          <a:xfrm>
            <a:off x="5996036" y="769440"/>
            <a:ext cx="3046200" cy="12444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6000" lIns="36000" spcFirstLastPara="1" rIns="36000" wrap="square" tIns="36000">
            <a:noAutofit/>
          </a:bodyPr>
          <a:lstStyle/>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Nutrients needed by the body in </a:t>
            </a:r>
            <a:r>
              <a:rPr i="0" lang="en" sz="1200" u="none" cap="none" strike="noStrike">
                <a:solidFill>
                  <a:srgbClr val="CC0000"/>
                </a:solidFill>
                <a:latin typeface="Century Gothic"/>
                <a:ea typeface="Century Gothic"/>
                <a:cs typeface="Century Gothic"/>
                <a:sym typeface="Century Gothic"/>
              </a:rPr>
              <a:t>small</a:t>
            </a:r>
            <a:r>
              <a:rPr i="0" lang="en" sz="1200" u="none" cap="none" strike="noStrike">
                <a:latin typeface="Century Gothic"/>
                <a:ea typeface="Century Gothic"/>
                <a:cs typeface="Century Gothic"/>
                <a:sym typeface="Century Gothic"/>
              </a:rPr>
              <a:t> amounts </a:t>
            </a:r>
            <a:r>
              <a:rPr i="0" lang="en" sz="1200" u="none" cap="none" strike="noStrike">
                <a:solidFill>
                  <a:srgbClr val="CC0000"/>
                </a:solidFill>
                <a:latin typeface="Century Gothic"/>
                <a:ea typeface="Century Gothic"/>
                <a:cs typeface="Century Gothic"/>
                <a:sym typeface="Century Gothic"/>
              </a:rPr>
              <a:t>(vitamins, minerals and</a:t>
            </a:r>
            <a:r>
              <a:rPr lang="en" sz="1200">
                <a:solidFill>
                  <a:srgbClr val="CC0000"/>
                </a:solidFill>
                <a:latin typeface="Century Gothic"/>
                <a:ea typeface="Century Gothic"/>
                <a:cs typeface="Century Gothic"/>
                <a:sym typeface="Century Gothic"/>
              </a:rPr>
              <a:t> </a:t>
            </a:r>
            <a:r>
              <a:rPr i="0" lang="en" sz="1200" u="none" cap="none" strike="noStrike">
                <a:solidFill>
                  <a:srgbClr val="CC0000"/>
                </a:solidFill>
                <a:latin typeface="Century Gothic"/>
                <a:ea typeface="Century Gothic"/>
                <a:cs typeface="Century Gothic"/>
                <a:sym typeface="Century Gothic"/>
              </a:rPr>
              <a:t>trace elements).</a:t>
            </a:r>
            <a:endParaRPr>
              <a:solidFill>
                <a:srgbClr val="CC0000"/>
              </a:solidFill>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Required for maintaining normal health and preventing various diseases.</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They </a:t>
            </a:r>
            <a:r>
              <a:rPr i="0" lang="en" sz="1200" u="none" cap="none" strike="noStrike">
                <a:solidFill>
                  <a:srgbClr val="CC0000"/>
                </a:solidFill>
                <a:latin typeface="Century Gothic"/>
                <a:ea typeface="Century Gothic"/>
                <a:cs typeface="Century Gothic"/>
                <a:sym typeface="Century Gothic"/>
              </a:rPr>
              <a:t>do not provide energy</a:t>
            </a:r>
            <a:r>
              <a:rPr i="0" lang="en" sz="1200" u="none" cap="none" strike="noStrike">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163" name="Google Shape;163;p27"/>
          <p:cNvSpPr/>
          <p:nvPr/>
        </p:nvSpPr>
        <p:spPr>
          <a:xfrm>
            <a:off x="44859" y="653024"/>
            <a:ext cx="2670900" cy="12003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Nutrients needed by the body in </a:t>
            </a:r>
            <a:r>
              <a:rPr i="0" lang="en" sz="1200" u="none" cap="none" strike="noStrike">
                <a:solidFill>
                  <a:srgbClr val="CC0000"/>
                </a:solidFill>
                <a:latin typeface="Century Gothic"/>
                <a:ea typeface="Century Gothic"/>
                <a:cs typeface="Century Gothic"/>
                <a:sym typeface="Century Gothic"/>
              </a:rPr>
              <a:t>large</a:t>
            </a:r>
            <a:r>
              <a:rPr i="0" lang="en" sz="1200" u="none" cap="none" strike="noStrike">
                <a:latin typeface="Century Gothic"/>
                <a:ea typeface="Century Gothic"/>
                <a:cs typeface="Century Gothic"/>
                <a:sym typeface="Century Gothic"/>
              </a:rPr>
              <a:t> amounts </a:t>
            </a:r>
            <a:r>
              <a:rPr i="0" lang="en" sz="1200" u="none" cap="none" strike="noStrike">
                <a:solidFill>
                  <a:srgbClr val="CC0000"/>
                </a:solidFill>
                <a:latin typeface="Century Gothic"/>
                <a:ea typeface="Century Gothic"/>
                <a:cs typeface="Century Gothic"/>
                <a:sym typeface="Century Gothic"/>
              </a:rPr>
              <a:t>(proteins, fats, carbohydrate). </a:t>
            </a:r>
            <a:endParaRPr>
              <a:solidFill>
                <a:srgbClr val="CC0000"/>
              </a:solidFill>
              <a:latin typeface="Century Gothic"/>
              <a:ea typeface="Century Gothic"/>
              <a:cs typeface="Century Gothic"/>
              <a:sym typeface="Century Gothic"/>
            </a:endParaRPr>
          </a:p>
          <a:p>
            <a:pPr indent="-285742" lvl="0" marL="285742"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They </a:t>
            </a:r>
            <a:r>
              <a:rPr i="0" lang="en" sz="1200" u="none" cap="none" strike="noStrike">
                <a:solidFill>
                  <a:srgbClr val="CC0000"/>
                </a:solidFill>
                <a:latin typeface="Century Gothic"/>
                <a:ea typeface="Century Gothic"/>
                <a:cs typeface="Century Gothic"/>
                <a:sym typeface="Century Gothic"/>
              </a:rPr>
              <a:t>provide energy</a:t>
            </a:r>
            <a:r>
              <a:rPr i="0" lang="en" sz="1200" u="none" cap="none" strike="noStrike">
                <a:latin typeface="Century Gothic"/>
                <a:ea typeface="Century Gothic"/>
                <a:cs typeface="Century Gothic"/>
                <a:sym typeface="Century Gothic"/>
              </a:rPr>
              <a:t> and building blocks for proteins, fats and carbohydrate.</a:t>
            </a:r>
            <a:endParaRPr i="0" sz="1200" u="none" cap="none" strike="noStrike">
              <a:latin typeface="Century Gothic"/>
              <a:ea typeface="Century Gothic"/>
              <a:cs typeface="Century Gothic"/>
              <a:sym typeface="Century Gothic"/>
            </a:endParaRPr>
          </a:p>
        </p:txBody>
      </p:sp>
      <p:grpSp>
        <p:nvGrpSpPr>
          <p:cNvPr id="164" name="Google Shape;164;p27"/>
          <p:cNvGrpSpPr/>
          <p:nvPr/>
        </p:nvGrpSpPr>
        <p:grpSpPr>
          <a:xfrm>
            <a:off x="329289" y="2273580"/>
            <a:ext cx="5387015" cy="2755991"/>
            <a:chOff x="519458" y="4247864"/>
            <a:chExt cx="2818656" cy="3734911"/>
          </a:xfrm>
        </p:grpSpPr>
        <p:sp>
          <p:nvSpPr>
            <p:cNvPr id="165" name="Google Shape;165;p27"/>
            <p:cNvSpPr/>
            <p:nvPr/>
          </p:nvSpPr>
          <p:spPr>
            <a:xfrm>
              <a:off x="519458" y="4247864"/>
              <a:ext cx="2403300" cy="460800"/>
            </a:xfrm>
            <a:prstGeom prst="rect">
              <a:avLst/>
            </a:prstGeom>
            <a:solidFill>
              <a:srgbClr val="4A86E8"/>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marR="0" rtl="0" algn="ctr">
                <a:lnSpc>
                  <a:spcPct val="100000"/>
                </a:lnSpc>
                <a:spcBef>
                  <a:spcPts val="0"/>
                </a:spcBef>
                <a:spcAft>
                  <a:spcPts val="0"/>
                </a:spcAft>
                <a:buNone/>
              </a:pPr>
              <a:r>
                <a:rPr b="1" i="0" lang="en" u="none" cap="none" strike="noStrike">
                  <a:solidFill>
                    <a:srgbClr val="FFFFFF"/>
                  </a:solidFill>
                  <a:latin typeface="Comfortaa"/>
                  <a:ea typeface="Comfortaa"/>
                  <a:cs typeface="Comfortaa"/>
                  <a:sym typeface="Comfortaa"/>
                </a:rPr>
                <a:t>Energy </a:t>
              </a:r>
              <a:r>
                <a:rPr b="1" lang="en">
                  <a:solidFill>
                    <a:srgbClr val="FFFFFF"/>
                  </a:solidFill>
                  <a:latin typeface="Comfortaa"/>
                  <a:ea typeface="Comfortaa"/>
                  <a:cs typeface="Comfortaa"/>
                  <a:sym typeface="Comfortaa"/>
                </a:rPr>
                <a:t>C</a:t>
              </a:r>
              <a:r>
                <a:rPr b="1" i="0" lang="en" u="none" cap="none" strike="noStrike">
                  <a:solidFill>
                    <a:srgbClr val="FFFFFF"/>
                  </a:solidFill>
                  <a:latin typeface="Comfortaa"/>
                  <a:ea typeface="Comfortaa"/>
                  <a:cs typeface="Comfortaa"/>
                  <a:sym typeface="Comfortaa"/>
                </a:rPr>
                <a:t>ontent of </a:t>
              </a:r>
              <a:r>
                <a:rPr b="1" lang="en">
                  <a:solidFill>
                    <a:srgbClr val="FFFFFF"/>
                  </a:solidFill>
                  <a:latin typeface="Comfortaa"/>
                  <a:ea typeface="Comfortaa"/>
                  <a:cs typeface="Comfortaa"/>
                  <a:sym typeface="Comfortaa"/>
                </a:rPr>
                <a:t>F</a:t>
              </a:r>
              <a:r>
                <a:rPr b="1" i="0" lang="en" u="none" cap="none" strike="noStrike">
                  <a:solidFill>
                    <a:srgbClr val="FFFFFF"/>
                  </a:solidFill>
                  <a:latin typeface="Comfortaa"/>
                  <a:ea typeface="Comfortaa"/>
                  <a:cs typeface="Comfortaa"/>
                  <a:sym typeface="Comfortaa"/>
                </a:rPr>
                <a:t>ood </a:t>
              </a:r>
              <a:endParaRPr b="1" i="0" u="none" cap="none" strike="noStrike">
                <a:solidFill>
                  <a:srgbClr val="FFFFFF"/>
                </a:solidFill>
                <a:latin typeface="Comfortaa"/>
                <a:ea typeface="Comfortaa"/>
                <a:cs typeface="Comfortaa"/>
                <a:sym typeface="Comfortaa"/>
              </a:endParaRPr>
            </a:p>
          </p:txBody>
        </p:sp>
        <p:cxnSp>
          <p:nvCxnSpPr>
            <p:cNvPr id="166" name="Google Shape;166;p27"/>
            <p:cNvCxnSpPr>
              <a:stCxn id="165" idx="1"/>
              <a:endCxn id="167" idx="1"/>
            </p:cNvCxnSpPr>
            <p:nvPr/>
          </p:nvCxnSpPr>
          <p:spPr>
            <a:xfrm>
              <a:off x="519458" y="4478264"/>
              <a:ext cx="298200" cy="615900"/>
            </a:xfrm>
            <a:prstGeom prst="bentConnector3">
              <a:avLst>
                <a:gd fmla="val -41782" name="adj1"/>
              </a:avLst>
            </a:prstGeom>
            <a:noFill/>
            <a:ln cap="flat" cmpd="sng" w="19050">
              <a:solidFill>
                <a:srgbClr val="EFEFEF"/>
              </a:solidFill>
              <a:prstDash val="solid"/>
              <a:round/>
              <a:headEnd len="sm" w="sm" type="none"/>
              <a:tailEnd len="sm" w="sm" type="none"/>
            </a:ln>
          </p:spPr>
        </p:cxnSp>
        <p:sp>
          <p:nvSpPr>
            <p:cNvPr id="167" name="Google Shape;167;p27"/>
            <p:cNvSpPr/>
            <p:nvPr/>
          </p:nvSpPr>
          <p:spPr>
            <a:xfrm>
              <a:off x="817512" y="4912940"/>
              <a:ext cx="2520600" cy="3627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Body obtain energy as ATP. </a:t>
              </a:r>
              <a:endParaRPr i="0" sz="1200" u="none" cap="none" strike="noStrike">
                <a:solidFill>
                  <a:srgbClr val="000000"/>
                </a:solidFill>
                <a:latin typeface="Century Gothic"/>
                <a:ea typeface="Century Gothic"/>
                <a:cs typeface="Century Gothic"/>
                <a:sym typeface="Century Gothic"/>
              </a:endParaRPr>
            </a:p>
          </p:txBody>
        </p:sp>
        <p:sp>
          <p:nvSpPr>
            <p:cNvPr id="168" name="Google Shape;168;p27"/>
            <p:cNvSpPr/>
            <p:nvPr/>
          </p:nvSpPr>
          <p:spPr>
            <a:xfrm>
              <a:off x="817514" y="5506479"/>
              <a:ext cx="2520600" cy="3534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ATP is used for all body function. </a:t>
              </a:r>
              <a:endParaRPr i="0" sz="1200" u="none" cap="none" strike="noStrike">
                <a:solidFill>
                  <a:srgbClr val="000000"/>
                </a:solidFill>
                <a:latin typeface="Century Gothic"/>
                <a:ea typeface="Century Gothic"/>
                <a:cs typeface="Century Gothic"/>
                <a:sym typeface="Century Gothic"/>
              </a:endParaRPr>
            </a:p>
          </p:txBody>
        </p:sp>
        <p:cxnSp>
          <p:nvCxnSpPr>
            <p:cNvPr id="169" name="Google Shape;169;p27"/>
            <p:cNvCxnSpPr>
              <a:stCxn id="165" idx="1"/>
              <a:endCxn id="168" idx="1"/>
            </p:cNvCxnSpPr>
            <p:nvPr/>
          </p:nvCxnSpPr>
          <p:spPr>
            <a:xfrm>
              <a:off x="519458" y="4478264"/>
              <a:ext cx="298200" cy="1205100"/>
            </a:xfrm>
            <a:prstGeom prst="bentConnector3">
              <a:avLst>
                <a:gd fmla="val -41782" name="adj1"/>
              </a:avLst>
            </a:prstGeom>
            <a:noFill/>
            <a:ln cap="flat" cmpd="sng" w="19050">
              <a:solidFill>
                <a:srgbClr val="EFEFEF"/>
              </a:solidFill>
              <a:prstDash val="solid"/>
              <a:round/>
              <a:headEnd len="sm" w="sm" type="none"/>
              <a:tailEnd len="sm" w="sm" type="none"/>
            </a:ln>
          </p:spPr>
        </p:cxnSp>
        <p:cxnSp>
          <p:nvCxnSpPr>
            <p:cNvPr id="170" name="Google Shape;170;p27"/>
            <p:cNvCxnSpPr>
              <a:stCxn id="165" idx="1"/>
              <a:endCxn id="171" idx="1"/>
            </p:cNvCxnSpPr>
            <p:nvPr/>
          </p:nvCxnSpPr>
          <p:spPr>
            <a:xfrm>
              <a:off x="519458" y="4478264"/>
              <a:ext cx="298200" cy="1788600"/>
            </a:xfrm>
            <a:prstGeom prst="bentConnector3">
              <a:avLst>
                <a:gd fmla="val -41782" name="adj1"/>
              </a:avLst>
            </a:prstGeom>
            <a:noFill/>
            <a:ln cap="flat" cmpd="sng" w="19050">
              <a:solidFill>
                <a:srgbClr val="EFEFEF"/>
              </a:solidFill>
              <a:prstDash val="solid"/>
              <a:round/>
              <a:headEnd len="sm" w="sm" type="none"/>
              <a:tailEnd len="sm" w="sm" type="none"/>
            </a:ln>
          </p:spPr>
        </p:cxnSp>
        <p:sp>
          <p:nvSpPr>
            <p:cNvPr id="171" name="Google Shape;171;p27"/>
            <p:cNvSpPr/>
            <p:nvPr/>
          </p:nvSpPr>
          <p:spPr>
            <a:xfrm>
              <a:off x="817514" y="6089894"/>
              <a:ext cx="2520600" cy="3534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marR="0" rtl="0" algn="ctr">
                <a:lnSpc>
                  <a:spcPct val="100000"/>
                </a:lnSpc>
                <a:spcBef>
                  <a:spcPts val="0"/>
                </a:spcBef>
                <a:spcAft>
                  <a:spcPts val="0"/>
                </a:spcAft>
                <a:buNone/>
              </a:pPr>
              <a:r>
                <a:rPr i="0" lang="en" sz="1200" u="none" cap="none" strike="noStrike">
                  <a:latin typeface="Century Gothic"/>
                  <a:ea typeface="Century Gothic"/>
                  <a:cs typeface="Century Gothic"/>
                  <a:sym typeface="Century Gothic"/>
                </a:rPr>
                <a:t>The energy content of food is measured in </a:t>
              </a:r>
              <a:r>
                <a:rPr i="0" lang="en" sz="1200" u="none" cap="none" strike="noStrike">
                  <a:solidFill>
                    <a:srgbClr val="CC0000"/>
                  </a:solidFill>
                  <a:latin typeface="Century Gothic"/>
                  <a:ea typeface="Century Gothic"/>
                  <a:cs typeface="Century Gothic"/>
                  <a:sym typeface="Century Gothic"/>
                </a:rPr>
                <a:t>calories (kilocalories)</a:t>
              </a:r>
              <a:r>
                <a:rPr i="0" lang="en" sz="1200" u="none" cap="none" strike="noStrike">
                  <a:latin typeface="Century Gothic"/>
                  <a:ea typeface="Century Gothic"/>
                  <a:cs typeface="Century Gothic"/>
                  <a:sym typeface="Century Gothic"/>
                </a:rPr>
                <a:t>.</a:t>
              </a:r>
              <a:endParaRPr i="0" sz="1200" u="none" cap="none" strike="noStrike">
                <a:latin typeface="Century Gothic"/>
                <a:ea typeface="Century Gothic"/>
                <a:cs typeface="Century Gothic"/>
                <a:sym typeface="Century Gothic"/>
              </a:endParaRPr>
            </a:p>
          </p:txBody>
        </p:sp>
        <p:sp>
          <p:nvSpPr>
            <p:cNvPr id="172" name="Google Shape;172;p27"/>
            <p:cNvSpPr/>
            <p:nvPr/>
          </p:nvSpPr>
          <p:spPr>
            <a:xfrm>
              <a:off x="816640" y="6646575"/>
              <a:ext cx="2520600" cy="1336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marR="0" rtl="0" algn="ctr">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One calorie: The heat required to raise the temperature of 1g</a:t>
              </a:r>
              <a:r>
                <a:rPr lang="en" sz="1200">
                  <a:latin typeface="Century Gothic"/>
                  <a:ea typeface="Century Gothic"/>
                  <a:cs typeface="Century Gothic"/>
                  <a:sym typeface="Century Gothic"/>
                </a:rPr>
                <a:t>ram</a:t>
              </a:r>
              <a:r>
                <a:rPr i="0" lang="en" sz="1200" u="none" cap="none" strike="noStrike">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o</a:t>
              </a:r>
              <a:r>
                <a:rPr i="0" lang="en" sz="1200" u="none" cap="none" strike="noStrike">
                  <a:solidFill>
                    <a:srgbClr val="000000"/>
                  </a:solidFill>
                  <a:latin typeface="Century Gothic"/>
                  <a:ea typeface="Century Gothic"/>
                  <a:cs typeface="Century Gothic"/>
                  <a:sym typeface="Century Gothic"/>
                </a:rPr>
                <a:t>f water by </a:t>
              </a:r>
              <a:r>
                <a:rPr lang="en" sz="1200">
                  <a:latin typeface="Century Gothic"/>
                  <a:ea typeface="Century Gothic"/>
                  <a:cs typeface="Century Gothic"/>
                  <a:sym typeface="Century Gothic"/>
                </a:rPr>
                <a:t>1</a:t>
              </a:r>
              <a:r>
                <a:rPr baseline="30000" lang="en" sz="1200">
                  <a:latin typeface="Century Gothic"/>
                  <a:ea typeface="Century Gothic"/>
                  <a:cs typeface="Century Gothic"/>
                  <a:sym typeface="Century Gothic"/>
                </a:rPr>
                <a:t>o</a:t>
              </a:r>
              <a:r>
                <a:rPr lang="en" sz="1200">
                  <a:latin typeface="Century Gothic"/>
                  <a:ea typeface="Century Gothic"/>
                  <a:cs typeface="Century Gothic"/>
                  <a:sym typeface="Century Gothic"/>
                </a:rPr>
                <a:t>C</a:t>
              </a:r>
              <a:r>
                <a:rPr i="0" lang="en" sz="1200" u="none" cap="none" strike="noStrike">
                  <a:solidFill>
                    <a:srgbClr val="000000"/>
                  </a:solidFill>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171446" lvl="0" marL="171446" marR="0" rtl="0" algn="ctr">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proteins </a:t>
              </a:r>
              <a:r>
                <a:rPr lang="en" sz="1200">
                  <a:solidFill>
                    <a:schemeClr val="dk1"/>
                  </a:solidFill>
                  <a:latin typeface="Century Gothic"/>
                  <a:ea typeface="Century Gothic"/>
                  <a:cs typeface="Century Gothic"/>
                  <a:sym typeface="Century Gothic"/>
                </a:rPr>
                <a:t>→</a:t>
              </a:r>
              <a:r>
                <a:rPr i="0" lang="en" sz="1200" u="none" cap="none" strike="noStrike">
                  <a:solidFill>
                    <a:srgbClr val="000000"/>
                  </a:solidFill>
                  <a:latin typeface="Century Gothic"/>
                  <a:ea typeface="Century Gothic"/>
                  <a:cs typeface="Century Gothic"/>
                  <a:sym typeface="Century Gothic"/>
                </a:rPr>
                <a:t> 4 kcal/g</a:t>
              </a:r>
              <a:endParaRPr>
                <a:latin typeface="Century Gothic"/>
                <a:ea typeface="Century Gothic"/>
                <a:cs typeface="Century Gothic"/>
                <a:sym typeface="Century Gothic"/>
              </a:endParaRPr>
            </a:p>
            <a:p>
              <a:pPr indent="-171446" lvl="0" marL="171446" marR="0" rtl="0" algn="ctr">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Carbohydrate</a:t>
              </a:r>
              <a:r>
                <a:rPr lang="en" sz="1200">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a:t>
              </a:r>
              <a:r>
                <a:rPr lang="en" sz="1100">
                  <a:solidFill>
                    <a:schemeClr val="dk1"/>
                  </a:solidFill>
                </a:rPr>
                <a:t> </a:t>
              </a:r>
              <a:r>
                <a:rPr i="0" lang="en" sz="1200" u="none" cap="none" strike="noStrike">
                  <a:solidFill>
                    <a:srgbClr val="000000"/>
                  </a:solidFill>
                  <a:latin typeface="Century Gothic"/>
                  <a:ea typeface="Century Gothic"/>
                  <a:cs typeface="Century Gothic"/>
                  <a:sym typeface="Century Gothic"/>
                </a:rPr>
                <a:t>4 kcal/g</a:t>
              </a:r>
              <a:endParaRPr>
                <a:latin typeface="Century Gothic"/>
                <a:ea typeface="Century Gothic"/>
                <a:cs typeface="Century Gothic"/>
                <a:sym typeface="Century Gothic"/>
              </a:endParaRPr>
            </a:p>
            <a:p>
              <a:pPr indent="-171446" lvl="0" marL="171446" marR="0" rtl="0" algn="ctr">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Fats </a:t>
              </a:r>
              <a:r>
                <a:rPr lang="en" sz="1200">
                  <a:solidFill>
                    <a:schemeClr val="dk1"/>
                  </a:solidFill>
                  <a:latin typeface="Century Gothic"/>
                  <a:ea typeface="Century Gothic"/>
                  <a:cs typeface="Century Gothic"/>
                  <a:sym typeface="Century Gothic"/>
                </a:rPr>
                <a:t>→</a:t>
              </a:r>
              <a:r>
                <a:rPr i="0" lang="en" sz="1200" u="none" cap="none" strike="noStrike">
                  <a:solidFill>
                    <a:srgbClr val="000000"/>
                  </a:solidFill>
                  <a:latin typeface="Century Gothic"/>
                  <a:ea typeface="Century Gothic"/>
                  <a:cs typeface="Century Gothic"/>
                  <a:sym typeface="Century Gothic"/>
                </a:rPr>
                <a:t> 9 kcal/g </a:t>
              </a:r>
              <a:endParaRPr>
                <a:latin typeface="Century Gothic"/>
                <a:ea typeface="Century Gothic"/>
                <a:cs typeface="Century Gothic"/>
                <a:sym typeface="Century Gothic"/>
              </a:endParaRPr>
            </a:p>
          </p:txBody>
        </p:sp>
        <p:cxnSp>
          <p:nvCxnSpPr>
            <p:cNvPr id="173" name="Google Shape;173;p27"/>
            <p:cNvCxnSpPr>
              <a:stCxn id="165" idx="1"/>
              <a:endCxn id="172" idx="1"/>
            </p:cNvCxnSpPr>
            <p:nvPr/>
          </p:nvCxnSpPr>
          <p:spPr>
            <a:xfrm>
              <a:off x="519458" y="4478264"/>
              <a:ext cx="297000" cy="2836500"/>
            </a:xfrm>
            <a:prstGeom prst="bentConnector3">
              <a:avLst>
                <a:gd fmla="val -41951" name="adj1"/>
              </a:avLst>
            </a:prstGeom>
            <a:noFill/>
            <a:ln cap="flat" cmpd="sng" w="19050">
              <a:solidFill>
                <a:srgbClr val="EFEFEF"/>
              </a:solidFill>
              <a:prstDash val="solid"/>
              <a:round/>
              <a:headEnd len="sm" w="sm" type="none"/>
              <a:tailEnd len="sm" w="sm" type="none"/>
            </a:ln>
          </p:spPr>
        </p:cxnSp>
      </p:grpSp>
      <p:pic>
        <p:nvPicPr>
          <p:cNvPr descr="27_008" id="174" name="Google Shape;174;p27"/>
          <p:cNvPicPr preferRelativeResize="0"/>
          <p:nvPr/>
        </p:nvPicPr>
        <p:blipFill rotWithShape="1">
          <a:blip r:embed="rId3">
            <a:alphaModFix/>
          </a:blip>
          <a:srcRect b="1430" l="11366" r="38450" t="22898"/>
          <a:stretch/>
        </p:blipFill>
        <p:spPr>
          <a:xfrm>
            <a:off x="5805099" y="2264917"/>
            <a:ext cx="1607588" cy="2773247"/>
          </a:xfrm>
          <a:prstGeom prst="rect">
            <a:avLst/>
          </a:prstGeom>
          <a:noFill/>
          <a:ln>
            <a:noFill/>
          </a:ln>
        </p:spPr>
      </p:pic>
      <p:sp>
        <p:nvSpPr>
          <p:cNvPr id="175" name="Google Shape;175;p27"/>
          <p:cNvSpPr/>
          <p:nvPr/>
        </p:nvSpPr>
        <p:spPr>
          <a:xfrm>
            <a:off x="7650425" y="3407375"/>
            <a:ext cx="1452300" cy="85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 sz="1000" u="none" cap="none" strike="noStrike">
                <a:latin typeface="Century Gothic"/>
                <a:ea typeface="Century Gothic"/>
                <a:cs typeface="Century Gothic"/>
                <a:sym typeface="Century Gothic"/>
              </a:rPr>
              <a:t>AMDR for adults:</a:t>
            </a:r>
            <a:endParaRPr sz="10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n" sz="1000" u="none" cap="none" strike="noStrike">
                <a:latin typeface="Century Gothic"/>
                <a:ea typeface="Century Gothic"/>
                <a:cs typeface="Century Gothic"/>
                <a:sym typeface="Century Gothic"/>
              </a:rPr>
              <a:t>CHOs: 45-65%</a:t>
            </a:r>
            <a:endParaRPr sz="10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n" sz="1000" u="none" cap="none" strike="noStrike">
                <a:latin typeface="Century Gothic"/>
                <a:ea typeface="Century Gothic"/>
                <a:cs typeface="Century Gothic"/>
                <a:sym typeface="Century Gothic"/>
              </a:rPr>
              <a:t>Proteins: 10-35%</a:t>
            </a:r>
            <a:endParaRPr sz="10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n" sz="1000" u="none" cap="none" strike="noStrike">
                <a:latin typeface="Century Gothic"/>
                <a:ea typeface="Century Gothic"/>
                <a:cs typeface="Century Gothic"/>
                <a:sym typeface="Century Gothic"/>
              </a:rPr>
              <a:t>Fats: 20-35%</a:t>
            </a:r>
            <a:endParaRPr i="0" sz="10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 sz="1000">
                <a:latin typeface="Century Gothic"/>
                <a:ea typeface="Century Gothic"/>
                <a:cs typeface="Century Gothic"/>
                <a:sym typeface="Century Gothic"/>
              </a:rPr>
              <a:t>Fibers &gt; 25 g</a:t>
            </a:r>
            <a:endParaRPr sz="1000">
              <a:latin typeface="Century Gothic"/>
              <a:ea typeface="Century Gothic"/>
              <a:cs typeface="Century Gothic"/>
              <a:sym typeface="Century Gothic"/>
            </a:endParaRPr>
          </a:p>
        </p:txBody>
      </p:sp>
      <p:sp>
        <p:nvSpPr>
          <p:cNvPr id="176" name="Google Shape;176;p27"/>
          <p:cNvSpPr txBox="1"/>
          <p:nvPr/>
        </p:nvSpPr>
        <p:spPr>
          <a:xfrm>
            <a:off x="2496750" y="118350"/>
            <a:ext cx="4692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Macro and Micro Nutrients </a:t>
            </a:r>
            <a:endParaRPr b="1">
              <a:solidFill>
                <a:srgbClr val="3C78D8"/>
              </a:solidFill>
              <a:latin typeface="Comfortaa"/>
              <a:ea typeface="Comfortaa"/>
              <a:cs typeface="Comfortaa"/>
              <a:sym typeface="Comfortaa"/>
            </a:endParaRPr>
          </a:p>
        </p:txBody>
      </p:sp>
      <p:sp>
        <p:nvSpPr>
          <p:cNvPr id="177" name="Google Shape;177;p27"/>
          <p:cNvSpPr txBox="1"/>
          <p:nvPr/>
        </p:nvSpPr>
        <p:spPr>
          <a:xfrm>
            <a:off x="7412686" y="2256891"/>
            <a:ext cx="1766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000" u="none" cap="none" strike="noStrike">
                <a:solidFill>
                  <a:srgbClr val="3C78D8"/>
                </a:solidFill>
                <a:latin typeface="Century Gothic"/>
                <a:ea typeface="Century Gothic"/>
                <a:cs typeface="Century Gothic"/>
                <a:sym typeface="Century Gothic"/>
              </a:rPr>
              <a:t>Acceptable macronutrient distributio</a:t>
            </a:r>
            <a:r>
              <a:rPr b="1" i="0" lang="en" sz="1000" u="none" cap="none" strike="noStrike">
                <a:solidFill>
                  <a:srgbClr val="3C78D8"/>
                </a:solidFill>
                <a:latin typeface="Century Gothic"/>
                <a:ea typeface="Century Gothic"/>
                <a:cs typeface="Century Gothic"/>
                <a:sym typeface="Century Gothic"/>
              </a:rPr>
              <a:t>n </a:t>
            </a:r>
            <a:r>
              <a:rPr b="1" i="0" lang="en" sz="1000" u="none" cap="none" strike="noStrike">
                <a:solidFill>
                  <a:srgbClr val="3C78D8"/>
                </a:solidFill>
                <a:latin typeface="Century Gothic"/>
                <a:ea typeface="Century Gothic"/>
                <a:cs typeface="Century Gothic"/>
                <a:sym typeface="Century Gothic"/>
              </a:rPr>
              <a:t>range</a:t>
            </a:r>
            <a:r>
              <a:rPr b="1" lang="en" sz="1000">
                <a:solidFill>
                  <a:srgbClr val="3C78D8"/>
                </a:solidFill>
                <a:latin typeface="Century Gothic"/>
                <a:ea typeface="Century Gothic"/>
                <a:cs typeface="Century Gothic"/>
                <a:sym typeface="Century Gothic"/>
              </a:rPr>
              <a:t> </a:t>
            </a:r>
            <a:r>
              <a:rPr b="1" i="0" lang="en" sz="1000" u="none" cap="none" strike="noStrike">
                <a:solidFill>
                  <a:srgbClr val="3C78D8"/>
                </a:solidFill>
                <a:latin typeface="Century Gothic"/>
                <a:ea typeface="Century Gothic"/>
                <a:cs typeface="Century Gothic"/>
                <a:sym typeface="Century Gothic"/>
              </a:rPr>
              <a:t>(</a:t>
            </a:r>
            <a:r>
              <a:rPr b="1" lang="en" sz="1000">
                <a:solidFill>
                  <a:srgbClr val="3C78D8"/>
                </a:solidFill>
                <a:latin typeface="Century Gothic"/>
                <a:ea typeface="Century Gothic"/>
                <a:cs typeface="Century Gothic"/>
                <a:sym typeface="Century Gothic"/>
              </a:rPr>
              <a:t>AMDR</a:t>
            </a:r>
            <a:r>
              <a:rPr b="1" i="0" lang="en" sz="1000" u="none" cap="none" strike="noStrike">
                <a:solidFill>
                  <a:srgbClr val="3C78D8"/>
                </a:solidFill>
                <a:latin typeface="Century Gothic"/>
                <a:ea typeface="Century Gothic"/>
                <a:cs typeface="Century Gothic"/>
                <a:sym typeface="Century Gothic"/>
              </a:rPr>
              <a:t>)</a:t>
            </a:r>
            <a:r>
              <a:rPr b="1" baseline="30000" i="0" lang="en" sz="1000" u="none" cap="none" strike="noStrike">
                <a:solidFill>
                  <a:srgbClr val="3C78D8"/>
                </a:solidFill>
                <a:latin typeface="Century Gothic"/>
                <a:ea typeface="Century Gothic"/>
                <a:cs typeface="Century Gothic"/>
                <a:sym typeface="Century Gothic"/>
              </a:rPr>
              <a:t> </a:t>
            </a:r>
            <a:endParaRPr b="1" sz="1000">
              <a:solidFill>
                <a:srgbClr val="3C78D8"/>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b="1" i="0" lang="en" sz="1000" u="none" cap="none" strike="noStrike">
                <a:solidFill>
                  <a:srgbClr val="3C78D8"/>
                </a:solidFill>
                <a:latin typeface="Century Gothic"/>
                <a:ea typeface="Century Gothic"/>
                <a:cs typeface="Century Gothic"/>
                <a:sym typeface="Century Gothic"/>
              </a:rPr>
              <a:t>Adequate intake of macronutrient to prevent the risk of disease</a:t>
            </a:r>
            <a:endParaRPr b="1" sz="1000">
              <a:solidFill>
                <a:srgbClr val="3C78D8"/>
              </a:solidFill>
              <a:latin typeface="Century Gothic"/>
              <a:ea typeface="Century Gothic"/>
              <a:cs typeface="Century Gothic"/>
              <a:sym typeface="Century Gothic"/>
            </a:endParaRPr>
          </a:p>
        </p:txBody>
      </p:sp>
      <p:sp>
        <p:nvSpPr>
          <p:cNvPr id="178" name="Google Shape;178;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8"/>
          <p:cNvSpPr txBox="1"/>
          <p:nvPr/>
        </p:nvSpPr>
        <p:spPr>
          <a:xfrm>
            <a:off x="1654687" y="5946"/>
            <a:ext cx="53280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rgbClr val="427EC6"/>
                </a:solidFill>
                <a:latin typeface="Comfortaa"/>
                <a:ea typeface="Comfortaa"/>
                <a:cs typeface="Comfortaa"/>
                <a:sym typeface="Comfortaa"/>
              </a:rPr>
              <a:t>Nutritional </a:t>
            </a:r>
            <a:r>
              <a:rPr b="1" lang="en" sz="2000">
                <a:solidFill>
                  <a:srgbClr val="427EC6"/>
                </a:solidFill>
                <a:latin typeface="Comfortaa"/>
                <a:ea typeface="Comfortaa"/>
                <a:cs typeface="Comfortaa"/>
                <a:sym typeface="Comfortaa"/>
              </a:rPr>
              <a:t>I</a:t>
            </a:r>
            <a:r>
              <a:rPr b="1" i="0" lang="en" sz="2000" u="none" cap="none" strike="noStrike">
                <a:solidFill>
                  <a:srgbClr val="427EC6"/>
                </a:solidFill>
                <a:latin typeface="Comfortaa"/>
                <a:ea typeface="Comfortaa"/>
                <a:cs typeface="Comfortaa"/>
                <a:sym typeface="Comfortaa"/>
              </a:rPr>
              <a:t>mportance of </a:t>
            </a:r>
            <a:r>
              <a:rPr b="1" lang="en" sz="2000">
                <a:solidFill>
                  <a:srgbClr val="427EC6"/>
                </a:solidFill>
                <a:latin typeface="Comfortaa"/>
                <a:ea typeface="Comfortaa"/>
                <a:cs typeface="Comfortaa"/>
                <a:sym typeface="Comfortaa"/>
              </a:rPr>
              <a:t>P</a:t>
            </a:r>
            <a:r>
              <a:rPr b="1" i="0" lang="en" sz="2000" u="none" cap="none" strike="noStrike">
                <a:solidFill>
                  <a:srgbClr val="427EC6"/>
                </a:solidFill>
                <a:latin typeface="Comfortaa"/>
                <a:ea typeface="Comfortaa"/>
                <a:cs typeface="Comfortaa"/>
                <a:sym typeface="Comfortaa"/>
              </a:rPr>
              <a:t>roteins </a:t>
            </a:r>
            <a:endParaRPr>
              <a:latin typeface="Comfortaa"/>
              <a:ea typeface="Comfortaa"/>
              <a:cs typeface="Comfortaa"/>
              <a:sym typeface="Comfortaa"/>
            </a:endParaRPr>
          </a:p>
        </p:txBody>
      </p:sp>
      <p:sp>
        <p:nvSpPr>
          <p:cNvPr id="184" name="Google Shape;184;p28"/>
          <p:cNvSpPr txBox="1"/>
          <p:nvPr/>
        </p:nvSpPr>
        <p:spPr>
          <a:xfrm>
            <a:off x="2085142" y="2645432"/>
            <a:ext cx="47391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800" u="none" cap="none" strike="noStrike">
                <a:solidFill>
                  <a:srgbClr val="427EC6"/>
                </a:solidFill>
                <a:latin typeface="Comfortaa"/>
                <a:ea typeface="Comfortaa"/>
                <a:cs typeface="Comfortaa"/>
                <a:sym typeface="Comfortaa"/>
              </a:rPr>
              <a:t>Nutritional </a:t>
            </a:r>
            <a:r>
              <a:rPr b="1" lang="en" sz="1800">
                <a:solidFill>
                  <a:srgbClr val="427EC6"/>
                </a:solidFill>
                <a:latin typeface="Comfortaa"/>
                <a:ea typeface="Comfortaa"/>
                <a:cs typeface="Comfortaa"/>
                <a:sym typeface="Comfortaa"/>
              </a:rPr>
              <a:t>Q</a:t>
            </a:r>
            <a:r>
              <a:rPr b="1" i="0" lang="en" sz="1800" u="none" cap="none" strike="noStrike">
                <a:solidFill>
                  <a:srgbClr val="427EC6"/>
                </a:solidFill>
                <a:latin typeface="Comfortaa"/>
                <a:ea typeface="Comfortaa"/>
                <a:cs typeface="Comfortaa"/>
                <a:sym typeface="Comfortaa"/>
              </a:rPr>
              <a:t>uality of </a:t>
            </a:r>
            <a:r>
              <a:rPr b="1" lang="en" sz="1800">
                <a:solidFill>
                  <a:srgbClr val="427EC6"/>
                </a:solidFill>
                <a:latin typeface="Comfortaa"/>
                <a:ea typeface="Comfortaa"/>
                <a:cs typeface="Comfortaa"/>
                <a:sym typeface="Comfortaa"/>
              </a:rPr>
              <a:t>P</a:t>
            </a:r>
            <a:r>
              <a:rPr b="1" i="0" lang="en" sz="1800" u="none" cap="none" strike="noStrike">
                <a:solidFill>
                  <a:srgbClr val="427EC6"/>
                </a:solidFill>
                <a:latin typeface="Comfortaa"/>
                <a:ea typeface="Comfortaa"/>
                <a:cs typeface="Comfortaa"/>
                <a:sym typeface="Comfortaa"/>
              </a:rPr>
              <a:t>roteins  </a:t>
            </a:r>
            <a:endParaRPr>
              <a:latin typeface="Comfortaa"/>
              <a:ea typeface="Comfortaa"/>
              <a:cs typeface="Comfortaa"/>
              <a:sym typeface="Comfortaa"/>
            </a:endParaRPr>
          </a:p>
        </p:txBody>
      </p:sp>
      <p:grpSp>
        <p:nvGrpSpPr>
          <p:cNvPr id="185" name="Google Shape;185;p28"/>
          <p:cNvGrpSpPr/>
          <p:nvPr/>
        </p:nvGrpSpPr>
        <p:grpSpPr>
          <a:xfrm>
            <a:off x="139381" y="3014875"/>
            <a:ext cx="8245963" cy="1969639"/>
            <a:chOff x="-4915246" y="6176443"/>
            <a:chExt cx="5503913" cy="2827504"/>
          </a:xfrm>
        </p:grpSpPr>
        <p:grpSp>
          <p:nvGrpSpPr>
            <p:cNvPr id="186" name="Google Shape;186;p28"/>
            <p:cNvGrpSpPr/>
            <p:nvPr/>
          </p:nvGrpSpPr>
          <p:grpSpPr>
            <a:xfrm>
              <a:off x="-4908826" y="6176443"/>
              <a:ext cx="5497493" cy="742134"/>
              <a:chOff x="997073" y="4241056"/>
              <a:chExt cx="6251413" cy="901304"/>
            </a:xfrm>
          </p:grpSpPr>
          <p:grpSp>
            <p:nvGrpSpPr>
              <p:cNvPr id="187" name="Google Shape;187;p28"/>
              <p:cNvGrpSpPr/>
              <p:nvPr/>
            </p:nvGrpSpPr>
            <p:grpSpPr>
              <a:xfrm>
                <a:off x="997073" y="4243560"/>
                <a:ext cx="750314" cy="898800"/>
                <a:chOff x="997073" y="4243560"/>
                <a:chExt cx="750314" cy="898800"/>
              </a:xfrm>
            </p:grpSpPr>
            <p:sp>
              <p:nvSpPr>
                <p:cNvPr id="188" name="Google Shape;188;p28"/>
                <p:cNvSpPr/>
                <p:nvPr/>
              </p:nvSpPr>
              <p:spPr>
                <a:xfrm rot="5400000">
                  <a:off x="922837" y="4317810"/>
                  <a:ext cx="898800" cy="750300"/>
                </a:xfrm>
                <a:prstGeom prst="chevron">
                  <a:avLst>
                    <a:gd fmla="val 50000" name="adj"/>
                  </a:avLst>
                </a:prstGeom>
                <a:solidFill>
                  <a:srgbClr val="6D9EEB"/>
                </a:solidFill>
                <a:ln>
                  <a:noFill/>
                </a:ln>
              </p:spPr>
              <p:txBody>
                <a:bodyPr anchorCtr="0" anchor="ctr" bIns="27000" lIns="27000" spcFirstLastPara="1" rIns="27000" wrap="square" tIns="27000">
                  <a:noAutofit/>
                </a:bodyPr>
                <a:lstStyle/>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000000"/>
                    </a:solidFill>
                    <a:latin typeface="Century Gothic"/>
                    <a:ea typeface="Century Gothic"/>
                    <a:cs typeface="Century Gothic"/>
                    <a:sym typeface="Century Gothic"/>
                  </a:endParaRPr>
                </a:p>
              </p:txBody>
            </p:sp>
            <p:sp>
              <p:nvSpPr>
                <p:cNvPr id="189" name="Google Shape;189;p28"/>
                <p:cNvSpPr txBox="1"/>
                <p:nvPr/>
              </p:nvSpPr>
              <p:spPr>
                <a:xfrm>
                  <a:off x="997073" y="4683068"/>
                  <a:ext cx="750300" cy="341400"/>
                </a:xfrm>
                <a:prstGeom prst="rect">
                  <a:avLst/>
                </a:prstGeom>
                <a:no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1</a:t>
                  </a:r>
                  <a:endParaRPr b="1" i="0" sz="1200" u="none" cap="none" strike="noStrike">
                    <a:solidFill>
                      <a:srgbClr val="FFFFFF"/>
                    </a:solidFill>
                    <a:latin typeface="Century Gothic"/>
                    <a:ea typeface="Century Gothic"/>
                    <a:cs typeface="Century Gothic"/>
                    <a:sym typeface="Century Gothic"/>
                  </a:endParaRPr>
                </a:p>
              </p:txBody>
            </p:sp>
          </p:grpSp>
          <p:sp>
            <p:nvSpPr>
              <p:cNvPr id="190" name="Google Shape;190;p28"/>
              <p:cNvSpPr/>
              <p:nvPr/>
            </p:nvSpPr>
            <p:spPr>
              <a:xfrm>
                <a:off x="1747386" y="4241056"/>
                <a:ext cx="5501100" cy="512400"/>
              </a:xfrm>
              <a:prstGeom prst="rect">
                <a:avLst/>
              </a:prstGeom>
              <a:noFill/>
              <a:ln cap="flat" cmpd="sng" w="9525">
                <a:solidFill>
                  <a:srgbClr val="C9DAF8"/>
                </a:solidFill>
                <a:prstDash val="solid"/>
                <a:round/>
                <a:headEnd len="sm" w="sm" type="none"/>
                <a:tailEnd len="sm" w="sm" type="none"/>
              </a:ln>
            </p:spPr>
            <p:txBody>
              <a:bodyPr anchorCtr="0" anchor="ctr" bIns="22325" lIns="22325" spcFirstLastPara="1" rIns="22325" wrap="square" tIns="22325">
                <a:noAutofit/>
              </a:bodyPr>
              <a:lstStyle/>
              <a:p>
                <a:pPr indent="0" lvl="0" marL="0" marR="0" rtl="0" algn="l">
                  <a:lnSpc>
                    <a:spcPct val="100000"/>
                  </a:lnSpc>
                  <a:spcBef>
                    <a:spcPts val="0"/>
                  </a:spcBef>
                  <a:spcAft>
                    <a:spcPts val="0"/>
                  </a:spcAft>
                  <a:buClr>
                    <a:srgbClr val="000000"/>
                  </a:buClr>
                  <a:buSzPts val="1200"/>
                  <a:buFont typeface="Arial"/>
                  <a:buNone/>
                </a:pPr>
                <a:r>
                  <a:rPr i="0" lang="en" sz="1200" u="none" cap="none" strike="noStrike">
                    <a:solidFill>
                      <a:srgbClr val="000000"/>
                    </a:solidFill>
                    <a:latin typeface="Century Gothic"/>
                    <a:ea typeface="Century Gothic"/>
                    <a:cs typeface="Century Gothic"/>
                    <a:sym typeface="Century Gothic"/>
                  </a:rPr>
                  <a:t>A measure of protein ability to provide the essential amino acids required for tissue</a:t>
                </a:r>
                <a:r>
                  <a:rPr lang="en" sz="1200">
                    <a:latin typeface="Century Gothic"/>
                    <a:ea typeface="Century Gothic"/>
                    <a:cs typeface="Century Gothic"/>
                    <a:sym typeface="Century Gothic"/>
                  </a:rPr>
                  <a:t> </a:t>
                </a:r>
                <a:r>
                  <a:rPr i="0" lang="en" sz="1200" u="none" cap="none" strike="noStrike">
                    <a:solidFill>
                      <a:srgbClr val="000000"/>
                    </a:solidFill>
                    <a:latin typeface="Century Gothic"/>
                    <a:ea typeface="Century Gothic"/>
                    <a:cs typeface="Century Gothic"/>
                    <a:sym typeface="Century Gothic"/>
                  </a:rPr>
                  <a:t>maintenance</a:t>
                </a:r>
                <a:endParaRPr>
                  <a:latin typeface="Century Gothic"/>
                  <a:ea typeface="Century Gothic"/>
                  <a:cs typeface="Century Gothic"/>
                  <a:sym typeface="Century Gothic"/>
                </a:endParaRPr>
              </a:p>
            </p:txBody>
          </p:sp>
        </p:grpSp>
        <p:grpSp>
          <p:nvGrpSpPr>
            <p:cNvPr id="191" name="Google Shape;191;p28"/>
            <p:cNvGrpSpPr/>
            <p:nvPr/>
          </p:nvGrpSpPr>
          <p:grpSpPr>
            <a:xfrm>
              <a:off x="-4908826" y="6674275"/>
              <a:ext cx="5497493" cy="740072"/>
              <a:chOff x="997073" y="4215475"/>
              <a:chExt cx="6251414" cy="898800"/>
            </a:xfrm>
          </p:grpSpPr>
          <p:grpSp>
            <p:nvGrpSpPr>
              <p:cNvPr id="192" name="Google Shape;192;p28"/>
              <p:cNvGrpSpPr/>
              <p:nvPr/>
            </p:nvGrpSpPr>
            <p:grpSpPr>
              <a:xfrm>
                <a:off x="997073" y="4215475"/>
                <a:ext cx="750314" cy="898800"/>
                <a:chOff x="997073" y="4215475"/>
                <a:chExt cx="750314" cy="898800"/>
              </a:xfrm>
            </p:grpSpPr>
            <p:sp>
              <p:nvSpPr>
                <p:cNvPr id="193" name="Google Shape;193;p28"/>
                <p:cNvSpPr/>
                <p:nvPr/>
              </p:nvSpPr>
              <p:spPr>
                <a:xfrm rot="5400000">
                  <a:off x="922837" y="4289725"/>
                  <a:ext cx="898800" cy="750300"/>
                </a:xfrm>
                <a:prstGeom prst="chevron">
                  <a:avLst>
                    <a:gd fmla="val 50000" name="adj"/>
                  </a:avLst>
                </a:prstGeom>
                <a:solidFill>
                  <a:srgbClr val="6D9EEB"/>
                </a:solidFill>
                <a:ln>
                  <a:noFill/>
                </a:ln>
              </p:spPr>
              <p:txBody>
                <a:bodyPr anchorCtr="0" anchor="ctr" bIns="27000" lIns="27000" spcFirstLastPara="1" rIns="27000" wrap="square" tIns="27000">
                  <a:noAutofit/>
                </a:bodyPr>
                <a:lstStyle/>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000000"/>
                    </a:solidFill>
                    <a:latin typeface="Century Gothic"/>
                    <a:ea typeface="Century Gothic"/>
                    <a:cs typeface="Century Gothic"/>
                    <a:sym typeface="Century Gothic"/>
                  </a:endParaRPr>
                </a:p>
              </p:txBody>
            </p:sp>
            <p:sp>
              <p:nvSpPr>
                <p:cNvPr id="194" name="Google Shape;194;p28"/>
                <p:cNvSpPr txBox="1"/>
                <p:nvPr/>
              </p:nvSpPr>
              <p:spPr>
                <a:xfrm>
                  <a:off x="997073" y="4607459"/>
                  <a:ext cx="750300" cy="417000"/>
                </a:xfrm>
                <a:prstGeom prst="rect">
                  <a:avLst/>
                </a:prstGeom>
                <a:no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2</a:t>
                  </a:r>
                  <a:endParaRPr b="1" i="0" sz="1200" u="none" cap="none" strike="noStrike">
                    <a:solidFill>
                      <a:srgbClr val="FFFFFF"/>
                    </a:solidFill>
                    <a:latin typeface="Century Gothic"/>
                    <a:ea typeface="Century Gothic"/>
                    <a:cs typeface="Century Gothic"/>
                    <a:sym typeface="Century Gothic"/>
                  </a:endParaRPr>
                </a:p>
              </p:txBody>
            </p:sp>
          </p:grpSp>
          <p:sp>
            <p:nvSpPr>
              <p:cNvPr id="195" name="Google Shape;195;p28"/>
              <p:cNvSpPr/>
              <p:nvPr/>
            </p:nvSpPr>
            <p:spPr>
              <a:xfrm>
                <a:off x="1747387" y="4215493"/>
                <a:ext cx="5501100" cy="512400"/>
              </a:xfrm>
              <a:prstGeom prst="rect">
                <a:avLst/>
              </a:prstGeom>
              <a:noFill/>
              <a:ln cap="flat" cmpd="sng" w="9525">
                <a:solidFill>
                  <a:srgbClr val="C9DAF8"/>
                </a:solidFill>
                <a:prstDash val="solid"/>
                <a:round/>
                <a:headEnd len="sm" w="sm" type="none"/>
                <a:tailEnd len="sm" w="sm" type="none"/>
              </a:ln>
            </p:spPr>
            <p:txBody>
              <a:bodyPr anchorCtr="0" anchor="ctr" bIns="22325" lIns="22325" spcFirstLastPara="1" rIns="22325" wrap="square" tIns="22325">
                <a:noAutofit/>
              </a:bodyPr>
              <a:lstStyle/>
              <a:p>
                <a:pPr indent="0" lvl="0" marL="0" marR="0" rtl="0" algn="l">
                  <a:lnSpc>
                    <a:spcPct val="100000"/>
                  </a:lnSpc>
                  <a:spcBef>
                    <a:spcPts val="0"/>
                  </a:spcBef>
                  <a:spcAft>
                    <a:spcPts val="0"/>
                  </a:spcAft>
                  <a:buClr>
                    <a:srgbClr val="000000"/>
                  </a:buClr>
                  <a:buSzPts val="1200"/>
                  <a:buFont typeface="Arial"/>
                  <a:buNone/>
                </a:pPr>
                <a:r>
                  <a:rPr i="0" lang="en" sz="1200" u="none" cap="none" strike="noStrike">
                    <a:solidFill>
                      <a:srgbClr val="000000"/>
                    </a:solidFill>
                    <a:latin typeface="Century Gothic"/>
                    <a:ea typeface="Century Gothic"/>
                    <a:cs typeface="Century Gothic"/>
                    <a:sym typeface="Century Gothic"/>
                  </a:rPr>
                  <a:t>Measured in PDCAAS units (</a:t>
                </a:r>
                <a:r>
                  <a:rPr lang="en" sz="1200">
                    <a:latin typeface="Century Gothic"/>
                    <a:ea typeface="Century Gothic"/>
                    <a:cs typeface="Century Gothic"/>
                    <a:sym typeface="Century Gothic"/>
                  </a:rPr>
                  <a:t>D</a:t>
                </a:r>
                <a:r>
                  <a:rPr i="0" lang="en" sz="1200" u="none" cap="none" strike="noStrike">
                    <a:solidFill>
                      <a:srgbClr val="000000"/>
                    </a:solidFill>
                    <a:latin typeface="Century Gothic"/>
                    <a:ea typeface="Century Gothic"/>
                    <a:cs typeface="Century Gothic"/>
                    <a:sym typeface="Century Gothic"/>
                  </a:rPr>
                  <a:t>igestibility</a:t>
                </a:r>
                <a:r>
                  <a:rPr lang="en" sz="1200">
                    <a:latin typeface="Century Gothic"/>
                    <a:ea typeface="Century Gothic"/>
                    <a:cs typeface="Century Gothic"/>
                    <a:sym typeface="Century Gothic"/>
                  </a:rPr>
                  <a:t>-C</a:t>
                </a:r>
                <a:r>
                  <a:rPr i="0" lang="en" sz="1200" u="none" cap="none" strike="noStrike">
                    <a:solidFill>
                      <a:srgbClr val="000000"/>
                    </a:solidFill>
                    <a:latin typeface="Century Gothic"/>
                    <a:ea typeface="Century Gothic"/>
                    <a:cs typeface="Century Gothic"/>
                    <a:sym typeface="Century Gothic"/>
                  </a:rPr>
                  <a:t>orrected </a:t>
                </a:r>
                <a:r>
                  <a:rPr lang="en" sz="1200">
                    <a:latin typeface="Century Gothic"/>
                    <a:ea typeface="Century Gothic"/>
                    <a:cs typeface="Century Gothic"/>
                    <a:sym typeface="Century Gothic"/>
                  </a:rPr>
                  <a:t>A</a:t>
                </a:r>
                <a:r>
                  <a:rPr i="0" lang="en" sz="1200" u="none" cap="none" strike="noStrike">
                    <a:solidFill>
                      <a:srgbClr val="000000"/>
                    </a:solidFill>
                    <a:latin typeface="Century Gothic"/>
                    <a:ea typeface="Century Gothic"/>
                    <a:cs typeface="Century Gothic"/>
                    <a:sym typeface="Century Gothic"/>
                  </a:rPr>
                  <a:t>mino </a:t>
                </a:r>
                <a:r>
                  <a:rPr lang="en" sz="1200">
                    <a:latin typeface="Century Gothic"/>
                    <a:ea typeface="Century Gothic"/>
                    <a:cs typeface="Century Gothic"/>
                    <a:sym typeface="Century Gothic"/>
                  </a:rPr>
                  <a:t>A</a:t>
                </a:r>
                <a:r>
                  <a:rPr i="0" lang="en" sz="1200" u="none" cap="none" strike="noStrike">
                    <a:solidFill>
                      <a:srgbClr val="000000"/>
                    </a:solidFill>
                    <a:latin typeface="Century Gothic"/>
                    <a:ea typeface="Century Gothic"/>
                    <a:cs typeface="Century Gothic"/>
                    <a:sym typeface="Century Gothic"/>
                  </a:rPr>
                  <a:t>cid </a:t>
                </a:r>
                <a:r>
                  <a:rPr lang="en" sz="1200">
                    <a:latin typeface="Century Gothic"/>
                    <a:ea typeface="Century Gothic"/>
                    <a:cs typeface="Century Gothic"/>
                    <a:sym typeface="Century Gothic"/>
                  </a:rPr>
                  <a:t>S</a:t>
                </a:r>
                <a:r>
                  <a:rPr i="0" lang="en" sz="1200" u="none" cap="none" strike="noStrike">
                    <a:solidFill>
                      <a:srgbClr val="000000"/>
                    </a:solidFill>
                    <a:latin typeface="Century Gothic"/>
                    <a:ea typeface="Century Gothic"/>
                    <a:cs typeface="Century Gothic"/>
                    <a:sym typeface="Century Gothic"/>
                  </a:rPr>
                  <a:t>coring)</a:t>
                </a:r>
                <a:endParaRPr>
                  <a:latin typeface="Century Gothic"/>
                  <a:ea typeface="Century Gothic"/>
                  <a:cs typeface="Century Gothic"/>
                  <a:sym typeface="Century Gothic"/>
                </a:endParaRPr>
              </a:p>
            </p:txBody>
          </p:sp>
        </p:grpSp>
        <p:grpSp>
          <p:nvGrpSpPr>
            <p:cNvPr id="196" name="Google Shape;196;p28"/>
            <p:cNvGrpSpPr/>
            <p:nvPr/>
          </p:nvGrpSpPr>
          <p:grpSpPr>
            <a:xfrm>
              <a:off x="-4908826" y="7184281"/>
              <a:ext cx="5497493" cy="740072"/>
              <a:chOff x="997073" y="4215475"/>
              <a:chExt cx="6251414" cy="898800"/>
            </a:xfrm>
          </p:grpSpPr>
          <p:grpSp>
            <p:nvGrpSpPr>
              <p:cNvPr id="197" name="Google Shape;197;p28"/>
              <p:cNvGrpSpPr/>
              <p:nvPr/>
            </p:nvGrpSpPr>
            <p:grpSpPr>
              <a:xfrm>
                <a:off x="997073" y="4215475"/>
                <a:ext cx="750314" cy="898800"/>
                <a:chOff x="997073" y="4215475"/>
                <a:chExt cx="750314" cy="898800"/>
              </a:xfrm>
            </p:grpSpPr>
            <p:sp>
              <p:nvSpPr>
                <p:cNvPr id="198" name="Google Shape;198;p28"/>
                <p:cNvSpPr/>
                <p:nvPr/>
              </p:nvSpPr>
              <p:spPr>
                <a:xfrm rot="5400000">
                  <a:off x="922837" y="4289725"/>
                  <a:ext cx="898800" cy="750300"/>
                </a:xfrm>
                <a:prstGeom prst="chevron">
                  <a:avLst>
                    <a:gd fmla="val 50000" name="adj"/>
                  </a:avLst>
                </a:prstGeom>
                <a:solidFill>
                  <a:srgbClr val="6D9EEB"/>
                </a:solidFill>
                <a:ln>
                  <a:noFill/>
                </a:ln>
              </p:spPr>
              <p:txBody>
                <a:bodyPr anchorCtr="0" anchor="ctr" bIns="27000" lIns="27000" spcFirstLastPara="1" rIns="27000" wrap="square" tIns="27000">
                  <a:noAutofit/>
                </a:bodyPr>
                <a:lstStyle/>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000000"/>
                    </a:solidFill>
                    <a:latin typeface="Century Gothic"/>
                    <a:ea typeface="Century Gothic"/>
                    <a:cs typeface="Century Gothic"/>
                    <a:sym typeface="Century Gothic"/>
                  </a:endParaRPr>
                </a:p>
              </p:txBody>
            </p:sp>
            <p:sp>
              <p:nvSpPr>
                <p:cNvPr id="199" name="Google Shape;199;p28"/>
                <p:cNvSpPr txBox="1"/>
                <p:nvPr/>
              </p:nvSpPr>
              <p:spPr>
                <a:xfrm>
                  <a:off x="997073" y="4633816"/>
                  <a:ext cx="750300" cy="390600"/>
                </a:xfrm>
                <a:prstGeom prst="rect">
                  <a:avLst/>
                </a:prstGeom>
                <a:no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3</a:t>
                  </a:r>
                  <a:endParaRPr b="1" i="0" sz="1200" u="none" cap="none" strike="noStrike">
                    <a:solidFill>
                      <a:srgbClr val="FFFFFF"/>
                    </a:solidFill>
                    <a:latin typeface="Century Gothic"/>
                    <a:ea typeface="Century Gothic"/>
                    <a:cs typeface="Century Gothic"/>
                    <a:sym typeface="Century Gothic"/>
                  </a:endParaRPr>
                </a:p>
              </p:txBody>
            </p:sp>
          </p:grpSp>
          <p:sp>
            <p:nvSpPr>
              <p:cNvPr id="200" name="Google Shape;200;p28"/>
              <p:cNvSpPr/>
              <p:nvPr/>
            </p:nvSpPr>
            <p:spPr>
              <a:xfrm>
                <a:off x="1747387" y="4215501"/>
                <a:ext cx="5501100" cy="512400"/>
              </a:xfrm>
              <a:prstGeom prst="rect">
                <a:avLst/>
              </a:prstGeom>
              <a:noFill/>
              <a:ln cap="flat" cmpd="sng" w="9525">
                <a:solidFill>
                  <a:srgbClr val="C9DAF8"/>
                </a:solidFill>
                <a:prstDash val="solid"/>
                <a:round/>
                <a:headEnd len="sm" w="sm" type="none"/>
                <a:tailEnd len="sm" w="sm" type="none"/>
              </a:ln>
            </p:spPr>
            <p:txBody>
              <a:bodyPr anchorCtr="0" anchor="ctr" bIns="22325" lIns="22325" spcFirstLastPara="1" rIns="22325" wrap="square" tIns="223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High value indicate more digestibility and high quality (maximum score 1.0)</a:t>
                </a:r>
                <a:r>
                  <a:rPr baseline="30000" lang="en" sz="1200">
                    <a:solidFill>
                      <a:schemeClr val="dk1"/>
                    </a:solidFill>
                    <a:latin typeface="Century Gothic"/>
                    <a:ea typeface="Century Gothic"/>
                    <a:cs typeface="Century Gothic"/>
                    <a:sym typeface="Century Gothic"/>
                  </a:rPr>
                  <a:t>2</a:t>
                </a:r>
                <a:endParaRPr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t/>
                </a:r>
                <a:endParaRPr sz="1200">
                  <a:latin typeface="Century Gothic"/>
                  <a:ea typeface="Century Gothic"/>
                  <a:cs typeface="Century Gothic"/>
                  <a:sym typeface="Century Gothic"/>
                </a:endParaRPr>
              </a:p>
            </p:txBody>
          </p:sp>
        </p:grpSp>
        <p:grpSp>
          <p:nvGrpSpPr>
            <p:cNvPr id="201" name="Google Shape;201;p28"/>
            <p:cNvGrpSpPr/>
            <p:nvPr/>
          </p:nvGrpSpPr>
          <p:grpSpPr>
            <a:xfrm>
              <a:off x="-4908865" y="7684671"/>
              <a:ext cx="5497532" cy="763539"/>
              <a:chOff x="996970" y="4234736"/>
              <a:chExt cx="6251458" cy="927300"/>
            </a:xfrm>
          </p:grpSpPr>
          <p:grpSp>
            <p:nvGrpSpPr>
              <p:cNvPr id="202" name="Google Shape;202;p28"/>
              <p:cNvGrpSpPr/>
              <p:nvPr/>
            </p:nvGrpSpPr>
            <p:grpSpPr>
              <a:xfrm>
                <a:off x="996970" y="4234736"/>
                <a:ext cx="750403" cy="927300"/>
                <a:chOff x="996970" y="4234736"/>
                <a:chExt cx="750403" cy="927300"/>
              </a:xfrm>
            </p:grpSpPr>
            <p:sp>
              <p:nvSpPr>
                <p:cNvPr id="203" name="Google Shape;203;p28"/>
                <p:cNvSpPr/>
                <p:nvPr/>
              </p:nvSpPr>
              <p:spPr>
                <a:xfrm rot="5400000">
                  <a:off x="908020" y="4323686"/>
                  <a:ext cx="927300" cy="749400"/>
                </a:xfrm>
                <a:prstGeom prst="chevron">
                  <a:avLst>
                    <a:gd fmla="val 50000" name="adj"/>
                  </a:avLst>
                </a:prstGeom>
                <a:solidFill>
                  <a:srgbClr val="6D9EEB"/>
                </a:solidFill>
                <a:ln>
                  <a:noFill/>
                </a:ln>
              </p:spPr>
              <p:txBody>
                <a:bodyPr anchorCtr="0" anchor="ctr" bIns="27000" lIns="27000" spcFirstLastPara="1" rIns="27000" wrap="square" tIns="27000">
                  <a:noAutofit/>
                </a:bodyPr>
                <a:lstStyle/>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000000"/>
                    </a:solidFill>
                    <a:latin typeface="Century Gothic"/>
                    <a:ea typeface="Century Gothic"/>
                    <a:cs typeface="Century Gothic"/>
                    <a:sym typeface="Century Gothic"/>
                  </a:endParaRPr>
                </a:p>
              </p:txBody>
            </p:sp>
            <p:sp>
              <p:nvSpPr>
                <p:cNvPr id="204" name="Google Shape;204;p28"/>
                <p:cNvSpPr txBox="1"/>
                <p:nvPr/>
              </p:nvSpPr>
              <p:spPr>
                <a:xfrm>
                  <a:off x="997073" y="4621110"/>
                  <a:ext cx="750300" cy="403500"/>
                </a:xfrm>
                <a:prstGeom prst="rect">
                  <a:avLst/>
                </a:prstGeom>
                <a:no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4</a:t>
                  </a:r>
                  <a:endParaRPr b="1" i="0" sz="1200" u="none" cap="none" strike="noStrike">
                    <a:solidFill>
                      <a:srgbClr val="FFFFFF"/>
                    </a:solidFill>
                    <a:latin typeface="Century Gothic"/>
                    <a:ea typeface="Century Gothic"/>
                    <a:cs typeface="Century Gothic"/>
                    <a:sym typeface="Century Gothic"/>
                  </a:endParaRPr>
                </a:p>
              </p:txBody>
            </p:sp>
          </p:grpSp>
          <p:sp>
            <p:nvSpPr>
              <p:cNvPr id="205" name="Google Shape;205;p28"/>
              <p:cNvSpPr/>
              <p:nvPr/>
            </p:nvSpPr>
            <p:spPr>
              <a:xfrm>
                <a:off x="1747328" y="4251810"/>
                <a:ext cx="5501100" cy="512400"/>
              </a:xfrm>
              <a:prstGeom prst="rect">
                <a:avLst/>
              </a:prstGeom>
              <a:noFill/>
              <a:ln cap="flat" cmpd="sng" w="9525">
                <a:solidFill>
                  <a:srgbClr val="C9DAF8"/>
                </a:solidFill>
                <a:prstDash val="solid"/>
                <a:round/>
                <a:headEnd len="sm" w="sm" type="none"/>
                <a:tailEnd len="sm" w="sm" type="none"/>
              </a:ln>
            </p:spPr>
            <p:txBody>
              <a:bodyPr anchorCtr="0" anchor="ctr" bIns="22325" lIns="22325" spcFirstLastPara="1" rIns="22325" wrap="square" tIns="22325">
                <a:noAutofit/>
              </a:bodyPr>
              <a:lstStyle/>
              <a:p>
                <a:pPr indent="0" lvl="0" marL="0" marR="0" rtl="0" algn="l">
                  <a:lnSpc>
                    <a:spcPct val="100000"/>
                  </a:lnSpc>
                  <a:spcBef>
                    <a:spcPts val="0"/>
                  </a:spcBef>
                  <a:spcAft>
                    <a:spcPts val="0"/>
                  </a:spcAft>
                  <a:buClr>
                    <a:srgbClr val="000000"/>
                  </a:buClr>
                  <a:buSzPts val="1200"/>
                  <a:buFont typeface="Arial"/>
                  <a:buNone/>
                </a:pPr>
                <a:r>
                  <a:rPr i="0" lang="en" sz="1200" u="none" cap="none" strike="noStrike">
                    <a:solidFill>
                      <a:srgbClr val="000000"/>
                    </a:solidFill>
                    <a:latin typeface="Century Gothic"/>
                    <a:ea typeface="Century Gothic"/>
                    <a:cs typeface="Century Gothic"/>
                    <a:sym typeface="Century Gothic"/>
                  </a:rPr>
                  <a:t>Proteins from animal sources: (0.82 – 1.0)</a:t>
                </a:r>
                <a:endParaRPr i="0" sz="1200" u="none" cap="none" strike="noStrike">
                  <a:solidFill>
                    <a:srgbClr val="000000"/>
                  </a:solidFill>
                  <a:latin typeface="Century Gothic"/>
                  <a:ea typeface="Century Gothic"/>
                  <a:cs typeface="Century Gothic"/>
                  <a:sym typeface="Century Gothic"/>
                </a:endParaRPr>
              </a:p>
            </p:txBody>
          </p:sp>
        </p:grpSp>
        <p:grpSp>
          <p:nvGrpSpPr>
            <p:cNvPr id="206" name="Google Shape;206;p28"/>
            <p:cNvGrpSpPr/>
            <p:nvPr/>
          </p:nvGrpSpPr>
          <p:grpSpPr>
            <a:xfrm>
              <a:off x="-4915246" y="8227316"/>
              <a:ext cx="5503913" cy="776631"/>
              <a:chOff x="989770" y="4227867"/>
              <a:chExt cx="6258714" cy="943200"/>
            </a:xfrm>
          </p:grpSpPr>
          <p:grpSp>
            <p:nvGrpSpPr>
              <p:cNvPr id="207" name="Google Shape;207;p28"/>
              <p:cNvGrpSpPr/>
              <p:nvPr/>
            </p:nvGrpSpPr>
            <p:grpSpPr>
              <a:xfrm>
                <a:off x="989770" y="4227867"/>
                <a:ext cx="757603" cy="943200"/>
                <a:chOff x="989770" y="4227867"/>
                <a:chExt cx="757603" cy="943200"/>
              </a:xfrm>
            </p:grpSpPr>
            <p:sp>
              <p:nvSpPr>
                <p:cNvPr id="208" name="Google Shape;208;p28"/>
                <p:cNvSpPr/>
                <p:nvPr/>
              </p:nvSpPr>
              <p:spPr>
                <a:xfrm rot="5400000">
                  <a:off x="896470" y="4321167"/>
                  <a:ext cx="943200" cy="756600"/>
                </a:xfrm>
                <a:prstGeom prst="chevron">
                  <a:avLst>
                    <a:gd fmla="val 53944" name="adj"/>
                  </a:avLst>
                </a:prstGeom>
                <a:solidFill>
                  <a:srgbClr val="6D9EEB"/>
                </a:solidFill>
                <a:ln>
                  <a:noFill/>
                </a:ln>
              </p:spPr>
              <p:txBody>
                <a:bodyPr anchorCtr="0" anchor="ctr" bIns="27000" lIns="27000" spcFirstLastPara="1" rIns="27000" wrap="square" tIns="27000">
                  <a:noAutofit/>
                </a:bodyPr>
                <a:lstStyle/>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000000"/>
                    </a:solidFill>
                    <a:latin typeface="Century Gothic"/>
                    <a:ea typeface="Century Gothic"/>
                    <a:cs typeface="Century Gothic"/>
                    <a:sym typeface="Century Gothic"/>
                  </a:endParaRPr>
                </a:p>
              </p:txBody>
            </p:sp>
            <p:sp>
              <p:nvSpPr>
                <p:cNvPr id="209" name="Google Shape;209;p28"/>
                <p:cNvSpPr txBox="1"/>
                <p:nvPr/>
              </p:nvSpPr>
              <p:spPr>
                <a:xfrm>
                  <a:off x="997073" y="4700609"/>
                  <a:ext cx="750300" cy="324000"/>
                </a:xfrm>
                <a:prstGeom prst="rect">
                  <a:avLst/>
                </a:prstGeom>
                <a:no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5</a:t>
                  </a:r>
                  <a:endParaRPr b="1" i="0" sz="1200" u="none" cap="none" strike="noStrike">
                    <a:solidFill>
                      <a:srgbClr val="FFFFFF"/>
                    </a:solidFill>
                    <a:latin typeface="Century Gothic"/>
                    <a:ea typeface="Century Gothic"/>
                    <a:cs typeface="Century Gothic"/>
                    <a:sym typeface="Century Gothic"/>
                  </a:endParaRPr>
                </a:p>
              </p:txBody>
            </p:sp>
          </p:grpSp>
          <p:sp>
            <p:nvSpPr>
              <p:cNvPr id="210" name="Google Shape;210;p28"/>
              <p:cNvSpPr/>
              <p:nvPr/>
            </p:nvSpPr>
            <p:spPr>
              <a:xfrm>
                <a:off x="1747384" y="4237259"/>
                <a:ext cx="5501100" cy="512400"/>
              </a:xfrm>
              <a:prstGeom prst="rect">
                <a:avLst/>
              </a:prstGeom>
              <a:noFill/>
              <a:ln cap="flat" cmpd="sng" w="9525">
                <a:solidFill>
                  <a:srgbClr val="C9DAF8"/>
                </a:solidFill>
                <a:prstDash val="solid"/>
                <a:round/>
                <a:headEnd len="sm" w="sm" type="none"/>
                <a:tailEnd len="sm" w="sm" type="none"/>
              </a:ln>
            </p:spPr>
            <p:txBody>
              <a:bodyPr anchorCtr="0" anchor="ctr" bIns="22325" lIns="22325" spcFirstLastPara="1" rIns="22325" wrap="square" tIns="223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Proteins from plant sources: (0.4)</a:t>
                </a:r>
                <a:r>
                  <a:rPr baseline="30000" lang="en" sz="1200">
                    <a:solidFill>
                      <a:schemeClr val="dk1"/>
                    </a:solidFill>
                    <a:latin typeface="Century Gothic"/>
                    <a:ea typeface="Century Gothic"/>
                    <a:cs typeface="Century Gothic"/>
                    <a:sym typeface="Century Gothic"/>
                  </a:rPr>
                  <a:t>3</a:t>
                </a:r>
                <a:endParaRPr baseline="30000"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t/>
                </a:r>
                <a:endParaRPr sz="1200">
                  <a:latin typeface="Century Gothic"/>
                  <a:ea typeface="Century Gothic"/>
                  <a:cs typeface="Century Gothic"/>
                  <a:sym typeface="Century Gothic"/>
                </a:endParaRPr>
              </a:p>
            </p:txBody>
          </p:sp>
        </p:grpSp>
      </p:grpSp>
      <p:cxnSp>
        <p:nvCxnSpPr>
          <p:cNvPr id="211" name="Google Shape;211;p28"/>
          <p:cNvCxnSpPr/>
          <p:nvPr/>
        </p:nvCxnSpPr>
        <p:spPr>
          <a:xfrm>
            <a:off x="1287231" y="1685266"/>
            <a:ext cx="742500" cy="491400"/>
          </a:xfrm>
          <a:prstGeom prst="bentConnector3">
            <a:avLst>
              <a:gd fmla="val 50003" name="adj1"/>
            </a:avLst>
          </a:prstGeom>
          <a:noFill/>
          <a:ln cap="flat" cmpd="sng" w="9525">
            <a:solidFill>
              <a:srgbClr val="C2C2C2"/>
            </a:solidFill>
            <a:prstDash val="solid"/>
            <a:round/>
            <a:headEnd len="sm" w="sm" type="none"/>
            <a:tailEnd len="sm" w="sm" type="none"/>
          </a:ln>
        </p:spPr>
      </p:cxnSp>
      <p:cxnSp>
        <p:nvCxnSpPr>
          <p:cNvPr id="212" name="Google Shape;212;p28"/>
          <p:cNvCxnSpPr>
            <a:endCxn id="213" idx="1"/>
          </p:cNvCxnSpPr>
          <p:nvPr/>
        </p:nvCxnSpPr>
        <p:spPr>
          <a:xfrm flipH="1" rot="10800000">
            <a:off x="1244243" y="1020800"/>
            <a:ext cx="840900" cy="6654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13" name="Google Shape;213;p28"/>
          <p:cNvSpPr/>
          <p:nvPr/>
        </p:nvSpPr>
        <p:spPr>
          <a:xfrm>
            <a:off x="2085143" y="805550"/>
            <a:ext cx="1488900" cy="430500"/>
          </a:xfrm>
          <a:prstGeom prst="roundRect">
            <a:avLst>
              <a:gd fmla="val 16667" name="adj"/>
            </a:avLst>
          </a:prstGeom>
          <a:solidFill>
            <a:srgbClr val="6D9EEB"/>
          </a:solidFill>
          <a:ln>
            <a:noFill/>
          </a:ln>
        </p:spPr>
        <p:txBody>
          <a:bodyPr anchorCtr="0" anchor="ctr" bIns="20250" lIns="20250" spcFirstLastPara="1" rIns="20250" wrap="square" tIns="2025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Essential amino acids</a:t>
            </a:r>
            <a:r>
              <a:rPr b="1" lang="en" sz="1200">
                <a:solidFill>
                  <a:srgbClr val="FFFFFF"/>
                </a:solidFill>
                <a:latin typeface="Century Gothic"/>
                <a:ea typeface="Century Gothic"/>
                <a:cs typeface="Century Gothic"/>
                <a:sym typeface="Century Gothic"/>
              </a:rPr>
              <a:t>:</a:t>
            </a:r>
            <a:endParaRPr b="1" i="0" sz="1200" u="none" cap="none" strike="noStrike">
              <a:solidFill>
                <a:srgbClr val="FFFFFF"/>
              </a:solidFill>
              <a:latin typeface="Century Gothic"/>
              <a:ea typeface="Century Gothic"/>
              <a:cs typeface="Century Gothic"/>
              <a:sym typeface="Century Gothic"/>
            </a:endParaRPr>
          </a:p>
        </p:txBody>
      </p:sp>
      <p:sp>
        <p:nvSpPr>
          <p:cNvPr id="214" name="Google Shape;214;p28"/>
          <p:cNvSpPr/>
          <p:nvPr/>
        </p:nvSpPr>
        <p:spPr>
          <a:xfrm>
            <a:off x="2049611" y="2026963"/>
            <a:ext cx="1560000" cy="479400"/>
          </a:xfrm>
          <a:prstGeom prst="roundRect">
            <a:avLst>
              <a:gd fmla="val 16667" name="adj"/>
            </a:avLst>
          </a:prstGeom>
          <a:solidFill>
            <a:srgbClr val="6D9EEB"/>
          </a:solidFill>
          <a:ln>
            <a:noFill/>
          </a:ln>
        </p:spPr>
        <p:txBody>
          <a:bodyPr anchorCtr="0" anchor="ctr" bIns="20250" lIns="20250" spcFirstLastPara="1" rIns="20250" wrap="square" tIns="2025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Non-Essential amino acids:</a:t>
            </a:r>
            <a:endParaRPr b="1" i="0" sz="1200" u="none" cap="none" strike="noStrike">
              <a:solidFill>
                <a:srgbClr val="FFFFFF"/>
              </a:solidFill>
              <a:latin typeface="Century Gothic"/>
              <a:ea typeface="Century Gothic"/>
              <a:cs typeface="Century Gothic"/>
              <a:sym typeface="Century Gothic"/>
            </a:endParaRPr>
          </a:p>
        </p:txBody>
      </p:sp>
      <p:sp>
        <p:nvSpPr>
          <p:cNvPr id="215" name="Google Shape;215;p28"/>
          <p:cNvSpPr/>
          <p:nvPr/>
        </p:nvSpPr>
        <p:spPr>
          <a:xfrm>
            <a:off x="3931282" y="811573"/>
            <a:ext cx="2448300" cy="417900"/>
          </a:xfrm>
          <a:prstGeom prst="roundRect">
            <a:avLst>
              <a:gd fmla="val 16667" name="adj"/>
            </a:avLst>
          </a:prstGeom>
          <a:solidFill>
            <a:srgbClr val="EBEBEB"/>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None/>
            </a:pPr>
            <a:r>
              <a:rPr i="0" lang="en" sz="1200" u="none" cap="none" strike="noStrike">
                <a:latin typeface="Century Gothic"/>
                <a:ea typeface="Century Gothic"/>
                <a:cs typeface="Century Gothic"/>
                <a:sym typeface="Century Gothic"/>
              </a:rPr>
              <a:t>Body </a:t>
            </a:r>
            <a:r>
              <a:rPr i="0" lang="en" sz="1200" u="none" cap="none" strike="noStrike">
                <a:solidFill>
                  <a:srgbClr val="CC0000"/>
                </a:solidFill>
                <a:latin typeface="Century Gothic"/>
                <a:ea typeface="Century Gothic"/>
                <a:cs typeface="Century Gothic"/>
                <a:sym typeface="Century Gothic"/>
              </a:rPr>
              <a:t>can’t synthesize</a:t>
            </a:r>
            <a:r>
              <a:rPr i="0" lang="en" sz="1200" u="none" cap="none" strike="noStrike">
                <a:latin typeface="Century Gothic"/>
                <a:ea typeface="Century Gothic"/>
                <a:cs typeface="Century Gothic"/>
                <a:sym typeface="Century Gothic"/>
              </a:rPr>
              <a:t>, must be supplied in the diet.</a:t>
            </a:r>
            <a:endParaRPr sz="1200">
              <a:latin typeface="Century Gothic"/>
              <a:ea typeface="Century Gothic"/>
              <a:cs typeface="Century Gothic"/>
              <a:sym typeface="Century Gothic"/>
            </a:endParaRPr>
          </a:p>
        </p:txBody>
      </p:sp>
      <p:sp>
        <p:nvSpPr>
          <p:cNvPr id="216" name="Google Shape;216;p28"/>
          <p:cNvSpPr/>
          <p:nvPr/>
        </p:nvSpPr>
        <p:spPr>
          <a:xfrm>
            <a:off x="6439250" y="1271100"/>
            <a:ext cx="2664300" cy="678000"/>
          </a:xfrm>
          <a:prstGeom prst="roundRect">
            <a:avLst>
              <a:gd fmla="val 16667" name="adj"/>
            </a:avLst>
          </a:prstGeom>
          <a:solidFill>
            <a:srgbClr val="EBEBEB"/>
          </a:solidFill>
          <a:ln>
            <a:noFill/>
          </a:ln>
        </p:spPr>
        <p:txBody>
          <a:bodyPr anchorCtr="0" anchor="ctr" bIns="27000" lIns="27000" spcFirstLastPara="1" rIns="27000" wrap="square" tIns="27000">
            <a:noAutofit/>
          </a:bodyPr>
          <a:lstStyle/>
          <a:p>
            <a:pPr indent="0" lvl="0" marL="0" marR="0" rtl="0" algn="l">
              <a:lnSpc>
                <a:spcPct val="100000"/>
              </a:lnSpc>
              <a:spcBef>
                <a:spcPts val="0"/>
              </a:spcBef>
              <a:spcAft>
                <a:spcPts val="0"/>
              </a:spcAft>
              <a:buNone/>
            </a:pPr>
            <a:r>
              <a:t/>
            </a:r>
            <a:endParaRPr i="0" sz="11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n" sz="1100" u="none" cap="none" strike="noStrike">
                <a:solidFill>
                  <a:srgbClr val="000000"/>
                </a:solidFill>
                <a:latin typeface="Century Gothic"/>
                <a:ea typeface="Century Gothic"/>
                <a:cs typeface="Century Gothic"/>
                <a:sym typeface="Century Gothic"/>
              </a:rPr>
              <a:t>Phenylalanine, Valine, Tryptophan, Threonine, Isoleucine, Methionine, Histidine, Arginine</a:t>
            </a:r>
            <a:r>
              <a:rPr baseline="30000" i="0" lang="en" sz="1100" u="none" cap="none" strike="noStrike">
                <a:solidFill>
                  <a:srgbClr val="000000"/>
                </a:solidFill>
                <a:latin typeface="Century Gothic"/>
                <a:ea typeface="Century Gothic"/>
                <a:cs typeface="Century Gothic"/>
                <a:sym typeface="Century Gothic"/>
              </a:rPr>
              <a:t>1</a:t>
            </a:r>
            <a:r>
              <a:rPr i="0" lang="en" sz="1100" u="none" cap="none" strike="noStrike">
                <a:solidFill>
                  <a:srgbClr val="000000"/>
                </a:solidFill>
                <a:latin typeface="Century Gothic"/>
                <a:ea typeface="Century Gothic"/>
                <a:cs typeface="Century Gothic"/>
                <a:sym typeface="Century Gothic"/>
              </a:rPr>
              <a:t>, Leucin, Lysine.</a:t>
            </a:r>
            <a:endParaRPr sz="11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i="0" lang="en" sz="1100" u="none" cap="none" strike="noStrike">
                <a:solidFill>
                  <a:srgbClr val="000000"/>
                </a:solidFill>
                <a:latin typeface="Century Gothic"/>
                <a:ea typeface="Century Gothic"/>
                <a:cs typeface="Century Gothic"/>
                <a:sym typeface="Century Gothic"/>
              </a:rPr>
              <a:t>“PVT TIM HALL” </a:t>
            </a:r>
            <a:endParaRPr sz="11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i="0" lang="en" sz="1100" u="none" cap="none" strike="noStrike">
                <a:solidFill>
                  <a:srgbClr val="000000"/>
                </a:solidFill>
                <a:latin typeface="Century Gothic"/>
                <a:ea typeface="Century Gothic"/>
                <a:cs typeface="Century Gothic"/>
                <a:sym typeface="Century Gothic"/>
              </a:rPr>
              <a:t>                                                                           </a:t>
            </a:r>
            <a:endParaRPr sz="1100">
              <a:latin typeface="Century Gothic"/>
              <a:ea typeface="Century Gothic"/>
              <a:cs typeface="Century Gothic"/>
              <a:sym typeface="Century Gothic"/>
            </a:endParaRPr>
          </a:p>
        </p:txBody>
      </p:sp>
      <p:cxnSp>
        <p:nvCxnSpPr>
          <p:cNvPr id="217" name="Google Shape;217;p28"/>
          <p:cNvCxnSpPr>
            <a:stCxn id="215" idx="3"/>
            <a:endCxn id="216" idx="0"/>
          </p:cNvCxnSpPr>
          <p:nvPr/>
        </p:nvCxnSpPr>
        <p:spPr>
          <a:xfrm>
            <a:off x="6379582" y="1020523"/>
            <a:ext cx="1391700" cy="250500"/>
          </a:xfrm>
          <a:prstGeom prst="bentConnector2">
            <a:avLst/>
          </a:prstGeom>
          <a:noFill/>
          <a:ln cap="flat" cmpd="sng" w="9525">
            <a:solidFill>
              <a:srgbClr val="B7B7B7"/>
            </a:solidFill>
            <a:prstDash val="solid"/>
            <a:round/>
            <a:headEnd len="sm" w="sm" type="none"/>
            <a:tailEnd len="sm" w="sm" type="none"/>
          </a:ln>
        </p:spPr>
      </p:cxnSp>
      <p:cxnSp>
        <p:nvCxnSpPr>
          <p:cNvPr id="218" name="Google Shape;218;p28"/>
          <p:cNvCxnSpPr>
            <a:stCxn id="213" idx="3"/>
            <a:endCxn id="215" idx="1"/>
          </p:cNvCxnSpPr>
          <p:nvPr/>
        </p:nvCxnSpPr>
        <p:spPr>
          <a:xfrm>
            <a:off x="3574043" y="1020800"/>
            <a:ext cx="357300" cy="600"/>
          </a:xfrm>
          <a:prstGeom prst="bentConnector3">
            <a:avLst>
              <a:gd fmla="val 49991" name="adj1"/>
            </a:avLst>
          </a:prstGeom>
          <a:noFill/>
          <a:ln cap="flat" cmpd="sng" w="9525">
            <a:solidFill>
              <a:srgbClr val="B7B7B7"/>
            </a:solidFill>
            <a:prstDash val="solid"/>
            <a:round/>
            <a:headEnd len="sm" w="sm" type="none"/>
            <a:tailEnd len="sm" w="sm" type="none"/>
          </a:ln>
        </p:spPr>
      </p:cxnSp>
      <p:sp>
        <p:nvSpPr>
          <p:cNvPr id="219" name="Google Shape;219;p28"/>
          <p:cNvSpPr/>
          <p:nvPr/>
        </p:nvSpPr>
        <p:spPr>
          <a:xfrm>
            <a:off x="4207244" y="2015191"/>
            <a:ext cx="2686500" cy="502200"/>
          </a:xfrm>
          <a:prstGeom prst="roundRect">
            <a:avLst>
              <a:gd fmla="val 16667" name="adj"/>
            </a:avLst>
          </a:prstGeom>
          <a:solidFill>
            <a:srgbClr val="EBEBEB"/>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None/>
            </a:pPr>
            <a:r>
              <a:rPr i="0" lang="en" sz="1200" cap="none" strike="noStrike">
                <a:latin typeface="Century Gothic"/>
                <a:ea typeface="Century Gothic"/>
                <a:cs typeface="Century Gothic"/>
                <a:sym typeface="Century Gothic"/>
              </a:rPr>
              <a:t>body </a:t>
            </a:r>
            <a:r>
              <a:rPr i="0" lang="en" sz="1200" cap="none" strike="noStrike">
                <a:solidFill>
                  <a:srgbClr val="CC0000"/>
                </a:solidFill>
                <a:latin typeface="Century Gothic"/>
                <a:ea typeface="Century Gothic"/>
                <a:cs typeface="Century Gothic"/>
                <a:sym typeface="Century Gothic"/>
              </a:rPr>
              <a:t>can synthesize</a:t>
            </a:r>
            <a:r>
              <a:rPr i="0" lang="en" sz="1200" cap="none" strike="noStrike">
                <a:latin typeface="Century Gothic"/>
                <a:ea typeface="Century Gothic"/>
                <a:cs typeface="Century Gothic"/>
                <a:sym typeface="Century Gothic"/>
              </a:rPr>
              <a:t>.</a:t>
            </a:r>
            <a:endParaRPr>
              <a:latin typeface="Century Gothic"/>
              <a:ea typeface="Century Gothic"/>
              <a:cs typeface="Century Gothic"/>
              <a:sym typeface="Century Gothic"/>
            </a:endParaRPr>
          </a:p>
        </p:txBody>
      </p:sp>
      <p:cxnSp>
        <p:nvCxnSpPr>
          <p:cNvPr id="220" name="Google Shape;220;p28"/>
          <p:cNvCxnSpPr>
            <a:stCxn id="214" idx="3"/>
            <a:endCxn id="219" idx="1"/>
          </p:cNvCxnSpPr>
          <p:nvPr/>
        </p:nvCxnSpPr>
        <p:spPr>
          <a:xfrm>
            <a:off x="3609611" y="2266663"/>
            <a:ext cx="597600" cy="600"/>
          </a:xfrm>
          <a:prstGeom prst="bentConnector3">
            <a:avLst>
              <a:gd fmla="val 50003" name="adj1"/>
            </a:avLst>
          </a:prstGeom>
          <a:noFill/>
          <a:ln cap="flat" cmpd="sng" w="9525">
            <a:solidFill>
              <a:srgbClr val="B7B7B7"/>
            </a:solidFill>
            <a:prstDash val="solid"/>
            <a:round/>
            <a:headEnd len="sm" w="sm" type="none"/>
            <a:tailEnd len="sm" w="sm" type="none"/>
          </a:ln>
        </p:spPr>
      </p:cxnSp>
      <p:sp>
        <p:nvSpPr>
          <p:cNvPr id="221" name="Google Shape;221;p28"/>
          <p:cNvSpPr/>
          <p:nvPr/>
        </p:nvSpPr>
        <p:spPr>
          <a:xfrm>
            <a:off x="305650" y="1468701"/>
            <a:ext cx="980700" cy="430500"/>
          </a:xfrm>
          <a:prstGeom prst="roundRect">
            <a:avLst>
              <a:gd fmla="val 16667" name="adj"/>
            </a:avLst>
          </a:prstGeom>
          <a:solidFill>
            <a:srgbClr val="6D9EEB"/>
          </a:solidFill>
          <a:ln>
            <a:noFill/>
          </a:ln>
        </p:spPr>
        <p:txBody>
          <a:bodyPr anchorCtr="0" anchor="ctr" bIns="20250" lIns="20250" spcFirstLastPara="1" rIns="20250" wrap="square" tIns="2025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amino acids  </a:t>
            </a:r>
            <a:endParaRPr b="1" i="0" sz="1200" u="none" cap="none" strike="noStrike">
              <a:solidFill>
                <a:srgbClr val="FFFFFF"/>
              </a:solidFill>
              <a:latin typeface="Century Gothic"/>
              <a:ea typeface="Century Gothic"/>
              <a:cs typeface="Century Gothic"/>
              <a:sym typeface="Century Gothic"/>
            </a:endParaRPr>
          </a:p>
        </p:txBody>
      </p:sp>
      <p:sp>
        <p:nvSpPr>
          <p:cNvPr id="222" name="Google Shape;222;p28"/>
          <p:cNvSpPr txBox="1"/>
          <p:nvPr/>
        </p:nvSpPr>
        <p:spPr>
          <a:xfrm>
            <a:off x="164825" y="413625"/>
            <a:ext cx="5098200" cy="274500"/>
          </a:xfrm>
          <a:prstGeom prst="rect">
            <a:avLst/>
          </a:prstGeom>
          <a:noFill/>
          <a:ln>
            <a:noFill/>
          </a:ln>
        </p:spPr>
        <p:txBody>
          <a:bodyPr anchorCtr="0" anchor="t" bIns="45700" lIns="91425" spcFirstLastPara="1" rIns="91425" wrap="square" tIns="45700">
            <a:noAutofit/>
          </a:bodyPr>
          <a:lstStyle/>
          <a:p>
            <a:pPr indent="-214312" lvl="0" marL="214312" marR="0" rtl="0" algn="l">
              <a:lnSpc>
                <a:spcPct val="100000"/>
              </a:lnSpc>
              <a:spcBef>
                <a:spcPts val="0"/>
              </a:spcBef>
              <a:spcAft>
                <a:spcPts val="0"/>
              </a:spcAft>
              <a:buClr>
                <a:srgbClr val="000000"/>
              </a:buClr>
              <a:buSzPts val="1200"/>
              <a:buFont typeface="Century Gothic"/>
              <a:buChar char="•"/>
            </a:pPr>
            <a:r>
              <a:rPr lang="en" sz="1200">
                <a:solidFill>
                  <a:schemeClr val="dk1"/>
                </a:solidFill>
                <a:latin typeface="Century Gothic"/>
                <a:ea typeface="Century Gothic"/>
                <a:cs typeface="Century Gothic"/>
                <a:sym typeface="Century Gothic"/>
              </a:rPr>
              <a:t>Proteins supply amino acids and amino nitrogen to the body.</a:t>
            </a:r>
            <a:r>
              <a:rPr baseline="30000" lang="en" sz="1200">
                <a:solidFill>
                  <a:schemeClr val="dk1"/>
                </a:solidFill>
                <a:latin typeface="Century Gothic"/>
                <a:ea typeface="Century Gothic"/>
                <a:cs typeface="Century Gothic"/>
                <a:sym typeface="Century Gothic"/>
              </a:rPr>
              <a:t>1</a:t>
            </a:r>
            <a:endParaRPr sz="1200">
              <a:latin typeface="Century Gothic"/>
              <a:ea typeface="Century Gothic"/>
              <a:cs typeface="Century Gothic"/>
              <a:sym typeface="Century Gothic"/>
            </a:endParaRPr>
          </a:p>
        </p:txBody>
      </p:sp>
      <p:sp>
        <p:nvSpPr>
          <p:cNvPr id="223" name="Google Shape;223;p28"/>
          <p:cNvSpPr txBox="1"/>
          <p:nvPr/>
        </p:nvSpPr>
        <p:spPr>
          <a:xfrm>
            <a:off x="1052150" y="4675150"/>
            <a:ext cx="80919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 </a:t>
            </a:r>
            <a:r>
              <a:rPr lang="en" sz="700">
                <a:solidFill>
                  <a:srgbClr val="6AA84F"/>
                </a:solidFill>
                <a:latin typeface="Century Gothic"/>
                <a:ea typeface="Century Gothic"/>
                <a:cs typeface="Century Gothic"/>
                <a:sym typeface="Century Gothic"/>
              </a:rPr>
              <a:t>Main importance of </a:t>
            </a:r>
            <a:r>
              <a:rPr lang="en" sz="700">
                <a:solidFill>
                  <a:srgbClr val="6AA84F"/>
                </a:solidFill>
                <a:latin typeface="Century Gothic"/>
                <a:ea typeface="Century Gothic"/>
                <a:cs typeface="Century Gothic"/>
                <a:sym typeface="Century Gothic"/>
              </a:rPr>
              <a:t>proteins</a:t>
            </a:r>
            <a:r>
              <a:rPr lang="en" sz="700">
                <a:solidFill>
                  <a:srgbClr val="6AA84F"/>
                </a:solidFill>
                <a:latin typeface="Century Gothic"/>
                <a:ea typeface="Century Gothic"/>
                <a:cs typeface="Century Gothic"/>
                <a:sym typeface="Century Gothic"/>
              </a:rPr>
              <a:t> is providing essential amino acids to the body and they provide amino nitrogen to maintain normal nitrogen balance.</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 </a:t>
            </a:r>
            <a:r>
              <a:rPr lang="en" sz="700">
                <a:solidFill>
                  <a:srgbClr val="6AA84F"/>
                </a:solidFill>
                <a:latin typeface="Century Gothic"/>
                <a:ea typeface="Century Gothic"/>
                <a:cs typeface="Century Gothic"/>
                <a:sym typeface="Century Gothic"/>
              </a:rPr>
              <a:t>protein</a:t>
            </a:r>
            <a:r>
              <a:rPr lang="en" sz="700">
                <a:solidFill>
                  <a:srgbClr val="6AA84F"/>
                </a:solidFill>
                <a:latin typeface="Century Gothic"/>
                <a:ea typeface="Century Gothic"/>
                <a:cs typeface="Century Gothic"/>
                <a:sym typeface="Century Gothic"/>
              </a:rPr>
              <a:t> score = 1 this mean the </a:t>
            </a:r>
            <a:r>
              <a:rPr lang="en" sz="700">
                <a:solidFill>
                  <a:srgbClr val="6AA84F"/>
                </a:solidFill>
                <a:latin typeface="Century Gothic"/>
                <a:ea typeface="Century Gothic"/>
                <a:cs typeface="Century Gothic"/>
                <a:sym typeface="Century Gothic"/>
              </a:rPr>
              <a:t>protein</a:t>
            </a:r>
            <a:r>
              <a:rPr lang="en" sz="700">
                <a:solidFill>
                  <a:srgbClr val="6AA84F"/>
                </a:solidFill>
                <a:latin typeface="Century Gothic"/>
                <a:ea typeface="Century Gothic"/>
                <a:cs typeface="Century Gothic"/>
                <a:sym typeface="Century Gothic"/>
              </a:rPr>
              <a:t> can provide all essential amino acids.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 3: this why </a:t>
            </a:r>
            <a:r>
              <a:rPr lang="en" sz="700">
                <a:solidFill>
                  <a:srgbClr val="6AA84F"/>
                </a:solidFill>
                <a:latin typeface="Century Gothic"/>
                <a:ea typeface="Century Gothic"/>
                <a:cs typeface="Century Gothic"/>
                <a:sym typeface="Century Gothic"/>
              </a:rPr>
              <a:t>vegetarians</a:t>
            </a:r>
            <a:r>
              <a:rPr lang="en" sz="700">
                <a:solidFill>
                  <a:srgbClr val="6AA84F"/>
                </a:solidFill>
                <a:latin typeface="Century Gothic"/>
                <a:ea typeface="Century Gothic"/>
                <a:cs typeface="Century Gothic"/>
                <a:sym typeface="Century Gothic"/>
              </a:rPr>
              <a:t> are usually amino acid deficient, however when combined with different </a:t>
            </a:r>
            <a:r>
              <a:rPr lang="en" sz="700">
                <a:solidFill>
                  <a:srgbClr val="6AA84F"/>
                </a:solidFill>
                <a:latin typeface="Century Gothic"/>
                <a:ea typeface="Century Gothic"/>
                <a:cs typeface="Century Gothic"/>
                <a:sym typeface="Century Gothic"/>
              </a:rPr>
              <a:t>types</a:t>
            </a:r>
            <a:r>
              <a:rPr lang="en" sz="700">
                <a:solidFill>
                  <a:srgbClr val="6AA84F"/>
                </a:solidFill>
                <a:latin typeface="Century Gothic"/>
                <a:ea typeface="Century Gothic"/>
                <a:cs typeface="Century Gothic"/>
                <a:sym typeface="Century Gothic"/>
              </a:rPr>
              <a:t> of food it gets higher.</a:t>
            </a:r>
            <a:endParaRPr sz="700">
              <a:solidFill>
                <a:srgbClr val="6AA84F"/>
              </a:solidFill>
              <a:latin typeface="Century Gothic"/>
              <a:ea typeface="Century Gothic"/>
              <a:cs typeface="Century Gothic"/>
              <a:sym typeface="Century Gothic"/>
            </a:endParaRPr>
          </a:p>
        </p:txBody>
      </p:sp>
      <p:sp>
        <p:nvSpPr>
          <p:cNvPr id="224" name="Google Shape;224;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cxnSp>
        <p:nvCxnSpPr>
          <p:cNvPr id="225" name="Google Shape;225;p28"/>
          <p:cNvCxnSpPr/>
          <p:nvPr/>
        </p:nvCxnSpPr>
        <p:spPr>
          <a:xfrm rot="10800000">
            <a:off x="-9600" y="2592475"/>
            <a:ext cx="9163200" cy="25800"/>
          </a:xfrm>
          <a:prstGeom prst="straightConnector1">
            <a:avLst/>
          </a:prstGeom>
          <a:noFill/>
          <a:ln cap="flat" cmpd="sng" w="19050">
            <a:solidFill>
              <a:srgbClr val="6D9EEB"/>
            </a:solidFill>
            <a:prstDash val="dashDot"/>
            <a:round/>
            <a:headEnd len="med" w="med" type="none"/>
            <a:tailEnd len="med" w="med" type="none"/>
          </a:ln>
        </p:spPr>
      </p:cxnSp>
      <p:sp>
        <p:nvSpPr>
          <p:cNvPr id="226" name="Google Shape;226;p28"/>
          <p:cNvSpPr txBox="1"/>
          <p:nvPr/>
        </p:nvSpPr>
        <p:spPr>
          <a:xfrm>
            <a:off x="6982675" y="2015200"/>
            <a:ext cx="2121000" cy="502200"/>
          </a:xfrm>
          <a:prstGeom prst="rect">
            <a:avLst/>
          </a:prstGeom>
          <a:noFill/>
          <a:ln cap="flat" cmpd="sng" w="9525">
            <a:solidFill>
              <a:srgbClr val="6AA84F"/>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6AA84F"/>
                </a:solidFill>
                <a:latin typeface="Century Gothic"/>
                <a:ea typeface="Century Gothic"/>
                <a:cs typeface="Century Gothic"/>
                <a:sym typeface="Century Gothic"/>
              </a:rPr>
              <a:t>1. No longer considered as an essential, it's a conditionally essential amino acid. </a:t>
            </a:r>
            <a:endParaRPr sz="6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600">
                <a:solidFill>
                  <a:srgbClr val="6AA84F"/>
                </a:solidFill>
                <a:latin typeface="Century Gothic"/>
                <a:ea typeface="Century Gothic"/>
                <a:cs typeface="Century Gothic"/>
                <a:sym typeface="Century Gothic"/>
              </a:rPr>
              <a:t>Except in the preterm infants where they can't synthesize them due to the lack of enzymes.</a:t>
            </a:r>
            <a:endParaRPr sz="600">
              <a:solidFill>
                <a:srgbClr val="6AA84F"/>
              </a:solidFill>
              <a:latin typeface="Century Gothic"/>
              <a:ea typeface="Century Gothic"/>
              <a:cs typeface="Century Gothic"/>
              <a:sym typeface="Century Gothic"/>
            </a:endParaRPr>
          </a:p>
        </p:txBody>
      </p:sp>
      <p:pic>
        <p:nvPicPr>
          <p:cNvPr id="227" name="Google Shape;227;p28"/>
          <p:cNvPicPr preferRelativeResize="0"/>
          <p:nvPr/>
        </p:nvPicPr>
        <p:blipFill>
          <a:blip r:embed="rId3">
            <a:alphaModFix/>
          </a:blip>
          <a:stretch>
            <a:fillRect/>
          </a:stretch>
        </p:blipFill>
        <p:spPr>
          <a:xfrm>
            <a:off x="7902725" y="0"/>
            <a:ext cx="1250875" cy="85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txBox="1"/>
          <p:nvPr/>
        </p:nvSpPr>
        <p:spPr>
          <a:xfrm>
            <a:off x="2244595" y="-19525"/>
            <a:ext cx="51825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Sources and RDA</a:t>
            </a:r>
            <a:r>
              <a:rPr b="1" baseline="30000" i="0" lang="en" sz="2400" u="none" cap="none" strike="noStrike">
                <a:solidFill>
                  <a:srgbClr val="3C78D8"/>
                </a:solidFill>
                <a:latin typeface="Comfortaa"/>
                <a:ea typeface="Comfortaa"/>
                <a:cs typeface="Comfortaa"/>
                <a:sym typeface="Comfortaa"/>
              </a:rPr>
              <a:t>1</a:t>
            </a:r>
            <a:r>
              <a:rPr b="1" i="0" lang="en" sz="2400" u="none" cap="none" strike="noStrike">
                <a:solidFill>
                  <a:srgbClr val="3C78D8"/>
                </a:solidFill>
                <a:latin typeface="Comfortaa"/>
                <a:ea typeface="Comfortaa"/>
                <a:cs typeface="Comfortaa"/>
                <a:sym typeface="Comfortaa"/>
              </a:rPr>
              <a:t> of </a:t>
            </a:r>
            <a:r>
              <a:rPr b="1" lang="en" sz="2400">
                <a:solidFill>
                  <a:srgbClr val="3C78D8"/>
                </a:solidFill>
                <a:latin typeface="Comfortaa"/>
                <a:ea typeface="Comfortaa"/>
                <a:cs typeface="Comfortaa"/>
                <a:sym typeface="Comfortaa"/>
              </a:rPr>
              <a:t>P</a:t>
            </a:r>
            <a:r>
              <a:rPr b="1" i="0" lang="en" sz="2400" u="none" cap="none" strike="noStrike">
                <a:solidFill>
                  <a:srgbClr val="3C78D8"/>
                </a:solidFill>
                <a:latin typeface="Comfortaa"/>
                <a:ea typeface="Comfortaa"/>
                <a:cs typeface="Comfortaa"/>
                <a:sym typeface="Comfortaa"/>
              </a:rPr>
              <a:t>roteins:</a:t>
            </a:r>
            <a:endParaRPr>
              <a:solidFill>
                <a:srgbClr val="3C78D8"/>
              </a:solidFill>
              <a:latin typeface="Comfortaa"/>
              <a:ea typeface="Comfortaa"/>
              <a:cs typeface="Comfortaa"/>
              <a:sym typeface="Comfortaa"/>
            </a:endParaRPr>
          </a:p>
        </p:txBody>
      </p:sp>
      <p:sp>
        <p:nvSpPr>
          <p:cNvPr id="233" name="Google Shape;233;p29"/>
          <p:cNvSpPr txBox="1"/>
          <p:nvPr/>
        </p:nvSpPr>
        <p:spPr>
          <a:xfrm>
            <a:off x="116824" y="474125"/>
            <a:ext cx="2965800" cy="64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1200">
                <a:latin typeface="Century Gothic"/>
                <a:ea typeface="Century Gothic"/>
                <a:cs typeface="Century Gothic"/>
                <a:sym typeface="Century Gothic"/>
              </a:rPr>
              <a:t>          </a:t>
            </a:r>
            <a:r>
              <a:rPr i="0" lang="en" sz="1200" u="none" cap="none" strike="noStrike">
                <a:solidFill>
                  <a:srgbClr val="000000"/>
                </a:solidFill>
                <a:latin typeface="Century Gothic"/>
                <a:ea typeface="Century Gothic"/>
                <a:cs typeface="Century Gothic"/>
                <a:sym typeface="Century Gothic"/>
              </a:rPr>
              <a:t>Sources and RDA: </a:t>
            </a:r>
            <a:endParaRPr i="0" sz="1200" u="none" cap="none" strike="noStrike">
              <a:solidFill>
                <a:srgbClr val="000000"/>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rPr lang="en" sz="1200">
                <a:latin typeface="Century Gothic"/>
                <a:ea typeface="Century Gothic"/>
                <a:cs typeface="Century Gothic"/>
                <a:sym typeface="Century Gothic"/>
              </a:rPr>
              <a:t>M</a:t>
            </a:r>
            <a:r>
              <a:rPr i="0" lang="en" sz="1200" u="none" cap="none" strike="noStrike">
                <a:solidFill>
                  <a:srgbClr val="000000"/>
                </a:solidFill>
                <a:latin typeface="Century Gothic"/>
                <a:ea typeface="Century Gothic"/>
                <a:cs typeface="Century Gothic"/>
                <a:sym typeface="Century Gothic"/>
              </a:rPr>
              <a:t>eat, poultry, fish, milk</a:t>
            </a:r>
            <a:r>
              <a:rPr lang="en" sz="1200">
                <a:latin typeface="Century Gothic"/>
                <a:ea typeface="Century Gothic"/>
                <a:cs typeface="Century Gothic"/>
                <a:sym typeface="Century Gothic"/>
              </a:rPr>
              <a:t>, wheat,</a:t>
            </a:r>
            <a:endParaRPr sz="1200">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rPr lang="en" sz="1200">
                <a:latin typeface="Century Gothic"/>
                <a:ea typeface="Century Gothic"/>
                <a:cs typeface="Century Gothic"/>
                <a:sym typeface="Century Gothic"/>
              </a:rPr>
              <a:t>            Corn, beans, nuts.</a:t>
            </a:r>
            <a:endParaRPr sz="1200">
              <a:latin typeface="Century Gothic"/>
              <a:ea typeface="Century Gothic"/>
              <a:cs typeface="Century Gothic"/>
              <a:sym typeface="Century Gothic"/>
            </a:endParaRPr>
          </a:p>
        </p:txBody>
      </p:sp>
      <p:sp>
        <p:nvSpPr>
          <p:cNvPr id="234" name="Google Shape;234;p29"/>
          <p:cNvSpPr txBox="1"/>
          <p:nvPr/>
        </p:nvSpPr>
        <p:spPr>
          <a:xfrm>
            <a:off x="2094561" y="1761075"/>
            <a:ext cx="38628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Nitrogen </a:t>
            </a:r>
            <a:r>
              <a:rPr b="1" lang="en" sz="2400">
                <a:solidFill>
                  <a:srgbClr val="3C78D8"/>
                </a:solidFill>
                <a:latin typeface="Comfortaa"/>
                <a:ea typeface="Comfortaa"/>
                <a:cs typeface="Comfortaa"/>
                <a:sym typeface="Comfortaa"/>
              </a:rPr>
              <a:t>B</a:t>
            </a:r>
            <a:r>
              <a:rPr b="1" i="0" lang="en" sz="2400" u="none" cap="none" strike="noStrike">
                <a:solidFill>
                  <a:srgbClr val="3C78D8"/>
                </a:solidFill>
                <a:latin typeface="Comfortaa"/>
                <a:ea typeface="Comfortaa"/>
                <a:cs typeface="Comfortaa"/>
                <a:sym typeface="Comfortaa"/>
              </a:rPr>
              <a:t>alance </a:t>
            </a:r>
            <a:endParaRPr>
              <a:solidFill>
                <a:srgbClr val="3C78D8"/>
              </a:solidFill>
              <a:latin typeface="Comfortaa"/>
              <a:ea typeface="Comfortaa"/>
              <a:cs typeface="Comfortaa"/>
              <a:sym typeface="Comfortaa"/>
            </a:endParaRPr>
          </a:p>
        </p:txBody>
      </p:sp>
      <p:sp>
        <p:nvSpPr>
          <p:cNvPr id="235" name="Google Shape;235;p29"/>
          <p:cNvSpPr/>
          <p:nvPr/>
        </p:nvSpPr>
        <p:spPr>
          <a:xfrm>
            <a:off x="2003850" y="2282800"/>
            <a:ext cx="4883700" cy="540000"/>
          </a:xfrm>
          <a:prstGeom prst="rect">
            <a:avLst/>
          </a:prstGeom>
          <a:solidFill>
            <a:srgbClr val="F3F3F3"/>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None/>
            </a:pPr>
            <a:r>
              <a:t/>
            </a:r>
            <a:endParaRPr sz="1200">
              <a:latin typeface="Century Gothic"/>
              <a:ea typeface="Century Gothic"/>
              <a:cs typeface="Century Gothic"/>
              <a:sym typeface="Century Gothic"/>
            </a:endParaRPr>
          </a:p>
        </p:txBody>
      </p:sp>
      <p:sp>
        <p:nvSpPr>
          <p:cNvPr id="236" name="Google Shape;236;p29"/>
          <p:cNvSpPr/>
          <p:nvPr/>
        </p:nvSpPr>
        <p:spPr>
          <a:xfrm>
            <a:off x="249650" y="2291975"/>
            <a:ext cx="2051100" cy="5400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Normal </a:t>
            </a:r>
            <a:r>
              <a:rPr b="1" lang="en" sz="1200">
                <a:solidFill>
                  <a:srgbClr val="FFFFFF"/>
                </a:solidFill>
                <a:latin typeface="Century Gothic"/>
                <a:ea typeface="Century Gothic"/>
                <a:cs typeface="Century Gothic"/>
                <a:sym typeface="Century Gothic"/>
              </a:rPr>
              <a:t>N</a:t>
            </a:r>
            <a:r>
              <a:rPr b="1" i="0" lang="en" sz="1200" u="none" cap="none" strike="noStrike">
                <a:solidFill>
                  <a:srgbClr val="FFFFFF"/>
                </a:solidFill>
                <a:latin typeface="Century Gothic"/>
                <a:ea typeface="Century Gothic"/>
                <a:cs typeface="Century Gothic"/>
                <a:sym typeface="Century Gothic"/>
              </a:rPr>
              <a:t>itrogen </a:t>
            </a:r>
            <a:r>
              <a:rPr b="1" lang="en" sz="1200">
                <a:solidFill>
                  <a:srgbClr val="FFFFFF"/>
                </a:solidFill>
                <a:latin typeface="Century Gothic"/>
                <a:ea typeface="Century Gothic"/>
                <a:cs typeface="Century Gothic"/>
                <a:sym typeface="Century Gothic"/>
              </a:rPr>
              <a:t>B</a:t>
            </a:r>
            <a:r>
              <a:rPr b="1" i="0" lang="en" sz="1200" u="none" cap="none" strike="noStrike">
                <a:solidFill>
                  <a:srgbClr val="FFFFFF"/>
                </a:solidFill>
                <a:latin typeface="Century Gothic"/>
                <a:ea typeface="Century Gothic"/>
                <a:cs typeface="Century Gothic"/>
                <a:sym typeface="Century Gothic"/>
              </a:rPr>
              <a:t>alance </a:t>
            </a:r>
            <a:endParaRPr b="1" i="0" sz="1200" u="none" cap="none" strike="noStrike">
              <a:solidFill>
                <a:srgbClr val="FFFFFF"/>
              </a:solidFill>
              <a:latin typeface="Century Gothic"/>
              <a:ea typeface="Century Gothic"/>
              <a:cs typeface="Century Gothic"/>
              <a:sym typeface="Century Gothic"/>
            </a:endParaRPr>
          </a:p>
        </p:txBody>
      </p:sp>
      <p:sp>
        <p:nvSpPr>
          <p:cNvPr id="237" name="Google Shape;237;p29"/>
          <p:cNvSpPr/>
          <p:nvPr/>
        </p:nvSpPr>
        <p:spPr>
          <a:xfrm>
            <a:off x="2003851" y="2841140"/>
            <a:ext cx="4883700" cy="540000"/>
          </a:xfrm>
          <a:prstGeom prst="rect">
            <a:avLst/>
          </a:prstGeom>
          <a:solidFill>
            <a:srgbClr val="F3F3F3"/>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None/>
            </a:pPr>
            <a:r>
              <a:t/>
            </a:r>
            <a:endParaRPr i="0" sz="1200" u="none" cap="none" strike="noStrike">
              <a:latin typeface="Century Gothic"/>
              <a:ea typeface="Century Gothic"/>
              <a:cs typeface="Century Gothic"/>
              <a:sym typeface="Century Gothic"/>
            </a:endParaRPr>
          </a:p>
        </p:txBody>
      </p:sp>
      <p:sp>
        <p:nvSpPr>
          <p:cNvPr id="238" name="Google Shape;238;p29"/>
          <p:cNvSpPr/>
          <p:nvPr/>
        </p:nvSpPr>
        <p:spPr>
          <a:xfrm>
            <a:off x="249650" y="2847064"/>
            <a:ext cx="2051100" cy="5400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Negative </a:t>
            </a:r>
            <a:r>
              <a:rPr b="1" lang="en" sz="1200">
                <a:solidFill>
                  <a:srgbClr val="FFFFFF"/>
                </a:solidFill>
                <a:latin typeface="Century Gothic"/>
                <a:ea typeface="Century Gothic"/>
                <a:cs typeface="Century Gothic"/>
                <a:sym typeface="Century Gothic"/>
              </a:rPr>
              <a:t>N</a:t>
            </a:r>
            <a:r>
              <a:rPr b="1" i="0" lang="en" sz="1200" u="none" cap="none" strike="noStrike">
                <a:solidFill>
                  <a:srgbClr val="FFFFFF"/>
                </a:solidFill>
                <a:latin typeface="Century Gothic"/>
                <a:ea typeface="Century Gothic"/>
                <a:cs typeface="Century Gothic"/>
                <a:sym typeface="Century Gothic"/>
              </a:rPr>
              <a:t>itrogen </a:t>
            </a:r>
            <a:r>
              <a:rPr b="1" lang="en" sz="1200">
                <a:solidFill>
                  <a:srgbClr val="FFFFFF"/>
                </a:solidFill>
                <a:latin typeface="Century Gothic"/>
                <a:ea typeface="Century Gothic"/>
                <a:cs typeface="Century Gothic"/>
                <a:sym typeface="Century Gothic"/>
              </a:rPr>
              <a:t>B</a:t>
            </a:r>
            <a:r>
              <a:rPr b="1" i="0" lang="en" sz="1200" u="none" cap="none" strike="noStrike">
                <a:solidFill>
                  <a:srgbClr val="FFFFFF"/>
                </a:solidFill>
                <a:latin typeface="Century Gothic"/>
                <a:ea typeface="Century Gothic"/>
                <a:cs typeface="Century Gothic"/>
                <a:sym typeface="Century Gothic"/>
              </a:rPr>
              <a:t>alance </a:t>
            </a:r>
            <a:endParaRPr b="1" i="0" sz="1200" u="none" cap="none" strike="noStrike">
              <a:solidFill>
                <a:srgbClr val="FFFFFF"/>
              </a:solidFill>
              <a:latin typeface="Century Gothic"/>
              <a:ea typeface="Century Gothic"/>
              <a:cs typeface="Century Gothic"/>
              <a:sym typeface="Century Gothic"/>
            </a:endParaRPr>
          </a:p>
        </p:txBody>
      </p:sp>
      <p:sp>
        <p:nvSpPr>
          <p:cNvPr id="239" name="Google Shape;239;p29"/>
          <p:cNvSpPr/>
          <p:nvPr/>
        </p:nvSpPr>
        <p:spPr>
          <a:xfrm>
            <a:off x="2003850" y="3392475"/>
            <a:ext cx="4883700" cy="540000"/>
          </a:xfrm>
          <a:prstGeom prst="rect">
            <a:avLst/>
          </a:prstGeom>
          <a:solidFill>
            <a:srgbClr val="F3F3F3"/>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None/>
            </a:pPr>
            <a:r>
              <a:t/>
            </a:r>
            <a:endParaRPr sz="1200">
              <a:latin typeface="Century Gothic"/>
              <a:ea typeface="Century Gothic"/>
              <a:cs typeface="Century Gothic"/>
              <a:sym typeface="Century Gothic"/>
            </a:endParaRPr>
          </a:p>
        </p:txBody>
      </p:sp>
      <p:sp>
        <p:nvSpPr>
          <p:cNvPr id="240" name="Google Shape;240;p29"/>
          <p:cNvSpPr/>
          <p:nvPr/>
        </p:nvSpPr>
        <p:spPr>
          <a:xfrm>
            <a:off x="249650" y="3399475"/>
            <a:ext cx="2051100" cy="5400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i="0" lang="en" sz="1200" u="none" cap="none" strike="noStrike">
                <a:solidFill>
                  <a:srgbClr val="FFFFFF"/>
                </a:solidFill>
                <a:latin typeface="Century Gothic"/>
                <a:ea typeface="Century Gothic"/>
                <a:cs typeface="Century Gothic"/>
                <a:sym typeface="Century Gothic"/>
              </a:rPr>
              <a:t>Positive </a:t>
            </a:r>
            <a:r>
              <a:rPr b="1" lang="en" sz="1200">
                <a:solidFill>
                  <a:srgbClr val="FFFFFF"/>
                </a:solidFill>
                <a:latin typeface="Century Gothic"/>
                <a:ea typeface="Century Gothic"/>
                <a:cs typeface="Century Gothic"/>
                <a:sym typeface="Century Gothic"/>
              </a:rPr>
              <a:t>N</a:t>
            </a:r>
            <a:r>
              <a:rPr b="1" i="0" lang="en" sz="1200" u="none" cap="none" strike="noStrike">
                <a:solidFill>
                  <a:srgbClr val="FFFFFF"/>
                </a:solidFill>
                <a:latin typeface="Century Gothic"/>
                <a:ea typeface="Century Gothic"/>
                <a:cs typeface="Century Gothic"/>
                <a:sym typeface="Century Gothic"/>
              </a:rPr>
              <a:t>itrogen </a:t>
            </a:r>
            <a:r>
              <a:rPr b="1" lang="en" sz="1200">
                <a:solidFill>
                  <a:srgbClr val="FFFFFF"/>
                </a:solidFill>
                <a:latin typeface="Century Gothic"/>
                <a:ea typeface="Century Gothic"/>
                <a:cs typeface="Century Gothic"/>
                <a:sym typeface="Century Gothic"/>
              </a:rPr>
              <a:t>B</a:t>
            </a:r>
            <a:r>
              <a:rPr b="1" i="0" lang="en" sz="1200" u="none" cap="none" strike="noStrike">
                <a:solidFill>
                  <a:srgbClr val="FFFFFF"/>
                </a:solidFill>
                <a:latin typeface="Century Gothic"/>
                <a:ea typeface="Century Gothic"/>
                <a:cs typeface="Century Gothic"/>
                <a:sym typeface="Century Gothic"/>
              </a:rPr>
              <a:t>alance </a:t>
            </a:r>
            <a:endParaRPr b="1" i="0" sz="1200" u="none" cap="none" strike="noStrike">
              <a:solidFill>
                <a:srgbClr val="FFFFFF"/>
              </a:solidFill>
              <a:latin typeface="Century Gothic"/>
              <a:ea typeface="Century Gothic"/>
              <a:cs typeface="Century Gothic"/>
              <a:sym typeface="Century Gothic"/>
            </a:endParaRPr>
          </a:p>
        </p:txBody>
      </p:sp>
      <p:pic>
        <p:nvPicPr>
          <p:cNvPr descr="2a" id="241" name="Google Shape;241;p29"/>
          <p:cNvPicPr preferRelativeResize="0"/>
          <p:nvPr/>
        </p:nvPicPr>
        <p:blipFill rotWithShape="1">
          <a:blip r:embed="rId3">
            <a:alphaModFix/>
          </a:blip>
          <a:srcRect b="0" l="0" r="0" t="0"/>
          <a:stretch/>
        </p:blipFill>
        <p:spPr>
          <a:xfrm>
            <a:off x="7013726" y="2070391"/>
            <a:ext cx="2051098" cy="2956035"/>
          </a:xfrm>
          <a:prstGeom prst="rect">
            <a:avLst/>
          </a:prstGeom>
          <a:noFill/>
          <a:ln cap="flat" cmpd="sng" w="57150">
            <a:solidFill>
              <a:srgbClr val="993300"/>
            </a:solidFill>
            <a:prstDash val="solid"/>
            <a:miter lim="800000"/>
            <a:headEnd len="sm" w="sm" type="none"/>
            <a:tailEnd len="sm" w="sm" type="none"/>
          </a:ln>
        </p:spPr>
      </p:pic>
      <p:sp>
        <p:nvSpPr>
          <p:cNvPr id="242" name="Google Shape;242;p29"/>
          <p:cNvSpPr/>
          <p:nvPr/>
        </p:nvSpPr>
        <p:spPr>
          <a:xfrm>
            <a:off x="249650" y="573850"/>
            <a:ext cx="266400" cy="1332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3710500" y="573850"/>
            <a:ext cx="266400" cy="1332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txBox="1"/>
          <p:nvPr/>
        </p:nvSpPr>
        <p:spPr>
          <a:xfrm>
            <a:off x="3976900" y="458950"/>
            <a:ext cx="4113300" cy="10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entury Gothic"/>
                <a:ea typeface="Century Gothic"/>
                <a:cs typeface="Century Gothic"/>
                <a:sym typeface="Century Gothic"/>
              </a:rPr>
              <a:t>      </a:t>
            </a:r>
            <a:r>
              <a:rPr lang="en" sz="1200">
                <a:solidFill>
                  <a:srgbClr val="CC0000"/>
                </a:solidFill>
                <a:latin typeface="Century Gothic"/>
                <a:ea typeface="Century Gothic"/>
                <a:cs typeface="Century Gothic"/>
                <a:sym typeface="Century Gothic"/>
              </a:rPr>
              <a:t>RDA (g/kg body weight):</a:t>
            </a:r>
            <a:endParaRPr sz="1200">
              <a:solidFill>
                <a:srgbClr val="CC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CC0000"/>
              </a:buClr>
              <a:buSzPts val="1200"/>
              <a:buFont typeface="Century Gothic"/>
              <a:buChar char="●"/>
            </a:pPr>
            <a:r>
              <a:rPr lang="en" sz="1200">
                <a:solidFill>
                  <a:srgbClr val="CC0000"/>
                </a:solidFill>
                <a:latin typeface="Century Gothic"/>
                <a:ea typeface="Century Gothic"/>
                <a:cs typeface="Century Gothic"/>
                <a:sym typeface="Century Gothic"/>
              </a:rPr>
              <a:t>Normal adults: 0.8</a:t>
            </a:r>
            <a:endParaRPr sz="1200">
              <a:solidFill>
                <a:srgbClr val="CC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CC0000"/>
              </a:buClr>
              <a:buSzPts val="1200"/>
              <a:buFont typeface="Century Gothic"/>
              <a:buChar char="●"/>
            </a:pPr>
            <a:r>
              <a:rPr lang="en" sz="1200">
                <a:solidFill>
                  <a:srgbClr val="CC0000"/>
                </a:solidFill>
                <a:latin typeface="Century Gothic"/>
                <a:ea typeface="Century Gothic"/>
                <a:cs typeface="Century Gothic"/>
                <a:sym typeface="Century Gothic"/>
              </a:rPr>
              <a:t>Athletes: 1.0 </a:t>
            </a:r>
            <a:endParaRPr sz="1200">
              <a:solidFill>
                <a:srgbClr val="CC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CC0000"/>
              </a:buClr>
              <a:buSzPts val="1200"/>
              <a:buFont typeface="Century Gothic"/>
              <a:buChar char="●"/>
            </a:pPr>
            <a:r>
              <a:rPr lang="en" sz="1200">
                <a:solidFill>
                  <a:srgbClr val="CC0000"/>
                </a:solidFill>
                <a:latin typeface="Century Gothic"/>
                <a:ea typeface="Century Gothic"/>
                <a:cs typeface="Century Gothic"/>
                <a:sym typeface="Century Gothic"/>
              </a:rPr>
              <a:t>Pregnancy/lactation: up to 30</a:t>
            </a:r>
            <a:endParaRPr sz="1200">
              <a:solidFill>
                <a:srgbClr val="CC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CC0000"/>
              </a:buClr>
              <a:buSzPts val="1200"/>
              <a:buFont typeface="Century Gothic"/>
              <a:buChar char="●"/>
            </a:pPr>
            <a:r>
              <a:rPr lang="en" sz="1200">
                <a:solidFill>
                  <a:srgbClr val="CC0000"/>
                </a:solidFill>
                <a:latin typeface="Century Gothic"/>
                <a:ea typeface="Century Gothic"/>
                <a:cs typeface="Century Gothic"/>
                <a:sym typeface="Century Gothic"/>
              </a:rPr>
              <a:t>Children: 2.0</a:t>
            </a:r>
            <a:endParaRPr sz="1200">
              <a:solidFill>
                <a:srgbClr val="CC0000"/>
              </a:solidFill>
              <a:latin typeface="Century Gothic"/>
              <a:ea typeface="Century Gothic"/>
              <a:cs typeface="Century Gothic"/>
              <a:sym typeface="Century Gothic"/>
            </a:endParaRPr>
          </a:p>
        </p:txBody>
      </p:sp>
      <p:sp>
        <p:nvSpPr>
          <p:cNvPr id="245" name="Google Shape;245;p29"/>
          <p:cNvSpPr txBox="1"/>
          <p:nvPr/>
        </p:nvSpPr>
        <p:spPr>
          <a:xfrm>
            <a:off x="7013725" y="2070375"/>
            <a:ext cx="2556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a:t>
            </a:r>
            <a:endParaRPr/>
          </a:p>
        </p:txBody>
      </p:sp>
      <p:sp>
        <p:nvSpPr>
          <p:cNvPr id="246" name="Google Shape;246;p29"/>
          <p:cNvSpPr txBox="1"/>
          <p:nvPr/>
        </p:nvSpPr>
        <p:spPr>
          <a:xfrm>
            <a:off x="7013725" y="2878817"/>
            <a:ext cx="2556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
        <p:nvSpPr>
          <p:cNvPr id="247" name="Google Shape;247;p29"/>
          <p:cNvSpPr txBox="1"/>
          <p:nvPr/>
        </p:nvSpPr>
        <p:spPr>
          <a:xfrm>
            <a:off x="7013725" y="3640200"/>
            <a:ext cx="2556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t>
            </a:r>
            <a:endParaRPr/>
          </a:p>
        </p:txBody>
      </p:sp>
      <p:sp>
        <p:nvSpPr>
          <p:cNvPr id="248" name="Google Shape;248;p29"/>
          <p:cNvSpPr txBox="1"/>
          <p:nvPr/>
        </p:nvSpPr>
        <p:spPr>
          <a:xfrm>
            <a:off x="7013725" y="4439534"/>
            <a:ext cx="2556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a:t>
            </a:r>
            <a:endParaRPr/>
          </a:p>
        </p:txBody>
      </p:sp>
      <p:sp>
        <p:nvSpPr>
          <p:cNvPr id="249" name="Google Shape;249;p29"/>
          <p:cNvSpPr txBox="1"/>
          <p:nvPr/>
        </p:nvSpPr>
        <p:spPr>
          <a:xfrm>
            <a:off x="2303700" y="2261975"/>
            <a:ext cx="4536300" cy="540000"/>
          </a:xfrm>
          <a:prstGeom prst="rect">
            <a:avLst/>
          </a:prstGeom>
          <a:noFill/>
          <a:ln>
            <a:noFill/>
          </a:ln>
        </p:spPr>
        <p:txBody>
          <a:bodyPr anchorCtr="0" anchor="ctr" bIns="91425" lIns="91425" spcFirstLastPara="1" rIns="91425" wrap="square" tIns="91425">
            <a:noAutofit/>
          </a:bodyPr>
          <a:lstStyle/>
          <a:p>
            <a:pPr indent="-128587" lvl="0" marL="128587"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 a healthy person, </a:t>
            </a:r>
            <a:r>
              <a:rPr lang="en" sz="1200">
                <a:solidFill>
                  <a:srgbClr val="C00000"/>
                </a:solidFill>
                <a:latin typeface="Century Gothic"/>
                <a:ea typeface="Century Gothic"/>
                <a:cs typeface="Century Gothic"/>
                <a:sym typeface="Century Gothic"/>
              </a:rPr>
              <a:t>nitrogen intake = nitrogen loss.</a:t>
            </a:r>
            <a:endParaRPr sz="1200">
              <a:solidFill>
                <a:srgbClr val="2F2B20"/>
              </a:solidFill>
              <a:latin typeface="Century Gothic"/>
              <a:ea typeface="Century Gothic"/>
              <a:cs typeface="Century Gothic"/>
              <a:sym typeface="Century Gothic"/>
            </a:endParaRPr>
          </a:p>
        </p:txBody>
      </p:sp>
      <p:sp>
        <p:nvSpPr>
          <p:cNvPr id="250" name="Google Shape;250;p29"/>
          <p:cNvSpPr txBox="1"/>
          <p:nvPr/>
        </p:nvSpPr>
        <p:spPr>
          <a:xfrm>
            <a:off x="2135200" y="2841150"/>
            <a:ext cx="4705200" cy="5400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Century Gothic"/>
              <a:buChar char="•"/>
            </a:pPr>
            <a:r>
              <a:rPr lang="en" sz="1200">
                <a:solidFill>
                  <a:srgbClr val="C00000"/>
                </a:solidFill>
                <a:latin typeface="Century Gothic"/>
                <a:ea typeface="Century Gothic"/>
                <a:cs typeface="Century Gothic"/>
                <a:sym typeface="Century Gothic"/>
              </a:rPr>
              <a:t>When nitrogen intak</a:t>
            </a:r>
            <a:r>
              <a:rPr lang="en" sz="1200">
                <a:solidFill>
                  <a:srgbClr val="CC0000"/>
                </a:solidFill>
                <a:latin typeface="Century Gothic"/>
                <a:ea typeface="Century Gothic"/>
                <a:cs typeface="Century Gothic"/>
                <a:sym typeface="Century Gothic"/>
              </a:rPr>
              <a:t>e &lt; l</a:t>
            </a:r>
            <a:r>
              <a:rPr lang="en" sz="1200">
                <a:solidFill>
                  <a:srgbClr val="C00000"/>
                </a:solidFill>
                <a:latin typeface="Century Gothic"/>
                <a:ea typeface="Century Gothic"/>
                <a:cs typeface="Century Gothic"/>
                <a:sym typeface="Century Gothic"/>
              </a:rPr>
              <a:t>oss.</a:t>
            </a:r>
            <a:endParaRPr>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Occurs in burns, trauma, illness</a:t>
            </a:r>
            <a:r>
              <a:rPr baseline="30000" lang="en" sz="1200">
                <a:solidFill>
                  <a:schemeClr val="dk1"/>
                </a:solidFill>
                <a:latin typeface="Century Gothic"/>
                <a:ea typeface="Century Gothic"/>
                <a:cs typeface="Century Gothic"/>
                <a:sym typeface="Century Gothic"/>
              </a:rPr>
              <a:t>2</a:t>
            </a:r>
            <a:r>
              <a:rPr lang="en" sz="800">
                <a:solidFill>
                  <a:schemeClr val="dk1"/>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and metabolic stress.</a:t>
            </a:r>
            <a:endParaRPr sz="1200">
              <a:solidFill>
                <a:schemeClr val="dk1"/>
              </a:solidFill>
              <a:latin typeface="Century Gothic"/>
              <a:ea typeface="Century Gothic"/>
              <a:cs typeface="Century Gothic"/>
              <a:sym typeface="Century Gothic"/>
            </a:endParaRPr>
          </a:p>
        </p:txBody>
      </p:sp>
      <p:sp>
        <p:nvSpPr>
          <p:cNvPr id="251" name="Google Shape;251;p29"/>
          <p:cNvSpPr txBox="1"/>
          <p:nvPr/>
        </p:nvSpPr>
        <p:spPr>
          <a:xfrm>
            <a:off x="2134950" y="3390325"/>
            <a:ext cx="4705200" cy="5400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Century Gothic"/>
              <a:buChar char="•"/>
            </a:pPr>
            <a:r>
              <a:rPr lang="en" sz="1200">
                <a:solidFill>
                  <a:srgbClr val="C00000"/>
                </a:solidFill>
                <a:latin typeface="Century Gothic"/>
                <a:ea typeface="Century Gothic"/>
                <a:cs typeface="Century Gothic"/>
                <a:sym typeface="Century Gothic"/>
              </a:rPr>
              <a:t>Nitrogen intake </a:t>
            </a:r>
            <a:r>
              <a:rPr lang="en" sz="1200">
                <a:solidFill>
                  <a:srgbClr val="CC0000"/>
                </a:solidFill>
                <a:latin typeface="Century Gothic"/>
                <a:ea typeface="Century Gothic"/>
                <a:cs typeface="Century Gothic"/>
                <a:sym typeface="Century Gothic"/>
              </a:rPr>
              <a:t>&gt;</a:t>
            </a:r>
            <a:r>
              <a:rPr lang="en" sz="1200">
                <a:solidFill>
                  <a:srgbClr val="C00000"/>
                </a:solidFill>
                <a:latin typeface="Century Gothic"/>
                <a:ea typeface="Century Gothic"/>
                <a:cs typeface="Century Gothic"/>
                <a:sym typeface="Century Gothic"/>
              </a:rPr>
              <a:t> loss.</a:t>
            </a:r>
            <a:endParaRPr>
              <a:solidFill>
                <a:schemeClr val="dk1"/>
              </a:solidFill>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 Occurs in growth, pregnancy, lactation and recovery of illness</a:t>
            </a:r>
            <a:r>
              <a:rPr baseline="30000" lang="en" sz="1200">
                <a:solidFill>
                  <a:schemeClr val="dk1"/>
                </a:solidFill>
                <a:latin typeface="Century Gothic"/>
                <a:ea typeface="Century Gothic"/>
                <a:cs typeface="Century Gothic"/>
                <a:sym typeface="Century Gothic"/>
              </a:rPr>
              <a:t>2</a:t>
            </a:r>
            <a:endParaRPr sz="1200">
              <a:solidFill>
                <a:srgbClr val="C00000"/>
              </a:solidFill>
              <a:latin typeface="Century Gothic"/>
              <a:ea typeface="Century Gothic"/>
              <a:cs typeface="Century Gothic"/>
              <a:sym typeface="Century Gothic"/>
            </a:endParaRPr>
          </a:p>
        </p:txBody>
      </p:sp>
      <p:cxnSp>
        <p:nvCxnSpPr>
          <p:cNvPr id="252" name="Google Shape;252;p29"/>
          <p:cNvCxnSpPr/>
          <p:nvPr/>
        </p:nvCxnSpPr>
        <p:spPr>
          <a:xfrm rot="10800000">
            <a:off x="-9750" y="1691450"/>
            <a:ext cx="9163200" cy="25800"/>
          </a:xfrm>
          <a:prstGeom prst="straightConnector1">
            <a:avLst/>
          </a:prstGeom>
          <a:noFill/>
          <a:ln cap="flat" cmpd="sng" w="19050">
            <a:solidFill>
              <a:srgbClr val="6D9EEB"/>
            </a:solidFill>
            <a:prstDash val="dashDot"/>
            <a:round/>
            <a:headEnd len="med" w="med" type="none"/>
            <a:tailEnd len="med" w="med" type="none"/>
          </a:ln>
        </p:spPr>
      </p:cxnSp>
      <p:sp>
        <p:nvSpPr>
          <p:cNvPr id="253" name="Google Shape;253;p29"/>
          <p:cNvSpPr txBox="1"/>
          <p:nvPr/>
        </p:nvSpPr>
        <p:spPr>
          <a:xfrm>
            <a:off x="0" y="4719950"/>
            <a:ext cx="6756600" cy="35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 sz="700" u="none" cap="none" strike="noStrike">
                <a:solidFill>
                  <a:srgbClr val="AEABAB"/>
                </a:solidFill>
                <a:latin typeface="Century Gothic"/>
                <a:ea typeface="Century Gothic"/>
                <a:cs typeface="Century Gothic"/>
                <a:sym typeface="Century Gothic"/>
              </a:rPr>
              <a:t>1</a:t>
            </a:r>
            <a:r>
              <a:rPr lang="en" sz="700">
                <a:solidFill>
                  <a:srgbClr val="AEABAB"/>
                </a:solidFill>
                <a:latin typeface="Century Gothic"/>
                <a:ea typeface="Century Gothic"/>
                <a:cs typeface="Century Gothic"/>
                <a:sym typeface="Century Gothic"/>
              </a:rPr>
              <a:t>.</a:t>
            </a:r>
            <a:r>
              <a:rPr i="0" lang="en" sz="700" u="none" cap="none" strike="noStrike">
                <a:solidFill>
                  <a:srgbClr val="AEABAB"/>
                </a:solidFill>
                <a:latin typeface="Century Gothic"/>
                <a:ea typeface="Century Gothic"/>
                <a:cs typeface="Century Gothic"/>
                <a:sym typeface="Century Gothic"/>
              </a:rPr>
              <a:t> recommended dietary allowance</a:t>
            </a:r>
            <a:endParaRPr i="0" sz="700" u="none" cap="none" strike="noStrike">
              <a:solidFill>
                <a:srgbClr val="AEABAB"/>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 sz="700">
                <a:solidFill>
                  <a:srgbClr val="6AA84F"/>
                </a:solidFill>
                <a:latin typeface="Century Gothic"/>
                <a:ea typeface="Century Gothic"/>
                <a:cs typeface="Century Gothic"/>
                <a:sym typeface="Century Gothic"/>
              </a:rPr>
              <a:t>2.during illness you will be deficient in protein but during recovery you will need more proteins shifting the nitrogen balance from negative to positive nitrogen balance</a:t>
            </a:r>
            <a:endParaRPr sz="700">
              <a:solidFill>
                <a:srgbClr val="6AA84F"/>
              </a:solidFill>
              <a:latin typeface="Century Gothic"/>
              <a:ea typeface="Century Gothic"/>
              <a:cs typeface="Century Gothic"/>
              <a:sym typeface="Century Gothic"/>
            </a:endParaRPr>
          </a:p>
        </p:txBody>
      </p:sp>
      <p:sp>
        <p:nvSpPr>
          <p:cNvPr id="254" name="Google Shape;254;p29"/>
          <p:cNvSpPr txBox="1"/>
          <p:nvPr/>
        </p:nvSpPr>
        <p:spPr>
          <a:xfrm>
            <a:off x="249650" y="3889150"/>
            <a:ext cx="6128700" cy="6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999999"/>
                </a:solidFill>
                <a:latin typeface="Century Gothic"/>
                <a:ea typeface="Century Gothic"/>
                <a:cs typeface="Century Gothic"/>
                <a:sym typeface="Century Gothic"/>
              </a:rPr>
              <a:t>Description of the picture:</a:t>
            </a:r>
            <a:endParaRPr sz="7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999999"/>
                </a:solidFill>
                <a:latin typeface="Century Gothic"/>
                <a:ea typeface="Century Gothic"/>
                <a:cs typeface="Century Gothic"/>
                <a:sym typeface="Century Gothic"/>
              </a:rPr>
              <a:t>A positive nitrogen balance where intake is more than loss.</a:t>
            </a:r>
            <a:endParaRPr sz="7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999999"/>
                </a:solidFill>
                <a:latin typeface="Century Gothic"/>
                <a:ea typeface="Century Gothic"/>
                <a:cs typeface="Century Gothic"/>
                <a:sym typeface="Century Gothic"/>
              </a:rPr>
              <a:t>B: normal nitrogen intake but metabolic stress causes breakdown of tissue protein increasing its loss.</a:t>
            </a:r>
            <a:endParaRPr sz="7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999999"/>
                </a:solidFill>
                <a:latin typeface="Century Gothic"/>
                <a:ea typeface="Century Gothic"/>
                <a:cs typeface="Century Gothic"/>
                <a:sym typeface="Century Gothic"/>
              </a:rPr>
              <a:t>C: inadequate dietary protein cause decrease in protein intake and synthesis with normal nitrogen excretion (nitrogen loss is more than intake).</a:t>
            </a:r>
            <a:endParaRPr sz="7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999999"/>
                </a:solidFill>
                <a:latin typeface="Century Gothic"/>
                <a:ea typeface="Century Gothic"/>
                <a:cs typeface="Century Gothic"/>
                <a:sym typeface="Century Gothic"/>
              </a:rPr>
              <a:t>D: increase protein intake, decrease in synthesis and and increase in excretion (this happen when the body is supplied by proteins NOT required by the body so, the body will excrete the unwanted proteins.</a:t>
            </a:r>
            <a:endParaRPr sz="7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999999"/>
                </a:solidFill>
                <a:latin typeface="Century Gothic"/>
                <a:ea typeface="Century Gothic"/>
                <a:cs typeface="Century Gothic"/>
                <a:sym typeface="Century Gothic"/>
              </a:rPr>
              <a:t>- the nitrogen excreted in the form of urea+ NH4 (ammonium).</a:t>
            </a:r>
            <a:endParaRPr sz="700">
              <a:solidFill>
                <a:srgbClr val="999999"/>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0"/>
          <p:cNvSpPr txBox="1"/>
          <p:nvPr/>
        </p:nvSpPr>
        <p:spPr>
          <a:xfrm>
            <a:off x="2284199" y="167275"/>
            <a:ext cx="4944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Protein–Energy Malnutrition </a:t>
            </a:r>
            <a:endParaRPr>
              <a:solidFill>
                <a:srgbClr val="3C78D8"/>
              </a:solidFill>
              <a:latin typeface="Comfortaa"/>
              <a:ea typeface="Comfortaa"/>
              <a:cs typeface="Comfortaa"/>
              <a:sym typeface="Comfortaa"/>
            </a:endParaRPr>
          </a:p>
        </p:txBody>
      </p:sp>
      <p:sp>
        <p:nvSpPr>
          <p:cNvPr id="260" name="Google Shape;260;p30"/>
          <p:cNvSpPr txBox="1"/>
          <p:nvPr/>
        </p:nvSpPr>
        <p:spPr>
          <a:xfrm>
            <a:off x="624075" y="628975"/>
            <a:ext cx="6672000" cy="831000"/>
          </a:xfrm>
          <a:prstGeom prst="rect">
            <a:avLst/>
          </a:prstGeom>
          <a:noFill/>
          <a:ln>
            <a:noFill/>
          </a:ln>
        </p:spPr>
        <p:txBody>
          <a:bodyPr anchorCtr="0" anchor="t" bIns="45700" lIns="91425" spcFirstLastPara="1" rIns="91425" wrap="square" tIns="45700">
            <a:noAutofit/>
          </a:bodyPr>
          <a:lstStyle/>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Malnutrition: A condition or disease caused by not eating enough food or not eating a balanced diet.</a:t>
            </a:r>
            <a:endParaRPr sz="1200">
              <a:latin typeface="Century Gothic"/>
              <a:ea typeface="Century Gothic"/>
              <a:cs typeface="Century Gothic"/>
              <a:sym typeface="Century Gothic"/>
            </a:endParaRPr>
          </a:p>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Malnutrition is due to inadequate intake of proteins or energy.</a:t>
            </a:r>
            <a:endParaRPr sz="1200">
              <a:latin typeface="Century Gothic"/>
              <a:ea typeface="Century Gothic"/>
              <a:cs typeface="Century Gothic"/>
              <a:sym typeface="Century Gothic"/>
            </a:endParaRPr>
          </a:p>
          <a:p>
            <a:pPr indent="-171446" lvl="0" marL="171446"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two conditions:</a:t>
            </a:r>
            <a:endParaRPr sz="1200">
              <a:latin typeface="Century Gothic"/>
              <a:ea typeface="Century Gothic"/>
              <a:cs typeface="Century Gothic"/>
              <a:sym typeface="Century Gothic"/>
            </a:endParaRPr>
          </a:p>
        </p:txBody>
      </p:sp>
      <p:graphicFrame>
        <p:nvGraphicFramePr>
          <p:cNvPr id="261" name="Google Shape;261;p30"/>
          <p:cNvGraphicFramePr/>
          <p:nvPr/>
        </p:nvGraphicFramePr>
        <p:xfrm>
          <a:off x="500376" y="1627978"/>
          <a:ext cx="3000000" cy="3000000"/>
        </p:xfrm>
        <a:graphic>
          <a:graphicData uri="http://schemas.openxmlformats.org/drawingml/2006/table">
            <a:tbl>
              <a:tblPr>
                <a:noFill/>
                <a:tableStyleId>{4FFAD53E-F3EA-46AC-B7A3-EDFF38AB6E33}</a:tableStyleId>
              </a:tblPr>
              <a:tblGrid>
                <a:gridCol w="1580700"/>
                <a:gridCol w="2757750"/>
                <a:gridCol w="2881625"/>
              </a:tblGrid>
              <a:tr h="461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accent1"/>
                        </a:solidFill>
                        <a:latin typeface="Century Gothic"/>
                        <a:ea typeface="Century Gothic"/>
                        <a:cs typeface="Century Gothic"/>
                        <a:sym typeface="Century Gothic"/>
                      </a:endParaRPr>
                    </a:p>
                  </a:txBody>
                  <a:tcPr marT="38575" marB="38575" marR="121925" marL="121925" anchor="ctr">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 sz="2400">
                          <a:solidFill>
                            <a:srgbClr val="FFFFFF"/>
                          </a:solidFill>
                          <a:latin typeface="Century Gothic"/>
                          <a:ea typeface="Century Gothic"/>
                          <a:cs typeface="Century Gothic"/>
                          <a:sym typeface="Century Gothic"/>
                        </a:rPr>
                        <a:t>M</a:t>
                      </a:r>
                      <a:r>
                        <a:rPr b="1" lang="en" sz="2400" u="none" cap="none" strike="noStrike">
                          <a:solidFill>
                            <a:srgbClr val="FFFFFF"/>
                          </a:solidFill>
                          <a:latin typeface="Century Gothic"/>
                          <a:ea typeface="Century Gothic"/>
                          <a:cs typeface="Century Gothic"/>
                          <a:sym typeface="Century Gothic"/>
                        </a:rPr>
                        <a:t>arasmus</a:t>
                      </a:r>
                      <a:endParaRPr b="1" sz="2400" u="none" cap="none" strike="noStrike">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 sz="2400">
                          <a:solidFill>
                            <a:srgbClr val="FFFFFF"/>
                          </a:solidFill>
                          <a:latin typeface="Century Gothic"/>
                          <a:ea typeface="Century Gothic"/>
                          <a:cs typeface="Century Gothic"/>
                          <a:sym typeface="Century Gothic"/>
                        </a:rPr>
                        <a:t>K</a:t>
                      </a:r>
                      <a:r>
                        <a:rPr b="1" lang="en" sz="2400" u="none" cap="none" strike="noStrike">
                          <a:solidFill>
                            <a:srgbClr val="FFFFFF"/>
                          </a:solidFill>
                          <a:latin typeface="Century Gothic"/>
                          <a:ea typeface="Century Gothic"/>
                          <a:cs typeface="Century Gothic"/>
                          <a:sym typeface="Century Gothic"/>
                        </a:rPr>
                        <a:t>washiorkor</a:t>
                      </a:r>
                      <a:endParaRPr b="1" sz="2400" u="none" cap="none" strike="noStrike">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3C78D8"/>
                    </a:solidFill>
                  </a:tcPr>
                </a:tc>
              </a:tr>
              <a:tr h="46132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entury Gothic"/>
                          <a:ea typeface="Century Gothic"/>
                          <a:cs typeface="Century Gothic"/>
                          <a:sym typeface="Century Gothic"/>
                        </a:rPr>
                        <a:t>Cause </a:t>
                      </a:r>
                      <a:endParaRPr b="1" sz="14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 sz="1200" u="none" cap="none" strike="noStrike">
                          <a:solidFill>
                            <a:srgbClr val="CC0000"/>
                          </a:solidFill>
                          <a:latin typeface="Century Gothic"/>
                          <a:ea typeface="Century Gothic"/>
                          <a:cs typeface="Century Gothic"/>
                          <a:sym typeface="Century Gothic"/>
                        </a:rPr>
                        <a:t>Inadequate </a:t>
                      </a:r>
                      <a:r>
                        <a:rPr lang="en" sz="1200">
                          <a:solidFill>
                            <a:srgbClr val="CC0000"/>
                          </a:solidFill>
                          <a:latin typeface="Century Gothic"/>
                          <a:ea typeface="Century Gothic"/>
                          <a:cs typeface="Century Gothic"/>
                          <a:sym typeface="Century Gothic"/>
                        </a:rPr>
                        <a:t>energy</a:t>
                      </a:r>
                      <a:r>
                        <a:rPr lang="en" sz="1200">
                          <a:latin typeface="Century Gothic"/>
                          <a:ea typeface="Century Gothic"/>
                          <a:cs typeface="Century Gothic"/>
                          <a:sym typeface="Century Gothic"/>
                        </a:rPr>
                        <a:t> </a:t>
                      </a:r>
                      <a:r>
                        <a:rPr lang="en" sz="1200" u="none" cap="none" strike="noStrike">
                          <a:latin typeface="Century Gothic"/>
                          <a:ea typeface="Century Gothic"/>
                          <a:cs typeface="Century Gothic"/>
                          <a:sym typeface="Century Gothic"/>
                        </a:rPr>
                        <a:t>intake with </a:t>
                      </a:r>
                      <a:r>
                        <a:rPr lang="en" sz="1200" u="none" cap="none" strike="noStrike">
                          <a:solidFill>
                            <a:srgbClr val="CC0000"/>
                          </a:solidFill>
                          <a:latin typeface="Century Gothic"/>
                          <a:ea typeface="Century Gothic"/>
                          <a:cs typeface="Century Gothic"/>
                          <a:sym typeface="Century Gothic"/>
                        </a:rPr>
                        <a:t>adequate protein</a:t>
                      </a:r>
                      <a:r>
                        <a:rPr lang="en" sz="1200" u="none" cap="none" strike="noStrike">
                          <a:latin typeface="Century Gothic"/>
                          <a:ea typeface="Century Gothic"/>
                          <a:cs typeface="Century Gothic"/>
                          <a:sym typeface="Century Gothic"/>
                        </a:rPr>
                        <a:t> intake.</a:t>
                      </a:r>
                      <a:endParaRPr sz="12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200" u="none" cap="none" strike="noStrike">
                          <a:solidFill>
                            <a:srgbClr val="CC0000"/>
                          </a:solidFill>
                          <a:latin typeface="Century Gothic"/>
                          <a:ea typeface="Century Gothic"/>
                          <a:cs typeface="Century Gothic"/>
                          <a:sym typeface="Century Gothic"/>
                        </a:rPr>
                        <a:t>Inadequate </a:t>
                      </a:r>
                      <a:r>
                        <a:rPr lang="en" sz="1200">
                          <a:solidFill>
                            <a:srgbClr val="CC0000"/>
                          </a:solidFill>
                          <a:latin typeface="Century Gothic"/>
                          <a:ea typeface="Century Gothic"/>
                          <a:cs typeface="Century Gothic"/>
                          <a:sym typeface="Century Gothic"/>
                        </a:rPr>
                        <a:t>proteins</a:t>
                      </a:r>
                      <a:r>
                        <a:rPr lang="en" sz="1200">
                          <a:latin typeface="Century Gothic"/>
                          <a:ea typeface="Century Gothic"/>
                          <a:cs typeface="Century Gothic"/>
                          <a:sym typeface="Century Gothic"/>
                        </a:rPr>
                        <a:t> </a:t>
                      </a:r>
                      <a:r>
                        <a:rPr lang="en" sz="1200" u="none" cap="none" strike="noStrike">
                          <a:latin typeface="Century Gothic"/>
                          <a:ea typeface="Century Gothic"/>
                          <a:cs typeface="Century Gothic"/>
                          <a:sym typeface="Century Gothic"/>
                        </a:rPr>
                        <a:t>intake with </a:t>
                      </a:r>
                      <a:r>
                        <a:rPr lang="en" sz="1200" u="none" cap="none" strike="noStrike">
                          <a:solidFill>
                            <a:srgbClr val="CC0000"/>
                          </a:solidFill>
                          <a:latin typeface="Century Gothic"/>
                          <a:ea typeface="Century Gothic"/>
                          <a:cs typeface="Century Gothic"/>
                          <a:sym typeface="Century Gothic"/>
                        </a:rPr>
                        <a:t>adequate energy</a:t>
                      </a:r>
                      <a:r>
                        <a:rPr lang="en" sz="1200" u="none" cap="none" strike="noStrike">
                          <a:latin typeface="Century Gothic"/>
                          <a:ea typeface="Century Gothic"/>
                          <a:cs typeface="Century Gothic"/>
                          <a:sym typeface="Century Gothic"/>
                        </a:rPr>
                        <a:t> intake. </a:t>
                      </a:r>
                      <a:endParaRPr sz="12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518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entury Gothic"/>
                          <a:ea typeface="Century Gothic"/>
                          <a:cs typeface="Century Gothic"/>
                          <a:sym typeface="Century Gothic"/>
                        </a:rPr>
                        <a:t>Age and food intake </a:t>
                      </a:r>
                      <a:endParaRPr b="1" sz="14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1– 3 years</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Mother</a:t>
                      </a:r>
                      <a:r>
                        <a:rPr lang="en" sz="1200">
                          <a:latin typeface="Century Gothic"/>
                          <a:ea typeface="Century Gothic"/>
                          <a:cs typeface="Century Gothic"/>
                          <a:sym typeface="Century Gothic"/>
                        </a:rPr>
                        <a:t>’</a:t>
                      </a:r>
                      <a:r>
                        <a:rPr lang="en" sz="1200" u="none" cap="none" strike="noStrike">
                          <a:latin typeface="Century Gothic"/>
                          <a:ea typeface="Century Gothic"/>
                          <a:cs typeface="Century Gothic"/>
                          <a:sym typeface="Century Gothic"/>
                        </a:rPr>
                        <a:t>s milk is supplemented with food (cereals) deficient in calories</a:t>
                      </a:r>
                      <a:endParaRPr sz="12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After </a:t>
                      </a:r>
                      <a:r>
                        <a:rPr lang="en" sz="1200">
                          <a:latin typeface="Century Gothic"/>
                          <a:ea typeface="Century Gothic"/>
                          <a:cs typeface="Century Gothic"/>
                          <a:sym typeface="Century Gothic"/>
                        </a:rPr>
                        <a:t>Weaning</a:t>
                      </a:r>
                      <a:r>
                        <a:rPr baseline="30000" lang="en" sz="1200">
                          <a:latin typeface="Century Gothic"/>
                          <a:ea typeface="Century Gothic"/>
                          <a:cs typeface="Century Gothic"/>
                          <a:sym typeface="Century Gothic"/>
                        </a:rPr>
                        <a:t>1</a:t>
                      </a:r>
                      <a:r>
                        <a:rPr lang="en" sz="1200" u="none" cap="none" strike="noStrike">
                          <a:latin typeface="Century Gothic"/>
                          <a:ea typeface="Century Gothic"/>
                          <a:cs typeface="Century Gothic"/>
                          <a:sym typeface="Century Gothic"/>
                        </a:rPr>
                        <a:t>(at about 1 year)</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Diet mainly contain CHOs</a:t>
                      </a:r>
                      <a:endParaRPr sz="12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322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entury Gothic"/>
                          <a:ea typeface="Century Gothic"/>
                          <a:cs typeface="Century Gothic"/>
                          <a:sym typeface="Century Gothic"/>
                        </a:rPr>
                        <a:t>Symptoms </a:t>
                      </a:r>
                      <a:endParaRPr b="1" sz="14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Arrested growth</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Extreme muscle wasting</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Weakness</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Weight loss</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No edema or changes in plasma proteins</a:t>
                      </a:r>
                      <a:endParaRPr sz="1200" u="none" cap="none" strike="noStrike">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edema</a:t>
                      </a:r>
                      <a:r>
                        <a:rPr baseline="30000" lang="en" sz="1200">
                          <a:latin typeface="Century Gothic"/>
                          <a:ea typeface="Century Gothic"/>
                          <a:cs typeface="Century Gothic"/>
                          <a:sym typeface="Century Gothic"/>
                        </a:rPr>
                        <a:t>2</a:t>
                      </a:r>
                      <a:r>
                        <a:rPr lang="en" sz="1200" u="none" cap="none" strike="noStrike">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Distended abdomen</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Diarrhea</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Dermatitis / thin hair</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enlarged fatty liver</a:t>
                      </a:r>
                      <a:endParaRPr>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rgbClr val="000000"/>
                        </a:buClr>
                        <a:buSzPts val="1200"/>
                        <a:buFont typeface="Century Gothic"/>
                        <a:buChar char="•"/>
                      </a:pPr>
                      <a:r>
                        <a:rPr lang="en" sz="1200" u="none" cap="none" strike="noStrike">
                          <a:latin typeface="Century Gothic"/>
                          <a:ea typeface="Century Gothic"/>
                          <a:cs typeface="Century Gothic"/>
                          <a:sym typeface="Century Gothic"/>
                        </a:rPr>
                        <a:t>Low plasma albumin</a:t>
                      </a:r>
                      <a:endParaRPr>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descr="https://lh3.googleusercontent.com/l70iAGyxpYFxs3a8vblMdk9a3kbxgEWanpI1SbYNjawefkiKLnUPn1bAOzLLuQ8Y3FCE3jKnFK0kuRflHVjvxxX2HrjGSDREKA5WGyPhUznwvqvA9oUJLxoGiDraI1TsDN4CCa3aVG8" id="262" name="Google Shape;262;p30"/>
          <p:cNvPicPr preferRelativeResize="0"/>
          <p:nvPr/>
        </p:nvPicPr>
        <p:blipFill rotWithShape="1">
          <a:blip r:embed="rId3">
            <a:alphaModFix/>
          </a:blip>
          <a:srcRect b="12146" l="52355" r="12147" t="6552"/>
          <a:stretch/>
        </p:blipFill>
        <p:spPr>
          <a:xfrm>
            <a:off x="7792900" y="253875"/>
            <a:ext cx="1106051" cy="2106300"/>
          </a:xfrm>
          <a:prstGeom prst="rect">
            <a:avLst/>
          </a:prstGeom>
          <a:noFill/>
          <a:ln>
            <a:noFill/>
          </a:ln>
        </p:spPr>
      </p:pic>
      <p:pic>
        <p:nvPicPr>
          <p:cNvPr descr="https://lh3.googleusercontent.com/l70iAGyxpYFxs3a8vblMdk9a3kbxgEWanpI1SbYNjawefkiKLnUPn1bAOzLLuQ8Y3FCE3jKnFK0kuRflHVjvxxX2HrjGSDREKA5WGyPhUznwvqvA9oUJLxoGiDraI1TsDN4CCa3aVG8" id="263" name="Google Shape;263;p30"/>
          <p:cNvPicPr preferRelativeResize="0"/>
          <p:nvPr/>
        </p:nvPicPr>
        <p:blipFill rotWithShape="1">
          <a:blip r:embed="rId3">
            <a:alphaModFix/>
          </a:blip>
          <a:srcRect b="13758" l="19391" r="48044" t="5498"/>
          <a:stretch/>
        </p:blipFill>
        <p:spPr>
          <a:xfrm>
            <a:off x="7843700" y="2614075"/>
            <a:ext cx="1004452" cy="2334000"/>
          </a:xfrm>
          <a:prstGeom prst="rect">
            <a:avLst/>
          </a:prstGeom>
          <a:noFill/>
          <a:ln>
            <a:noFill/>
          </a:ln>
        </p:spPr>
      </p:pic>
      <p:sp>
        <p:nvSpPr>
          <p:cNvPr id="264" name="Google Shape;264;p30"/>
          <p:cNvSpPr txBox="1"/>
          <p:nvPr/>
        </p:nvSpPr>
        <p:spPr>
          <a:xfrm>
            <a:off x="461950" y="4739850"/>
            <a:ext cx="31980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a:t>
            </a:r>
            <a:r>
              <a:rPr lang="en" sz="700">
                <a:solidFill>
                  <a:srgbClr val="6AA84F"/>
                </a:solidFill>
                <a:latin typeface="Century Gothic"/>
                <a:ea typeface="Century Gothic"/>
                <a:cs typeface="Century Gothic"/>
                <a:sym typeface="Century Gothic"/>
              </a:rPr>
              <a:t>When breast feeding stop.</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2.Due to </a:t>
            </a:r>
            <a:r>
              <a:rPr lang="en" sz="700">
                <a:solidFill>
                  <a:srgbClr val="6AA84F"/>
                </a:solidFill>
                <a:latin typeface="Century Gothic"/>
                <a:ea typeface="Century Gothic"/>
                <a:cs typeface="Century Gothic"/>
                <a:sym typeface="Century Gothic"/>
              </a:rPr>
              <a:t>protein</a:t>
            </a:r>
            <a:r>
              <a:rPr lang="en" sz="700">
                <a:solidFill>
                  <a:srgbClr val="6AA84F"/>
                </a:solidFill>
                <a:latin typeface="Century Gothic"/>
                <a:ea typeface="Century Gothic"/>
                <a:cs typeface="Century Gothic"/>
                <a:sym typeface="Century Gothic"/>
              </a:rPr>
              <a:t> </a:t>
            </a:r>
            <a:r>
              <a:rPr lang="en" sz="700">
                <a:solidFill>
                  <a:srgbClr val="6AA84F"/>
                </a:solidFill>
                <a:latin typeface="Century Gothic"/>
                <a:ea typeface="Century Gothic"/>
                <a:cs typeface="Century Gothic"/>
                <a:sym typeface="Century Gothic"/>
              </a:rPr>
              <a:t>deficiency.</a:t>
            </a:r>
            <a:r>
              <a:rPr lang="en" sz="700">
                <a:solidFill>
                  <a:srgbClr val="6AA84F"/>
                </a:solidFill>
                <a:latin typeface="Century Gothic"/>
                <a:ea typeface="Century Gothic"/>
                <a:cs typeface="Century Gothic"/>
                <a:sym typeface="Century Gothic"/>
              </a:rPr>
              <a:t> </a:t>
            </a:r>
            <a:endParaRPr sz="700">
              <a:solidFill>
                <a:srgbClr val="6AA84F"/>
              </a:solidFill>
              <a:latin typeface="Century Gothic"/>
              <a:ea typeface="Century Gothic"/>
              <a:cs typeface="Century Gothic"/>
              <a:sym typeface="Century Gothic"/>
            </a:endParaRPr>
          </a:p>
        </p:txBody>
      </p:sp>
      <p:sp>
        <p:nvSpPr>
          <p:cNvPr id="265" name="Google Shape;265;p3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1"/>
          <p:cNvSpPr txBox="1"/>
          <p:nvPr/>
        </p:nvSpPr>
        <p:spPr>
          <a:xfrm>
            <a:off x="3214720" y="173171"/>
            <a:ext cx="2857800" cy="41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Carbohydrates</a:t>
            </a:r>
            <a:endParaRPr>
              <a:solidFill>
                <a:srgbClr val="3C78D8"/>
              </a:solidFill>
              <a:latin typeface="Comfortaa"/>
              <a:ea typeface="Comfortaa"/>
              <a:cs typeface="Comfortaa"/>
              <a:sym typeface="Comfortaa"/>
            </a:endParaRPr>
          </a:p>
        </p:txBody>
      </p:sp>
      <p:grpSp>
        <p:nvGrpSpPr>
          <p:cNvPr id="271" name="Google Shape;271;p31"/>
          <p:cNvGrpSpPr/>
          <p:nvPr/>
        </p:nvGrpSpPr>
        <p:grpSpPr>
          <a:xfrm>
            <a:off x="4390482" y="753299"/>
            <a:ext cx="664677" cy="539675"/>
            <a:chOff x="4630955" y="3996981"/>
            <a:chExt cx="914400" cy="1828787"/>
          </a:xfrm>
        </p:grpSpPr>
        <p:sp>
          <p:nvSpPr>
            <p:cNvPr id="272" name="Google Shape;272;p31"/>
            <p:cNvSpPr/>
            <p:nvPr/>
          </p:nvSpPr>
          <p:spPr>
            <a:xfrm>
              <a:off x="4630955" y="3996981"/>
              <a:ext cx="914400" cy="914400"/>
            </a:xfrm>
            <a:prstGeom prst="rtTriangle">
              <a:avLst/>
            </a:prstGeom>
            <a:solidFill>
              <a:srgbClr val="C9DAF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73" name="Google Shape;273;p31"/>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grpSp>
        <p:nvGrpSpPr>
          <p:cNvPr id="274" name="Google Shape;274;p31"/>
          <p:cNvGrpSpPr/>
          <p:nvPr/>
        </p:nvGrpSpPr>
        <p:grpSpPr>
          <a:xfrm rot="10800000">
            <a:off x="3619375" y="1070712"/>
            <a:ext cx="664677" cy="519747"/>
            <a:chOff x="4630955" y="3996960"/>
            <a:chExt cx="914400" cy="1828808"/>
          </a:xfrm>
        </p:grpSpPr>
        <p:sp>
          <p:nvSpPr>
            <p:cNvPr id="275" name="Google Shape;275;p31"/>
            <p:cNvSpPr/>
            <p:nvPr/>
          </p:nvSpPr>
          <p:spPr>
            <a:xfrm>
              <a:off x="4630955" y="3996960"/>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76" name="Google Shape;276;p31"/>
            <p:cNvSpPr/>
            <p:nvPr/>
          </p:nvSpPr>
          <p:spPr>
            <a:xfrm rot="5400000">
              <a:off x="4630955" y="4911368"/>
              <a:ext cx="914400" cy="914400"/>
            </a:xfrm>
            <a:prstGeom prst="rtTriangle">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grpSp>
        <p:nvGrpSpPr>
          <p:cNvPr id="277" name="Google Shape;277;p31"/>
          <p:cNvGrpSpPr/>
          <p:nvPr/>
        </p:nvGrpSpPr>
        <p:grpSpPr>
          <a:xfrm>
            <a:off x="4390482" y="1454605"/>
            <a:ext cx="664677" cy="516449"/>
            <a:chOff x="4630955" y="3996981"/>
            <a:chExt cx="914400" cy="1828787"/>
          </a:xfrm>
        </p:grpSpPr>
        <p:sp>
          <p:nvSpPr>
            <p:cNvPr id="278" name="Google Shape;278;p31"/>
            <p:cNvSpPr/>
            <p:nvPr/>
          </p:nvSpPr>
          <p:spPr>
            <a:xfrm>
              <a:off x="4630955" y="3996981"/>
              <a:ext cx="914400" cy="914400"/>
            </a:xfrm>
            <a:prstGeom prst="rtTriangle">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79" name="Google Shape;279;p31"/>
            <p:cNvSpPr/>
            <p:nvPr/>
          </p:nvSpPr>
          <p:spPr>
            <a:xfrm rot="5400000">
              <a:off x="4630955" y="4911368"/>
              <a:ext cx="914400" cy="914400"/>
            </a:xfrm>
            <a:prstGeom prst="rtTriangle">
              <a:avLst/>
            </a:prstGeom>
            <a:solidFill>
              <a:srgbClr val="F3F3F3"/>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sp>
        <p:nvSpPr>
          <p:cNvPr id="280" name="Google Shape;280;p31"/>
          <p:cNvSpPr txBox="1"/>
          <p:nvPr/>
        </p:nvSpPr>
        <p:spPr>
          <a:xfrm>
            <a:off x="5161574" y="919175"/>
            <a:ext cx="3606300" cy="221700"/>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Their major role in diet is energy production </a:t>
            </a:r>
            <a:endParaRPr>
              <a:latin typeface="Century Gothic"/>
              <a:ea typeface="Century Gothic"/>
              <a:cs typeface="Century Gothic"/>
              <a:sym typeface="Century Gothic"/>
            </a:endParaRPr>
          </a:p>
        </p:txBody>
      </p:sp>
      <p:sp>
        <p:nvSpPr>
          <p:cNvPr id="281" name="Google Shape;281;p31"/>
          <p:cNvSpPr txBox="1"/>
          <p:nvPr/>
        </p:nvSpPr>
        <p:spPr>
          <a:xfrm>
            <a:off x="5161581" y="1574369"/>
            <a:ext cx="3220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 sz="1200" u="none" cap="none" strike="noStrike">
                <a:solidFill>
                  <a:srgbClr val="CC0000"/>
                </a:solidFill>
                <a:latin typeface="Century Gothic"/>
                <a:ea typeface="Century Gothic"/>
                <a:cs typeface="Century Gothic"/>
                <a:sym typeface="Century Gothic"/>
              </a:rPr>
              <a:t>RDA: 130 g/day for adults and children</a:t>
            </a:r>
            <a:endParaRPr>
              <a:solidFill>
                <a:srgbClr val="CC0000"/>
              </a:solidFill>
              <a:latin typeface="Century Gothic"/>
              <a:ea typeface="Century Gothic"/>
              <a:cs typeface="Century Gothic"/>
              <a:sym typeface="Century Gothic"/>
            </a:endParaRPr>
          </a:p>
        </p:txBody>
      </p:sp>
      <p:sp>
        <p:nvSpPr>
          <p:cNvPr id="282" name="Google Shape;282;p31"/>
          <p:cNvSpPr txBox="1"/>
          <p:nvPr/>
        </p:nvSpPr>
        <p:spPr>
          <a:xfrm>
            <a:off x="761619" y="875852"/>
            <a:ext cx="2857800" cy="1015800"/>
          </a:xfrm>
          <a:prstGeom prst="rect">
            <a:avLst/>
          </a:prstGeom>
          <a:noFill/>
          <a:ln>
            <a:noFill/>
          </a:ln>
        </p:spPr>
        <p:txBody>
          <a:bodyPr anchorCtr="0" anchor="t" bIns="45700" lIns="91425" spcFirstLastPara="1" rIns="91425" wrap="square" tIns="45700">
            <a:noAutofit/>
          </a:bodyPr>
          <a:lstStyle/>
          <a:p>
            <a:pPr indent="-128587" lvl="0" marL="128587"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Types in diet: </a:t>
            </a:r>
            <a:endParaRPr>
              <a:latin typeface="Century Gothic"/>
              <a:ea typeface="Century Gothic"/>
              <a:cs typeface="Century Gothic"/>
              <a:sym typeface="Century Gothic"/>
            </a:endParaRPr>
          </a:p>
          <a:p>
            <a:pPr indent="-342892" lvl="0" marL="342892" marR="0" rtl="0" algn="l">
              <a:lnSpc>
                <a:spcPct val="100000"/>
              </a:lnSpc>
              <a:spcBef>
                <a:spcPts val="0"/>
              </a:spcBef>
              <a:spcAft>
                <a:spcPts val="0"/>
              </a:spcAft>
              <a:buClr>
                <a:srgbClr val="000000"/>
              </a:buClr>
              <a:buSzPts val="1200"/>
              <a:buFont typeface="Century Gothic"/>
              <a:buAutoNum type="arabicPeriod"/>
            </a:pPr>
            <a:r>
              <a:rPr i="0" lang="en" sz="1200" u="none" cap="none" strike="noStrike">
                <a:solidFill>
                  <a:srgbClr val="000000"/>
                </a:solidFill>
                <a:latin typeface="Century Gothic"/>
                <a:ea typeface="Century Gothic"/>
                <a:cs typeface="Century Gothic"/>
                <a:sym typeface="Century Gothic"/>
              </a:rPr>
              <a:t>Simple CHO : sucrose, fructose, lactose, corn syrup.</a:t>
            </a:r>
            <a:endParaRPr>
              <a:latin typeface="Century Gothic"/>
              <a:ea typeface="Century Gothic"/>
              <a:cs typeface="Century Gothic"/>
              <a:sym typeface="Century Gothic"/>
            </a:endParaRPr>
          </a:p>
          <a:p>
            <a:pPr indent="-342892" lvl="0" marL="342892" marR="0" rtl="0" algn="l">
              <a:lnSpc>
                <a:spcPct val="100000"/>
              </a:lnSpc>
              <a:spcBef>
                <a:spcPts val="0"/>
              </a:spcBef>
              <a:spcAft>
                <a:spcPts val="0"/>
              </a:spcAft>
              <a:buClr>
                <a:srgbClr val="000000"/>
              </a:buClr>
              <a:buSzPts val="1200"/>
              <a:buFont typeface="Century Gothic"/>
              <a:buAutoNum type="arabicPeriod"/>
            </a:pPr>
            <a:r>
              <a:rPr i="0" lang="en" sz="1200" u="none" cap="none" strike="noStrike">
                <a:solidFill>
                  <a:srgbClr val="000000"/>
                </a:solidFill>
                <a:latin typeface="Century Gothic"/>
                <a:ea typeface="Century Gothic"/>
                <a:cs typeface="Century Gothic"/>
                <a:sym typeface="Century Gothic"/>
              </a:rPr>
              <a:t>Complex CHOs: whole grains, pasta, wheat, starch.</a:t>
            </a:r>
            <a:endParaRPr>
              <a:latin typeface="Century Gothic"/>
              <a:ea typeface="Century Gothic"/>
              <a:cs typeface="Century Gothic"/>
              <a:sym typeface="Century Gothic"/>
            </a:endParaRPr>
          </a:p>
        </p:txBody>
      </p:sp>
      <p:sp>
        <p:nvSpPr>
          <p:cNvPr id="283" name="Google Shape;283;p31"/>
          <p:cNvSpPr txBox="1"/>
          <p:nvPr/>
        </p:nvSpPr>
        <p:spPr>
          <a:xfrm>
            <a:off x="1121925" y="2376675"/>
            <a:ext cx="42810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Protein–Sparing Effect</a:t>
            </a:r>
            <a:endParaRPr>
              <a:solidFill>
                <a:srgbClr val="3C78D8"/>
              </a:solidFill>
              <a:latin typeface="Comfortaa"/>
              <a:ea typeface="Comfortaa"/>
              <a:cs typeface="Comfortaa"/>
              <a:sym typeface="Comfortaa"/>
            </a:endParaRPr>
          </a:p>
        </p:txBody>
      </p:sp>
      <p:sp>
        <p:nvSpPr>
          <p:cNvPr id="284" name="Google Shape;284;p31"/>
          <p:cNvSpPr txBox="1"/>
          <p:nvPr/>
        </p:nvSpPr>
        <p:spPr>
          <a:xfrm>
            <a:off x="401775" y="3070650"/>
            <a:ext cx="5670600" cy="2769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Dietary protein requirements and </a:t>
            </a:r>
            <a:r>
              <a:rPr lang="en" sz="1200">
                <a:solidFill>
                  <a:schemeClr val="dk1"/>
                </a:solidFill>
                <a:latin typeface="Century Gothic"/>
                <a:ea typeface="Century Gothic"/>
                <a:cs typeface="Century Gothic"/>
                <a:sym typeface="Century Gothic"/>
              </a:rPr>
              <a:t>CHOs</a:t>
            </a:r>
            <a:r>
              <a:rPr baseline="30000" lang="en" sz="1200">
                <a:solidFill>
                  <a:schemeClr val="dk1"/>
                </a:solidFill>
                <a:latin typeface="Century Gothic"/>
                <a:ea typeface="Century Gothic"/>
                <a:cs typeface="Century Gothic"/>
                <a:sym typeface="Century Gothic"/>
              </a:rPr>
              <a:t>1 </a:t>
            </a:r>
            <a:r>
              <a:rPr i="0" lang="en" sz="1200" u="none" cap="none" strike="noStrike">
                <a:solidFill>
                  <a:srgbClr val="000000"/>
                </a:solidFill>
                <a:latin typeface="Century Gothic"/>
                <a:ea typeface="Century Gothic"/>
                <a:cs typeface="Century Gothic"/>
                <a:sym typeface="Century Gothic"/>
              </a:rPr>
              <a:t>diet are related to each other</a:t>
            </a:r>
            <a:endParaRPr>
              <a:latin typeface="Century Gothic"/>
              <a:ea typeface="Century Gothic"/>
              <a:cs typeface="Century Gothic"/>
              <a:sym typeface="Century Gothic"/>
            </a:endParaRPr>
          </a:p>
        </p:txBody>
      </p:sp>
      <p:grpSp>
        <p:nvGrpSpPr>
          <p:cNvPr id="285" name="Google Shape;285;p31"/>
          <p:cNvGrpSpPr/>
          <p:nvPr/>
        </p:nvGrpSpPr>
        <p:grpSpPr>
          <a:xfrm>
            <a:off x="6242483" y="2228348"/>
            <a:ext cx="2730795" cy="2757383"/>
            <a:chOff x="185868" y="0"/>
            <a:chExt cx="2762844" cy="2695916"/>
          </a:xfrm>
        </p:grpSpPr>
        <p:sp>
          <p:nvSpPr>
            <p:cNvPr id="286" name="Google Shape;286;p31"/>
            <p:cNvSpPr/>
            <p:nvPr/>
          </p:nvSpPr>
          <p:spPr>
            <a:xfrm>
              <a:off x="188271" y="0"/>
              <a:ext cx="624300" cy="1289400"/>
            </a:xfrm>
            <a:prstGeom prst="upArrow">
              <a:avLst>
                <a:gd fmla="val 50000" name="adj1"/>
                <a:gd fmla="val 50000" name="adj2"/>
              </a:avLst>
            </a:prstGeom>
            <a:gradFill>
              <a:gsLst>
                <a:gs pos="0">
                  <a:srgbClr val="1155CC"/>
                </a:gs>
                <a:gs pos="100000">
                  <a:srgbClr val="C9DAF8"/>
                </a:gs>
              </a:gsLst>
              <a:path path="circle">
                <a:fillToRect b="100%" r="100%"/>
              </a:path>
              <a:tileRect l="-100%" t="-100%"/>
            </a:gra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87" name="Google Shape;287;p31"/>
            <p:cNvSpPr/>
            <p:nvPr/>
          </p:nvSpPr>
          <p:spPr>
            <a:xfrm>
              <a:off x="708132" y="53725"/>
              <a:ext cx="1806600" cy="12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88" name="Google Shape;288;p31"/>
            <p:cNvSpPr txBox="1"/>
            <p:nvPr/>
          </p:nvSpPr>
          <p:spPr>
            <a:xfrm>
              <a:off x="814983" y="53727"/>
              <a:ext cx="2133600" cy="1289400"/>
            </a:xfrm>
            <a:prstGeom prst="rect">
              <a:avLst/>
            </a:prstGeom>
            <a:solidFill>
              <a:srgbClr val="EFEFEF"/>
            </a:solidFill>
            <a:ln cap="flat" cmpd="sng" w="9525">
              <a:solidFill>
                <a:srgbClr val="6D9EEB"/>
              </a:solidFill>
              <a:prstDash val="solid"/>
              <a:round/>
              <a:headEnd len="sm" w="sm" type="none"/>
              <a:tailEnd len="sm" w="sm" type="none"/>
            </a:ln>
          </p:spPr>
          <p:txBody>
            <a:bodyPr anchorCtr="0" anchor="ctr" bIns="85325" lIns="85325" spcFirstLastPara="1" rIns="85325" wrap="square" tIns="0">
              <a:noAutofit/>
            </a:bodyPr>
            <a:lstStyle/>
            <a:p>
              <a:pPr indent="0" lvl="0" marL="0" marR="0" rtl="0" algn="l">
                <a:lnSpc>
                  <a:spcPct val="9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CHOs intake above RDA: </a:t>
              </a:r>
              <a:endParaRPr>
                <a:latin typeface="Century Gothic"/>
                <a:ea typeface="Century Gothic"/>
                <a:cs typeface="Century Gothic"/>
                <a:sym typeface="Century Gothic"/>
              </a:endParaRPr>
            </a:p>
            <a:p>
              <a:pPr indent="-114300" lvl="1" marL="114300" marR="0" rtl="0" algn="ctr">
                <a:lnSpc>
                  <a:spcPct val="90000"/>
                </a:lnSpc>
                <a:spcBef>
                  <a:spcPts val="420"/>
                </a:spcBef>
                <a:spcAft>
                  <a:spcPts val="0"/>
                </a:spcAft>
                <a:buClr>
                  <a:srgbClr val="000000"/>
                </a:buClr>
                <a:buSzPts val="1200"/>
                <a:buFont typeface="Arial"/>
                <a:buNone/>
              </a:pPr>
              <a:r>
                <a:rPr i="0" lang="en" sz="1200" u="none" cap="none" strike="noStrike">
                  <a:solidFill>
                    <a:srgbClr val="000000"/>
                  </a:solidFill>
                  <a:latin typeface="Century Gothic"/>
                  <a:ea typeface="Century Gothic"/>
                  <a:cs typeface="Century Gothic"/>
                  <a:sym typeface="Century Gothic"/>
                </a:rPr>
                <a:t> - </a:t>
              </a:r>
              <a:r>
                <a:rPr i="0" lang="en" sz="1200" u="none" cap="none" strike="noStrike">
                  <a:latin typeface="Century Gothic"/>
                  <a:ea typeface="Century Gothic"/>
                  <a:cs typeface="Century Gothic"/>
                  <a:sym typeface="Century Gothic"/>
                </a:rPr>
                <a:t>cause </a:t>
              </a:r>
              <a:r>
                <a:rPr i="0" lang="en" sz="1200" u="none" cap="none" strike="noStrike">
                  <a:solidFill>
                    <a:srgbClr val="CC0000"/>
                  </a:solidFill>
                  <a:latin typeface="Century Gothic"/>
                  <a:ea typeface="Century Gothic"/>
                  <a:cs typeface="Century Gothic"/>
                  <a:sym typeface="Century Gothic"/>
                </a:rPr>
                <a:t>weight gain</a:t>
              </a:r>
              <a:r>
                <a:rPr i="0" lang="en" sz="1200" u="none" cap="none" strike="noStrike">
                  <a:latin typeface="Century Gothic"/>
                  <a:ea typeface="Century Gothic"/>
                  <a:cs typeface="Century Gothic"/>
                  <a:sym typeface="Century Gothic"/>
                </a:rPr>
                <a:t> or obesity due to increase fat storage in adipose tissue</a:t>
              </a:r>
              <a:endParaRPr>
                <a:latin typeface="Century Gothic"/>
                <a:ea typeface="Century Gothic"/>
                <a:cs typeface="Century Gothic"/>
                <a:sym typeface="Century Gothic"/>
              </a:endParaRPr>
            </a:p>
          </p:txBody>
        </p:sp>
        <p:sp>
          <p:nvSpPr>
            <p:cNvPr id="289" name="Google Shape;289;p31"/>
            <p:cNvSpPr/>
            <p:nvPr/>
          </p:nvSpPr>
          <p:spPr>
            <a:xfrm>
              <a:off x="185868" y="1406516"/>
              <a:ext cx="629100" cy="1289400"/>
            </a:xfrm>
            <a:prstGeom prst="downArrow">
              <a:avLst>
                <a:gd fmla="val 50000" name="adj1"/>
                <a:gd fmla="val 50000" name="adj2"/>
              </a:avLst>
            </a:prstGeom>
            <a:gradFill>
              <a:gsLst>
                <a:gs pos="0">
                  <a:srgbClr val="1155CC"/>
                </a:gs>
                <a:gs pos="100000">
                  <a:srgbClr val="C9DAF8"/>
                </a:gs>
              </a:gsLst>
              <a:path path="circle">
                <a:fillToRect r="100%" t="100%"/>
              </a:path>
              <a:tileRect b="-100%" l="-100%"/>
            </a:gra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90" name="Google Shape;290;p31"/>
            <p:cNvSpPr/>
            <p:nvPr/>
          </p:nvSpPr>
          <p:spPr>
            <a:xfrm>
              <a:off x="1115861" y="1396763"/>
              <a:ext cx="1505700" cy="12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91" name="Google Shape;291;p31"/>
            <p:cNvSpPr txBox="1"/>
            <p:nvPr/>
          </p:nvSpPr>
          <p:spPr>
            <a:xfrm>
              <a:off x="832512" y="1396781"/>
              <a:ext cx="2116200" cy="1289400"/>
            </a:xfrm>
            <a:prstGeom prst="rect">
              <a:avLst/>
            </a:prstGeom>
            <a:solidFill>
              <a:srgbClr val="F3F3F3"/>
            </a:solidFill>
            <a:ln cap="flat" cmpd="sng" w="9525">
              <a:solidFill>
                <a:srgbClr val="6D9EEB"/>
              </a:solidFill>
              <a:prstDash val="solid"/>
              <a:round/>
              <a:headEnd len="sm" w="sm" type="none"/>
              <a:tailEnd len="sm" w="sm" type="none"/>
            </a:ln>
          </p:spPr>
          <p:txBody>
            <a:bodyPr anchorCtr="0" anchor="ctr" bIns="85325" lIns="85325" spcFirstLastPara="1" rIns="85325" wrap="square" tIns="0">
              <a:noAutofit/>
            </a:bodyPr>
            <a:lstStyle/>
            <a:p>
              <a:pPr indent="0" lvl="0" marL="0" marR="0" rtl="0" algn="l">
                <a:lnSpc>
                  <a:spcPct val="9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CHOs intake </a:t>
              </a:r>
              <a:r>
                <a:rPr lang="en" sz="1200">
                  <a:latin typeface="Century Gothic"/>
                  <a:ea typeface="Century Gothic"/>
                  <a:cs typeface="Century Gothic"/>
                  <a:sym typeface="Century Gothic"/>
                </a:rPr>
                <a:t>below </a:t>
              </a:r>
              <a:r>
                <a:rPr i="0" lang="en" sz="1200" u="none" cap="none" strike="noStrike">
                  <a:solidFill>
                    <a:srgbClr val="000000"/>
                  </a:solidFill>
                  <a:latin typeface="Century Gothic"/>
                  <a:ea typeface="Century Gothic"/>
                  <a:cs typeface="Century Gothic"/>
                  <a:sym typeface="Century Gothic"/>
                </a:rPr>
                <a:t>RDA:  </a:t>
              </a:r>
              <a:endParaRPr>
                <a:latin typeface="Century Gothic"/>
                <a:ea typeface="Century Gothic"/>
                <a:cs typeface="Century Gothic"/>
                <a:sym typeface="Century Gothic"/>
              </a:endParaRPr>
            </a:p>
            <a:p>
              <a:pPr indent="-114300" lvl="1" marL="114300" marR="0" rtl="0" algn="ctr">
                <a:lnSpc>
                  <a:spcPct val="90000"/>
                </a:lnSpc>
                <a:spcBef>
                  <a:spcPts val="420"/>
                </a:spcBef>
                <a:spcAft>
                  <a:spcPts val="0"/>
                </a:spcAft>
                <a:buClr>
                  <a:srgbClr val="000000"/>
                </a:buClr>
                <a:buSzPts val="1200"/>
                <a:buFont typeface="Arial"/>
                <a:buNone/>
              </a:pPr>
              <a:r>
                <a:rPr i="0" lang="en" sz="1200" u="none" cap="none" strike="noStrike">
                  <a:solidFill>
                    <a:srgbClr val="000000"/>
                  </a:solidFill>
                  <a:latin typeface="Century Gothic"/>
                  <a:ea typeface="Century Gothic"/>
                  <a:cs typeface="Century Gothic"/>
                  <a:sym typeface="Century Gothic"/>
                </a:rPr>
                <a:t>  - </a:t>
              </a:r>
              <a:r>
                <a:rPr i="0" lang="en" sz="1200" u="none" cap="none" strike="noStrike">
                  <a:latin typeface="Century Gothic"/>
                  <a:ea typeface="Century Gothic"/>
                  <a:cs typeface="Century Gothic"/>
                  <a:sym typeface="Century Gothic"/>
                </a:rPr>
                <a:t>More protein will be metabolized</a:t>
              </a:r>
              <a:endParaRPr>
                <a:latin typeface="Century Gothic"/>
                <a:ea typeface="Century Gothic"/>
                <a:cs typeface="Century Gothic"/>
                <a:sym typeface="Century Gothic"/>
              </a:endParaRPr>
            </a:p>
            <a:p>
              <a:pPr indent="-114300" lvl="1" marL="114300" marR="0" rtl="0" algn="ctr">
                <a:lnSpc>
                  <a:spcPct val="90000"/>
                </a:lnSpc>
                <a:spcBef>
                  <a:spcPts val="180"/>
                </a:spcBef>
                <a:spcAft>
                  <a:spcPts val="0"/>
                </a:spcAft>
                <a:buClr>
                  <a:srgbClr val="000000"/>
                </a:buClr>
                <a:buSzPts val="1200"/>
                <a:buFont typeface="Arial"/>
                <a:buNone/>
              </a:pPr>
              <a:r>
                <a:rPr i="0" lang="en" sz="1200" u="none" cap="none" strike="noStrike">
                  <a:latin typeface="Century Gothic"/>
                  <a:ea typeface="Century Gothic"/>
                  <a:cs typeface="Century Gothic"/>
                  <a:sym typeface="Century Gothic"/>
                </a:rPr>
                <a:t>- More gluconeogenesis</a:t>
              </a:r>
              <a:endParaRPr>
                <a:latin typeface="Century Gothic"/>
                <a:ea typeface="Century Gothic"/>
                <a:cs typeface="Century Gothic"/>
                <a:sym typeface="Century Gothic"/>
              </a:endParaRPr>
            </a:p>
          </p:txBody>
        </p:sp>
      </p:grpSp>
      <p:grpSp>
        <p:nvGrpSpPr>
          <p:cNvPr id="292" name="Google Shape;292;p31"/>
          <p:cNvGrpSpPr/>
          <p:nvPr/>
        </p:nvGrpSpPr>
        <p:grpSpPr>
          <a:xfrm>
            <a:off x="181425" y="2987713"/>
            <a:ext cx="220397" cy="418516"/>
            <a:chOff x="2391948" y="1635646"/>
            <a:chExt cx="805546" cy="1584088"/>
          </a:xfrm>
        </p:grpSpPr>
        <p:sp>
          <p:nvSpPr>
            <p:cNvPr id="293" name="Google Shape;293;p31"/>
            <p:cNvSpPr/>
            <p:nvPr/>
          </p:nvSpPr>
          <p:spPr>
            <a:xfrm>
              <a:off x="2391994" y="1635646"/>
              <a:ext cx="805500" cy="7920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294" name="Google Shape;294;p31"/>
            <p:cNvSpPr/>
            <p:nvPr/>
          </p:nvSpPr>
          <p:spPr>
            <a:xfrm rot="10800000">
              <a:off x="2391948" y="2427734"/>
              <a:ext cx="805500" cy="792000"/>
            </a:xfrm>
            <a:prstGeom prst="triangle">
              <a:avLst>
                <a:gd fmla="val 0" name="adj"/>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sp>
        <p:nvSpPr>
          <p:cNvPr id="295" name="Google Shape;295;p31"/>
          <p:cNvSpPr/>
          <p:nvPr/>
        </p:nvSpPr>
        <p:spPr>
          <a:xfrm>
            <a:off x="401775" y="3537775"/>
            <a:ext cx="4839600" cy="8310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00000"/>
              </a:lnSpc>
              <a:spcBef>
                <a:spcPts val="0"/>
              </a:spcBef>
              <a:spcAft>
                <a:spcPts val="0"/>
              </a:spcAft>
              <a:buClr>
                <a:srgbClr val="CC0000"/>
              </a:buClr>
              <a:buSzPts val="1200"/>
              <a:buFont typeface="Century Gothic"/>
              <a:buChar char="•"/>
            </a:pPr>
            <a:r>
              <a:rPr i="0" lang="en" sz="1200" u="none" cap="none" strike="noStrike">
                <a:solidFill>
                  <a:srgbClr val="CC0000"/>
                </a:solidFill>
                <a:latin typeface="Century Gothic"/>
                <a:ea typeface="Century Gothic"/>
                <a:cs typeface="Century Gothic"/>
                <a:sym typeface="Century Gothic"/>
              </a:rPr>
              <a:t>CHOs have protein sparing effect:</a:t>
            </a:r>
            <a:endParaRPr>
              <a:solidFill>
                <a:srgbClr val="CC0000"/>
              </a:solidFill>
              <a:latin typeface="Century Gothic"/>
              <a:ea typeface="Century Gothic"/>
              <a:cs typeface="Century Gothic"/>
              <a:sym typeface="Century Gothic"/>
            </a:endParaRPr>
          </a:p>
          <a:p>
            <a:pPr indent="-285742" lvl="0" marL="285742"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       They inhibit gluconeogenesis from amino acids.</a:t>
            </a:r>
            <a:endParaRPr>
              <a:latin typeface="Century Gothic"/>
              <a:ea typeface="Century Gothic"/>
              <a:cs typeface="Century Gothic"/>
              <a:sym typeface="Century Gothic"/>
            </a:endParaRPr>
          </a:p>
          <a:p>
            <a:pPr indent="-285742" lvl="0" marL="285742" marR="0" rtl="0" algn="l">
              <a:lnSpc>
                <a:spcPct val="10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That way amino acids are used for repair and maintenance of tissue protein.</a:t>
            </a:r>
            <a:endParaRPr>
              <a:latin typeface="Century Gothic"/>
              <a:ea typeface="Century Gothic"/>
              <a:cs typeface="Century Gothic"/>
              <a:sym typeface="Century Gothic"/>
            </a:endParaRPr>
          </a:p>
        </p:txBody>
      </p:sp>
      <p:grpSp>
        <p:nvGrpSpPr>
          <p:cNvPr id="296" name="Google Shape;296;p31"/>
          <p:cNvGrpSpPr/>
          <p:nvPr/>
        </p:nvGrpSpPr>
        <p:grpSpPr>
          <a:xfrm>
            <a:off x="181412" y="3579843"/>
            <a:ext cx="220397" cy="418516"/>
            <a:chOff x="2391948" y="1635646"/>
            <a:chExt cx="805546" cy="1584088"/>
          </a:xfrm>
        </p:grpSpPr>
        <p:sp>
          <p:nvSpPr>
            <p:cNvPr id="297" name="Google Shape;297;p31"/>
            <p:cNvSpPr/>
            <p:nvPr/>
          </p:nvSpPr>
          <p:spPr>
            <a:xfrm>
              <a:off x="2391994" y="1635646"/>
              <a:ext cx="805500" cy="792000"/>
            </a:xfrm>
            <a:prstGeom prst="rect">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chemeClr val="accent1"/>
                </a:solidFill>
                <a:latin typeface="Arial"/>
                <a:ea typeface="Arial"/>
                <a:cs typeface="Arial"/>
                <a:sym typeface="Arial"/>
              </a:endParaRPr>
            </a:p>
          </p:txBody>
        </p:sp>
        <p:sp>
          <p:nvSpPr>
            <p:cNvPr id="298" name="Google Shape;298;p31"/>
            <p:cNvSpPr/>
            <p:nvPr/>
          </p:nvSpPr>
          <p:spPr>
            <a:xfrm rot="10800000">
              <a:off x="2391948" y="2427734"/>
              <a:ext cx="805500" cy="792000"/>
            </a:xfrm>
            <a:prstGeom prst="triangle">
              <a:avLst>
                <a:gd fmla="val 0" name="adj"/>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chemeClr val="accent1"/>
                </a:solidFill>
                <a:latin typeface="Arial"/>
                <a:ea typeface="Arial"/>
                <a:cs typeface="Arial"/>
                <a:sym typeface="Arial"/>
              </a:endParaRPr>
            </a:p>
          </p:txBody>
        </p:sp>
      </p:grpSp>
      <p:sp>
        <p:nvSpPr>
          <p:cNvPr id="299" name="Google Shape;299;p31"/>
          <p:cNvSpPr txBox="1"/>
          <p:nvPr/>
        </p:nvSpPr>
        <p:spPr>
          <a:xfrm>
            <a:off x="0" y="4725000"/>
            <a:ext cx="43308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a:t>
            </a:r>
            <a:r>
              <a:rPr lang="en" sz="700">
                <a:solidFill>
                  <a:srgbClr val="6AA84F"/>
                </a:solidFill>
                <a:latin typeface="Century Gothic"/>
                <a:ea typeface="Century Gothic"/>
                <a:cs typeface="Century Gothic"/>
                <a:sym typeface="Century Gothic"/>
              </a:rPr>
              <a:t>CHOs prevent you from losing muscle mass HOW? When there is CHOs </a:t>
            </a:r>
            <a:r>
              <a:rPr lang="en" sz="700">
                <a:solidFill>
                  <a:srgbClr val="6AA84F"/>
                </a:solidFill>
                <a:latin typeface="Century Gothic"/>
                <a:ea typeface="Century Gothic"/>
                <a:cs typeface="Century Gothic"/>
                <a:sym typeface="Century Gothic"/>
              </a:rPr>
              <a:t>deficiency</a:t>
            </a:r>
            <a:r>
              <a:rPr lang="en" sz="700">
                <a:solidFill>
                  <a:srgbClr val="6AA84F"/>
                </a:solidFill>
                <a:latin typeface="Century Gothic"/>
                <a:ea typeface="Century Gothic"/>
                <a:cs typeface="Century Gothic"/>
                <a:sym typeface="Century Gothic"/>
              </a:rPr>
              <a:t> the body will use amino acids derived from the muscles for gluconeogenesis causing loss of the muscle mass.</a:t>
            </a:r>
            <a:endParaRPr sz="700">
              <a:solidFill>
                <a:srgbClr val="6AA84F"/>
              </a:solidFill>
              <a:latin typeface="Century Gothic"/>
              <a:ea typeface="Century Gothic"/>
              <a:cs typeface="Century Gothic"/>
              <a:sym typeface="Century Gothic"/>
            </a:endParaRPr>
          </a:p>
        </p:txBody>
      </p:sp>
      <p:sp>
        <p:nvSpPr>
          <p:cNvPr id="300" name="Google Shape;300;p3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2"/>
          <p:cNvSpPr txBox="1"/>
          <p:nvPr/>
        </p:nvSpPr>
        <p:spPr>
          <a:xfrm>
            <a:off x="1000801" y="246725"/>
            <a:ext cx="2531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Dietary </a:t>
            </a:r>
            <a:r>
              <a:rPr b="1" lang="en" sz="2400">
                <a:solidFill>
                  <a:srgbClr val="3C78D8"/>
                </a:solidFill>
                <a:latin typeface="Comfortaa"/>
                <a:ea typeface="Comfortaa"/>
                <a:cs typeface="Comfortaa"/>
                <a:sym typeface="Comfortaa"/>
              </a:rPr>
              <a:t>F</a:t>
            </a:r>
            <a:r>
              <a:rPr b="1" i="0" lang="en" sz="2400" u="none" cap="none" strike="noStrike">
                <a:solidFill>
                  <a:srgbClr val="3C78D8"/>
                </a:solidFill>
                <a:latin typeface="Comfortaa"/>
                <a:ea typeface="Comfortaa"/>
                <a:cs typeface="Comfortaa"/>
                <a:sym typeface="Comfortaa"/>
              </a:rPr>
              <a:t>ibers </a:t>
            </a:r>
            <a:endParaRPr>
              <a:solidFill>
                <a:srgbClr val="3C78D8"/>
              </a:solidFill>
              <a:latin typeface="Comfortaa"/>
              <a:ea typeface="Comfortaa"/>
              <a:cs typeface="Comfortaa"/>
              <a:sym typeface="Comfortaa"/>
            </a:endParaRPr>
          </a:p>
        </p:txBody>
      </p:sp>
      <p:sp>
        <p:nvSpPr>
          <p:cNvPr id="306" name="Google Shape;306;p32"/>
          <p:cNvSpPr txBox="1"/>
          <p:nvPr/>
        </p:nvSpPr>
        <p:spPr>
          <a:xfrm>
            <a:off x="285060" y="1092425"/>
            <a:ext cx="4668300" cy="6462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00000"/>
              </a:lnSpc>
              <a:spcBef>
                <a:spcPts val="0"/>
              </a:spcBef>
              <a:spcAft>
                <a:spcPts val="0"/>
              </a:spcAft>
              <a:buSzPts val="1200"/>
              <a:buFont typeface="Century Gothic"/>
              <a:buChar char="•"/>
            </a:pPr>
            <a:r>
              <a:rPr lang="en" sz="1200">
                <a:latin typeface="Century Gothic"/>
                <a:ea typeface="Century Gothic"/>
                <a:cs typeface="Century Gothic"/>
                <a:sym typeface="Century Gothic"/>
              </a:rPr>
              <a:t>The </a:t>
            </a:r>
            <a:r>
              <a:rPr i="0" lang="en" sz="1200" u="none" cap="none" strike="noStrike">
                <a:latin typeface="Century Gothic"/>
                <a:ea typeface="Century Gothic"/>
                <a:cs typeface="Century Gothic"/>
                <a:sym typeface="Century Gothic"/>
              </a:rPr>
              <a:t>Component of food that can’t be broken down by human digestive enzymes. </a:t>
            </a:r>
            <a:r>
              <a:rPr lang="en" sz="700">
                <a:solidFill>
                  <a:srgbClr val="6AA84F"/>
                </a:solidFill>
                <a:latin typeface="Century Gothic"/>
                <a:ea typeface="Century Gothic"/>
                <a:cs typeface="Century Gothic"/>
                <a:sym typeface="Century Gothic"/>
              </a:rPr>
              <a:t>G</a:t>
            </a:r>
            <a:r>
              <a:rPr i="0" lang="en" sz="700" u="none" cap="none" strike="noStrike">
                <a:solidFill>
                  <a:srgbClr val="6AA84F"/>
                </a:solidFill>
                <a:latin typeface="Century Gothic"/>
                <a:ea typeface="Century Gothic"/>
                <a:cs typeface="Century Gothic"/>
                <a:sym typeface="Century Gothic"/>
              </a:rPr>
              <a:t>ives no energy ( no calories)</a:t>
            </a:r>
            <a:endParaRPr sz="700">
              <a:solidFill>
                <a:srgbClr val="6AA84F"/>
              </a:solidFill>
              <a:latin typeface="Century Gothic"/>
              <a:ea typeface="Century Gothic"/>
              <a:cs typeface="Century Gothic"/>
              <a:sym typeface="Century Gothic"/>
            </a:endParaRPr>
          </a:p>
          <a:p>
            <a:pPr indent="-285742" lvl="0" marL="285742"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RDA (g/day):</a:t>
            </a:r>
            <a:r>
              <a:rPr i="0" lang="en" sz="1200" u="none" cap="none" strike="noStrike">
                <a:solidFill>
                  <a:srgbClr val="CC0000"/>
                </a:solidFill>
                <a:latin typeface="Century Gothic"/>
                <a:ea typeface="Century Gothic"/>
                <a:cs typeface="Century Gothic"/>
                <a:sym typeface="Century Gothic"/>
              </a:rPr>
              <a:t>    : 38,    : 25</a:t>
            </a:r>
            <a:endParaRPr>
              <a:solidFill>
                <a:srgbClr val="CC0000"/>
              </a:solidFill>
              <a:latin typeface="Century Gothic"/>
              <a:ea typeface="Century Gothic"/>
              <a:cs typeface="Century Gothic"/>
              <a:sym typeface="Century Gothic"/>
            </a:endParaRPr>
          </a:p>
        </p:txBody>
      </p:sp>
      <p:sp>
        <p:nvSpPr>
          <p:cNvPr id="307" name="Google Shape;307;p32"/>
          <p:cNvSpPr txBox="1"/>
          <p:nvPr/>
        </p:nvSpPr>
        <p:spPr>
          <a:xfrm>
            <a:off x="5994088" y="199187"/>
            <a:ext cx="2179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Fats in Diet </a:t>
            </a:r>
            <a:endParaRPr>
              <a:solidFill>
                <a:srgbClr val="3C78D8"/>
              </a:solidFill>
              <a:latin typeface="Comfortaa"/>
              <a:ea typeface="Comfortaa"/>
              <a:cs typeface="Comfortaa"/>
              <a:sym typeface="Comfortaa"/>
            </a:endParaRPr>
          </a:p>
        </p:txBody>
      </p:sp>
      <p:sp>
        <p:nvSpPr>
          <p:cNvPr id="308" name="Google Shape;308;p32"/>
          <p:cNvSpPr txBox="1"/>
          <p:nvPr/>
        </p:nvSpPr>
        <p:spPr>
          <a:xfrm>
            <a:off x="5580343" y="1873013"/>
            <a:ext cx="280500" cy="227700"/>
          </a:xfrm>
          <a:prstGeom prst="rect">
            <a:avLst/>
          </a:prstGeom>
          <a:noFill/>
          <a:ln>
            <a:noFill/>
          </a:ln>
        </p:spPr>
        <p:txBody>
          <a:bodyPr anchorCtr="0" anchor="t" bIns="18000" lIns="36000" spcFirstLastPara="1" rIns="36000" wrap="square" tIns="18000">
            <a:no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Exo"/>
                <a:ea typeface="Exo"/>
                <a:cs typeface="Exo"/>
                <a:sym typeface="Exo"/>
              </a:rPr>
              <a:t>03</a:t>
            </a:r>
            <a:endParaRPr b="1" i="0" sz="1000" u="none" cap="none" strike="noStrike">
              <a:solidFill>
                <a:srgbClr val="FFFFFF"/>
              </a:solidFill>
              <a:latin typeface="Exo"/>
              <a:ea typeface="Exo"/>
              <a:cs typeface="Exo"/>
              <a:sym typeface="Exo"/>
            </a:endParaRPr>
          </a:p>
        </p:txBody>
      </p:sp>
      <p:grpSp>
        <p:nvGrpSpPr>
          <p:cNvPr id="309" name="Google Shape;309;p32"/>
          <p:cNvGrpSpPr/>
          <p:nvPr/>
        </p:nvGrpSpPr>
        <p:grpSpPr>
          <a:xfrm>
            <a:off x="5325757" y="708420"/>
            <a:ext cx="220397" cy="418516"/>
            <a:chOff x="2391948" y="1635646"/>
            <a:chExt cx="805546" cy="1584088"/>
          </a:xfrm>
        </p:grpSpPr>
        <p:sp>
          <p:nvSpPr>
            <p:cNvPr id="310" name="Google Shape;310;p32"/>
            <p:cNvSpPr/>
            <p:nvPr/>
          </p:nvSpPr>
          <p:spPr>
            <a:xfrm>
              <a:off x="2391994" y="1635646"/>
              <a:ext cx="805500" cy="792000"/>
            </a:xfrm>
            <a:prstGeom prst="rect">
              <a:avLst/>
            </a:prstGeom>
            <a:solidFill>
              <a:srgbClr val="C9DAF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311" name="Google Shape;311;p32"/>
            <p:cNvSpPr/>
            <p:nvPr/>
          </p:nvSpPr>
          <p:spPr>
            <a:xfrm rot="10800000">
              <a:off x="2391948" y="2427734"/>
              <a:ext cx="805500" cy="792000"/>
            </a:xfrm>
            <a:prstGeom prst="triangle">
              <a:avLst>
                <a:gd fmla="val 0" name="adj"/>
              </a:avLst>
            </a:prstGeom>
            <a:solidFill>
              <a:srgbClr val="C9DAF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312" name="Google Shape;312;p32"/>
          <p:cNvGrpSpPr/>
          <p:nvPr/>
        </p:nvGrpSpPr>
        <p:grpSpPr>
          <a:xfrm>
            <a:off x="5327996" y="1271370"/>
            <a:ext cx="220397" cy="418516"/>
            <a:chOff x="2391948" y="1635646"/>
            <a:chExt cx="805546" cy="1584088"/>
          </a:xfrm>
        </p:grpSpPr>
        <p:sp>
          <p:nvSpPr>
            <p:cNvPr id="313" name="Google Shape;313;p32"/>
            <p:cNvSpPr/>
            <p:nvPr/>
          </p:nvSpPr>
          <p:spPr>
            <a:xfrm>
              <a:off x="2391994" y="1635646"/>
              <a:ext cx="805500" cy="7920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314" name="Google Shape;314;p32"/>
            <p:cNvSpPr/>
            <p:nvPr/>
          </p:nvSpPr>
          <p:spPr>
            <a:xfrm rot="10800000">
              <a:off x="2391948" y="2427734"/>
              <a:ext cx="805500" cy="792000"/>
            </a:xfrm>
            <a:prstGeom prst="triangle">
              <a:avLst>
                <a:gd fmla="val 0" name="adj"/>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315" name="Google Shape;315;p32"/>
          <p:cNvGrpSpPr/>
          <p:nvPr/>
        </p:nvGrpSpPr>
        <p:grpSpPr>
          <a:xfrm>
            <a:off x="5325792" y="1767959"/>
            <a:ext cx="220397" cy="418516"/>
            <a:chOff x="2391948" y="1635646"/>
            <a:chExt cx="805546" cy="1584088"/>
          </a:xfrm>
        </p:grpSpPr>
        <p:sp>
          <p:nvSpPr>
            <p:cNvPr id="316" name="Google Shape;316;p32"/>
            <p:cNvSpPr/>
            <p:nvPr/>
          </p:nvSpPr>
          <p:spPr>
            <a:xfrm>
              <a:off x="2391994" y="1635646"/>
              <a:ext cx="805500" cy="792000"/>
            </a:xfrm>
            <a:prstGeom prst="rect">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317" name="Google Shape;317;p32"/>
            <p:cNvSpPr/>
            <p:nvPr/>
          </p:nvSpPr>
          <p:spPr>
            <a:xfrm rot="10800000">
              <a:off x="2391948" y="2427734"/>
              <a:ext cx="805500" cy="792000"/>
            </a:xfrm>
            <a:prstGeom prst="triangle">
              <a:avLst>
                <a:gd fmla="val 0" name="adj"/>
              </a:avLst>
            </a:prstGeom>
            <a:solidFill>
              <a:srgbClr val="6D9EEB"/>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318" name="Google Shape;318;p32"/>
          <p:cNvGrpSpPr/>
          <p:nvPr/>
        </p:nvGrpSpPr>
        <p:grpSpPr>
          <a:xfrm>
            <a:off x="5325757" y="2330919"/>
            <a:ext cx="220397" cy="418516"/>
            <a:chOff x="2391948" y="1635646"/>
            <a:chExt cx="805546" cy="1584088"/>
          </a:xfrm>
        </p:grpSpPr>
        <p:sp>
          <p:nvSpPr>
            <p:cNvPr id="319" name="Google Shape;319;p32"/>
            <p:cNvSpPr/>
            <p:nvPr/>
          </p:nvSpPr>
          <p:spPr>
            <a:xfrm>
              <a:off x="2391994" y="1635646"/>
              <a:ext cx="805500" cy="792000"/>
            </a:xfrm>
            <a:prstGeom prst="rect">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320" name="Google Shape;320;p32"/>
            <p:cNvSpPr/>
            <p:nvPr/>
          </p:nvSpPr>
          <p:spPr>
            <a:xfrm rot="10800000">
              <a:off x="2391948" y="2427734"/>
              <a:ext cx="805500" cy="792000"/>
            </a:xfrm>
            <a:prstGeom prst="triangle">
              <a:avLst>
                <a:gd fmla="val 0" name="adj"/>
              </a:avLst>
            </a:prstGeom>
            <a:solidFill>
              <a:srgbClr val="3C78D8"/>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grpSp>
        <p:nvGrpSpPr>
          <p:cNvPr id="321" name="Google Shape;321;p32"/>
          <p:cNvGrpSpPr/>
          <p:nvPr/>
        </p:nvGrpSpPr>
        <p:grpSpPr>
          <a:xfrm>
            <a:off x="5342280" y="2893904"/>
            <a:ext cx="220397" cy="418516"/>
            <a:chOff x="2391948" y="1635646"/>
            <a:chExt cx="805546" cy="1584088"/>
          </a:xfrm>
        </p:grpSpPr>
        <p:sp>
          <p:nvSpPr>
            <p:cNvPr id="322" name="Google Shape;322;p32"/>
            <p:cNvSpPr/>
            <p:nvPr/>
          </p:nvSpPr>
          <p:spPr>
            <a:xfrm>
              <a:off x="2391994" y="1635646"/>
              <a:ext cx="805500" cy="792000"/>
            </a:xfrm>
            <a:prstGeom prst="rect">
              <a:avLst/>
            </a:prstGeom>
            <a:solidFill>
              <a:srgbClr val="1155CC"/>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323" name="Google Shape;323;p32"/>
            <p:cNvSpPr/>
            <p:nvPr/>
          </p:nvSpPr>
          <p:spPr>
            <a:xfrm rot="10800000">
              <a:off x="2391948" y="2427734"/>
              <a:ext cx="805500" cy="792000"/>
            </a:xfrm>
            <a:prstGeom prst="triangle">
              <a:avLst>
                <a:gd fmla="val 0" name="adj"/>
              </a:avLst>
            </a:prstGeom>
            <a:solidFill>
              <a:srgbClr val="1155CC"/>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sp>
        <p:nvSpPr>
          <p:cNvPr id="324" name="Google Shape;324;p32"/>
          <p:cNvSpPr/>
          <p:nvPr/>
        </p:nvSpPr>
        <p:spPr>
          <a:xfrm>
            <a:off x="5619500" y="747175"/>
            <a:ext cx="3315900" cy="5379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2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A concentrated source of energy (9kcal/g).</a:t>
            </a:r>
            <a:endParaRPr>
              <a:latin typeface="Century Gothic"/>
              <a:ea typeface="Century Gothic"/>
              <a:cs typeface="Century Gothic"/>
              <a:sym typeface="Century Gothic"/>
            </a:endParaRPr>
          </a:p>
        </p:txBody>
      </p:sp>
      <p:sp>
        <p:nvSpPr>
          <p:cNvPr id="325" name="Google Shape;325;p32"/>
          <p:cNvSpPr/>
          <p:nvPr/>
        </p:nvSpPr>
        <p:spPr>
          <a:xfrm>
            <a:off x="5619483" y="1315383"/>
            <a:ext cx="3655800" cy="4515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2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Supply essential fatty acids such as:</a:t>
            </a:r>
            <a:endParaRPr i="0" sz="1200" u="none" cap="none" strike="noStrike">
              <a:solidFill>
                <a:srgbClr val="000000"/>
              </a:solidFill>
              <a:latin typeface="Century Gothic"/>
              <a:ea typeface="Century Gothic"/>
              <a:cs typeface="Century Gothic"/>
              <a:sym typeface="Century Gothic"/>
            </a:endParaRPr>
          </a:p>
          <a:p>
            <a:pPr indent="-304800" lvl="0" marL="457200" marR="0" rtl="0" algn="l">
              <a:lnSpc>
                <a:spcPct val="12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 </a:t>
            </a:r>
            <a:r>
              <a:rPr i="0" lang="en" sz="1200" u="none" cap="none" strike="noStrike">
                <a:solidFill>
                  <a:srgbClr val="CC0000"/>
                </a:solidFill>
                <a:latin typeface="Century Gothic"/>
                <a:ea typeface="Century Gothic"/>
                <a:cs typeface="Century Gothic"/>
                <a:sym typeface="Century Gothic"/>
              </a:rPr>
              <a:t>linoleic</a:t>
            </a:r>
            <a:r>
              <a:rPr i="0" lang="en" sz="1200" u="none" cap="none" strike="noStrike">
                <a:solidFill>
                  <a:srgbClr val="000000"/>
                </a:solidFill>
                <a:latin typeface="Century Gothic"/>
                <a:ea typeface="Century Gothic"/>
                <a:cs typeface="Century Gothic"/>
                <a:sym typeface="Century Gothic"/>
              </a:rPr>
              <a:t> and </a:t>
            </a:r>
            <a:r>
              <a:rPr i="0" lang="en" sz="1200" u="none" cap="none" strike="noStrike">
                <a:solidFill>
                  <a:srgbClr val="CC0000"/>
                </a:solidFill>
                <a:latin typeface="Century Gothic"/>
                <a:ea typeface="Century Gothic"/>
                <a:cs typeface="Century Gothic"/>
                <a:sym typeface="Century Gothic"/>
              </a:rPr>
              <a:t>linolenic</a:t>
            </a:r>
            <a:r>
              <a:rPr i="0" lang="en" sz="1200" u="none" cap="none" strike="noStrike">
                <a:solidFill>
                  <a:srgbClr val="000000"/>
                </a:solidFill>
                <a:latin typeface="Century Gothic"/>
                <a:ea typeface="Century Gothic"/>
                <a:cs typeface="Century Gothic"/>
                <a:sym typeface="Century Gothic"/>
              </a:rPr>
              <a:t> acids.</a:t>
            </a:r>
            <a:endParaRPr>
              <a:latin typeface="Century Gothic"/>
              <a:ea typeface="Century Gothic"/>
              <a:cs typeface="Century Gothic"/>
              <a:sym typeface="Century Gothic"/>
            </a:endParaRPr>
          </a:p>
        </p:txBody>
      </p:sp>
      <p:sp>
        <p:nvSpPr>
          <p:cNvPr id="326" name="Google Shape;326;p32"/>
          <p:cNvSpPr/>
          <p:nvPr/>
        </p:nvSpPr>
        <p:spPr>
          <a:xfrm>
            <a:off x="5621006" y="1852575"/>
            <a:ext cx="3655800" cy="2718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2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Provide phospholipids for membrane function.</a:t>
            </a:r>
            <a:endParaRPr>
              <a:latin typeface="Century Gothic"/>
              <a:ea typeface="Century Gothic"/>
              <a:cs typeface="Century Gothic"/>
              <a:sym typeface="Century Gothic"/>
            </a:endParaRPr>
          </a:p>
        </p:txBody>
      </p:sp>
      <p:sp>
        <p:nvSpPr>
          <p:cNvPr id="327" name="Google Shape;327;p32"/>
          <p:cNvSpPr/>
          <p:nvPr/>
        </p:nvSpPr>
        <p:spPr>
          <a:xfrm>
            <a:off x="5620275" y="2421375"/>
            <a:ext cx="3655800" cy="4185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20000"/>
              </a:lnSpc>
              <a:spcBef>
                <a:spcPts val="0"/>
              </a:spcBef>
              <a:spcAft>
                <a:spcPts val="0"/>
              </a:spcAft>
              <a:buClr>
                <a:srgbClr val="CC0000"/>
              </a:buClr>
              <a:buSzPts val="1200"/>
              <a:buFont typeface="Century Gothic"/>
              <a:buChar char="•"/>
            </a:pPr>
            <a:r>
              <a:rPr i="0" lang="en" sz="1200" u="none" cap="none" strike="noStrike">
                <a:solidFill>
                  <a:srgbClr val="CC0000"/>
                </a:solidFill>
                <a:latin typeface="Century Gothic"/>
                <a:ea typeface="Century Gothic"/>
                <a:cs typeface="Century Gothic"/>
                <a:sym typeface="Century Gothic"/>
              </a:rPr>
              <a:t>RDA (g/day): total fats: 65, saturated: 20</a:t>
            </a:r>
            <a:endParaRPr>
              <a:solidFill>
                <a:srgbClr val="CC0000"/>
              </a:solidFill>
              <a:latin typeface="Century Gothic"/>
              <a:ea typeface="Century Gothic"/>
              <a:cs typeface="Century Gothic"/>
              <a:sym typeface="Century Gothic"/>
            </a:endParaRPr>
          </a:p>
        </p:txBody>
      </p:sp>
      <p:sp>
        <p:nvSpPr>
          <p:cNvPr id="328" name="Google Shape;328;p32"/>
          <p:cNvSpPr/>
          <p:nvPr/>
        </p:nvSpPr>
        <p:spPr>
          <a:xfrm>
            <a:off x="5621010" y="3456902"/>
            <a:ext cx="3039900" cy="8361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2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Excessive fat intake can cause: </a:t>
            </a:r>
            <a:endParaRPr>
              <a:latin typeface="Century Gothic"/>
              <a:ea typeface="Century Gothic"/>
              <a:cs typeface="Century Gothic"/>
              <a:sym typeface="Century Gothic"/>
            </a:endParaRPr>
          </a:p>
          <a:p>
            <a:pPr indent="-285742" lvl="0" marL="285742" marR="0" rtl="0" algn="l">
              <a:lnSpc>
                <a:spcPct val="120000"/>
              </a:lnSpc>
              <a:spcBef>
                <a:spcPts val="800"/>
              </a:spcBef>
              <a:spcAft>
                <a:spcPts val="0"/>
              </a:spcAft>
              <a:buSzPts val="1200"/>
              <a:buFont typeface="Century Gothic"/>
              <a:buChar char="⁃"/>
            </a:pPr>
            <a:r>
              <a:rPr i="0" lang="en" sz="1200" u="none" cap="none" strike="noStrike">
                <a:latin typeface="Century Gothic"/>
                <a:ea typeface="Century Gothic"/>
                <a:cs typeface="Century Gothic"/>
                <a:sym typeface="Century Gothic"/>
              </a:rPr>
              <a:t>Atherosclerosis/heart disease. </a:t>
            </a:r>
            <a:endParaRPr>
              <a:latin typeface="Century Gothic"/>
              <a:ea typeface="Century Gothic"/>
              <a:cs typeface="Century Gothic"/>
              <a:sym typeface="Century Gothic"/>
            </a:endParaRPr>
          </a:p>
          <a:p>
            <a:pPr indent="-285742" lvl="0" marL="285742" marR="0" rtl="0" algn="l">
              <a:lnSpc>
                <a:spcPct val="120000"/>
              </a:lnSpc>
              <a:spcBef>
                <a:spcPts val="800"/>
              </a:spcBef>
              <a:spcAft>
                <a:spcPts val="0"/>
              </a:spcAft>
              <a:buSzPts val="1200"/>
              <a:buFont typeface="Century Gothic"/>
              <a:buChar char="⁃"/>
            </a:pPr>
            <a:r>
              <a:rPr i="0" lang="en" sz="1200" u="none" cap="none" strike="noStrike">
                <a:latin typeface="Century Gothic"/>
                <a:ea typeface="Century Gothic"/>
                <a:cs typeface="Century Gothic"/>
                <a:sym typeface="Century Gothic"/>
              </a:rPr>
              <a:t>Obesity.</a:t>
            </a:r>
            <a:endParaRPr>
              <a:latin typeface="Century Gothic"/>
              <a:ea typeface="Century Gothic"/>
              <a:cs typeface="Century Gothic"/>
              <a:sym typeface="Century Gothic"/>
            </a:endParaRPr>
          </a:p>
        </p:txBody>
      </p:sp>
      <p:sp>
        <p:nvSpPr>
          <p:cNvPr id="329" name="Google Shape;329;p32"/>
          <p:cNvSpPr/>
          <p:nvPr/>
        </p:nvSpPr>
        <p:spPr>
          <a:xfrm>
            <a:off x="1669494" y="1522717"/>
            <a:ext cx="93111" cy="225613"/>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3C78D8"/>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330" name="Google Shape;330;p32"/>
          <p:cNvSpPr/>
          <p:nvPr/>
        </p:nvSpPr>
        <p:spPr>
          <a:xfrm rot="10800000">
            <a:off x="2134367" y="1521687"/>
            <a:ext cx="116021" cy="227696"/>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3C78D8"/>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b="0" i="0" sz="1500" u="none" cap="none" strike="noStrike">
              <a:solidFill>
                <a:schemeClr val="lt1"/>
              </a:solidFill>
              <a:latin typeface="Arial"/>
              <a:ea typeface="Arial"/>
              <a:cs typeface="Arial"/>
              <a:sym typeface="Arial"/>
            </a:endParaRPr>
          </a:p>
        </p:txBody>
      </p:sp>
      <p:grpSp>
        <p:nvGrpSpPr>
          <p:cNvPr id="331" name="Google Shape;331;p32"/>
          <p:cNvGrpSpPr/>
          <p:nvPr/>
        </p:nvGrpSpPr>
        <p:grpSpPr>
          <a:xfrm>
            <a:off x="5342280" y="3456904"/>
            <a:ext cx="220397" cy="418516"/>
            <a:chOff x="2391948" y="1635646"/>
            <a:chExt cx="805546" cy="1584088"/>
          </a:xfrm>
        </p:grpSpPr>
        <p:sp>
          <p:nvSpPr>
            <p:cNvPr id="332" name="Google Shape;332;p32"/>
            <p:cNvSpPr/>
            <p:nvPr/>
          </p:nvSpPr>
          <p:spPr>
            <a:xfrm>
              <a:off x="2391994" y="1635646"/>
              <a:ext cx="805500" cy="792000"/>
            </a:xfrm>
            <a:prstGeom prst="rect">
              <a:avLst/>
            </a:prstGeom>
            <a:solidFill>
              <a:srgbClr val="1C4587"/>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333" name="Google Shape;333;p32"/>
            <p:cNvSpPr/>
            <p:nvPr/>
          </p:nvSpPr>
          <p:spPr>
            <a:xfrm rot="10800000">
              <a:off x="2391948" y="2427734"/>
              <a:ext cx="805500" cy="792000"/>
            </a:xfrm>
            <a:prstGeom prst="triangle">
              <a:avLst>
                <a:gd fmla="val 0" name="adj"/>
              </a:avLst>
            </a:prstGeom>
            <a:solidFill>
              <a:srgbClr val="1C4587"/>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b="0" i="0" sz="700" u="none" cap="none" strike="noStrike">
                <a:solidFill>
                  <a:srgbClr val="FFFFFF"/>
                </a:solidFill>
                <a:latin typeface="Arial"/>
                <a:ea typeface="Arial"/>
                <a:cs typeface="Arial"/>
                <a:sym typeface="Arial"/>
              </a:endParaRPr>
            </a:p>
          </p:txBody>
        </p:sp>
      </p:grpSp>
      <p:sp>
        <p:nvSpPr>
          <p:cNvPr id="334" name="Google Shape;334;p32"/>
          <p:cNvSpPr/>
          <p:nvPr/>
        </p:nvSpPr>
        <p:spPr>
          <a:xfrm>
            <a:off x="5619466" y="2893900"/>
            <a:ext cx="3489600" cy="418500"/>
          </a:xfrm>
          <a:prstGeom prst="rect">
            <a:avLst/>
          </a:prstGeom>
          <a:noFill/>
          <a:ln>
            <a:noFill/>
          </a:ln>
        </p:spPr>
        <p:txBody>
          <a:bodyPr anchorCtr="0" anchor="t" bIns="45700" lIns="91425" spcFirstLastPara="1" rIns="91425" wrap="square" tIns="45700">
            <a:noAutofit/>
          </a:bodyPr>
          <a:lstStyle/>
          <a:p>
            <a:pPr indent="-285742" lvl="0" marL="285742" marR="0" rtl="0" algn="l">
              <a:lnSpc>
                <a:spcPct val="120000"/>
              </a:lnSpc>
              <a:spcBef>
                <a:spcPts val="0"/>
              </a:spcBef>
              <a:spcAft>
                <a:spcPts val="0"/>
              </a:spcAft>
              <a:buClr>
                <a:srgbClr val="000000"/>
              </a:buClr>
              <a:buSzPts val="1200"/>
              <a:buFont typeface="Century Gothic"/>
              <a:buChar char="•"/>
            </a:pPr>
            <a:r>
              <a:rPr i="0" lang="en" sz="1200" u="none" cap="none" strike="noStrike">
                <a:solidFill>
                  <a:srgbClr val="000000"/>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Source of Fat-soluble vitamins (A,K,E,D)          and help in their absorption.</a:t>
            </a:r>
            <a:endParaRPr>
              <a:latin typeface="Century Gothic"/>
              <a:ea typeface="Century Gothic"/>
              <a:cs typeface="Century Gothic"/>
              <a:sym typeface="Century Gothic"/>
            </a:endParaRPr>
          </a:p>
        </p:txBody>
      </p:sp>
      <p:sp>
        <p:nvSpPr>
          <p:cNvPr id="335" name="Google Shape;335;p32"/>
          <p:cNvSpPr txBox="1"/>
          <p:nvPr/>
        </p:nvSpPr>
        <p:spPr>
          <a:xfrm>
            <a:off x="5975" y="4629450"/>
            <a:ext cx="4804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1.The fibers binds with glucose and slow down glucose absorption and help to improve blood sugar level</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2.How? Bile acid are made of </a:t>
            </a:r>
            <a:r>
              <a:rPr lang="en" sz="700">
                <a:solidFill>
                  <a:srgbClr val="6AA84F"/>
                </a:solidFill>
                <a:latin typeface="Century Gothic"/>
                <a:ea typeface="Century Gothic"/>
                <a:cs typeface="Century Gothic"/>
                <a:sym typeface="Century Gothic"/>
              </a:rPr>
              <a:t>cholesterol</a:t>
            </a:r>
            <a:r>
              <a:rPr lang="en" sz="700">
                <a:solidFill>
                  <a:srgbClr val="6AA84F"/>
                </a:solidFill>
                <a:latin typeface="Century Gothic"/>
                <a:ea typeface="Century Gothic"/>
                <a:cs typeface="Century Gothic"/>
                <a:sym typeface="Century Gothic"/>
              </a:rPr>
              <a:t>, fiber bind with </a:t>
            </a:r>
            <a:r>
              <a:rPr lang="en" sz="700">
                <a:solidFill>
                  <a:srgbClr val="6AA84F"/>
                </a:solidFill>
                <a:latin typeface="Century Gothic"/>
                <a:ea typeface="Century Gothic"/>
                <a:cs typeface="Century Gothic"/>
                <a:sym typeface="Century Gothic"/>
              </a:rPr>
              <a:t>bile </a:t>
            </a:r>
            <a:r>
              <a:rPr lang="en" sz="700">
                <a:solidFill>
                  <a:srgbClr val="6AA84F"/>
                </a:solidFill>
                <a:latin typeface="Century Gothic"/>
                <a:ea typeface="Century Gothic"/>
                <a:cs typeface="Century Gothic"/>
                <a:sym typeface="Century Gothic"/>
              </a:rPr>
              <a:t>acid thus </a:t>
            </a:r>
            <a:r>
              <a:rPr lang="en" sz="700">
                <a:solidFill>
                  <a:srgbClr val="6AA84F"/>
                </a:solidFill>
                <a:latin typeface="Century Gothic"/>
                <a:ea typeface="Century Gothic"/>
                <a:cs typeface="Century Gothic"/>
                <a:sym typeface="Century Gothic"/>
              </a:rPr>
              <a:t>they are</a:t>
            </a:r>
            <a:r>
              <a:rPr lang="en" sz="700">
                <a:solidFill>
                  <a:srgbClr val="6AA84F"/>
                </a:solidFill>
                <a:latin typeface="Century Gothic"/>
                <a:ea typeface="Century Gothic"/>
                <a:cs typeface="Century Gothic"/>
                <a:sym typeface="Century Gothic"/>
              </a:rPr>
              <a:t> not </a:t>
            </a:r>
            <a:r>
              <a:rPr lang="en" sz="700">
                <a:solidFill>
                  <a:srgbClr val="6AA84F"/>
                </a:solidFill>
                <a:latin typeface="Century Gothic"/>
                <a:ea typeface="Century Gothic"/>
                <a:cs typeface="Century Gothic"/>
                <a:sym typeface="Century Gothic"/>
              </a:rPr>
              <a:t>reabsorbed to the liver and excreted with fiber.</a:t>
            </a:r>
            <a:endParaRPr sz="700">
              <a:solidFill>
                <a:srgbClr val="6AA84F"/>
              </a:solidFill>
              <a:latin typeface="Century Gothic"/>
              <a:ea typeface="Century Gothic"/>
              <a:cs typeface="Century Gothic"/>
              <a:sym typeface="Century Gothic"/>
            </a:endParaRPr>
          </a:p>
        </p:txBody>
      </p:sp>
      <p:sp>
        <p:nvSpPr>
          <p:cNvPr id="336" name="Google Shape;336;p32"/>
          <p:cNvSpPr/>
          <p:nvPr/>
        </p:nvSpPr>
        <p:spPr>
          <a:xfrm>
            <a:off x="821675" y="2835400"/>
            <a:ext cx="3771000" cy="3306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Font typeface="Arial"/>
              <a:buNone/>
            </a:pPr>
            <a:r>
              <a:rPr b="1" lang="en">
                <a:solidFill>
                  <a:srgbClr val="FFFFFF"/>
                </a:solidFill>
                <a:latin typeface="Century Gothic"/>
                <a:ea typeface="Century Gothic"/>
                <a:cs typeface="Century Gothic"/>
                <a:sym typeface="Century Gothic"/>
              </a:rPr>
              <a:t>Benefits</a:t>
            </a:r>
            <a:endParaRPr b="1" sz="600">
              <a:solidFill>
                <a:srgbClr val="FFFFFF"/>
              </a:solidFill>
              <a:latin typeface="Exo"/>
              <a:ea typeface="Exo"/>
              <a:cs typeface="Exo"/>
              <a:sym typeface="Exo"/>
            </a:endParaRPr>
          </a:p>
        </p:txBody>
      </p:sp>
      <p:sp>
        <p:nvSpPr>
          <p:cNvPr id="337" name="Google Shape;337;p32"/>
          <p:cNvSpPr/>
          <p:nvPr/>
        </p:nvSpPr>
        <p:spPr>
          <a:xfrm>
            <a:off x="365850" y="2111038"/>
            <a:ext cx="2106600" cy="418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 sz="1200">
                <a:latin typeface="Century Gothic"/>
                <a:ea typeface="Century Gothic"/>
                <a:cs typeface="Century Gothic"/>
                <a:sym typeface="Century Gothic"/>
              </a:rPr>
              <a:t>Lower serum LDL levels</a:t>
            </a:r>
            <a:r>
              <a:rPr baseline="30000" lang="en" sz="1200">
                <a:latin typeface="Century Gothic"/>
                <a:ea typeface="Century Gothic"/>
                <a:cs typeface="Century Gothic"/>
                <a:sym typeface="Century Gothic"/>
              </a:rPr>
              <a:t>2</a:t>
            </a:r>
            <a:r>
              <a:rPr lang="en" sz="1200">
                <a:latin typeface="Century Gothic"/>
                <a:ea typeface="Century Gothic"/>
                <a:cs typeface="Century Gothic"/>
                <a:sym typeface="Century Gothic"/>
              </a:rPr>
              <a:t> </a:t>
            </a:r>
            <a:endParaRPr sz="500">
              <a:latin typeface="Exo"/>
              <a:ea typeface="Exo"/>
              <a:cs typeface="Exo"/>
              <a:sym typeface="Exo"/>
            </a:endParaRPr>
          </a:p>
        </p:txBody>
      </p:sp>
      <p:sp>
        <p:nvSpPr>
          <p:cNvPr id="338" name="Google Shape;338;p32"/>
          <p:cNvSpPr/>
          <p:nvPr/>
        </p:nvSpPr>
        <p:spPr>
          <a:xfrm>
            <a:off x="365850" y="3816863"/>
            <a:ext cx="2106600" cy="418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200">
                <a:latin typeface="Century Gothic"/>
                <a:ea typeface="Century Gothic"/>
                <a:cs typeface="Century Gothic"/>
                <a:sym typeface="Century Gothic"/>
              </a:rPr>
              <a:t>Reduce exposure of gut to carcinogens.</a:t>
            </a:r>
            <a:endParaRPr sz="1200">
              <a:latin typeface="Century Gothic"/>
              <a:ea typeface="Century Gothic"/>
              <a:cs typeface="Century Gothic"/>
              <a:sym typeface="Century Gothic"/>
            </a:endParaRPr>
          </a:p>
        </p:txBody>
      </p:sp>
      <p:sp>
        <p:nvSpPr>
          <p:cNvPr id="339" name="Google Shape;339;p32"/>
          <p:cNvSpPr/>
          <p:nvPr/>
        </p:nvSpPr>
        <p:spPr>
          <a:xfrm>
            <a:off x="960575" y="3252375"/>
            <a:ext cx="3489600" cy="4122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200">
                <a:latin typeface="Century Gothic"/>
                <a:ea typeface="Century Gothic"/>
                <a:cs typeface="Century Gothic"/>
                <a:sym typeface="Century Gothic"/>
              </a:rPr>
              <a:t>Slows gastric emptying (long term glucose control in patient with diabetes mellitus)</a:t>
            </a:r>
            <a:r>
              <a:rPr baseline="30000" lang="en" sz="1200">
                <a:latin typeface="Century Gothic"/>
                <a:ea typeface="Century Gothic"/>
                <a:cs typeface="Century Gothic"/>
                <a:sym typeface="Century Gothic"/>
              </a:rPr>
              <a:t>1</a:t>
            </a:r>
            <a:endParaRPr baseline="30000" sz="1200">
              <a:latin typeface="Century Gothic"/>
              <a:ea typeface="Century Gothic"/>
              <a:cs typeface="Century Gothic"/>
              <a:sym typeface="Century Gothic"/>
            </a:endParaRPr>
          </a:p>
        </p:txBody>
      </p:sp>
      <p:sp>
        <p:nvSpPr>
          <p:cNvPr id="340" name="Google Shape;340;p32"/>
          <p:cNvSpPr/>
          <p:nvPr/>
        </p:nvSpPr>
        <p:spPr>
          <a:xfrm>
            <a:off x="2756325" y="3820450"/>
            <a:ext cx="2106600" cy="418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200">
                <a:latin typeface="Century Gothic"/>
                <a:ea typeface="Century Gothic"/>
                <a:cs typeface="Century Gothic"/>
                <a:sym typeface="Century Gothic"/>
              </a:rPr>
              <a:t>promote feeling of fullness</a:t>
            </a:r>
            <a:endParaRPr sz="1200">
              <a:latin typeface="Century Gothic"/>
              <a:ea typeface="Century Gothic"/>
              <a:cs typeface="Century Gothic"/>
              <a:sym typeface="Century Gothic"/>
            </a:endParaRPr>
          </a:p>
        </p:txBody>
      </p:sp>
      <p:sp>
        <p:nvSpPr>
          <p:cNvPr id="341" name="Google Shape;341;p32"/>
          <p:cNvSpPr/>
          <p:nvPr/>
        </p:nvSpPr>
        <p:spPr>
          <a:xfrm>
            <a:off x="2756150" y="2122625"/>
            <a:ext cx="2106600" cy="418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 sz="1200">
                <a:latin typeface="Century Gothic"/>
                <a:ea typeface="Century Gothic"/>
                <a:cs typeface="Century Gothic"/>
                <a:sym typeface="Century Gothic"/>
              </a:rPr>
              <a:t>Reduce constipation</a:t>
            </a:r>
            <a:endParaRPr sz="1200">
              <a:latin typeface="Century Gothic"/>
              <a:ea typeface="Century Gothic"/>
              <a:cs typeface="Century Gothic"/>
              <a:sym typeface="Century Gothic"/>
            </a:endParaRPr>
          </a:p>
        </p:txBody>
      </p:sp>
      <p:cxnSp>
        <p:nvCxnSpPr>
          <p:cNvPr id="342" name="Google Shape;342;p32"/>
          <p:cNvCxnSpPr>
            <a:stCxn id="336" idx="3"/>
            <a:endCxn id="341" idx="3"/>
          </p:cNvCxnSpPr>
          <p:nvPr/>
        </p:nvCxnSpPr>
        <p:spPr>
          <a:xfrm flipH="1" rot="10800000">
            <a:off x="4592675" y="2332000"/>
            <a:ext cx="270000" cy="668700"/>
          </a:xfrm>
          <a:prstGeom prst="curvedConnector3">
            <a:avLst>
              <a:gd fmla="val 188222" name="adj1"/>
            </a:avLst>
          </a:prstGeom>
          <a:noFill/>
          <a:ln cap="flat" cmpd="sng" w="9525">
            <a:solidFill>
              <a:srgbClr val="666666"/>
            </a:solidFill>
            <a:prstDash val="solid"/>
            <a:round/>
            <a:headEnd len="med" w="med" type="none"/>
            <a:tailEnd len="med" w="med" type="none"/>
          </a:ln>
        </p:spPr>
      </p:cxnSp>
      <p:cxnSp>
        <p:nvCxnSpPr>
          <p:cNvPr id="343" name="Google Shape;343;p32"/>
          <p:cNvCxnSpPr>
            <a:stCxn id="336" idx="3"/>
            <a:endCxn id="340" idx="3"/>
          </p:cNvCxnSpPr>
          <p:nvPr/>
        </p:nvCxnSpPr>
        <p:spPr>
          <a:xfrm>
            <a:off x="4592675" y="3000700"/>
            <a:ext cx="270300" cy="1029000"/>
          </a:xfrm>
          <a:prstGeom prst="curvedConnector3">
            <a:avLst>
              <a:gd fmla="val 188078" name="adj1"/>
            </a:avLst>
          </a:prstGeom>
          <a:noFill/>
          <a:ln cap="flat" cmpd="sng" w="9525">
            <a:solidFill>
              <a:srgbClr val="666666"/>
            </a:solidFill>
            <a:prstDash val="solid"/>
            <a:round/>
            <a:headEnd len="med" w="med" type="none"/>
            <a:tailEnd len="med" w="med" type="none"/>
          </a:ln>
        </p:spPr>
      </p:cxnSp>
      <p:cxnSp>
        <p:nvCxnSpPr>
          <p:cNvPr id="344" name="Google Shape;344;p32"/>
          <p:cNvCxnSpPr>
            <a:stCxn id="336" idx="1"/>
            <a:endCxn id="338" idx="1"/>
          </p:cNvCxnSpPr>
          <p:nvPr/>
        </p:nvCxnSpPr>
        <p:spPr>
          <a:xfrm flipH="1">
            <a:off x="365975" y="3000700"/>
            <a:ext cx="455700" cy="1025400"/>
          </a:xfrm>
          <a:prstGeom prst="curvedConnector3">
            <a:avLst>
              <a:gd fmla="val 152282" name="adj1"/>
            </a:avLst>
          </a:prstGeom>
          <a:noFill/>
          <a:ln cap="flat" cmpd="sng" w="9525">
            <a:solidFill>
              <a:srgbClr val="666666"/>
            </a:solidFill>
            <a:prstDash val="solid"/>
            <a:round/>
            <a:headEnd len="med" w="med" type="none"/>
            <a:tailEnd len="med" w="med" type="none"/>
          </a:ln>
        </p:spPr>
      </p:cxnSp>
      <p:cxnSp>
        <p:nvCxnSpPr>
          <p:cNvPr id="345" name="Google Shape;345;p32"/>
          <p:cNvCxnSpPr>
            <a:stCxn id="336" idx="1"/>
            <a:endCxn id="337" idx="1"/>
          </p:cNvCxnSpPr>
          <p:nvPr/>
        </p:nvCxnSpPr>
        <p:spPr>
          <a:xfrm rot="10800000">
            <a:off x="365975" y="2320300"/>
            <a:ext cx="455700" cy="680400"/>
          </a:xfrm>
          <a:prstGeom prst="curvedConnector3">
            <a:avLst>
              <a:gd fmla="val 152282" name="adj1"/>
            </a:avLst>
          </a:prstGeom>
          <a:noFill/>
          <a:ln cap="flat" cmpd="sng" w="9525">
            <a:solidFill>
              <a:srgbClr val="666666"/>
            </a:solidFill>
            <a:prstDash val="solid"/>
            <a:round/>
            <a:headEnd len="med" w="med" type="none"/>
            <a:tailEnd len="med" w="med" type="none"/>
          </a:ln>
        </p:spPr>
      </p:cxnSp>
      <p:cxnSp>
        <p:nvCxnSpPr>
          <p:cNvPr id="346" name="Google Shape;346;p32"/>
          <p:cNvCxnSpPr>
            <a:stCxn id="336" idx="2"/>
            <a:endCxn id="339" idx="0"/>
          </p:cNvCxnSpPr>
          <p:nvPr/>
        </p:nvCxnSpPr>
        <p:spPr>
          <a:xfrm rot="5400000">
            <a:off x="2663075" y="3208300"/>
            <a:ext cx="86400" cy="1800"/>
          </a:xfrm>
          <a:prstGeom prst="curvedConnector3">
            <a:avLst>
              <a:gd fmla="val 49985" name="adj1"/>
            </a:avLst>
          </a:prstGeom>
          <a:noFill/>
          <a:ln cap="flat" cmpd="sng" w="9525">
            <a:solidFill>
              <a:srgbClr val="666666"/>
            </a:solidFill>
            <a:prstDash val="solid"/>
            <a:round/>
            <a:headEnd len="med" w="med" type="none"/>
            <a:tailEnd len="med" w="med" type="none"/>
          </a:ln>
        </p:spPr>
      </p:cxnSp>
      <p:sp>
        <p:nvSpPr>
          <p:cNvPr id="347" name="Google Shape;347;p3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cxnSp>
        <p:nvCxnSpPr>
          <p:cNvPr id="348" name="Google Shape;348;p32"/>
          <p:cNvCxnSpPr/>
          <p:nvPr/>
        </p:nvCxnSpPr>
        <p:spPr>
          <a:xfrm rot="10800000">
            <a:off x="5233475" y="120450"/>
            <a:ext cx="0" cy="4902600"/>
          </a:xfrm>
          <a:prstGeom prst="straightConnector1">
            <a:avLst/>
          </a:prstGeom>
          <a:noFill/>
          <a:ln cap="flat" cmpd="sng" w="19050">
            <a:solidFill>
              <a:srgbClr val="6D9EEB"/>
            </a:solidFill>
            <a:prstDash val="dashDot"/>
            <a:round/>
            <a:headEnd len="med" w="med" type="none"/>
            <a:tailEnd len="med" w="med" type="none"/>
          </a:ln>
        </p:spPr>
      </p:cxnSp>
      <p:pic>
        <p:nvPicPr>
          <p:cNvPr id="349" name="Google Shape;349;p32"/>
          <p:cNvPicPr preferRelativeResize="0"/>
          <p:nvPr/>
        </p:nvPicPr>
        <p:blipFill>
          <a:blip r:embed="rId3">
            <a:alphaModFix/>
          </a:blip>
          <a:stretch>
            <a:fillRect/>
          </a:stretch>
        </p:blipFill>
        <p:spPr>
          <a:xfrm>
            <a:off x="7662175" y="4166425"/>
            <a:ext cx="1313300" cy="92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3"/>
          <p:cNvSpPr txBox="1"/>
          <p:nvPr/>
        </p:nvSpPr>
        <p:spPr>
          <a:xfrm>
            <a:off x="3088431" y="193975"/>
            <a:ext cx="3937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Essential </a:t>
            </a:r>
            <a:r>
              <a:rPr b="1" lang="en" sz="2400">
                <a:solidFill>
                  <a:srgbClr val="3C78D8"/>
                </a:solidFill>
                <a:latin typeface="Comfortaa"/>
                <a:ea typeface="Comfortaa"/>
                <a:cs typeface="Comfortaa"/>
                <a:sym typeface="Comfortaa"/>
              </a:rPr>
              <a:t>F</a:t>
            </a:r>
            <a:r>
              <a:rPr b="1" i="0" lang="en" sz="2400" u="none" cap="none" strike="noStrike">
                <a:solidFill>
                  <a:srgbClr val="3C78D8"/>
                </a:solidFill>
                <a:latin typeface="Comfortaa"/>
                <a:ea typeface="Comfortaa"/>
                <a:cs typeface="Comfortaa"/>
                <a:sym typeface="Comfortaa"/>
              </a:rPr>
              <a:t>atty Acids </a:t>
            </a:r>
            <a:endParaRPr>
              <a:solidFill>
                <a:srgbClr val="3C78D8"/>
              </a:solidFill>
              <a:latin typeface="Comfortaa"/>
              <a:ea typeface="Comfortaa"/>
              <a:cs typeface="Comfortaa"/>
              <a:sym typeface="Comfortaa"/>
            </a:endParaRPr>
          </a:p>
        </p:txBody>
      </p:sp>
      <p:sp>
        <p:nvSpPr>
          <p:cNvPr id="355" name="Google Shape;355;p33"/>
          <p:cNvSpPr txBox="1"/>
          <p:nvPr/>
        </p:nvSpPr>
        <p:spPr>
          <a:xfrm>
            <a:off x="3068998" y="2993550"/>
            <a:ext cx="36660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 sz="2400" u="none" cap="none" strike="noStrike">
                <a:solidFill>
                  <a:srgbClr val="3C78D8"/>
                </a:solidFill>
                <a:latin typeface="Comfortaa"/>
                <a:ea typeface="Comfortaa"/>
                <a:cs typeface="Comfortaa"/>
                <a:sym typeface="Comfortaa"/>
              </a:rPr>
              <a:t>Omega</a:t>
            </a:r>
            <a:r>
              <a:rPr b="1" lang="en" sz="2400">
                <a:solidFill>
                  <a:srgbClr val="3C78D8"/>
                </a:solidFill>
                <a:latin typeface="Comfortaa"/>
                <a:ea typeface="Comfortaa"/>
                <a:cs typeface="Comfortaa"/>
                <a:sym typeface="Comfortaa"/>
              </a:rPr>
              <a:t>-</a:t>
            </a:r>
            <a:r>
              <a:rPr b="1" i="0" lang="en" sz="2400" u="none" cap="none" strike="noStrike">
                <a:solidFill>
                  <a:srgbClr val="3C78D8"/>
                </a:solidFill>
                <a:latin typeface="Comfortaa"/>
                <a:ea typeface="Comfortaa"/>
                <a:cs typeface="Comfortaa"/>
                <a:sym typeface="Comfortaa"/>
              </a:rPr>
              <a:t>6 </a:t>
            </a:r>
            <a:r>
              <a:rPr b="1" lang="en" sz="2400">
                <a:solidFill>
                  <a:srgbClr val="3C78D8"/>
                </a:solidFill>
                <a:latin typeface="Comfortaa"/>
                <a:ea typeface="Comfortaa"/>
                <a:cs typeface="Comfortaa"/>
                <a:sym typeface="Comfortaa"/>
              </a:rPr>
              <a:t>F</a:t>
            </a:r>
            <a:r>
              <a:rPr b="1" i="0" lang="en" sz="2400" u="none" cap="none" strike="noStrike">
                <a:solidFill>
                  <a:srgbClr val="3C78D8"/>
                </a:solidFill>
                <a:latin typeface="Comfortaa"/>
                <a:ea typeface="Comfortaa"/>
                <a:cs typeface="Comfortaa"/>
                <a:sym typeface="Comfortaa"/>
              </a:rPr>
              <a:t>atty </a:t>
            </a:r>
            <a:r>
              <a:rPr b="1" lang="en" sz="2400">
                <a:solidFill>
                  <a:srgbClr val="3C78D8"/>
                </a:solidFill>
                <a:latin typeface="Comfortaa"/>
                <a:ea typeface="Comfortaa"/>
                <a:cs typeface="Comfortaa"/>
                <a:sym typeface="Comfortaa"/>
              </a:rPr>
              <a:t>A</a:t>
            </a:r>
            <a:r>
              <a:rPr b="1" i="0" lang="en" sz="2400" u="none" cap="none" strike="noStrike">
                <a:solidFill>
                  <a:srgbClr val="3C78D8"/>
                </a:solidFill>
                <a:latin typeface="Comfortaa"/>
                <a:ea typeface="Comfortaa"/>
                <a:cs typeface="Comfortaa"/>
                <a:sym typeface="Comfortaa"/>
              </a:rPr>
              <a:t>cid </a:t>
            </a:r>
            <a:endParaRPr>
              <a:solidFill>
                <a:srgbClr val="3C78D8"/>
              </a:solidFill>
              <a:latin typeface="Comfortaa"/>
              <a:ea typeface="Comfortaa"/>
              <a:cs typeface="Comfortaa"/>
              <a:sym typeface="Comfortaa"/>
            </a:endParaRPr>
          </a:p>
        </p:txBody>
      </p:sp>
      <p:pic>
        <p:nvPicPr>
          <p:cNvPr descr="DA5C27FFU1" id="356" name="Google Shape;356;p33"/>
          <p:cNvPicPr preferRelativeResize="0"/>
          <p:nvPr/>
        </p:nvPicPr>
        <p:blipFill rotWithShape="1">
          <a:blip r:embed="rId3">
            <a:alphaModFix/>
          </a:blip>
          <a:srcRect b="0" l="0" r="0" t="0"/>
          <a:stretch/>
        </p:blipFill>
        <p:spPr>
          <a:xfrm>
            <a:off x="5928442" y="811895"/>
            <a:ext cx="3042267" cy="1004454"/>
          </a:xfrm>
          <a:prstGeom prst="rect">
            <a:avLst/>
          </a:prstGeom>
          <a:noFill/>
          <a:ln>
            <a:noFill/>
          </a:ln>
        </p:spPr>
      </p:pic>
      <p:sp>
        <p:nvSpPr>
          <p:cNvPr id="357" name="Google Shape;357;p33"/>
          <p:cNvSpPr/>
          <p:nvPr/>
        </p:nvSpPr>
        <p:spPr>
          <a:xfrm>
            <a:off x="4699329" y="3530587"/>
            <a:ext cx="3899100" cy="1108800"/>
          </a:xfrm>
          <a:prstGeom prst="rect">
            <a:avLst/>
          </a:prstGeom>
          <a:solidFill>
            <a:srgbClr val="F3F3F3"/>
          </a:solidFill>
          <a:ln>
            <a:noFill/>
          </a:ln>
        </p:spPr>
        <p:txBody>
          <a:bodyPr anchorCtr="0" anchor="ctr" bIns="48000" lIns="48000" spcFirstLastPara="1" rIns="48000" wrap="square" tIns="48000">
            <a:noAutofit/>
          </a:bodyPr>
          <a:lstStyle/>
          <a:p>
            <a:pPr indent="-95246" lvl="0" marL="171446"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8" name="Google Shape;358;p33"/>
          <p:cNvSpPr/>
          <p:nvPr/>
        </p:nvSpPr>
        <p:spPr>
          <a:xfrm rot="5400000">
            <a:off x="4889841" y="3318010"/>
            <a:ext cx="1130978" cy="1512000"/>
          </a:xfrm>
          <a:prstGeom prst="flowChartExtract">
            <a:avLst/>
          </a:prstGeom>
          <a:solidFill>
            <a:srgbClr val="3C78D8"/>
          </a:solidFill>
          <a:ln>
            <a:noFill/>
          </a:ln>
        </p:spPr>
        <p:txBody>
          <a:bodyPr anchorCtr="0" anchor="ctr" bIns="48000" lIns="48000" spcFirstLastPara="1" rIns="48000" wrap="square" tIns="480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59" name="Google Shape;359;p33"/>
          <p:cNvSpPr/>
          <p:nvPr/>
        </p:nvSpPr>
        <p:spPr>
          <a:xfrm>
            <a:off x="376249" y="3523729"/>
            <a:ext cx="3899100" cy="1108800"/>
          </a:xfrm>
          <a:prstGeom prst="rect">
            <a:avLst/>
          </a:prstGeom>
          <a:solidFill>
            <a:srgbClr val="F3F3F3"/>
          </a:solidFill>
          <a:ln>
            <a:noFill/>
          </a:ln>
        </p:spPr>
        <p:txBody>
          <a:bodyPr anchorCtr="0" anchor="ctr" bIns="48000" lIns="48000" spcFirstLastPara="1" rIns="48000" wrap="square" tIns="48000">
            <a:noAutofit/>
          </a:bodyPr>
          <a:lstStyle/>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Nuts</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Avocado </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Olives </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Soybeans</a:t>
            </a:r>
            <a:endParaRPr>
              <a:latin typeface="Century Gothic"/>
              <a:ea typeface="Century Gothic"/>
              <a:cs typeface="Century Gothic"/>
              <a:sym typeface="Century Gothic"/>
            </a:endParaRPr>
          </a:p>
          <a:p>
            <a:pPr indent="-171446" lvl="0" marL="171446" marR="0" rtl="0" algn="l">
              <a:lnSpc>
                <a:spcPct val="100000"/>
              </a:lnSpc>
              <a:spcBef>
                <a:spcPts val="0"/>
              </a:spcBef>
              <a:spcAft>
                <a:spcPts val="0"/>
              </a:spcAft>
              <a:buSzPts val="1200"/>
              <a:buFont typeface="Century Gothic"/>
              <a:buChar char="•"/>
            </a:pPr>
            <a:r>
              <a:rPr i="0" lang="en" sz="1200" u="none" cap="none" strike="noStrike">
                <a:latin typeface="Century Gothic"/>
                <a:ea typeface="Century Gothic"/>
                <a:cs typeface="Century Gothic"/>
                <a:sym typeface="Century Gothic"/>
              </a:rPr>
              <a:t>Oils (sesame, cottonseed, corn oil)</a:t>
            </a:r>
            <a:endParaRPr>
              <a:latin typeface="Century Gothic"/>
              <a:ea typeface="Century Gothic"/>
              <a:cs typeface="Century Gothic"/>
              <a:sym typeface="Century Gothic"/>
            </a:endParaRPr>
          </a:p>
        </p:txBody>
      </p:sp>
      <p:sp>
        <p:nvSpPr>
          <p:cNvPr id="360" name="Google Shape;360;p33"/>
          <p:cNvSpPr/>
          <p:nvPr/>
        </p:nvSpPr>
        <p:spPr>
          <a:xfrm rot="-5400000">
            <a:off x="3006072" y="3303291"/>
            <a:ext cx="1130935" cy="1518729"/>
          </a:xfrm>
          <a:prstGeom prst="flowChartExtract">
            <a:avLst/>
          </a:prstGeom>
          <a:solidFill>
            <a:srgbClr val="6D9EEB"/>
          </a:solidFill>
          <a:ln>
            <a:noFill/>
          </a:ln>
        </p:spPr>
        <p:txBody>
          <a:bodyPr anchorCtr="0" anchor="ctr" bIns="48000" lIns="48000" spcFirstLastPara="1" rIns="48000" wrap="square" tIns="480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61" name="Google Shape;361;p33"/>
          <p:cNvSpPr txBox="1"/>
          <p:nvPr/>
        </p:nvSpPr>
        <p:spPr>
          <a:xfrm>
            <a:off x="3131498" y="3878013"/>
            <a:ext cx="1199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1800">
                <a:solidFill>
                  <a:srgbClr val="FFFFFF"/>
                </a:solidFill>
                <a:latin typeface="Century Gothic"/>
                <a:ea typeface="Century Gothic"/>
                <a:cs typeface="Century Gothic"/>
                <a:sym typeface="Century Gothic"/>
              </a:rPr>
              <a:t>S</a:t>
            </a:r>
            <a:r>
              <a:rPr i="0" lang="en" sz="1800" u="none" cap="none" strike="noStrike">
                <a:solidFill>
                  <a:srgbClr val="FFFFFF"/>
                </a:solidFill>
                <a:latin typeface="Century Gothic"/>
                <a:ea typeface="Century Gothic"/>
                <a:cs typeface="Century Gothic"/>
                <a:sym typeface="Century Gothic"/>
              </a:rPr>
              <a:t>ources</a:t>
            </a:r>
            <a:endParaRPr>
              <a:solidFill>
                <a:srgbClr val="FFFFFF"/>
              </a:solidFill>
              <a:latin typeface="Century Gothic"/>
              <a:ea typeface="Century Gothic"/>
              <a:cs typeface="Century Gothic"/>
              <a:sym typeface="Century Gothic"/>
            </a:endParaRPr>
          </a:p>
        </p:txBody>
      </p:sp>
      <p:sp>
        <p:nvSpPr>
          <p:cNvPr id="362" name="Google Shape;362;p33"/>
          <p:cNvSpPr/>
          <p:nvPr/>
        </p:nvSpPr>
        <p:spPr>
          <a:xfrm>
            <a:off x="6238468" y="3777643"/>
            <a:ext cx="2046300" cy="646200"/>
          </a:xfrm>
          <a:prstGeom prst="rect">
            <a:avLst/>
          </a:prstGeom>
          <a:noFill/>
          <a:ln>
            <a:noFill/>
          </a:ln>
        </p:spPr>
        <p:txBody>
          <a:bodyPr anchorCtr="0" anchor="t" bIns="45700" lIns="91425" spcFirstLastPara="1" rIns="91425" wrap="square" tIns="45700">
            <a:noAutofit/>
          </a:bodyPr>
          <a:lstStyle/>
          <a:p>
            <a:pPr indent="-171446" lvl="0" marL="171446" marR="0" rtl="0" algn="l">
              <a:lnSpc>
                <a:spcPct val="100000"/>
              </a:lnSpc>
              <a:spcBef>
                <a:spcPts val="0"/>
              </a:spcBef>
              <a:spcAft>
                <a:spcPts val="0"/>
              </a:spcAft>
              <a:buClr>
                <a:srgbClr val="CC0000"/>
              </a:buClr>
              <a:buSzPts val="1200"/>
              <a:buFont typeface="Century Gothic"/>
              <a:buChar char="•"/>
            </a:pPr>
            <a:r>
              <a:rPr i="0" lang="en" sz="1200" u="none" cap="none" strike="noStrike">
                <a:solidFill>
                  <a:srgbClr val="CC0000"/>
                </a:solidFill>
                <a:latin typeface="Century Gothic"/>
                <a:ea typeface="Century Gothic"/>
                <a:cs typeface="Century Gothic"/>
                <a:sym typeface="Century Gothic"/>
              </a:rPr>
              <a:t>Plasma cholesterol</a:t>
            </a:r>
            <a:endParaRPr>
              <a:solidFill>
                <a:srgbClr val="CC0000"/>
              </a:solidFill>
              <a:latin typeface="Century Gothic"/>
              <a:ea typeface="Century Gothic"/>
              <a:cs typeface="Century Gothic"/>
              <a:sym typeface="Century Gothic"/>
            </a:endParaRPr>
          </a:p>
          <a:p>
            <a:pPr indent="-171446" lvl="0" marL="171446" marR="0" rtl="0" algn="l">
              <a:lnSpc>
                <a:spcPct val="100000"/>
              </a:lnSpc>
              <a:spcBef>
                <a:spcPts val="0"/>
              </a:spcBef>
              <a:spcAft>
                <a:spcPts val="0"/>
              </a:spcAft>
              <a:buClr>
                <a:srgbClr val="CC0000"/>
              </a:buClr>
              <a:buSzPts val="1200"/>
              <a:buFont typeface="Century Gothic"/>
              <a:buChar char="•"/>
            </a:pPr>
            <a:r>
              <a:rPr i="0" lang="en" sz="1200" u="none" cap="none" strike="noStrike">
                <a:solidFill>
                  <a:srgbClr val="CC0000"/>
                </a:solidFill>
                <a:latin typeface="Century Gothic"/>
                <a:ea typeface="Century Gothic"/>
                <a:cs typeface="Century Gothic"/>
                <a:sym typeface="Century Gothic"/>
              </a:rPr>
              <a:t>LDL</a:t>
            </a:r>
            <a:endParaRPr>
              <a:solidFill>
                <a:srgbClr val="CC0000"/>
              </a:solidFill>
              <a:latin typeface="Century Gothic"/>
              <a:ea typeface="Century Gothic"/>
              <a:cs typeface="Century Gothic"/>
              <a:sym typeface="Century Gothic"/>
            </a:endParaRPr>
          </a:p>
          <a:p>
            <a:pPr indent="-171446" lvl="0" marL="171446" marR="0" rtl="0" algn="l">
              <a:lnSpc>
                <a:spcPct val="100000"/>
              </a:lnSpc>
              <a:spcBef>
                <a:spcPts val="0"/>
              </a:spcBef>
              <a:spcAft>
                <a:spcPts val="0"/>
              </a:spcAft>
              <a:buClr>
                <a:srgbClr val="CC0000"/>
              </a:buClr>
              <a:buSzPts val="1200"/>
              <a:buFont typeface="Century Gothic"/>
              <a:buChar char="•"/>
            </a:pPr>
            <a:r>
              <a:rPr lang="en" sz="1200">
                <a:solidFill>
                  <a:srgbClr val="CC0000"/>
                </a:solidFill>
                <a:latin typeface="Century Gothic"/>
                <a:ea typeface="Century Gothic"/>
                <a:cs typeface="Century Gothic"/>
                <a:sym typeface="Century Gothic"/>
              </a:rPr>
              <a:t>HDL</a:t>
            </a:r>
            <a:r>
              <a:rPr baseline="30000" lang="en" sz="1200">
                <a:solidFill>
                  <a:srgbClr val="CC0000"/>
                </a:solidFill>
                <a:latin typeface="Century Gothic"/>
                <a:ea typeface="Century Gothic"/>
                <a:cs typeface="Century Gothic"/>
                <a:sym typeface="Century Gothic"/>
              </a:rPr>
              <a:t>1</a:t>
            </a:r>
            <a:endParaRPr sz="1200">
              <a:solidFill>
                <a:srgbClr val="CC0000"/>
              </a:solidFill>
              <a:latin typeface="Century Gothic"/>
              <a:ea typeface="Century Gothic"/>
              <a:cs typeface="Century Gothic"/>
              <a:sym typeface="Century Gothic"/>
            </a:endParaRPr>
          </a:p>
        </p:txBody>
      </p:sp>
      <p:sp>
        <p:nvSpPr>
          <p:cNvPr id="363" name="Google Shape;363;p33"/>
          <p:cNvSpPr txBox="1"/>
          <p:nvPr/>
        </p:nvSpPr>
        <p:spPr>
          <a:xfrm>
            <a:off x="4809206" y="3879567"/>
            <a:ext cx="847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 sz="1800" cap="none" strike="noStrike">
                <a:solidFill>
                  <a:srgbClr val="FFFFFF"/>
                </a:solidFill>
                <a:latin typeface="Century Gothic"/>
                <a:ea typeface="Century Gothic"/>
                <a:cs typeface="Century Gothic"/>
                <a:sym typeface="Century Gothic"/>
              </a:rPr>
              <a:t>Effect</a:t>
            </a:r>
            <a:r>
              <a:rPr i="0" lang="en" sz="1800" cap="none" strike="noStrike">
                <a:solidFill>
                  <a:srgbClr val="CC0000"/>
                </a:solidFill>
                <a:latin typeface="Century Gothic"/>
                <a:ea typeface="Century Gothic"/>
                <a:cs typeface="Century Gothic"/>
                <a:sym typeface="Century Gothic"/>
              </a:rPr>
              <a:t> </a:t>
            </a:r>
            <a:endParaRPr>
              <a:solidFill>
                <a:srgbClr val="CC0000"/>
              </a:solidFill>
              <a:latin typeface="Century Gothic"/>
              <a:ea typeface="Century Gothic"/>
              <a:cs typeface="Century Gothic"/>
              <a:sym typeface="Century Gothic"/>
            </a:endParaRPr>
          </a:p>
        </p:txBody>
      </p:sp>
      <p:sp>
        <p:nvSpPr>
          <p:cNvPr id="364" name="Google Shape;364;p33"/>
          <p:cNvSpPr/>
          <p:nvPr/>
        </p:nvSpPr>
        <p:spPr>
          <a:xfrm>
            <a:off x="215309" y="871870"/>
            <a:ext cx="405000" cy="161400"/>
          </a:xfrm>
          <a:prstGeom prst="homePlate">
            <a:avLst>
              <a:gd fmla="val 50000" name="adj"/>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5" name="Google Shape;365;p33"/>
          <p:cNvSpPr txBox="1"/>
          <p:nvPr/>
        </p:nvSpPr>
        <p:spPr>
          <a:xfrm>
            <a:off x="71449" y="2155670"/>
            <a:ext cx="5280600" cy="924600"/>
          </a:xfrm>
          <a:prstGeom prst="rect">
            <a:avLst/>
          </a:prstGeom>
          <a:noFill/>
          <a:ln>
            <a:noFill/>
          </a:ln>
        </p:spPr>
        <p:txBody>
          <a:bodyPr anchorCtr="0" anchor="ctr" bIns="45700" lIns="64505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i="0" lang="en" sz="1200" u="none" cap="none" strike="noStrike">
                <a:solidFill>
                  <a:schemeClr val="dk1"/>
                </a:solidFill>
                <a:latin typeface="Century Gothic"/>
                <a:ea typeface="Century Gothic"/>
                <a:cs typeface="Century Gothic"/>
                <a:sym typeface="Century Gothic"/>
              </a:rPr>
              <a:t>Used for eicosanoid synthesis which appear to have cardioprotective effect</a:t>
            </a:r>
            <a:r>
              <a:rPr lang="en" sz="1200">
                <a:solidFill>
                  <a:schemeClr val="dk1"/>
                </a:solidFill>
                <a:latin typeface="Century Gothic"/>
                <a:ea typeface="Century Gothic"/>
                <a:cs typeface="Century Gothic"/>
                <a:sym typeface="Century Gothic"/>
              </a:rPr>
              <a:t>s</a:t>
            </a:r>
            <a:r>
              <a:rPr i="0" lang="en" sz="1200" u="none" cap="none" strike="noStrike">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a:p>
            <a:pPr indent="0" lvl="0" marL="457200" marR="0" rtl="0" algn="l">
              <a:lnSpc>
                <a:spcPct val="90000"/>
              </a:lnSpc>
              <a:spcBef>
                <a:spcPts val="420"/>
              </a:spcBef>
              <a:spcAft>
                <a:spcPts val="0"/>
              </a:spcAft>
              <a:buNone/>
            </a:pPr>
            <a:r>
              <a:rPr lang="en" sz="1200">
                <a:solidFill>
                  <a:srgbClr val="222222"/>
                </a:solidFill>
                <a:highlight>
                  <a:srgbClr val="FFFFFF"/>
                </a:highlight>
                <a:latin typeface="Century Gothic"/>
                <a:ea typeface="Century Gothic"/>
                <a:cs typeface="Century Gothic"/>
                <a:sym typeface="Century Gothic"/>
              </a:rPr>
              <a:t>↓</a:t>
            </a:r>
            <a:r>
              <a:rPr i="0" lang="en" sz="1200" u="none" cap="none" strike="noStrike">
                <a:solidFill>
                  <a:schemeClr val="dk1"/>
                </a:solidFill>
                <a:latin typeface="Century Gothic"/>
                <a:ea typeface="Century Gothic"/>
                <a:cs typeface="Century Gothic"/>
                <a:sym typeface="Century Gothic"/>
              </a:rPr>
              <a:t> Blood Clotting</a:t>
            </a:r>
            <a:endParaRPr>
              <a:latin typeface="Century Gothic"/>
              <a:ea typeface="Century Gothic"/>
              <a:cs typeface="Century Gothic"/>
              <a:sym typeface="Century Gothic"/>
            </a:endParaRPr>
          </a:p>
          <a:p>
            <a:pPr indent="0" lvl="0" marL="457200" marR="0" rtl="0" algn="l">
              <a:lnSpc>
                <a:spcPct val="90000"/>
              </a:lnSpc>
              <a:spcBef>
                <a:spcPts val="420"/>
              </a:spcBef>
              <a:spcAft>
                <a:spcPts val="0"/>
              </a:spcAft>
              <a:buNone/>
            </a:pPr>
            <a:r>
              <a:rPr lang="en" sz="1200">
                <a:solidFill>
                  <a:srgbClr val="222222"/>
                </a:solidFill>
                <a:highlight>
                  <a:srgbClr val="FFFFFF"/>
                </a:highlight>
                <a:latin typeface="Century Gothic"/>
                <a:ea typeface="Century Gothic"/>
                <a:cs typeface="Century Gothic"/>
                <a:sym typeface="Century Gothic"/>
              </a:rPr>
              <a:t>↓</a:t>
            </a:r>
            <a:r>
              <a:rPr i="0" lang="en" sz="1200" u="none" cap="none" strike="noStrike">
                <a:solidFill>
                  <a:schemeClr val="dk1"/>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B</a:t>
            </a:r>
            <a:r>
              <a:rPr i="0" lang="en" sz="1200" u="none" cap="none" strike="noStrike">
                <a:solidFill>
                  <a:schemeClr val="dk1"/>
                </a:solidFill>
                <a:latin typeface="Century Gothic"/>
                <a:ea typeface="Century Gothic"/>
                <a:cs typeface="Century Gothic"/>
                <a:sym typeface="Century Gothic"/>
              </a:rPr>
              <a:t>lood pressure</a:t>
            </a:r>
            <a:endParaRPr>
              <a:latin typeface="Century Gothic"/>
              <a:ea typeface="Century Gothic"/>
              <a:cs typeface="Century Gothic"/>
              <a:sym typeface="Century Gothic"/>
            </a:endParaRPr>
          </a:p>
        </p:txBody>
      </p:sp>
      <p:sp>
        <p:nvSpPr>
          <p:cNvPr id="366" name="Google Shape;366;p33"/>
          <p:cNvSpPr txBox="1"/>
          <p:nvPr/>
        </p:nvSpPr>
        <p:spPr>
          <a:xfrm>
            <a:off x="724850" y="839700"/>
            <a:ext cx="3542400" cy="720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i="0" lang="en" sz="1200" u="none" cap="none" strike="noStrike">
                <a:solidFill>
                  <a:schemeClr val="dk1"/>
                </a:solidFill>
                <a:latin typeface="Century Gothic"/>
                <a:ea typeface="Century Gothic"/>
                <a:cs typeface="Century Gothic"/>
                <a:sym typeface="Century Gothic"/>
              </a:rPr>
              <a:t>Two essential fatty acids : </a:t>
            </a:r>
            <a:endParaRPr>
              <a:latin typeface="Century Gothic"/>
              <a:ea typeface="Century Gothic"/>
              <a:cs typeface="Century Gothic"/>
              <a:sym typeface="Century Gothic"/>
            </a:endParaRPr>
          </a:p>
          <a:p>
            <a:pPr indent="0" lvl="0" marL="0" marR="0" rtl="0" algn="l">
              <a:lnSpc>
                <a:spcPct val="90000"/>
              </a:lnSpc>
              <a:spcBef>
                <a:spcPts val="420"/>
              </a:spcBef>
              <a:spcAft>
                <a:spcPts val="0"/>
              </a:spcAft>
              <a:buNone/>
            </a:pPr>
            <a:r>
              <a:rPr lang="en" sz="1200">
                <a:solidFill>
                  <a:schemeClr val="dk1"/>
                </a:solidFill>
                <a:latin typeface="Century Gothic"/>
                <a:ea typeface="Century Gothic"/>
                <a:cs typeface="Century Gothic"/>
                <a:sym typeface="Century Gothic"/>
              </a:rPr>
              <a:t>        </a:t>
            </a:r>
            <a:r>
              <a:rPr i="0" lang="en" sz="1200" u="none" cap="none" strike="noStrike">
                <a:solidFill>
                  <a:schemeClr val="dk1"/>
                </a:solidFill>
                <a:latin typeface="Century Gothic"/>
                <a:ea typeface="Century Gothic"/>
                <a:cs typeface="Century Gothic"/>
                <a:sym typeface="Century Gothic"/>
              </a:rPr>
              <a:t>α-Lino</a:t>
            </a:r>
            <a:r>
              <a:rPr i="0" lang="en" sz="1200" u="sng" cap="none" strike="noStrike">
                <a:solidFill>
                  <a:schemeClr val="dk1"/>
                </a:solidFill>
                <a:latin typeface="Century Gothic"/>
                <a:ea typeface="Century Gothic"/>
                <a:cs typeface="Century Gothic"/>
                <a:sym typeface="Century Gothic"/>
              </a:rPr>
              <a:t>len</a:t>
            </a:r>
            <a:r>
              <a:rPr i="0" lang="en" sz="1200" u="none" cap="none" strike="noStrike">
                <a:solidFill>
                  <a:schemeClr val="dk1"/>
                </a:solidFill>
                <a:latin typeface="Century Gothic"/>
                <a:ea typeface="Century Gothic"/>
                <a:cs typeface="Century Gothic"/>
                <a:sym typeface="Century Gothic"/>
              </a:rPr>
              <a:t>ic acid (ω-3 fatty acid)</a:t>
            </a:r>
            <a:endParaRPr>
              <a:latin typeface="Century Gothic"/>
              <a:ea typeface="Century Gothic"/>
              <a:cs typeface="Century Gothic"/>
              <a:sym typeface="Century Gothic"/>
            </a:endParaRPr>
          </a:p>
          <a:p>
            <a:pPr indent="0" lvl="0" marL="0" marR="0" rtl="0" algn="l">
              <a:lnSpc>
                <a:spcPct val="90000"/>
              </a:lnSpc>
              <a:spcBef>
                <a:spcPts val="420"/>
              </a:spcBef>
              <a:spcAft>
                <a:spcPts val="0"/>
              </a:spcAft>
              <a:buNone/>
            </a:pPr>
            <a:r>
              <a:rPr lang="en" sz="1200">
                <a:solidFill>
                  <a:schemeClr val="dk1"/>
                </a:solidFill>
                <a:latin typeface="Century Gothic"/>
                <a:ea typeface="Century Gothic"/>
                <a:cs typeface="Century Gothic"/>
                <a:sym typeface="Century Gothic"/>
              </a:rPr>
              <a:t>         </a:t>
            </a:r>
            <a:r>
              <a:rPr i="0" lang="en" sz="1200" u="none" cap="none" strike="noStrike">
                <a:solidFill>
                  <a:schemeClr val="dk1"/>
                </a:solidFill>
                <a:latin typeface="Century Gothic"/>
                <a:ea typeface="Century Gothic"/>
                <a:cs typeface="Century Gothic"/>
                <a:sym typeface="Century Gothic"/>
              </a:rPr>
              <a:t>Lino</a:t>
            </a:r>
            <a:r>
              <a:rPr i="0" lang="en" sz="1200" u="sng" cap="none" strike="noStrike">
                <a:solidFill>
                  <a:schemeClr val="dk1"/>
                </a:solidFill>
                <a:latin typeface="Century Gothic"/>
                <a:ea typeface="Century Gothic"/>
                <a:cs typeface="Century Gothic"/>
                <a:sym typeface="Century Gothic"/>
              </a:rPr>
              <a:t>lei</a:t>
            </a:r>
            <a:r>
              <a:rPr i="0" lang="en" sz="1200" u="none" cap="none" strike="noStrike">
                <a:solidFill>
                  <a:schemeClr val="dk1"/>
                </a:solidFill>
                <a:latin typeface="Century Gothic"/>
                <a:ea typeface="Century Gothic"/>
                <a:cs typeface="Century Gothic"/>
                <a:sym typeface="Century Gothic"/>
              </a:rPr>
              <a:t>c acid (ω-6 fatty acid)</a:t>
            </a:r>
            <a:endParaRPr>
              <a:latin typeface="Century Gothic"/>
              <a:ea typeface="Century Gothic"/>
              <a:cs typeface="Century Gothic"/>
              <a:sym typeface="Century Gothic"/>
            </a:endParaRPr>
          </a:p>
        </p:txBody>
      </p:sp>
      <p:sp>
        <p:nvSpPr>
          <p:cNvPr id="367" name="Google Shape;367;p33"/>
          <p:cNvSpPr/>
          <p:nvPr/>
        </p:nvSpPr>
        <p:spPr>
          <a:xfrm>
            <a:off x="201387" y="1577330"/>
            <a:ext cx="405000" cy="161400"/>
          </a:xfrm>
          <a:prstGeom prst="homePlate">
            <a:avLst>
              <a:gd fmla="val 50000" name="adj"/>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8" name="Google Shape;368;p33"/>
          <p:cNvSpPr/>
          <p:nvPr/>
        </p:nvSpPr>
        <p:spPr>
          <a:xfrm>
            <a:off x="672075" y="1540950"/>
            <a:ext cx="5385900" cy="48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i="0" lang="en" sz="1200" u="none" cap="none" strike="noStrike">
                <a:solidFill>
                  <a:srgbClr val="000000"/>
                </a:solidFill>
                <a:latin typeface="Century Gothic"/>
                <a:ea typeface="Century Gothic"/>
                <a:cs typeface="Century Gothic"/>
                <a:sym typeface="Century Gothic"/>
              </a:rPr>
              <a:t>Deficiency causes:</a:t>
            </a:r>
            <a:endParaRPr>
              <a:latin typeface="Century Gothic"/>
              <a:ea typeface="Century Gothic"/>
              <a:cs typeface="Century Gothic"/>
              <a:sym typeface="Century Gothic"/>
            </a:endParaRPr>
          </a:p>
          <a:p>
            <a:pPr indent="0" lvl="0" marL="0" marR="0" rtl="0" algn="l">
              <a:lnSpc>
                <a:spcPct val="90000"/>
              </a:lnSpc>
              <a:spcBef>
                <a:spcPts val="420"/>
              </a:spcBef>
              <a:spcAft>
                <a:spcPts val="0"/>
              </a:spcAft>
              <a:buNone/>
            </a:pPr>
            <a:r>
              <a:rPr lang="en" sz="1200">
                <a:latin typeface="Century Gothic"/>
                <a:ea typeface="Century Gothic"/>
                <a:cs typeface="Century Gothic"/>
                <a:sym typeface="Century Gothic"/>
              </a:rPr>
              <a:t>         </a:t>
            </a:r>
            <a:r>
              <a:rPr i="0" lang="en" sz="1200" u="none" cap="none" strike="noStrike">
                <a:solidFill>
                  <a:srgbClr val="000000"/>
                </a:solidFill>
                <a:latin typeface="Century Gothic"/>
                <a:ea typeface="Century Gothic"/>
                <a:cs typeface="Century Gothic"/>
                <a:sym typeface="Century Gothic"/>
              </a:rPr>
              <a:t>Scaly </a:t>
            </a:r>
            <a:r>
              <a:rPr lang="en" sz="1200">
                <a:latin typeface="Century Gothic"/>
                <a:ea typeface="Century Gothic"/>
                <a:cs typeface="Century Gothic"/>
                <a:sym typeface="Century Gothic"/>
              </a:rPr>
              <a:t>s</a:t>
            </a:r>
            <a:r>
              <a:rPr i="0" lang="en" sz="1200" u="none" cap="none" strike="noStrike">
                <a:solidFill>
                  <a:srgbClr val="000000"/>
                </a:solidFill>
                <a:latin typeface="Century Gothic"/>
                <a:ea typeface="Century Gothic"/>
                <a:cs typeface="Century Gothic"/>
                <a:sym typeface="Century Gothic"/>
              </a:rPr>
              <a:t>kin, </a:t>
            </a:r>
            <a:r>
              <a:rPr lang="en" sz="1200">
                <a:latin typeface="Century Gothic"/>
                <a:ea typeface="Century Gothic"/>
                <a:cs typeface="Century Gothic"/>
                <a:sym typeface="Century Gothic"/>
              </a:rPr>
              <a:t>D</a:t>
            </a:r>
            <a:r>
              <a:rPr i="0" lang="en" sz="1200" u="none" cap="none" strike="noStrike">
                <a:solidFill>
                  <a:srgbClr val="000000"/>
                </a:solidFill>
                <a:latin typeface="Century Gothic"/>
                <a:ea typeface="Century Gothic"/>
                <a:cs typeface="Century Gothic"/>
                <a:sym typeface="Century Gothic"/>
              </a:rPr>
              <a:t>ermatitis, </a:t>
            </a:r>
            <a:r>
              <a:rPr lang="en" sz="1200">
                <a:latin typeface="Century Gothic"/>
                <a:ea typeface="Century Gothic"/>
                <a:cs typeface="Century Gothic"/>
                <a:sym typeface="Century Gothic"/>
              </a:rPr>
              <a:t>R</a:t>
            </a:r>
            <a:r>
              <a:rPr i="0" lang="en" sz="1200" u="none" cap="none" strike="noStrike">
                <a:solidFill>
                  <a:srgbClr val="000000"/>
                </a:solidFill>
                <a:latin typeface="Century Gothic"/>
                <a:ea typeface="Century Gothic"/>
                <a:cs typeface="Century Gothic"/>
                <a:sym typeface="Century Gothic"/>
              </a:rPr>
              <a:t>educed </a:t>
            </a:r>
            <a:r>
              <a:rPr lang="en" sz="1200">
                <a:latin typeface="Century Gothic"/>
                <a:ea typeface="Century Gothic"/>
                <a:cs typeface="Century Gothic"/>
                <a:sym typeface="Century Gothic"/>
              </a:rPr>
              <a:t>g</a:t>
            </a:r>
            <a:r>
              <a:rPr i="0" lang="en" sz="1200" u="none" cap="none" strike="noStrike">
                <a:solidFill>
                  <a:srgbClr val="000000"/>
                </a:solidFill>
                <a:latin typeface="Century Gothic"/>
                <a:ea typeface="Century Gothic"/>
                <a:cs typeface="Century Gothic"/>
                <a:sym typeface="Century Gothic"/>
              </a:rPr>
              <a:t>rowth (most common in infants) </a:t>
            </a:r>
            <a:endParaRPr>
              <a:latin typeface="Century Gothic"/>
              <a:ea typeface="Century Gothic"/>
              <a:cs typeface="Century Gothic"/>
              <a:sym typeface="Century Gothic"/>
            </a:endParaRPr>
          </a:p>
        </p:txBody>
      </p:sp>
      <p:sp>
        <p:nvSpPr>
          <p:cNvPr id="369" name="Google Shape;369;p33"/>
          <p:cNvSpPr/>
          <p:nvPr/>
        </p:nvSpPr>
        <p:spPr>
          <a:xfrm>
            <a:off x="201387" y="2227033"/>
            <a:ext cx="405000" cy="161400"/>
          </a:xfrm>
          <a:prstGeom prst="homePlate">
            <a:avLst>
              <a:gd fmla="val 50000" name="adj"/>
            </a:avLst>
          </a:prstGeom>
          <a:solidFill>
            <a:srgbClr val="6D9E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0" name="Google Shape;370;p33"/>
          <p:cNvSpPr/>
          <p:nvPr/>
        </p:nvSpPr>
        <p:spPr>
          <a:xfrm>
            <a:off x="724850" y="1149600"/>
            <a:ext cx="177600" cy="100500"/>
          </a:xfrm>
          <a:prstGeom prst="chevron">
            <a:avLst>
              <a:gd fmla="val 50000" name="adj"/>
            </a:avLst>
          </a:prstGeom>
          <a:solidFill>
            <a:srgbClr val="3C78D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1" name="Google Shape;371;p33"/>
          <p:cNvSpPr/>
          <p:nvPr/>
        </p:nvSpPr>
        <p:spPr>
          <a:xfrm>
            <a:off x="724850" y="1345275"/>
            <a:ext cx="177600" cy="100500"/>
          </a:xfrm>
          <a:prstGeom prst="chevron">
            <a:avLst>
              <a:gd fmla="val 50000" name="adj"/>
            </a:avLst>
          </a:prstGeom>
          <a:solidFill>
            <a:srgbClr val="3C78D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
          <p:cNvSpPr/>
          <p:nvPr/>
        </p:nvSpPr>
        <p:spPr>
          <a:xfrm>
            <a:off x="724850" y="1816350"/>
            <a:ext cx="177600" cy="100500"/>
          </a:xfrm>
          <a:prstGeom prst="chevron">
            <a:avLst>
              <a:gd fmla="val 50000" name="adj"/>
            </a:avLst>
          </a:prstGeom>
          <a:solidFill>
            <a:srgbClr val="3C78D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3" name="Google Shape;373;p33"/>
          <p:cNvSpPr/>
          <p:nvPr/>
        </p:nvSpPr>
        <p:spPr>
          <a:xfrm>
            <a:off x="724850" y="2670038"/>
            <a:ext cx="177600" cy="100500"/>
          </a:xfrm>
          <a:prstGeom prst="chevron">
            <a:avLst>
              <a:gd fmla="val 50000" name="adj"/>
            </a:avLst>
          </a:prstGeom>
          <a:solidFill>
            <a:srgbClr val="3C78D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4" name="Google Shape;374;p33"/>
          <p:cNvSpPr/>
          <p:nvPr/>
        </p:nvSpPr>
        <p:spPr>
          <a:xfrm>
            <a:off x="724850" y="2893050"/>
            <a:ext cx="177600" cy="100500"/>
          </a:xfrm>
          <a:prstGeom prst="chevron">
            <a:avLst>
              <a:gd fmla="val 50000" name="adj"/>
            </a:avLst>
          </a:prstGeom>
          <a:solidFill>
            <a:srgbClr val="3C78D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375" name="Google Shape;375;p33"/>
          <p:cNvCxnSpPr/>
          <p:nvPr/>
        </p:nvCxnSpPr>
        <p:spPr>
          <a:xfrm>
            <a:off x="6458250" y="3851525"/>
            <a:ext cx="0" cy="524100"/>
          </a:xfrm>
          <a:prstGeom prst="straightConnector1">
            <a:avLst/>
          </a:prstGeom>
          <a:noFill/>
          <a:ln cap="flat" cmpd="sng" w="9525">
            <a:solidFill>
              <a:srgbClr val="CC0000"/>
            </a:solidFill>
            <a:prstDash val="solid"/>
            <a:round/>
            <a:headEnd len="med" w="med" type="none"/>
            <a:tailEnd len="med" w="med" type="triangle"/>
          </a:ln>
        </p:spPr>
      </p:cxnSp>
      <p:sp>
        <p:nvSpPr>
          <p:cNvPr id="376" name="Google Shape;376;p33"/>
          <p:cNvSpPr txBox="1"/>
          <p:nvPr/>
        </p:nvSpPr>
        <p:spPr>
          <a:xfrm>
            <a:off x="376250" y="4779275"/>
            <a:ext cx="23244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1.Undesirable effect</a:t>
            </a:r>
            <a:endParaRPr sz="700">
              <a:solidFill>
                <a:srgbClr val="6AA84F"/>
              </a:solidFill>
              <a:latin typeface="Century Gothic"/>
              <a:ea typeface="Century Gothic"/>
              <a:cs typeface="Century Gothic"/>
              <a:sym typeface="Century Gothic"/>
            </a:endParaRPr>
          </a:p>
        </p:txBody>
      </p:sp>
      <p:sp>
        <p:nvSpPr>
          <p:cNvPr id="377" name="Google Shape;377;p33"/>
          <p:cNvSpPr txBox="1"/>
          <p:nvPr/>
        </p:nvSpPr>
        <p:spPr>
          <a:xfrm>
            <a:off x="6156200" y="1435225"/>
            <a:ext cx="1026000" cy="381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txBox="1"/>
          <p:nvPr/>
        </p:nvSpPr>
        <p:spPr>
          <a:xfrm>
            <a:off x="7453200" y="1453000"/>
            <a:ext cx="1512000" cy="381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33"/>
          <p:cNvSpPr txBox="1"/>
          <p:nvPr/>
        </p:nvSpPr>
        <p:spPr>
          <a:xfrm>
            <a:off x="6458250" y="1916850"/>
            <a:ext cx="2571900" cy="12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Omega 3: </a:t>
            </a:r>
            <a:endParaRPr sz="700">
              <a:solidFill>
                <a:srgbClr val="6AA84F"/>
              </a:solidFill>
              <a:latin typeface="Century Gothic"/>
              <a:ea typeface="Century Gothic"/>
              <a:cs typeface="Century Gothic"/>
              <a:sym typeface="Century Gothic"/>
            </a:endParaRPr>
          </a:p>
          <a:p>
            <a:pPr indent="-273050" lvl="0" marL="457200" rtl="0" algn="l">
              <a:spcBef>
                <a:spcPts val="0"/>
              </a:spcBef>
              <a:spcAft>
                <a:spcPts val="0"/>
              </a:spcAft>
              <a:buClr>
                <a:srgbClr val="6AA84F"/>
              </a:buClr>
              <a:buSzPts val="700"/>
              <a:buFont typeface="Century Gothic"/>
              <a:buChar char="●"/>
            </a:pPr>
            <a:r>
              <a:rPr lang="en" sz="700">
                <a:solidFill>
                  <a:srgbClr val="6AA84F"/>
                </a:solidFill>
                <a:latin typeface="Century Gothic"/>
                <a:ea typeface="Century Gothic"/>
                <a:cs typeface="Century Gothic"/>
                <a:sym typeface="Century Gothic"/>
              </a:rPr>
              <a:t>the double bond starts  at C number 3 from terminal (C16).</a:t>
            </a:r>
            <a:endParaRPr sz="700">
              <a:solidFill>
                <a:srgbClr val="6AA84F"/>
              </a:solidFill>
              <a:latin typeface="Century Gothic"/>
              <a:ea typeface="Century Gothic"/>
              <a:cs typeface="Century Gothic"/>
              <a:sym typeface="Century Gothic"/>
            </a:endParaRPr>
          </a:p>
          <a:p>
            <a:pPr indent="-273050" lvl="0" marL="457200" rtl="0" algn="l">
              <a:spcBef>
                <a:spcPts val="0"/>
              </a:spcBef>
              <a:spcAft>
                <a:spcPts val="0"/>
              </a:spcAft>
              <a:buClr>
                <a:srgbClr val="6AA84F"/>
              </a:buClr>
              <a:buSzPts val="700"/>
              <a:buFont typeface="Century Gothic"/>
              <a:buChar char="●"/>
            </a:pPr>
            <a:r>
              <a:rPr lang="en" sz="700">
                <a:solidFill>
                  <a:srgbClr val="6AA84F"/>
                </a:solidFill>
                <a:latin typeface="Century Gothic"/>
                <a:ea typeface="Century Gothic"/>
                <a:cs typeface="Century Gothic"/>
                <a:sym typeface="Century Gothic"/>
              </a:rPr>
              <a:t>20:5, n-3 :it has 20 C, 5  double bonds so it’s more  unsaturated than omega 6.</a:t>
            </a:r>
            <a:endParaRPr sz="700">
              <a:solidFill>
                <a:srgbClr val="6AA84F"/>
              </a:solidFill>
              <a:latin typeface="Century Gothic"/>
              <a:ea typeface="Century Gothic"/>
              <a:cs typeface="Century Gothic"/>
              <a:sym typeface="Century Gothic"/>
            </a:endParaRPr>
          </a:p>
          <a:p>
            <a:pPr indent="-273050" lvl="0" marL="457200" rtl="0" algn="l">
              <a:spcBef>
                <a:spcPts val="0"/>
              </a:spcBef>
              <a:spcAft>
                <a:spcPts val="0"/>
              </a:spcAft>
              <a:buClr>
                <a:srgbClr val="6AA84F"/>
              </a:buClr>
              <a:buSzPts val="700"/>
              <a:buFont typeface="Century Gothic"/>
              <a:buChar char="●"/>
            </a:pPr>
            <a:r>
              <a:rPr lang="en" sz="700">
                <a:solidFill>
                  <a:srgbClr val="6AA84F"/>
                </a:solidFill>
                <a:latin typeface="Century Gothic"/>
                <a:ea typeface="Century Gothic"/>
                <a:cs typeface="Century Gothic"/>
                <a:sym typeface="Century Gothic"/>
              </a:rPr>
              <a:t>Found in fish oil.</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Omega 6:</a:t>
            </a:r>
            <a:endParaRPr sz="700">
              <a:solidFill>
                <a:srgbClr val="6AA84F"/>
              </a:solidFill>
              <a:latin typeface="Century Gothic"/>
              <a:ea typeface="Century Gothic"/>
              <a:cs typeface="Century Gothic"/>
              <a:sym typeface="Century Gothic"/>
            </a:endParaRPr>
          </a:p>
          <a:p>
            <a:pPr indent="-273050" lvl="0" marL="457200" rtl="0" algn="l">
              <a:spcBef>
                <a:spcPts val="0"/>
              </a:spcBef>
              <a:spcAft>
                <a:spcPts val="0"/>
              </a:spcAft>
              <a:buClr>
                <a:srgbClr val="6AA84F"/>
              </a:buClr>
              <a:buSzPts val="700"/>
              <a:buFont typeface="Century Gothic"/>
              <a:buChar char="●"/>
            </a:pPr>
            <a:r>
              <a:rPr lang="en" sz="700">
                <a:solidFill>
                  <a:srgbClr val="6AA84F"/>
                </a:solidFill>
                <a:latin typeface="Century Gothic"/>
                <a:ea typeface="Century Gothic"/>
                <a:cs typeface="Century Gothic"/>
                <a:sym typeface="Century Gothic"/>
              </a:rPr>
              <a:t>Double bond start at C number 6 from terminal (C13).</a:t>
            </a:r>
            <a:endParaRPr sz="700">
              <a:solidFill>
                <a:srgbClr val="6AA84F"/>
              </a:solidFill>
              <a:latin typeface="Century Gothic"/>
              <a:ea typeface="Century Gothic"/>
              <a:cs typeface="Century Gothic"/>
              <a:sym typeface="Century Gothic"/>
            </a:endParaRPr>
          </a:p>
          <a:p>
            <a:pPr indent="-273050" lvl="0" marL="457200" rtl="0" algn="l">
              <a:spcBef>
                <a:spcPts val="0"/>
              </a:spcBef>
              <a:spcAft>
                <a:spcPts val="0"/>
              </a:spcAft>
              <a:buClr>
                <a:srgbClr val="6AA84F"/>
              </a:buClr>
              <a:buSzPts val="700"/>
              <a:buFont typeface="Century Gothic"/>
              <a:buChar char="●"/>
            </a:pPr>
            <a:r>
              <a:rPr lang="en" sz="700">
                <a:solidFill>
                  <a:srgbClr val="6AA84F"/>
                </a:solidFill>
                <a:latin typeface="Century Gothic"/>
                <a:ea typeface="Century Gothic"/>
                <a:cs typeface="Century Gothic"/>
                <a:sym typeface="Century Gothic"/>
              </a:rPr>
              <a:t>20:4, n-6:  has 20 C, 4 double bond so, it’s  less  unsaturated than omega 3.</a:t>
            </a:r>
            <a:endParaRPr sz="700">
              <a:solidFill>
                <a:srgbClr val="6AA84F"/>
              </a:solidFill>
              <a:latin typeface="Century Gothic"/>
              <a:ea typeface="Century Gothic"/>
              <a:cs typeface="Century Gothic"/>
              <a:sym typeface="Century Gothic"/>
            </a:endParaRPr>
          </a:p>
          <a:p>
            <a:pPr indent="-273050" lvl="0" marL="457200" rtl="0" algn="l">
              <a:spcBef>
                <a:spcPts val="0"/>
              </a:spcBef>
              <a:spcAft>
                <a:spcPts val="0"/>
              </a:spcAft>
              <a:buClr>
                <a:srgbClr val="6AA84F"/>
              </a:buClr>
              <a:buSzPts val="700"/>
              <a:buFont typeface="Century Gothic"/>
              <a:buChar char="●"/>
            </a:pPr>
            <a:r>
              <a:rPr lang="en" sz="700">
                <a:solidFill>
                  <a:srgbClr val="6AA84F"/>
                </a:solidFill>
                <a:latin typeface="Century Gothic"/>
                <a:ea typeface="Century Gothic"/>
                <a:cs typeface="Century Gothic"/>
                <a:sym typeface="Century Gothic"/>
              </a:rPr>
              <a:t>Found in seed oil</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rPr lang="en" sz="700">
                <a:solidFill>
                  <a:srgbClr val="6AA84F"/>
                </a:solidFill>
                <a:latin typeface="Century Gothic"/>
                <a:ea typeface="Century Gothic"/>
                <a:cs typeface="Century Gothic"/>
                <a:sym typeface="Century Gothic"/>
              </a:rPr>
              <a:t> </a:t>
            </a:r>
            <a:endParaRPr sz="700">
              <a:solidFill>
                <a:srgbClr val="6AA84F"/>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rgbClr val="6AA84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