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Exo"/>
      <p:regular r:id="rId27"/>
      <p:bold r:id="rId28"/>
      <p:italic r:id="rId29"/>
      <p:boldItalic r:id="rId30"/>
    </p:embeddedFont>
    <p:embeddedFont>
      <p:font typeface="Comfortaa"/>
      <p:regular r:id="rId31"/>
      <p:bold r:id="rId32"/>
    </p:embeddedFont>
    <p:embeddedFont>
      <p:font typeface="Century Goth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A2FDA3C-A3D3-4068-954F-5EF0C02D12DC}">
  <a:tblStyle styleId="{AA2FDA3C-A3D3-4068-954F-5EF0C02D12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Exo-bold.fntdata"/><Relationship Id="rId27" Type="http://schemas.openxmlformats.org/officeDocument/2006/relationships/font" Target="fonts/Exo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Exo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omfortaa-regular.fntdata"/><Relationship Id="rId30" Type="http://schemas.openxmlformats.org/officeDocument/2006/relationships/font" Target="fonts/Exo-boldItalic.fntdata"/><Relationship Id="rId11" Type="http://schemas.openxmlformats.org/officeDocument/2006/relationships/slide" Target="slides/slide4.xml"/><Relationship Id="rId33" Type="http://schemas.openxmlformats.org/officeDocument/2006/relationships/font" Target="fonts/CenturyGothic-regular.fntdata"/><Relationship Id="rId10" Type="http://schemas.openxmlformats.org/officeDocument/2006/relationships/slide" Target="slides/slide3.xml"/><Relationship Id="rId32" Type="http://schemas.openxmlformats.org/officeDocument/2006/relationships/font" Target="fonts/Comfortaa-bold.fntdata"/><Relationship Id="rId13" Type="http://schemas.openxmlformats.org/officeDocument/2006/relationships/slide" Target="slides/slide6.xml"/><Relationship Id="rId35" Type="http://schemas.openxmlformats.org/officeDocument/2006/relationships/font" Target="fonts/CenturyGothic-italic.fntdata"/><Relationship Id="rId12" Type="http://schemas.openxmlformats.org/officeDocument/2006/relationships/slide" Target="slides/slide5.xml"/><Relationship Id="rId34" Type="http://schemas.openxmlformats.org/officeDocument/2006/relationships/font" Target="fonts/CenturyGothic-bold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schemas.openxmlformats.org/officeDocument/2006/relationships/font" Target="fonts/CenturyGothic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5f9eeac59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75f9eeac59_2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75f9eeac59_2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75f9eeac59_2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5f9eeac59_2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5f9eeac59_2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5f9eeac59_2_2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5f9eeac59_2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5f9eeac59_2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75f9eeac59_2_2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5f9eeac59_2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75f9eeac59_2_3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75f9eeac59_2_3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75f9eeac59_2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5f9eeac59_2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5f9eeac59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5f9eeac59_2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5f9eeac59_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5f9eeac59_2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5f9eeac59_2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5f9eeac59_2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5f9eeac59_2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5f9eeac59_2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5f9eeac59_2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5f9eeac59_2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5f9eeac59_2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5f9eeac59_2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5f9eeac59_2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5f9eeac59_2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75f9eeac59_2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ontents slide layout">
  <p:cSld name="2_Contents slide layout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1" y="254632"/>
            <a:ext cx="9144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4100"/>
              <a:buNone/>
              <a:defRPr i="0" sz="4100" u="none" cap="none" strike="noStrike">
                <a:solidFill>
                  <a:srgbClr val="3F3F3F"/>
                </a:solidFill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i="0" sz="1500" u="none" cap="none" strike="noStrike">
                <a:solidFill>
                  <a:schemeClr val="dk1"/>
                </a:solidFill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311700" y="4230575"/>
            <a:ext cx="5998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9pPr>
          </a:lstStyle>
          <a:p/>
        </p:txBody>
      </p:sp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2150850"/>
            <a:ext cx="85206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0" Type="http://schemas.openxmlformats.org/officeDocument/2006/relationships/image" Target="../media/image10.jpg"/><Relationship Id="rId9" Type="http://schemas.openxmlformats.org/officeDocument/2006/relationships/image" Target="../media/image6.png"/><Relationship Id="rId5" Type="http://schemas.openxmlformats.org/officeDocument/2006/relationships/hyperlink" Target="https://docs.google.com/document/d/17RReqb4BTGefOjo_52ebxFN8EQZgYi0hSQxwvKSfPGQ/edit?usp=sharing" TargetMode="External"/><Relationship Id="rId6" Type="http://schemas.openxmlformats.org/officeDocument/2006/relationships/hyperlink" Target="https://docs.google.com/document/d/17RReqb4BTGefOjo_52ebxFN8EQZgYi0hSQxwvKSfPGQ/edit?usp=sharing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hyperlink" Target="https://twitter.com/Biochemistry438" TargetMode="External"/><Relationship Id="rId9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hyperlink" Target="mailto:Biochemistryteam438@gmail.com" TargetMode="External"/><Relationship Id="rId7" Type="http://schemas.openxmlformats.org/officeDocument/2006/relationships/image" Target="../media/image11.png"/><Relationship Id="rId8" Type="http://schemas.openxmlformats.org/officeDocument/2006/relationships/hyperlink" Target="http://biochemistry438.sarahah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/>
        </p:nvSpPr>
        <p:spPr>
          <a:xfrm>
            <a:off x="145819" y="4094475"/>
            <a:ext cx="13779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solidFill>
                  <a:srgbClr val="999999"/>
                </a:solidFill>
              </a:rPr>
              <a:t>Color Index:</a:t>
            </a:r>
            <a:endParaRPr b="1" sz="900" u="sng">
              <a:solidFill>
                <a:srgbClr val="999999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C78D8"/>
              </a:buClr>
              <a:buSzPts val="900"/>
              <a:buChar char="●"/>
            </a:pPr>
            <a:r>
              <a:rPr b="1" lang="en-GB" sz="900">
                <a:solidFill>
                  <a:srgbClr val="3C78D8"/>
                </a:solidFill>
              </a:rPr>
              <a:t>Main Topic</a:t>
            </a:r>
            <a:endParaRPr b="1" sz="900">
              <a:solidFill>
                <a:srgbClr val="3C78D8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900"/>
              <a:buChar char="●"/>
            </a:pPr>
            <a:r>
              <a:rPr b="1" lang="en-GB" sz="900">
                <a:solidFill>
                  <a:srgbClr val="434343"/>
                </a:solidFill>
              </a:rPr>
              <a:t>Main content</a:t>
            </a:r>
            <a:endParaRPr b="1" sz="900">
              <a:solidFill>
                <a:srgbClr val="434343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0000"/>
              </a:buClr>
              <a:buSzPts val="900"/>
              <a:buChar char="●"/>
            </a:pPr>
            <a:r>
              <a:rPr b="1" lang="en-GB" sz="900">
                <a:solidFill>
                  <a:srgbClr val="CC0000"/>
                </a:solidFill>
              </a:rPr>
              <a:t>Important </a:t>
            </a:r>
            <a:endParaRPr b="1" sz="900">
              <a:solidFill>
                <a:srgbClr val="266F8B"/>
              </a:solidFill>
            </a:endParaRPr>
          </a:p>
        </p:txBody>
      </p:sp>
      <p:pic>
        <p:nvPicPr>
          <p:cNvPr id="75" name="Google Shape;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1" y="100377"/>
            <a:ext cx="1118026" cy="73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931" y="-31369"/>
            <a:ext cx="902869" cy="86476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/>
          <p:nvPr/>
        </p:nvSpPr>
        <p:spPr>
          <a:xfrm>
            <a:off x="332813" y="2543175"/>
            <a:ext cx="42771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9"/>
          <p:cNvSpPr txBox="1"/>
          <p:nvPr/>
        </p:nvSpPr>
        <p:spPr>
          <a:xfrm>
            <a:off x="332825" y="1920150"/>
            <a:ext cx="42771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Plasma Proteins</a:t>
            </a:r>
            <a:endParaRPr b="1" sz="27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9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9"/>
          <p:cNvSpPr txBox="1"/>
          <p:nvPr/>
        </p:nvSpPr>
        <p:spPr>
          <a:xfrm>
            <a:off x="2954100" y="4918525"/>
            <a:ext cx="30834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B7B7B7"/>
                </a:solidFill>
              </a:rPr>
              <a:t>Biochemistry teamwork 438 - Gastrointestinal &amp; Nutrition Block </a:t>
            </a:r>
            <a:endParaRPr sz="800">
              <a:solidFill>
                <a:srgbClr val="B7B7B7"/>
              </a:solidFill>
            </a:endParaRPr>
          </a:p>
        </p:txBody>
      </p:sp>
      <p:sp>
        <p:nvSpPr>
          <p:cNvPr id="81" name="Google Shape;81;p19"/>
          <p:cNvSpPr txBox="1"/>
          <p:nvPr/>
        </p:nvSpPr>
        <p:spPr>
          <a:xfrm>
            <a:off x="1405838" y="4185619"/>
            <a:ext cx="18690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900"/>
              <a:buChar char="●"/>
            </a:pPr>
            <a:r>
              <a:rPr b="1" lang="en-GB" sz="900">
                <a:solidFill>
                  <a:srgbClr val="6AA84F"/>
                </a:solidFill>
              </a:rPr>
              <a:t>Drs’ notes</a:t>
            </a:r>
            <a:endParaRPr b="1" sz="900">
              <a:solidFill>
                <a:srgbClr val="6AA84F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900"/>
              <a:buChar char="●"/>
            </a:pPr>
            <a:r>
              <a:rPr b="1" lang="en-GB" sz="900">
                <a:solidFill>
                  <a:srgbClr val="999999"/>
                </a:solidFill>
              </a:rPr>
              <a:t>Extra info</a:t>
            </a:r>
            <a:endParaRPr sz="900"/>
          </a:p>
        </p:txBody>
      </p:sp>
      <p:grpSp>
        <p:nvGrpSpPr>
          <p:cNvPr id="82" name="Google Shape;82;p19"/>
          <p:cNvGrpSpPr/>
          <p:nvPr/>
        </p:nvGrpSpPr>
        <p:grpSpPr>
          <a:xfrm>
            <a:off x="7642115" y="4674221"/>
            <a:ext cx="1501887" cy="392306"/>
            <a:chOff x="2543239" y="1722299"/>
            <a:chExt cx="1771511" cy="409505"/>
          </a:xfrm>
        </p:grpSpPr>
        <p:sp>
          <p:nvSpPr>
            <p:cNvPr id="83" name="Google Shape;83;p19"/>
            <p:cNvSpPr/>
            <p:nvPr/>
          </p:nvSpPr>
          <p:spPr>
            <a:xfrm rot="10800000">
              <a:off x="2543239" y="1757704"/>
              <a:ext cx="1771500" cy="374100"/>
            </a:xfrm>
            <a:prstGeom prst="homePlat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9"/>
            <p:cNvSpPr txBox="1"/>
            <p:nvPr/>
          </p:nvSpPr>
          <p:spPr>
            <a:xfrm>
              <a:off x="2943750" y="1722299"/>
              <a:ext cx="13710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 u="sng">
                  <a:solidFill>
                    <a:srgbClr val="FFFFFF"/>
                  </a:solidFill>
                  <a:hlinkClick r:id="rId5"/>
                </a:rPr>
                <a:t>Editing File</a:t>
              </a:r>
              <a:endParaRPr b="1" sz="1100" u="sng">
                <a:solidFill>
                  <a:srgbClr val="FFFFFF"/>
                </a:solidFill>
              </a:endParaRPr>
            </a:p>
          </p:txBody>
        </p:sp>
      </p:grpSp>
      <p:pic>
        <p:nvPicPr>
          <p:cNvPr id="85" name="Google Shape;85;p1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37825" y="4713400"/>
            <a:ext cx="313950" cy="3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>
          <a:blip r:embed="rId8">
            <a:alphaModFix amt="10000"/>
          </a:blip>
          <a:stretch>
            <a:fillRect/>
          </a:stretch>
        </p:blipFill>
        <p:spPr>
          <a:xfrm rot="-1097955">
            <a:off x="6530159" y="1245481"/>
            <a:ext cx="828914" cy="237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01549" y="1069050"/>
            <a:ext cx="3351625" cy="260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02352" y="6375"/>
            <a:ext cx="738025" cy="73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"/>
          <p:cNvSpPr txBox="1"/>
          <p:nvPr/>
        </p:nvSpPr>
        <p:spPr>
          <a:xfrm>
            <a:off x="5424375" y="3022100"/>
            <a:ext cx="3167700" cy="18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Stimulation of </a:t>
            </a: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many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clones of B cells produce a wide range of antibodies.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</a:t>
            </a:r>
            <a:r>
              <a:rPr b="1"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γ-globulin band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appears large in electophoresis.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Clinical conditions: </a:t>
            </a:r>
            <a:r>
              <a:rPr b="1"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acute and chronic infections, autoimmune diseases, chronic liver </a:t>
            </a:r>
            <a:r>
              <a:rPr b="1"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diseases. </a:t>
            </a:r>
            <a:endParaRPr b="1"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28"/>
          <p:cNvSpPr txBox="1"/>
          <p:nvPr/>
        </p:nvSpPr>
        <p:spPr>
          <a:xfrm>
            <a:off x="518875" y="3188450"/>
            <a:ext cx="3584700" cy="17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74750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Proliferation of a </a:t>
            </a: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single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B-cell clone produces a single type of Ig.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Appears as a separate dense band (paraprotein or </a:t>
            </a:r>
            <a:r>
              <a:rPr b="1"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 band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) in electrophoresis.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-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Paraproteins are characteristic of malignant B-cell proliferation.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Clinical condition: </a:t>
            </a:r>
            <a:r>
              <a:rPr b="1"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multiple myeloma.</a:t>
            </a:r>
            <a:endParaRPr b="1"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28"/>
          <p:cNvSpPr txBox="1"/>
          <p:nvPr/>
        </p:nvSpPr>
        <p:spPr>
          <a:xfrm>
            <a:off x="2444666" y="58955"/>
            <a:ext cx="45231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Hypergammaglobulinemia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06" name="Google Shape;306;p28"/>
          <p:cNvGrpSpPr/>
          <p:nvPr/>
        </p:nvGrpSpPr>
        <p:grpSpPr>
          <a:xfrm>
            <a:off x="429317" y="845603"/>
            <a:ext cx="1001374" cy="418516"/>
            <a:chOff x="2391948" y="1635646"/>
            <a:chExt cx="805546" cy="1584088"/>
          </a:xfrm>
        </p:grpSpPr>
        <p:sp>
          <p:nvSpPr>
            <p:cNvPr id="307" name="Google Shape;307;p28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8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28"/>
          <p:cNvGrpSpPr/>
          <p:nvPr/>
        </p:nvGrpSpPr>
        <p:grpSpPr>
          <a:xfrm>
            <a:off x="5256467" y="845602"/>
            <a:ext cx="1001374" cy="418516"/>
            <a:chOff x="2391948" y="1635646"/>
            <a:chExt cx="805546" cy="1584088"/>
          </a:xfrm>
        </p:grpSpPr>
        <p:sp>
          <p:nvSpPr>
            <p:cNvPr id="310" name="Google Shape;310;p28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8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28"/>
          <p:cNvSpPr txBox="1"/>
          <p:nvPr/>
        </p:nvSpPr>
        <p:spPr>
          <a:xfrm>
            <a:off x="518866" y="845592"/>
            <a:ext cx="8223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01</a:t>
            </a:r>
            <a:endParaRPr b="1" sz="10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3" name="Google Shape;313;p28"/>
          <p:cNvSpPr txBox="1"/>
          <p:nvPr/>
        </p:nvSpPr>
        <p:spPr>
          <a:xfrm>
            <a:off x="5345985" y="845609"/>
            <a:ext cx="8223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02</a:t>
            </a:r>
            <a:endParaRPr b="1" sz="10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4" name="Google Shape;314;p28"/>
          <p:cNvSpPr txBox="1"/>
          <p:nvPr/>
        </p:nvSpPr>
        <p:spPr>
          <a:xfrm>
            <a:off x="1430700" y="781800"/>
            <a:ext cx="24321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Monoclonal Hypergammaglobulinemia</a:t>
            </a:r>
            <a:endParaRPr b="1" sz="1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5" name="Google Shape;315;p28"/>
          <p:cNvSpPr txBox="1"/>
          <p:nvPr/>
        </p:nvSpPr>
        <p:spPr>
          <a:xfrm>
            <a:off x="6257850" y="781800"/>
            <a:ext cx="26982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Polyclonal Hypergammaglobulinemia</a:t>
            </a:r>
            <a:endParaRPr b="1" sz="1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16" name="Google Shape;31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0136" y="1495475"/>
            <a:ext cx="1798523" cy="167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8"/>
          <p:cNvPicPr preferRelativeResize="0"/>
          <p:nvPr/>
        </p:nvPicPr>
        <p:blipFill rotWithShape="1">
          <a:blip r:embed="rId4">
            <a:alphaModFix/>
          </a:blip>
          <a:srcRect b="3484" l="0" r="7028" t="0"/>
          <a:stretch/>
        </p:blipFill>
        <p:spPr>
          <a:xfrm>
            <a:off x="1166426" y="1406400"/>
            <a:ext cx="1798498" cy="1734901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8"/>
          <p:cNvSpPr txBox="1"/>
          <p:nvPr/>
        </p:nvSpPr>
        <p:spPr>
          <a:xfrm>
            <a:off x="893128" y="4708511"/>
            <a:ext cx="2836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3M</a:t>
            </a:r>
            <a:r>
              <a:rPr lang="en-GB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b="1" lang="en-GB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-GB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onoclonal - </a:t>
            </a:r>
            <a:r>
              <a:rPr b="1" lang="en-GB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-GB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band - </a:t>
            </a:r>
            <a:r>
              <a:rPr b="1" lang="en-GB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-GB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ultiple myeloma </a:t>
            </a:r>
            <a:endParaRPr sz="9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28"/>
          <p:cNvSpPr/>
          <p:nvPr/>
        </p:nvSpPr>
        <p:spPr>
          <a:xfrm>
            <a:off x="2530650" y="1722675"/>
            <a:ext cx="430200" cy="1418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8"/>
          <p:cNvSpPr/>
          <p:nvPr/>
        </p:nvSpPr>
        <p:spPr>
          <a:xfrm>
            <a:off x="6875325" y="2543100"/>
            <a:ext cx="914700" cy="555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9"/>
          <p:cNvSpPr/>
          <p:nvPr/>
        </p:nvSpPr>
        <p:spPr>
          <a:xfrm>
            <a:off x="5587175" y="854788"/>
            <a:ext cx="3454500" cy="20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9"/>
          <p:cNvSpPr/>
          <p:nvPr/>
        </p:nvSpPr>
        <p:spPr>
          <a:xfrm>
            <a:off x="2598975" y="854775"/>
            <a:ext cx="2929200" cy="2072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9"/>
          <p:cNvSpPr txBox="1"/>
          <p:nvPr/>
        </p:nvSpPr>
        <p:spPr>
          <a:xfrm>
            <a:off x="2598975" y="854775"/>
            <a:ext cx="2929200" cy="20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lasma protein 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levels </a:t>
            </a:r>
            <a:r>
              <a:rPr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in: Infection, inflammation, malignancy, trauma, surgery.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-These proteins are called acute phase reactants &amp; synthesized due to body’s response to injury.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Examples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b="1"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α1-Antitypsin, haptoglobin, ceruloplasmin, fibrinogen, </a:t>
            </a:r>
            <a:r>
              <a:rPr b="1"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C-reactive protein.</a:t>
            </a:r>
            <a:endParaRPr b="1"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29"/>
          <p:cNvSpPr txBox="1"/>
          <p:nvPr/>
        </p:nvSpPr>
        <p:spPr>
          <a:xfrm>
            <a:off x="5643900" y="854763"/>
            <a:ext cx="3588900" cy="19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Mediators that cause these proteins to increase after injury are: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Cytokines (IL-1, IL-6), tumor necrosis factors α and β, interferons, platelet activating factor.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Mediators f</a:t>
            </a: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unctions: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1. Bind to polysaccharides in bacterial walls.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2. Activate complement system.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3. Stimulate 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phagocytosis.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29"/>
          <p:cNvSpPr txBox="1"/>
          <p:nvPr/>
        </p:nvSpPr>
        <p:spPr>
          <a:xfrm>
            <a:off x="918935" y="220604"/>
            <a:ext cx="45231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Positive </a:t>
            </a:r>
            <a:r>
              <a:rPr b="1" lang="en-GB" sz="20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acute phase proteins </a:t>
            </a:r>
            <a:endParaRPr b="1" sz="20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30" name="Google Shape;33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251" y="854738"/>
            <a:ext cx="2179468" cy="2072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29"/>
          <p:cNvGrpSpPr/>
          <p:nvPr/>
        </p:nvGrpSpPr>
        <p:grpSpPr>
          <a:xfrm>
            <a:off x="254241" y="349846"/>
            <a:ext cx="664677" cy="296812"/>
            <a:chOff x="4630955" y="3996981"/>
            <a:chExt cx="914400" cy="1828787"/>
          </a:xfrm>
        </p:grpSpPr>
        <p:sp>
          <p:nvSpPr>
            <p:cNvPr id="332" name="Google Shape;332;p29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4" name="Google Shape;334;p29"/>
          <p:cNvSpPr txBox="1"/>
          <p:nvPr/>
        </p:nvSpPr>
        <p:spPr>
          <a:xfrm>
            <a:off x="915407" y="3006044"/>
            <a:ext cx="45231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Negative </a:t>
            </a:r>
            <a:r>
              <a:rPr b="1" lang="en-GB" sz="20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acute phase proteins </a:t>
            </a:r>
            <a:endParaRPr b="1" sz="20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35" name="Google Shape;335;p29"/>
          <p:cNvGrpSpPr/>
          <p:nvPr/>
        </p:nvGrpSpPr>
        <p:grpSpPr>
          <a:xfrm>
            <a:off x="250713" y="3135285"/>
            <a:ext cx="664677" cy="296812"/>
            <a:chOff x="4630955" y="3996981"/>
            <a:chExt cx="914400" cy="1828787"/>
          </a:xfrm>
        </p:grpSpPr>
        <p:sp>
          <p:nvSpPr>
            <p:cNvPr id="336" name="Google Shape;336;p29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29"/>
          <p:cNvSpPr txBox="1"/>
          <p:nvPr/>
        </p:nvSpPr>
        <p:spPr>
          <a:xfrm>
            <a:off x="6506200" y="3561350"/>
            <a:ext cx="2397600" cy="12405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Dr’s note: Acute phase inflammatory response is the first response that you will have within 24 hours of an acute insult/infection. Your body will try to fight the insult by synthesizing certain proteins in increased amounts (positive proteins), while decreasing the amounts of other proteins (negative proteins).</a:t>
            </a:r>
            <a:endParaRPr sz="9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29"/>
          <p:cNvSpPr/>
          <p:nvPr/>
        </p:nvSpPr>
        <p:spPr>
          <a:xfrm>
            <a:off x="250675" y="3561350"/>
            <a:ext cx="6156900" cy="1240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9"/>
          <p:cNvSpPr txBox="1"/>
          <p:nvPr/>
        </p:nvSpPr>
        <p:spPr>
          <a:xfrm>
            <a:off x="250675" y="3588600"/>
            <a:ext cx="6156900" cy="10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These are proteins which </a:t>
            </a:r>
            <a:r>
              <a:rPr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decrease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in inflammation: </a:t>
            </a:r>
            <a:r>
              <a:rPr b="1"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Albumin, prealbumin, transferrin</a:t>
            </a:r>
            <a:endParaRPr b="1"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-T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hey’re m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ediated by inflammatory response via cytokines and hormones.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-Reason for the 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decrease in s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ynthesis of these proteins is: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save amino acids for positive acute phase </a:t>
            </a:r>
            <a:r>
              <a:rPr b="1"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proteins.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1" name="Google Shape;341;p29"/>
          <p:cNvSpPr/>
          <p:nvPr/>
        </p:nvSpPr>
        <p:spPr>
          <a:xfrm>
            <a:off x="733000" y="2240200"/>
            <a:ext cx="731700" cy="52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"/>
          <p:cNvSpPr txBox="1"/>
          <p:nvPr/>
        </p:nvSpPr>
        <p:spPr>
          <a:xfrm>
            <a:off x="2162357" y="304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Take Home Messages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7" name="Google Shape;347;p30"/>
          <p:cNvSpPr/>
          <p:nvPr/>
        </p:nvSpPr>
        <p:spPr>
          <a:xfrm>
            <a:off x="783988" y="738509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0"/>
          <p:cNvSpPr/>
          <p:nvPr/>
        </p:nvSpPr>
        <p:spPr>
          <a:xfrm>
            <a:off x="784001" y="1088597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0"/>
          <p:cNvSpPr txBox="1"/>
          <p:nvPr>
            <p:ph idx="1" type="body"/>
          </p:nvPr>
        </p:nvSpPr>
        <p:spPr>
          <a:xfrm>
            <a:off x="1255021" y="708659"/>
            <a:ext cx="5425200" cy="2682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Plasma proteins play essential roles in a number of cellular functions.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30"/>
          <p:cNvSpPr txBox="1"/>
          <p:nvPr>
            <p:ph idx="1" type="body"/>
          </p:nvPr>
        </p:nvSpPr>
        <p:spPr>
          <a:xfrm>
            <a:off x="1255031" y="871852"/>
            <a:ext cx="7137300" cy="7017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possess diagnostic significance in identifying various pathological conditions.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30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0"/>
          <p:cNvSpPr txBox="1"/>
          <p:nvPr/>
        </p:nvSpPr>
        <p:spPr>
          <a:xfrm>
            <a:off x="2067124" y="1417519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Summary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353" name="Google Shape;353;p30"/>
          <p:cNvGraphicFramePr/>
          <p:nvPr/>
        </p:nvGraphicFramePr>
        <p:xfrm>
          <a:off x="0" y="19722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{AA2FDA3C-A3D3-4068-954F-5EF0C02D12DC}</a:tableStyleId>
              </a:tblPr>
              <a:tblGrid>
                <a:gridCol w="1841425"/>
                <a:gridCol w="5169825"/>
                <a:gridCol w="2132750"/>
              </a:tblGrid>
              <a:tr h="2608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Plasma proteins   </a:t>
                      </a:r>
                      <a:endParaRPr b="1" sz="10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3C78D8"/>
                    </a:solidFill>
                  </a:tcPr>
                </a:tc>
                <a:tc hMerge="1"/>
                <a:tc hMerge="1"/>
              </a:tr>
              <a:tr h="260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Functions</a:t>
                      </a:r>
                      <a:endParaRPr b="1" sz="10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Abnormal levels of proteins </a:t>
                      </a:r>
                      <a:endParaRPr b="1" sz="10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Proteins used as markers</a:t>
                      </a:r>
                      <a:endParaRPr b="1" sz="10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3C78D8"/>
                    </a:solidFill>
                  </a:tcPr>
                </a:tc>
              </a:tr>
              <a:tr h="1802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1.transport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(albumin/prealbumin/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globulin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2.maintain plasma oncotic pressure: 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(albumin)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3.Defense:</a:t>
                      </a:r>
                      <a:endParaRPr b="1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(Immunoglobulins and complement)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4.Clotting and fibrinolysis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(Thrombin and plasmin)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 </a:t>
                      </a: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Prealbumin: </a:t>
                      </a:r>
                      <a:r>
                        <a:rPr lang="en-GB" sz="1000" u="sng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decreased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level in liver disease, nephrotic syndrome, acute phase inflammatory  response, malnutrition.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Albumin: </a:t>
                      </a:r>
                      <a:r>
                        <a:rPr lang="en-GB" sz="1000" u="sng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Decreased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 liver cirrhosis, malnutrition, Increased losses of albumin (such as severe burn/bleeding). While it’s </a:t>
                      </a:r>
                      <a:r>
                        <a:rPr lang="en-GB" sz="1000" u="sng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increased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 dehydration.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</a:t>
                      </a: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 α1-Antitrypsin: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1000" u="sng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decreased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levels lead to neonatal jaundice / childhood liver cirrhosis / pulmonary emphysema.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 α-fetoprotein: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</a:t>
                      </a:r>
                      <a:r>
                        <a:rPr lang="en-GB" sz="10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increased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level associates with neural tube defect and anencephaly while </a:t>
                      </a:r>
                      <a:r>
                        <a:rPr lang="en-GB" sz="10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decreased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level associates with Down syndrome.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 Ceruloplasmin: </a:t>
                      </a:r>
                      <a:r>
                        <a:rPr lang="en-GB" sz="10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decreased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level in Wilson’s disease.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6. Haptoglobin: </a:t>
                      </a:r>
                      <a:r>
                        <a:rPr lang="en-GB" sz="10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decreased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during hemolysis.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 CRP: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10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increased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 inflammatory conditions such as rheumatoid arthritis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Transferrin: </a:t>
                      </a:r>
                      <a:r>
                        <a:rPr lang="en-GB" sz="10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decreased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 Malnutrition, liver disease, inflammation, malignancy.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9. β2-microglobulin: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</a:t>
                      </a:r>
                      <a:r>
                        <a:rPr lang="en-GB" sz="10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increased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levels / overproduction in inflammatory diseases.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10. γ- Globulins: </a:t>
                      </a:r>
                      <a:r>
                        <a:rPr lang="en-GB" sz="1000" u="sng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increased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level result in hypergammaglobulinemia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 </a:t>
                      </a:r>
                      <a:r>
                        <a:rPr b="1"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AFP</a:t>
                      </a: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is a tumor marker for</a:t>
                      </a:r>
                      <a:endParaRPr b="1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Hepatoma and testicular cancer.</a:t>
                      </a:r>
                      <a:endParaRPr b="1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</a:t>
                      </a:r>
                      <a:r>
                        <a:rPr b="1"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β2-microglobulin</a:t>
                      </a:r>
                      <a:r>
                        <a:rPr b="1"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may be a tumor marker for Leukemia, lymphomas, multiple myeloma.</a:t>
                      </a:r>
                      <a:endParaRPr b="1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 </a:t>
                      </a:r>
                      <a:r>
                        <a:rPr b="1"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CRP</a:t>
                      </a: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is a marker for ischemic heart disease.</a:t>
                      </a:r>
                      <a:endParaRPr b="1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54" name="Google Shape;354;p30"/>
          <p:cNvSpPr/>
          <p:nvPr/>
        </p:nvSpPr>
        <p:spPr>
          <a:xfrm>
            <a:off x="8822459" y="-5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1"/>
          <p:cNvSpPr txBox="1"/>
          <p:nvPr/>
        </p:nvSpPr>
        <p:spPr>
          <a:xfrm>
            <a:off x="53475" y="685550"/>
            <a:ext cx="9016200" cy="373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highlight>
                  <a:srgbClr val="3C78D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MCQs :</a:t>
            </a:r>
            <a:endParaRPr b="1" sz="1500" u="sng">
              <a:solidFill>
                <a:srgbClr val="FFFFFF"/>
              </a:solidFill>
              <a:highlight>
                <a:srgbClr val="3C78D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following is a tumor marker for hepatoma:</a:t>
            </a:r>
            <a:endParaRPr b="1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C-Reactive protein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a-fetoprotein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β2–Microglobulin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Haptoglobin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following is a negative acute phase protein: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Transferrin 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Haptoglobin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C-Reactive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protein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Fibrinogen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Decreased maternal AFP is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associated with: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Lymphoma        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Anencephaly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Wilson’s disease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Down syndrome 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following is a </a:t>
            </a:r>
            <a:r>
              <a:rPr b="1" lang="en-GB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clinical consequences of a</a:t>
            </a:r>
            <a:r>
              <a:rPr b="1" baseline="-25000" lang="en-GB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b="1" lang="en-GB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-Antitrypsin Deficiency: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Adulthood liver cirrhosis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Pulmonary emphysema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Renal failure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ischemic heart disease 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Q5: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following causes Hyperalbuminemia: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Increase kidney secretion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Severe burns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Dehydration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Increase catabolism in infection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Q6: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of the following is true regarding CRP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Important for phagocytosis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Synthesized by kidney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Marker for heart failure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All of them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14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31"/>
          <p:cNvSpPr txBox="1"/>
          <p:nvPr/>
        </p:nvSpPr>
        <p:spPr>
          <a:xfrm>
            <a:off x="53475" y="4743200"/>
            <a:ext cx="2676300" cy="22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1)     B     2)    A      3)     D    4)  B       5)  C   </a:t>
            </a: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6) A</a:t>
            </a:r>
            <a:endParaRPr sz="8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-89065" y="4516088"/>
            <a:ext cx="30267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Century Gothic"/>
              <a:buChar char="★"/>
            </a:pP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MCQs </a:t>
            </a:r>
            <a:r>
              <a:rPr b="1" i="0" lang="en-GB" sz="700" u="none" cap="none" strike="noStrike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Answer</a:t>
            </a: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2" name="Google Shape;362;p31"/>
          <p:cNvSpPr txBox="1"/>
          <p:nvPr/>
        </p:nvSpPr>
        <p:spPr>
          <a:xfrm>
            <a:off x="0" y="0"/>
            <a:ext cx="91440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Quiz</a:t>
            </a:r>
            <a:endParaRPr sz="3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2"/>
          <p:cNvSpPr txBox="1"/>
          <p:nvPr/>
        </p:nvSpPr>
        <p:spPr>
          <a:xfrm>
            <a:off x="54413" y="615875"/>
            <a:ext cx="5927700" cy="4471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highlight>
                  <a:srgbClr val="3C78D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SAQs </a:t>
            </a:r>
            <a:r>
              <a:rPr b="1" lang="en-GB" sz="1500">
                <a:solidFill>
                  <a:srgbClr val="FFFFFF"/>
                </a:solidFill>
                <a:highlight>
                  <a:srgbClr val="3C78D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b="1" sz="1500">
              <a:solidFill>
                <a:srgbClr val="FFFFFF"/>
              </a:solidFill>
              <a:highlight>
                <a:srgbClr val="3C78D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highlight>
                <a:srgbClr val="3C78D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highlight>
                <a:srgbClr val="3C78D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highlight>
                <a:srgbClr val="3C78D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highlight>
                <a:srgbClr val="3C78D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highlight>
                <a:srgbClr val="3C78D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highlight>
                <a:srgbClr val="3C78D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highlight>
                <a:srgbClr val="3C78D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highlight>
                <a:srgbClr val="3C78D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highlight>
                <a:srgbClr val="3C78D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highlight>
                <a:srgbClr val="3C78D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kind of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measurement does this graph indicates?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kind of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abnormality does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arrow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indicates? Explain.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List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clinical consequences of this abnormality.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List </a:t>
            </a: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THREE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negative acute phase proteins.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Q5: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List </a:t>
            </a: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THREE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mediators that cause positive acute phase proteins to increase after injury.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32"/>
          <p:cNvSpPr txBox="1"/>
          <p:nvPr/>
        </p:nvSpPr>
        <p:spPr>
          <a:xfrm>
            <a:off x="5947474" y="673806"/>
            <a:ext cx="2089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Century Gothic"/>
              <a:buChar char="★"/>
            </a:pP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SAQs </a:t>
            </a:r>
            <a:r>
              <a:rPr b="1" i="0" lang="en-GB" sz="700" u="none" cap="none" strike="noStrike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Answe</a:t>
            </a: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32"/>
          <p:cNvSpPr txBox="1"/>
          <p:nvPr/>
        </p:nvSpPr>
        <p:spPr>
          <a:xfrm>
            <a:off x="6078425" y="950100"/>
            <a:ext cx="2951700" cy="2112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3429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Century Gothic"/>
              <a:buAutoNum type="arabicParenR"/>
            </a:pPr>
            <a:r>
              <a:rPr lang="en-GB" sz="10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Semiquantitative measurement by plasma protein electrophoresis.</a:t>
            </a:r>
            <a:endParaRPr sz="1000"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Century Gothic"/>
              <a:buAutoNum type="arabicParenR"/>
            </a:pPr>
            <a:r>
              <a:rPr lang="en-GB" sz="10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Indicate a</a:t>
            </a:r>
            <a:r>
              <a:rPr baseline="-25000" lang="en-GB" sz="10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GB" sz="10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-antitrypsin deficiency, because there’s lack of a</a:t>
            </a:r>
            <a:r>
              <a:rPr baseline="-25000" lang="en-GB" sz="10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GB" sz="10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-globulin band in the graph.</a:t>
            </a:r>
            <a:endParaRPr sz="1000"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Century Gothic"/>
              <a:buAutoNum type="arabicParenR"/>
            </a:pPr>
            <a:r>
              <a:rPr lang="en-GB" sz="10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Childhood liver cirrhosis - Pulmonary emphysema in young adults.</a:t>
            </a:r>
            <a:endParaRPr sz="1000"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Century Gothic"/>
              <a:buAutoNum type="arabicParenR"/>
            </a:pPr>
            <a:r>
              <a:rPr lang="en-GB" sz="10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Albumin, prealbumin, transferrin.</a:t>
            </a:r>
            <a:endParaRPr sz="1000"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Century Gothic"/>
              <a:buAutoNum type="arabicParenR"/>
            </a:pPr>
            <a:r>
              <a:rPr lang="en-GB" sz="10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Cytokines (IL-1, IL-6), tumor necrosis factors α and β , interferons, platelet activating factor.</a:t>
            </a:r>
            <a:endParaRPr sz="1000"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32"/>
          <p:cNvSpPr txBox="1"/>
          <p:nvPr/>
        </p:nvSpPr>
        <p:spPr>
          <a:xfrm>
            <a:off x="0" y="0"/>
            <a:ext cx="90300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Quiz</a:t>
            </a:r>
            <a:endParaRPr sz="3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1" name="Google Shape;371;p32"/>
          <p:cNvPicPr preferRelativeResize="0"/>
          <p:nvPr/>
        </p:nvPicPr>
        <p:blipFill rotWithShape="1">
          <a:blip r:embed="rId3">
            <a:alphaModFix/>
          </a:blip>
          <a:srcRect b="0" l="0" r="0" t="9526"/>
          <a:stretch/>
        </p:blipFill>
        <p:spPr>
          <a:xfrm>
            <a:off x="1783254" y="1073732"/>
            <a:ext cx="2470025" cy="2112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Google Shape;372;p32"/>
          <p:cNvCxnSpPr/>
          <p:nvPr/>
        </p:nvCxnSpPr>
        <p:spPr>
          <a:xfrm>
            <a:off x="2375065" y="2701636"/>
            <a:ext cx="900" cy="2997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73" name="Google Shape;373;p32"/>
          <p:cNvSpPr txBox="1"/>
          <p:nvPr/>
        </p:nvSpPr>
        <p:spPr>
          <a:xfrm>
            <a:off x="9831475" y="1603775"/>
            <a:ext cx="38151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3"/>
          <p:cNvSpPr txBox="1"/>
          <p:nvPr/>
        </p:nvSpPr>
        <p:spPr>
          <a:xfrm>
            <a:off x="181500" y="238538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Team members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379" name="Google Shape;379;p33"/>
          <p:cNvSpPr txBox="1"/>
          <p:nvPr/>
        </p:nvSpPr>
        <p:spPr>
          <a:xfrm>
            <a:off x="210600" y="1287350"/>
            <a:ext cx="18699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entury Gothic"/>
                <a:ea typeface="Century Gothic"/>
                <a:cs typeface="Century Gothic"/>
                <a:sym typeface="Century Gothic"/>
              </a:rPr>
              <a:t>Ajeed Al-Rashoud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Alwateen Albalawi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Amira AlDakhilallah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Arwa Al Emam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Deema Almaziad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Ghaliah Alnufaei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Haifa Alwaily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Leena Alnassar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Lama Aldakhil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entury Gothic"/>
                <a:ea typeface="Century Gothic"/>
                <a:cs typeface="Century Gothic"/>
                <a:sym typeface="Century Gothic"/>
              </a:rPr>
              <a:t>         </a:t>
            </a:r>
            <a:r>
              <a:rPr b="1" lang="en-GB" sz="1100">
                <a:latin typeface="Century Gothic"/>
                <a:ea typeface="Century Gothic"/>
                <a:cs typeface="Century Gothic"/>
                <a:sym typeface="Century Gothic"/>
              </a:rPr>
              <a:t>Lamiss Alzahrani 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  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Nouf Alhumaidhi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Noura Alturki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Sarah Alkhalife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Shahd Alsalamah   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Taif Alotaibi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0" name="Google Shape;380;p33"/>
          <p:cNvSpPr txBox="1"/>
          <p:nvPr/>
        </p:nvSpPr>
        <p:spPr>
          <a:xfrm>
            <a:off x="423745" y="4592719"/>
            <a:ext cx="15234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Lina Alosaimi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1" name="Google Shape;381;p33"/>
          <p:cNvSpPr/>
          <p:nvPr/>
        </p:nvSpPr>
        <p:spPr>
          <a:xfrm>
            <a:off x="5143500" y="0"/>
            <a:ext cx="4000500" cy="5143500"/>
          </a:xfrm>
          <a:prstGeom prst="rect">
            <a:avLst/>
          </a:prstGeom>
          <a:gradFill>
            <a:gsLst>
              <a:gs pos="0">
                <a:srgbClr val="3C78D8">
                  <a:alpha val="43850"/>
                </a:srgbClr>
              </a:gs>
              <a:gs pos="100000">
                <a:srgbClr val="6D9EEB">
                  <a:alpha val="4385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3"/>
          <p:cNvSpPr/>
          <p:nvPr/>
        </p:nvSpPr>
        <p:spPr>
          <a:xfrm>
            <a:off x="6126094" y="1674638"/>
            <a:ext cx="1794300" cy="179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3"/>
          <p:cNvSpPr txBox="1"/>
          <p:nvPr/>
        </p:nvSpPr>
        <p:spPr>
          <a:xfrm>
            <a:off x="5143500" y="651350"/>
            <a:ext cx="3959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Char char="★"/>
            </a:pPr>
            <a:r>
              <a:rPr b="1" lang="en-GB" sz="1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You Will Never Have This Day Again, So Make It Count</a:t>
            </a:r>
            <a:endParaRPr b="1" sz="1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4" name="Google Shape;384;p33"/>
          <p:cNvSpPr txBox="1"/>
          <p:nvPr/>
        </p:nvSpPr>
        <p:spPr>
          <a:xfrm>
            <a:off x="181500" y="969850"/>
            <a:ext cx="1351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omic Sans MS"/>
                <a:ea typeface="Comic Sans MS"/>
                <a:cs typeface="Comic Sans MS"/>
                <a:sym typeface="Comic Sans MS"/>
              </a:rPr>
              <a:t>Girls Team:</a:t>
            </a:r>
            <a:endParaRPr b="1"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85" name="Google Shape;38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5151" y="1606143"/>
            <a:ext cx="2016259" cy="193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5944" y="3559247"/>
            <a:ext cx="294694" cy="27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8028" y="3584514"/>
            <a:ext cx="240488" cy="224192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3"/>
          <p:cNvSpPr txBox="1"/>
          <p:nvPr/>
        </p:nvSpPr>
        <p:spPr>
          <a:xfrm>
            <a:off x="6639779" y="3923981"/>
            <a:ext cx="7671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</a:rPr>
              <a:t>We hear you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389" name="Google Shape;389;p33"/>
          <p:cNvSpPr txBox="1"/>
          <p:nvPr/>
        </p:nvSpPr>
        <p:spPr>
          <a:xfrm>
            <a:off x="248850" y="4000163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Team Leaders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390" name="Google Shape;390;p33"/>
          <p:cNvSpPr txBox="1"/>
          <p:nvPr/>
        </p:nvSpPr>
        <p:spPr>
          <a:xfrm>
            <a:off x="2691751" y="4592725"/>
            <a:ext cx="24516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Mohannad Alqarni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1" name="Google Shape;391;p33"/>
          <p:cNvSpPr txBox="1"/>
          <p:nvPr/>
        </p:nvSpPr>
        <p:spPr>
          <a:xfrm>
            <a:off x="2498850" y="969850"/>
            <a:ext cx="1351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omic Sans MS"/>
                <a:ea typeface="Comic Sans MS"/>
                <a:cs typeface="Comic Sans MS"/>
                <a:sym typeface="Comic Sans MS"/>
              </a:rPr>
              <a:t>Boys Team:</a:t>
            </a:r>
            <a:endParaRPr b="1"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2" name="Google Shape;392;p33"/>
          <p:cNvSpPr txBox="1"/>
          <p:nvPr/>
        </p:nvSpPr>
        <p:spPr>
          <a:xfrm>
            <a:off x="2364445" y="144675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Abdulrahman Bedaiwi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Alkassem Binobaid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Khayyal Alderaan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Mashal Abaalkhail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Naif Alsolais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Omar Alyabis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Omar Saeed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Omar Odeh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Rayyan Almousa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Yazen Bajeaifer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33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94" name="Google Shape;394;p3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8367" r="8375" t="0"/>
          <a:stretch/>
        </p:blipFill>
        <p:spPr>
          <a:xfrm>
            <a:off x="7208050" y="3582000"/>
            <a:ext cx="294675" cy="19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3"/>
          <p:cNvSpPr/>
          <p:nvPr/>
        </p:nvSpPr>
        <p:spPr>
          <a:xfrm>
            <a:off x="344377" y="1350877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3"/>
          <p:cNvSpPr/>
          <p:nvPr/>
        </p:nvSpPr>
        <p:spPr>
          <a:xfrm>
            <a:off x="344377" y="2892290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/>
          <p:nvPr/>
        </p:nvSpPr>
        <p:spPr>
          <a:xfrm>
            <a:off x="1441606" y="1505225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20"/>
          <p:cNvSpPr/>
          <p:nvPr/>
        </p:nvSpPr>
        <p:spPr>
          <a:xfrm>
            <a:off x="1440527" y="965375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20"/>
          <p:cNvSpPr txBox="1"/>
          <p:nvPr/>
        </p:nvSpPr>
        <p:spPr>
          <a:xfrm>
            <a:off x="852520" y="472000"/>
            <a:ext cx="2783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Objectives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" name="Google Shape;96;p20"/>
          <p:cNvSpPr/>
          <p:nvPr/>
        </p:nvSpPr>
        <p:spPr>
          <a:xfrm>
            <a:off x="1440526" y="2061525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1440527" y="2565575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1719284" y="906275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types and various functions of plasma proteins.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1719296" y="1439675"/>
            <a:ext cx="67602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Discuss the role of plasma proteins in the diagnosis of diseases and conditions.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1719302" y="1992125"/>
            <a:ext cx="63594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Interpret the normal and abnormal electrophoretic patterns of plasma proteins.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1719297" y="2525525"/>
            <a:ext cx="61467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role positive and negative acute phase proteins in various diseases.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2" name="Google Shape;102;p20"/>
          <p:cNvGrpSpPr/>
          <p:nvPr/>
        </p:nvGrpSpPr>
        <p:grpSpPr>
          <a:xfrm>
            <a:off x="544584" y="586021"/>
            <a:ext cx="332129" cy="320266"/>
            <a:chOff x="5961125" y="1623900"/>
            <a:chExt cx="427450" cy="448175"/>
          </a:xfrm>
        </p:grpSpPr>
        <p:sp>
          <p:nvSpPr>
            <p:cNvPr id="103" name="Google Shape;103;p2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</p:grpSp>
      <p:sp>
        <p:nvSpPr>
          <p:cNvPr id="110" name="Google Shape;110;p20"/>
          <p:cNvSpPr txBox="1"/>
          <p:nvPr/>
        </p:nvSpPr>
        <p:spPr>
          <a:xfrm>
            <a:off x="935659" y="3079438"/>
            <a:ext cx="20877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Overview:</a:t>
            </a:r>
            <a:endParaRPr sz="18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11" name="Google Shape;111;p20"/>
          <p:cNvGrpSpPr/>
          <p:nvPr/>
        </p:nvGrpSpPr>
        <p:grpSpPr>
          <a:xfrm>
            <a:off x="664503" y="3123842"/>
            <a:ext cx="290338" cy="282179"/>
            <a:chOff x="3951850" y="2985350"/>
            <a:chExt cx="407950" cy="416500"/>
          </a:xfrm>
        </p:grpSpPr>
        <p:sp>
          <p:nvSpPr>
            <p:cNvPr id="112" name="Google Shape;112;p2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1666597" y="3742871"/>
            <a:ext cx="4546500" cy="2094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Functions and characteristics of plasma proteins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1666597" y="4003571"/>
            <a:ext cx="4546500" cy="2094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Measurement of plasma proteins and diagnosis of diseases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1666584" y="4238175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Electrophoretic patterns of plasma proteins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1455113" y="3569525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1441622" y="3903850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/>
          <p:nvPr/>
        </p:nvSpPr>
        <p:spPr>
          <a:xfrm>
            <a:off x="1455113" y="4237650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1451438" y="4548500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1088975" y="4513900"/>
            <a:ext cx="10911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1676397" y="4508500"/>
            <a:ext cx="38478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Acute phase proteins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8822376" y="-5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21"/>
          <p:cNvCxnSpPr>
            <a:endCxn id="133" idx="4"/>
          </p:cNvCxnSpPr>
          <p:nvPr/>
        </p:nvCxnSpPr>
        <p:spPr>
          <a:xfrm flipH="1" rot="10800000">
            <a:off x="4448633" y="817650"/>
            <a:ext cx="300" cy="4734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34" name="Google Shape;134;p21"/>
          <p:cNvCxnSpPr>
            <a:endCxn id="135" idx="3"/>
          </p:cNvCxnSpPr>
          <p:nvPr/>
        </p:nvCxnSpPr>
        <p:spPr>
          <a:xfrm flipH="1" rot="10800000">
            <a:off x="4572012" y="1240344"/>
            <a:ext cx="938100" cy="5427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36" name="Google Shape;136;p21"/>
          <p:cNvCxnSpPr>
            <a:endCxn id="137" idx="2"/>
          </p:cNvCxnSpPr>
          <p:nvPr/>
        </p:nvCxnSpPr>
        <p:spPr>
          <a:xfrm>
            <a:off x="4524546" y="1645379"/>
            <a:ext cx="995400" cy="4146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38" name="Google Shape;138;p21"/>
          <p:cNvCxnSpPr>
            <a:endCxn id="139" idx="6"/>
          </p:cNvCxnSpPr>
          <p:nvPr/>
        </p:nvCxnSpPr>
        <p:spPr>
          <a:xfrm rot="10800000">
            <a:off x="3615800" y="1118238"/>
            <a:ext cx="519600" cy="3621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40" name="Google Shape;140;p21"/>
          <p:cNvCxnSpPr>
            <a:endCxn id="141" idx="6"/>
          </p:cNvCxnSpPr>
          <p:nvPr/>
        </p:nvCxnSpPr>
        <p:spPr>
          <a:xfrm flipH="1">
            <a:off x="3391303" y="1763865"/>
            <a:ext cx="912900" cy="2961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42" name="Google Shape;142;p21"/>
          <p:cNvSpPr/>
          <p:nvPr/>
        </p:nvSpPr>
        <p:spPr>
          <a:xfrm>
            <a:off x="3685550" y="1112275"/>
            <a:ext cx="1685400" cy="1047900"/>
          </a:xfrm>
          <a:prstGeom prst="ellipse">
            <a:avLst/>
          </a:prstGeom>
          <a:solidFill>
            <a:srgbClr val="EFEFEF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7738936" y="516542"/>
            <a:ext cx="12555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Content</a:t>
            </a:r>
            <a:endParaRPr sz="600"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Here</a:t>
            </a:r>
            <a:endParaRPr b="1" sz="6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5519946" y="1887329"/>
            <a:ext cx="474000" cy="345300"/>
          </a:xfrm>
          <a:prstGeom prst="ellipse">
            <a:avLst/>
          </a:prstGeom>
          <a:noFill/>
          <a:ln cap="flat" cmpd="sng" w="38100">
            <a:solidFill>
              <a:srgbClr val="3C7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sz="9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5440696" y="945612"/>
            <a:ext cx="474000" cy="345300"/>
          </a:xfrm>
          <a:prstGeom prst="ellipse">
            <a:avLst/>
          </a:prstGeom>
          <a:noFill/>
          <a:ln cap="flat" cmpd="sng" w="38100">
            <a:solidFill>
              <a:srgbClr val="3C7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   2</a:t>
            </a:r>
            <a:endParaRPr b="1" sz="9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4211933" y="472350"/>
            <a:ext cx="474000" cy="345300"/>
          </a:xfrm>
          <a:prstGeom prst="ellipse">
            <a:avLst/>
          </a:prstGeom>
          <a:noFill/>
          <a:ln cap="flat" cmpd="sng" w="38100">
            <a:solidFill>
              <a:srgbClr val="3C7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9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2917303" y="1887315"/>
            <a:ext cx="474000" cy="345300"/>
          </a:xfrm>
          <a:prstGeom prst="ellipse">
            <a:avLst/>
          </a:prstGeom>
          <a:noFill/>
          <a:ln cap="flat" cmpd="sng" w="38100">
            <a:solidFill>
              <a:srgbClr val="3C7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 b="1" sz="9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3141800" y="945588"/>
            <a:ext cx="474000" cy="345300"/>
          </a:xfrm>
          <a:prstGeom prst="ellipse">
            <a:avLst/>
          </a:prstGeom>
          <a:noFill/>
          <a:ln cap="flat" cmpd="sng" w="38100">
            <a:solidFill>
              <a:srgbClr val="3C7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6FA8DC"/>
                </a:solidFill>
                <a:latin typeface="Exo"/>
                <a:ea typeface="Exo"/>
                <a:cs typeface="Exo"/>
                <a:sym typeface="Exo"/>
              </a:rPr>
              <a:t>5</a:t>
            </a:r>
            <a:endParaRPr b="1" sz="900">
              <a:solidFill>
                <a:srgbClr val="6FA8DC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4716825" y="402720"/>
            <a:ext cx="31077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Plasma contains &gt;300 different proteins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5984450" y="818400"/>
            <a:ext cx="28542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pathological conditions affect the level of plasma proteins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5993950" y="1848075"/>
            <a:ext cx="27084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Mostly synthesized in the </a:t>
            </a:r>
            <a:r>
              <a:rPr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liver</a:t>
            </a:r>
            <a:endParaRPr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390300" y="1763624"/>
            <a:ext cx="24645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are produced in other sites </a:t>
            </a:r>
            <a:r>
              <a:rPr lang="en-GB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(e.g. immunoglobulins are produced by plasma B cells)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325000" y="901200"/>
            <a:ext cx="2854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normal adult contains ~</a:t>
            </a:r>
            <a:r>
              <a:rPr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70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g/L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pps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3684100" y="1339675"/>
            <a:ext cx="17565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Plasma Proteins </a:t>
            </a:r>
            <a:endParaRPr b="1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(PPS)</a:t>
            </a:r>
            <a:endParaRPr b="1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50" name="Google Shape;150;p21"/>
          <p:cNvGrpSpPr/>
          <p:nvPr/>
        </p:nvGrpSpPr>
        <p:grpSpPr>
          <a:xfrm rot="2101062">
            <a:off x="7100071" y="3147052"/>
            <a:ext cx="1536644" cy="1490009"/>
            <a:chOff x="1594088" y="1119197"/>
            <a:chExt cx="2547000" cy="2547000"/>
          </a:xfrm>
        </p:grpSpPr>
        <p:sp>
          <p:nvSpPr>
            <p:cNvPr id="151" name="Google Shape;151;p21"/>
            <p:cNvSpPr/>
            <p:nvPr/>
          </p:nvSpPr>
          <p:spPr>
            <a:xfrm rot="2700000">
              <a:off x="2586725" y="872559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2" name="Google Shape;152;p21"/>
            <p:cNvSpPr/>
            <p:nvPr/>
          </p:nvSpPr>
          <p:spPr>
            <a:xfrm rot="-2633823">
              <a:off x="1899837" y="2966385"/>
              <a:ext cx="374695" cy="3737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solidFill>
                    <a:srgbClr val="66666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</a:t>
              </a:r>
              <a:endParaRPr b="1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3" name="Google Shape;153;p21"/>
            <p:cNvSpPr txBox="1"/>
            <p:nvPr/>
          </p:nvSpPr>
          <p:spPr>
            <a:xfrm rot="-2700000">
              <a:off x="1945385" y="1900114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Clotting and fibrinolysis </a:t>
              </a:r>
              <a:endParaRPr b="1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54" name="Google Shape;154;p21"/>
          <p:cNvGrpSpPr/>
          <p:nvPr/>
        </p:nvGrpSpPr>
        <p:grpSpPr>
          <a:xfrm rot="2141814">
            <a:off x="4921240" y="3130289"/>
            <a:ext cx="1512929" cy="1523529"/>
            <a:chOff x="4206197" y="-3337033"/>
            <a:chExt cx="2547000" cy="2547000"/>
          </a:xfrm>
        </p:grpSpPr>
        <p:sp>
          <p:nvSpPr>
            <p:cNvPr id="155" name="Google Shape;155;p21"/>
            <p:cNvSpPr/>
            <p:nvPr/>
          </p:nvSpPr>
          <p:spPr>
            <a:xfrm rot="2700000">
              <a:off x="5198834" y="-3583671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6" name="Google Shape;156;p21"/>
            <p:cNvSpPr/>
            <p:nvPr/>
          </p:nvSpPr>
          <p:spPr>
            <a:xfrm rot="-2633823">
              <a:off x="4450733" y="-1414625"/>
              <a:ext cx="374695" cy="3737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solidFill>
                    <a:srgbClr val="66666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 b="1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7" name="Google Shape;157;p21"/>
            <p:cNvSpPr txBox="1"/>
            <p:nvPr/>
          </p:nvSpPr>
          <p:spPr>
            <a:xfrm rot="-2700000">
              <a:off x="4477920" y="-242358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Defense</a:t>
              </a:r>
              <a:endParaRPr b="1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58" name="Google Shape;158;p21"/>
          <p:cNvGrpSpPr/>
          <p:nvPr/>
        </p:nvGrpSpPr>
        <p:grpSpPr>
          <a:xfrm rot="2141814">
            <a:off x="2661685" y="3043675"/>
            <a:ext cx="1645920" cy="1682300"/>
            <a:chOff x="1172221" y="1114128"/>
            <a:chExt cx="2770889" cy="2812429"/>
          </a:xfrm>
        </p:grpSpPr>
        <p:sp>
          <p:nvSpPr>
            <p:cNvPr id="159" name="Google Shape;159;p21"/>
            <p:cNvSpPr/>
            <p:nvPr/>
          </p:nvSpPr>
          <p:spPr>
            <a:xfrm rot="2700000">
              <a:off x="2225608" y="986255"/>
              <a:ext cx="561726" cy="3212103"/>
            </a:xfrm>
            <a:prstGeom prst="roundRect">
              <a:avLst>
                <a:gd fmla="val 50000" name="adj"/>
              </a:avLst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 rot="-2633823">
              <a:off x="1431567" y="3283922"/>
              <a:ext cx="374695" cy="3737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solidFill>
                    <a:srgbClr val="66666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 b="1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" name="Google Shape;161;p21"/>
            <p:cNvSpPr txBox="1"/>
            <p:nvPr/>
          </p:nvSpPr>
          <p:spPr>
            <a:xfrm rot="-2700000">
              <a:off x="1317562" y="2066590"/>
              <a:ext cx="2884996" cy="461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8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Maintain plasma oncotic pressure</a:t>
              </a:r>
              <a:r>
                <a:rPr b="1" lang="en-GB"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endParaRPr b="1" sz="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62" name="Google Shape;162;p21"/>
          <p:cNvGrpSpPr/>
          <p:nvPr/>
        </p:nvGrpSpPr>
        <p:grpSpPr>
          <a:xfrm rot="2141814">
            <a:off x="476527" y="3130289"/>
            <a:ext cx="1512929" cy="1523529"/>
            <a:chOff x="1293736" y="1258050"/>
            <a:chExt cx="2547000" cy="2547000"/>
          </a:xfrm>
        </p:grpSpPr>
        <p:sp>
          <p:nvSpPr>
            <p:cNvPr id="163" name="Google Shape;163;p21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 rot="-2633823">
              <a:off x="1510542" y="3205490"/>
              <a:ext cx="374695" cy="3737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solidFill>
                    <a:srgbClr val="66666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 b="1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Google Shape;165;p21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000" lIns="48000" spcFirstLastPara="1" rIns="48000" wrap="square" tIns="48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Transport</a:t>
              </a:r>
              <a:endParaRPr b="1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6" name="Google Shape;166;p21"/>
          <p:cNvSpPr txBox="1"/>
          <p:nvPr/>
        </p:nvSpPr>
        <p:spPr>
          <a:xfrm>
            <a:off x="3475150" y="2806825"/>
            <a:ext cx="2326500" cy="6696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-GB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Plasma Proteins FUNCTIONS</a:t>
            </a:r>
            <a:endParaRPr b="1" sz="18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67" name="Google Shape;167;p21"/>
          <p:cNvCxnSpPr>
            <a:stCxn id="165" idx="0"/>
            <a:endCxn id="166" idx="1"/>
          </p:cNvCxnSpPr>
          <p:nvPr/>
        </p:nvCxnSpPr>
        <p:spPr>
          <a:xfrm rot="-5400000">
            <a:off x="2073325" y="2395752"/>
            <a:ext cx="655800" cy="2147700"/>
          </a:xfrm>
          <a:prstGeom prst="curvedConnector2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168" name="Google Shape;168;p21"/>
          <p:cNvCxnSpPr>
            <a:stCxn id="166" idx="2"/>
            <a:endCxn id="159" idx="1"/>
          </p:cNvCxnSpPr>
          <p:nvPr/>
        </p:nvCxnSpPr>
        <p:spPr>
          <a:xfrm rot="5400000">
            <a:off x="3893350" y="3008875"/>
            <a:ext cx="277500" cy="1212600"/>
          </a:xfrm>
          <a:prstGeom prst="curvedConnector3">
            <a:avLst>
              <a:gd fmla="val 49593" name="adj1"/>
            </a:avLst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69" name="Google Shape;169;p21"/>
          <p:cNvCxnSpPr>
            <a:stCxn id="166" idx="2"/>
            <a:endCxn id="155" idx="1"/>
          </p:cNvCxnSpPr>
          <p:nvPr/>
        </p:nvCxnSpPr>
        <p:spPr>
          <a:xfrm flipH="1" rot="-5400000">
            <a:off x="5019700" y="3095125"/>
            <a:ext cx="277500" cy="1040100"/>
          </a:xfrm>
          <a:prstGeom prst="curvedConnector3">
            <a:avLst>
              <a:gd fmla="val 49594" name="adj1"/>
            </a:avLst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70" name="Google Shape;170;p21"/>
          <p:cNvCxnSpPr>
            <a:stCxn id="166" idx="3"/>
            <a:endCxn id="153" idx="0"/>
          </p:cNvCxnSpPr>
          <p:nvPr/>
        </p:nvCxnSpPr>
        <p:spPr>
          <a:xfrm>
            <a:off x="5801650" y="3141625"/>
            <a:ext cx="2327100" cy="640800"/>
          </a:xfrm>
          <a:prstGeom prst="curvedConnector2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71" name="Google Shape;171;p21"/>
          <p:cNvSpPr txBox="1"/>
          <p:nvPr/>
        </p:nvSpPr>
        <p:spPr>
          <a:xfrm>
            <a:off x="264475" y="4033475"/>
            <a:ext cx="16854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AutoNum type="arabicPeriod"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Albumin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AutoNum type="arabicPeriod"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prealbumin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AutoNum type="arabicPeriod"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globulins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2397100" y="4091375"/>
            <a:ext cx="13560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AutoNum type="arabicPeriod"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Albumin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4624725" y="4062725"/>
            <a:ext cx="20043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AutoNum type="arabicPeriod"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Immunoglobulin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AutoNum type="arabicPeriod"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complements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6970900" y="4096325"/>
            <a:ext cx="14319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AutoNum type="arabicPeriod"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Thrombin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AutoNum type="arabicPeriod"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plasmin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/>
          <p:nvPr/>
        </p:nvSpPr>
        <p:spPr>
          <a:xfrm rot="-5400000">
            <a:off x="-1738575" y="2062575"/>
            <a:ext cx="4244100" cy="396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Measurement of Plasma Proteins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80" name="Google Shape;180;p22"/>
          <p:cNvCxnSpPr>
            <a:endCxn id="181" idx="1"/>
          </p:cNvCxnSpPr>
          <p:nvPr/>
        </p:nvCxnSpPr>
        <p:spPr>
          <a:xfrm>
            <a:off x="578950" y="1271675"/>
            <a:ext cx="403200" cy="45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1" name="Google Shape;181;p22"/>
          <p:cNvSpPr/>
          <p:nvPr/>
        </p:nvSpPr>
        <p:spPr>
          <a:xfrm>
            <a:off x="982150" y="876725"/>
            <a:ext cx="4187400" cy="798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1-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Quantitative measurement of a specific protein: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Century Gothic"/>
              <a:buChar char="-"/>
            </a:pPr>
            <a:r>
              <a:rPr b="1"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Chemical or immunological reactions</a:t>
            </a:r>
            <a:endParaRPr b="1"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982138" y="2518100"/>
            <a:ext cx="4151700" cy="1563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2- 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Semiquantitative measurement by electrophoresis: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Century Gothic"/>
              <a:buChar char="-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Proteins are separated by their electrical charge in electrophoresis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Century Gothic"/>
              <a:buChar char="-"/>
            </a:pPr>
            <a:r>
              <a:rPr b="1"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Five separate bands of proteins are observed</a:t>
            </a:r>
            <a:endParaRPr b="1"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-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These bands change in disease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3" name="Google Shape;183;p22"/>
          <p:cNvCxnSpPr>
            <a:endCxn id="182" idx="1"/>
          </p:cNvCxnSpPr>
          <p:nvPr/>
        </p:nvCxnSpPr>
        <p:spPr>
          <a:xfrm>
            <a:off x="578938" y="3293000"/>
            <a:ext cx="403200" cy="6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4" name="Google Shape;1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7513" y="738450"/>
            <a:ext cx="3292825" cy="275413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5769813" y="252225"/>
            <a:ext cx="36138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Normal Pattern of Plasma Protein Electrophoresis</a:t>
            </a:r>
            <a:endParaRPr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5646475" y="3406850"/>
            <a:ext cx="33120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Test separates the proteins in the blood based on their Electrical charge &amp; Molecular weight</a:t>
            </a:r>
            <a:endParaRPr sz="9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7" name="Google Shape;187;p22"/>
          <p:cNvCxnSpPr/>
          <p:nvPr/>
        </p:nvCxnSpPr>
        <p:spPr>
          <a:xfrm>
            <a:off x="5769825" y="2325025"/>
            <a:ext cx="162300" cy="1932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" name="Google Shape;188;p22"/>
          <p:cNvSpPr txBox="1"/>
          <p:nvPr/>
        </p:nvSpPr>
        <p:spPr>
          <a:xfrm>
            <a:off x="5065675" y="1925475"/>
            <a:ext cx="10458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Comes 1st (fastest) cause it has the smallest size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9" name="Google Shape;189;p22"/>
          <p:cNvCxnSpPr/>
          <p:nvPr/>
        </p:nvCxnSpPr>
        <p:spPr>
          <a:xfrm flipH="1">
            <a:off x="7999850" y="2571750"/>
            <a:ext cx="189900" cy="147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0" name="Google Shape;190;p22"/>
          <p:cNvSpPr txBox="1"/>
          <p:nvPr/>
        </p:nvSpPr>
        <p:spPr>
          <a:xfrm>
            <a:off x="8094875" y="2391375"/>
            <a:ext cx="11097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Comes last (slowlest) cause </a:t>
            </a: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it’s </a:t>
            </a: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largest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2058825" y="-222425"/>
            <a:ext cx="84900" cy="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2"/>
          <p:cNvSpPr txBox="1"/>
          <p:nvPr/>
        </p:nvSpPr>
        <p:spPr>
          <a:xfrm>
            <a:off x="7999850" y="536975"/>
            <a:ext cx="863100" cy="3801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60% → albumin</a:t>
            </a:r>
            <a:endParaRPr sz="600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20% →  </a:t>
            </a:r>
            <a:r>
              <a:rPr lang="en-GB" sz="600">
                <a:solidFill>
                  <a:srgbClr val="38761D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γ globulin </a:t>
            </a:r>
            <a:endParaRPr sz="600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23"/>
          <p:cNvGrpSpPr/>
          <p:nvPr/>
        </p:nvGrpSpPr>
        <p:grpSpPr>
          <a:xfrm>
            <a:off x="659880" y="668700"/>
            <a:ext cx="460902" cy="373550"/>
            <a:chOff x="219906" y="1124884"/>
            <a:chExt cx="502455" cy="736349"/>
          </a:xfrm>
        </p:grpSpPr>
        <p:grpSp>
          <p:nvGrpSpPr>
            <p:cNvPr id="198" name="Google Shape;198;p23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199" name="Google Shape;199;p23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700">
                  <a:solidFill>
                    <a:srgbClr val="3F3F3F"/>
                  </a:solidFill>
                </a:endParaRPr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700">
                  <a:solidFill>
                    <a:srgbClr val="3F3F3F"/>
                  </a:solidFill>
                </a:endParaRPr>
              </a:p>
            </p:txBody>
          </p:sp>
        </p:grpSp>
        <p:sp>
          <p:nvSpPr>
            <p:cNvPr id="201" name="Google Shape;201;p23"/>
            <p:cNvSpPr txBox="1"/>
            <p:nvPr/>
          </p:nvSpPr>
          <p:spPr>
            <a:xfrm>
              <a:off x="364179" y="1168962"/>
              <a:ext cx="270600" cy="27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000" lIns="36000" spcFirstLastPara="1" rIns="36000" wrap="square" tIns="1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 b="1" sz="9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02" name="Google Shape;202;p23"/>
          <p:cNvGrpSpPr/>
          <p:nvPr/>
        </p:nvGrpSpPr>
        <p:grpSpPr>
          <a:xfrm>
            <a:off x="3065932" y="669728"/>
            <a:ext cx="460902" cy="373550"/>
            <a:chOff x="219906" y="1124884"/>
            <a:chExt cx="502455" cy="736349"/>
          </a:xfrm>
        </p:grpSpPr>
        <p:grpSp>
          <p:nvGrpSpPr>
            <p:cNvPr id="203" name="Google Shape;203;p23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04" name="Google Shape;204;p23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3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" name="Google Shape;206;p23"/>
            <p:cNvSpPr txBox="1"/>
            <p:nvPr/>
          </p:nvSpPr>
          <p:spPr>
            <a:xfrm>
              <a:off x="362288" y="1152220"/>
              <a:ext cx="2886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000" lIns="36000" spcFirstLastPara="1" rIns="36000" wrap="square" tIns="1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 b="1" sz="9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07" name="Google Shape;207;p23"/>
          <p:cNvGrpSpPr/>
          <p:nvPr/>
        </p:nvGrpSpPr>
        <p:grpSpPr>
          <a:xfrm>
            <a:off x="5583351" y="702962"/>
            <a:ext cx="460902" cy="373550"/>
            <a:chOff x="219906" y="1124884"/>
            <a:chExt cx="502455" cy="736349"/>
          </a:xfrm>
        </p:grpSpPr>
        <p:grpSp>
          <p:nvGrpSpPr>
            <p:cNvPr id="208" name="Google Shape;208;p23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09" name="Google Shape;209;p23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3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" name="Google Shape;211;p23"/>
            <p:cNvSpPr txBox="1"/>
            <p:nvPr/>
          </p:nvSpPr>
          <p:spPr>
            <a:xfrm>
              <a:off x="289816" y="1168964"/>
              <a:ext cx="3255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 b="1" sz="9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12" name="Google Shape;212;p23"/>
          <p:cNvGrpSpPr/>
          <p:nvPr/>
        </p:nvGrpSpPr>
        <p:grpSpPr>
          <a:xfrm>
            <a:off x="659880" y="1481531"/>
            <a:ext cx="460902" cy="373550"/>
            <a:chOff x="219906" y="1124884"/>
            <a:chExt cx="502455" cy="736349"/>
          </a:xfrm>
        </p:grpSpPr>
        <p:grpSp>
          <p:nvGrpSpPr>
            <p:cNvPr id="213" name="Google Shape;213;p23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14" name="Google Shape;214;p23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700">
                  <a:solidFill>
                    <a:srgbClr val="3F3F3F"/>
                  </a:solidFill>
                </a:endParaRPr>
              </a:p>
            </p:txBody>
          </p:sp>
          <p:sp>
            <p:nvSpPr>
              <p:cNvPr id="215" name="Google Shape;215;p23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700">
                  <a:solidFill>
                    <a:srgbClr val="3F3F3F"/>
                  </a:solidFill>
                </a:endParaRPr>
              </a:p>
            </p:txBody>
          </p:sp>
        </p:grpSp>
        <p:sp>
          <p:nvSpPr>
            <p:cNvPr id="216" name="Google Shape;216;p23"/>
            <p:cNvSpPr txBox="1"/>
            <p:nvPr/>
          </p:nvSpPr>
          <p:spPr>
            <a:xfrm>
              <a:off x="362274" y="1152203"/>
              <a:ext cx="2988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000" lIns="36000" spcFirstLastPara="1" rIns="36000" wrap="square" tIns="18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latin typeface="Trebuchet MS"/>
                  <a:ea typeface="Trebuchet MS"/>
                  <a:cs typeface="Trebuchet MS"/>
                  <a:sym typeface="Trebuchet MS"/>
                </a:rPr>
                <a:t>4</a:t>
              </a:r>
              <a:endParaRPr b="1" sz="7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17" name="Google Shape;217;p23"/>
          <p:cNvGrpSpPr/>
          <p:nvPr/>
        </p:nvGrpSpPr>
        <p:grpSpPr>
          <a:xfrm>
            <a:off x="3065921" y="1482559"/>
            <a:ext cx="460902" cy="373550"/>
            <a:chOff x="219906" y="1124884"/>
            <a:chExt cx="502455" cy="736349"/>
          </a:xfrm>
        </p:grpSpPr>
        <p:grpSp>
          <p:nvGrpSpPr>
            <p:cNvPr id="218" name="Google Shape;218;p23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19" name="Google Shape;219;p23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3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1" name="Google Shape;221;p23"/>
            <p:cNvSpPr txBox="1"/>
            <p:nvPr/>
          </p:nvSpPr>
          <p:spPr>
            <a:xfrm>
              <a:off x="366318" y="1152220"/>
              <a:ext cx="2886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000" lIns="36000" spcFirstLastPara="1" rIns="36000" wrap="square" tIns="18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latin typeface="Trebuchet MS"/>
                  <a:ea typeface="Trebuchet MS"/>
                  <a:cs typeface="Trebuchet MS"/>
                  <a:sym typeface="Trebuchet MS"/>
                </a:rPr>
                <a:t>5</a:t>
              </a:r>
              <a:endParaRPr b="1" sz="7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22" name="Google Shape;222;p23"/>
          <p:cNvGrpSpPr/>
          <p:nvPr/>
        </p:nvGrpSpPr>
        <p:grpSpPr>
          <a:xfrm>
            <a:off x="5604397" y="1449318"/>
            <a:ext cx="460902" cy="373550"/>
            <a:chOff x="219906" y="1124884"/>
            <a:chExt cx="502455" cy="736349"/>
          </a:xfrm>
        </p:grpSpPr>
        <p:grpSp>
          <p:nvGrpSpPr>
            <p:cNvPr id="223" name="Google Shape;223;p23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24" name="Google Shape;224;p23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7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6" name="Google Shape;226;p23"/>
            <p:cNvSpPr txBox="1"/>
            <p:nvPr/>
          </p:nvSpPr>
          <p:spPr>
            <a:xfrm>
              <a:off x="374315" y="1168970"/>
              <a:ext cx="255600" cy="24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000" lIns="36000" spcFirstLastPara="1" rIns="36000" wrap="square" tIns="18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900">
                  <a:latin typeface="Trebuchet MS"/>
                  <a:ea typeface="Trebuchet MS"/>
                  <a:cs typeface="Trebuchet MS"/>
                  <a:sym typeface="Trebuchet MS"/>
                </a:rPr>
                <a:t>6</a:t>
              </a:r>
              <a:endParaRPr b="1" sz="9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27" name="Google Shape;227;p23"/>
          <p:cNvSpPr txBox="1"/>
          <p:nvPr/>
        </p:nvSpPr>
        <p:spPr>
          <a:xfrm>
            <a:off x="2456849" y="192825"/>
            <a:ext cx="35334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Types of Plasma Proteins</a:t>
            </a:r>
            <a:r>
              <a:rPr b="1" lang="en-GB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sz="18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8" name="Google Shape;228;p23"/>
          <p:cNvSpPr txBox="1"/>
          <p:nvPr/>
        </p:nvSpPr>
        <p:spPr>
          <a:xfrm>
            <a:off x="1136616" y="633024"/>
            <a:ext cx="1335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Prealbumin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3"/>
          <p:cNvSpPr txBox="1"/>
          <p:nvPr/>
        </p:nvSpPr>
        <p:spPr>
          <a:xfrm>
            <a:off x="3640458" y="633025"/>
            <a:ext cx="14847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Albumin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3"/>
          <p:cNvSpPr txBox="1"/>
          <p:nvPr/>
        </p:nvSpPr>
        <p:spPr>
          <a:xfrm>
            <a:off x="6188219" y="652828"/>
            <a:ext cx="11703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γ- Globulins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3"/>
          <p:cNvSpPr txBox="1"/>
          <p:nvPr/>
        </p:nvSpPr>
        <p:spPr>
          <a:xfrm>
            <a:off x="1120766" y="1314006"/>
            <a:ext cx="17934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α</a:t>
            </a:r>
            <a:r>
              <a:rPr baseline="-25000" lang="en-GB" sz="120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-Globulins: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aseline="-25000" lang="en-GB" sz="120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-Antitrypsin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α-fetoprotein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3"/>
          <p:cNvSpPr txBox="1"/>
          <p:nvPr/>
        </p:nvSpPr>
        <p:spPr>
          <a:xfrm>
            <a:off x="3640458" y="1357514"/>
            <a:ext cx="19428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α</a:t>
            </a:r>
            <a:r>
              <a:rPr baseline="-25000" lang="en-GB" sz="120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-Globulins: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Ceruloplasmin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rabicPeriod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Haptoglobin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3"/>
          <p:cNvSpPr txBox="1"/>
          <p:nvPr/>
        </p:nvSpPr>
        <p:spPr>
          <a:xfrm>
            <a:off x="6188217" y="1311849"/>
            <a:ext cx="22959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β-Globulins: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CRP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Transferrin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β2-microglobulin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23"/>
          <p:cNvSpPr txBox="1"/>
          <p:nvPr/>
        </p:nvSpPr>
        <p:spPr>
          <a:xfrm>
            <a:off x="2511449" y="2383525"/>
            <a:ext cx="3850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Prealbumin (Transthyretin):</a:t>
            </a:r>
            <a:endParaRPr b="1" sz="18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235" name="Google Shape;235;p23"/>
          <p:cNvGraphicFramePr/>
          <p:nvPr/>
        </p:nvGraphicFramePr>
        <p:xfrm>
          <a:off x="583638" y="285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{AA2FDA3C-A3D3-4068-954F-5EF0C02D12DC}</a:tableStyleId>
              </a:tblPr>
              <a:tblGrid>
                <a:gridCol w="2477775"/>
              </a:tblGrid>
              <a:tr h="433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Information</a:t>
                      </a:r>
                      <a:endParaRPr b="1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</a:tr>
              <a:tr h="1736800"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Migrates faster than albumin in electrophoresis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Separated by immunoelectrophoresis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Char char="●"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Short half-life (2 days)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graphicFrame>
        <p:nvGraphicFramePr>
          <p:cNvPr id="236" name="Google Shape;236;p23"/>
          <p:cNvGraphicFramePr/>
          <p:nvPr/>
        </p:nvGraphicFramePr>
        <p:xfrm>
          <a:off x="3227075" y="285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{AA2FDA3C-A3D3-4068-954F-5EF0C02D12DC}</a:tableStyleId>
              </a:tblPr>
              <a:tblGrid>
                <a:gridCol w="2519475"/>
              </a:tblGrid>
              <a:tr h="44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Function</a:t>
                      </a:r>
                      <a:endParaRPr b="1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</a:tr>
              <a:tr h="1710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transport protein for: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1- </a:t>
                      </a: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Thyroid hormone 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2-  Retinol (vitamin A)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graphicFrame>
        <p:nvGraphicFramePr>
          <p:cNvPr id="237" name="Google Shape;237;p23"/>
          <p:cNvGraphicFramePr/>
          <p:nvPr/>
        </p:nvGraphicFramePr>
        <p:xfrm>
          <a:off x="5922425" y="285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{AA2FDA3C-A3D3-4068-954F-5EF0C02D12DC}</a:tableStyleId>
              </a:tblPr>
              <a:tblGrid>
                <a:gridCol w="2430275"/>
              </a:tblGrid>
              <a:tr h="437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Lowered levels in:</a:t>
                      </a:r>
                      <a:endParaRPr b="1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</a:tr>
              <a:tr h="1713075">
                <a:tc>
                  <a:txBody>
                    <a:bodyPr/>
                    <a:lstStyle/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AutoNum type="arabicPeriod"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liver disease, 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AutoNum type="arabicPeriod"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nephrotic syndrome, 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AutoNum type="arabicPeriod"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acute phase inflammatory response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2984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AutoNum type="arabicPeriod"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malnutrition</a:t>
                      </a:r>
                      <a:endParaRPr sz="11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238" name="Google Shape;238;p23"/>
          <p:cNvSpPr txBox="1"/>
          <p:nvPr/>
        </p:nvSpPr>
        <p:spPr>
          <a:xfrm>
            <a:off x="659875" y="4384300"/>
            <a:ext cx="2254200" cy="4620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NOT an albumin precursor, </a:t>
            </a: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it's</a:t>
            </a: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completely different protein that </a:t>
            </a: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doesn't</a:t>
            </a: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show bands in electrophoresis because it’s small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8822454" y="-5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4" name="Google Shape;244;p24"/>
          <p:cNvCxnSpPr/>
          <p:nvPr/>
        </p:nvCxnSpPr>
        <p:spPr>
          <a:xfrm>
            <a:off x="1799202" y="2072464"/>
            <a:ext cx="1500" cy="162000"/>
          </a:xfrm>
          <a:prstGeom prst="straightConnector1">
            <a:avLst/>
          </a:prstGeom>
          <a:noFill/>
          <a:ln cap="flat" cmpd="sng" w="9525">
            <a:solidFill>
              <a:srgbClr val="9FC5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5" name="Google Shape;245;p24"/>
          <p:cNvSpPr/>
          <p:nvPr/>
        </p:nvSpPr>
        <p:spPr>
          <a:xfrm>
            <a:off x="115869" y="2207725"/>
            <a:ext cx="3000000" cy="2427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Maintains oncotic pressure: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–The osmotic pressure exerted by plasma proteins that pulls water into the circulatory system.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–Maintains fluid distribution in and outside cells and plasma volume.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2- 80% of plasma oncotic pressure is maintained by albumin.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 A non-specific carrier of: hormones, calcium, free fatty acids, drugs, etc.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4- Tissue cells can take up albumin by pinocytosis where it is hydrolyzed to amino acids.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5- Useful in treatment of liver diseases, hemorrhage, shock and burns.</a:t>
            </a:r>
            <a:endParaRPr sz="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24"/>
          <p:cNvSpPr/>
          <p:nvPr/>
        </p:nvSpPr>
        <p:spPr>
          <a:xfrm>
            <a:off x="2037222" y="524950"/>
            <a:ext cx="4069500" cy="8079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Most abundant plasma protein (~40 g/L) in normal adult.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Synthesized in the liver as </a:t>
            </a:r>
            <a:r>
              <a:rPr b="1" lang="en-GB" sz="8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preproalbumin</a:t>
            </a: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secreted as albumin.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 Half-life in plasma: 20 days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4- Decreases rapidly in injury, infection and surgery.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7" name="Google Shape;247;p24"/>
          <p:cNvSpPr/>
          <p:nvPr/>
        </p:nvSpPr>
        <p:spPr>
          <a:xfrm>
            <a:off x="2556260" y="74690"/>
            <a:ext cx="3032100" cy="3183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Albumin </a:t>
            </a:r>
            <a:endParaRPr sz="1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248" name="Google Shape;248;p24"/>
          <p:cNvCxnSpPr>
            <a:stCxn id="247" idx="2"/>
            <a:endCxn id="246" idx="0"/>
          </p:cNvCxnSpPr>
          <p:nvPr/>
        </p:nvCxnSpPr>
        <p:spPr>
          <a:xfrm flipH="1" rot="-5400000">
            <a:off x="4006610" y="458690"/>
            <a:ext cx="132000" cy="600"/>
          </a:xfrm>
          <a:prstGeom prst="bentConnector3">
            <a:avLst>
              <a:gd fmla="val 49985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24"/>
          <p:cNvCxnSpPr/>
          <p:nvPr/>
        </p:nvCxnSpPr>
        <p:spPr>
          <a:xfrm>
            <a:off x="-91975" y="1539484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0" name="Google Shape;250;p24"/>
          <p:cNvSpPr/>
          <p:nvPr/>
        </p:nvSpPr>
        <p:spPr>
          <a:xfrm>
            <a:off x="5308185" y="1539507"/>
            <a:ext cx="1629900" cy="552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Abnormalities</a:t>
            </a:r>
            <a:endParaRPr sz="600">
              <a:solidFill>
                <a:srgbClr val="3C78D8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51" name="Google Shape;251;p24"/>
          <p:cNvSpPr/>
          <p:nvPr/>
        </p:nvSpPr>
        <p:spPr>
          <a:xfrm>
            <a:off x="985182" y="1539503"/>
            <a:ext cx="1629900" cy="552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F</a:t>
            </a:r>
            <a:r>
              <a:rPr b="1" lang="en-GB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unctions</a:t>
            </a:r>
            <a:endParaRPr sz="600">
              <a:solidFill>
                <a:srgbClr val="3C78D8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252" name="Google Shape;252;p24"/>
          <p:cNvCxnSpPr>
            <a:stCxn id="246" idx="2"/>
            <a:endCxn id="251" idx="0"/>
          </p:cNvCxnSpPr>
          <p:nvPr/>
        </p:nvCxnSpPr>
        <p:spPr>
          <a:xfrm rot="5400000">
            <a:off x="2832672" y="300250"/>
            <a:ext cx="206700" cy="22719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Google Shape;253;p24"/>
          <p:cNvCxnSpPr>
            <a:stCxn id="246" idx="2"/>
            <a:endCxn id="250" idx="0"/>
          </p:cNvCxnSpPr>
          <p:nvPr/>
        </p:nvCxnSpPr>
        <p:spPr>
          <a:xfrm flipH="1" rot="-5400000">
            <a:off x="4994172" y="410650"/>
            <a:ext cx="206700" cy="20511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4" name="Google Shape;254;p24"/>
          <p:cNvCxnSpPr>
            <a:stCxn id="246" idx="2"/>
            <a:endCxn id="246" idx="2"/>
          </p:cNvCxnSpPr>
          <p:nvPr/>
        </p:nvCxnSpPr>
        <p:spPr>
          <a:xfrm flipH="1" rot="-5400000">
            <a:off x="4071972" y="1332850"/>
            <a:ext cx="600" cy="600"/>
          </a:xfrm>
          <a:prstGeom prst="bentConnector3">
            <a:avLst>
              <a:gd fmla="val 17466667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5" name="Google Shape;255;p24"/>
          <p:cNvSpPr/>
          <p:nvPr/>
        </p:nvSpPr>
        <p:spPr>
          <a:xfrm>
            <a:off x="3265498" y="2195575"/>
            <a:ext cx="3076800" cy="2856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</a:t>
            </a:r>
            <a:r>
              <a:rPr b="1" lang="en-GB" sz="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Hypo</a:t>
            </a:r>
            <a:r>
              <a:rPr b="1"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albuminemia: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Causes</a:t>
            </a:r>
            <a:r>
              <a:rPr lang="en-GB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Decreased albumin synthesis (liver cirrhosis, malnutrition)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Increased losses of albumin: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-Increased catabolism in infections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-Excessive excretion by the kidneys  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(nephrotic syndrome)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-Excessive loss in bowel (bleeding)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-Severe burns (plasma loss in the absence of skin barrier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Effects:</a:t>
            </a:r>
            <a:endParaRPr sz="7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Edema due to low oncotic pressure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-Albumin level drops in liver disease causing low oncotic pressure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-Fluid moves into the interstitial spaces causing edema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Reduced transport of drugs and other substances in plasma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 Reduced protein-bound calcium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- Total plasma calcium level drops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- Ionized calcium level may remain normal</a:t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24"/>
          <p:cNvSpPr/>
          <p:nvPr/>
        </p:nvSpPr>
        <p:spPr>
          <a:xfrm>
            <a:off x="6401150" y="2195575"/>
            <a:ext cx="2704200" cy="2196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</a:t>
            </a:r>
            <a:r>
              <a:rPr b="1" lang="en-GB" sz="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Hyper</a:t>
            </a:r>
            <a:r>
              <a:rPr b="1"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albuminemia: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No clinical conditions are known that cause the liver to produce large amounts of albumin.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The only cause of hyperalbuminemia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dehydration.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24"/>
          <p:cNvSpPr/>
          <p:nvPr/>
        </p:nvSpPr>
        <p:spPr>
          <a:xfrm rot="5400000">
            <a:off x="6920272" y="1767825"/>
            <a:ext cx="417300" cy="3816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4"/>
          <p:cNvSpPr/>
          <p:nvPr/>
        </p:nvSpPr>
        <p:spPr>
          <a:xfrm flipH="1" rot="-5400000">
            <a:off x="4908058" y="1767075"/>
            <a:ext cx="417300" cy="3831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"/>
          <p:cNvSpPr txBox="1"/>
          <p:nvPr/>
        </p:nvSpPr>
        <p:spPr>
          <a:xfrm>
            <a:off x="493475" y="588375"/>
            <a:ext cx="2516700" cy="2312700"/>
          </a:xfrm>
          <a:prstGeom prst="rect">
            <a:avLst/>
          </a:prstGeom>
          <a:noFill/>
          <a:ln cap="flat" cmpd="sng" w="9525">
            <a:solidFill>
              <a:srgbClr val="C9DAF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9DAF8"/>
              </a:solidFill>
            </a:endParaRPr>
          </a:p>
        </p:txBody>
      </p:sp>
      <p:sp>
        <p:nvSpPr>
          <p:cNvPr id="264" name="Google Shape;264;p25"/>
          <p:cNvSpPr txBox="1"/>
          <p:nvPr/>
        </p:nvSpPr>
        <p:spPr>
          <a:xfrm>
            <a:off x="493475" y="588375"/>
            <a:ext cx="2516700" cy="3600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5"/>
          <p:cNvSpPr txBox="1"/>
          <p:nvPr/>
        </p:nvSpPr>
        <p:spPr>
          <a:xfrm>
            <a:off x="3219000" y="43450"/>
            <a:ext cx="27060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r>
              <a:rPr b="1" baseline="-25000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1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-Antitrypsin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6" name="Google Shape;266;p25"/>
          <p:cNvSpPr txBox="1"/>
          <p:nvPr/>
        </p:nvSpPr>
        <p:spPr>
          <a:xfrm>
            <a:off x="1161990" y="555299"/>
            <a:ext cx="15540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Information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7" name="Google Shape;267;p25"/>
          <p:cNvSpPr txBox="1"/>
          <p:nvPr/>
        </p:nvSpPr>
        <p:spPr>
          <a:xfrm>
            <a:off x="6252175" y="578850"/>
            <a:ext cx="2298300" cy="2293800"/>
          </a:xfrm>
          <a:prstGeom prst="rect">
            <a:avLst/>
          </a:prstGeom>
          <a:noFill/>
          <a:ln cap="flat" cmpd="sng" w="9525">
            <a:solidFill>
              <a:srgbClr val="C9DAF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5"/>
          <p:cNvSpPr txBox="1"/>
          <p:nvPr/>
        </p:nvSpPr>
        <p:spPr>
          <a:xfrm>
            <a:off x="6252173" y="569400"/>
            <a:ext cx="2298300" cy="3981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Genetic d</a:t>
            </a:r>
            <a:r>
              <a:rPr b="1"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efinciny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9" name="Google Shape;269;p25"/>
          <p:cNvSpPr txBox="1"/>
          <p:nvPr/>
        </p:nvSpPr>
        <p:spPr>
          <a:xfrm>
            <a:off x="4448100" y="3160450"/>
            <a:ext cx="4358400" cy="1558200"/>
          </a:xfrm>
          <a:prstGeom prst="rect">
            <a:avLst/>
          </a:prstGeom>
          <a:noFill/>
          <a:ln cap="flat" cmpd="sng" w="9525">
            <a:solidFill>
              <a:srgbClr val="C9DAF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5"/>
          <p:cNvSpPr txBox="1"/>
          <p:nvPr/>
        </p:nvSpPr>
        <p:spPr>
          <a:xfrm>
            <a:off x="540925" y="3175440"/>
            <a:ext cx="3644100" cy="1528200"/>
          </a:xfrm>
          <a:prstGeom prst="rect">
            <a:avLst/>
          </a:prstGeom>
          <a:noFill/>
          <a:ln cap="flat" cmpd="sng" w="9525">
            <a:solidFill>
              <a:srgbClr val="C9DAF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1" name="Google Shape;271;p25"/>
          <p:cNvCxnSpPr>
            <a:stCxn id="269" idx="1"/>
            <a:endCxn id="270" idx="3"/>
          </p:cNvCxnSpPr>
          <p:nvPr/>
        </p:nvCxnSpPr>
        <p:spPr>
          <a:xfrm rot="10800000">
            <a:off x="4185000" y="3939550"/>
            <a:ext cx="263100" cy="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dot"/>
            <a:round/>
            <a:headEnd len="med" w="med" type="none"/>
            <a:tailEnd len="med" w="med" type="stealth"/>
          </a:ln>
        </p:spPr>
      </p:cxnSp>
      <p:sp>
        <p:nvSpPr>
          <p:cNvPr id="272" name="Google Shape;272;p25"/>
          <p:cNvSpPr txBox="1"/>
          <p:nvPr/>
        </p:nvSpPr>
        <p:spPr>
          <a:xfrm>
            <a:off x="3340425" y="607350"/>
            <a:ext cx="2584500" cy="2293800"/>
          </a:xfrm>
          <a:prstGeom prst="rect">
            <a:avLst/>
          </a:prstGeom>
          <a:noFill/>
          <a:ln cap="flat" cmpd="sng" w="9525">
            <a:solidFill>
              <a:srgbClr val="C9DAF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5"/>
          <p:cNvSpPr txBox="1"/>
          <p:nvPr/>
        </p:nvSpPr>
        <p:spPr>
          <a:xfrm>
            <a:off x="3329625" y="588375"/>
            <a:ext cx="2603100" cy="3981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Function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4" name="Google Shape;274;p25"/>
          <p:cNvSpPr txBox="1"/>
          <p:nvPr/>
        </p:nvSpPr>
        <p:spPr>
          <a:xfrm>
            <a:off x="4448250" y="3160575"/>
            <a:ext cx="4358400" cy="4644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Clinical Consequences of a</a:t>
            </a:r>
            <a:r>
              <a:rPr b="1" baseline="-25000" lang="en-GB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</a:t>
            </a:r>
            <a:r>
              <a:rPr b="1" lang="en-GB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-Antitrypsin Deficiency:</a:t>
            </a:r>
            <a:endParaRPr b="1"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540925" y="3160575"/>
            <a:ext cx="3644100" cy="4644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Laboratory Diagnosis: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76" name="Google Shape;276;p25"/>
          <p:cNvCxnSpPr>
            <a:stCxn id="267" idx="2"/>
            <a:endCxn id="274" idx="0"/>
          </p:cNvCxnSpPr>
          <p:nvPr/>
        </p:nvCxnSpPr>
        <p:spPr>
          <a:xfrm flipH="1">
            <a:off x="6627325" y="2872650"/>
            <a:ext cx="774000" cy="2880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dash"/>
            <a:round/>
            <a:headEnd len="med" w="med" type="none"/>
            <a:tailEnd len="med" w="med" type="stealth"/>
          </a:ln>
        </p:spPr>
      </p:cxnSp>
      <p:sp>
        <p:nvSpPr>
          <p:cNvPr id="277" name="Google Shape;277;p25"/>
          <p:cNvSpPr txBox="1"/>
          <p:nvPr/>
        </p:nvSpPr>
        <p:spPr>
          <a:xfrm>
            <a:off x="408100" y="948375"/>
            <a:ext cx="2448300" cy="16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AutoNum type="arabicPeriod"/>
            </a:pP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Synthesized by the liver and macrophages.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AutoNum type="arabicPeriod"/>
            </a:pP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 30 types are known.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AutoNum type="arabicPeriod"/>
            </a:pP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most common is </a:t>
            </a:r>
            <a:r>
              <a:rPr b="1" lang="en-GB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 type.</a:t>
            </a:r>
            <a:endParaRPr b="1" sz="9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78" name="Google Shape;278;p25"/>
          <p:cNvSpPr txBox="1"/>
          <p:nvPr/>
        </p:nvSpPr>
        <p:spPr>
          <a:xfrm>
            <a:off x="6294875" y="995175"/>
            <a:ext cx="2298300" cy="18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Synthesis of the defective</a:t>
            </a: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aseline="-25000"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-Antitrypsin occurs in the liver but it cannot secrete the protein.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a</a:t>
            </a:r>
            <a:r>
              <a:rPr baseline="-25000"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-Antitrypsin accumulates in </a:t>
            </a:r>
            <a:r>
              <a:rPr lang="en-GB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hepatocytes</a:t>
            </a: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is deficient in plasma.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25"/>
          <p:cNvSpPr txBox="1"/>
          <p:nvPr/>
        </p:nvSpPr>
        <p:spPr>
          <a:xfrm>
            <a:off x="3338925" y="948375"/>
            <a:ext cx="2584500" cy="18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</a:t>
            </a: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acute-phase protein that inhibits </a:t>
            </a:r>
            <a:r>
              <a:rPr b="1" lang="en-GB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proteases</a:t>
            </a: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Proteases are produced endogenously and from leukocytes and bacteria.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Char char="-"/>
            </a:pPr>
            <a:r>
              <a:rPr b="1"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Digestive enzymes </a:t>
            </a: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(trypsin, chymotrypsin)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Char char="-"/>
            </a:pPr>
            <a:r>
              <a:rPr b="1"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proteases </a:t>
            </a: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(elastase, thrombin)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 Infection leads to protease release from bacteria and from leukocytes.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80" name="Google Shape;280;p25"/>
          <p:cNvSpPr txBox="1"/>
          <p:nvPr/>
        </p:nvSpPr>
        <p:spPr>
          <a:xfrm>
            <a:off x="4820850" y="3605978"/>
            <a:ext cx="39858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Century Gothic"/>
              <a:buAutoNum type="arabicPeriod"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Neonatal jaundice with evidence of cholestasis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AutoNum type="arabicPeriod"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Childhood liver cirrhosis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AutoNum type="arabicPeriod"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Pulmonary emphysema in young adults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25"/>
          <p:cNvSpPr txBox="1"/>
          <p:nvPr/>
        </p:nvSpPr>
        <p:spPr>
          <a:xfrm>
            <a:off x="540925" y="3528885"/>
            <a:ext cx="3644100" cy="11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900"/>
              <a:buFont typeface="Century Gothic"/>
              <a:buAutoNum type="arabicPeriod"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Lack of a</a:t>
            </a:r>
            <a:r>
              <a:rPr baseline="-25000" lang="en-GB" sz="90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-globulin band in protein electrophoresis.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00"/>
              <a:buFont typeface="Century Gothic"/>
              <a:buAutoNum type="arabicPeriod"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Quantitative measurement of a</a:t>
            </a:r>
            <a:r>
              <a:rPr baseline="-25000" lang="en-GB" sz="90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-Antitrypsin by: 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Radial immunodiffusion, isoelectric focusing or  nephelometry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150" y="626325"/>
            <a:ext cx="2967775" cy="270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375" y="684530"/>
            <a:ext cx="3152200" cy="277017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6"/>
          <p:cNvSpPr txBox="1"/>
          <p:nvPr/>
        </p:nvSpPr>
        <p:spPr>
          <a:xfrm>
            <a:off x="966375" y="3587546"/>
            <a:ext cx="6320100" cy="663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Century Gothic"/>
              <a:buChar char="●"/>
            </a:pPr>
            <a:r>
              <a:rPr lang="en-GB" sz="12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Picture 1 shows a normal </a:t>
            </a:r>
            <a:r>
              <a:rPr lang="en-GB" sz="12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Serum Electrophoresis Pattern</a:t>
            </a:r>
            <a:endParaRPr sz="12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Century Gothic"/>
              <a:buChar char="●"/>
            </a:pPr>
            <a:r>
              <a:rPr lang="en-GB" sz="12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Pictures 2 shows </a:t>
            </a:r>
            <a:r>
              <a:rPr b="1" lang="en-GB" sz="12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baseline="-25000" lang="en-GB" sz="12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b="1" lang="en-GB" sz="12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-Antitrypsin\a</a:t>
            </a:r>
            <a:r>
              <a:rPr b="1" baseline="-25000" lang="en-GB" sz="12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b="1" lang="en-GB" sz="12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-globulin</a:t>
            </a:r>
            <a:r>
              <a:rPr lang="en-GB" sz="12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2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gone. which means the patient has no </a:t>
            </a:r>
            <a:r>
              <a:rPr b="1" lang="en-GB" sz="12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baseline="-25000" lang="en-GB" sz="12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b="1" lang="en-GB" sz="12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-Antitrypsin</a:t>
            </a:r>
            <a:endParaRPr b="1" sz="12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26"/>
          <p:cNvSpPr txBox="1"/>
          <p:nvPr/>
        </p:nvSpPr>
        <p:spPr>
          <a:xfrm>
            <a:off x="1051775" y="840325"/>
            <a:ext cx="201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26"/>
          <p:cNvSpPr txBox="1"/>
          <p:nvPr/>
        </p:nvSpPr>
        <p:spPr>
          <a:xfrm>
            <a:off x="4572000" y="797150"/>
            <a:ext cx="267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26"/>
          <p:cNvSpPr/>
          <p:nvPr/>
        </p:nvSpPr>
        <p:spPr>
          <a:xfrm>
            <a:off x="5394056" y="2784480"/>
            <a:ext cx="516300" cy="503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6"/>
          <p:cNvSpPr/>
          <p:nvPr/>
        </p:nvSpPr>
        <p:spPr>
          <a:xfrm>
            <a:off x="8822457" y="-5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Google Shape;297;p27"/>
          <p:cNvGraphicFramePr/>
          <p:nvPr/>
        </p:nvGraphicFramePr>
        <p:xfrm>
          <a:off x="129917" y="1415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{AA2FDA3C-A3D3-4068-954F-5EF0C02D12DC}</a:tableStyleId>
              </a:tblPr>
              <a:tblGrid>
                <a:gridCol w="1371100"/>
                <a:gridCol w="4052400"/>
                <a:gridCol w="3460675"/>
              </a:tblGrid>
              <a:tr h="165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Plasma protein </a:t>
                      </a:r>
                      <a:endParaRPr b="1" sz="1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Information/Function </a:t>
                      </a:r>
                      <a:endParaRPr b="1" sz="10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Abnormality </a:t>
                      </a:r>
                      <a:endParaRPr b="1" sz="10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</a:tr>
              <a:tr h="79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α-Fetoprotein (AFP)</a:t>
                      </a:r>
                      <a:endParaRPr sz="1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-Synthesized in the developing embryo and fetus by the parenchymal cells of the liver.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-AFP levels decrease gradually during intra-uterine life and reach adult levels at birth.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-Function is unknown but it may protect fetus from immunologic attack by the mother &amp; no known physiological function in adult.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-Elevated maternal AFP levels are associated with:  </a:t>
                      </a:r>
                      <a:r>
                        <a:rPr b="1"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Neural tube defect, anencephaly</a:t>
                      </a:r>
                      <a:endParaRPr b="1" sz="1000">
                        <a:solidFill>
                          <a:srgbClr val="CC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-Decreased maternal AFP levels areassociated with: </a:t>
                      </a:r>
                      <a:r>
                        <a:rPr b="1"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Increased risk of Down’s syndrome</a:t>
                      </a:r>
                      <a:endParaRPr b="1" sz="1000">
                        <a:solidFill>
                          <a:srgbClr val="CC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-AFP is a tumor marker for: </a:t>
                      </a:r>
                      <a:r>
                        <a:rPr b="1"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Hepatoma and testicular cancer.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4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Ceruloplasmin</a:t>
                      </a:r>
                      <a:endParaRPr sz="1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-Synthesized by the 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liver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&amp; </a:t>
                      </a:r>
                      <a:r>
                        <a:rPr b="1"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contains &gt;90% of serum copper.</a:t>
                      </a:r>
                      <a:endParaRPr b="1" sz="1000">
                        <a:solidFill>
                          <a:srgbClr val="CC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-An </a:t>
                      </a:r>
                      <a:r>
                        <a:rPr b="1"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oxidoreductase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that inactivates ROS causing tissue damage in acute phase response.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-Important for iron absorption from the intestine.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b="1"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Wilson’s disease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Due to low plasma levels of ceruloplasmin, </a:t>
                      </a:r>
                      <a:r>
                        <a:rPr b="1"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copper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is accumulated in the liver and brain.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4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Haptoglobin</a:t>
                      </a:r>
                      <a:endParaRPr sz="1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-Synthesized by the 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liver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&amp; binds to free hemoglobin to form complexes that are metabolized in the reticuloendothelial system (RES).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-Limits iron loss by preventing Hb loss from kidneys </a:t>
                      </a:r>
                      <a:r>
                        <a:rPr lang="en-GB" sz="1000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(recycling)</a:t>
                      </a:r>
                      <a:endParaRPr sz="1000">
                        <a:solidFill>
                          <a:srgbClr val="99999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-Plasma level decreases during </a:t>
                      </a:r>
                      <a:r>
                        <a:rPr b="1"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hemolysis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Transferrin</a:t>
                      </a:r>
                      <a:endParaRPr sz="1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-A major </a:t>
                      </a:r>
                      <a:r>
                        <a:rPr b="1"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iron-transport 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protein in plasma 30% saturated with iron &amp; Iron deficiency results in increased hepatic synthesis.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-A </a:t>
                      </a:r>
                      <a:r>
                        <a:rPr b="1" i="1"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negative</a:t>
                      </a:r>
                      <a:r>
                        <a:rPr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acute phase 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protein</a:t>
                      </a:r>
                      <a:r>
                        <a:rPr baseline="30000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-Plasma level </a:t>
                      </a:r>
                      <a:r>
                        <a:rPr b="1"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drops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in: Malnutrition, liver disease, inflammation, malignancy.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4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β2–Microglobulin</a:t>
                      </a:r>
                      <a:endParaRPr sz="1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-A component of human leukocyte antigen (</a:t>
                      </a:r>
                      <a:r>
                        <a:rPr b="1"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HLA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 &amp; present on the surface of lymphocytes and most nucleated cells.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-Filtered by the renal glomeruli due to its small size but most (&gt;99%) is reabsorbed.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-Elevated serum levels are found in: 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severe inflammation</a:t>
                      </a:r>
                      <a:r>
                        <a:rPr lang="en-GB" sz="1000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(infections, SLE, and rheumatoid arthritis)</a:t>
                      </a:r>
                      <a:endParaRPr sz="1000">
                        <a:solidFill>
                          <a:srgbClr val="99999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-May be a tumor marker for: </a:t>
                      </a:r>
                      <a:r>
                        <a:rPr b="1"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Leukemia, lymphomas, multiple myeloma.</a:t>
                      </a:r>
                      <a:endParaRPr sz="1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0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C-Reactive Protein (CRP)</a:t>
                      </a:r>
                      <a:endParaRPr sz="10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-A </a:t>
                      </a:r>
                      <a:r>
                        <a:rPr b="1" i="1"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Positive 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acute-phase protein synthesized by the </a:t>
                      </a: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liver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&amp; Important for </a:t>
                      </a:r>
                      <a:r>
                        <a:rPr b="1"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phagocytosis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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-High plasma levels are found in many inflammatory conditions such as </a:t>
                      </a:r>
                      <a:r>
                        <a:rPr b="1"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rheumatoid arthritis.</a:t>
                      </a:r>
                      <a:endParaRPr b="1" sz="1000">
                        <a:solidFill>
                          <a:srgbClr val="CC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marker for </a:t>
                      </a:r>
                      <a:r>
                        <a:rPr b="1" lang="en-GB" sz="100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ischemic heart disease. </a:t>
                      </a:r>
                      <a:r>
                        <a:rPr b="1" lang="en-GB" sz="600">
                          <a:solidFill>
                            <a:srgbClr val="B7B7B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it's ultra sensitive CRP</a:t>
                      </a:r>
                      <a:endParaRPr sz="600">
                        <a:solidFill>
                          <a:srgbClr val="B7B7B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8" name="Google Shape;298;p27"/>
          <p:cNvSpPr txBox="1"/>
          <p:nvPr/>
        </p:nvSpPr>
        <p:spPr>
          <a:xfrm>
            <a:off x="129925" y="4827573"/>
            <a:ext cx="42534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1.Acute phase </a:t>
            </a:r>
            <a:r>
              <a:rPr lang="en-GB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proteins will be discussed in the next slides </a:t>
            </a:r>
            <a:endParaRPr sz="9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s Slide Master">
  <a:themeElements>
    <a:clrScheme name="ALLPPT-Artificial Intellig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