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Exo Black"/>
      <p:bold r:id="rId24"/>
      <p:boldItalic r:id="rId25"/>
    </p:embeddedFont>
    <p:embeddedFont>
      <p:font typeface="Exo"/>
      <p:regular r:id="rId26"/>
      <p:bold r:id="rId27"/>
      <p:italic r:id="rId28"/>
      <p:boldItalic r:id="rId29"/>
    </p:embeddedFont>
    <p:embeddedFont>
      <p:font typeface="Comfortaa"/>
      <p:regular r:id="rId30"/>
      <p:bold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ExoBlack-bold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xo-regular.fntdata"/><Relationship Id="rId25" Type="http://schemas.openxmlformats.org/officeDocument/2006/relationships/font" Target="fonts/ExoBlack-boldItalic.fntdata"/><Relationship Id="rId28" Type="http://schemas.openxmlformats.org/officeDocument/2006/relationships/font" Target="fonts/Exo-italic.fntdata"/><Relationship Id="rId27" Type="http://schemas.openxmlformats.org/officeDocument/2006/relationships/font" Target="fonts/Ex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x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4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6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f9c8f3bf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75f9c8f3bf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75f9c8f3bf_2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75f9c8f3bf_2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5f9c8f3bf_2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5f9c8f3bf_2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5f9c8f3bf_2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75f9c8f3bf_2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5f9c8f3bf_2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5f9c8f3bf_2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f9c8f3bf_2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f9c8f3bf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f9c8f3bf_2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f9c8f3bf_2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5f9c8f3bf_2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5f9c8f3bf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5f9c8f3bf_2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5f9c8f3bf_2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5f9c8f3bf_2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5f9c8f3bf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5f9c8f3bf_2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5f9c8f3bf_2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5f9c8f3bf_2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5f9c8f3bf_2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5f9c8f3bf_2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75f9c8f3bf_2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None/>
              <a:defRPr i="0" sz="4100" u="none" cap="none" strike="noStrike">
                <a:solidFill>
                  <a:srgbClr val="3F3F3F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10" Type="http://schemas.openxmlformats.org/officeDocument/2006/relationships/image" Target="../media/image2.jpg"/><Relationship Id="rId9" Type="http://schemas.openxmlformats.org/officeDocument/2006/relationships/image" Target="../media/image11.png"/><Relationship Id="rId5" Type="http://schemas.openxmlformats.org/officeDocument/2006/relationships/hyperlink" Target="https://docs.google.com/document/d/17RReqb4BTGefOjo_52ebxFN8EQZgYi0hSQxwvKSfPGQ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-GB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-GB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-GB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Vitamin K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2954100" y="4918525"/>
            <a:ext cx="3083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B7B7B7"/>
                </a:solidFill>
              </a:rPr>
              <a:t>Biochemistry teamwork 438 - Gastrointestinal &amp; Nutrition Block 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-GB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-GB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2" name="Google Shape;82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3" name="Google Shape;83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5" name="Google Shape;85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 rot="-1097955">
            <a:off x="6530159" y="1245481"/>
            <a:ext cx="828914" cy="23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549" y="1069050"/>
            <a:ext cx="3351625" cy="26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2352" y="6375"/>
            <a:ext cx="738025" cy="7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/>
        </p:nvSpPr>
        <p:spPr>
          <a:xfrm>
            <a:off x="1996338" y="213405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2034275" y="13273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8"/>
          <p:cNvSpPr/>
          <p:nvPr/>
        </p:nvSpPr>
        <p:spPr>
          <a:xfrm>
            <a:off x="2034275" y="19178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8"/>
          <p:cNvSpPr txBox="1"/>
          <p:nvPr>
            <p:ph idx="1" type="body"/>
          </p:nvPr>
        </p:nvSpPr>
        <p:spPr>
          <a:xfrm>
            <a:off x="2563213" y="127965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Vitamin K is essential for blood coagulation process</a:t>
            </a:r>
            <a:endParaRPr b="1" sz="14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28"/>
          <p:cNvSpPr txBox="1"/>
          <p:nvPr>
            <p:ph idx="1" type="body"/>
          </p:nvPr>
        </p:nvSpPr>
        <p:spPr>
          <a:xfrm>
            <a:off x="2563213" y="187010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mediates the process by γ-carboxylation of glutamic acid residues of prothrombin and coagulation factors </a:t>
            </a:r>
            <a:endParaRPr b="1" sz="14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28"/>
          <p:cNvPicPr preferRelativeResize="0"/>
          <p:nvPr/>
        </p:nvPicPr>
        <p:blipFill rotWithShape="1">
          <a:blip r:embed="rId3">
            <a:alphaModFix/>
          </a:blip>
          <a:srcRect b="0" l="8487" r="8545" t="0"/>
          <a:stretch/>
        </p:blipFill>
        <p:spPr>
          <a:xfrm>
            <a:off x="285275" y="3124600"/>
            <a:ext cx="2480975" cy="168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/>
          <p:nvPr/>
        </p:nvSpPr>
        <p:spPr>
          <a:xfrm>
            <a:off x="2138409" y="104075"/>
            <a:ext cx="48672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7" name="Google Shape;387;p29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2280000" y="555801"/>
            <a:ext cx="4584000" cy="3174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Vitamin K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0" name="Google Shape;390;p29"/>
          <p:cNvCxnSpPr>
            <a:stCxn id="389" idx="2"/>
            <a:endCxn id="391" idx="0"/>
          </p:cNvCxnSpPr>
          <p:nvPr/>
        </p:nvCxnSpPr>
        <p:spPr>
          <a:xfrm flipH="1" rot="-5400000">
            <a:off x="6099150" y="-653949"/>
            <a:ext cx="694800" cy="37491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1" name="Google Shape;391;p29"/>
          <p:cNvSpPr/>
          <p:nvPr/>
        </p:nvSpPr>
        <p:spPr>
          <a:xfrm>
            <a:off x="7687494" y="1567875"/>
            <a:ext cx="1267500" cy="252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7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Toxicity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2" name="Google Shape;392;p29"/>
          <p:cNvCxnSpPr>
            <a:stCxn id="389" idx="2"/>
            <a:endCxn id="393" idx="0"/>
          </p:cNvCxnSpPr>
          <p:nvPr/>
        </p:nvCxnSpPr>
        <p:spPr>
          <a:xfrm flipH="1" rot="-5400000">
            <a:off x="5093700" y="351501"/>
            <a:ext cx="692700" cy="17361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29"/>
          <p:cNvSpPr/>
          <p:nvPr/>
        </p:nvSpPr>
        <p:spPr>
          <a:xfrm>
            <a:off x="5345900" y="1565925"/>
            <a:ext cx="1924200" cy="255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027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Manifestations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29"/>
          <p:cNvSpPr/>
          <p:nvPr/>
        </p:nvSpPr>
        <p:spPr>
          <a:xfrm>
            <a:off x="3583600" y="1565925"/>
            <a:ext cx="1344900" cy="255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7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Deficiency</a:t>
            </a:r>
            <a:r>
              <a:rPr lang="en-GB" sz="400">
                <a:solidFill>
                  <a:srgbClr val="2027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29"/>
          <p:cNvSpPr/>
          <p:nvPr/>
        </p:nvSpPr>
        <p:spPr>
          <a:xfrm>
            <a:off x="1627025" y="1565914"/>
            <a:ext cx="1267500" cy="255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027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</a:t>
            </a:r>
            <a:r>
              <a:rPr lang="en-GB">
                <a:solidFill>
                  <a:srgbClr val="2027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29"/>
          <p:cNvSpPr/>
          <p:nvPr/>
        </p:nvSpPr>
        <p:spPr>
          <a:xfrm>
            <a:off x="61050" y="1583923"/>
            <a:ext cx="1215300" cy="219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5374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29"/>
          <p:cNvSpPr/>
          <p:nvPr/>
        </p:nvSpPr>
        <p:spPr>
          <a:xfrm>
            <a:off x="1349075" y="2023900"/>
            <a:ext cx="1823400" cy="1292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Coenzyme for the synthesis of proteins in the liver:	Prothrombin and Blood clotting factors by carboxylation o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f 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(Glu) into (Gla)  which needs dihydroquinone form of Vit K.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Warfarin inhibits reductase (no dihydroquinone formation)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29"/>
          <p:cNvSpPr/>
          <p:nvPr/>
        </p:nvSpPr>
        <p:spPr>
          <a:xfrm>
            <a:off x="1349075" y="4212050"/>
            <a:ext cx="1823400" cy="605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Carboxylated  Prothrombin + Ca2+ &gt; phospholipids on surface of platelets: 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(Important for clotting)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29"/>
          <p:cNvSpPr/>
          <p:nvPr/>
        </p:nvSpPr>
        <p:spPr>
          <a:xfrm>
            <a:off x="1349075" y="3499425"/>
            <a:ext cx="1823400" cy="605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Synthesis of (Gla)  γ-carboxyglutamate for osteocalcin to bind with hydroxyapatite.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122100" y="2246800"/>
            <a:ext cx="1093200" cy="255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K1 (Phylloquinone)</a:t>
            </a:r>
            <a:endParaRPr sz="80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1" name="Google Shape;401;p29"/>
          <p:cNvSpPr/>
          <p:nvPr/>
        </p:nvSpPr>
        <p:spPr>
          <a:xfrm>
            <a:off x="122100" y="2653513"/>
            <a:ext cx="1093200" cy="255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K2 (Menaquinone)</a:t>
            </a:r>
            <a:endParaRPr sz="80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29"/>
          <p:cNvSpPr/>
          <p:nvPr/>
        </p:nvSpPr>
        <p:spPr>
          <a:xfrm>
            <a:off x="122100" y="3060225"/>
            <a:ext cx="1093200" cy="255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K3 (Menadione)</a:t>
            </a:r>
            <a:endParaRPr sz="80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3" name="Google Shape;403;p29"/>
          <p:cNvSpPr/>
          <p:nvPr/>
        </p:nvSpPr>
        <p:spPr>
          <a:xfrm>
            <a:off x="5339625" y="2000700"/>
            <a:ext cx="1924200" cy="139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Mucus membrane hemorrhage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Hemorrhagic disease of the newborn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Bruising tendency, ecchymotic patches (bleeding underneath the skin)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Post-traumatic bleeding/internal bleeding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Prolonged prothrombin time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3344350" y="2029200"/>
            <a:ext cx="1823400" cy="139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- Lipid malabsorption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- 2nd Gen cephalosporins (given antibiotic + vit k due to warfarin-like effects)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- Prolonged antibiotic therapy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- GI Infections with diarrhea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- last two destroy normal flora </a:t>
            </a:r>
            <a:r>
              <a:rPr lang="en-GB" sz="8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→ Vit k deficiency be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cause Vit k is  synthesized by intestinal bacteria (normal flora)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7605300" y="2000750"/>
            <a:ext cx="1431900" cy="1517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Prolonged large intake of menadione for a long  time &gt; toxic effects on the RBC membrane which leads to: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- Hemolytic anemia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- Jaundice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06" name="Google Shape;406;p29"/>
          <p:cNvCxnSpPr>
            <a:stCxn id="389" idx="2"/>
            <a:endCxn id="396" idx="0"/>
          </p:cNvCxnSpPr>
          <p:nvPr/>
        </p:nvCxnSpPr>
        <p:spPr>
          <a:xfrm rot="5400000">
            <a:off x="2265000" y="-723099"/>
            <a:ext cx="710700" cy="39033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29"/>
          <p:cNvCxnSpPr>
            <a:stCxn id="389" idx="2"/>
            <a:endCxn id="394" idx="0"/>
          </p:cNvCxnSpPr>
          <p:nvPr/>
        </p:nvCxnSpPr>
        <p:spPr>
          <a:xfrm rot="5400000">
            <a:off x="4067700" y="1061601"/>
            <a:ext cx="692700" cy="3159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29"/>
          <p:cNvCxnSpPr>
            <a:stCxn id="395" idx="2"/>
            <a:endCxn id="397" idx="0"/>
          </p:cNvCxnSpPr>
          <p:nvPr/>
        </p:nvCxnSpPr>
        <p:spPr>
          <a:xfrm>
            <a:off x="2260775" y="1821814"/>
            <a:ext cx="0" cy="2022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29"/>
          <p:cNvCxnSpPr>
            <a:stCxn id="397" idx="2"/>
            <a:endCxn id="399" idx="0"/>
          </p:cNvCxnSpPr>
          <p:nvPr/>
        </p:nvCxnSpPr>
        <p:spPr>
          <a:xfrm>
            <a:off x="2260775" y="3316000"/>
            <a:ext cx="0" cy="1833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0" name="Google Shape;410;p29"/>
          <p:cNvCxnSpPr>
            <a:stCxn id="399" idx="2"/>
            <a:endCxn id="398" idx="0"/>
          </p:cNvCxnSpPr>
          <p:nvPr/>
        </p:nvCxnSpPr>
        <p:spPr>
          <a:xfrm>
            <a:off x="2260775" y="4104825"/>
            <a:ext cx="0" cy="107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1" name="Google Shape;411;p29"/>
          <p:cNvCxnSpPr>
            <a:stCxn id="394" idx="2"/>
            <a:endCxn id="404" idx="0"/>
          </p:cNvCxnSpPr>
          <p:nvPr/>
        </p:nvCxnSpPr>
        <p:spPr>
          <a:xfrm>
            <a:off x="4256050" y="1821825"/>
            <a:ext cx="0" cy="2073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2" name="Google Shape;412;p29"/>
          <p:cNvCxnSpPr>
            <a:stCxn id="393" idx="2"/>
            <a:endCxn id="403" idx="0"/>
          </p:cNvCxnSpPr>
          <p:nvPr/>
        </p:nvCxnSpPr>
        <p:spPr>
          <a:xfrm flipH="1">
            <a:off x="6301700" y="1821825"/>
            <a:ext cx="6300" cy="1788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29"/>
          <p:cNvCxnSpPr>
            <a:stCxn id="391" idx="2"/>
            <a:endCxn id="405" idx="0"/>
          </p:cNvCxnSpPr>
          <p:nvPr/>
        </p:nvCxnSpPr>
        <p:spPr>
          <a:xfrm>
            <a:off x="8321244" y="1819875"/>
            <a:ext cx="0" cy="1809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29"/>
          <p:cNvCxnSpPr>
            <a:stCxn id="396" idx="2"/>
            <a:endCxn id="400" idx="0"/>
          </p:cNvCxnSpPr>
          <p:nvPr/>
        </p:nvCxnSpPr>
        <p:spPr>
          <a:xfrm>
            <a:off x="668700" y="1803823"/>
            <a:ext cx="0" cy="443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29"/>
          <p:cNvCxnSpPr>
            <a:endCxn id="401" idx="0"/>
          </p:cNvCxnSpPr>
          <p:nvPr/>
        </p:nvCxnSpPr>
        <p:spPr>
          <a:xfrm>
            <a:off x="668700" y="2502613"/>
            <a:ext cx="0" cy="1509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6" name="Google Shape;416;p29"/>
          <p:cNvCxnSpPr>
            <a:endCxn id="402" idx="0"/>
          </p:cNvCxnSpPr>
          <p:nvPr/>
        </p:nvCxnSpPr>
        <p:spPr>
          <a:xfrm>
            <a:off x="668700" y="2909325"/>
            <a:ext cx="0" cy="1509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29"/>
          <p:cNvCxnSpPr>
            <a:stCxn id="389" idx="2"/>
            <a:endCxn id="395" idx="0"/>
          </p:cNvCxnSpPr>
          <p:nvPr/>
        </p:nvCxnSpPr>
        <p:spPr>
          <a:xfrm rot="5400000">
            <a:off x="3070050" y="63951"/>
            <a:ext cx="692700" cy="23112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"/>
          <p:cNvSpPr txBox="1"/>
          <p:nvPr/>
        </p:nvSpPr>
        <p:spPr>
          <a:xfrm>
            <a:off x="0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MCQs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 factors and proteins in blood clotting are synthesized in</a:t>
            </a:r>
            <a:endParaRPr b="1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Pancreas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Liver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Kidney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Spleen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form of vitamin K that is required for activation of clotting factors is: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Menaquinone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Menadione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Phylloquinone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Hydroquinone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type of vitamin K is produced by the intestinal bacteria?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Phylloquinone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Menaquinone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Menadione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Hydroquinone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clotting factor that is synthesized by vitamin k is: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XII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IX 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 following can be inhibited by Dicumarol?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Glutamate   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Vit K Epoxide   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Vit K hydroquinone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00A1D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γ-Crboxy-glutamate</a:t>
            </a:r>
            <a:endParaRPr sz="12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type of malabsorption could lead to vitamin K deficiency?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Lipid malabsorption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Protein malabsorption   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Carbohydrate malabsorption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 &amp; C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600290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</a:rPr>
              <a:t>Q1:</a:t>
            </a:r>
            <a:r>
              <a:rPr b="1" lang="en-GB" sz="1200">
                <a:solidFill>
                  <a:srgbClr val="3C78D8"/>
                </a:solidFill>
              </a:rPr>
              <a:t> Mention the dietary sources of Vitamin K</a:t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</a:rPr>
              <a:t>Q2:</a:t>
            </a:r>
            <a:r>
              <a:rPr b="1" lang="en-GB" sz="1200">
                <a:solidFill>
                  <a:srgbClr val="3C78D8"/>
                </a:solidFill>
              </a:rPr>
              <a:t> A patient on warfarin get injured by a car accident, he is on risk of:</a:t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</a:rPr>
              <a:t>Q3:</a:t>
            </a:r>
            <a:r>
              <a:rPr b="1" lang="en-GB" sz="1200">
                <a:solidFill>
                  <a:srgbClr val="3C78D8"/>
                </a:solidFill>
              </a:rPr>
              <a:t> Write 3 causes of Vit K deficiency</a:t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</a:rPr>
              <a:t>Q4:</a:t>
            </a:r>
            <a:r>
              <a:rPr b="1" lang="en-GB" sz="1200">
                <a:solidFill>
                  <a:srgbClr val="3C78D8"/>
                </a:solidFill>
              </a:rPr>
              <a:t> Prolonged supplementation of large doses of Menadione can lead to:</a:t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</a:endParaRPr>
          </a:p>
        </p:txBody>
      </p:sp>
      <p:sp>
        <p:nvSpPr>
          <p:cNvPr id="424" name="Google Shape;424;p30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B        2) D         3) B        4)   D      5)  C   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A 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30"/>
          <p:cNvSpPr txBox="1"/>
          <p:nvPr/>
        </p:nvSpPr>
        <p:spPr>
          <a:xfrm>
            <a:off x="5885461" y="2842238"/>
            <a:ext cx="1977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426" name="Google Shape;426;p30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427" name="Google Shape;427;p30"/>
          <p:cNvSpPr txBox="1"/>
          <p:nvPr/>
        </p:nvSpPr>
        <p:spPr>
          <a:xfrm>
            <a:off x="6002900" y="358929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700"/>
              <a:buFont typeface="Century Gothic"/>
              <a:buAutoNum type="arabicParenR"/>
            </a:pPr>
            <a:r>
              <a:rPr lang="en-GB" sz="7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Cabbage, kale, spinach, egg yolk, liver</a:t>
            </a:r>
            <a:endParaRPr sz="7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9550" lvl="0" marL="254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entury Gothic"/>
              <a:buAutoNum type="arabicParenR"/>
            </a:pPr>
            <a:r>
              <a:rPr lang="en-GB" sz="7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Increasing of blood coagulation time.</a:t>
            </a:r>
            <a:endParaRPr sz="7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9550" lvl="0" marL="254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entury Gothic"/>
              <a:buAutoNum type="arabicParenR"/>
            </a:pPr>
            <a:r>
              <a:rPr lang="en-GB" sz="7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Prolonged antibiotic therapy , lipid malabsorption , destroy the bacterial flora</a:t>
            </a:r>
            <a:endParaRPr sz="7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9550" lvl="0" marL="254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Century Gothic"/>
              <a:buAutoNum type="arabicParenR"/>
            </a:pPr>
            <a:r>
              <a:rPr lang="en-GB" sz="7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Hemolytic anemia, Jaundice</a:t>
            </a:r>
            <a:endParaRPr sz="7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30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Quiz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1"/>
          <p:cNvSpPr txBox="1"/>
          <p:nvPr/>
        </p:nvSpPr>
        <p:spPr>
          <a:xfrm>
            <a:off x="181500" y="2385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members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210600" y="1287350"/>
            <a:ext cx="20667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Ajeed Al-Rashoud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Amira AlDakhilallah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entury Gothic"/>
                <a:ea typeface="Century Gothic"/>
                <a:cs typeface="Century Gothic"/>
                <a:sym typeface="Century Gothic"/>
              </a:rPr>
              <a:t>Arwa Al Emam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Leena Alnassar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Lamiss Alzahrani 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Noura Alturki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31"/>
          <p:cNvSpPr txBox="1"/>
          <p:nvPr/>
        </p:nvSpPr>
        <p:spPr>
          <a:xfrm>
            <a:off x="415125" y="4592725"/>
            <a:ext cx="1862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1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1"/>
          <p:cNvSpPr txBox="1"/>
          <p:nvPr/>
        </p:nvSpPr>
        <p:spPr>
          <a:xfrm>
            <a:off x="5230700" y="651350"/>
            <a:ext cx="32928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Char char="★"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 from yesterday,live for today,hope for tomorrow,The important thing is not to stop </a:t>
            </a: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questioning 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31"/>
          <p:cNvSpPr txBox="1"/>
          <p:nvPr/>
        </p:nvSpPr>
        <p:spPr>
          <a:xfrm>
            <a:off x="18150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Girls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1"/>
          <p:cNvSpPr txBox="1"/>
          <p:nvPr/>
        </p:nvSpPr>
        <p:spPr>
          <a:xfrm>
            <a:off x="6639774" y="3923975"/>
            <a:ext cx="9069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hear you</a:t>
            </a:r>
            <a:endParaRPr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31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Leaders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445" name="Google Shape;445;p31"/>
          <p:cNvSpPr txBox="1"/>
          <p:nvPr/>
        </p:nvSpPr>
        <p:spPr>
          <a:xfrm>
            <a:off x="2645225" y="4592725"/>
            <a:ext cx="22989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Boys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7" name="Google Shape;447;p31"/>
          <p:cNvSpPr txBox="1"/>
          <p:nvPr/>
        </p:nvSpPr>
        <p:spPr>
          <a:xfrm>
            <a:off x="2277338" y="14467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Abdulrahman Bedaiwi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b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b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Odeh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3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1"/>
          <p:cNvSpPr/>
          <p:nvPr/>
        </p:nvSpPr>
        <p:spPr>
          <a:xfrm>
            <a:off x="6743925" y="1334253"/>
            <a:ext cx="296994" cy="198512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2419200" y="1861225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1"/>
          <p:cNvSpPr/>
          <p:nvPr/>
        </p:nvSpPr>
        <p:spPr>
          <a:xfrm>
            <a:off x="2419200" y="1674650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1"/>
          <p:cNvSpPr/>
          <p:nvPr/>
        </p:nvSpPr>
        <p:spPr>
          <a:xfrm rot="2401816">
            <a:off x="347969" y="1822336"/>
            <a:ext cx="84556" cy="294037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575600" y="125882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595930" y="84330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463144" y="222275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575604" y="167435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575605" y="2170250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874688" y="784200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types and sources of vitamin K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874688" y="1179813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role of vitamin K in blood Coagulation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874688" y="1636475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Recognize the importance of g-carboxylation of glutamic acid in coagulation proteins  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874700" y="2180500"/>
            <a:ext cx="43812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role of anticoagulant drugs in affecting vitamin K function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" name="Google Shape;102;p20"/>
          <p:cNvGrpSpPr/>
          <p:nvPr/>
        </p:nvGrpSpPr>
        <p:grpSpPr>
          <a:xfrm>
            <a:off x="131008" y="317296"/>
            <a:ext cx="332129" cy="320266"/>
            <a:chOff x="5961125" y="1623900"/>
            <a:chExt cx="427450" cy="448175"/>
          </a:xfrm>
        </p:grpSpPr>
        <p:sp>
          <p:nvSpPr>
            <p:cNvPr id="103" name="Google Shape;103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/>
            </a:p>
          </p:txBody>
        </p:sp>
      </p:grpSp>
      <p:sp>
        <p:nvSpPr>
          <p:cNvPr id="110" name="Google Shape;110;p20"/>
          <p:cNvSpPr txBox="1"/>
          <p:nvPr/>
        </p:nvSpPr>
        <p:spPr>
          <a:xfrm>
            <a:off x="534759" y="3033563"/>
            <a:ext cx="20877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Overview:</a:t>
            </a:r>
            <a:endParaRPr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263603" y="3077967"/>
            <a:ext cx="290338" cy="282179"/>
            <a:chOff x="3951850" y="2985350"/>
            <a:chExt cx="407950" cy="416500"/>
          </a:xfrm>
        </p:grpSpPr>
        <p:sp>
          <p:nvSpPr>
            <p:cNvPr id="112" name="Google Shape;112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874688" y="3446588"/>
            <a:ext cx="4546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Types, chemistry and sources of vitamin K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5923445" y="3446588"/>
            <a:ext cx="27129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 and daily requirements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874691" y="3895850"/>
            <a:ext cx="11826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Functions: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610517" y="35236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5659267" y="3490187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610517" y="39250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75600" y="2859575"/>
            <a:ext cx="225000" cy="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575605" y="2664363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874700" y="2592038"/>
            <a:ext cx="447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the causes and disorders of vitamin K deficiency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5659267" y="40196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5923450" y="3953088"/>
            <a:ext cx="25815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Deficiency and disorders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5659267" y="4515050"/>
            <a:ext cx="224967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5923450" y="4459600"/>
            <a:ext cx="1991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Clinical manifestations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772" y="250850"/>
            <a:ext cx="1339859" cy="83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/>
        </p:nvSpPr>
        <p:spPr>
          <a:xfrm>
            <a:off x="874700" y="4174950"/>
            <a:ext cx="30249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Synthesis of γ-carboxyglutamate in: 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Prothrombin and blood clotting factors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nteraction of prothrombin with platelets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Osteocalcin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 C and S (anticoagulant proteins)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1"/>
          <p:cNvGrpSpPr/>
          <p:nvPr/>
        </p:nvGrpSpPr>
        <p:grpSpPr>
          <a:xfrm>
            <a:off x="6564048" y="3347179"/>
            <a:ext cx="2504925" cy="637994"/>
            <a:chOff x="735226" y="4050810"/>
            <a:chExt cx="2108700" cy="1890352"/>
          </a:xfrm>
        </p:grpSpPr>
        <p:sp>
          <p:nvSpPr>
            <p:cNvPr id="138" name="Google Shape;138;p21"/>
            <p:cNvSpPr/>
            <p:nvPr/>
          </p:nvSpPr>
          <p:spPr>
            <a:xfrm rot="-5400000">
              <a:off x="1501450" y="4096560"/>
              <a:ext cx="576000" cy="484500"/>
            </a:xfrm>
            <a:prstGeom prst="rightArrow">
              <a:avLst>
                <a:gd fmla="val 50000" name="adj1"/>
                <a:gd fmla="val 54388" name="adj2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735226" y="4422262"/>
              <a:ext cx="2108700" cy="1518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63500">
              <a:solidFill>
                <a:srgbClr val="6AA84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GB" sz="1100">
                  <a:latin typeface="Century Gothic"/>
                  <a:ea typeface="Century Gothic"/>
                  <a:cs typeface="Century Gothic"/>
                  <a:sym typeface="Century Gothic"/>
                </a:rPr>
                <a:t>Cabbage, kale, spinach, </a:t>
              </a:r>
              <a:endParaRPr sz="110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GB" sz="1100">
                  <a:latin typeface="Century Gothic"/>
                  <a:ea typeface="Century Gothic"/>
                  <a:cs typeface="Century Gothic"/>
                  <a:sym typeface="Century Gothic"/>
                </a:rPr>
                <a:t>egg yolk, liver</a:t>
              </a:r>
              <a:endParaRPr sz="11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0" name="Google Shape;140;p21"/>
          <p:cNvSpPr txBox="1"/>
          <p:nvPr/>
        </p:nvSpPr>
        <p:spPr>
          <a:xfrm>
            <a:off x="80975" y="0"/>
            <a:ext cx="9063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Types and Sources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41" name="Google Shape;141;p21"/>
          <p:cNvGrpSpPr/>
          <p:nvPr/>
        </p:nvGrpSpPr>
        <p:grpSpPr>
          <a:xfrm>
            <a:off x="2" y="1167097"/>
            <a:ext cx="1639668" cy="1140513"/>
            <a:chOff x="899591" y="1902000"/>
            <a:chExt cx="1250700" cy="1250700"/>
          </a:xfrm>
        </p:grpSpPr>
        <p:sp>
          <p:nvSpPr>
            <p:cNvPr id="142" name="Google Shape;142;p21"/>
            <p:cNvSpPr/>
            <p:nvPr/>
          </p:nvSpPr>
          <p:spPr>
            <a:xfrm>
              <a:off x="899591" y="1902000"/>
              <a:ext cx="1250700" cy="12507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1016229" y="2018638"/>
              <a:ext cx="1017300" cy="1017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4" name="Google Shape;144;p21"/>
          <p:cNvCxnSpPr>
            <a:endCxn id="145" idx="2"/>
          </p:cNvCxnSpPr>
          <p:nvPr/>
        </p:nvCxnSpPr>
        <p:spPr>
          <a:xfrm flipH="1" rot="10800000">
            <a:off x="1201314" y="971632"/>
            <a:ext cx="1208400" cy="621300"/>
          </a:xfrm>
          <a:prstGeom prst="bentConnector3">
            <a:avLst>
              <a:gd fmla="val 50000" name="adj1"/>
            </a:avLst>
          </a:prstGeom>
          <a:noFill/>
          <a:ln cap="flat" cmpd="sng" w="22225">
            <a:solidFill>
              <a:srgbClr val="3C78D8"/>
            </a:solidFill>
            <a:prstDash val="solid"/>
            <a:miter lim="800000"/>
            <a:headEnd len="med" w="med" type="oval"/>
            <a:tailEnd len="sm" w="sm" type="none"/>
          </a:ln>
        </p:spPr>
      </p:cxnSp>
      <p:grpSp>
        <p:nvGrpSpPr>
          <p:cNvPr id="146" name="Google Shape;146;p21"/>
          <p:cNvGrpSpPr/>
          <p:nvPr/>
        </p:nvGrpSpPr>
        <p:grpSpPr>
          <a:xfrm>
            <a:off x="2409714" y="622749"/>
            <a:ext cx="1002686" cy="697766"/>
            <a:chOff x="899591" y="1902000"/>
            <a:chExt cx="1250700" cy="1250700"/>
          </a:xfrm>
        </p:grpSpPr>
        <p:sp>
          <p:nvSpPr>
            <p:cNvPr id="145" name="Google Shape;145;p21"/>
            <p:cNvSpPr/>
            <p:nvPr/>
          </p:nvSpPr>
          <p:spPr>
            <a:xfrm>
              <a:off x="899591" y="1902000"/>
              <a:ext cx="1250700" cy="12507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1016229" y="2018638"/>
              <a:ext cx="1017300" cy="1017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8" name="Google Shape;148;p21"/>
          <p:cNvGrpSpPr/>
          <p:nvPr/>
        </p:nvGrpSpPr>
        <p:grpSpPr>
          <a:xfrm>
            <a:off x="2409714" y="1411447"/>
            <a:ext cx="1002686" cy="697766"/>
            <a:chOff x="899591" y="1902000"/>
            <a:chExt cx="1250700" cy="1250700"/>
          </a:xfrm>
        </p:grpSpPr>
        <p:sp>
          <p:nvSpPr>
            <p:cNvPr id="149" name="Google Shape;149;p21"/>
            <p:cNvSpPr/>
            <p:nvPr/>
          </p:nvSpPr>
          <p:spPr>
            <a:xfrm>
              <a:off x="899591" y="1902000"/>
              <a:ext cx="1250700" cy="12507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1016229" y="2018638"/>
              <a:ext cx="1017300" cy="1017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1" name="Google Shape;151;p21"/>
          <p:cNvGrpSpPr/>
          <p:nvPr/>
        </p:nvGrpSpPr>
        <p:grpSpPr>
          <a:xfrm>
            <a:off x="2409714" y="2200144"/>
            <a:ext cx="1002686" cy="697766"/>
            <a:chOff x="899591" y="1902000"/>
            <a:chExt cx="1250700" cy="1250700"/>
          </a:xfrm>
        </p:grpSpPr>
        <p:sp>
          <p:nvSpPr>
            <p:cNvPr id="152" name="Google Shape;152;p21"/>
            <p:cNvSpPr/>
            <p:nvPr/>
          </p:nvSpPr>
          <p:spPr>
            <a:xfrm>
              <a:off x="899591" y="1902000"/>
              <a:ext cx="1250700" cy="12507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1016229" y="2018638"/>
              <a:ext cx="1017300" cy="1017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C9DAF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154" name="Google Shape;154;p21"/>
          <p:cNvCxnSpPr>
            <a:endCxn id="152" idx="2"/>
          </p:cNvCxnSpPr>
          <p:nvPr/>
        </p:nvCxnSpPr>
        <p:spPr>
          <a:xfrm>
            <a:off x="1201314" y="1915427"/>
            <a:ext cx="1208400" cy="633600"/>
          </a:xfrm>
          <a:prstGeom prst="bentConnector3">
            <a:avLst>
              <a:gd fmla="val 50000" name="adj1"/>
            </a:avLst>
          </a:prstGeom>
          <a:noFill/>
          <a:ln cap="flat" cmpd="sng" w="22225">
            <a:solidFill>
              <a:srgbClr val="3C78D8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55" name="Google Shape;155;p21"/>
          <p:cNvCxnSpPr>
            <a:endCxn id="149" idx="2"/>
          </p:cNvCxnSpPr>
          <p:nvPr/>
        </p:nvCxnSpPr>
        <p:spPr>
          <a:xfrm>
            <a:off x="1244214" y="1754630"/>
            <a:ext cx="1165500" cy="5700"/>
          </a:xfrm>
          <a:prstGeom prst="straightConnector1">
            <a:avLst/>
          </a:prstGeom>
          <a:noFill/>
          <a:ln cap="flat" cmpd="sng" w="22225">
            <a:solidFill>
              <a:srgbClr val="3C78D8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56" name="Google Shape;156;p21"/>
          <p:cNvSpPr txBox="1"/>
          <p:nvPr/>
        </p:nvSpPr>
        <p:spPr>
          <a:xfrm>
            <a:off x="138462" y="1498750"/>
            <a:ext cx="11055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Occurs in several forms: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4216366" y="644177"/>
            <a:ext cx="519300" cy="2517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Chemistry </a:t>
            </a:r>
            <a:endParaRPr b="1"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8" name="Google Shape;158;p21"/>
          <p:cNvCxnSpPr>
            <a:endCxn id="152" idx="6"/>
          </p:cNvCxnSpPr>
          <p:nvPr/>
        </p:nvCxnSpPr>
        <p:spPr>
          <a:xfrm rot="10800000">
            <a:off x="3412401" y="2549027"/>
            <a:ext cx="7347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59" name="Google Shape;159;p21"/>
          <p:cNvCxnSpPr>
            <a:endCxn id="149" idx="6"/>
          </p:cNvCxnSpPr>
          <p:nvPr/>
        </p:nvCxnSpPr>
        <p:spPr>
          <a:xfrm rot="10800000">
            <a:off x="3412401" y="1760330"/>
            <a:ext cx="734700" cy="6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60" name="Google Shape;160;p21"/>
          <p:cNvCxnSpPr>
            <a:endCxn id="145" idx="6"/>
          </p:cNvCxnSpPr>
          <p:nvPr/>
        </p:nvCxnSpPr>
        <p:spPr>
          <a:xfrm rot="10800000">
            <a:off x="3412401" y="971632"/>
            <a:ext cx="7347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161" name="Google Shape;161;p21"/>
          <p:cNvSpPr txBox="1"/>
          <p:nvPr/>
        </p:nvSpPr>
        <p:spPr>
          <a:xfrm>
            <a:off x="2145371" y="720375"/>
            <a:ext cx="15315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Vitamin K</a:t>
            </a:r>
            <a:r>
              <a:rPr baseline="-25000" lang="en-GB" sz="8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(Phylloquinone)</a:t>
            </a:r>
            <a:endParaRPr baseline="-25000"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2409723" y="1525613"/>
            <a:ext cx="10029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Vitamin K</a:t>
            </a:r>
            <a:r>
              <a:rPr baseline="-25000" lang="en-GB" sz="800"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(Menaquinone)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463463" y="2322471"/>
            <a:ext cx="8955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Vitamin K</a:t>
            </a:r>
            <a:r>
              <a:rPr baseline="-25000" lang="en-GB" sz="800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aseline="-25000" sz="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(Menadione)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4216374" y="2256595"/>
            <a:ext cx="519300" cy="2517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Chemistry </a:t>
            </a:r>
            <a:endParaRPr b="1"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4216367" y="1498749"/>
            <a:ext cx="519300" cy="2517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Chemistry </a:t>
            </a:r>
            <a:endParaRPr b="1"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2721" y="971769"/>
            <a:ext cx="1962728" cy="47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 b="34024" l="0" r="0" t="36084"/>
          <a:stretch/>
        </p:blipFill>
        <p:spPr>
          <a:xfrm>
            <a:off x="4108031" y="1804838"/>
            <a:ext cx="2037419" cy="42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5">
            <a:alphaModFix/>
          </a:blip>
          <a:srcRect b="50646" l="74619" r="12607" t="32726"/>
          <a:stretch/>
        </p:blipFill>
        <p:spPr>
          <a:xfrm>
            <a:off x="4216366" y="2537946"/>
            <a:ext cx="655535" cy="422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21"/>
          <p:cNvGrpSpPr/>
          <p:nvPr/>
        </p:nvGrpSpPr>
        <p:grpSpPr>
          <a:xfrm>
            <a:off x="83225" y="3221284"/>
            <a:ext cx="842843" cy="348658"/>
            <a:chOff x="2391948" y="1635646"/>
            <a:chExt cx="805546" cy="1584088"/>
          </a:xfrm>
        </p:grpSpPr>
        <p:sp>
          <p:nvSpPr>
            <p:cNvPr id="170" name="Google Shape;170;p21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21"/>
          <p:cNvSpPr txBox="1"/>
          <p:nvPr/>
        </p:nvSpPr>
        <p:spPr>
          <a:xfrm>
            <a:off x="136612" y="3204482"/>
            <a:ext cx="6921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926075" y="3188050"/>
            <a:ext cx="40965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Phylloquinone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leafy vegetables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4" name="Google Shape;174;p21"/>
          <p:cNvGrpSpPr/>
          <p:nvPr/>
        </p:nvGrpSpPr>
        <p:grpSpPr>
          <a:xfrm>
            <a:off x="83178" y="3756032"/>
            <a:ext cx="842843" cy="348658"/>
            <a:chOff x="2391948" y="1635646"/>
            <a:chExt cx="805546" cy="1584088"/>
          </a:xfrm>
        </p:grpSpPr>
        <p:sp>
          <p:nvSpPr>
            <p:cNvPr id="175" name="Google Shape;175;p21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1"/>
          <p:cNvSpPr txBox="1"/>
          <p:nvPr/>
        </p:nvSpPr>
        <p:spPr>
          <a:xfrm>
            <a:off x="159102" y="3768510"/>
            <a:ext cx="6921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926025" y="3692300"/>
            <a:ext cx="55725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Menaquinone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Intestinal bacteria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Intestinal bacterial synthesis meets the daily requirement of vitamin K even without dietary supplement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9" name="Google Shape;179;p21"/>
          <p:cNvGrpSpPr/>
          <p:nvPr/>
        </p:nvGrpSpPr>
        <p:grpSpPr>
          <a:xfrm>
            <a:off x="80970" y="4455706"/>
            <a:ext cx="847273" cy="348658"/>
            <a:chOff x="2391948" y="1635646"/>
            <a:chExt cx="805546" cy="1584088"/>
          </a:xfrm>
        </p:grpSpPr>
        <p:sp>
          <p:nvSpPr>
            <p:cNvPr id="180" name="Google Shape;180;p21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21"/>
          <p:cNvSpPr txBox="1"/>
          <p:nvPr/>
        </p:nvSpPr>
        <p:spPr>
          <a:xfrm>
            <a:off x="157256" y="4468273"/>
            <a:ext cx="695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03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928050" y="4392075"/>
            <a:ext cx="50022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Menadione</a:t>
            </a:r>
            <a:r>
              <a:rPr b="1" baseline="30000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</a:t>
            </a: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ynthetic form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●"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precursor of menaquinone </a:t>
            </a:r>
            <a:r>
              <a:rPr lang="en-GB" sz="7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(look at the chemistry for both of them)</a:t>
            </a:r>
            <a:endParaRPr sz="7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6843750" y="2960450"/>
            <a:ext cx="19455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Century Gothic"/>
                <a:ea typeface="Century Gothic"/>
                <a:cs typeface="Century Gothic"/>
                <a:sym typeface="Century Gothic"/>
              </a:rPr>
              <a:t>Dietary </a:t>
            </a:r>
            <a:r>
              <a:rPr b="1" lang="en-GB" sz="1300">
                <a:latin typeface="Century Gothic"/>
                <a:ea typeface="Century Gothic"/>
                <a:cs typeface="Century Gothic"/>
                <a:sym typeface="Century Gothic"/>
              </a:rPr>
              <a:t>sources: </a:t>
            </a:r>
            <a:endParaRPr b="1"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4050" y="4166074"/>
            <a:ext cx="2532599" cy="66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1"/>
          <p:cNvSpPr txBox="1"/>
          <p:nvPr/>
        </p:nvSpPr>
        <p:spPr>
          <a:xfrm>
            <a:off x="6502697" y="4710950"/>
            <a:ext cx="9411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Cabbage</a:t>
            </a:r>
            <a:endParaRPr sz="1100"/>
          </a:p>
        </p:txBody>
      </p:sp>
      <p:sp>
        <p:nvSpPr>
          <p:cNvPr id="187" name="Google Shape;187;p21"/>
          <p:cNvSpPr txBox="1"/>
          <p:nvPr/>
        </p:nvSpPr>
        <p:spPr>
          <a:xfrm>
            <a:off x="7443798" y="4710950"/>
            <a:ext cx="692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Kale</a:t>
            </a:r>
            <a:endParaRPr sz="1100"/>
          </a:p>
        </p:txBody>
      </p:sp>
      <p:sp>
        <p:nvSpPr>
          <p:cNvPr id="188" name="Google Shape;188;p21"/>
          <p:cNvSpPr txBox="1"/>
          <p:nvPr/>
        </p:nvSpPr>
        <p:spPr>
          <a:xfrm>
            <a:off x="8088875" y="4710950"/>
            <a:ext cx="1055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Spinach</a:t>
            </a:r>
            <a:endParaRPr sz="1100"/>
          </a:p>
        </p:txBody>
      </p:sp>
      <p:sp>
        <p:nvSpPr>
          <p:cNvPr id="189" name="Google Shape;189;p21"/>
          <p:cNvSpPr/>
          <p:nvPr/>
        </p:nvSpPr>
        <p:spPr>
          <a:xfrm rot="-5400000">
            <a:off x="6594800" y="478425"/>
            <a:ext cx="795900" cy="94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/>
          <p:nvPr/>
        </p:nvSpPr>
        <p:spPr>
          <a:xfrm rot="-5400000">
            <a:off x="7668205" y="478425"/>
            <a:ext cx="795900" cy="94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 rot="-5400000">
            <a:off x="6088525" y="1145649"/>
            <a:ext cx="795900" cy="94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 rot="-5400000">
            <a:off x="8196284" y="1145649"/>
            <a:ext cx="795900" cy="94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1"/>
          <p:cNvSpPr/>
          <p:nvPr/>
        </p:nvSpPr>
        <p:spPr>
          <a:xfrm rot="-5400000">
            <a:off x="6594800" y="1828950"/>
            <a:ext cx="795900" cy="94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/>
          <p:nvPr/>
        </p:nvSpPr>
        <p:spPr>
          <a:xfrm rot="-5400000">
            <a:off x="7668205" y="1828950"/>
            <a:ext cx="795900" cy="9492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lt2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/>
        </p:nvSpPr>
        <p:spPr>
          <a:xfrm>
            <a:off x="7012275" y="1445450"/>
            <a:ext cx="10551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RDA for Vitamin K (mg/day)</a:t>
            </a:r>
            <a:endParaRPr b="1" sz="9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7513400" y="729750"/>
            <a:ext cx="11055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Children (1-8): 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30-55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8192825" y="1410784"/>
            <a:ext cx="8472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Men (19+):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120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7564700" y="2103225"/>
            <a:ext cx="10029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Women (19+):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90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6498650" y="2068213"/>
            <a:ext cx="9492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Pregnancy </a:t>
            </a: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 lactation: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90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5989650" y="1350963"/>
            <a:ext cx="9492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Upper limit</a:t>
            </a: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Not established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83225" y="4915575"/>
            <a:ext cx="5185800" cy="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more use as supplement, because of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 in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toxicity and now we use phylloquinone for supplementation 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1"/>
          <p:cNvSpPr txBox="1"/>
          <p:nvPr/>
        </p:nvSpPr>
        <p:spPr>
          <a:xfrm>
            <a:off x="6440000" y="711350"/>
            <a:ext cx="11055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entury Gothic"/>
                <a:ea typeface="Century Gothic"/>
                <a:cs typeface="Century Gothic"/>
                <a:sym typeface="Century Gothic"/>
              </a:rPr>
              <a:t>Infant (0-1 year): 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2-2.5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/>
        </p:nvSpPr>
        <p:spPr>
          <a:xfrm>
            <a:off x="80975" y="0"/>
            <a:ext cx="9063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Functions of Vitamin K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370950" y="759750"/>
            <a:ext cx="42123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Coenzyme for the synthesis of prothrombin and blood clotting factors in the liver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117707" y="875307"/>
            <a:ext cx="259200" cy="202375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370950" y="1419475"/>
            <a:ext cx="5059500" cy="28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Prothrombin</a:t>
            </a:r>
            <a:r>
              <a:rPr baseline="30000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and clotting factors are protein in nature.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Synthesis of prothrombin</a:t>
            </a:r>
            <a:r>
              <a:rPr baseline="30000" lang="en-GB" sz="12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, clotting factors II, VII, IX, X  require carboxylation of their glutamic acid (Glu) residue.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Mature prothrombin and clotting factors contain g-carboxyglutamate (Gla) after carboxylation reaction.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Vitamin K is essential for the carboxylase enzyme involved.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Dihydroquinone form of vitamin K is essential for this reaction.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1" name="Google Shape;211;p22"/>
          <p:cNvGrpSpPr/>
          <p:nvPr/>
        </p:nvGrpSpPr>
        <p:grpSpPr>
          <a:xfrm>
            <a:off x="127022" y="1482585"/>
            <a:ext cx="220397" cy="339628"/>
            <a:chOff x="2391948" y="1635646"/>
            <a:chExt cx="805546" cy="1584088"/>
          </a:xfrm>
        </p:grpSpPr>
        <p:sp>
          <p:nvSpPr>
            <p:cNvPr id="212" name="Google Shape;212;p22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2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22"/>
          <p:cNvGrpSpPr/>
          <p:nvPr/>
        </p:nvGrpSpPr>
        <p:grpSpPr>
          <a:xfrm>
            <a:off x="127018" y="2051536"/>
            <a:ext cx="220397" cy="339628"/>
            <a:chOff x="2391948" y="1635646"/>
            <a:chExt cx="805546" cy="1584088"/>
          </a:xfrm>
        </p:grpSpPr>
        <p:sp>
          <p:nvSpPr>
            <p:cNvPr id="215" name="Google Shape;215;p22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2"/>
          <p:cNvGrpSpPr/>
          <p:nvPr/>
        </p:nvGrpSpPr>
        <p:grpSpPr>
          <a:xfrm>
            <a:off x="127021" y="2786857"/>
            <a:ext cx="220397" cy="339628"/>
            <a:chOff x="2391948" y="1635646"/>
            <a:chExt cx="805546" cy="1584088"/>
          </a:xfrm>
        </p:grpSpPr>
        <p:sp>
          <p:nvSpPr>
            <p:cNvPr id="218" name="Google Shape;218;p22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22"/>
          <p:cNvGrpSpPr/>
          <p:nvPr/>
        </p:nvGrpSpPr>
        <p:grpSpPr>
          <a:xfrm>
            <a:off x="127018" y="3479911"/>
            <a:ext cx="220397" cy="339628"/>
            <a:chOff x="2391948" y="1635646"/>
            <a:chExt cx="805546" cy="1584088"/>
          </a:xfrm>
        </p:grpSpPr>
        <p:sp>
          <p:nvSpPr>
            <p:cNvPr id="221" name="Google Shape;221;p22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22"/>
          <p:cNvGrpSpPr/>
          <p:nvPr/>
        </p:nvGrpSpPr>
        <p:grpSpPr>
          <a:xfrm>
            <a:off x="137093" y="4038664"/>
            <a:ext cx="220397" cy="339628"/>
            <a:chOff x="2391948" y="1635646"/>
            <a:chExt cx="805546" cy="1584088"/>
          </a:xfrm>
        </p:grpSpPr>
        <p:sp>
          <p:nvSpPr>
            <p:cNvPr id="224" name="Google Shape;224;p22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1C4587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6" name="Google Shape;226;p22"/>
          <p:cNvPicPr preferRelativeResize="0"/>
          <p:nvPr/>
        </p:nvPicPr>
        <p:blipFill rotWithShape="1">
          <a:blip r:embed="rId3">
            <a:alphaModFix/>
          </a:blip>
          <a:srcRect b="7885" l="0" r="0" t="0"/>
          <a:stretch/>
        </p:blipFill>
        <p:spPr>
          <a:xfrm>
            <a:off x="5292125" y="750675"/>
            <a:ext cx="3408752" cy="2931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2"/>
          <p:cNvCxnSpPr/>
          <p:nvPr/>
        </p:nvCxnSpPr>
        <p:spPr>
          <a:xfrm flipH="1" rot="10800000">
            <a:off x="5004875" y="873150"/>
            <a:ext cx="5100" cy="4149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28" name="Google Shape;228;p22"/>
          <p:cNvSpPr txBox="1"/>
          <p:nvPr/>
        </p:nvSpPr>
        <p:spPr>
          <a:xfrm>
            <a:off x="5074025" y="3962475"/>
            <a:ext cx="40200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If Vit K is in it’s epoxide form and can’t get back to it’s hydroquinone form → decrease clotting factors and increase prothrombin time.</a:t>
            </a:r>
            <a:endParaRPr sz="8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Quinone form epoxide isn’t active so even vit K needs to get activated by being reduced again into hydroquinone “active form” with the help of the enzyme reductase.</a:t>
            </a:r>
            <a:endParaRPr sz="8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Carboxylase enzyme is also called epoxidase since it turns vit k to epoxide form.</a:t>
            </a:r>
            <a:endParaRPr sz="8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6180850" y="3371375"/>
            <a:ext cx="1962300" cy="5445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 the activation of Vit k 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“competitive inhibitors of reductase”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5292125" y="2270150"/>
            <a:ext cx="5880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 Vit k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6457500" y="1651100"/>
            <a:ext cx="1357200" cy="443400"/>
          </a:xfrm>
          <a:prstGeom prst="rect">
            <a:avLst/>
          </a:prstGeom>
          <a:noFill/>
          <a:ln cap="flat" cmpd="sng" w="9525">
            <a:solidFill>
              <a:srgbClr val="6AA84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Adds carboxylic acid group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288450" y="4835650"/>
            <a:ext cx="30861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Prothrombin</a:t>
            </a:r>
            <a:r>
              <a:rPr lang="en-GB" sz="800">
                <a:solidFill>
                  <a:srgbClr val="6AA84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= </a:t>
            </a: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coagulation factor</a:t>
            </a:r>
            <a:r>
              <a:rPr lang="en-GB" sz="800">
                <a:solidFill>
                  <a:srgbClr val="6AA84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II</a:t>
            </a:r>
            <a:endParaRPr sz="8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/>
        </p:nvSpPr>
        <p:spPr>
          <a:xfrm>
            <a:off x="81000" y="110461"/>
            <a:ext cx="90630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Analogs of Vitamin K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b="13536" l="75098" r="2102" t="41862"/>
          <a:stretch/>
        </p:blipFill>
        <p:spPr>
          <a:xfrm>
            <a:off x="6656950" y="1220250"/>
            <a:ext cx="2216577" cy="270299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 txBox="1"/>
          <p:nvPr/>
        </p:nvSpPr>
        <p:spPr>
          <a:xfrm>
            <a:off x="6209200" y="3888225"/>
            <a:ext cx="29346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300"/>
              <a:buFont typeface="Century Gothic"/>
              <a:buChar char="●"/>
            </a:pPr>
            <a:r>
              <a:rPr lang="en-GB" sz="1300">
                <a:latin typeface="Century Gothic"/>
                <a:ea typeface="Century Gothic"/>
                <a:cs typeface="Century Gothic"/>
                <a:sym typeface="Century Gothic"/>
              </a:rPr>
              <a:t>Carboxylation of glutamate requires vitamin K 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300"/>
              <a:buFont typeface="Century Gothic"/>
              <a:buChar char="●"/>
            </a:pPr>
            <a:r>
              <a:rPr lang="en-GB" sz="1300">
                <a:latin typeface="Century Gothic"/>
                <a:ea typeface="Century Gothic"/>
                <a:cs typeface="Century Gothic"/>
                <a:sym typeface="Century Gothic"/>
              </a:rPr>
              <a:t>The process is inhibited by </a:t>
            </a:r>
            <a:r>
              <a:rPr lang="en-GB" sz="13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warfarin</a:t>
            </a:r>
            <a:endParaRPr sz="13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0" name="Google Shape;240;p23"/>
          <p:cNvGrpSpPr/>
          <p:nvPr/>
        </p:nvGrpSpPr>
        <p:grpSpPr>
          <a:xfrm>
            <a:off x="3194243" y="998422"/>
            <a:ext cx="464972" cy="1080264"/>
            <a:chOff x="4630955" y="3996981"/>
            <a:chExt cx="914400" cy="1828787"/>
          </a:xfrm>
        </p:grpSpPr>
        <p:sp>
          <p:nvSpPr>
            <p:cNvPr id="241" name="Google Shape;241;p23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23"/>
          <p:cNvGrpSpPr/>
          <p:nvPr/>
        </p:nvGrpSpPr>
        <p:grpSpPr>
          <a:xfrm rot="10800000">
            <a:off x="2746159" y="1945846"/>
            <a:ext cx="426110" cy="858077"/>
            <a:chOff x="4630955" y="3996960"/>
            <a:chExt cx="914400" cy="1828808"/>
          </a:xfrm>
        </p:grpSpPr>
        <p:sp>
          <p:nvSpPr>
            <p:cNvPr id="244" name="Google Shape;244;p23"/>
            <p:cNvSpPr/>
            <p:nvPr/>
          </p:nvSpPr>
          <p:spPr>
            <a:xfrm>
              <a:off x="4630955" y="3996960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23"/>
          <p:cNvGrpSpPr/>
          <p:nvPr/>
        </p:nvGrpSpPr>
        <p:grpSpPr>
          <a:xfrm>
            <a:off x="3193673" y="2697780"/>
            <a:ext cx="426110" cy="858067"/>
            <a:chOff x="4630955" y="3996981"/>
            <a:chExt cx="914400" cy="1828787"/>
          </a:xfrm>
        </p:grpSpPr>
        <p:sp>
          <p:nvSpPr>
            <p:cNvPr id="247" name="Google Shape;247;p23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23"/>
          <p:cNvSpPr txBox="1"/>
          <p:nvPr/>
        </p:nvSpPr>
        <p:spPr>
          <a:xfrm>
            <a:off x="3745150" y="2697800"/>
            <a:ext cx="28740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171450" lvl="0" marL="1778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300"/>
              <a:buFont typeface="Century Gothic"/>
              <a:buChar char="●"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Prothrombin and clotting factors are not carboxylated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3541600" y="1137450"/>
            <a:ext cx="29346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300"/>
              <a:buFont typeface="Century Gothic"/>
              <a:buChar char="●"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Anticoagulant drugs: warfarin and dicoumarol 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(Structural analogs of vitamin K)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-127650" y="1908925"/>
            <a:ext cx="2874000" cy="11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300"/>
              <a:buFont typeface="Century Gothic"/>
              <a:buChar char="●"/>
            </a:pPr>
            <a:r>
              <a:rPr lang="en-GB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inhibit the activation of vitamin K to hydroquinone form (inhibiting the reductase enzyme)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52" name="Google Shape;252;p23"/>
          <p:cNvGrpSpPr/>
          <p:nvPr/>
        </p:nvGrpSpPr>
        <p:grpSpPr>
          <a:xfrm rot="10800000">
            <a:off x="2746159" y="3429127"/>
            <a:ext cx="426110" cy="858077"/>
            <a:chOff x="4630955" y="3996960"/>
            <a:chExt cx="914400" cy="1828808"/>
          </a:xfrm>
        </p:grpSpPr>
        <p:sp>
          <p:nvSpPr>
            <p:cNvPr id="253" name="Google Shape;253;p23"/>
            <p:cNvSpPr/>
            <p:nvPr/>
          </p:nvSpPr>
          <p:spPr>
            <a:xfrm>
              <a:off x="4630955" y="3996960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23"/>
          <p:cNvSpPr txBox="1"/>
          <p:nvPr/>
        </p:nvSpPr>
        <p:spPr>
          <a:xfrm>
            <a:off x="-127650" y="3546750"/>
            <a:ext cx="29346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300"/>
              <a:buFont typeface="Century Gothic"/>
              <a:buChar char="●"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Hence blood coagulation time increases upon injury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/>
          <p:nvPr/>
        </p:nvSpPr>
        <p:spPr>
          <a:xfrm rot="10800000">
            <a:off x="101750" y="2707447"/>
            <a:ext cx="3056525" cy="607442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5973551" y="2180688"/>
            <a:ext cx="3056525" cy="607442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4"/>
          <p:cNvSpPr/>
          <p:nvPr/>
        </p:nvSpPr>
        <p:spPr>
          <a:xfrm rot="10800000">
            <a:off x="370840" y="1509431"/>
            <a:ext cx="3056525" cy="607442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5719425" y="1119298"/>
            <a:ext cx="3056525" cy="607442"/>
          </a:xfrm>
          <a:custGeom>
            <a:rect b="b" l="l" r="r" t="t"/>
            <a:pathLst>
              <a:path extrusionOk="0" h="1233384" w="2897180">
                <a:moveTo>
                  <a:pt x="503125" y="0"/>
                </a:moveTo>
                <a:lnTo>
                  <a:pt x="2691612" y="0"/>
                </a:lnTo>
                <a:cubicBezTo>
                  <a:pt x="2805144" y="0"/>
                  <a:pt x="2897180" y="92036"/>
                  <a:pt x="2897180" y="205568"/>
                </a:cubicBezTo>
                <a:lnTo>
                  <a:pt x="2897180" y="1027816"/>
                </a:lnTo>
                <a:cubicBezTo>
                  <a:pt x="2897180" y="1141348"/>
                  <a:pt x="2805144" y="1233384"/>
                  <a:pt x="2691612" y="1233384"/>
                </a:cubicBezTo>
                <a:lnTo>
                  <a:pt x="503125" y="1233384"/>
                </a:lnTo>
                <a:cubicBezTo>
                  <a:pt x="389593" y="1233384"/>
                  <a:pt x="297557" y="1141348"/>
                  <a:pt x="297557" y="1027816"/>
                </a:cubicBezTo>
                <a:lnTo>
                  <a:pt x="297557" y="785055"/>
                </a:lnTo>
                <a:lnTo>
                  <a:pt x="0" y="612472"/>
                </a:lnTo>
                <a:lnTo>
                  <a:pt x="297557" y="439889"/>
                </a:lnTo>
                <a:lnTo>
                  <a:pt x="297557" y="205568"/>
                </a:lnTo>
                <a:cubicBezTo>
                  <a:pt x="297557" y="92036"/>
                  <a:pt x="389593" y="0"/>
                  <a:pt x="503125" y="0"/>
                </a:cubicBezTo>
                <a:close/>
              </a:path>
            </a:pathLst>
          </a:custGeom>
          <a:noFill/>
          <a:ln cap="flat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40500" y="130825"/>
            <a:ext cx="9063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Functions of Vitamin K</a:t>
            </a:r>
            <a:endParaRPr b="1" sz="2400">
              <a:solidFill>
                <a:srgbClr val="3C78D8"/>
              </a:solidFill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280825" y="703800"/>
            <a:ext cx="37131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Prothrombin – platelet interaction: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6049750" y="1069275"/>
            <a:ext cx="27198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Carboxylated prothrombin contains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two carboxylate groups (COO–)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375725" y="1495000"/>
            <a:ext cx="27198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These groups bind to Ca2+, forming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prothrombin-calcium complex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4"/>
          <p:cNvSpPr txBox="1"/>
          <p:nvPr/>
        </p:nvSpPr>
        <p:spPr>
          <a:xfrm>
            <a:off x="6307500" y="2186850"/>
            <a:ext cx="2719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The complex then binds to phospholipids on the surface of platelets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(important for blood clotting)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109575" y="2717950"/>
            <a:ext cx="2719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Converting prothrombin to thrombin and initiating clot formation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30968" l="53803" r="3720" t="48002"/>
          <a:stretch/>
        </p:blipFill>
        <p:spPr>
          <a:xfrm>
            <a:off x="1472975" y="3364450"/>
            <a:ext cx="6270251" cy="1609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24"/>
          <p:cNvGrpSpPr/>
          <p:nvPr/>
        </p:nvGrpSpPr>
        <p:grpSpPr>
          <a:xfrm>
            <a:off x="3434586" y="1283306"/>
            <a:ext cx="2276124" cy="1875195"/>
            <a:chOff x="3317368" y="1803519"/>
            <a:chExt cx="2478088" cy="3639742"/>
          </a:xfrm>
        </p:grpSpPr>
        <p:cxnSp>
          <p:nvCxnSpPr>
            <p:cNvPr id="273" name="Google Shape;273;p24"/>
            <p:cNvCxnSpPr/>
            <p:nvPr/>
          </p:nvCxnSpPr>
          <p:spPr>
            <a:xfrm>
              <a:off x="4265835" y="3004412"/>
              <a:ext cx="795900" cy="830400"/>
            </a:xfrm>
            <a:prstGeom prst="straightConnector1">
              <a:avLst/>
            </a:prstGeom>
            <a:noFill/>
            <a:ln cap="flat" cmpd="sng" w="6667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4" name="Google Shape;274;p24"/>
            <p:cNvCxnSpPr/>
            <p:nvPr/>
          </p:nvCxnSpPr>
          <p:spPr>
            <a:xfrm flipH="1" rot="10800000">
              <a:off x="3987599" y="4317004"/>
              <a:ext cx="1074300" cy="708000"/>
            </a:xfrm>
            <a:prstGeom prst="straightConnector1">
              <a:avLst/>
            </a:prstGeom>
            <a:noFill/>
            <a:ln cap="flat" cmpd="sng" w="6667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5" name="Google Shape;275;p24"/>
            <p:cNvCxnSpPr/>
            <p:nvPr/>
          </p:nvCxnSpPr>
          <p:spPr>
            <a:xfrm flipH="1" rot="10800000">
              <a:off x="4265835" y="2282744"/>
              <a:ext cx="478200" cy="386700"/>
            </a:xfrm>
            <a:prstGeom prst="straightConnector1">
              <a:avLst/>
            </a:prstGeom>
            <a:noFill/>
            <a:ln cap="flat" cmpd="sng" w="66675">
              <a:solidFill>
                <a:srgbClr val="D9D9D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76" name="Google Shape;276;p24"/>
            <p:cNvSpPr/>
            <p:nvPr/>
          </p:nvSpPr>
          <p:spPr>
            <a:xfrm>
              <a:off x="3592225" y="2540931"/>
              <a:ext cx="592800" cy="5928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6D9EEB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i="0" sz="600" u="none" cap="none" strike="noStrike">
                <a:solidFill>
                  <a:srgbClr val="6D9EEB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5202656" y="3834814"/>
              <a:ext cx="592800" cy="5928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3C7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3C78D8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i="0" sz="600" u="none" cap="none" strike="noStrike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3317368" y="4850461"/>
              <a:ext cx="592800" cy="5928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1155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1155CC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i="0" sz="600" u="none" cap="none" strike="noStrike">
                <a:solidFill>
                  <a:srgbClr val="1155CC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4837989" y="1803519"/>
              <a:ext cx="592800" cy="5928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A4C2F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200">
                  <a:solidFill>
                    <a:srgbClr val="A4C2F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 i="0" sz="1200" u="none" cap="none" strike="noStrike">
                <a:solidFill>
                  <a:srgbClr val="A4C2F4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80" name="Google Shape;280;p24"/>
          <p:cNvSpPr txBox="1"/>
          <p:nvPr/>
        </p:nvSpPr>
        <p:spPr>
          <a:xfrm>
            <a:off x="3268150" y="3158500"/>
            <a:ext cx="26799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Prothrombin &gt; Thrombin &gt; Clot formation</a:t>
            </a:r>
            <a:endParaRPr sz="9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4"/>
          <p:cNvSpPr txBox="1"/>
          <p:nvPr/>
        </p:nvSpPr>
        <p:spPr>
          <a:xfrm>
            <a:off x="1581950" y="4807950"/>
            <a:ext cx="6025200" cy="2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the calcium works as a bridge between the clotting factors and membrane of platelets</a:t>
            </a:r>
            <a:endParaRPr sz="8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/>
          <p:nvPr/>
        </p:nvSpPr>
        <p:spPr>
          <a:xfrm>
            <a:off x="40500" y="130825"/>
            <a:ext cx="9063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Functions of Vitamin K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p25"/>
          <p:cNvSpPr txBox="1"/>
          <p:nvPr/>
        </p:nvSpPr>
        <p:spPr>
          <a:xfrm>
            <a:off x="311200" y="817650"/>
            <a:ext cx="58506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Synthesis of γ-carboxyglutamate in osteocalcin: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5"/>
          <p:cNvSpPr txBox="1"/>
          <p:nvPr/>
        </p:nvSpPr>
        <p:spPr>
          <a:xfrm>
            <a:off x="617163" y="2825037"/>
            <a:ext cx="3860100" cy="1209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γ-Carboxyglutamate is required for osteocalcin binding to hydroxyapatite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calcium mineral) in the bone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617050" y="1606364"/>
            <a:ext cx="3860100" cy="1150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Osteocalcin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(Also called Bone Gla Protein “BGP”)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 bone turnover protein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4666510" y="2810608"/>
            <a:ext cx="3860100" cy="12096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binding mechanism is similar to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of prothrombin-platelet binding</a:t>
            </a:r>
            <a:endParaRPr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2" name="Google Shape;292;p25"/>
          <p:cNvSpPr txBox="1"/>
          <p:nvPr/>
        </p:nvSpPr>
        <p:spPr>
          <a:xfrm>
            <a:off x="4666849" y="1597001"/>
            <a:ext cx="3860100" cy="1150200"/>
          </a:xfrm>
          <a:prstGeom prst="rect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Involved in bone formation, mineralization and resorption</a:t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4666850" y="2810600"/>
            <a:ext cx="1712700" cy="5775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4" name="Google Shape;294;p25"/>
          <p:cNvSpPr/>
          <p:nvPr/>
        </p:nvSpPr>
        <p:spPr>
          <a:xfrm rot="10800000">
            <a:off x="2852775" y="2195624"/>
            <a:ext cx="1627200" cy="5703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5" name="Google Shape;295;p25"/>
          <p:cNvSpPr/>
          <p:nvPr/>
        </p:nvSpPr>
        <p:spPr>
          <a:xfrm rot="-5400000">
            <a:off x="5236700" y="1608550"/>
            <a:ext cx="573000" cy="17127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6" name="Google Shape;296;p25"/>
          <p:cNvSpPr/>
          <p:nvPr/>
        </p:nvSpPr>
        <p:spPr>
          <a:xfrm rot="5400000">
            <a:off x="3399225" y="2316675"/>
            <a:ext cx="577500" cy="15840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4666849" y="2447753"/>
            <a:ext cx="402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sz="10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8" name="Google Shape;298;p25"/>
          <p:cNvSpPr txBox="1"/>
          <p:nvPr/>
        </p:nvSpPr>
        <p:spPr>
          <a:xfrm>
            <a:off x="4035271" y="2439027"/>
            <a:ext cx="402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4666849" y="2819922"/>
            <a:ext cx="402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sz="10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4077718" y="2819922"/>
            <a:ext cx="402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sz="1000">
              <a:solidFill>
                <a:schemeClr val="lt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1" name="Google Shape;301;p25"/>
          <p:cNvSpPr txBox="1"/>
          <p:nvPr/>
        </p:nvSpPr>
        <p:spPr>
          <a:xfrm flipH="1">
            <a:off x="-49175" y="4770600"/>
            <a:ext cx="7431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exact function is unknown but it was noticed that Vit K deﬁciency → decrease γ-carboxyglutamate (carboxylated osteocalcin) → Osteoporosis and another thing that vit K deficiency lead to decrease ca absorption so ca increase in circulation and lead to calcification in arteries and soft tissue which increase risk of CVD </a:t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AA84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-150" y="0"/>
            <a:ext cx="9144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Deficiency of Vitamin K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8" name="Google Shape;308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6"/>
          <p:cNvSpPr/>
          <p:nvPr/>
        </p:nvSpPr>
        <p:spPr>
          <a:xfrm>
            <a:off x="1345147" y="2910475"/>
            <a:ext cx="6559200" cy="4026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Deficiency most common in newborn infants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1" name="Google Shape;311;p26"/>
          <p:cNvSpPr/>
          <p:nvPr/>
        </p:nvSpPr>
        <p:spPr>
          <a:xfrm>
            <a:off x="822121" y="3476007"/>
            <a:ext cx="2303400" cy="355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Newborns lack intestinal flora</a:t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2" name="Google Shape;312;p26"/>
          <p:cNvSpPr/>
          <p:nvPr/>
        </p:nvSpPr>
        <p:spPr>
          <a:xfrm>
            <a:off x="3524371" y="3476017"/>
            <a:ext cx="2195700" cy="355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 milk can provide only 1/5th vitamin K</a:t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5953346" y="3476017"/>
            <a:ext cx="2372400" cy="355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Supplements are given intramuscularly at birth </a:t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14" name="Google Shape;314;p26"/>
          <p:cNvCxnSpPr>
            <a:stCxn id="310" idx="3"/>
            <a:endCxn id="313" idx="3"/>
          </p:cNvCxnSpPr>
          <p:nvPr/>
        </p:nvCxnSpPr>
        <p:spPr>
          <a:xfrm>
            <a:off x="7904347" y="3111775"/>
            <a:ext cx="421500" cy="541800"/>
          </a:xfrm>
          <a:prstGeom prst="curvedConnector3">
            <a:avLst>
              <a:gd fmla="val 15646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6"/>
          <p:cNvCxnSpPr>
            <a:stCxn id="310" idx="1"/>
            <a:endCxn id="311" idx="1"/>
          </p:cNvCxnSpPr>
          <p:nvPr/>
        </p:nvCxnSpPr>
        <p:spPr>
          <a:xfrm flipH="1">
            <a:off x="822247" y="3111775"/>
            <a:ext cx="522900" cy="541800"/>
          </a:xfrm>
          <a:prstGeom prst="curvedConnector3">
            <a:avLst>
              <a:gd fmla="val 14556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26"/>
          <p:cNvCxnSpPr>
            <a:stCxn id="310" idx="2"/>
            <a:endCxn id="312" idx="0"/>
          </p:cNvCxnSpPr>
          <p:nvPr/>
        </p:nvCxnSpPr>
        <p:spPr>
          <a:xfrm rot="5400000">
            <a:off x="4542097" y="3393325"/>
            <a:ext cx="162900" cy="2400"/>
          </a:xfrm>
          <a:prstGeom prst="curvedConnector3">
            <a:avLst>
              <a:gd fmla="val 4998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7" name="Google Shape;317;p26"/>
          <p:cNvSpPr/>
          <p:nvPr/>
        </p:nvSpPr>
        <p:spPr>
          <a:xfrm>
            <a:off x="1576226" y="1038540"/>
            <a:ext cx="6283800" cy="3729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 of vit K deficiency:</a:t>
            </a:r>
            <a:endParaRPr b="1" sz="6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8" name="Google Shape;318;p26"/>
          <p:cNvSpPr/>
          <p:nvPr/>
        </p:nvSpPr>
        <p:spPr>
          <a:xfrm>
            <a:off x="363363" y="2220538"/>
            <a:ext cx="3768300" cy="619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 second-generation cephalosporin drugs cause this condition due to warfarin-like effects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(antibiotics given with vit. K) </a:t>
            </a:r>
            <a:endParaRPr sz="600">
              <a:latin typeface="Exo Black"/>
              <a:ea typeface="Exo Black"/>
              <a:cs typeface="Exo Black"/>
              <a:sym typeface="Exo Black"/>
            </a:endParaRPr>
          </a:p>
        </p:txBody>
      </p:sp>
      <p:sp>
        <p:nvSpPr>
          <p:cNvPr id="319" name="Google Shape;319;p26"/>
          <p:cNvSpPr/>
          <p:nvPr/>
        </p:nvSpPr>
        <p:spPr>
          <a:xfrm>
            <a:off x="784363" y="1594367"/>
            <a:ext cx="3645900" cy="565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Lipid malabsorption can lead to vitamin K deficiency “because it is a fat soluble vitamin”</a:t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4587038" y="1570615"/>
            <a:ext cx="3948900" cy="565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Prolonged antibiotic therapy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killing normal flora → Vit K deficiency</a:t>
            </a: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Especially in marginally malnourished individuals 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(e.g. debilitated geriatric patients)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5025733" y="2307841"/>
            <a:ext cx="3768300" cy="487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Gastrointestinal infections with diarrhea </a:t>
            </a: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loss of normal flora →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Vit K deficiency</a:t>
            </a:r>
            <a:r>
              <a:rPr lang="en-GB" sz="8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22" name="Google Shape;322;p26"/>
          <p:cNvCxnSpPr>
            <a:stCxn id="317" idx="3"/>
            <a:endCxn id="321" idx="3"/>
          </p:cNvCxnSpPr>
          <p:nvPr/>
        </p:nvCxnSpPr>
        <p:spPr>
          <a:xfrm>
            <a:off x="7860026" y="1224990"/>
            <a:ext cx="933900" cy="1326900"/>
          </a:xfrm>
          <a:prstGeom prst="curvedConnector3">
            <a:avLst>
              <a:gd fmla="val 125509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26"/>
          <p:cNvCxnSpPr>
            <a:stCxn id="317" idx="3"/>
            <a:endCxn id="320" idx="3"/>
          </p:cNvCxnSpPr>
          <p:nvPr/>
        </p:nvCxnSpPr>
        <p:spPr>
          <a:xfrm>
            <a:off x="7860026" y="1224990"/>
            <a:ext cx="675900" cy="628500"/>
          </a:xfrm>
          <a:prstGeom prst="curvedConnector3">
            <a:avLst>
              <a:gd fmla="val 123742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26"/>
          <p:cNvCxnSpPr>
            <a:stCxn id="317" idx="1"/>
            <a:endCxn id="319" idx="1"/>
          </p:cNvCxnSpPr>
          <p:nvPr/>
        </p:nvCxnSpPr>
        <p:spPr>
          <a:xfrm flipH="1">
            <a:off x="784226" y="1224990"/>
            <a:ext cx="792000" cy="652200"/>
          </a:xfrm>
          <a:prstGeom prst="curvedConnector3">
            <a:avLst>
              <a:gd fmla="val 130049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26"/>
          <p:cNvCxnSpPr>
            <a:stCxn id="317" idx="1"/>
            <a:endCxn id="318" idx="1"/>
          </p:cNvCxnSpPr>
          <p:nvPr/>
        </p:nvCxnSpPr>
        <p:spPr>
          <a:xfrm flipH="1">
            <a:off x="363326" y="1224990"/>
            <a:ext cx="1212900" cy="1305300"/>
          </a:xfrm>
          <a:prstGeom prst="curvedConnector3">
            <a:avLst>
              <a:gd fmla="val 11963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26"/>
          <p:cNvSpPr/>
          <p:nvPr/>
        </p:nvSpPr>
        <p:spPr>
          <a:xfrm>
            <a:off x="1342535" y="3961535"/>
            <a:ext cx="6559200" cy="4602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Affects of Vit K deficiency:</a:t>
            </a:r>
            <a:endParaRPr b="1" sz="18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819500" y="4608178"/>
            <a:ext cx="2780100" cy="405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Hypoprothrombinemia: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 blood coagulation time</a:t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5720024" y="4608178"/>
            <a:ext cx="2603100" cy="4059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growth and mineralization</a:t>
            </a:r>
            <a:endParaRPr sz="50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29" name="Google Shape;329;p26"/>
          <p:cNvCxnSpPr>
            <a:stCxn id="326" idx="3"/>
            <a:endCxn id="328" idx="3"/>
          </p:cNvCxnSpPr>
          <p:nvPr/>
        </p:nvCxnSpPr>
        <p:spPr>
          <a:xfrm>
            <a:off x="7901735" y="4191635"/>
            <a:ext cx="421500" cy="619500"/>
          </a:xfrm>
          <a:prstGeom prst="curvedConnector3">
            <a:avLst>
              <a:gd fmla="val 15646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26"/>
          <p:cNvCxnSpPr>
            <a:stCxn id="326" idx="1"/>
            <a:endCxn id="327" idx="1"/>
          </p:cNvCxnSpPr>
          <p:nvPr/>
        </p:nvCxnSpPr>
        <p:spPr>
          <a:xfrm flipH="1">
            <a:off x="819635" y="4191635"/>
            <a:ext cx="522900" cy="619500"/>
          </a:xfrm>
          <a:prstGeom prst="curvedConnector3">
            <a:avLst>
              <a:gd fmla="val 14556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26"/>
          <p:cNvSpPr txBox="1"/>
          <p:nvPr/>
        </p:nvSpPr>
        <p:spPr>
          <a:xfrm>
            <a:off x="2417094" y="473050"/>
            <a:ext cx="43098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Deficiencies are rare: Vitamin k is synthesized by intestinal bacteria 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700">
                <a:solidFill>
                  <a:srgbClr val="6AA8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 flora)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stored in the liver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/>
          <p:nvPr>
            <p:ph idx="1" type="body"/>
          </p:nvPr>
        </p:nvSpPr>
        <p:spPr>
          <a:xfrm>
            <a:off x="0" y="254625"/>
            <a:ext cx="45435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Clinical Manifestations of the Deficiency</a:t>
            </a:r>
            <a:endParaRPr sz="160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337" name="Google Shape;337;p27"/>
          <p:cNvGrpSpPr/>
          <p:nvPr/>
        </p:nvGrpSpPr>
        <p:grpSpPr>
          <a:xfrm rot="10800000">
            <a:off x="1941917" y="2242332"/>
            <a:ext cx="314919" cy="482988"/>
            <a:chOff x="4630955" y="3996960"/>
            <a:chExt cx="914400" cy="1828808"/>
          </a:xfrm>
        </p:grpSpPr>
        <p:sp>
          <p:nvSpPr>
            <p:cNvPr id="338" name="Google Shape;338;p27"/>
            <p:cNvSpPr/>
            <p:nvPr/>
          </p:nvSpPr>
          <p:spPr>
            <a:xfrm>
              <a:off x="4630955" y="3996960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7"/>
          <p:cNvGrpSpPr/>
          <p:nvPr/>
        </p:nvGrpSpPr>
        <p:grpSpPr>
          <a:xfrm>
            <a:off x="2273205" y="2665117"/>
            <a:ext cx="314919" cy="482983"/>
            <a:chOff x="4630955" y="3996981"/>
            <a:chExt cx="914400" cy="1828787"/>
          </a:xfrm>
        </p:grpSpPr>
        <p:sp>
          <p:nvSpPr>
            <p:cNvPr id="341" name="Google Shape;341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27"/>
          <p:cNvSpPr txBox="1"/>
          <p:nvPr/>
        </p:nvSpPr>
        <p:spPr>
          <a:xfrm>
            <a:off x="118625" y="2104025"/>
            <a:ext cx="18675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Hemorrhagic disease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newborn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27"/>
          <p:cNvSpPr txBox="1"/>
          <p:nvPr/>
        </p:nvSpPr>
        <p:spPr>
          <a:xfrm>
            <a:off x="2671250" y="1775175"/>
            <a:ext cx="18675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Mucus membrane hemorrhage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27"/>
          <p:cNvSpPr txBox="1"/>
          <p:nvPr/>
        </p:nvSpPr>
        <p:spPr>
          <a:xfrm>
            <a:off x="2671250" y="2725325"/>
            <a:ext cx="20400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Bruising tendency, ecchymotic patches 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(bleeding underneath the skin)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46" name="Google Shape;346;p27"/>
          <p:cNvGrpSpPr/>
          <p:nvPr/>
        </p:nvGrpSpPr>
        <p:grpSpPr>
          <a:xfrm rot="10800000">
            <a:off x="1941917" y="3077407"/>
            <a:ext cx="314919" cy="482988"/>
            <a:chOff x="4630955" y="3996960"/>
            <a:chExt cx="914400" cy="1828808"/>
          </a:xfrm>
        </p:grpSpPr>
        <p:sp>
          <p:nvSpPr>
            <p:cNvPr id="347" name="Google Shape;347;p27"/>
            <p:cNvSpPr/>
            <p:nvPr/>
          </p:nvSpPr>
          <p:spPr>
            <a:xfrm>
              <a:off x="4630955" y="3996960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27"/>
          <p:cNvSpPr txBox="1"/>
          <p:nvPr/>
        </p:nvSpPr>
        <p:spPr>
          <a:xfrm>
            <a:off x="0" y="3077400"/>
            <a:ext cx="19860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Post-traumatic bleeding / internal bleeding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50" name="Google Shape;350;p27"/>
          <p:cNvGrpSpPr/>
          <p:nvPr/>
        </p:nvGrpSpPr>
        <p:grpSpPr>
          <a:xfrm>
            <a:off x="4778354" y="1134161"/>
            <a:ext cx="1001374" cy="418516"/>
            <a:chOff x="2391948" y="1635646"/>
            <a:chExt cx="805546" cy="1584088"/>
          </a:xfrm>
        </p:grpSpPr>
        <p:sp>
          <p:nvSpPr>
            <p:cNvPr id="351" name="Google Shape;351;p2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27"/>
          <p:cNvSpPr txBox="1"/>
          <p:nvPr/>
        </p:nvSpPr>
        <p:spPr>
          <a:xfrm>
            <a:off x="5845150" y="1118125"/>
            <a:ext cx="3013200" cy="1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Prolonged supplementation of large doses of menadione can cause: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Hemolytic anemia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4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Jaundice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27"/>
          <p:cNvSpPr txBox="1"/>
          <p:nvPr/>
        </p:nvSpPr>
        <p:spPr>
          <a:xfrm>
            <a:off x="4778350" y="1113925"/>
            <a:ext cx="10014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355" name="Google Shape;355;p27"/>
          <p:cNvGrpSpPr/>
          <p:nvPr/>
        </p:nvGrpSpPr>
        <p:grpSpPr>
          <a:xfrm>
            <a:off x="4778342" y="2815390"/>
            <a:ext cx="1001374" cy="418516"/>
            <a:chOff x="2391948" y="1635646"/>
            <a:chExt cx="805546" cy="1584088"/>
          </a:xfrm>
        </p:grpSpPr>
        <p:sp>
          <p:nvSpPr>
            <p:cNvPr id="356" name="Google Shape;356;p2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27"/>
          <p:cNvSpPr txBox="1"/>
          <p:nvPr/>
        </p:nvSpPr>
        <p:spPr>
          <a:xfrm>
            <a:off x="5905015" y="2815153"/>
            <a:ext cx="3087553" cy="29267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to toxic effects on RBC membrane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27"/>
          <p:cNvSpPr txBox="1"/>
          <p:nvPr/>
        </p:nvSpPr>
        <p:spPr>
          <a:xfrm>
            <a:off x="4778350" y="2830450"/>
            <a:ext cx="1001400" cy="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sz="10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0" name="Google Shape;360;p27"/>
          <p:cNvSpPr txBox="1"/>
          <p:nvPr/>
        </p:nvSpPr>
        <p:spPr>
          <a:xfrm>
            <a:off x="4543425" y="261375"/>
            <a:ext cx="46005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Toxicity of Vitamin K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61" name="Google Shape;361;p27"/>
          <p:cNvCxnSpPr/>
          <p:nvPr/>
        </p:nvCxnSpPr>
        <p:spPr>
          <a:xfrm flipH="1" rot="10800000">
            <a:off x="4706150" y="408875"/>
            <a:ext cx="5100" cy="4149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dashDot"/>
            <a:round/>
            <a:headEnd len="med" w="med" type="none"/>
            <a:tailEnd len="med" w="med" type="none"/>
          </a:ln>
        </p:spPr>
      </p:cxnSp>
      <p:grpSp>
        <p:nvGrpSpPr>
          <p:cNvPr id="362" name="Google Shape;362;p27"/>
          <p:cNvGrpSpPr/>
          <p:nvPr/>
        </p:nvGrpSpPr>
        <p:grpSpPr>
          <a:xfrm>
            <a:off x="2273142" y="1708779"/>
            <a:ext cx="343540" cy="608255"/>
            <a:chOff x="4630955" y="3996981"/>
            <a:chExt cx="914400" cy="1828787"/>
          </a:xfrm>
        </p:grpSpPr>
        <p:sp>
          <p:nvSpPr>
            <p:cNvPr id="363" name="Google Shape;363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" name="Google Shape;365;p27"/>
          <p:cNvGrpSpPr/>
          <p:nvPr/>
        </p:nvGrpSpPr>
        <p:grpSpPr>
          <a:xfrm>
            <a:off x="2273205" y="3496192"/>
            <a:ext cx="314919" cy="482983"/>
            <a:chOff x="4630955" y="3996981"/>
            <a:chExt cx="914400" cy="1828787"/>
          </a:xfrm>
        </p:grpSpPr>
        <p:sp>
          <p:nvSpPr>
            <p:cNvPr id="366" name="Google Shape;366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27"/>
          <p:cNvSpPr txBox="1"/>
          <p:nvPr/>
        </p:nvSpPr>
        <p:spPr>
          <a:xfrm>
            <a:off x="2671250" y="3560400"/>
            <a:ext cx="18675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Prolonged prothrombin time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