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Caveat"/>
      <p:regular r:id="rId25"/>
      <p:bold r:id="rId26"/>
    </p:embeddedFont>
    <p:embeddedFont>
      <p:font typeface="Exo"/>
      <p:regular r:id="rId27"/>
      <p:bold r:id="rId28"/>
      <p:italic r:id="rId29"/>
      <p:boldItalic r:id="rId30"/>
    </p:embeddedFont>
    <p:embeddedFont>
      <p:font typeface="Comfortaa"/>
      <p:regular r:id="rId31"/>
      <p:bold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3A338C9-F43C-4668-A414-34C7348041E7}">
  <a:tblStyle styleId="{E3A338C9-F43C-4668-A414-34C7348041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Caveat-bold.fntdata"/><Relationship Id="rId25" Type="http://schemas.openxmlformats.org/officeDocument/2006/relationships/font" Target="fonts/Caveat-regular.fntdata"/><Relationship Id="rId28" Type="http://schemas.openxmlformats.org/officeDocument/2006/relationships/font" Target="fonts/Exo-bold.fntdata"/><Relationship Id="rId27" Type="http://schemas.openxmlformats.org/officeDocument/2006/relationships/font" Target="fonts/Ex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Exo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omfortaa-regular.fntdata"/><Relationship Id="rId30" Type="http://schemas.openxmlformats.org/officeDocument/2006/relationships/font" Target="fonts/Exo-boldItalic.fntdata"/><Relationship Id="rId11" Type="http://schemas.openxmlformats.org/officeDocument/2006/relationships/slide" Target="slides/slide4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3.xml"/><Relationship Id="rId32" Type="http://schemas.openxmlformats.org/officeDocument/2006/relationships/font" Target="fonts/Comfortaa-bold.fntdata"/><Relationship Id="rId13" Type="http://schemas.openxmlformats.org/officeDocument/2006/relationships/slide" Target="slides/slide6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5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6334655f9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76334655f9_2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6334655f9_2_1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6334655f9_2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6334655f9_2_2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6334655f9_2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6334655f9_2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76334655f9_2_2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6334655f9_2_2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6334655f9_2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6334655f9_2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6334655f9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6334655f9_2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6334655f9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6334655f9_2_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6334655f9_2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6334655f9_2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6334655f9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6334655f9_2_1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6334655f9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6334655f9_2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6334655f9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6334655f9_2_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6334655f9_2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6334655f9_2_1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6334655f9_2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ontents slide layout">
  <p:cSld name="2_Contents slide layout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1" y="254632"/>
            <a:ext cx="9144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4100"/>
              <a:buNone/>
              <a:defRPr i="0" sz="4100" u="none" cap="none" strike="noStrike">
                <a:solidFill>
                  <a:srgbClr val="3F3F3F"/>
                </a:solidFill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311700" y="4230575"/>
            <a:ext cx="5998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2150850"/>
            <a:ext cx="85206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0" Type="http://schemas.openxmlformats.org/officeDocument/2006/relationships/image" Target="../media/image1.jpg"/><Relationship Id="rId9" Type="http://schemas.openxmlformats.org/officeDocument/2006/relationships/image" Target="../media/image7.png"/><Relationship Id="rId5" Type="http://schemas.openxmlformats.org/officeDocument/2006/relationships/hyperlink" Target="https://docs.google.com/document/d/17RReqb4BTGefOjo_52ebxFN8EQZgYi0hSQxwvKSfPGQ/edit?usp=sharing" TargetMode="External"/><Relationship Id="rId6" Type="http://schemas.openxmlformats.org/officeDocument/2006/relationships/hyperlink" Target="https://docs.google.com/document/d/17RReqb4BTGefOjo_52ebxFN8EQZgYi0hSQxwvKSfPGQ/edit?usp=sharing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witter.com/MisharyAlassiri/status/1210621517769461760?s=20" TargetMode="External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hyperlink" Target="https://twitter.com/Biochemistry438" TargetMode="External"/><Relationship Id="rId9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hyperlink" Target="mailto:Biochemistryteam438@gmail.com" TargetMode="External"/><Relationship Id="rId7" Type="http://schemas.openxmlformats.org/officeDocument/2006/relationships/image" Target="../media/image12.png"/><Relationship Id="rId8" Type="http://schemas.openxmlformats.org/officeDocument/2006/relationships/hyperlink" Target="http://biochemistry438.sarahah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/>
        </p:nvSpPr>
        <p:spPr>
          <a:xfrm>
            <a:off x="145819" y="4094475"/>
            <a:ext cx="1377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 u="sng">
                <a:solidFill>
                  <a:srgbClr val="999999"/>
                </a:solidFill>
              </a:rPr>
              <a:t>Color Index:</a:t>
            </a:r>
            <a:endParaRPr b="1" sz="900" u="sng">
              <a:solidFill>
                <a:srgbClr val="999999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C78D8"/>
              </a:buClr>
              <a:buSzPts val="900"/>
              <a:buChar char="●"/>
            </a:pPr>
            <a:r>
              <a:rPr b="1" lang="en" sz="900">
                <a:solidFill>
                  <a:srgbClr val="3C78D8"/>
                </a:solidFill>
              </a:rPr>
              <a:t>Main Topic</a:t>
            </a:r>
            <a:endParaRPr b="1" sz="900">
              <a:solidFill>
                <a:srgbClr val="3C78D8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900"/>
              <a:buChar char="●"/>
            </a:pPr>
            <a:r>
              <a:rPr b="1" lang="en" sz="900">
                <a:solidFill>
                  <a:srgbClr val="434343"/>
                </a:solidFill>
              </a:rPr>
              <a:t>Main content</a:t>
            </a:r>
            <a:endParaRPr b="1" sz="900">
              <a:solidFill>
                <a:srgbClr val="434343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900"/>
              <a:buChar char="●"/>
            </a:pPr>
            <a:r>
              <a:rPr b="1" lang="en" sz="900">
                <a:solidFill>
                  <a:srgbClr val="CC0000"/>
                </a:solidFill>
              </a:rPr>
              <a:t>Important </a:t>
            </a:r>
            <a:endParaRPr b="1" sz="900">
              <a:solidFill>
                <a:srgbClr val="266F8B"/>
              </a:solidFill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1" y="100377"/>
            <a:ext cx="1118026" cy="73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931" y="-31369"/>
            <a:ext cx="902869" cy="8647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/>
          <p:nvPr/>
        </p:nvSpPr>
        <p:spPr>
          <a:xfrm>
            <a:off x="332813" y="2543175"/>
            <a:ext cx="42771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9"/>
          <p:cNvSpPr txBox="1"/>
          <p:nvPr/>
        </p:nvSpPr>
        <p:spPr>
          <a:xfrm>
            <a:off x="332825" y="1920150"/>
            <a:ext cx="4277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Liver Function</a:t>
            </a:r>
            <a:endParaRPr b="1" sz="27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 txBox="1"/>
          <p:nvPr/>
        </p:nvSpPr>
        <p:spPr>
          <a:xfrm>
            <a:off x="2954100" y="4918525"/>
            <a:ext cx="30834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</a:rPr>
              <a:t>Biochemistry teamwork 438 - Gastrointestinal &amp; Nutrition Block </a:t>
            </a:r>
            <a:endParaRPr sz="800">
              <a:solidFill>
                <a:srgbClr val="B7B7B7"/>
              </a:solidFill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1405838" y="4185619"/>
            <a:ext cx="1869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900"/>
              <a:buChar char="●"/>
            </a:pPr>
            <a:r>
              <a:rPr b="1" lang="en" sz="900">
                <a:solidFill>
                  <a:srgbClr val="6AA84F"/>
                </a:solidFill>
              </a:rPr>
              <a:t>Drs’ notes</a:t>
            </a:r>
            <a:endParaRPr b="1" sz="900">
              <a:solidFill>
                <a:srgbClr val="6AA84F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900"/>
              <a:buChar char="●"/>
            </a:pPr>
            <a:r>
              <a:rPr b="1" lang="en" sz="900">
                <a:solidFill>
                  <a:srgbClr val="999999"/>
                </a:solidFill>
              </a:rPr>
              <a:t>Extra info</a:t>
            </a:r>
            <a:endParaRPr sz="900"/>
          </a:p>
        </p:txBody>
      </p:sp>
      <p:grpSp>
        <p:nvGrpSpPr>
          <p:cNvPr id="82" name="Google Shape;82;p19"/>
          <p:cNvGrpSpPr/>
          <p:nvPr/>
        </p:nvGrpSpPr>
        <p:grpSpPr>
          <a:xfrm>
            <a:off x="7642115" y="4674221"/>
            <a:ext cx="1501887" cy="392306"/>
            <a:chOff x="2543239" y="1722299"/>
            <a:chExt cx="1771511" cy="409505"/>
          </a:xfrm>
        </p:grpSpPr>
        <p:sp>
          <p:nvSpPr>
            <p:cNvPr id="83" name="Google Shape;83;p19"/>
            <p:cNvSpPr/>
            <p:nvPr/>
          </p:nvSpPr>
          <p:spPr>
            <a:xfrm rot="10800000">
              <a:off x="2543239" y="1757704"/>
              <a:ext cx="1771500" cy="3741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9"/>
            <p:cNvSpPr txBox="1"/>
            <p:nvPr/>
          </p:nvSpPr>
          <p:spPr>
            <a:xfrm>
              <a:off x="2943750" y="1722299"/>
              <a:ext cx="1371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 u="sng">
                  <a:solidFill>
                    <a:srgbClr val="FFFFFF"/>
                  </a:solidFill>
                  <a:hlinkClick r:id="rId5"/>
                </a:rPr>
                <a:t>Editing File</a:t>
              </a:r>
              <a:endParaRPr b="1" sz="1100" u="sng">
                <a:solidFill>
                  <a:srgbClr val="FFFFFF"/>
                </a:solidFill>
              </a:endParaRPr>
            </a:p>
          </p:txBody>
        </p:sp>
      </p:grpSp>
      <p:pic>
        <p:nvPicPr>
          <p:cNvPr id="85" name="Google Shape;85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7825" y="4713400"/>
            <a:ext cx="313950" cy="3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8">
            <a:alphaModFix amt="10000"/>
          </a:blip>
          <a:stretch>
            <a:fillRect/>
          </a:stretch>
        </p:blipFill>
        <p:spPr>
          <a:xfrm rot="-1097955">
            <a:off x="6530159" y="1245481"/>
            <a:ext cx="828914" cy="237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01549" y="1069050"/>
            <a:ext cx="3351625" cy="260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02352" y="6375"/>
            <a:ext cx="738025" cy="73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/>
          <p:nvPr/>
        </p:nvSpPr>
        <p:spPr>
          <a:xfrm>
            <a:off x="2034263" y="18976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Take Home Messages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2355909" y="1021456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2355909" y="1611906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28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8"/>
          <p:cNvSpPr txBox="1"/>
          <p:nvPr>
            <p:ph idx="1" type="body"/>
          </p:nvPr>
        </p:nvSpPr>
        <p:spPr>
          <a:xfrm>
            <a:off x="2884846" y="973756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LFTs help detect liver injury and function	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28"/>
          <p:cNvSpPr txBox="1"/>
          <p:nvPr>
            <p:ph idx="1" type="body"/>
          </p:nvPr>
        </p:nvSpPr>
        <p:spPr>
          <a:xfrm>
            <a:off x="2884846" y="1564206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LFTs do have some limitations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8"/>
          <p:cNvSpPr txBox="1"/>
          <p:nvPr/>
        </p:nvSpPr>
        <p:spPr>
          <a:xfrm>
            <a:off x="6516582" y="4559452"/>
            <a:ext cx="28398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EFEFEF"/>
                </a:solidFill>
                <a:latin typeface="Caveat"/>
                <a:ea typeface="Caveat"/>
                <a:cs typeface="Caveat"/>
                <a:sym typeface="Caveat"/>
                <a:hlinkClick r:id="rId3"/>
              </a:rPr>
              <a:t>CLICK ON ME!!</a:t>
            </a:r>
            <a:endParaRPr sz="2200">
              <a:solidFill>
                <a:srgbClr val="EFEFE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57" name="Google Shape;25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51775"/>
            <a:ext cx="1934700" cy="193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8"/>
          <p:cNvSpPr/>
          <p:nvPr/>
        </p:nvSpPr>
        <p:spPr>
          <a:xfrm>
            <a:off x="6160325" y="4257652"/>
            <a:ext cx="816300" cy="7767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8"/>
          <p:cNvSpPr txBox="1"/>
          <p:nvPr/>
        </p:nvSpPr>
        <p:spPr>
          <a:xfrm>
            <a:off x="6600425" y="3300350"/>
            <a:ext cx="2405100" cy="8685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Done studying? Let’s see if your memory is still working!!</a:t>
            </a:r>
            <a:endParaRPr b="1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*issa joke*</a:t>
            </a:r>
            <a:endParaRPr b="1" sz="6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/>
          <p:nvPr/>
        </p:nvSpPr>
        <p:spPr>
          <a:xfrm>
            <a:off x="2147538" y="172859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Summary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5" name="Google Shape;265;p29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7" name="Google Shape;267;p29"/>
          <p:cNvGraphicFramePr/>
          <p:nvPr/>
        </p:nvGraphicFramePr>
        <p:xfrm>
          <a:off x="42463" y="225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{E3A338C9-F43C-4668-A414-34C7348041E7}</a:tableStyleId>
              </a:tblPr>
              <a:tblGrid>
                <a:gridCol w="606425"/>
                <a:gridCol w="841975"/>
                <a:gridCol w="808000"/>
                <a:gridCol w="771550"/>
                <a:gridCol w="853550"/>
                <a:gridCol w="1039400"/>
                <a:gridCol w="850950"/>
                <a:gridCol w="1097125"/>
                <a:gridCol w="1252575"/>
                <a:gridCol w="937500"/>
              </a:tblGrid>
              <a:tr h="38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Marker </a:t>
                      </a:r>
                      <a:endParaRPr b="1" sz="9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Bilirubin</a:t>
                      </a:r>
                      <a:endParaRPr b="1"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Bile salts</a:t>
                      </a:r>
                      <a:endParaRPr b="1"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Serum albumin</a:t>
                      </a:r>
                      <a:endParaRPr b="1"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Serum globulin </a:t>
                      </a:r>
                      <a:endParaRPr b="1"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Prothrombin time </a:t>
                      </a:r>
                      <a:endParaRPr b="1"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AST</a:t>
                      </a:r>
                      <a:endParaRPr b="1"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ALT</a:t>
                      </a:r>
                      <a:endParaRPr b="1"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ALP</a:t>
                      </a:r>
                      <a:endParaRPr b="1"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GGT</a:t>
                      </a:r>
                      <a:endParaRPr b="1"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</a:tr>
              <a:tr h="44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Change</a:t>
                      </a:r>
                      <a:endParaRPr b="1"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Excreted in urine 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rolonged 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1885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Disease </a:t>
                      </a:r>
                      <a:endParaRPr b="1" sz="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Gallstones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Acute &amp; chronic hepatitis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iliary passage obstruction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 chronic liver diseases 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hronic hepatitis &amp; cirrhosis: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IgG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autoimmune hepatitis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IgA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</a:t>
                      </a:r>
                      <a:r>
                        <a:rPr b="1"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alcoholic liver disease </a:t>
                      </a:r>
                      <a:endParaRPr b="1"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hen the liver loses more than 80% of its reserve capacity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Chronic hepatitis 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Cirrhosis 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Liver cancer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" sz="900">
                          <a:highlight>
                            <a:srgbClr val="CFE2F3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Minor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cirrhosis, hepatitis C, NASH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6D9EE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" sz="900">
                          <a:highlight>
                            <a:srgbClr val="CFE2F3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Moderate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</a:t>
                      </a:r>
                      <a:r>
                        <a:rPr b="1"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alcoholic hepatitis</a:t>
                      </a:r>
                      <a:endParaRPr b="1"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6D9EE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" sz="900">
                          <a:highlight>
                            <a:srgbClr val="CFE2F3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Severe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acute hepatitis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" sz="900">
                          <a:highlight>
                            <a:srgbClr val="CFE2F3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Minor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infective hepatitis, </a:t>
                      </a:r>
                      <a:r>
                        <a:rPr b="1"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alcoholic hepatitis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hepatitis, hepatocellular carcinoma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" sz="900">
                          <a:highlight>
                            <a:srgbClr val="CFE2F3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Moderate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extrahepatic obstruction, intrahepatic cholestasis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" sz="900">
                          <a:highlight>
                            <a:srgbClr val="CFE2F3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Severe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bone diseases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highlight>
                            <a:srgbClr val="CFE2F3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Moderate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infective hepatitis, prostate cancer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highlight>
                            <a:srgbClr val="B6D7A8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High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</a:t>
                      </a:r>
                      <a:r>
                        <a:rPr b="1"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alcoholics</a:t>
                      </a:r>
                      <a:endParaRPr b="1"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68" name="Google Shape;268;p29"/>
          <p:cNvSpPr/>
          <p:nvPr/>
        </p:nvSpPr>
        <p:spPr>
          <a:xfrm>
            <a:off x="2600713" y="2793400"/>
            <a:ext cx="90600" cy="237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9"/>
          <p:cNvSpPr/>
          <p:nvPr/>
        </p:nvSpPr>
        <p:spPr>
          <a:xfrm>
            <a:off x="3421463" y="2793400"/>
            <a:ext cx="90600" cy="237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9"/>
          <p:cNvSpPr/>
          <p:nvPr/>
        </p:nvSpPr>
        <p:spPr>
          <a:xfrm>
            <a:off x="5309113" y="2793400"/>
            <a:ext cx="90600" cy="237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9"/>
          <p:cNvSpPr/>
          <p:nvPr/>
        </p:nvSpPr>
        <p:spPr>
          <a:xfrm>
            <a:off x="6262625" y="2793400"/>
            <a:ext cx="90600" cy="237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9"/>
          <p:cNvSpPr/>
          <p:nvPr/>
        </p:nvSpPr>
        <p:spPr>
          <a:xfrm>
            <a:off x="8595213" y="2793400"/>
            <a:ext cx="90600" cy="237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9"/>
          <p:cNvSpPr/>
          <p:nvPr/>
        </p:nvSpPr>
        <p:spPr>
          <a:xfrm>
            <a:off x="7442738" y="2793400"/>
            <a:ext cx="90600" cy="237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9"/>
          <p:cNvSpPr/>
          <p:nvPr/>
        </p:nvSpPr>
        <p:spPr>
          <a:xfrm>
            <a:off x="1024788" y="2793400"/>
            <a:ext cx="90600" cy="237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9"/>
          <p:cNvSpPr/>
          <p:nvPr/>
        </p:nvSpPr>
        <p:spPr>
          <a:xfrm>
            <a:off x="3530767" y="1171918"/>
            <a:ext cx="2260800" cy="3537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Bilirubin/ Jaundice </a:t>
            </a:r>
            <a:endParaRPr b="1"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29"/>
          <p:cNvSpPr/>
          <p:nvPr/>
        </p:nvSpPr>
        <p:spPr>
          <a:xfrm>
            <a:off x="6560400" y="689274"/>
            <a:ext cx="2119200" cy="657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900">
                <a:highlight>
                  <a:srgbClr val="FFF2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Hepatic jaundice: </a:t>
            </a: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viral hepatitis; toxic hepatitis; intrahepatic cholestasis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29"/>
          <p:cNvSpPr/>
          <p:nvPr/>
        </p:nvSpPr>
        <p:spPr>
          <a:xfrm>
            <a:off x="6560400" y="1465300"/>
            <a:ext cx="2119200" cy="657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900">
                <a:highlight>
                  <a:srgbClr val="FFF2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Post-hepatic jaundice:</a:t>
            </a: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 extrahepatic cholestasis; gallstones; tumors of bile duct; carcinoma of the pancreas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29"/>
          <p:cNvSpPr/>
          <p:nvPr/>
        </p:nvSpPr>
        <p:spPr>
          <a:xfrm>
            <a:off x="464400" y="617984"/>
            <a:ext cx="2119200" cy="657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Serum levels: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Char char="➔"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Latent jaundice: </a:t>
            </a:r>
            <a:r>
              <a:rPr b="1" lang="en" sz="900">
                <a:solidFill>
                  <a:srgbClr val="266F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&gt; 1 mg/dL</a:t>
            </a:r>
            <a:endParaRPr b="1" sz="900">
              <a:solidFill>
                <a:srgbClr val="266F8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Char char="➔"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Jaundice: </a:t>
            </a:r>
            <a:r>
              <a:rPr b="1" lang="en" sz="900">
                <a:solidFill>
                  <a:srgbClr val="266F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&gt; 2 mg/dL</a:t>
            </a:r>
            <a:endParaRPr b="1" sz="900">
              <a:solidFill>
                <a:srgbClr val="266F8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29"/>
          <p:cNvSpPr/>
          <p:nvPr/>
        </p:nvSpPr>
        <p:spPr>
          <a:xfrm>
            <a:off x="464400" y="1454343"/>
            <a:ext cx="2119200" cy="657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900">
                <a:highlight>
                  <a:srgbClr val="FFF2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Prehepatic jaundice</a:t>
            </a: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: abnormal RBCs; antibodies; drugs &amp; toxins; Thalassemia; Gilbert’s syndrome; Crigler-Najjar syndrome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0" name="Google Shape;280;p29"/>
          <p:cNvCxnSpPr>
            <a:stCxn id="275" idx="3"/>
            <a:endCxn id="276" idx="1"/>
          </p:cNvCxnSpPr>
          <p:nvPr/>
        </p:nvCxnSpPr>
        <p:spPr>
          <a:xfrm flipH="1" rot="10800000">
            <a:off x="5791567" y="1018168"/>
            <a:ext cx="768900" cy="3306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29"/>
          <p:cNvCxnSpPr>
            <a:stCxn id="275" idx="3"/>
            <a:endCxn id="277" idx="1"/>
          </p:cNvCxnSpPr>
          <p:nvPr/>
        </p:nvCxnSpPr>
        <p:spPr>
          <a:xfrm>
            <a:off x="5791567" y="1348768"/>
            <a:ext cx="768900" cy="4455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29"/>
          <p:cNvCxnSpPr>
            <a:stCxn id="275" idx="1"/>
            <a:endCxn id="278" idx="3"/>
          </p:cNvCxnSpPr>
          <p:nvPr/>
        </p:nvCxnSpPr>
        <p:spPr>
          <a:xfrm rot="10800000">
            <a:off x="2583667" y="947068"/>
            <a:ext cx="947100" cy="401700"/>
          </a:xfrm>
          <a:prstGeom prst="curvedConnector3">
            <a:avLst>
              <a:gd fmla="val 5000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29"/>
          <p:cNvCxnSpPr>
            <a:stCxn id="275" idx="1"/>
            <a:endCxn id="279" idx="3"/>
          </p:cNvCxnSpPr>
          <p:nvPr/>
        </p:nvCxnSpPr>
        <p:spPr>
          <a:xfrm flipH="1">
            <a:off x="2583667" y="1348768"/>
            <a:ext cx="947100" cy="434400"/>
          </a:xfrm>
          <a:prstGeom prst="curvedConnector3">
            <a:avLst>
              <a:gd fmla="val 5000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/>
          <p:nvPr/>
        </p:nvSpPr>
        <p:spPr>
          <a:xfrm>
            <a:off x="77325" y="685550"/>
            <a:ext cx="5814600" cy="438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highlight>
                  <a:srgbClr val="3C78D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MCQs :</a:t>
            </a:r>
            <a:endParaRPr b="1" sz="1100" u="sng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 patient  presents  with  jaundice,  abdominal  pain,  and  nausea.  Clinical laboratory results show increase in serum </a:t>
            </a:r>
            <a:r>
              <a:rPr b="1" lang="en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conjugated bilirubin, presence of urinary bilirubin but absence of urine urobilinogen. What is the most likely cause of the jaundice?</a:t>
            </a:r>
            <a:endParaRPr b="1"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 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Decreased hepatic conjugation                           </a:t>
            </a: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 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Decreased hepatic uptake</a:t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Decreased secretion of bile into the intestine      </a:t>
            </a: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Increased hemolysis</a:t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post hepatic jaundice, ALT levels rise markedly.</a:t>
            </a:r>
            <a:endParaRPr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True                      </a:t>
            </a: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False                                   </a:t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_________ is responsible for the yellow coloring in jaundice.</a:t>
            </a:r>
            <a:endParaRPr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bilirubin                  </a:t>
            </a: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urobilinogen                     </a:t>
            </a: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urobilin                 </a:t>
            </a: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stercobilin</a:t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LFTs is more specific?</a:t>
            </a:r>
            <a:endParaRPr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ALT                        </a:t>
            </a: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Serum bilirubin              </a:t>
            </a: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alpha fetoprotein        </a:t>
            </a: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AST</a:t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</a:t>
            </a:r>
            <a:r>
              <a:rPr b="1" lang="en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is produced in the bones?</a:t>
            </a:r>
            <a:endParaRPr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GGT                       </a:t>
            </a: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ALP                               </a:t>
            </a: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Prothrombin               </a:t>
            </a: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 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AST</a:t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Q6:</a:t>
            </a:r>
            <a:r>
              <a:rPr b="1" lang="en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markers indicate present liver function?</a:t>
            </a:r>
            <a:endParaRPr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Serum albumin      </a:t>
            </a: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Prothrombin time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</a:t>
            </a: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GGT                           </a:t>
            </a:r>
            <a:r>
              <a:rPr b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ALP</a:t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14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0"/>
          <p:cNvSpPr txBox="1"/>
          <p:nvPr/>
        </p:nvSpPr>
        <p:spPr>
          <a:xfrm>
            <a:off x="6002900" y="685556"/>
            <a:ext cx="3058800" cy="2156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highlight>
                  <a:srgbClr val="3C78D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SAQs :</a:t>
            </a:r>
            <a:endParaRPr b="1" sz="1100" u="sng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Name 3 markers related </a:t>
            </a:r>
            <a:r>
              <a:rPr b="1" lang="en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cholestasis:</a:t>
            </a:r>
            <a:endParaRPr sz="11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list the causes of </a:t>
            </a:r>
            <a:r>
              <a:rPr b="1" lang="en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hepatic </a:t>
            </a:r>
            <a:r>
              <a:rPr b="1" lang="en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, </a:t>
            </a:r>
            <a:r>
              <a:rPr b="1" lang="en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hepatic &amp; post hepatic jaundice .</a:t>
            </a:r>
            <a:endParaRPr sz="11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we observe </a:t>
            </a:r>
            <a:r>
              <a:rPr b="1" lang="en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bilirubin serum is elevated ?</a:t>
            </a:r>
            <a:endParaRPr sz="11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Name 3 markers observed in alcoholic </a:t>
            </a:r>
            <a:r>
              <a:rPr b="1" lang="en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liver</a:t>
            </a:r>
            <a:r>
              <a:rPr b="1" lang="en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disease:</a:t>
            </a:r>
            <a:endParaRPr sz="11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0"/>
          <p:cNvSpPr txBox="1"/>
          <p:nvPr/>
        </p:nvSpPr>
        <p:spPr>
          <a:xfrm>
            <a:off x="6002750" y="3036972"/>
            <a:ext cx="3058800" cy="27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D8D8D8"/>
                </a:solidFill>
              </a:rPr>
              <a:t>1) C        2) B         3)  A        4)  A       5)  B  </a:t>
            </a:r>
            <a:r>
              <a:rPr lang="en" sz="800"/>
              <a:t>     </a:t>
            </a:r>
            <a:r>
              <a:rPr lang="en" sz="800">
                <a:solidFill>
                  <a:srgbClr val="D8D8D8"/>
                </a:solidFill>
              </a:rPr>
              <a:t>6) B</a:t>
            </a:r>
            <a:endParaRPr sz="800">
              <a:solidFill>
                <a:srgbClr val="D8D8D8"/>
              </a:solidFill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5885450" y="2842196"/>
            <a:ext cx="19779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Char char="★"/>
            </a:pP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</a:rPr>
              <a:t>MCQs </a:t>
            </a:r>
            <a:r>
              <a:rPr b="1" i="0" lang="en" sz="700" u="none" cap="none" strike="noStrike">
                <a:solidFill>
                  <a:srgbClr val="434343"/>
                </a:solidFill>
                <a:highlight>
                  <a:srgbClr val="FFFFFF"/>
                </a:highlight>
              </a:rPr>
              <a:t>Answer</a:t>
            </a: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</a:rPr>
              <a:t>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292" name="Google Shape;292;p30"/>
          <p:cNvSpPr txBox="1"/>
          <p:nvPr/>
        </p:nvSpPr>
        <p:spPr>
          <a:xfrm>
            <a:off x="5885450" y="3380628"/>
            <a:ext cx="2089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Char char="★"/>
            </a:pP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</a:rPr>
              <a:t>SAQs </a:t>
            </a:r>
            <a:r>
              <a:rPr b="1" i="0" lang="en" sz="700" u="none" cap="none" strike="noStrike">
                <a:solidFill>
                  <a:srgbClr val="434343"/>
                </a:solidFill>
                <a:highlight>
                  <a:srgbClr val="FFFFFF"/>
                </a:highlight>
              </a:rPr>
              <a:t>Answe</a:t>
            </a: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</a:rPr>
              <a:t>r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6002900" y="3589244"/>
            <a:ext cx="3058800" cy="147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800"/>
              <a:buAutoNum type="arabicParenR"/>
            </a:pPr>
            <a:r>
              <a:rPr lang="en" sz="800">
                <a:solidFill>
                  <a:srgbClr val="D8D8D8"/>
                </a:solidFill>
              </a:rPr>
              <a:t> </a:t>
            </a:r>
            <a:r>
              <a:rPr lang="en" sz="800">
                <a:solidFill>
                  <a:schemeClr val="lt2"/>
                </a:solidFill>
              </a:rPr>
              <a:t>Alkaline phosphatase (ALP) - </a:t>
            </a:r>
            <a:r>
              <a:rPr lang="en" sz="800">
                <a:solidFill>
                  <a:schemeClr val="lt2"/>
                </a:solidFill>
              </a:rPr>
              <a:t>γ-glutamyltransferase </a:t>
            </a:r>
            <a:r>
              <a:rPr b="1" lang="en" sz="800">
                <a:solidFill>
                  <a:schemeClr val="lt2"/>
                </a:solidFill>
              </a:rPr>
              <a:t>(GGT) - bilirubin</a:t>
            </a:r>
            <a:r>
              <a:rPr b="1" lang="en" sz="600">
                <a:solidFill>
                  <a:schemeClr val="lt2"/>
                </a:solidFill>
              </a:rPr>
              <a:t> </a:t>
            </a:r>
            <a:endParaRPr sz="600">
              <a:solidFill>
                <a:schemeClr val="lt2"/>
              </a:solidFill>
            </a:endParaRPr>
          </a:p>
          <a:p>
            <a:pPr indent="-2222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AutoNum type="arabicParenR"/>
            </a:pPr>
            <a:r>
              <a:rPr lang="en" sz="900">
                <a:solidFill>
                  <a:schemeClr val="lt2"/>
                </a:solidFill>
              </a:rPr>
              <a:t>Slide 5</a:t>
            </a:r>
            <a:endParaRPr sz="900">
              <a:solidFill>
                <a:schemeClr val="lt2"/>
              </a:solidFill>
            </a:endParaRPr>
          </a:p>
          <a:p>
            <a:pPr indent="-2222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AutoNum type="arabicParenR"/>
            </a:pPr>
            <a:r>
              <a:rPr lang="en" sz="900">
                <a:solidFill>
                  <a:schemeClr val="lt2"/>
                </a:solidFill>
              </a:rPr>
              <a:t> Gallstones , acute &amp; chronic hepatitis </a:t>
            </a:r>
            <a:endParaRPr sz="900">
              <a:solidFill>
                <a:schemeClr val="lt2"/>
              </a:solidFill>
            </a:endParaRPr>
          </a:p>
          <a:p>
            <a:pPr indent="-2159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800"/>
              <a:buAutoNum type="arabicParenR"/>
            </a:pPr>
            <a:r>
              <a:rPr lang="en" sz="800">
                <a:solidFill>
                  <a:srgbClr val="D8D8D8"/>
                </a:solidFill>
              </a:rPr>
              <a:t>Serum globulin, ALP,  ALT, GGT</a:t>
            </a:r>
            <a:endParaRPr sz="800">
              <a:solidFill>
                <a:srgbClr val="D8D8D8"/>
              </a:solidFill>
            </a:endParaRPr>
          </a:p>
        </p:txBody>
      </p:sp>
      <p:sp>
        <p:nvSpPr>
          <p:cNvPr id="294" name="Google Shape;294;p30"/>
          <p:cNvSpPr txBox="1"/>
          <p:nvPr/>
        </p:nvSpPr>
        <p:spPr>
          <a:xfrm>
            <a:off x="0" y="0"/>
            <a:ext cx="91440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Quiz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/>
          <p:nvPr/>
        </p:nvSpPr>
        <p:spPr>
          <a:xfrm>
            <a:off x="181500" y="238538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</a:rPr>
              <a:t>Team members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210600" y="1287350"/>
            <a:ext cx="20163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Ajeed Al-Rashoud    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Alwateen Albalawi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Amira AlDakhilallah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Arwa Al Emam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b="1"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Deema Almaziad</a:t>
            </a: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Ghaliah Alnufaei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b="1" lang="en" sz="1100">
                <a:latin typeface="Comfortaa"/>
                <a:ea typeface="Comfortaa"/>
                <a:cs typeface="Comfortaa"/>
                <a:sym typeface="Comfortaa"/>
              </a:rPr>
              <a:t>Haifa AlWaily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Leena Alnassar</a:t>
            </a: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Lama Aldakhil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Lamiss Alzahrani        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Nouf Alhumaidhi    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Noura Alturki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Sarah Alkhalife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Shahd Alsalamah       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Taif Alotaibi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415125" y="4592719"/>
            <a:ext cx="14619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Lina Alosaimi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302" name="Google Shape;302;p31"/>
          <p:cNvSpPr/>
          <p:nvPr/>
        </p:nvSpPr>
        <p:spPr>
          <a:xfrm>
            <a:off x="5143500" y="0"/>
            <a:ext cx="4000500" cy="5143500"/>
          </a:xfrm>
          <a:prstGeom prst="rect">
            <a:avLst/>
          </a:prstGeom>
          <a:gradFill>
            <a:gsLst>
              <a:gs pos="0">
                <a:srgbClr val="3C78D8">
                  <a:alpha val="43850"/>
                </a:srgbClr>
              </a:gs>
              <a:gs pos="100000">
                <a:srgbClr val="6D9EEB">
                  <a:alpha val="4385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1"/>
          <p:cNvSpPr/>
          <p:nvPr/>
        </p:nvSpPr>
        <p:spPr>
          <a:xfrm>
            <a:off x="6126094" y="1674638"/>
            <a:ext cx="1794300" cy="17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5230688" y="651356"/>
            <a:ext cx="382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"Opportunities don't happen. You create them."</a:t>
            </a:r>
            <a:endParaRPr b="1"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9400" lvl="0" marL="3429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★"/>
            </a:pPr>
            <a:r>
              <a:rPr b="1"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-- Chris Grosser</a:t>
            </a:r>
            <a:endParaRPr b="1"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1"/>
          <p:cNvSpPr txBox="1"/>
          <p:nvPr/>
        </p:nvSpPr>
        <p:spPr>
          <a:xfrm>
            <a:off x="18150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omic Sans MS"/>
                <a:ea typeface="Comic Sans MS"/>
                <a:cs typeface="Comic Sans MS"/>
                <a:sym typeface="Comic Sans MS"/>
              </a:rPr>
              <a:t>Girls Team:</a:t>
            </a:r>
            <a:endParaRPr b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6" name="Google Shape;30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151" y="1606143"/>
            <a:ext cx="2016259" cy="19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944" y="3559247"/>
            <a:ext cx="294694" cy="27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8028" y="3584514"/>
            <a:ext cx="240488" cy="224192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1"/>
          <p:cNvSpPr txBox="1"/>
          <p:nvPr/>
        </p:nvSpPr>
        <p:spPr>
          <a:xfrm>
            <a:off x="6639779" y="3923981"/>
            <a:ext cx="7671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We hear you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310" name="Google Shape;310;p31"/>
          <p:cNvSpPr txBox="1"/>
          <p:nvPr/>
        </p:nvSpPr>
        <p:spPr>
          <a:xfrm>
            <a:off x="248850" y="4000163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</a:rPr>
              <a:t>Team Leaders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311" name="Google Shape;311;p31"/>
          <p:cNvSpPr txBox="1"/>
          <p:nvPr/>
        </p:nvSpPr>
        <p:spPr>
          <a:xfrm>
            <a:off x="2927700" y="4592725"/>
            <a:ext cx="20163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Mohannad Alqarni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312" name="Google Shape;312;p31"/>
          <p:cNvSpPr txBox="1"/>
          <p:nvPr/>
        </p:nvSpPr>
        <p:spPr>
          <a:xfrm>
            <a:off x="249885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omic Sans MS"/>
                <a:ea typeface="Comic Sans MS"/>
                <a:cs typeface="Comic Sans MS"/>
                <a:sym typeface="Comic Sans MS"/>
              </a:rPr>
              <a:t>Boys Team:</a:t>
            </a:r>
            <a:endParaRPr b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" name="Google Shape;313;p31"/>
          <p:cNvSpPr txBox="1"/>
          <p:nvPr/>
        </p:nvSpPr>
        <p:spPr>
          <a:xfrm>
            <a:off x="2277338" y="1446750"/>
            <a:ext cx="215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Abdulrahman Bedaiwi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Alkassem Binobaid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Khayyal Alderaan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Mashal Abaalkhail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Naif Alsolais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Alyabis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Saeed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Odeh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Rayyan Almousa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Yazen Bajeaifer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4" name="Google Shape;314;p3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5" name="Google Shape;315;p3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8367" r="8375" t="0"/>
          <a:stretch/>
        </p:blipFill>
        <p:spPr>
          <a:xfrm>
            <a:off x="7208050" y="3582000"/>
            <a:ext cx="294675" cy="19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1"/>
          <p:cNvSpPr/>
          <p:nvPr/>
        </p:nvSpPr>
        <p:spPr>
          <a:xfrm>
            <a:off x="379161" y="2377352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1"/>
          <p:cNvSpPr/>
          <p:nvPr/>
        </p:nvSpPr>
        <p:spPr>
          <a:xfrm>
            <a:off x="379164" y="2056034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1231063" y="1833422"/>
            <a:ext cx="347400" cy="3078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1231071" y="1289640"/>
            <a:ext cx="347400" cy="3078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978300" y="525628"/>
            <a:ext cx="42963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Objectives:</a:t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1661299" y="1202791"/>
            <a:ext cx="7017000" cy="5343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 the major metabolic functions of the liver and causes of liver dysfunction.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1659624" y="1737094"/>
            <a:ext cx="7017000" cy="5343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Discuss markers of liver function tests such as liver enzymes, bilirubin, albumin and prothrombin time that can diagnose hepatic injury and assess hepatic function.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20"/>
          <p:cNvGrpSpPr/>
          <p:nvPr/>
        </p:nvGrpSpPr>
        <p:grpSpPr>
          <a:xfrm>
            <a:off x="465700" y="525635"/>
            <a:ext cx="512598" cy="470629"/>
            <a:chOff x="5961125" y="1623900"/>
            <a:chExt cx="427450" cy="448175"/>
          </a:xfrm>
        </p:grpSpPr>
        <p:sp>
          <p:nvSpPr>
            <p:cNvPr id="99" name="Google Shape;99;p2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0" name="Google Shape;100;p2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1" name="Google Shape;101;p2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2" name="Google Shape;102;p2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3" name="Google Shape;103;p2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</p:grp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463" y="2720525"/>
            <a:ext cx="4259074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3488449" y="2389950"/>
            <a:ext cx="5868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And…..</a:t>
            </a:r>
            <a:endParaRPr b="1" sz="1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/>
          <p:nvPr/>
        </p:nvSpPr>
        <p:spPr>
          <a:xfrm>
            <a:off x="1666009" y="1764062"/>
            <a:ext cx="1117200" cy="5988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Detoxification &amp; excretion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166941" y="1764049"/>
            <a:ext cx="1047300" cy="5988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Synthetic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3151924" y="1761059"/>
            <a:ext cx="1047300" cy="5988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Storage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1665989" y="923023"/>
            <a:ext cx="2631300" cy="5745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Major Metabolic Functions 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0" name="Google Shape;120;p21"/>
          <p:cNvCxnSpPr>
            <a:stCxn id="119" idx="2"/>
            <a:endCxn id="117" idx="0"/>
          </p:cNvCxnSpPr>
          <p:nvPr/>
        </p:nvCxnSpPr>
        <p:spPr>
          <a:xfrm rot="5400000">
            <a:off x="1702889" y="485173"/>
            <a:ext cx="266400" cy="2291100"/>
          </a:xfrm>
          <a:prstGeom prst="bentConnector3">
            <a:avLst>
              <a:gd fmla="val 50024" name="adj1"/>
            </a:avLst>
          </a:prstGeom>
          <a:noFill/>
          <a:ln cap="flat" cmpd="sng" w="28575">
            <a:solidFill>
              <a:srgbClr val="A4C2F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21"/>
          <p:cNvCxnSpPr>
            <a:stCxn id="119" idx="2"/>
            <a:endCxn id="118" idx="0"/>
          </p:cNvCxnSpPr>
          <p:nvPr/>
        </p:nvCxnSpPr>
        <p:spPr>
          <a:xfrm flipH="1" rot="-5400000">
            <a:off x="3196889" y="1282273"/>
            <a:ext cx="263400" cy="693900"/>
          </a:xfrm>
          <a:prstGeom prst="bentConnector3">
            <a:avLst>
              <a:gd fmla="val 50026" name="adj1"/>
            </a:avLst>
          </a:prstGeom>
          <a:noFill/>
          <a:ln cap="flat" cmpd="sng" w="28575">
            <a:solidFill>
              <a:srgbClr val="A4C2F4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2" name="Google Shape;122;p21"/>
          <p:cNvSpPr/>
          <p:nvPr/>
        </p:nvSpPr>
        <p:spPr>
          <a:xfrm>
            <a:off x="3198427" y="2441573"/>
            <a:ext cx="954300" cy="45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Vitamins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1741893" y="2441633"/>
            <a:ext cx="953400" cy="45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Bilirubin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1748218" y="3005453"/>
            <a:ext cx="953400" cy="45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Cholesterol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1748218" y="3569263"/>
            <a:ext cx="953400" cy="45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Drug metabolites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213900" y="2441569"/>
            <a:ext cx="953400" cy="45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Triglycerides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213900" y="3005416"/>
            <a:ext cx="953400" cy="45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Cholesterol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213900" y="4108485"/>
            <a:ext cx="953400" cy="45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Plasma proteins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9" name="Google Shape;129;p21"/>
          <p:cNvCxnSpPr>
            <a:stCxn id="119" idx="2"/>
            <a:endCxn id="114" idx="0"/>
          </p:cNvCxnSpPr>
          <p:nvPr/>
        </p:nvCxnSpPr>
        <p:spPr>
          <a:xfrm rot="5400000">
            <a:off x="2469989" y="1252273"/>
            <a:ext cx="266400" cy="756900"/>
          </a:xfrm>
          <a:prstGeom prst="bentConnector3">
            <a:avLst>
              <a:gd fmla="val 50026" name="adj1"/>
            </a:avLst>
          </a:prstGeom>
          <a:noFill/>
          <a:ln cap="flat" cmpd="sng" w="28575">
            <a:solidFill>
              <a:srgbClr val="A4C2F4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0" name="Google Shape;130;p21"/>
          <p:cNvSpPr txBox="1"/>
          <p:nvPr/>
        </p:nvSpPr>
        <p:spPr>
          <a:xfrm>
            <a:off x="3723750" y="222350"/>
            <a:ext cx="16965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the Liver </a:t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6286787" y="1008575"/>
            <a:ext cx="2631300" cy="5745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 of dysfunction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6222983" y="1718750"/>
            <a:ext cx="1273800" cy="5988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Hepatocellular disease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7721198" y="1730250"/>
            <a:ext cx="1273800" cy="5988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Cholestasis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(obstruction of bile flow)</a:t>
            </a:r>
            <a:endParaRPr b="1"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21"/>
          <p:cNvSpPr/>
          <p:nvPr/>
        </p:nvSpPr>
        <p:spPr>
          <a:xfrm>
            <a:off x="6218225" y="2453223"/>
            <a:ext cx="1273800" cy="5988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Hepatitis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7721190" y="3219923"/>
            <a:ext cx="1273800" cy="5988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Jaundice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6218225" y="3187692"/>
            <a:ext cx="1273800" cy="5988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Cirrhosis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7721208" y="2475080"/>
            <a:ext cx="1273800" cy="5988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Steatosis 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(fatty liver)</a:t>
            </a:r>
            <a:endParaRPr b="1"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6218225" y="3963625"/>
            <a:ext cx="1273800" cy="598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Liver cancer</a:t>
            </a:r>
            <a:endParaRPr b="1"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7716440" y="3975125"/>
            <a:ext cx="1273800" cy="598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Genetic Disorders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213900" y="3556947"/>
            <a:ext cx="953400" cy="45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Lipoproteins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3" y="4495180"/>
            <a:ext cx="14511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900"/>
              <a:buFont typeface="Century Gothic"/>
              <a:buChar char="➢"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Albumin</a:t>
            </a:r>
            <a:r>
              <a:rPr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9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900"/>
              <a:buFont typeface="Century Gothic"/>
              <a:buChar char="➢"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Globulins</a:t>
            </a:r>
            <a:r>
              <a:rPr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9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1748218" y="4133088"/>
            <a:ext cx="953400" cy="45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Urea cycle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1532957" y="4562975"/>
            <a:ext cx="1371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Ammonia </a:t>
            </a:r>
            <a:r>
              <a:rPr b="1" lang="en" sz="900">
                <a:solidFill>
                  <a:srgbClr val="A4C2F4"/>
                </a:solidFill>
              </a:rPr>
              <a:t>→</a:t>
            </a:r>
            <a:r>
              <a:rPr lang="en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urea</a:t>
            </a:r>
            <a:endParaRPr sz="900"/>
          </a:p>
        </p:txBody>
      </p:sp>
      <p:sp>
        <p:nvSpPr>
          <p:cNvPr id="144" name="Google Shape;144;p21"/>
          <p:cNvSpPr txBox="1"/>
          <p:nvPr/>
        </p:nvSpPr>
        <p:spPr>
          <a:xfrm>
            <a:off x="3151928" y="2835024"/>
            <a:ext cx="14511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900"/>
              <a:buFont typeface="Century Gothic"/>
              <a:buChar char="➢"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9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900"/>
              <a:buFont typeface="Century Gothic"/>
              <a:buChar char="➢"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9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900"/>
              <a:buFont typeface="Century Gothic"/>
              <a:buChar char="➢"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9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900"/>
              <a:buFont typeface="Century Gothic"/>
              <a:buChar char="➢"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9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900"/>
              <a:buFont typeface="Century Gothic"/>
              <a:buChar char="➢"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aseline="-25000" lang="en" sz="900">
                <a:latin typeface="Century Gothic"/>
                <a:ea typeface="Century Gothic"/>
                <a:cs typeface="Century Gothic"/>
                <a:sym typeface="Century Gothic"/>
              </a:rPr>
              <a:t>12</a:t>
            </a:r>
            <a:r>
              <a:rPr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9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4668000" y="1738284"/>
            <a:ext cx="1047300" cy="598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Production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6" name="Google Shape;146;p21"/>
          <p:cNvCxnSpPr>
            <a:stCxn id="119" idx="2"/>
            <a:endCxn id="145" idx="0"/>
          </p:cNvCxnSpPr>
          <p:nvPr/>
        </p:nvCxnSpPr>
        <p:spPr>
          <a:xfrm flipH="1" rot="-5400000">
            <a:off x="3966239" y="512923"/>
            <a:ext cx="240900" cy="2210100"/>
          </a:xfrm>
          <a:prstGeom prst="bentConnector3">
            <a:avLst>
              <a:gd fmla="val 49971" name="adj1"/>
            </a:avLst>
          </a:prstGeom>
          <a:noFill/>
          <a:ln cap="flat" cmpd="sng" w="28575">
            <a:solidFill>
              <a:srgbClr val="A4C2F4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7" name="Google Shape;147;p21"/>
          <p:cNvSpPr/>
          <p:nvPr/>
        </p:nvSpPr>
        <p:spPr>
          <a:xfrm>
            <a:off x="4714495" y="2418861"/>
            <a:ext cx="954300" cy="45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Bile salts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4297293" y="2876000"/>
            <a:ext cx="16965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900"/>
              <a:buFont typeface="Century Gothic"/>
              <a:buChar char="➢"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Helps in digestion</a:t>
            </a:r>
            <a:r>
              <a:rPr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9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7399730" y="4495175"/>
            <a:ext cx="16965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entury Gothic"/>
              <a:buChar char="➢"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Hemochromatosis</a:t>
            </a:r>
            <a:r>
              <a:rPr lang="en" sz="9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8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iron storage</a:t>
            </a:r>
            <a:r>
              <a:rPr lang="en" sz="8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 sz="8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solidFill>
                <a:srgbClr val="CCCC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2433475" y="0"/>
            <a:ext cx="48102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Liver Function Tests (LFTs)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-93469" y="446418"/>
            <a:ext cx="74406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100"/>
              <a:buChar char="★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Noninvasive</a:t>
            </a:r>
            <a:r>
              <a:rPr b="1" baseline="30000" lang="en" sz="11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methods</a:t>
            </a:r>
            <a:r>
              <a:rPr b="1" baseline="30000" lang="en" sz="11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for screening of liver dysfunction.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8" name="Google Shape;158;p22"/>
          <p:cNvGrpSpPr/>
          <p:nvPr/>
        </p:nvGrpSpPr>
        <p:grpSpPr>
          <a:xfrm>
            <a:off x="635087" y="736889"/>
            <a:ext cx="2319259" cy="424456"/>
            <a:chOff x="720412" y="490252"/>
            <a:chExt cx="2639722" cy="796204"/>
          </a:xfrm>
        </p:grpSpPr>
        <p:cxnSp>
          <p:nvCxnSpPr>
            <p:cNvPr id="159" name="Google Shape;159;p22"/>
            <p:cNvCxnSpPr>
              <a:stCxn id="160" idx="3"/>
            </p:cNvCxnSpPr>
            <p:nvPr/>
          </p:nvCxnSpPr>
          <p:spPr>
            <a:xfrm flipH="1" rot="10800000">
              <a:off x="871334" y="1283756"/>
              <a:ext cx="2488800" cy="27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0" name="Google Shape;160;p22"/>
            <p:cNvSpPr/>
            <p:nvPr/>
          </p:nvSpPr>
          <p:spPr>
            <a:xfrm>
              <a:off x="720412" y="490252"/>
              <a:ext cx="543900" cy="7962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b="1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61" name="Google Shape;161;p22"/>
          <p:cNvSpPr txBox="1"/>
          <p:nvPr/>
        </p:nvSpPr>
        <p:spPr>
          <a:xfrm>
            <a:off x="962159" y="782123"/>
            <a:ext cx="19881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Help in identifying general types of disorder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2" name="Google Shape;162;p22"/>
          <p:cNvGrpSpPr/>
          <p:nvPr/>
        </p:nvGrpSpPr>
        <p:grpSpPr>
          <a:xfrm>
            <a:off x="3758947" y="721265"/>
            <a:ext cx="2159274" cy="404870"/>
            <a:chOff x="720412" y="490252"/>
            <a:chExt cx="2640022" cy="796204"/>
          </a:xfrm>
        </p:grpSpPr>
        <p:cxnSp>
          <p:nvCxnSpPr>
            <p:cNvPr id="163" name="Google Shape;163;p22"/>
            <p:cNvCxnSpPr>
              <a:stCxn id="164" idx="3"/>
            </p:cNvCxnSpPr>
            <p:nvPr/>
          </p:nvCxnSpPr>
          <p:spPr>
            <a:xfrm flipH="1" rot="10800000">
              <a:off x="871334" y="1284056"/>
              <a:ext cx="2489100" cy="24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4" name="Google Shape;164;p22"/>
            <p:cNvSpPr/>
            <p:nvPr/>
          </p:nvSpPr>
          <p:spPr>
            <a:xfrm>
              <a:off x="720412" y="490252"/>
              <a:ext cx="543900" cy="7962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b="1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65" name="Google Shape;165;p22"/>
          <p:cNvSpPr txBox="1"/>
          <p:nvPr/>
        </p:nvSpPr>
        <p:spPr>
          <a:xfrm>
            <a:off x="4005561" y="733173"/>
            <a:ext cx="19881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Assess severity </a:t>
            </a:r>
            <a:r>
              <a:rPr b="1" lang="en" sz="10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allow prediction of outcome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6" name="Google Shape;166;p22"/>
          <p:cNvGrpSpPr/>
          <p:nvPr/>
        </p:nvGrpSpPr>
        <p:grpSpPr>
          <a:xfrm>
            <a:off x="6518599" y="709610"/>
            <a:ext cx="2414300" cy="428199"/>
            <a:chOff x="720412" y="490252"/>
            <a:chExt cx="2640022" cy="796204"/>
          </a:xfrm>
        </p:grpSpPr>
        <p:cxnSp>
          <p:nvCxnSpPr>
            <p:cNvPr id="167" name="Google Shape;167;p22"/>
            <p:cNvCxnSpPr>
              <a:stCxn id="168" idx="3"/>
            </p:cNvCxnSpPr>
            <p:nvPr/>
          </p:nvCxnSpPr>
          <p:spPr>
            <a:xfrm flipH="1" rot="10800000">
              <a:off x="871334" y="1284356"/>
              <a:ext cx="2489100" cy="21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8" name="Google Shape;168;p22"/>
            <p:cNvSpPr/>
            <p:nvPr/>
          </p:nvSpPr>
          <p:spPr>
            <a:xfrm>
              <a:off x="720412" y="490252"/>
              <a:ext cx="543900" cy="7962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b="1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69" name="Google Shape;169;p22"/>
          <p:cNvSpPr txBox="1"/>
          <p:nvPr/>
        </p:nvSpPr>
        <p:spPr>
          <a:xfrm>
            <a:off x="6999055" y="832648"/>
            <a:ext cx="19881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Disease </a:t>
            </a:r>
            <a:r>
              <a:rPr b="1"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treatment follow up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70" name="Google Shape;170;p22"/>
          <p:cNvGraphicFramePr/>
          <p:nvPr/>
        </p:nvGraphicFramePr>
        <p:xfrm>
          <a:off x="298227" y="12814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{E3A338C9-F43C-4668-A414-34C7348041E7}</a:tableStyleId>
              </a:tblPr>
              <a:tblGrid>
                <a:gridCol w="2460800"/>
                <a:gridCol w="2881550"/>
                <a:gridCol w="3205200"/>
              </a:tblGrid>
              <a:tr h="314050">
                <a:tc gridSpan="3">
                  <a:txBody>
                    <a:bodyPr/>
                    <a:lstStyle/>
                    <a:p>
                      <a:pPr indent="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66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Classification</a:t>
                      </a:r>
                      <a:r>
                        <a:rPr b="1" lang="en" sz="1900">
                          <a:solidFill>
                            <a:srgbClr val="66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b="1" sz="1900">
                        <a:solidFill>
                          <a:srgbClr val="66666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 hMerge="1"/>
              </a:tr>
              <a:tr h="3717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Markers of hepatic injury</a:t>
                      </a:r>
                      <a:endParaRPr b="1" sz="13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C9DAF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Mild or severe / acute or chronic</a:t>
                      </a:r>
                      <a:endParaRPr b="1" sz="1000">
                        <a:solidFill>
                          <a:srgbClr val="C9DAF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Markers of liver dysfunction</a:t>
                      </a:r>
                      <a:endParaRPr b="1" sz="13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37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Hepatocellular</a:t>
                      </a:r>
                      <a:endParaRPr b="1"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Cholestasis</a:t>
                      </a:r>
                      <a:endParaRPr b="1"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 </a:t>
                      </a:r>
                      <a:r>
                        <a:rPr lang="en" sz="9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biliary obstruction</a:t>
                      </a:r>
                      <a:endParaRPr b="1" sz="11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Serum </a:t>
                      </a:r>
                      <a:r>
                        <a:rPr b="1" lang="en" sz="1300">
                          <a:solidFill>
                            <a:srgbClr val="F1C23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bilirubin</a:t>
                      </a:r>
                      <a:endParaRPr b="1" sz="1300">
                        <a:solidFill>
                          <a:srgbClr val="F1C23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</a:t>
                      </a:r>
                      <a:r>
                        <a:rPr lang="en" sz="7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(direct &amp; indirect)</a:t>
                      </a: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&amp; conjugated</a:t>
                      </a:r>
                      <a:endParaRPr sz="700">
                        <a:solidFill>
                          <a:srgbClr val="6AA84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Alanine aminotransferase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(ALT)</a:t>
                      </a:r>
                      <a:endParaRPr b="1" sz="1200">
                        <a:solidFill>
                          <a:srgbClr val="6D9EE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Alkaline phosphatase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(ALP) </a:t>
                      </a:r>
                      <a:r>
                        <a:rPr b="1" baseline="30000" lang="en" sz="12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b="1" baseline="30000" sz="1200">
                        <a:solidFill>
                          <a:srgbClr val="6D9EE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900"/>
                        <a:buFont typeface="Century Gothic"/>
                        <a:buChar char="➔"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Infiltrative disease</a:t>
                      </a:r>
                      <a:r>
                        <a:rPr lang="en" sz="900">
                          <a:solidFill>
                            <a:srgbClr val="A4C2F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r>
                        <a:rPr b="1" baseline="30000" lang="en" sz="10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b="1" baseline="30000" sz="1000">
                        <a:solidFill>
                          <a:srgbClr val="6D9EE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Urine</a:t>
                      </a:r>
                      <a:endParaRPr b="1" sz="1300">
                        <a:solidFill>
                          <a:srgbClr val="6D9EE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bile salts and urobilinogen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6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Aspartate aminotransferase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(AST)</a:t>
                      </a:r>
                      <a:endParaRPr b="1" sz="1200">
                        <a:solidFill>
                          <a:srgbClr val="6D9EE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γ-glutamyltransferase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(GGT) </a:t>
                      </a:r>
                      <a:r>
                        <a:rPr b="1" baseline="30000" lang="en" sz="12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baseline="30000" sz="700">
                        <a:solidFill>
                          <a:srgbClr val="6AA84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Protein</a:t>
                      </a:r>
                      <a:endParaRPr b="1" sz="1300">
                        <a:solidFill>
                          <a:srgbClr val="6D9EE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1000"/>
                        <a:buFont typeface="Century Gothic"/>
                        <a:buChar char="◆"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</a:t>
                      </a:r>
                      <a:r>
                        <a:rPr lang="en" sz="1000">
                          <a:solidFill>
                            <a:srgbClr val="A4C2F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000">
                        <a:solidFill>
                          <a:srgbClr val="A4C2F4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1000"/>
                        <a:buFont typeface="Century Gothic"/>
                        <a:buChar char="◆"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Serum albumin</a:t>
                      </a:r>
                      <a:r>
                        <a:rPr lang="en" sz="1000">
                          <a:solidFill>
                            <a:srgbClr val="A4C2F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.</a:t>
                      </a:r>
                      <a:endParaRPr sz="1000">
                        <a:solidFill>
                          <a:srgbClr val="A4C2F4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1000"/>
                        <a:buFont typeface="Century Gothic"/>
                        <a:buChar char="◆"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Albumin</a:t>
                      </a: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/globulin ratio</a:t>
                      </a:r>
                      <a:r>
                        <a:rPr lang="en" sz="1000">
                          <a:solidFill>
                            <a:srgbClr val="A4C2F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000">
                        <a:solidFill>
                          <a:srgbClr val="A4C2F4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7BA0"/>
                        </a:buClr>
                        <a:buSzPts val="1000"/>
                        <a:buFont typeface="Century Gothic"/>
                        <a:buChar char="★"/>
                      </a:pPr>
                      <a:r>
                        <a:rPr b="1" lang="en" sz="1000">
                          <a:solidFill>
                            <a:srgbClr val="C27BA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Synthetic function</a:t>
                      </a:r>
                      <a:endParaRPr sz="1100">
                        <a:solidFill>
                          <a:srgbClr val="A4C2F4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1C23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Bilirubin</a:t>
                      </a:r>
                      <a:endParaRPr b="1" sz="1200">
                        <a:solidFill>
                          <a:srgbClr val="F1C23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900"/>
                        <a:buFont typeface="Century Gothic"/>
                        <a:buChar char="➔"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Impaired conjugation</a:t>
                      </a:r>
                      <a:r>
                        <a:rPr lang="en" sz="900">
                          <a:solidFill>
                            <a:srgbClr val="A4C2F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..</a:t>
                      </a:r>
                      <a:endParaRPr sz="900">
                        <a:solidFill>
                          <a:srgbClr val="A4C2F4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Prothrombin Time</a:t>
                      </a:r>
                      <a:endParaRPr b="1" sz="1300">
                        <a:solidFill>
                          <a:srgbClr val="6D9EE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7BA0"/>
                        </a:buClr>
                        <a:buSzPts val="1000"/>
                        <a:buFont typeface="Century Gothic"/>
                        <a:buChar char="★"/>
                      </a:pPr>
                      <a:r>
                        <a:rPr b="1" lang="en" sz="1000">
                          <a:solidFill>
                            <a:srgbClr val="C27BA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Synthetic</a:t>
                      </a:r>
                      <a:r>
                        <a:rPr b="1" lang="en" sz="1000">
                          <a:solidFill>
                            <a:srgbClr val="C27BA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function</a:t>
                      </a:r>
                      <a:endParaRPr b="1" sz="1000">
                        <a:solidFill>
                          <a:srgbClr val="C27BA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Bile acids</a:t>
                      </a:r>
                      <a:endParaRPr b="1" sz="1200">
                        <a:solidFill>
                          <a:srgbClr val="6D9EE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6D9EEB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 b="7691" l="0" r="0" t="10219"/>
          <a:stretch/>
        </p:blipFill>
        <p:spPr>
          <a:xfrm>
            <a:off x="3599430" y="1281423"/>
            <a:ext cx="393600" cy="3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-215529" y="4658250"/>
            <a:ext cx="80682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Related to the bones but was found in the membrane in hepatocytes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Infiltrative disease in </a:t>
            </a:r>
            <a:r>
              <a:rPr lang="en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the liver is invaded or replaced by non-hepatic substance such as neoplasm.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for detection of alcohol/ drug abuse</a:t>
            </a:r>
            <a:endParaRPr sz="7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6314575" y="892700"/>
            <a:ext cx="1970400" cy="6432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Asymptomatic people may have abnormal 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results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0" name="Google Shape;180;p23"/>
          <p:cNvCxnSpPr>
            <a:stCxn id="179" idx="1"/>
            <a:endCxn id="181" idx="6"/>
          </p:cNvCxnSpPr>
          <p:nvPr/>
        </p:nvCxnSpPr>
        <p:spPr>
          <a:xfrm flipH="1">
            <a:off x="5825575" y="1214300"/>
            <a:ext cx="489000" cy="65400"/>
          </a:xfrm>
          <a:prstGeom prst="curvedConnector3">
            <a:avLst>
              <a:gd fmla="val 49995" name="adj1"/>
            </a:avLst>
          </a:prstGeom>
          <a:noFill/>
          <a:ln cap="flat" cmpd="sng" w="28575">
            <a:solidFill>
              <a:srgbClr val="C9DAF8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3"/>
          <p:cNvCxnSpPr>
            <a:stCxn id="181" idx="2"/>
            <a:endCxn id="183" idx="3"/>
          </p:cNvCxnSpPr>
          <p:nvPr/>
        </p:nvCxnSpPr>
        <p:spPr>
          <a:xfrm rot="10800000">
            <a:off x="3037725" y="1214300"/>
            <a:ext cx="489000" cy="65400"/>
          </a:xfrm>
          <a:prstGeom prst="curvedConnector3">
            <a:avLst>
              <a:gd fmla="val 49995" name="adj1"/>
            </a:avLst>
          </a:prstGeom>
          <a:noFill/>
          <a:ln cap="flat" cmpd="sng" w="28575">
            <a:solidFill>
              <a:srgbClr val="C9DAF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81" name="Google Shape;181;p23"/>
          <p:cNvSpPr/>
          <p:nvPr/>
        </p:nvSpPr>
        <p:spPr>
          <a:xfrm>
            <a:off x="3526725" y="815000"/>
            <a:ext cx="2298900" cy="929400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Limitations</a:t>
            </a:r>
            <a:endParaRPr b="1"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1067375" y="892700"/>
            <a:ext cx="1970400" cy="6432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Normal values don’t always indicate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absence of disease</a:t>
            </a:r>
            <a:endParaRPr b="1" sz="1000"/>
          </a:p>
        </p:txBody>
      </p:sp>
      <p:sp>
        <p:nvSpPr>
          <p:cNvPr id="184" name="Google Shape;184;p23"/>
          <p:cNvSpPr txBox="1"/>
          <p:nvPr/>
        </p:nvSpPr>
        <p:spPr>
          <a:xfrm>
            <a:off x="1067367" y="1455236"/>
            <a:ext cx="23964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Liver has a very large reserve capacity</a:t>
            </a:r>
            <a:endParaRPr b="1" sz="8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6397784" y="1491629"/>
            <a:ext cx="19704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Diagnosis should be based on clinical examination</a:t>
            </a:r>
            <a:r>
              <a:rPr b="1" baseline="30000" lang="en" sz="8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baseline="30000" sz="8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-158050" y="4767000"/>
            <a:ext cx="91323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that these tests aren’t sensitive nor specific for liver disease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Varying degrees of deficiency of bilirubin UDP-glucuronosyltransferase result  in  Crigler-Najjar  I  and  II  and  Gilbert  syndrome,  with  Crigler- Najjar I being the most severe.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2231188" y="1827925"/>
            <a:ext cx="48102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Bilirubin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8" name="Google Shape;188;p23"/>
          <p:cNvSpPr/>
          <p:nvPr/>
        </p:nvSpPr>
        <p:spPr>
          <a:xfrm rot="10800000">
            <a:off x="169805" y="2500654"/>
            <a:ext cx="296997" cy="239446"/>
          </a:xfrm>
          <a:custGeom>
            <a:rect b="b" l="l" r="r" t="t"/>
            <a:pathLst>
              <a:path extrusionOk="0" h="1429526" w="1060704">
                <a:moveTo>
                  <a:pt x="832104" y="1429526"/>
                </a:moveTo>
                <a:lnTo>
                  <a:pt x="228600" y="1429526"/>
                </a:lnTo>
                <a:lnTo>
                  <a:pt x="0" y="972326"/>
                </a:lnTo>
                <a:lnTo>
                  <a:pt x="543363" y="0"/>
                </a:lnTo>
                <a:lnTo>
                  <a:pt x="1060704" y="972326"/>
                </a:lnTo>
                <a:lnTo>
                  <a:pt x="832104" y="1429526"/>
                </a:lnTo>
                <a:close/>
              </a:path>
            </a:pathLst>
          </a:custGeom>
          <a:solidFill>
            <a:srgbClr val="A4C2F4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466800" y="2517926"/>
            <a:ext cx="22989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A byproduct of RBC breakdown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3"/>
          <p:cNvSpPr/>
          <p:nvPr/>
        </p:nvSpPr>
        <p:spPr>
          <a:xfrm rot="10800000">
            <a:off x="169805" y="2848920"/>
            <a:ext cx="296997" cy="239446"/>
          </a:xfrm>
          <a:custGeom>
            <a:rect b="b" l="l" r="r" t="t"/>
            <a:pathLst>
              <a:path extrusionOk="0" h="1429526" w="1060704">
                <a:moveTo>
                  <a:pt x="832104" y="1429526"/>
                </a:moveTo>
                <a:lnTo>
                  <a:pt x="228600" y="1429526"/>
                </a:lnTo>
                <a:lnTo>
                  <a:pt x="0" y="972326"/>
                </a:lnTo>
                <a:lnTo>
                  <a:pt x="543363" y="0"/>
                </a:lnTo>
                <a:lnTo>
                  <a:pt x="1060704" y="972326"/>
                </a:lnTo>
                <a:lnTo>
                  <a:pt x="832104" y="1429526"/>
                </a:lnTo>
                <a:close/>
              </a:path>
            </a:pathLst>
          </a:custGeom>
          <a:solidFill>
            <a:srgbClr val="A4C2F4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466800" y="2866196"/>
            <a:ext cx="25311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The yellowish pigment in jaundice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2" name="Google Shape;192;p23"/>
          <p:cNvGrpSpPr/>
          <p:nvPr/>
        </p:nvGrpSpPr>
        <p:grpSpPr>
          <a:xfrm>
            <a:off x="169810" y="3448530"/>
            <a:ext cx="234452" cy="317843"/>
            <a:chOff x="4630955" y="3996981"/>
            <a:chExt cx="914400" cy="1828787"/>
          </a:xfrm>
        </p:grpSpPr>
        <p:sp>
          <p:nvSpPr>
            <p:cNvPr id="193" name="Google Shape;193;p23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23"/>
          <p:cNvSpPr txBox="1"/>
          <p:nvPr/>
        </p:nvSpPr>
        <p:spPr>
          <a:xfrm>
            <a:off x="455145" y="3499550"/>
            <a:ext cx="25311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 levels are observed in :</a:t>
            </a:r>
            <a:endParaRPr b="1" sz="11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796719" y="3738200"/>
            <a:ext cx="1970400" cy="289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Gallstones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536945" y="3733600"/>
            <a:ext cx="548700" cy="289000"/>
          </a:xfrm>
          <a:prstGeom prst="flowChartMerge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9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796720" y="4058375"/>
            <a:ext cx="1970400" cy="289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acute </a:t>
            </a:r>
            <a:r>
              <a:rPr b="1" lang="en" sz="10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chronic hepatitis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23"/>
          <p:cNvSpPr/>
          <p:nvPr/>
        </p:nvSpPr>
        <p:spPr>
          <a:xfrm>
            <a:off x="536952" y="4058400"/>
            <a:ext cx="548700" cy="289000"/>
          </a:xfrm>
          <a:prstGeom prst="flowChartMerge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9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graphicFrame>
        <p:nvGraphicFramePr>
          <p:cNvPr id="200" name="Google Shape;200;p23"/>
          <p:cNvGraphicFramePr/>
          <p:nvPr/>
        </p:nvGraphicFramePr>
        <p:xfrm>
          <a:off x="2868440" y="23531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{E3A338C9-F43C-4668-A414-34C7348041E7}</a:tableStyleId>
              </a:tblPr>
              <a:tblGrid>
                <a:gridCol w="1374600"/>
                <a:gridCol w="136762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C7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Serum levels</a:t>
                      </a:r>
                      <a:r>
                        <a:rPr b="1" lang="en">
                          <a:solidFill>
                            <a:srgbClr val="3C7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b="1">
                        <a:solidFill>
                          <a:srgbClr val="3C78D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hMerge="1"/>
              </a:tr>
              <a:tr h="298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Normal</a:t>
                      </a:r>
                      <a:endParaRPr sz="1000">
                        <a:solidFill>
                          <a:srgbClr val="CC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0.2 – 0.8 mg/dL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Unconjugated </a:t>
                      </a:r>
                      <a:r>
                        <a:rPr b="1" lang="en" sz="800">
                          <a:solidFill>
                            <a:srgbClr val="3C7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(indirect)</a:t>
                      </a:r>
                      <a:endParaRPr b="1" sz="800">
                        <a:solidFill>
                          <a:srgbClr val="3C78D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0.2 – 0.7 mg/dL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Conjugated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3C7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(direct)</a:t>
                      </a:r>
                      <a:endParaRPr b="1" sz="800">
                        <a:solidFill>
                          <a:srgbClr val="3C78D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0.1 – 0.4 mg/dL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97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Latent jaundice</a:t>
                      </a:r>
                      <a:endParaRPr sz="1000">
                        <a:solidFill>
                          <a:srgbClr val="CC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&gt; 1 mg/dL 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 than 2 mg/dL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38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Jaundice</a:t>
                      </a:r>
                      <a:endParaRPr sz="1000">
                        <a:solidFill>
                          <a:srgbClr val="CC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&gt; 2 mg/dL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201" name="Google Shape;201;p23"/>
          <p:cNvSpPr/>
          <p:nvPr/>
        </p:nvSpPr>
        <p:spPr>
          <a:xfrm>
            <a:off x="3386300" y="5165938"/>
            <a:ext cx="1391100" cy="3936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Jaundice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3065850" y="5735350"/>
            <a:ext cx="1027500" cy="391800"/>
          </a:xfrm>
          <a:prstGeom prst="roundRect">
            <a:avLst>
              <a:gd fmla="val 50000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Pre-hepatic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(Hemolytic)</a:t>
            </a:r>
            <a:endParaRPr sz="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3" name="Google Shape;203;p23"/>
          <p:cNvCxnSpPr>
            <a:stCxn id="201" idx="1"/>
            <a:endCxn id="204" idx="1"/>
          </p:cNvCxnSpPr>
          <p:nvPr/>
        </p:nvCxnSpPr>
        <p:spPr>
          <a:xfrm flipH="1">
            <a:off x="3065900" y="5362738"/>
            <a:ext cx="320400" cy="1136100"/>
          </a:xfrm>
          <a:prstGeom prst="bentConnector3">
            <a:avLst>
              <a:gd fmla="val 174341" name="adj1"/>
            </a:avLst>
          </a:prstGeom>
          <a:noFill/>
          <a:ln cap="flat" cmpd="sng" w="38100">
            <a:solidFill>
              <a:srgbClr val="EFEFE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05" name="Google Shape;205;p23"/>
          <p:cNvCxnSpPr>
            <a:stCxn id="202" idx="1"/>
            <a:endCxn id="201" idx="1"/>
          </p:cNvCxnSpPr>
          <p:nvPr/>
        </p:nvCxnSpPr>
        <p:spPr>
          <a:xfrm flipH="1" rot="10800000">
            <a:off x="3065850" y="5362750"/>
            <a:ext cx="320400" cy="568500"/>
          </a:xfrm>
          <a:prstGeom prst="bentConnector3">
            <a:avLst>
              <a:gd fmla="val -74321" name="adj1"/>
            </a:avLst>
          </a:prstGeom>
          <a:noFill/>
          <a:ln cap="flat" cmpd="sng" w="38100">
            <a:solidFill>
              <a:srgbClr val="EFEFE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04" name="Google Shape;204;p23"/>
          <p:cNvSpPr/>
          <p:nvPr/>
        </p:nvSpPr>
        <p:spPr>
          <a:xfrm>
            <a:off x="3065838" y="6302980"/>
            <a:ext cx="1027500" cy="391800"/>
          </a:xfrm>
          <a:prstGeom prst="roundRect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Hepatic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(Hepatocellular)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3"/>
          <p:cNvSpPr/>
          <p:nvPr/>
        </p:nvSpPr>
        <p:spPr>
          <a:xfrm>
            <a:off x="3017100" y="6848375"/>
            <a:ext cx="1125000" cy="391800"/>
          </a:xfrm>
          <a:prstGeom prst="roundRect">
            <a:avLst>
              <a:gd fmla="val 50000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Post-hepatic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7" name="Google Shape;207;p23"/>
          <p:cNvCxnSpPr>
            <a:stCxn id="206" idx="1"/>
            <a:endCxn id="201" idx="1"/>
          </p:cNvCxnSpPr>
          <p:nvPr/>
        </p:nvCxnSpPr>
        <p:spPr>
          <a:xfrm flipH="1" rot="10800000">
            <a:off x="3017100" y="5362775"/>
            <a:ext cx="369300" cy="1681500"/>
          </a:xfrm>
          <a:prstGeom prst="bentConnector3">
            <a:avLst>
              <a:gd fmla="val -57280" name="adj1"/>
            </a:avLst>
          </a:prstGeom>
          <a:noFill/>
          <a:ln cap="flat" cmpd="sng" w="28575">
            <a:solidFill>
              <a:srgbClr val="EFEFEF"/>
            </a:solidFill>
            <a:prstDash val="dot"/>
            <a:round/>
            <a:headEnd len="sm" w="sm" type="none"/>
            <a:tailEnd len="sm" w="sm" type="none"/>
          </a:ln>
        </p:spPr>
      </p:cxnSp>
      <p:graphicFrame>
        <p:nvGraphicFramePr>
          <p:cNvPr id="208" name="Google Shape;208;p23"/>
          <p:cNvGraphicFramePr/>
          <p:nvPr/>
        </p:nvGraphicFramePr>
        <p:xfrm>
          <a:off x="5711990" y="23531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{E3A338C9-F43C-4668-A414-34C7348041E7}</a:tableStyleId>
              </a:tblPr>
              <a:tblGrid>
                <a:gridCol w="1154625"/>
                <a:gridCol w="2107575"/>
              </a:tblGrid>
              <a:tr h="3348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3C7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Jaundice</a:t>
                      </a:r>
                      <a:endParaRPr b="1">
                        <a:solidFill>
                          <a:srgbClr val="3C78D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</a:tr>
              <a:tr h="896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Pre-hepatic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7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(Hemolytic)</a:t>
                      </a:r>
                      <a:endParaRPr b="1" sz="1000">
                        <a:solidFill>
                          <a:srgbClr val="3C78D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1-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Abnormal RBCs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2-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Antibodies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3-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Drugs &amp; toxins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4-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Hemoglobinopathies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(thalessemia)</a:t>
                      </a:r>
                      <a:endParaRPr sz="7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5-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Gilbert’s syndrome </a:t>
                      </a:r>
                      <a:r>
                        <a:rPr b="1" baseline="30000" lang="en" sz="8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b="1" baseline="30000" sz="800">
                        <a:solidFill>
                          <a:srgbClr val="1155C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6-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Crigler-Najjar syndrome </a:t>
                      </a:r>
                      <a:r>
                        <a:rPr b="1" baseline="30000" lang="en" sz="800">
                          <a:solidFill>
                            <a:srgbClr val="1155C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9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Hepatic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7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(Hepatocellular)</a:t>
                      </a:r>
                      <a:endParaRPr b="1" sz="1000">
                        <a:solidFill>
                          <a:srgbClr val="3C78D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1- </a:t>
                      </a:r>
                      <a:r>
                        <a:rPr lang="en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Viral hepatitis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toxic hepatitis</a:t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" sz="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intrahepatic cholestasis</a:t>
                      </a:r>
                      <a:endParaRPr sz="7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58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Post-hepatic</a:t>
                      </a:r>
                      <a:endParaRPr b="1" sz="800">
                        <a:solidFill>
                          <a:srgbClr val="3C78D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1-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Extrahepatic cholestasis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2-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gallstones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3-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tumors of the bile duct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4-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carcinoma of </a:t>
                      </a:r>
                      <a:r>
                        <a:rPr lang="en" sz="7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apex of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pancreas</a:t>
                      </a:r>
                      <a:endParaRPr sz="8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209" name="Google Shape;209;p23"/>
          <p:cNvSpPr txBox="1"/>
          <p:nvPr/>
        </p:nvSpPr>
        <p:spPr>
          <a:xfrm>
            <a:off x="2433488" y="92125"/>
            <a:ext cx="48102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Liver Function Tests (LFTs)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4"/>
          <p:cNvPicPr preferRelativeResize="0"/>
          <p:nvPr/>
        </p:nvPicPr>
        <p:blipFill rotWithShape="1">
          <a:blip r:embed="rId3">
            <a:alphaModFix/>
          </a:blip>
          <a:srcRect b="0" l="2761" r="0" t="0"/>
          <a:stretch/>
        </p:blipFill>
        <p:spPr>
          <a:xfrm>
            <a:off x="11" y="323112"/>
            <a:ext cx="5517064" cy="463942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/>
          <p:nvPr/>
        </p:nvSpPr>
        <p:spPr>
          <a:xfrm>
            <a:off x="5544312" y="612116"/>
            <a:ext cx="3457800" cy="3936300"/>
          </a:xfrm>
          <a:prstGeom prst="rect">
            <a:avLst/>
          </a:prstGeom>
          <a:noFill/>
          <a:ln cap="flat" cmpd="sng" w="28575">
            <a:solidFill>
              <a:srgbClr val="D9EAD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5439748" y="476716"/>
            <a:ext cx="46176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A84F"/>
                </a:solidFill>
                <a:highlight>
                  <a:srgbClr val="D9EAD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Explanation</a:t>
            </a:r>
            <a:endParaRPr b="1">
              <a:solidFill>
                <a:srgbClr val="6AA84F"/>
              </a:solidFill>
              <a:highlight>
                <a:srgbClr val="D9EAD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5544320" y="774562"/>
            <a:ext cx="36141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6D7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</a:t>
            </a:r>
            <a:r>
              <a:rPr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Rupture of RBCs lead to release of heme</a:t>
            </a:r>
            <a:endParaRPr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B6D7A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6D7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</a:t>
            </a:r>
            <a:r>
              <a:rPr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Heme is converted to </a:t>
            </a:r>
            <a:r>
              <a:rPr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biliverdin </a:t>
            </a: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catalyzed by microsomal heme oxygenase</a:t>
            </a:r>
            <a:r>
              <a:rPr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is reduced to bilirubin</a:t>
            </a:r>
            <a:r>
              <a:rPr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B6D7A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6D7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1" lang="en" sz="1000">
                <a:solidFill>
                  <a:srgbClr val="B6D7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bilirubin is complexed with albumin and released at entrance to the liver (unconjugated bilirubin).</a:t>
            </a:r>
            <a:endParaRPr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6D7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4- </a:t>
            </a:r>
            <a:r>
              <a:rPr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Bilirubin is conjugated with UPD-glucuronic acid.</a:t>
            </a:r>
            <a:endParaRPr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6D7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5- </a:t>
            </a:r>
            <a:r>
              <a:rPr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Conjugated bilirubin is secreted into bile and then into the intestine.</a:t>
            </a:r>
            <a:endParaRPr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6D7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6- </a:t>
            </a:r>
            <a:r>
              <a:rPr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Bacteria utilize glucuronic acid so it remove it from bilirubin converting it into urobilinogen.</a:t>
            </a:r>
            <a:endParaRPr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Century Gothic"/>
              <a:buChar char="★"/>
            </a:pPr>
            <a:r>
              <a:rPr b="1" lang="en" sz="1000" u="sng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Fate of urobilinogen: </a:t>
            </a:r>
            <a:endParaRPr b="1" sz="1000" u="sng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B6D7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7- </a:t>
            </a:r>
            <a:r>
              <a:rPr b="1" lang="en" sz="11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enter the portal circulation </a:t>
            </a:r>
            <a:r>
              <a:rPr b="1" lang="en" sz="1100" u="sng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sz="1100" u="sng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6D7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8- </a:t>
            </a:r>
            <a:r>
              <a:rPr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Returns back to the liver. </a:t>
            </a:r>
            <a:endParaRPr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6D7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9- </a:t>
            </a:r>
            <a:r>
              <a:rPr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filtered by the kidney as urobilin</a:t>
            </a:r>
            <a:endParaRPr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B6D7A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B6D7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10- </a:t>
            </a:r>
            <a:r>
              <a:rPr b="1" lang="en" sz="11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majority is excreted with feces as stercobilin </a:t>
            </a:r>
            <a:r>
              <a:rPr lang="en" sz="11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(gives the feces </a:t>
            </a:r>
            <a:r>
              <a:rPr lang="en" sz="10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its characteristic color)</a:t>
            </a:r>
            <a:endParaRPr sz="10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p24"/>
          <p:cNvPicPr preferRelativeResize="0"/>
          <p:nvPr/>
        </p:nvPicPr>
        <p:blipFill rotWithShape="1">
          <a:blip r:embed="rId4">
            <a:alphaModFix/>
          </a:blip>
          <a:srcRect b="7691" l="0" r="0" t="10219"/>
          <a:stretch/>
        </p:blipFill>
        <p:spPr>
          <a:xfrm>
            <a:off x="0" y="0"/>
            <a:ext cx="510171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/>
        </p:nvSpPr>
        <p:spPr>
          <a:xfrm>
            <a:off x="2147538" y="148288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Markers for liver dysfunction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6" name="Google Shape;226;p25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25"/>
          <p:cNvGraphicFramePr/>
          <p:nvPr/>
        </p:nvGraphicFramePr>
        <p:xfrm>
          <a:off x="118813" y="78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{E3A338C9-F43C-4668-A414-34C7348041E7}</a:tableStyleId>
              </a:tblPr>
              <a:tblGrid>
                <a:gridCol w="676975"/>
                <a:gridCol w="1461450"/>
                <a:gridCol w="1337850"/>
                <a:gridCol w="1942275"/>
                <a:gridCol w="1935400"/>
                <a:gridCol w="1552400"/>
              </a:tblGrid>
              <a:tr h="216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Marker </a:t>
                      </a:r>
                      <a:endParaRPr b="1" sz="9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Urobilinogen</a:t>
                      </a: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8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Bile salts</a:t>
                      </a: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8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Serum albumin</a:t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Serum globulin</a:t>
                      </a: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Prothrombin time</a:t>
                      </a: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</a:tr>
              <a:tr h="82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Normal levels</a:t>
                      </a:r>
                      <a:endParaRPr b="1" sz="9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Most are metabolised in the large intestine, but a fraction is excreted in the urine: less than 4 mg/day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Normally not found in urine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3.5 - 5 g/dL (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measured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from the serum)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2.5-4.5 g/dL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80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Features </a:t>
                      </a:r>
                      <a:endParaRPr b="1" sz="9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Obstruction of biliary passages → leakage of bile salts into the circulation → excretion in urine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most abundant protein synthesized by the liver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Synthesis depends on the extent of functioning liver cell mass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Longer half life: 20 days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α and β globulins are mainly synthesized in the liver 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They constitute immunoglobulins (antibodies)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Synthesized by the liver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Half life = 6 hours → indicates </a:t>
                      </a:r>
                      <a:r>
                        <a:rPr b="1" lang="en" sz="9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function of the liver </a:t>
                      </a:r>
                      <a:r>
                        <a:rPr lang="en" sz="9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(an early marker)</a:t>
                      </a:r>
                      <a:endParaRPr sz="900">
                        <a:solidFill>
                          <a:srgbClr val="6AA84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858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disease</a:t>
                      </a:r>
                      <a:endParaRPr b="1" sz="9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r>
                        <a:rPr b="1"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xcreted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urine 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Low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all chronic liver 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diseases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High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serum γ-globulins in chronic hepatitis &amp; 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cirrhosis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entury Gothic"/>
                        <a:buChar char="➔"/>
                      </a:pPr>
                      <a:r>
                        <a:rPr b="1" lang="en" sz="9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IgG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autoimmune hepatitis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entury Gothic"/>
                        <a:buChar char="➔"/>
                      </a:pPr>
                      <a:r>
                        <a:rPr b="1" lang="en" sz="9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IgA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alcoholic liver disease 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 is </a:t>
                      </a:r>
                      <a:r>
                        <a:rPr b="1"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prolonged</a:t>
                      </a: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only when the liver loses more than 80% of its reserve capacity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64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Notes </a:t>
                      </a:r>
                      <a:endParaRPr b="1" sz="9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Measured from </a:t>
                      </a:r>
                      <a:r>
                        <a:rPr b="1" lang="en" sz="9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urine</a:t>
                      </a:r>
                      <a:endParaRPr b="1" sz="900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Albumin to globulin (A/G) ratio: </a:t>
                      </a:r>
                      <a:endParaRPr sz="9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Normally: 1.2/1 - 1.5 /1 </a:t>
                      </a:r>
                      <a:r>
                        <a:rPr lang="en" sz="9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(1.2-1.5 albumin molecules for every 1 globulin)</a:t>
                      </a:r>
                      <a:endParaRPr sz="900">
                        <a:solidFill>
                          <a:srgbClr val="6AA84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Hypoalbuminemia: globulin levels increase as a compensation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Vit. K also causes prolonged PT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Vit K intake does not affect PT in liver disease 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1810800" y="114350"/>
            <a:ext cx="55224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Markers for hepatocellular injury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236" name="Google Shape;236;p26"/>
          <p:cNvGraphicFramePr/>
          <p:nvPr/>
        </p:nvGraphicFramePr>
        <p:xfrm>
          <a:off x="918638" y="679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{E3A338C9-F43C-4668-A414-34C7348041E7}</a:tableStyleId>
              </a:tblPr>
              <a:tblGrid>
                <a:gridCol w="749925"/>
                <a:gridCol w="2507750"/>
                <a:gridCol w="4128350"/>
              </a:tblGrid>
              <a:tr h="403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Marker </a:t>
                      </a:r>
                      <a:endParaRPr b="1" sz="10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Aspartate aminotransferase (</a:t>
                      </a:r>
                      <a:r>
                        <a:rPr b="1"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AST</a:t>
                      </a:r>
                      <a:r>
                        <a:rPr b="1"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b="1" sz="1100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Alanine aminotransferase (A</a:t>
                      </a:r>
                      <a:r>
                        <a:rPr b="1" lang="en" sz="1100">
                          <a:solidFill>
                            <a:srgbClr val="741B47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</a:t>
                      </a:r>
                      <a:r>
                        <a:rPr b="1"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T)</a:t>
                      </a:r>
                      <a:endParaRPr b="1" baseline="30000" sz="11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9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Normal levels</a:t>
                      </a:r>
                      <a:endParaRPr b="1" sz="10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8-20 U/L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Male: 13-35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Female: 10 - 30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Features </a:t>
                      </a:r>
                      <a:endParaRPr b="1" sz="10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Marker for hepatocellular damage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More </a:t>
                      </a:r>
                      <a:r>
                        <a:rPr b="1" lang="en" sz="1000">
                          <a:solidFill>
                            <a:srgbClr val="741B47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</a:t>
                      </a: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iver-specific than AST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Appears in plasma many days before clinical signs appear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Obese but otherwise normal individuals may have elevated ALT levels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108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disease</a:t>
                      </a:r>
                      <a:endParaRPr b="1" sz="9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High</a:t>
                      </a: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serum levels are observed in: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entury Gothic"/>
                        <a:buChar char="●"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Chronic hepatitis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entury Gothic"/>
                        <a:buChar char="●"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Cirrhosis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entury Gothic"/>
                        <a:buChar char="●"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Liver cancer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➔"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Minor elevations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(50 - 100 U/L):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1000"/>
                        <a:buFont typeface="Century Gothic"/>
                        <a:buChar char="◆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cirrhosis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1000"/>
                        <a:buFont typeface="Century Gothic"/>
                        <a:buChar char="◆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hepatitis C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1000"/>
                        <a:buFont typeface="Century Gothic"/>
                        <a:buChar char="◆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non-alcoholic steatohepatitis (NASH)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➔"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Moderate elevations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(100 - 300 U/L):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1000"/>
                        <a:buFont typeface="Century Gothic"/>
                        <a:buChar char="◆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alcoholic hepatitis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➔"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High serum levels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(300 - 1000 U/L):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1000"/>
                        <a:buFont typeface="Century Gothic"/>
                        <a:buChar char="◆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acute hepatitis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64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Notes </a:t>
                      </a:r>
                      <a:endParaRPr b="1" sz="10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 very specific for liver disease; could be used as a marker for diseases in organs such as the heart, the brain, the kidney, skeletal muscles, bones</a:t>
                      </a:r>
                      <a:endParaRPr sz="1000">
                        <a:solidFill>
                          <a:srgbClr val="6AA84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both AST + ALT were high → liver disease</a:t>
                      </a:r>
                      <a:endParaRPr sz="1000">
                        <a:solidFill>
                          <a:srgbClr val="6AA84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If AST levels were much higher than ALT → could indicate basal muscle damage since it’s also present in cardiac + skeletal muscles </a:t>
                      </a:r>
                      <a:endParaRPr sz="1000">
                        <a:solidFill>
                          <a:srgbClr val="6AA84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1810800" y="69050"/>
            <a:ext cx="55224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Markers of cholestasis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244" name="Google Shape;244;p27"/>
          <p:cNvGraphicFramePr/>
          <p:nvPr/>
        </p:nvGraphicFramePr>
        <p:xfrm>
          <a:off x="475638" y="673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{E3A338C9-F43C-4668-A414-34C7348041E7}</a:tableStyleId>
              </a:tblPr>
              <a:tblGrid>
                <a:gridCol w="714750"/>
                <a:gridCol w="4003575"/>
                <a:gridCol w="3401250"/>
              </a:tblGrid>
              <a:tr h="403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Marker </a:t>
                      </a:r>
                      <a:endParaRPr b="1" sz="10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Alkaline phosphatase (ALP)</a:t>
                      </a:r>
                      <a:endParaRPr b="1" sz="1100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Ɣ Glutamyltransferase (GGT)</a:t>
                      </a:r>
                      <a:endParaRPr b="1" baseline="30000" sz="11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5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Normal levels</a:t>
                      </a:r>
                      <a:endParaRPr b="1" sz="10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40 - 125 U/L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10 - 30 U/L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77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Features </a:t>
                      </a:r>
                      <a:endParaRPr b="1" sz="10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Non-specific marker of liver disease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Produced by bone osteoblasts (for bone calcification)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+ placenta</a:t>
                      </a:r>
                      <a:r>
                        <a:rPr baseline="30000" lang="en" sz="10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baseline="30000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Present on hepatocyte membrane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Used for glutathione synthesis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Highly sensitive for alcohol abuse; it is </a:t>
                      </a:r>
                      <a:r>
                        <a:rPr b="1"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increased</a:t>
                      </a: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</a:t>
                      </a:r>
                      <a:r>
                        <a:rPr b="1" lang="en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alcoholics</a:t>
                      </a: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despite normal liver function tests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108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disease</a:t>
                      </a:r>
                      <a:endParaRPr b="1" sz="10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➔"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Minor elevations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observed in: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1000"/>
                        <a:buFont typeface="Century Gothic"/>
                        <a:buChar char="◆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infective hepatitis 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1000"/>
                        <a:buFont typeface="Century Gothic"/>
                        <a:buChar char="◆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alcoholic hepatitis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1000"/>
                        <a:buFont typeface="Century Gothic"/>
                        <a:buChar char="◆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hepatitis 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1000"/>
                        <a:buFont typeface="Century Gothic"/>
                        <a:buChar char="◆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hepatocellular carcinoma 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➔"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High elevations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observed in: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1000"/>
                        <a:buFont typeface="Century Gothic"/>
                        <a:buChar char="◆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Extrahepatic obstruction (obstructive jaundice) 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1000"/>
                        <a:buFont typeface="Century Gothic"/>
                        <a:buChar char="◆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Intrahepatic cholestasis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➔"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Very high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levels observed in: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1000"/>
                        <a:buFont typeface="Century Gothic"/>
                        <a:buChar char="◆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Bone diseases</a:t>
                      </a:r>
                      <a:r>
                        <a:rPr baseline="30000"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baseline="30000"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➔"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Moderate elevations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observed in: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1000"/>
                        <a:buFont typeface="Century Gothic"/>
                        <a:buChar char="◆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Infective hepatitis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C2F4"/>
                        </a:buClr>
                        <a:buSzPts val="1000"/>
                        <a:buFont typeface="Century Gothic"/>
                        <a:buChar char="◆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Prostate cancers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Char char="➔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High in alcoholics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64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Notes </a:t>
                      </a:r>
                      <a:endParaRPr b="1" sz="10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 Could be high in pregnancy</a:t>
                      </a:r>
                      <a:endParaRPr sz="1000">
                        <a:solidFill>
                          <a:srgbClr val="6AA84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Elevated alone, without GGT indicates bones disease →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ALP + GGT are always measured together to indicate liver obstruction </a:t>
                      </a:r>
                      <a:endParaRPr sz="1000">
                        <a:solidFill>
                          <a:srgbClr val="6AA84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Alcohol leads to liver damage and affects many parameters. However, since GGT is very sensitive to alcohol, it becomes elevated earlier than other enzymes</a:t>
                      </a:r>
                      <a:endParaRPr sz="1000">
                        <a:solidFill>
                          <a:srgbClr val="6AA84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ALLPPT-Artificial Intellig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